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82"/>
  </p:notesMasterIdLst>
  <p:handoutMasterIdLst>
    <p:handoutMasterId r:id="rId83"/>
  </p:handoutMasterIdLst>
  <p:sldIdLst>
    <p:sldId id="328" r:id="rId2"/>
    <p:sldId id="329" r:id="rId3"/>
    <p:sldId id="330" r:id="rId4"/>
    <p:sldId id="331" r:id="rId5"/>
    <p:sldId id="332" r:id="rId6"/>
    <p:sldId id="333" r:id="rId7"/>
    <p:sldId id="334" r:id="rId8"/>
    <p:sldId id="335" r:id="rId9"/>
    <p:sldId id="336" r:id="rId10"/>
    <p:sldId id="337" r:id="rId11"/>
    <p:sldId id="338" r:id="rId12"/>
    <p:sldId id="339" r:id="rId13"/>
    <p:sldId id="340" r:id="rId14"/>
    <p:sldId id="341" r:id="rId15"/>
    <p:sldId id="342" r:id="rId16"/>
    <p:sldId id="343" r:id="rId17"/>
    <p:sldId id="344" r:id="rId18"/>
    <p:sldId id="345" r:id="rId19"/>
    <p:sldId id="346" r:id="rId20"/>
    <p:sldId id="347" r:id="rId21"/>
    <p:sldId id="348" r:id="rId22"/>
    <p:sldId id="349" r:id="rId23"/>
    <p:sldId id="350" r:id="rId24"/>
    <p:sldId id="351" r:id="rId25"/>
    <p:sldId id="352" r:id="rId26"/>
    <p:sldId id="353" r:id="rId27"/>
    <p:sldId id="354" r:id="rId28"/>
    <p:sldId id="355" r:id="rId29"/>
    <p:sldId id="356" r:id="rId30"/>
    <p:sldId id="357" r:id="rId31"/>
    <p:sldId id="358" r:id="rId32"/>
    <p:sldId id="359" r:id="rId33"/>
    <p:sldId id="360" r:id="rId34"/>
    <p:sldId id="361" r:id="rId35"/>
    <p:sldId id="362" r:id="rId36"/>
    <p:sldId id="363" r:id="rId37"/>
    <p:sldId id="364" r:id="rId38"/>
    <p:sldId id="365" r:id="rId39"/>
    <p:sldId id="366" r:id="rId40"/>
    <p:sldId id="367" r:id="rId41"/>
    <p:sldId id="368" r:id="rId42"/>
    <p:sldId id="369" r:id="rId43"/>
    <p:sldId id="370" r:id="rId44"/>
    <p:sldId id="371" r:id="rId45"/>
    <p:sldId id="372" r:id="rId46"/>
    <p:sldId id="373" r:id="rId47"/>
    <p:sldId id="374" r:id="rId48"/>
    <p:sldId id="375" r:id="rId49"/>
    <p:sldId id="376" r:id="rId50"/>
    <p:sldId id="377" r:id="rId51"/>
    <p:sldId id="378" r:id="rId52"/>
    <p:sldId id="379" r:id="rId53"/>
    <p:sldId id="380" r:id="rId54"/>
    <p:sldId id="381" r:id="rId55"/>
    <p:sldId id="382" r:id="rId56"/>
    <p:sldId id="383" r:id="rId57"/>
    <p:sldId id="384" r:id="rId58"/>
    <p:sldId id="385" r:id="rId59"/>
    <p:sldId id="386" r:id="rId60"/>
    <p:sldId id="387" r:id="rId61"/>
    <p:sldId id="388" r:id="rId62"/>
    <p:sldId id="389" r:id="rId63"/>
    <p:sldId id="390" r:id="rId64"/>
    <p:sldId id="391" r:id="rId65"/>
    <p:sldId id="392" r:id="rId66"/>
    <p:sldId id="393" r:id="rId67"/>
    <p:sldId id="394" r:id="rId68"/>
    <p:sldId id="395" r:id="rId69"/>
    <p:sldId id="396" r:id="rId70"/>
    <p:sldId id="397" r:id="rId71"/>
    <p:sldId id="398" r:id="rId72"/>
    <p:sldId id="399" r:id="rId73"/>
    <p:sldId id="400" r:id="rId74"/>
    <p:sldId id="401" r:id="rId75"/>
    <p:sldId id="402" r:id="rId76"/>
    <p:sldId id="403" r:id="rId77"/>
    <p:sldId id="404" r:id="rId78"/>
    <p:sldId id="405" r:id="rId79"/>
    <p:sldId id="406" r:id="rId80"/>
    <p:sldId id="408" r:id="rId81"/>
  </p:sldIdLst>
  <p:sldSz cx="9144000" cy="6858000" type="screen4x3"/>
  <p:notesSz cx="6781800" cy="9926638"/>
  <p:defaultTextStyle>
    <a:defPPr>
      <a:defRPr lang="it-IT"/>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94417"/>
    <a:srgbClr val="527A5B"/>
    <a:srgbClr val="BA121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3073" autoAdjust="0"/>
  </p:normalViewPr>
  <p:slideViewPr>
    <p:cSldViewPr>
      <p:cViewPr varScale="1">
        <p:scale>
          <a:sx n="98" d="100"/>
          <a:sy n="98" d="100"/>
        </p:scale>
        <p:origin x="-36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2310" y="-348"/>
      </p:cViewPr>
      <p:guideLst>
        <p:guide orient="horz" pos="3125"/>
        <p:guide pos="2135"/>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E187A46E-50F6-4EC2-A1B9-3366B1C400A8}" type="slidenum">
              <a:rPr lang="it-IT"/>
              <a:pPr>
                <a:defRPr/>
              </a:pPr>
              <a:t>‹N›</a:t>
            </a:fld>
            <a:endParaRPr lang="it-IT"/>
          </a:p>
        </p:txBody>
      </p:sp>
    </p:spTree>
    <p:extLst>
      <p:ext uri="{BB962C8B-B14F-4D97-AF65-F5344CB8AC3E}">
        <p14:creationId xmlns="" xmlns:p14="http://schemas.microsoft.com/office/powerpoint/2010/main" val="2865760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3076"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3288" y="4714875"/>
            <a:ext cx="4975225" cy="4467225"/>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smtClean="0"/>
              <a:t>Fare clic per modificare gli stili del testo dello schema</a:t>
            </a:r>
          </a:p>
          <a:p>
            <a:pPr lvl="0"/>
            <a:r>
              <a:rPr lang="it-IT" noProof="0" smtClean="0"/>
              <a:t>Secondo livello</a:t>
            </a:r>
          </a:p>
          <a:p>
            <a:pPr lvl="0"/>
            <a:r>
              <a:rPr lang="it-IT" noProof="0" smtClean="0"/>
              <a:t>Terzo livello</a:t>
            </a:r>
          </a:p>
          <a:p>
            <a:pPr lvl="0"/>
            <a:r>
              <a:rPr lang="it-IT" noProof="0" smtClean="0"/>
              <a:t>Quarto livello</a:t>
            </a:r>
          </a:p>
          <a:p>
            <a:pPr lvl="0"/>
            <a:r>
              <a:rPr lang="it-IT" noProof="0" smtClean="0"/>
              <a:t>Quinto livello</a:t>
            </a:r>
          </a:p>
        </p:txBody>
      </p:sp>
      <p:sp>
        <p:nvSpPr>
          <p:cNvPr id="6150" name="Rectangle 6"/>
          <p:cNvSpPr>
            <a:spLocks noGrp="1" noChangeArrowheads="1"/>
          </p:cNvSpPr>
          <p:nvPr>
            <p:ph type="ftr" sz="quarter" idx="4"/>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9A551D0F-60C2-4B73-8976-1C2F4460E650}" type="slidenum">
              <a:rPr lang="it-IT"/>
              <a:pPr>
                <a:defRPr/>
              </a:pPr>
              <a:t>‹N›</a:t>
            </a:fld>
            <a:endParaRPr lang="it-IT"/>
          </a:p>
        </p:txBody>
      </p:sp>
    </p:spTree>
    <p:extLst>
      <p:ext uri="{BB962C8B-B14F-4D97-AF65-F5344CB8AC3E}">
        <p14:creationId xmlns="" xmlns:p14="http://schemas.microsoft.com/office/powerpoint/2010/main" val="338394075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Geografia delle Reti EC 503</a:t>
            </a:r>
          </a:p>
          <a:p>
            <a:pPr eaLnBrk="0" hangingPunct="0"/>
            <a:r>
              <a:rPr lang="it-IT" sz="1200"/>
              <a:t>I Modulo</a:t>
            </a:r>
          </a:p>
          <a:p>
            <a:pPr eaLnBrk="0" hangingPunct="0"/>
            <a:r>
              <a:rPr lang="it-IT" sz="1200"/>
              <a:t>Giuseppe Borruso</a:t>
            </a:r>
          </a:p>
        </p:txBody>
      </p:sp>
      <p:sp>
        <p:nvSpPr>
          <p:cNvPr id="6146"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72C443E6-AA64-4D61-B9A7-B718B38AD796}" type="slidenum">
              <a:rPr lang="it-IT" sz="1200"/>
              <a:pPr algn="r" eaLnBrk="0" hangingPunct="0"/>
              <a:t>1</a:t>
            </a:fld>
            <a:endParaRPr lang="it-IT"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r>
              <a:rPr lang="it-IT" smtClean="0"/>
              <a:t>Slides with (*) in footnotes realized by Jean-Paul Rodrigue and modified. (See copyright). I have modified and elaborated materials in order to be suitable for the current course. </a:t>
            </a:r>
          </a:p>
          <a:p>
            <a:pPr eaLnBrk="1" hangingPunct="1">
              <a:spcBef>
                <a:spcPct val="0"/>
              </a:spcBef>
            </a:pPr>
            <a:r>
              <a:rPr lang="en-US" smtClean="0">
                <a:solidFill>
                  <a:srgbClr val="1C1C1C"/>
                </a:solidFill>
              </a:rPr>
              <a:t>Copyright ©, Dr. Jean-Paul Rodrigue, Dept. of Global Studies &amp; Geography, Hofstra University. For personal or classroom use ONLY. </a:t>
            </a:r>
          </a:p>
          <a:p>
            <a:pPr eaLnBrk="1" hangingPunct="1">
              <a:spcBef>
                <a:spcPct val="0"/>
              </a:spcBef>
            </a:pPr>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it-IT" altLang="it-IT"/>
              <a:t>Diparimento di Scienze Geografiche e Storiche - Introduzione ai GIS</a:t>
            </a:r>
          </a:p>
        </p:txBody>
      </p:sp>
      <p:sp>
        <p:nvSpPr>
          <p:cNvPr id="7" name="Rectangle 7"/>
          <p:cNvSpPr>
            <a:spLocks noGrp="1" noChangeArrowheads="1"/>
          </p:cNvSpPr>
          <p:nvPr>
            <p:ph type="sldNum" sz="quarter" idx="5"/>
          </p:nvPr>
        </p:nvSpPr>
        <p:spPr>
          <a:ln/>
        </p:spPr>
        <p:txBody>
          <a:bodyPr/>
          <a:lstStyle/>
          <a:p>
            <a:fld id="{A779884A-35F9-46AD-A04D-2D007B4ACC17}" type="slidenum">
              <a:rPr lang="it-IT" altLang="it-IT"/>
              <a:pPr/>
              <a:t>24</a:t>
            </a:fld>
            <a:endParaRPr lang="it-IT" altLang="it-IT"/>
          </a:p>
        </p:txBody>
      </p:sp>
      <p:sp>
        <p:nvSpPr>
          <p:cNvPr id="343042" name="Rectangle 2"/>
          <p:cNvSpPr>
            <a:spLocks noGrp="1" noRot="1" noChangeAspect="1" noChangeArrowheads="1" noTextEdit="1"/>
          </p:cNvSpPr>
          <p:nvPr>
            <p:ph type="sldImg"/>
          </p:nvPr>
        </p:nvSpPr>
        <p:spPr>
          <a:xfrm>
            <a:off x="911225" y="744538"/>
            <a:ext cx="4960938" cy="3721100"/>
          </a:xfrm>
          <a:ln/>
        </p:spPr>
      </p:sp>
      <p:sp>
        <p:nvSpPr>
          <p:cNvPr id="343043" name="Rectangle 3"/>
          <p:cNvSpPr>
            <a:spLocks noGrp="1" noChangeArrowheads="1"/>
          </p:cNvSpPr>
          <p:nvPr>
            <p:ph type="body" idx="1"/>
          </p:nvPr>
        </p:nvSpPr>
        <p:spPr>
          <a:xfrm>
            <a:off x="902180" y="4715482"/>
            <a:ext cx="4977441" cy="4466002"/>
          </a:xfrm>
        </p:spPr>
        <p:txBody>
          <a:bodyPr/>
          <a:lstStyle/>
          <a:p>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it-IT" altLang="it-IT"/>
              <a:t>Diparimento di Scienze Geografiche e Storiche - Introduzione ai GIS</a:t>
            </a:r>
          </a:p>
        </p:txBody>
      </p:sp>
      <p:sp>
        <p:nvSpPr>
          <p:cNvPr id="7" name="Rectangle 7"/>
          <p:cNvSpPr>
            <a:spLocks noGrp="1" noChangeArrowheads="1"/>
          </p:cNvSpPr>
          <p:nvPr>
            <p:ph type="sldNum" sz="quarter" idx="5"/>
          </p:nvPr>
        </p:nvSpPr>
        <p:spPr>
          <a:ln/>
        </p:spPr>
        <p:txBody>
          <a:bodyPr/>
          <a:lstStyle/>
          <a:p>
            <a:fld id="{6B58B1AD-BA26-431D-AE2E-29C2CD0F02B7}" type="slidenum">
              <a:rPr lang="it-IT" altLang="it-IT"/>
              <a:pPr/>
              <a:t>25</a:t>
            </a:fld>
            <a:endParaRPr lang="it-IT" altLang="it-IT"/>
          </a:p>
        </p:txBody>
      </p:sp>
      <p:sp>
        <p:nvSpPr>
          <p:cNvPr id="345090" name="Rectangle 2"/>
          <p:cNvSpPr>
            <a:spLocks noGrp="1" noRot="1" noChangeAspect="1" noChangeArrowheads="1" noTextEdit="1"/>
          </p:cNvSpPr>
          <p:nvPr>
            <p:ph type="sldImg"/>
          </p:nvPr>
        </p:nvSpPr>
        <p:spPr>
          <a:xfrm>
            <a:off x="911225" y="744538"/>
            <a:ext cx="4960938" cy="3721100"/>
          </a:xfrm>
          <a:ln/>
        </p:spPr>
      </p:sp>
      <p:sp>
        <p:nvSpPr>
          <p:cNvPr id="345091" name="Rectangle 3"/>
          <p:cNvSpPr>
            <a:spLocks noGrp="1" noChangeArrowheads="1"/>
          </p:cNvSpPr>
          <p:nvPr>
            <p:ph type="body" idx="1"/>
          </p:nvPr>
        </p:nvSpPr>
        <p:spPr>
          <a:xfrm>
            <a:off x="902180" y="4715482"/>
            <a:ext cx="4977441" cy="4466002"/>
          </a:xfrm>
        </p:spPr>
        <p:txBody>
          <a:bodyPr/>
          <a:lstStyle/>
          <a:p>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it-IT" altLang="it-IT"/>
              <a:t>Diparimento di Scienze Geografiche e Storiche - Introduzione ai GIS</a:t>
            </a:r>
          </a:p>
        </p:txBody>
      </p:sp>
      <p:sp>
        <p:nvSpPr>
          <p:cNvPr id="7" name="Rectangle 7"/>
          <p:cNvSpPr>
            <a:spLocks noGrp="1" noChangeArrowheads="1"/>
          </p:cNvSpPr>
          <p:nvPr>
            <p:ph type="sldNum" sz="quarter" idx="5"/>
          </p:nvPr>
        </p:nvSpPr>
        <p:spPr>
          <a:ln/>
        </p:spPr>
        <p:txBody>
          <a:bodyPr/>
          <a:lstStyle/>
          <a:p>
            <a:fld id="{C7D4C398-7BCF-4FEC-913A-217F269976FE}" type="slidenum">
              <a:rPr lang="it-IT" altLang="it-IT"/>
              <a:pPr/>
              <a:t>27</a:t>
            </a:fld>
            <a:endParaRPr lang="it-IT" altLang="it-IT"/>
          </a:p>
        </p:txBody>
      </p:sp>
      <p:sp>
        <p:nvSpPr>
          <p:cNvPr id="348162" name="Rectangle 2"/>
          <p:cNvSpPr>
            <a:spLocks noGrp="1" noRot="1" noChangeAspect="1" noChangeArrowheads="1" noTextEdit="1"/>
          </p:cNvSpPr>
          <p:nvPr>
            <p:ph type="sldImg"/>
          </p:nvPr>
        </p:nvSpPr>
        <p:spPr>
          <a:xfrm>
            <a:off x="911225" y="744538"/>
            <a:ext cx="4960938" cy="3721100"/>
          </a:xfrm>
          <a:ln/>
        </p:spPr>
      </p:sp>
      <p:sp>
        <p:nvSpPr>
          <p:cNvPr id="348163" name="Rectangle 3"/>
          <p:cNvSpPr>
            <a:spLocks noGrp="1" noChangeArrowheads="1"/>
          </p:cNvSpPr>
          <p:nvPr>
            <p:ph type="body" idx="1"/>
          </p:nvPr>
        </p:nvSpPr>
        <p:spPr>
          <a:xfrm>
            <a:off x="902180" y="4715482"/>
            <a:ext cx="4977441" cy="4466002"/>
          </a:xfrm>
        </p:spPr>
        <p:txBody>
          <a:bodyPr/>
          <a:lstStyle/>
          <a:p>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it-IT" altLang="it-IT"/>
              <a:t>Diparimento di Scienze Geografiche e Storiche - Introduzione ai GIS</a:t>
            </a:r>
          </a:p>
        </p:txBody>
      </p:sp>
      <p:sp>
        <p:nvSpPr>
          <p:cNvPr id="7" name="Rectangle 7"/>
          <p:cNvSpPr>
            <a:spLocks noGrp="1" noChangeArrowheads="1"/>
          </p:cNvSpPr>
          <p:nvPr>
            <p:ph type="sldNum" sz="quarter" idx="5"/>
          </p:nvPr>
        </p:nvSpPr>
        <p:spPr>
          <a:ln/>
        </p:spPr>
        <p:txBody>
          <a:bodyPr/>
          <a:lstStyle/>
          <a:p>
            <a:fld id="{BDF81C99-B596-4E77-906F-46F4F1148F25}" type="slidenum">
              <a:rPr lang="it-IT" altLang="it-IT"/>
              <a:pPr/>
              <a:t>28</a:t>
            </a:fld>
            <a:endParaRPr lang="it-IT" altLang="it-IT"/>
          </a:p>
        </p:txBody>
      </p:sp>
      <p:sp>
        <p:nvSpPr>
          <p:cNvPr id="350210" name="Rectangle 2"/>
          <p:cNvSpPr>
            <a:spLocks noGrp="1" noRot="1" noChangeAspect="1" noChangeArrowheads="1" noTextEdit="1"/>
          </p:cNvSpPr>
          <p:nvPr>
            <p:ph type="sldImg"/>
          </p:nvPr>
        </p:nvSpPr>
        <p:spPr>
          <a:xfrm>
            <a:off x="911225" y="744538"/>
            <a:ext cx="4960938" cy="3721100"/>
          </a:xfrm>
          <a:ln/>
        </p:spPr>
      </p:sp>
      <p:sp>
        <p:nvSpPr>
          <p:cNvPr id="350211" name="Rectangle 3"/>
          <p:cNvSpPr>
            <a:spLocks noGrp="1" noChangeArrowheads="1"/>
          </p:cNvSpPr>
          <p:nvPr>
            <p:ph type="body" idx="1"/>
          </p:nvPr>
        </p:nvSpPr>
        <p:spPr>
          <a:xfrm>
            <a:off x="902180" y="4715482"/>
            <a:ext cx="4977441" cy="4466002"/>
          </a:xfrm>
        </p:spPr>
        <p:txBody>
          <a:bodyP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it-IT" altLang="it-IT"/>
              <a:t>Diparimento di Scienze Geografiche e Storiche - Introduzione ai GIS</a:t>
            </a:r>
          </a:p>
        </p:txBody>
      </p:sp>
      <p:sp>
        <p:nvSpPr>
          <p:cNvPr id="7" name="Rectangle 7"/>
          <p:cNvSpPr>
            <a:spLocks noGrp="1" noChangeArrowheads="1"/>
          </p:cNvSpPr>
          <p:nvPr>
            <p:ph type="sldNum" sz="quarter" idx="5"/>
          </p:nvPr>
        </p:nvSpPr>
        <p:spPr>
          <a:ln/>
        </p:spPr>
        <p:txBody>
          <a:bodyPr/>
          <a:lstStyle/>
          <a:p>
            <a:fld id="{24B8FBEB-FBEB-45CC-942F-A1BC8736C120}" type="slidenum">
              <a:rPr lang="it-IT" altLang="it-IT"/>
              <a:pPr/>
              <a:t>16</a:t>
            </a:fld>
            <a:endParaRPr lang="it-IT" altLang="it-IT"/>
          </a:p>
        </p:txBody>
      </p:sp>
      <p:sp>
        <p:nvSpPr>
          <p:cNvPr id="326658" name="Rectangle 2"/>
          <p:cNvSpPr>
            <a:spLocks noGrp="1" noRot="1" noChangeAspect="1" noChangeArrowheads="1" noTextEdit="1"/>
          </p:cNvSpPr>
          <p:nvPr>
            <p:ph type="sldImg"/>
          </p:nvPr>
        </p:nvSpPr>
        <p:spPr>
          <a:xfrm>
            <a:off x="911225" y="744538"/>
            <a:ext cx="4960938" cy="3721100"/>
          </a:xfrm>
          <a:ln/>
        </p:spPr>
      </p:sp>
      <p:sp>
        <p:nvSpPr>
          <p:cNvPr id="326659" name="Rectangle 3"/>
          <p:cNvSpPr>
            <a:spLocks noGrp="1" noChangeArrowheads="1"/>
          </p:cNvSpPr>
          <p:nvPr>
            <p:ph type="body" idx="1"/>
          </p:nvPr>
        </p:nvSpPr>
        <p:spPr>
          <a:xfrm>
            <a:off x="903652" y="4713840"/>
            <a:ext cx="4974497" cy="4467644"/>
          </a:xfrm>
        </p:spPr>
        <p:txBody>
          <a:bodyP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it-IT" altLang="it-IT"/>
              <a:t>Diparimento di Scienze Geografiche e Storiche - Introduzione ai GIS</a:t>
            </a:r>
          </a:p>
        </p:txBody>
      </p:sp>
      <p:sp>
        <p:nvSpPr>
          <p:cNvPr id="7" name="Rectangle 7"/>
          <p:cNvSpPr>
            <a:spLocks noGrp="1" noChangeArrowheads="1"/>
          </p:cNvSpPr>
          <p:nvPr>
            <p:ph type="sldNum" sz="quarter" idx="5"/>
          </p:nvPr>
        </p:nvSpPr>
        <p:spPr>
          <a:ln/>
        </p:spPr>
        <p:txBody>
          <a:bodyPr/>
          <a:lstStyle/>
          <a:p>
            <a:fld id="{01C170AA-F904-4A37-A341-DCDAD5D03888}" type="slidenum">
              <a:rPr lang="it-IT" altLang="it-IT"/>
              <a:pPr/>
              <a:t>17</a:t>
            </a:fld>
            <a:endParaRPr lang="it-IT" altLang="it-IT"/>
          </a:p>
        </p:txBody>
      </p:sp>
      <p:sp>
        <p:nvSpPr>
          <p:cNvPr id="328706" name="Rectangle 2"/>
          <p:cNvSpPr>
            <a:spLocks noGrp="1" noRot="1" noChangeAspect="1" noChangeArrowheads="1" noTextEdit="1"/>
          </p:cNvSpPr>
          <p:nvPr>
            <p:ph type="sldImg"/>
          </p:nvPr>
        </p:nvSpPr>
        <p:spPr>
          <a:xfrm>
            <a:off x="911225" y="744538"/>
            <a:ext cx="4960938" cy="3721100"/>
          </a:xfrm>
          <a:ln/>
        </p:spPr>
      </p:sp>
      <p:sp>
        <p:nvSpPr>
          <p:cNvPr id="328707" name="Rectangle 3"/>
          <p:cNvSpPr>
            <a:spLocks noGrp="1" noChangeArrowheads="1"/>
          </p:cNvSpPr>
          <p:nvPr>
            <p:ph type="body" idx="1"/>
          </p:nvPr>
        </p:nvSpPr>
        <p:spPr>
          <a:xfrm>
            <a:off x="902180" y="4715482"/>
            <a:ext cx="4977441" cy="4466002"/>
          </a:xfrm>
        </p:spPr>
        <p:txBody>
          <a:bodyP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it-IT" altLang="it-IT"/>
              <a:t>Diparimento di Scienze Geografiche e Storiche - Introduzione ai GIS</a:t>
            </a:r>
          </a:p>
        </p:txBody>
      </p:sp>
      <p:sp>
        <p:nvSpPr>
          <p:cNvPr id="7" name="Rectangle 7"/>
          <p:cNvSpPr>
            <a:spLocks noGrp="1" noChangeArrowheads="1"/>
          </p:cNvSpPr>
          <p:nvPr>
            <p:ph type="sldNum" sz="quarter" idx="5"/>
          </p:nvPr>
        </p:nvSpPr>
        <p:spPr>
          <a:ln/>
        </p:spPr>
        <p:txBody>
          <a:bodyPr/>
          <a:lstStyle/>
          <a:p>
            <a:fld id="{D5CC6466-7CE8-47E0-8FFB-B63965CDC7FB}" type="slidenum">
              <a:rPr lang="it-IT" altLang="it-IT"/>
              <a:pPr/>
              <a:t>18</a:t>
            </a:fld>
            <a:endParaRPr lang="it-IT" altLang="it-IT"/>
          </a:p>
        </p:txBody>
      </p:sp>
      <p:sp>
        <p:nvSpPr>
          <p:cNvPr id="330754" name="Rectangle 2"/>
          <p:cNvSpPr>
            <a:spLocks noGrp="1" noRot="1" noChangeAspect="1" noChangeArrowheads="1" noTextEdit="1"/>
          </p:cNvSpPr>
          <p:nvPr>
            <p:ph type="sldImg"/>
          </p:nvPr>
        </p:nvSpPr>
        <p:spPr>
          <a:xfrm>
            <a:off x="911225" y="744538"/>
            <a:ext cx="4960938" cy="3721100"/>
          </a:xfrm>
          <a:ln/>
        </p:spPr>
      </p:sp>
      <p:sp>
        <p:nvSpPr>
          <p:cNvPr id="330755" name="Rectangle 3"/>
          <p:cNvSpPr>
            <a:spLocks noGrp="1" noChangeArrowheads="1"/>
          </p:cNvSpPr>
          <p:nvPr>
            <p:ph type="body" idx="1"/>
          </p:nvPr>
        </p:nvSpPr>
        <p:spPr>
          <a:xfrm>
            <a:off x="902180" y="4715482"/>
            <a:ext cx="4977441" cy="4466002"/>
          </a:xfrm>
        </p:spPr>
        <p:txBody>
          <a:bodyP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it-IT" altLang="it-IT"/>
              <a:t>Diparimento di Scienze Geografiche e Storiche - Introduzione ai GIS</a:t>
            </a:r>
          </a:p>
        </p:txBody>
      </p:sp>
      <p:sp>
        <p:nvSpPr>
          <p:cNvPr id="7" name="Rectangle 7"/>
          <p:cNvSpPr>
            <a:spLocks noGrp="1" noChangeArrowheads="1"/>
          </p:cNvSpPr>
          <p:nvPr>
            <p:ph type="sldNum" sz="quarter" idx="5"/>
          </p:nvPr>
        </p:nvSpPr>
        <p:spPr>
          <a:ln/>
        </p:spPr>
        <p:txBody>
          <a:bodyPr/>
          <a:lstStyle/>
          <a:p>
            <a:fld id="{7E03E448-96DD-468C-8E23-19A7DA6CAAAE}" type="slidenum">
              <a:rPr lang="it-IT" altLang="it-IT"/>
              <a:pPr/>
              <a:t>19</a:t>
            </a:fld>
            <a:endParaRPr lang="it-IT" altLang="it-IT"/>
          </a:p>
        </p:txBody>
      </p:sp>
      <p:sp>
        <p:nvSpPr>
          <p:cNvPr id="332802" name="Rectangle 2"/>
          <p:cNvSpPr>
            <a:spLocks noGrp="1" noRot="1" noChangeAspect="1" noChangeArrowheads="1" noTextEdit="1"/>
          </p:cNvSpPr>
          <p:nvPr>
            <p:ph type="sldImg"/>
          </p:nvPr>
        </p:nvSpPr>
        <p:spPr>
          <a:xfrm>
            <a:off x="911225" y="744538"/>
            <a:ext cx="4960938" cy="3721100"/>
          </a:xfrm>
          <a:ln/>
        </p:spPr>
      </p:sp>
      <p:sp>
        <p:nvSpPr>
          <p:cNvPr id="332803" name="Rectangle 3"/>
          <p:cNvSpPr>
            <a:spLocks noGrp="1" noChangeArrowheads="1"/>
          </p:cNvSpPr>
          <p:nvPr>
            <p:ph type="body" idx="1"/>
          </p:nvPr>
        </p:nvSpPr>
        <p:spPr>
          <a:xfrm>
            <a:off x="902180" y="4715482"/>
            <a:ext cx="4977441" cy="4466002"/>
          </a:xfrm>
        </p:spPr>
        <p:txBody>
          <a:bodyPr/>
          <a:lstStyle/>
          <a:p>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it-IT" altLang="it-IT"/>
              <a:t>Diparimento di Scienze Geografiche e Storiche - Introduzione ai GIS</a:t>
            </a:r>
          </a:p>
        </p:txBody>
      </p:sp>
      <p:sp>
        <p:nvSpPr>
          <p:cNvPr id="7" name="Rectangle 7"/>
          <p:cNvSpPr>
            <a:spLocks noGrp="1" noChangeArrowheads="1"/>
          </p:cNvSpPr>
          <p:nvPr>
            <p:ph type="sldNum" sz="quarter" idx="5"/>
          </p:nvPr>
        </p:nvSpPr>
        <p:spPr>
          <a:ln/>
        </p:spPr>
        <p:txBody>
          <a:bodyPr/>
          <a:lstStyle/>
          <a:p>
            <a:fld id="{D1B8BD16-CDC1-4957-820A-1C3532A8B69A}" type="slidenum">
              <a:rPr lang="it-IT" altLang="it-IT"/>
              <a:pPr/>
              <a:t>20</a:t>
            </a:fld>
            <a:endParaRPr lang="it-IT" altLang="it-IT"/>
          </a:p>
        </p:txBody>
      </p:sp>
      <p:sp>
        <p:nvSpPr>
          <p:cNvPr id="334850" name="Rectangle 2"/>
          <p:cNvSpPr>
            <a:spLocks noGrp="1" noRot="1" noChangeAspect="1" noChangeArrowheads="1" noTextEdit="1"/>
          </p:cNvSpPr>
          <p:nvPr>
            <p:ph type="sldImg"/>
          </p:nvPr>
        </p:nvSpPr>
        <p:spPr>
          <a:xfrm>
            <a:off x="911225" y="744538"/>
            <a:ext cx="4960938" cy="3721100"/>
          </a:xfrm>
          <a:ln/>
        </p:spPr>
      </p:sp>
      <p:sp>
        <p:nvSpPr>
          <p:cNvPr id="334851" name="Rectangle 3"/>
          <p:cNvSpPr>
            <a:spLocks noGrp="1" noChangeArrowheads="1"/>
          </p:cNvSpPr>
          <p:nvPr>
            <p:ph type="body" idx="1"/>
          </p:nvPr>
        </p:nvSpPr>
        <p:spPr>
          <a:xfrm>
            <a:off x="902180" y="4715482"/>
            <a:ext cx="4977441" cy="4466002"/>
          </a:xfrm>
        </p:spPr>
        <p:txBody>
          <a:bodyP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it-IT" altLang="it-IT"/>
              <a:t>Diparimento di Scienze Geografiche e Storiche - Introduzione ai GIS</a:t>
            </a:r>
          </a:p>
        </p:txBody>
      </p:sp>
      <p:sp>
        <p:nvSpPr>
          <p:cNvPr id="7" name="Rectangle 7"/>
          <p:cNvSpPr>
            <a:spLocks noGrp="1" noChangeArrowheads="1"/>
          </p:cNvSpPr>
          <p:nvPr>
            <p:ph type="sldNum" sz="quarter" idx="5"/>
          </p:nvPr>
        </p:nvSpPr>
        <p:spPr>
          <a:ln/>
        </p:spPr>
        <p:txBody>
          <a:bodyPr/>
          <a:lstStyle/>
          <a:p>
            <a:fld id="{9969E9D9-AA0C-4E5B-842A-4D7EBEEFEB9F}" type="slidenum">
              <a:rPr lang="it-IT" altLang="it-IT"/>
              <a:pPr/>
              <a:t>21</a:t>
            </a:fld>
            <a:endParaRPr lang="it-IT" altLang="it-IT"/>
          </a:p>
        </p:txBody>
      </p:sp>
      <p:sp>
        <p:nvSpPr>
          <p:cNvPr id="336898" name="Rectangle 2"/>
          <p:cNvSpPr>
            <a:spLocks noGrp="1" noRot="1" noChangeAspect="1" noChangeArrowheads="1" noTextEdit="1"/>
          </p:cNvSpPr>
          <p:nvPr>
            <p:ph type="sldImg"/>
          </p:nvPr>
        </p:nvSpPr>
        <p:spPr>
          <a:xfrm>
            <a:off x="911225" y="744538"/>
            <a:ext cx="4960938" cy="3721100"/>
          </a:xfrm>
          <a:ln/>
        </p:spPr>
      </p:sp>
      <p:sp>
        <p:nvSpPr>
          <p:cNvPr id="336899" name="Rectangle 3"/>
          <p:cNvSpPr>
            <a:spLocks noGrp="1" noChangeArrowheads="1"/>
          </p:cNvSpPr>
          <p:nvPr>
            <p:ph type="body" idx="1"/>
          </p:nvPr>
        </p:nvSpPr>
        <p:spPr>
          <a:xfrm>
            <a:off x="902180" y="4715482"/>
            <a:ext cx="4977441" cy="4466002"/>
          </a:xfrm>
        </p:spPr>
        <p:txBody>
          <a:bodyP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it-IT" altLang="it-IT"/>
              <a:t>Diparimento di Scienze Geografiche e Storiche - Introduzione ai GIS</a:t>
            </a:r>
          </a:p>
        </p:txBody>
      </p:sp>
      <p:sp>
        <p:nvSpPr>
          <p:cNvPr id="7" name="Rectangle 7"/>
          <p:cNvSpPr>
            <a:spLocks noGrp="1" noChangeArrowheads="1"/>
          </p:cNvSpPr>
          <p:nvPr>
            <p:ph type="sldNum" sz="quarter" idx="5"/>
          </p:nvPr>
        </p:nvSpPr>
        <p:spPr>
          <a:ln/>
        </p:spPr>
        <p:txBody>
          <a:bodyPr/>
          <a:lstStyle/>
          <a:p>
            <a:fld id="{71309CE9-BB77-4D35-B7A7-726842FD22E9}" type="slidenum">
              <a:rPr lang="it-IT" altLang="it-IT"/>
              <a:pPr/>
              <a:t>22</a:t>
            </a:fld>
            <a:endParaRPr lang="it-IT" altLang="it-IT"/>
          </a:p>
        </p:txBody>
      </p:sp>
      <p:sp>
        <p:nvSpPr>
          <p:cNvPr id="338946" name="Rectangle 2"/>
          <p:cNvSpPr>
            <a:spLocks noGrp="1" noRot="1" noChangeAspect="1" noChangeArrowheads="1" noTextEdit="1"/>
          </p:cNvSpPr>
          <p:nvPr>
            <p:ph type="sldImg"/>
          </p:nvPr>
        </p:nvSpPr>
        <p:spPr>
          <a:xfrm>
            <a:off x="911225" y="744538"/>
            <a:ext cx="4960938" cy="3721100"/>
          </a:xfrm>
          <a:ln/>
        </p:spPr>
      </p:sp>
      <p:sp>
        <p:nvSpPr>
          <p:cNvPr id="338947" name="Rectangle 3"/>
          <p:cNvSpPr>
            <a:spLocks noGrp="1" noChangeArrowheads="1"/>
          </p:cNvSpPr>
          <p:nvPr>
            <p:ph type="body" idx="1"/>
          </p:nvPr>
        </p:nvSpPr>
        <p:spPr>
          <a:xfrm>
            <a:off x="902180" y="4715482"/>
            <a:ext cx="4977441" cy="4466002"/>
          </a:xfrm>
        </p:spPr>
        <p:txBody>
          <a:bodyP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it-IT" altLang="it-IT"/>
              <a:t>Diparimento di Scienze Geografiche e Storiche - Introduzione ai GIS</a:t>
            </a:r>
          </a:p>
        </p:txBody>
      </p:sp>
      <p:sp>
        <p:nvSpPr>
          <p:cNvPr id="7" name="Rectangle 7"/>
          <p:cNvSpPr>
            <a:spLocks noGrp="1" noChangeArrowheads="1"/>
          </p:cNvSpPr>
          <p:nvPr>
            <p:ph type="sldNum" sz="quarter" idx="5"/>
          </p:nvPr>
        </p:nvSpPr>
        <p:spPr>
          <a:ln/>
        </p:spPr>
        <p:txBody>
          <a:bodyPr/>
          <a:lstStyle/>
          <a:p>
            <a:fld id="{522EBE54-754E-482E-8B24-BBB193B692B7}" type="slidenum">
              <a:rPr lang="it-IT" altLang="it-IT"/>
              <a:pPr/>
              <a:t>23</a:t>
            </a:fld>
            <a:endParaRPr lang="it-IT" altLang="it-IT"/>
          </a:p>
        </p:txBody>
      </p:sp>
      <p:sp>
        <p:nvSpPr>
          <p:cNvPr id="340994" name="Rectangle 2"/>
          <p:cNvSpPr>
            <a:spLocks noGrp="1" noRot="1" noChangeAspect="1" noChangeArrowheads="1" noTextEdit="1"/>
          </p:cNvSpPr>
          <p:nvPr>
            <p:ph type="sldImg"/>
          </p:nvPr>
        </p:nvSpPr>
        <p:spPr>
          <a:xfrm>
            <a:off x="911225" y="744538"/>
            <a:ext cx="4960938" cy="3721100"/>
          </a:xfrm>
          <a:ln/>
        </p:spPr>
      </p:sp>
      <p:sp>
        <p:nvSpPr>
          <p:cNvPr id="340995" name="Rectangle 3"/>
          <p:cNvSpPr>
            <a:spLocks noGrp="1" noChangeArrowheads="1"/>
          </p:cNvSpPr>
          <p:nvPr>
            <p:ph type="body" idx="1"/>
          </p:nvPr>
        </p:nvSpPr>
        <p:spPr>
          <a:xfrm>
            <a:off x="902180" y="4715482"/>
            <a:ext cx="4977441" cy="4466002"/>
          </a:xfrm>
        </p:spPr>
        <p:txBody>
          <a:bodyP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72DD26BE-E036-440F-88EF-2A8CE58962A9}"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936F8297-7A5B-41E7-8F81-763765C3C1C7}" type="slidenum">
              <a:rPr lang="it-IT" altLang="it-IT"/>
              <a:pPr/>
              <a:t>‹N›</a:t>
            </a:fld>
            <a:endParaRPr lang="it-IT" altLang="it-IT"/>
          </a:p>
        </p:txBody>
      </p:sp>
    </p:spTree>
    <p:extLst>
      <p:ext uri="{BB962C8B-B14F-4D97-AF65-F5344CB8AC3E}">
        <p14:creationId xmlns="" xmlns:p14="http://schemas.microsoft.com/office/powerpoint/2010/main" val="2833236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99F8F270-9AF3-42E9-A5A6-A0A7E042E5E4}" type="slidenum">
              <a:rPr lang="it-IT" altLang="it-IT"/>
              <a:pPr/>
              <a:t>‹N›</a:t>
            </a:fld>
            <a:endParaRPr lang="it-IT" altLang="it-IT"/>
          </a:p>
        </p:txBody>
      </p:sp>
    </p:spTree>
    <p:extLst>
      <p:ext uri="{BB962C8B-B14F-4D97-AF65-F5344CB8AC3E}">
        <p14:creationId xmlns="" xmlns:p14="http://schemas.microsoft.com/office/powerpoint/2010/main" val="2549725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ltLang="it-IT"/>
          </a:p>
        </p:txBody>
      </p:sp>
      <p:sp>
        <p:nvSpPr>
          <p:cNvPr id="4" name="Segnaposto piè di pagina 3"/>
          <p:cNvSpPr>
            <a:spLocks noGrp="1"/>
          </p:cNvSpPr>
          <p:nvPr>
            <p:ph type="ftr" sz="quarter" idx="11"/>
          </p:nvPr>
        </p:nvSpPr>
        <p:spPr/>
        <p:txBody>
          <a:bodyPr/>
          <a:lstStyle>
            <a:lvl1pPr>
              <a:defRPr/>
            </a:lvl1pPr>
          </a:lstStyle>
          <a:p>
            <a:endParaRPr lang="it-IT" altLang="it-IT"/>
          </a:p>
        </p:txBody>
      </p:sp>
      <p:sp>
        <p:nvSpPr>
          <p:cNvPr id="5" name="Segnaposto numero diapositiva 4"/>
          <p:cNvSpPr>
            <a:spLocks noGrp="1"/>
          </p:cNvSpPr>
          <p:nvPr>
            <p:ph type="sldNum" sz="quarter" idx="12"/>
          </p:nvPr>
        </p:nvSpPr>
        <p:spPr/>
        <p:txBody>
          <a:bodyPr/>
          <a:lstStyle>
            <a:lvl1pPr>
              <a:defRPr/>
            </a:lvl1pPr>
          </a:lstStyle>
          <a:p>
            <a:fld id="{D9A8C212-C803-440F-8B38-EA5A9E032405}" type="slidenum">
              <a:rPr lang="it-IT" altLang="it-IT"/>
              <a:pPr/>
              <a:t>‹N›</a:t>
            </a:fld>
            <a:endParaRPr lang="it-IT" altLang="it-IT"/>
          </a:p>
        </p:txBody>
      </p:sp>
    </p:spTree>
    <p:extLst>
      <p:ext uri="{BB962C8B-B14F-4D97-AF65-F5344CB8AC3E}">
        <p14:creationId xmlns="" xmlns:p14="http://schemas.microsoft.com/office/powerpoint/2010/main" val="221722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ltLang="it-IT"/>
          </a:p>
        </p:txBody>
      </p:sp>
      <p:sp>
        <p:nvSpPr>
          <p:cNvPr id="3" name="Segnaposto piè di pagina 2"/>
          <p:cNvSpPr>
            <a:spLocks noGrp="1"/>
          </p:cNvSpPr>
          <p:nvPr>
            <p:ph type="ftr" sz="quarter" idx="11"/>
          </p:nvPr>
        </p:nvSpPr>
        <p:spPr/>
        <p:txBody>
          <a:bodyPr/>
          <a:lstStyle>
            <a:lvl1pPr>
              <a:defRPr/>
            </a:lvl1pPr>
          </a:lstStyle>
          <a:p>
            <a:endParaRPr lang="it-IT" altLang="it-IT"/>
          </a:p>
        </p:txBody>
      </p:sp>
      <p:sp>
        <p:nvSpPr>
          <p:cNvPr id="4" name="Segnaposto numero diapositiva 3"/>
          <p:cNvSpPr>
            <a:spLocks noGrp="1"/>
          </p:cNvSpPr>
          <p:nvPr>
            <p:ph type="sldNum" sz="quarter" idx="12"/>
          </p:nvPr>
        </p:nvSpPr>
        <p:spPr/>
        <p:txBody>
          <a:bodyPr/>
          <a:lstStyle>
            <a:lvl1pPr>
              <a:defRPr/>
            </a:lvl1pPr>
          </a:lstStyle>
          <a:p>
            <a:fld id="{C544B1E6-3B6D-450A-BCEE-B5055D519ABD}" type="slidenum">
              <a:rPr lang="it-IT" altLang="it-IT"/>
              <a:pPr/>
              <a:t>‹N›</a:t>
            </a:fld>
            <a:endParaRPr lang="it-IT" altLang="it-IT"/>
          </a:p>
        </p:txBody>
      </p:sp>
    </p:spTree>
    <p:extLst>
      <p:ext uri="{BB962C8B-B14F-4D97-AF65-F5344CB8AC3E}">
        <p14:creationId xmlns="" xmlns:p14="http://schemas.microsoft.com/office/powerpoint/2010/main" val="16068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3048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838200" y="19050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800600" y="19050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685800" y="6248400"/>
            <a:ext cx="1905000" cy="457200"/>
          </a:xfrm>
        </p:spPr>
        <p:txBody>
          <a:bodyPr/>
          <a:lstStyle>
            <a:lvl1pPr>
              <a:defRPr/>
            </a:lvl1pPr>
          </a:lstStyle>
          <a:p>
            <a:endParaRPr lang="it-IT" altLang="it-IT"/>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endParaRPr lang="it-IT" altLang="it-IT"/>
          </a:p>
        </p:txBody>
      </p:sp>
      <p:sp>
        <p:nvSpPr>
          <p:cNvPr id="7" name="Segnaposto numero diapositiva 6"/>
          <p:cNvSpPr>
            <a:spLocks noGrp="1"/>
          </p:cNvSpPr>
          <p:nvPr>
            <p:ph type="sldNum" sz="quarter" idx="12"/>
          </p:nvPr>
        </p:nvSpPr>
        <p:spPr>
          <a:xfrm>
            <a:off x="6553200" y="6248400"/>
            <a:ext cx="1905000" cy="457200"/>
          </a:xfrm>
        </p:spPr>
        <p:txBody>
          <a:bodyPr/>
          <a:lstStyle>
            <a:lvl1pPr>
              <a:defRPr/>
            </a:lvl1pPr>
          </a:lstStyle>
          <a:p>
            <a:fld id="{437E9C4F-F155-4FFD-AD3E-4F841C653F7D}" type="slidenum">
              <a:rPr lang="it-IT" altLang="it-IT"/>
              <a:pPr/>
              <a:t>‹N›</a:t>
            </a:fld>
            <a:endParaRPr lang="it-IT" altLang="it-IT"/>
          </a:p>
        </p:txBody>
      </p:sp>
    </p:spTree>
    <p:extLst>
      <p:ext uri="{BB962C8B-B14F-4D97-AF65-F5344CB8AC3E}">
        <p14:creationId xmlns="" xmlns:p14="http://schemas.microsoft.com/office/powerpoint/2010/main" val="30247591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1027"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33" name="Rectangle 69"/>
          <p:cNvSpPr>
            <a:spLocks noGrp="1" noChangeArrowheads="1"/>
          </p:cNvSpPr>
          <p:nvPr>
            <p:ph type="dt" sz="quarter" idx="2"/>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0" hangingPunct="0">
              <a:defRPr sz="1400">
                <a:latin typeface="+mn-lt"/>
              </a:defRPr>
            </a:lvl1pPr>
          </a:lstStyle>
          <a:p>
            <a:pPr>
              <a:defRPr/>
            </a:pPr>
            <a:endParaRPr lang="it-IT"/>
          </a:p>
        </p:txBody>
      </p:sp>
      <p:sp>
        <p:nvSpPr>
          <p:cNvPr id="134" name="Rectangle 70"/>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0" hangingPunct="0">
              <a:defRPr sz="1400">
                <a:latin typeface="+mn-lt"/>
              </a:defRPr>
            </a:lvl1pPr>
          </a:lstStyle>
          <a:p>
            <a:pPr>
              <a:defRPr/>
            </a:pPr>
            <a:endParaRPr lang="it-IT"/>
          </a:p>
        </p:txBody>
      </p:sp>
      <p:sp>
        <p:nvSpPr>
          <p:cNvPr id="135" name="Rectangle 71"/>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0" hangingPunct="0">
              <a:defRPr sz="1400">
                <a:latin typeface="+mn-lt"/>
              </a:defRPr>
            </a:lvl1pPr>
          </a:lstStyle>
          <a:p>
            <a:pPr>
              <a:defRPr/>
            </a:pPr>
            <a:fld id="{80D56FB0-C8B8-4E80-8F17-FA4D7D85ECAE}"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Lst>
  <p:txStyles>
    <p:titleStyle>
      <a:lvl1pPr algn="l" rtl="0" eaLnBrk="0" fontAlgn="base" hangingPunct="0">
        <a:spcBef>
          <a:spcPct val="0"/>
        </a:spcBef>
        <a:spcAft>
          <a:spcPct val="0"/>
        </a:spcAft>
        <a:defRPr sz="4400">
          <a:solidFill>
            <a:schemeClr val="tx2"/>
          </a:solidFill>
          <a:latin typeface="Arial" charset="0"/>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Arial" charset="0"/>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Arial" charset="0"/>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Arial" charset="0"/>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Arial" charset="0"/>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iuseppe.borruso@econ.units.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3.wav"/><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2.wav"/><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2.wav"/><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2.wav"/><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7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5.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www.wiley.com/gi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idx="4294967295"/>
          </p:nvPr>
        </p:nvSpPr>
        <p:spPr>
          <a:xfrm>
            <a:off x="990600" y="1857375"/>
            <a:ext cx="7772400" cy="1143000"/>
          </a:xfrm>
        </p:spPr>
        <p:txBody>
          <a:bodyPr/>
          <a:lstStyle/>
          <a:p>
            <a:pPr eaLnBrk="1" hangingPunct="1"/>
            <a:r>
              <a:rPr lang="en-GB" sz="3600" b="1" dirty="0" smtClean="0"/>
              <a:t>Economic Geography </a:t>
            </a:r>
            <a:br>
              <a:rPr lang="en-GB" sz="3600" b="1" dirty="0" smtClean="0"/>
            </a:br>
            <a:r>
              <a:rPr lang="en-GB" sz="3600" b="1" dirty="0" smtClean="0"/>
              <a:t/>
            </a:r>
            <a:br>
              <a:rPr lang="en-GB" sz="3600" b="1" dirty="0" smtClean="0"/>
            </a:br>
            <a:r>
              <a:rPr lang="en-GB" sz="2800" dirty="0" smtClean="0">
                <a:latin typeface="Tahoma" pitchFamily="34" charset="0"/>
              </a:rPr>
              <a:t>6 – Introduction to Geographic Information and Geospatial technologies</a:t>
            </a:r>
            <a:endParaRPr lang="en-GB" sz="2400" b="1" i="1" dirty="0" smtClean="0"/>
          </a:p>
        </p:txBody>
      </p:sp>
      <p:sp>
        <p:nvSpPr>
          <p:cNvPr id="5122" name="Rectangle 3" descr="Rectangle: Click to edit Master text styles&#10;Second level&#10;Third level&#10;Fourth level&#10;Fifth level"/>
          <p:cNvSpPr>
            <a:spLocks noGrp="1" noChangeArrowheads="1"/>
          </p:cNvSpPr>
          <p:nvPr>
            <p:ph type="subTitle" idx="4294967295"/>
          </p:nvPr>
        </p:nvSpPr>
        <p:spPr>
          <a:xfrm>
            <a:off x="957263" y="3309938"/>
            <a:ext cx="6400800" cy="1752600"/>
          </a:xfrm>
        </p:spPr>
        <p:txBody>
          <a:bodyPr/>
          <a:lstStyle/>
          <a:p>
            <a:pPr marL="0" indent="0" eaLnBrk="1" hangingPunct="1">
              <a:buFont typeface="Wingdings" pitchFamily="2" charset="2"/>
              <a:buNone/>
            </a:pPr>
            <a:endParaRPr lang="it-IT" sz="1800" dirty="0" smtClean="0"/>
          </a:p>
          <a:p>
            <a:pPr marL="0" indent="0" eaLnBrk="1" hangingPunct="1">
              <a:buFont typeface="Wingdings" pitchFamily="2" charset="2"/>
              <a:buNone/>
            </a:pPr>
            <a:r>
              <a:rPr lang="it-IT" sz="1800" dirty="0" smtClean="0"/>
              <a:t>121EC</a:t>
            </a:r>
          </a:p>
          <a:p>
            <a:pPr marL="0" indent="0" eaLnBrk="1" hangingPunct="1">
              <a:buFont typeface="Wingdings" pitchFamily="2" charset="2"/>
              <a:buNone/>
            </a:pPr>
            <a:endParaRPr lang="it-IT" sz="1800" dirty="0" smtClean="0"/>
          </a:p>
          <a:p>
            <a:pPr marL="0" indent="0" eaLnBrk="1" hangingPunct="1">
              <a:buFont typeface="Wingdings" pitchFamily="2" charset="2"/>
              <a:buNone/>
            </a:pPr>
            <a:endParaRPr lang="it-IT" sz="1800" dirty="0" smtClean="0"/>
          </a:p>
          <a:p>
            <a:pPr marL="0" indent="0" eaLnBrk="1" hangingPunct="1">
              <a:spcBef>
                <a:spcPct val="15000"/>
              </a:spcBef>
              <a:buFont typeface="Wingdings" pitchFamily="2" charset="2"/>
              <a:buNone/>
            </a:pPr>
            <a:r>
              <a:rPr lang="en-GB" sz="1600" dirty="0" smtClean="0"/>
              <a:t>A.Y. 2013/2014</a:t>
            </a:r>
          </a:p>
          <a:p>
            <a:pPr marL="0" indent="0" eaLnBrk="1" hangingPunct="1">
              <a:spcBef>
                <a:spcPct val="15000"/>
              </a:spcBef>
              <a:buFont typeface="Wingdings" pitchFamily="2" charset="2"/>
              <a:buNone/>
            </a:pPr>
            <a:r>
              <a:rPr lang="en-GB" sz="1600" dirty="0" err="1" smtClean="0"/>
              <a:t>Dr.</a:t>
            </a:r>
            <a:r>
              <a:rPr lang="en-GB" sz="1600" dirty="0" smtClean="0"/>
              <a:t> Giuseppe </a:t>
            </a:r>
            <a:r>
              <a:rPr lang="en-GB" sz="1600" dirty="0" err="1" smtClean="0"/>
              <a:t>Borruso</a:t>
            </a:r>
            <a:endParaRPr lang="en-GB" sz="1600" dirty="0" smtClean="0"/>
          </a:p>
          <a:p>
            <a:pPr marL="0" indent="0" eaLnBrk="1" hangingPunct="1">
              <a:spcBef>
                <a:spcPct val="15000"/>
              </a:spcBef>
              <a:buFont typeface="Wingdings" pitchFamily="2" charset="2"/>
              <a:buNone/>
            </a:pPr>
            <a:r>
              <a:rPr lang="en-GB" sz="1600" dirty="0" smtClean="0"/>
              <a:t>Faculty of Economics</a:t>
            </a:r>
          </a:p>
          <a:p>
            <a:pPr marL="0" indent="0" eaLnBrk="1" hangingPunct="1">
              <a:spcBef>
                <a:spcPct val="15000"/>
              </a:spcBef>
              <a:buFont typeface="Wingdings" pitchFamily="2" charset="2"/>
              <a:buNone/>
            </a:pPr>
            <a:r>
              <a:rPr lang="en-GB" sz="1600" dirty="0" smtClean="0"/>
              <a:t>University of Trieste</a:t>
            </a:r>
          </a:p>
          <a:p>
            <a:pPr marL="0" indent="0" eaLnBrk="1" hangingPunct="1">
              <a:spcBef>
                <a:spcPct val="15000"/>
              </a:spcBef>
              <a:buFont typeface="Wingdings" pitchFamily="2" charset="2"/>
              <a:buNone/>
            </a:pPr>
            <a:r>
              <a:rPr lang="en-GB" sz="1600" dirty="0" smtClean="0"/>
              <a:t>E-mail. </a:t>
            </a:r>
            <a:r>
              <a:rPr lang="en-GB" sz="1600" dirty="0" smtClean="0">
                <a:hlinkClick r:id="rId3"/>
              </a:rPr>
              <a:t>giuseppe.borruso@econ.units.it</a:t>
            </a:r>
            <a:endParaRPr lang="en-GB" sz="1600" dirty="0" smtClean="0"/>
          </a:p>
          <a:p>
            <a:pPr marL="0" indent="0" eaLnBrk="1" hangingPunct="1">
              <a:spcBef>
                <a:spcPct val="15000"/>
              </a:spcBef>
              <a:buFont typeface="Wingdings" pitchFamily="2" charset="2"/>
              <a:buNone/>
            </a:pPr>
            <a:r>
              <a:rPr lang="en-GB" sz="1600" dirty="0" smtClean="0"/>
              <a:t>Ph. +39 040 558 </a:t>
            </a:r>
            <a:r>
              <a:rPr lang="en-GB" sz="1600" b="1" dirty="0" smtClean="0"/>
              <a:t>7008</a:t>
            </a:r>
          </a:p>
          <a:p>
            <a:pPr marL="0" indent="0" eaLnBrk="1" hangingPunct="1">
              <a:spcBef>
                <a:spcPct val="15000"/>
              </a:spcBef>
              <a:buFont typeface="Wingdings" pitchFamily="2" charset="2"/>
              <a:buNone/>
            </a:pPr>
            <a:r>
              <a:rPr lang="en-GB" sz="1600" dirty="0" smtClean="0"/>
              <a:t>Skype:  </a:t>
            </a:r>
            <a:r>
              <a:rPr lang="en-GB" sz="1600" dirty="0" err="1" smtClean="0"/>
              <a:t>giuseppe.borruso</a:t>
            </a:r>
            <a:r>
              <a:rPr lang="en-GB" sz="1600" dirty="0" smtClean="0"/>
              <a:t> </a:t>
            </a:r>
          </a:p>
        </p:txBody>
      </p:sp>
      <p:pic>
        <p:nvPicPr>
          <p:cNvPr id="5" name="Picture 4" descr="Università degli Studi di Triest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27384"/>
            <a:ext cx="3324225" cy="7239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98658" name="Group 2"/>
          <p:cNvGrpSpPr>
            <a:grpSpLocks/>
          </p:cNvGrpSpPr>
          <p:nvPr/>
        </p:nvGrpSpPr>
        <p:grpSpPr bwMode="auto">
          <a:xfrm>
            <a:off x="3124200" y="3429000"/>
            <a:ext cx="2362200" cy="990600"/>
            <a:chOff x="1968" y="2160"/>
            <a:chExt cx="1488" cy="624"/>
          </a:xfrm>
        </p:grpSpPr>
        <p:sp>
          <p:nvSpPr>
            <p:cNvPr id="198659" name="AutoShape 3"/>
            <p:cNvSpPr>
              <a:spLocks noChangeArrowheads="1"/>
            </p:cNvSpPr>
            <p:nvPr/>
          </p:nvSpPr>
          <p:spPr bwMode="auto">
            <a:xfrm>
              <a:off x="1968" y="2160"/>
              <a:ext cx="1488" cy="624"/>
            </a:xfrm>
            <a:prstGeom prst="rightArrow">
              <a:avLst>
                <a:gd name="adj1" fmla="val 50000"/>
                <a:gd name="adj2" fmla="val 59615"/>
              </a:avLst>
            </a:prstGeom>
            <a:solidFill>
              <a:srgbClr val="339966"/>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8660" name="Text Box 4"/>
            <p:cNvSpPr txBox="1">
              <a:spLocks noChangeArrowheads="1"/>
            </p:cNvSpPr>
            <p:nvPr/>
          </p:nvSpPr>
          <p:spPr bwMode="auto">
            <a:xfrm>
              <a:off x="1998" y="2295"/>
              <a:ext cx="1458" cy="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Monotype Sorts" pitchFamily="2" charset="2"/>
                <a:buNone/>
              </a:pPr>
              <a:r>
                <a:rPr lang="en-GB" altLang="it-IT" i="1">
                  <a:solidFill>
                    <a:srgbClr val="FBFE70"/>
                  </a:solidFill>
                </a:rPr>
                <a:t>Elaboration</a:t>
              </a:r>
            </a:p>
          </p:txBody>
        </p:sp>
      </p:grpSp>
      <p:sp>
        <p:nvSpPr>
          <p:cNvPr id="198661" name="Rectangle 5"/>
          <p:cNvSpPr>
            <a:spLocks noGrp="1" noChangeArrowheads="1"/>
          </p:cNvSpPr>
          <p:nvPr>
            <p:ph type="title"/>
          </p:nvPr>
        </p:nvSpPr>
        <p:spPr/>
        <p:txBody>
          <a:bodyPr/>
          <a:lstStyle/>
          <a:p>
            <a:r>
              <a:rPr lang="en-GB" altLang="it-IT" sz="4000"/>
              <a:t>What is GI?  </a:t>
            </a:r>
            <a:br>
              <a:rPr lang="en-GB" altLang="it-IT" sz="4000"/>
            </a:br>
            <a:r>
              <a:rPr lang="en-GB" altLang="it-IT" sz="4000"/>
              <a:t>From data to Information</a:t>
            </a:r>
          </a:p>
        </p:txBody>
      </p:sp>
      <p:sp>
        <p:nvSpPr>
          <p:cNvPr id="198662" name="Rectangle 6" descr="Rectangle: Click to edit Master text styles&#10;Second level&#10;Third level&#10;Fourth level&#10;Fifth level"/>
          <p:cNvSpPr>
            <a:spLocks noGrp="1" noChangeArrowheads="1"/>
          </p:cNvSpPr>
          <p:nvPr>
            <p:ph type="body" sz="half" idx="1"/>
          </p:nvPr>
        </p:nvSpPr>
        <p:spPr>
          <a:xfrm>
            <a:off x="838200" y="2543175"/>
            <a:ext cx="3810000" cy="4114800"/>
          </a:xfrm>
        </p:spPr>
        <p:txBody>
          <a:bodyPr/>
          <a:lstStyle/>
          <a:p>
            <a:r>
              <a:rPr lang="en-GB" altLang="it-IT"/>
              <a:t>Data:</a:t>
            </a:r>
          </a:p>
          <a:p>
            <a:pPr lvl="1"/>
            <a:r>
              <a:rPr lang="en-GB" altLang="it-IT"/>
              <a:t>Numbers;</a:t>
            </a:r>
          </a:p>
          <a:p>
            <a:pPr lvl="1"/>
            <a:r>
              <a:rPr lang="en-GB" altLang="it-IT"/>
              <a:t>Text;</a:t>
            </a:r>
          </a:p>
          <a:p>
            <a:pPr lvl="1"/>
            <a:r>
              <a:rPr lang="en-GB" altLang="it-IT"/>
              <a:t>Symbols;</a:t>
            </a:r>
          </a:p>
          <a:p>
            <a:pPr lvl="1"/>
            <a:r>
              <a:rPr lang="en-GB" altLang="it-IT"/>
              <a:t>= neutral and context-free</a:t>
            </a:r>
          </a:p>
        </p:txBody>
      </p:sp>
      <p:sp>
        <p:nvSpPr>
          <p:cNvPr id="198663" name="Rectangle 7" descr="Rectangle: Click to edit Master text styles&#10;Second level&#10;Third level&#10;Fourth level&#10;Fifth level"/>
          <p:cNvSpPr>
            <a:spLocks noGrp="1" noChangeArrowheads="1"/>
          </p:cNvSpPr>
          <p:nvPr>
            <p:ph type="body" sz="half" idx="2"/>
          </p:nvPr>
        </p:nvSpPr>
        <p:spPr>
          <a:xfrm>
            <a:off x="4800600" y="2543175"/>
            <a:ext cx="3810000" cy="4114800"/>
          </a:xfrm>
        </p:spPr>
        <p:txBody>
          <a:bodyPr/>
          <a:lstStyle/>
          <a:p>
            <a:r>
              <a:rPr lang="en-GB" altLang="it-IT"/>
              <a:t>Information:</a:t>
            </a:r>
          </a:p>
          <a:p>
            <a:pPr lvl="1"/>
            <a:r>
              <a:rPr lang="en-GB" altLang="it-IT"/>
              <a:t>Data for purpose</a:t>
            </a:r>
          </a:p>
          <a:p>
            <a:pPr lvl="1">
              <a:buFont typeface="Wingdings" pitchFamily="2" charset="2"/>
              <a:buNone/>
            </a:pPr>
            <a:r>
              <a:rPr lang="en-GB" altLang="it-IT"/>
              <a:t>after</a:t>
            </a:r>
          </a:p>
          <a:p>
            <a:pPr lvl="1"/>
            <a:r>
              <a:rPr lang="en-GB" altLang="it-IT"/>
              <a:t>Selection;</a:t>
            </a:r>
          </a:p>
          <a:p>
            <a:pPr lvl="1"/>
            <a:r>
              <a:rPr lang="en-GB" altLang="it-IT"/>
              <a:t>Organization;</a:t>
            </a:r>
          </a:p>
          <a:p>
            <a:pPr lvl="1"/>
            <a:r>
              <a:rPr lang="en-GB" altLang="it-IT"/>
              <a:t>Preparation</a:t>
            </a:r>
          </a:p>
        </p:txBody>
      </p:sp>
      <p:sp>
        <p:nvSpPr>
          <p:cNvPr id="198664" name="Rectangle 8"/>
          <p:cNvSpPr>
            <a:spLocks noChangeArrowheads="1"/>
          </p:cNvSpPr>
          <p:nvPr/>
        </p:nvSpPr>
        <p:spPr bwMode="auto">
          <a:xfrm>
            <a:off x="831850" y="1524000"/>
            <a:ext cx="7473950" cy="946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buClr>
                <a:schemeClr val="hlink"/>
              </a:buClr>
              <a:buSzPct val="110000"/>
              <a:buFont typeface="Wingdings" pitchFamily="2" charset="2"/>
              <a:buChar char="w"/>
            </a:pPr>
            <a:r>
              <a:rPr lang="en-GB" altLang="it-IT">
                <a:latin typeface="Tahoma" pitchFamily="34" charset="0"/>
              </a:rPr>
              <a:t>Geographic Information is different from geographic data</a:t>
            </a:r>
          </a:p>
        </p:txBody>
      </p:sp>
      <p:sp>
        <p:nvSpPr>
          <p:cNvPr id="198665" name="Text Box 9"/>
          <p:cNvSpPr txBox="1">
            <a:spLocks noChangeArrowheads="1"/>
          </p:cNvSpPr>
          <p:nvPr/>
        </p:nvSpPr>
        <p:spPr bwMode="auto">
          <a:xfrm>
            <a:off x="395288" y="5805488"/>
            <a:ext cx="4105275"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Monotype Sorts" pitchFamily="2" charset="2"/>
              <a:buNone/>
            </a:pPr>
            <a:r>
              <a:rPr lang="it-IT" altLang="it-IT" sz="1600">
                <a:latin typeface="Tahoma" pitchFamily="34" charset="0"/>
              </a:rPr>
              <a:t>Raw geographical facts = data (i.e., temperature at a certain location and time)</a:t>
            </a:r>
          </a:p>
        </p:txBody>
      </p:sp>
      <p:sp>
        <p:nvSpPr>
          <p:cNvPr id="198666" name="Text Box 10"/>
          <p:cNvSpPr txBox="1">
            <a:spLocks noChangeArrowheads="1"/>
          </p:cNvSpPr>
          <p:nvPr/>
        </p:nvSpPr>
        <p:spPr bwMode="auto">
          <a:xfrm>
            <a:off x="4643438" y="5805488"/>
            <a:ext cx="4105275" cy="825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Monotype Sorts" pitchFamily="2" charset="2"/>
              <a:buNone/>
            </a:pPr>
            <a:r>
              <a:rPr lang="it-IT" altLang="it-IT" sz="1600">
                <a:latin typeface="Tahoma" pitchFamily="34" charset="0"/>
              </a:rPr>
              <a:t>Data that have been processed and serving some particular purpose. Merging of more data sources and information</a:t>
            </a:r>
          </a:p>
        </p:txBody>
      </p:sp>
    </p:spTree>
    <p:extLst>
      <p:ext uri="{BB962C8B-B14F-4D97-AF65-F5344CB8AC3E}">
        <p14:creationId xmlns="" xmlns:p14="http://schemas.microsoft.com/office/powerpoint/2010/main" val="663800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8662">
                                            <p:txEl>
                                              <p:pRg st="0" end="0"/>
                                            </p:txEl>
                                          </p:spTgt>
                                        </p:tgtEl>
                                        <p:attrNameLst>
                                          <p:attrName>style.visibility</p:attrName>
                                        </p:attrNameLst>
                                      </p:cBhvr>
                                      <p:to>
                                        <p:strVal val="visible"/>
                                      </p:to>
                                    </p:set>
                                    <p:anim calcmode="lin" valueType="num">
                                      <p:cBhvr additive="base">
                                        <p:cTn id="7" dur="500" fill="hold"/>
                                        <p:tgtEl>
                                          <p:spTgt spid="19866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866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par>
                                <p:cTn id="9" presetID="2" presetClass="entr" presetSubtype="8" fill="hold" grpId="0" nodeType="withEffect">
                                  <p:stCondLst>
                                    <p:cond delay="0"/>
                                  </p:stCondLst>
                                  <p:childTnLst>
                                    <p:set>
                                      <p:cBhvr>
                                        <p:cTn id="10" dur="1" fill="hold">
                                          <p:stCondLst>
                                            <p:cond delay="0"/>
                                          </p:stCondLst>
                                        </p:cTn>
                                        <p:tgtEl>
                                          <p:spTgt spid="198662">
                                            <p:txEl>
                                              <p:pRg st="1" end="1"/>
                                            </p:txEl>
                                          </p:spTgt>
                                        </p:tgtEl>
                                        <p:attrNameLst>
                                          <p:attrName>style.visibility</p:attrName>
                                        </p:attrNameLst>
                                      </p:cBhvr>
                                      <p:to>
                                        <p:strVal val="visible"/>
                                      </p:to>
                                    </p:set>
                                    <p:anim calcmode="lin" valueType="num">
                                      <p:cBhvr additive="base">
                                        <p:cTn id="11" dur="500" fill="hold"/>
                                        <p:tgtEl>
                                          <p:spTgt spid="19866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9866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rbrake.wav"/>
                                        </p:tgtEl>
                                      </p:cMediaNode>
                                    </p:audio>
                                  </p:subTnLst>
                                </p:cTn>
                              </p:par>
                              <p:par>
                                <p:cTn id="13" presetID="2" presetClass="entr" presetSubtype="8" fill="hold" grpId="0" nodeType="withEffect">
                                  <p:stCondLst>
                                    <p:cond delay="0"/>
                                  </p:stCondLst>
                                  <p:childTnLst>
                                    <p:set>
                                      <p:cBhvr>
                                        <p:cTn id="14" dur="1" fill="hold">
                                          <p:stCondLst>
                                            <p:cond delay="0"/>
                                          </p:stCondLst>
                                        </p:cTn>
                                        <p:tgtEl>
                                          <p:spTgt spid="198662">
                                            <p:txEl>
                                              <p:pRg st="2" end="2"/>
                                            </p:txEl>
                                          </p:spTgt>
                                        </p:tgtEl>
                                        <p:attrNameLst>
                                          <p:attrName>style.visibility</p:attrName>
                                        </p:attrNameLst>
                                      </p:cBhvr>
                                      <p:to>
                                        <p:strVal val="visible"/>
                                      </p:to>
                                    </p:set>
                                    <p:anim calcmode="lin" valueType="num">
                                      <p:cBhvr additive="base">
                                        <p:cTn id="15" dur="500" fill="hold"/>
                                        <p:tgtEl>
                                          <p:spTgt spid="198662">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9866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carbrake.wav"/>
                                        </p:tgtEl>
                                      </p:cMediaNode>
                                    </p:audio>
                                  </p:subTnLst>
                                </p:cTn>
                              </p:par>
                              <p:par>
                                <p:cTn id="17" presetID="2" presetClass="entr" presetSubtype="8" fill="hold" grpId="0" nodeType="withEffect">
                                  <p:stCondLst>
                                    <p:cond delay="0"/>
                                  </p:stCondLst>
                                  <p:childTnLst>
                                    <p:set>
                                      <p:cBhvr>
                                        <p:cTn id="18" dur="1" fill="hold">
                                          <p:stCondLst>
                                            <p:cond delay="0"/>
                                          </p:stCondLst>
                                        </p:cTn>
                                        <p:tgtEl>
                                          <p:spTgt spid="198662">
                                            <p:txEl>
                                              <p:pRg st="3" end="3"/>
                                            </p:txEl>
                                          </p:spTgt>
                                        </p:tgtEl>
                                        <p:attrNameLst>
                                          <p:attrName>style.visibility</p:attrName>
                                        </p:attrNameLst>
                                      </p:cBhvr>
                                      <p:to>
                                        <p:strVal val="visible"/>
                                      </p:to>
                                    </p:set>
                                    <p:anim calcmode="lin" valueType="num">
                                      <p:cBhvr additive="base">
                                        <p:cTn id="19" dur="500" fill="hold"/>
                                        <p:tgtEl>
                                          <p:spTgt spid="19866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866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rbrake.wav"/>
                                        </p:tgtEl>
                                      </p:cMediaNode>
                                    </p:audio>
                                  </p:subTnLst>
                                </p:cTn>
                              </p:par>
                              <p:par>
                                <p:cTn id="21" presetID="2" presetClass="entr" presetSubtype="8" fill="hold" grpId="0" nodeType="withEffect">
                                  <p:stCondLst>
                                    <p:cond delay="0"/>
                                  </p:stCondLst>
                                  <p:childTnLst>
                                    <p:set>
                                      <p:cBhvr>
                                        <p:cTn id="22" dur="1" fill="hold">
                                          <p:stCondLst>
                                            <p:cond delay="0"/>
                                          </p:stCondLst>
                                        </p:cTn>
                                        <p:tgtEl>
                                          <p:spTgt spid="198662">
                                            <p:txEl>
                                              <p:pRg st="4" end="4"/>
                                            </p:txEl>
                                          </p:spTgt>
                                        </p:tgtEl>
                                        <p:attrNameLst>
                                          <p:attrName>style.visibility</p:attrName>
                                        </p:attrNameLst>
                                      </p:cBhvr>
                                      <p:to>
                                        <p:strVal val="visible"/>
                                      </p:to>
                                    </p:set>
                                    <p:anim calcmode="lin" valueType="num">
                                      <p:cBhvr additive="base">
                                        <p:cTn id="23" dur="500" fill="hold"/>
                                        <p:tgtEl>
                                          <p:spTgt spid="198662">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9866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arbrak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32" fill="hold" nodeType="clickEffect">
                                  <p:stCondLst>
                                    <p:cond delay="0"/>
                                  </p:stCondLst>
                                  <p:childTnLst>
                                    <p:set>
                                      <p:cBhvr>
                                        <p:cTn id="28" dur="1" fill="hold">
                                          <p:stCondLst>
                                            <p:cond delay="0"/>
                                          </p:stCondLst>
                                        </p:cTn>
                                        <p:tgtEl>
                                          <p:spTgt spid="198658"/>
                                        </p:tgtEl>
                                        <p:attrNameLst>
                                          <p:attrName>style.visibility</p:attrName>
                                        </p:attrNameLst>
                                      </p:cBhvr>
                                      <p:to>
                                        <p:strVal val="visible"/>
                                      </p:to>
                                    </p:set>
                                    <p:animEffect transition="in" filter="box(out)">
                                      <p:cBhvr>
                                        <p:cTn id="29" dur="500"/>
                                        <p:tgtEl>
                                          <p:spTgt spid="198658"/>
                                        </p:tgtEl>
                                      </p:cBhvr>
                                    </p:animEffect>
                                  </p:childTnLst>
                                  <p:subTnLst>
                                    <p:audio>
                                      <p:cMediaNode>
                                        <p:cTn display="0" masterRel="sameClick">
                                          <p:stCondLst>
                                            <p:cond evt="begin" delay="0">
                                              <p:tn val="27"/>
                                            </p:cond>
                                          </p:stCondLst>
                                          <p:endCondLst>
                                            <p:cond evt="onStopAudio" delay="0">
                                              <p:tgtEl>
                                                <p:sldTgt/>
                                              </p:tgtEl>
                                            </p:cond>
                                          </p:endCondLst>
                                        </p:cTn>
                                        <p:tgtEl>
                                          <p:sndTgt r:embed="rId3" name="FOTO.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98663">
                                            <p:txEl>
                                              <p:pRg st="0" end="0"/>
                                            </p:txEl>
                                          </p:spTgt>
                                        </p:tgtEl>
                                        <p:attrNameLst>
                                          <p:attrName>style.visibility</p:attrName>
                                        </p:attrNameLst>
                                      </p:cBhvr>
                                      <p:to>
                                        <p:strVal val="visible"/>
                                      </p:to>
                                    </p:set>
                                    <p:anim calcmode="lin" valueType="num">
                                      <p:cBhvr additive="base">
                                        <p:cTn id="34" dur="500" fill="hold"/>
                                        <p:tgtEl>
                                          <p:spTgt spid="198663">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986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2" name="carbrake.wav"/>
                                        </p:tgtEl>
                                      </p:cMediaNode>
                                    </p:audio>
                                  </p:subTnLst>
                                </p:cTn>
                              </p:par>
                              <p:par>
                                <p:cTn id="36" presetID="2" presetClass="entr" presetSubtype="2" fill="hold" grpId="0" nodeType="withEffect">
                                  <p:stCondLst>
                                    <p:cond delay="0"/>
                                  </p:stCondLst>
                                  <p:childTnLst>
                                    <p:set>
                                      <p:cBhvr>
                                        <p:cTn id="37" dur="1" fill="hold">
                                          <p:stCondLst>
                                            <p:cond delay="0"/>
                                          </p:stCondLst>
                                        </p:cTn>
                                        <p:tgtEl>
                                          <p:spTgt spid="198663">
                                            <p:txEl>
                                              <p:pRg st="1" end="1"/>
                                            </p:txEl>
                                          </p:spTgt>
                                        </p:tgtEl>
                                        <p:attrNameLst>
                                          <p:attrName>style.visibility</p:attrName>
                                        </p:attrNameLst>
                                      </p:cBhvr>
                                      <p:to>
                                        <p:strVal val="visible"/>
                                      </p:to>
                                    </p:set>
                                    <p:anim calcmode="lin" valueType="num">
                                      <p:cBhvr additive="base">
                                        <p:cTn id="38" dur="500" fill="hold"/>
                                        <p:tgtEl>
                                          <p:spTgt spid="198663">
                                            <p:txEl>
                                              <p:pRg st="1" end="1"/>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986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2" name="carbrake.wav"/>
                                        </p:tgtEl>
                                      </p:cMediaNode>
                                    </p:audio>
                                  </p:subTnLst>
                                </p:cTn>
                              </p:par>
                              <p:par>
                                <p:cTn id="40" presetID="2" presetClass="entr" presetSubtype="2" fill="hold" grpId="0" nodeType="withEffect">
                                  <p:stCondLst>
                                    <p:cond delay="0"/>
                                  </p:stCondLst>
                                  <p:childTnLst>
                                    <p:set>
                                      <p:cBhvr>
                                        <p:cTn id="41" dur="1" fill="hold">
                                          <p:stCondLst>
                                            <p:cond delay="0"/>
                                          </p:stCondLst>
                                        </p:cTn>
                                        <p:tgtEl>
                                          <p:spTgt spid="198663">
                                            <p:txEl>
                                              <p:pRg st="2" end="2"/>
                                            </p:txEl>
                                          </p:spTgt>
                                        </p:tgtEl>
                                        <p:attrNameLst>
                                          <p:attrName>style.visibility</p:attrName>
                                        </p:attrNameLst>
                                      </p:cBhvr>
                                      <p:to>
                                        <p:strVal val="visible"/>
                                      </p:to>
                                    </p:set>
                                    <p:anim calcmode="lin" valueType="num">
                                      <p:cBhvr additive="base">
                                        <p:cTn id="42" dur="500" fill="hold"/>
                                        <p:tgtEl>
                                          <p:spTgt spid="198663">
                                            <p:txEl>
                                              <p:pRg st="2" end="2"/>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1986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2" name="carbrake.wav"/>
                                        </p:tgtEl>
                                      </p:cMediaNode>
                                    </p:audio>
                                  </p:subTnLst>
                                </p:cTn>
                              </p:par>
                              <p:par>
                                <p:cTn id="44" presetID="2" presetClass="entr" presetSubtype="2" fill="hold" grpId="0" nodeType="withEffect">
                                  <p:stCondLst>
                                    <p:cond delay="0"/>
                                  </p:stCondLst>
                                  <p:childTnLst>
                                    <p:set>
                                      <p:cBhvr>
                                        <p:cTn id="45" dur="1" fill="hold">
                                          <p:stCondLst>
                                            <p:cond delay="0"/>
                                          </p:stCondLst>
                                        </p:cTn>
                                        <p:tgtEl>
                                          <p:spTgt spid="198663">
                                            <p:txEl>
                                              <p:pRg st="3" end="3"/>
                                            </p:txEl>
                                          </p:spTgt>
                                        </p:tgtEl>
                                        <p:attrNameLst>
                                          <p:attrName>style.visibility</p:attrName>
                                        </p:attrNameLst>
                                      </p:cBhvr>
                                      <p:to>
                                        <p:strVal val="visible"/>
                                      </p:to>
                                    </p:set>
                                    <p:anim calcmode="lin" valueType="num">
                                      <p:cBhvr additive="base">
                                        <p:cTn id="46" dur="500" fill="hold"/>
                                        <p:tgtEl>
                                          <p:spTgt spid="198663">
                                            <p:txEl>
                                              <p:pRg st="3" end="3"/>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986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2" name="carbrake.wav"/>
                                        </p:tgtEl>
                                      </p:cMediaNode>
                                    </p:audio>
                                  </p:subTnLst>
                                </p:cTn>
                              </p:par>
                              <p:par>
                                <p:cTn id="48" presetID="2" presetClass="entr" presetSubtype="2" fill="hold" grpId="0" nodeType="withEffect">
                                  <p:stCondLst>
                                    <p:cond delay="0"/>
                                  </p:stCondLst>
                                  <p:childTnLst>
                                    <p:set>
                                      <p:cBhvr>
                                        <p:cTn id="49" dur="1" fill="hold">
                                          <p:stCondLst>
                                            <p:cond delay="0"/>
                                          </p:stCondLst>
                                        </p:cTn>
                                        <p:tgtEl>
                                          <p:spTgt spid="198663">
                                            <p:txEl>
                                              <p:pRg st="4" end="4"/>
                                            </p:txEl>
                                          </p:spTgt>
                                        </p:tgtEl>
                                        <p:attrNameLst>
                                          <p:attrName>style.visibility</p:attrName>
                                        </p:attrNameLst>
                                      </p:cBhvr>
                                      <p:to>
                                        <p:strVal val="visible"/>
                                      </p:to>
                                    </p:set>
                                    <p:anim calcmode="lin" valueType="num">
                                      <p:cBhvr additive="base">
                                        <p:cTn id="50" dur="500" fill="hold"/>
                                        <p:tgtEl>
                                          <p:spTgt spid="198663">
                                            <p:txEl>
                                              <p:pRg st="4" end="4"/>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19866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2" name="carbrake.wav"/>
                                        </p:tgtEl>
                                      </p:cMediaNode>
                                    </p:audio>
                                  </p:subTnLst>
                                </p:cTn>
                              </p:par>
                              <p:par>
                                <p:cTn id="52" presetID="2" presetClass="entr" presetSubtype="2" fill="hold" grpId="0" nodeType="withEffect">
                                  <p:stCondLst>
                                    <p:cond delay="0"/>
                                  </p:stCondLst>
                                  <p:childTnLst>
                                    <p:set>
                                      <p:cBhvr>
                                        <p:cTn id="53" dur="1" fill="hold">
                                          <p:stCondLst>
                                            <p:cond delay="0"/>
                                          </p:stCondLst>
                                        </p:cTn>
                                        <p:tgtEl>
                                          <p:spTgt spid="198663">
                                            <p:txEl>
                                              <p:pRg st="5" end="5"/>
                                            </p:txEl>
                                          </p:spTgt>
                                        </p:tgtEl>
                                        <p:attrNameLst>
                                          <p:attrName>style.visibility</p:attrName>
                                        </p:attrNameLst>
                                      </p:cBhvr>
                                      <p:to>
                                        <p:strVal val="visible"/>
                                      </p:to>
                                    </p:set>
                                    <p:anim calcmode="lin" valueType="num">
                                      <p:cBhvr additive="base">
                                        <p:cTn id="54" dur="500" fill="hold"/>
                                        <p:tgtEl>
                                          <p:spTgt spid="198663">
                                            <p:txEl>
                                              <p:pRg st="5" end="5"/>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19866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2" grpId="0" build="p" autoUpdateAnimBg="0"/>
      <p:bldP spid="19866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r>
              <a:rPr lang="en-GB" altLang="it-IT">
                <a:solidFill>
                  <a:schemeClr val="accent2"/>
                </a:solidFill>
              </a:rPr>
              <a:t>Topics</a:t>
            </a:r>
          </a:p>
        </p:txBody>
      </p:sp>
      <p:sp>
        <p:nvSpPr>
          <p:cNvPr id="252931" name="Rectangle 3" descr="Rectangle: Click to edit Master text styles&#10;Second level&#10;Third level&#10;Fourth level&#10;Fifth level"/>
          <p:cNvSpPr>
            <a:spLocks noGrp="1" noChangeArrowheads="1"/>
          </p:cNvSpPr>
          <p:nvPr>
            <p:ph type="body" idx="1"/>
          </p:nvPr>
        </p:nvSpPr>
        <p:spPr/>
        <p:txBody>
          <a:bodyPr/>
          <a:lstStyle/>
          <a:p>
            <a:r>
              <a:rPr lang="en-GB" altLang="it-IT">
                <a:solidFill>
                  <a:schemeClr val="bg2"/>
                </a:solidFill>
              </a:rPr>
              <a:t>What is GI?</a:t>
            </a:r>
          </a:p>
          <a:p>
            <a:r>
              <a:rPr lang="en-GB" altLang="it-IT"/>
              <a:t>Every-day Geographic Information;</a:t>
            </a:r>
          </a:p>
          <a:p>
            <a:r>
              <a:rPr lang="en-GB" altLang="it-IT">
                <a:solidFill>
                  <a:schemeClr val="bg2"/>
                </a:solidFill>
              </a:rPr>
              <a:t>Introduction to GIS;</a:t>
            </a:r>
          </a:p>
          <a:p>
            <a:r>
              <a:rPr lang="en-GB" altLang="it-IT">
                <a:solidFill>
                  <a:schemeClr val="bg2"/>
                </a:solidFill>
              </a:rPr>
              <a:t>Geographic analysis with GIS;</a:t>
            </a:r>
          </a:p>
          <a:p>
            <a:r>
              <a:rPr lang="en-GB" altLang="it-IT">
                <a:solidFill>
                  <a:schemeClr val="bg2"/>
                </a:solidFill>
              </a:rPr>
              <a:t>A gallery of examples and applications</a:t>
            </a:r>
          </a:p>
        </p:txBody>
      </p:sp>
    </p:spTree>
    <p:extLst>
      <p:ext uri="{BB962C8B-B14F-4D97-AF65-F5344CB8AC3E}">
        <p14:creationId xmlns="" xmlns:p14="http://schemas.microsoft.com/office/powerpoint/2010/main" val="1189355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en-GB" altLang="it-IT" sz="3600"/>
              <a:t>Every-day Geographic Information </a:t>
            </a:r>
            <a:br>
              <a:rPr lang="en-GB" altLang="it-IT" sz="3600"/>
            </a:br>
            <a:r>
              <a:rPr lang="en-GB" altLang="it-IT" sz="3200"/>
              <a:t>(sometimes in an ideal world…)</a:t>
            </a:r>
            <a:endParaRPr lang="it-IT" altLang="it-IT" sz="3200"/>
          </a:p>
        </p:txBody>
      </p:sp>
      <p:sp>
        <p:nvSpPr>
          <p:cNvPr id="257027" name="Rectangle 3" descr="Rectangle: Click to edit Master text styles&#10;Second level&#10;Third level&#10;Fourth level&#10;Fifth level"/>
          <p:cNvSpPr>
            <a:spLocks noGrp="1" noChangeArrowheads="1"/>
          </p:cNvSpPr>
          <p:nvPr>
            <p:ph type="body" sz="half" idx="1"/>
          </p:nvPr>
        </p:nvSpPr>
        <p:spPr>
          <a:xfrm>
            <a:off x="838200" y="1630363"/>
            <a:ext cx="3810000" cy="4606925"/>
          </a:xfrm>
        </p:spPr>
        <p:txBody>
          <a:bodyPr/>
          <a:lstStyle/>
          <a:p>
            <a:pPr>
              <a:lnSpc>
                <a:spcPct val="80000"/>
              </a:lnSpc>
            </a:pPr>
            <a:r>
              <a:rPr lang="en-GB" altLang="it-IT" sz="1400"/>
              <a:t>7.00 am</a:t>
            </a:r>
            <a:br>
              <a:rPr lang="en-GB" altLang="it-IT" sz="1400"/>
            </a:br>
            <a:r>
              <a:rPr lang="en-GB" altLang="it-IT" sz="1400"/>
              <a:t>The alarm buzz…</a:t>
            </a:r>
          </a:p>
          <a:p>
            <a:pPr>
              <a:lnSpc>
                <a:spcPct val="80000"/>
              </a:lnSpc>
            </a:pPr>
            <a:endParaRPr lang="en-GB" altLang="it-IT" sz="1400"/>
          </a:p>
          <a:p>
            <a:pPr>
              <a:lnSpc>
                <a:spcPct val="80000"/>
              </a:lnSpc>
            </a:pPr>
            <a:r>
              <a:rPr lang="en-GB" altLang="it-IT" sz="1400"/>
              <a:t>7.15 am</a:t>
            </a:r>
            <a:br>
              <a:rPr lang="en-GB" altLang="it-IT" sz="1400"/>
            </a:br>
            <a:r>
              <a:rPr lang="en-GB" altLang="it-IT" sz="1400"/>
              <a:t>I make a coffee…</a:t>
            </a:r>
            <a:br>
              <a:rPr lang="en-GB" altLang="it-IT" sz="1400"/>
            </a:br>
            <a:r>
              <a:rPr lang="en-GB" altLang="it-IT" sz="1400"/>
              <a:t>…and jump in the shower</a:t>
            </a:r>
          </a:p>
          <a:p>
            <a:pPr>
              <a:lnSpc>
                <a:spcPct val="80000"/>
              </a:lnSpc>
            </a:pPr>
            <a:endParaRPr lang="en-GB" altLang="it-IT" sz="1400"/>
          </a:p>
          <a:p>
            <a:pPr>
              <a:lnSpc>
                <a:spcPct val="80000"/>
              </a:lnSpc>
            </a:pPr>
            <a:endParaRPr lang="en-GB" altLang="it-IT" sz="1400"/>
          </a:p>
          <a:p>
            <a:pPr>
              <a:lnSpc>
                <a:spcPct val="80000"/>
              </a:lnSpc>
            </a:pPr>
            <a:r>
              <a:rPr lang="en-GB" altLang="it-IT" sz="1400"/>
              <a:t>7.40 am</a:t>
            </a:r>
            <a:br>
              <a:rPr lang="en-GB" altLang="it-IT" sz="1400"/>
            </a:br>
            <a:r>
              <a:rPr lang="en-GB" altLang="it-IT" sz="1400"/>
              <a:t>Check the mail when leaving home</a:t>
            </a:r>
          </a:p>
          <a:p>
            <a:pPr>
              <a:lnSpc>
                <a:spcPct val="80000"/>
              </a:lnSpc>
            </a:pPr>
            <a:endParaRPr lang="en-GB" altLang="it-IT" sz="1400"/>
          </a:p>
          <a:p>
            <a:pPr>
              <a:lnSpc>
                <a:spcPct val="80000"/>
              </a:lnSpc>
            </a:pPr>
            <a:endParaRPr lang="en-GB" altLang="it-IT" sz="1400"/>
          </a:p>
          <a:p>
            <a:pPr>
              <a:lnSpc>
                <a:spcPct val="80000"/>
              </a:lnSpc>
            </a:pPr>
            <a:endParaRPr lang="en-GB" altLang="it-IT" sz="1400"/>
          </a:p>
          <a:p>
            <a:pPr>
              <a:lnSpc>
                <a:spcPct val="80000"/>
              </a:lnSpc>
            </a:pPr>
            <a:endParaRPr lang="en-GB" altLang="it-IT" sz="1400"/>
          </a:p>
          <a:p>
            <a:pPr>
              <a:lnSpc>
                <a:spcPct val="80000"/>
              </a:lnSpc>
            </a:pPr>
            <a:endParaRPr lang="en-GB" altLang="it-IT" sz="1400"/>
          </a:p>
          <a:p>
            <a:pPr>
              <a:lnSpc>
                <a:spcPct val="80000"/>
              </a:lnSpc>
            </a:pPr>
            <a:endParaRPr lang="en-GB" altLang="it-IT" sz="1400"/>
          </a:p>
          <a:p>
            <a:pPr>
              <a:lnSpc>
                <a:spcPct val="80000"/>
              </a:lnSpc>
            </a:pPr>
            <a:endParaRPr lang="en-GB" altLang="it-IT" sz="1400"/>
          </a:p>
          <a:p>
            <a:pPr>
              <a:lnSpc>
                <a:spcPct val="80000"/>
              </a:lnSpc>
            </a:pPr>
            <a:r>
              <a:rPr lang="en-GB" altLang="it-IT" sz="1400"/>
              <a:t>8.00 am </a:t>
            </a:r>
            <a:br>
              <a:rPr lang="en-GB" altLang="it-IT" sz="1400"/>
            </a:br>
            <a:r>
              <a:rPr lang="en-GB" altLang="it-IT" sz="1400"/>
              <a:t>no signal from my mobile! </a:t>
            </a:r>
          </a:p>
          <a:p>
            <a:pPr>
              <a:lnSpc>
                <a:spcPct val="80000"/>
              </a:lnSpc>
            </a:pPr>
            <a:endParaRPr lang="it-IT" altLang="it-IT" sz="1400"/>
          </a:p>
        </p:txBody>
      </p:sp>
      <p:sp>
        <p:nvSpPr>
          <p:cNvPr id="257028" name="Rectangle 4" descr="Rectangle: Click to edit Master text styles&#10;Second level&#10;Third level&#10;Fourth level&#10;Fifth level"/>
          <p:cNvSpPr>
            <a:spLocks noGrp="1" noChangeArrowheads="1"/>
          </p:cNvSpPr>
          <p:nvPr>
            <p:ph type="body" sz="half" idx="2"/>
          </p:nvPr>
        </p:nvSpPr>
        <p:spPr>
          <a:xfrm>
            <a:off x="4800600" y="1557338"/>
            <a:ext cx="3810000" cy="5300662"/>
          </a:xfrm>
        </p:spPr>
        <p:txBody>
          <a:bodyPr/>
          <a:lstStyle/>
          <a:p>
            <a:pPr>
              <a:lnSpc>
                <a:spcPct val="80000"/>
              </a:lnSpc>
            </a:pPr>
            <a:r>
              <a:rPr lang="en-GB" altLang="it-IT" sz="1400"/>
              <a:t>The energy company uses a GIS to manage assets and guarantee continuous supply of power</a:t>
            </a:r>
          </a:p>
          <a:p>
            <a:pPr>
              <a:lnSpc>
                <a:spcPct val="80000"/>
              </a:lnSpc>
            </a:pPr>
            <a:r>
              <a:rPr lang="en-GB" altLang="it-IT" sz="1400"/>
              <a:t>The local utility company provides water and gas to customer in the whole city and part of the province. A Corporate GIS is used to monitor state of pipes and cables and connectors, as well as check consumption of customers</a:t>
            </a:r>
          </a:p>
          <a:p>
            <a:pPr>
              <a:lnSpc>
                <a:spcPct val="80000"/>
              </a:lnSpc>
            </a:pPr>
            <a:r>
              <a:rPr lang="en-GB" altLang="it-IT" sz="1400"/>
              <a:t>The mall round the corner has started a campaign to promote discounted products. As living in the nearby area I have been posted some special offer. </a:t>
            </a:r>
            <a:br>
              <a:rPr lang="en-GB" altLang="it-IT" sz="1400"/>
            </a:br>
            <a:r>
              <a:rPr lang="en-GB" altLang="it-IT" sz="1400"/>
              <a:t>My fidelity card report from another mall reminds me that a new branch has been opened close to my working place – big groups use GIS and fidelity cards  to get geodemographics data and target marketing campaign as well as better managing stocks</a:t>
            </a:r>
          </a:p>
          <a:p>
            <a:pPr>
              <a:lnSpc>
                <a:spcPct val="80000"/>
              </a:lnSpc>
            </a:pPr>
            <a:r>
              <a:rPr lang="en-GB" altLang="it-IT" sz="1400"/>
              <a:t>Yesterday night heavy wind has caused a huge tree falling on a cell phone antenna, causing a ‘hole’ in the coverage of my mobile phone company network. The corporate GIS allow managing cells’ coverage, calibrate signals and programme new cells. </a:t>
            </a:r>
            <a:br>
              <a:rPr lang="en-GB" altLang="it-IT" sz="1400"/>
            </a:br>
            <a:endParaRPr lang="en-GB" altLang="it-IT" sz="1400"/>
          </a:p>
        </p:txBody>
      </p:sp>
    </p:spTree>
    <p:extLst>
      <p:ext uri="{BB962C8B-B14F-4D97-AF65-F5344CB8AC3E}">
        <p14:creationId xmlns="" xmlns:p14="http://schemas.microsoft.com/office/powerpoint/2010/main" val="2459715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r>
              <a:rPr lang="en-GB" altLang="it-IT" sz="3600"/>
              <a:t>Every-day Geographic Information </a:t>
            </a:r>
            <a:br>
              <a:rPr lang="en-GB" altLang="it-IT" sz="3600"/>
            </a:br>
            <a:r>
              <a:rPr lang="en-GB" altLang="it-IT" sz="3200"/>
              <a:t>(sometimes in an ideal world…)</a:t>
            </a:r>
            <a:endParaRPr lang="it-IT" altLang="it-IT" sz="3200"/>
          </a:p>
        </p:txBody>
      </p:sp>
      <p:sp>
        <p:nvSpPr>
          <p:cNvPr id="259075" name="Rectangle 3" descr="Rectangle: Click to edit Master text styles&#10;Second level&#10;Third level&#10;Fourth level&#10;Fifth level"/>
          <p:cNvSpPr>
            <a:spLocks noGrp="1" noChangeArrowheads="1"/>
          </p:cNvSpPr>
          <p:nvPr>
            <p:ph type="body" sz="half" idx="1"/>
          </p:nvPr>
        </p:nvSpPr>
        <p:spPr/>
        <p:txBody>
          <a:bodyPr/>
          <a:lstStyle/>
          <a:p>
            <a:pPr>
              <a:lnSpc>
                <a:spcPct val="80000"/>
              </a:lnSpc>
            </a:pPr>
            <a:r>
              <a:rPr lang="it-IT" altLang="it-IT" sz="1600"/>
              <a:t>8.20 am</a:t>
            </a:r>
            <a:br>
              <a:rPr lang="it-IT" altLang="it-IT" sz="1600"/>
            </a:br>
            <a:r>
              <a:rPr lang="it-IT" altLang="it-IT" sz="1600"/>
              <a:t>entering the motorway: queues due to a car accident </a:t>
            </a:r>
          </a:p>
          <a:p>
            <a:pPr>
              <a:lnSpc>
                <a:spcPct val="80000"/>
              </a:lnSpc>
            </a:pPr>
            <a:endParaRPr lang="it-IT" altLang="it-IT" sz="1600"/>
          </a:p>
          <a:p>
            <a:pPr>
              <a:lnSpc>
                <a:spcPct val="80000"/>
              </a:lnSpc>
            </a:pPr>
            <a:endParaRPr lang="it-IT" altLang="it-IT" sz="1600"/>
          </a:p>
          <a:p>
            <a:pPr>
              <a:lnSpc>
                <a:spcPct val="80000"/>
              </a:lnSpc>
            </a:pPr>
            <a:r>
              <a:rPr lang="it-IT" altLang="it-IT" sz="1600"/>
              <a:t>9.00 am </a:t>
            </a:r>
            <a:br>
              <a:rPr lang="it-IT" altLang="it-IT" sz="1600"/>
            </a:br>
            <a:r>
              <a:rPr lang="it-IT" altLang="it-IT" sz="1600"/>
              <a:t>I arrive at work</a:t>
            </a:r>
          </a:p>
          <a:p>
            <a:pPr>
              <a:lnSpc>
                <a:spcPct val="80000"/>
              </a:lnSpc>
            </a:pPr>
            <a:endParaRPr lang="it-IT" altLang="it-IT" sz="1600"/>
          </a:p>
          <a:p>
            <a:pPr>
              <a:lnSpc>
                <a:spcPct val="80000"/>
              </a:lnSpc>
            </a:pPr>
            <a:r>
              <a:rPr lang="it-IT" altLang="it-IT" sz="1600"/>
              <a:t>1.00 pm</a:t>
            </a:r>
            <a:br>
              <a:rPr lang="it-IT" altLang="it-IT" sz="1600"/>
            </a:br>
            <a:r>
              <a:rPr lang="it-IT" altLang="it-IT" sz="1600"/>
              <a:t>Lunch break and a glass of wine….</a:t>
            </a:r>
          </a:p>
        </p:txBody>
      </p:sp>
      <p:sp>
        <p:nvSpPr>
          <p:cNvPr id="259076" name="Rectangle 4" descr="Rectangle: Click to edit Master text styles&#10;Second level&#10;Third level&#10;Fourth level&#10;Fifth level"/>
          <p:cNvSpPr>
            <a:spLocks noGrp="1" noChangeArrowheads="1"/>
          </p:cNvSpPr>
          <p:nvPr>
            <p:ph type="body" sz="half" idx="2"/>
          </p:nvPr>
        </p:nvSpPr>
        <p:spPr>
          <a:xfrm>
            <a:off x="4800600" y="1905000"/>
            <a:ext cx="3810000" cy="4476750"/>
          </a:xfrm>
        </p:spPr>
        <p:txBody>
          <a:bodyPr/>
          <a:lstStyle/>
          <a:p>
            <a:pPr>
              <a:lnSpc>
                <a:spcPct val="80000"/>
              </a:lnSpc>
            </a:pPr>
            <a:r>
              <a:rPr lang="it-IT" altLang="it-IT" sz="1600"/>
              <a:t>Emergency services use GIS on operation centres and mobile units fitted with GPS receivers to minimize response time by sending closest patrol to the accident’s place.</a:t>
            </a:r>
          </a:p>
          <a:p>
            <a:pPr>
              <a:lnSpc>
                <a:spcPct val="80000"/>
              </a:lnSpc>
            </a:pPr>
            <a:r>
              <a:rPr lang="it-IT" altLang="it-IT" sz="1600"/>
              <a:t>I teach Cartography and GIS in a postgraduate course… ;)</a:t>
            </a:r>
          </a:p>
          <a:p>
            <a:pPr>
              <a:lnSpc>
                <a:spcPct val="80000"/>
              </a:lnSpc>
            </a:pPr>
            <a:endParaRPr lang="it-IT" altLang="it-IT" sz="1600"/>
          </a:p>
          <a:p>
            <a:pPr>
              <a:lnSpc>
                <a:spcPct val="80000"/>
              </a:lnSpc>
            </a:pPr>
            <a:r>
              <a:rPr lang="it-IT" altLang="it-IT" sz="1600"/>
              <a:t>Use of GIS in precision agriculture is improving use of soils, by providing the correct amount of fertilizer in the right location;</a:t>
            </a:r>
            <a:br>
              <a:rPr lang="it-IT" altLang="it-IT" sz="1600"/>
            </a:br>
            <a:r>
              <a:rPr lang="it-IT" altLang="it-IT" sz="1600"/>
              <a:t>Winemakers has started using remotely sensed imagery to monitor level of maturity of wineyards, as well as using GPS on the ground for precision farming of new plants</a:t>
            </a:r>
          </a:p>
        </p:txBody>
      </p:sp>
    </p:spTree>
    <p:extLst>
      <p:ext uri="{BB962C8B-B14F-4D97-AF65-F5344CB8AC3E}">
        <p14:creationId xmlns="" xmlns:p14="http://schemas.microsoft.com/office/powerpoint/2010/main" val="952218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en-GB" altLang="it-IT" sz="3600"/>
              <a:t>Every-day Geographic Information </a:t>
            </a:r>
            <a:br>
              <a:rPr lang="en-GB" altLang="it-IT" sz="3600"/>
            </a:br>
            <a:r>
              <a:rPr lang="en-GB" altLang="it-IT" sz="3200"/>
              <a:t>(sometimes in an ideal world…)</a:t>
            </a:r>
          </a:p>
        </p:txBody>
      </p:sp>
      <p:sp>
        <p:nvSpPr>
          <p:cNvPr id="261123" name="Rectangle 3" descr="Rectangle: Click to edit Master text styles&#10;Second level&#10;Third level&#10;Fourth level&#10;Fifth level"/>
          <p:cNvSpPr>
            <a:spLocks noGrp="1" noChangeArrowheads="1"/>
          </p:cNvSpPr>
          <p:nvPr>
            <p:ph type="body" sz="half" idx="1"/>
          </p:nvPr>
        </p:nvSpPr>
        <p:spPr/>
        <p:txBody>
          <a:bodyPr/>
          <a:lstStyle/>
          <a:p>
            <a:pPr>
              <a:lnSpc>
                <a:spcPct val="80000"/>
              </a:lnSpc>
            </a:pPr>
            <a:r>
              <a:rPr lang="en-GB" altLang="it-IT" sz="2000"/>
              <a:t>6.00 pm</a:t>
            </a:r>
            <a:br>
              <a:rPr lang="en-GB" altLang="it-IT" sz="2000"/>
            </a:br>
            <a:r>
              <a:rPr lang="it-IT" altLang="it-IT" sz="2000"/>
              <a:t>Time to go home… after a shop</a:t>
            </a:r>
          </a:p>
          <a:p>
            <a:pPr>
              <a:lnSpc>
                <a:spcPct val="80000"/>
              </a:lnSpc>
            </a:pPr>
            <a:endParaRPr lang="it-IT" altLang="it-IT" sz="2000"/>
          </a:p>
          <a:p>
            <a:pPr>
              <a:lnSpc>
                <a:spcPct val="80000"/>
              </a:lnSpc>
            </a:pPr>
            <a:endParaRPr lang="it-IT" altLang="it-IT" sz="2000"/>
          </a:p>
          <a:p>
            <a:pPr>
              <a:lnSpc>
                <a:spcPct val="80000"/>
              </a:lnSpc>
            </a:pPr>
            <a:endParaRPr lang="it-IT" altLang="it-IT" sz="2000"/>
          </a:p>
          <a:p>
            <a:pPr>
              <a:lnSpc>
                <a:spcPct val="80000"/>
              </a:lnSpc>
            </a:pPr>
            <a:endParaRPr lang="it-IT" altLang="it-IT" sz="2000"/>
          </a:p>
          <a:p>
            <a:pPr>
              <a:lnSpc>
                <a:spcPct val="80000"/>
              </a:lnSpc>
            </a:pPr>
            <a:r>
              <a:rPr lang="it-IT" altLang="it-IT" sz="2000"/>
              <a:t>8.30 pm </a:t>
            </a:r>
            <a:br>
              <a:rPr lang="it-IT" altLang="it-IT" sz="2000"/>
            </a:br>
            <a:r>
              <a:rPr lang="it-IT" altLang="it-IT" sz="2000"/>
              <a:t>two tickets at the Concert hall…</a:t>
            </a:r>
            <a:endParaRPr lang="en-GB" altLang="it-IT" sz="2000"/>
          </a:p>
        </p:txBody>
      </p:sp>
      <p:sp>
        <p:nvSpPr>
          <p:cNvPr id="261124" name="Rectangle 4" descr="Rectangle: Click to edit Master text styles&#10;Second level&#10;Third level&#10;Fourth level&#10;Fifth level"/>
          <p:cNvSpPr>
            <a:spLocks noGrp="1" noChangeArrowheads="1"/>
          </p:cNvSpPr>
          <p:nvPr>
            <p:ph type="body" sz="half" idx="2"/>
          </p:nvPr>
        </p:nvSpPr>
        <p:spPr/>
        <p:txBody>
          <a:bodyPr/>
          <a:lstStyle/>
          <a:p>
            <a:pPr>
              <a:lnSpc>
                <a:spcPct val="80000"/>
              </a:lnSpc>
            </a:pPr>
            <a:r>
              <a:rPr lang="it-IT" altLang="it-IT" sz="2000"/>
              <a:t>I go shopping to spend my discount coupons in the new branch of the mall and populate my fidelity card with new fresh data on my lifestyles…that will be managed within a corporate GIS </a:t>
            </a:r>
          </a:p>
          <a:p>
            <a:pPr>
              <a:lnSpc>
                <a:spcPct val="80000"/>
              </a:lnSpc>
            </a:pPr>
            <a:r>
              <a:rPr lang="it-IT" altLang="it-IT" sz="2000"/>
              <a:t>Through the Internet I have reserved two tickets for tonight concert. The reservation office relies on a non-spatial GIS that assigns the position of seats to their price categories</a:t>
            </a:r>
          </a:p>
        </p:txBody>
      </p:sp>
    </p:spTree>
    <p:extLst>
      <p:ext uri="{BB962C8B-B14F-4D97-AF65-F5344CB8AC3E}">
        <p14:creationId xmlns="" xmlns:p14="http://schemas.microsoft.com/office/powerpoint/2010/main" val="420520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en-GB" altLang="it-IT">
                <a:solidFill>
                  <a:schemeClr val="accent2"/>
                </a:solidFill>
              </a:rPr>
              <a:t>Topics</a:t>
            </a:r>
          </a:p>
        </p:txBody>
      </p:sp>
      <p:sp>
        <p:nvSpPr>
          <p:cNvPr id="254979" name="Rectangle 3" descr="Rectangle: Click to edit Master text styles&#10;Second level&#10;Third level&#10;Fourth level&#10;Fifth level"/>
          <p:cNvSpPr>
            <a:spLocks noGrp="1" noChangeArrowheads="1"/>
          </p:cNvSpPr>
          <p:nvPr>
            <p:ph type="body" idx="1"/>
          </p:nvPr>
        </p:nvSpPr>
        <p:spPr/>
        <p:txBody>
          <a:bodyPr/>
          <a:lstStyle/>
          <a:p>
            <a:r>
              <a:rPr lang="en-GB" altLang="it-IT">
                <a:solidFill>
                  <a:schemeClr val="bg2"/>
                </a:solidFill>
              </a:rPr>
              <a:t>What is GI?</a:t>
            </a:r>
          </a:p>
          <a:p>
            <a:r>
              <a:rPr lang="en-GB" altLang="it-IT">
                <a:solidFill>
                  <a:schemeClr val="bg2"/>
                </a:solidFill>
              </a:rPr>
              <a:t>Every-day Geographic Information;</a:t>
            </a:r>
          </a:p>
          <a:p>
            <a:r>
              <a:rPr lang="en-GB" altLang="it-IT"/>
              <a:t>Introduction to GIS;</a:t>
            </a:r>
          </a:p>
          <a:p>
            <a:r>
              <a:rPr lang="en-GB" altLang="it-IT">
                <a:solidFill>
                  <a:schemeClr val="bg2"/>
                </a:solidFill>
              </a:rPr>
              <a:t>Geographic analysis with GIS;</a:t>
            </a:r>
          </a:p>
          <a:p>
            <a:r>
              <a:rPr lang="en-GB" altLang="it-IT">
                <a:solidFill>
                  <a:schemeClr val="bg2"/>
                </a:solidFill>
              </a:rPr>
              <a:t>A gallery of examples and applications</a:t>
            </a:r>
          </a:p>
        </p:txBody>
      </p:sp>
    </p:spTree>
    <p:extLst>
      <p:ext uri="{BB962C8B-B14F-4D97-AF65-F5344CB8AC3E}">
        <p14:creationId xmlns="" xmlns:p14="http://schemas.microsoft.com/office/powerpoint/2010/main" val="2062244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r>
              <a:rPr lang="en-GB" altLang="it-IT"/>
              <a:t>Geographic Information</a:t>
            </a:r>
          </a:p>
        </p:txBody>
      </p:sp>
      <p:sp>
        <p:nvSpPr>
          <p:cNvPr id="325635"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buFont typeface="Monotype Sorts" pitchFamily="2" charset="2"/>
              <a:buChar char="è"/>
            </a:pPr>
            <a:r>
              <a:rPr lang="en-GB" altLang="it-IT"/>
              <a:t>GI Technologies:</a:t>
            </a:r>
          </a:p>
          <a:p>
            <a:pPr lvl="1">
              <a:lnSpc>
                <a:spcPct val="90000"/>
              </a:lnSpc>
              <a:buFont typeface="Monotype Sorts" pitchFamily="2" charset="2"/>
              <a:buChar char="è"/>
            </a:pPr>
            <a:r>
              <a:rPr lang="en-GB" altLang="it-IT"/>
              <a:t>Technologies for managing </a:t>
            </a:r>
            <a:r>
              <a:rPr lang="en-GB" altLang="it-IT" i="1"/>
              <a:t>Geographic Information</a:t>
            </a:r>
            <a:r>
              <a:rPr lang="en-GB" altLang="it-IT"/>
              <a:t>:</a:t>
            </a:r>
          </a:p>
          <a:p>
            <a:pPr lvl="1">
              <a:lnSpc>
                <a:spcPct val="90000"/>
              </a:lnSpc>
              <a:buFont typeface="Monotype Sorts" pitchFamily="2" charset="2"/>
              <a:buChar char="è"/>
            </a:pPr>
            <a:r>
              <a:rPr lang="en-GB" altLang="it-IT"/>
              <a:t>3 kinds:</a:t>
            </a:r>
          </a:p>
          <a:p>
            <a:pPr lvl="2">
              <a:lnSpc>
                <a:spcPct val="90000"/>
              </a:lnSpc>
              <a:buFont typeface="Monotype Sorts" pitchFamily="2" charset="2"/>
              <a:buChar char="è"/>
            </a:pPr>
            <a:r>
              <a:rPr lang="en-GB" altLang="it-IT"/>
              <a:t>GNSS (Global positioning, Navigation Satellite Systems. Examples: GPS (</a:t>
            </a:r>
            <a:r>
              <a:rPr lang="en-GB" altLang="it-IT" i="1"/>
              <a:t>Global Positioning System; USA</a:t>
            </a:r>
            <a:r>
              <a:rPr lang="en-GB" altLang="it-IT"/>
              <a:t>); GLONASS (URSS -&gt; Russia); GALILEO (EU); BAIDOU (China);</a:t>
            </a:r>
          </a:p>
          <a:p>
            <a:pPr lvl="2">
              <a:lnSpc>
                <a:spcPct val="90000"/>
              </a:lnSpc>
              <a:buFont typeface="Monotype Sorts" pitchFamily="2" charset="2"/>
              <a:buChar char="è"/>
            </a:pPr>
            <a:r>
              <a:rPr lang="en-GB" altLang="it-IT" i="1"/>
              <a:t>Remote Sensing</a:t>
            </a:r>
            <a:r>
              <a:rPr lang="en-GB" altLang="it-IT"/>
              <a:t>;</a:t>
            </a:r>
          </a:p>
          <a:p>
            <a:pPr lvl="2">
              <a:lnSpc>
                <a:spcPct val="90000"/>
              </a:lnSpc>
              <a:buFont typeface="Monotype Sorts" pitchFamily="2" charset="2"/>
              <a:buChar char="è"/>
            </a:pPr>
            <a:r>
              <a:rPr lang="en-GB" altLang="it-IT"/>
              <a:t>GIS.</a:t>
            </a:r>
          </a:p>
        </p:txBody>
      </p:sp>
    </p:spTree>
    <p:extLst>
      <p:ext uri="{BB962C8B-B14F-4D97-AF65-F5344CB8AC3E}">
        <p14:creationId xmlns="" xmlns:p14="http://schemas.microsoft.com/office/powerpoint/2010/main" val="2329306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r>
              <a:rPr lang="it-IT" altLang="it-IT"/>
              <a:t>GPS = </a:t>
            </a:r>
            <a:r>
              <a:rPr lang="it-IT" altLang="it-IT" sz="4000" i="1"/>
              <a:t>Global Positioning System</a:t>
            </a:r>
            <a:br>
              <a:rPr lang="it-IT" altLang="it-IT" sz="4000" i="1"/>
            </a:br>
            <a:endParaRPr lang="en-GB" altLang="it-IT" sz="4000" i="1"/>
          </a:p>
        </p:txBody>
      </p:sp>
      <p:pic>
        <p:nvPicPr>
          <p:cNvPr id="327683" name="Picture 3" descr="figure02_gp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90638" y="1152525"/>
            <a:ext cx="6562725" cy="45529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15176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endParaRPr lang="en-GB" altLang="it-IT"/>
          </a:p>
        </p:txBody>
      </p:sp>
      <p:pic>
        <p:nvPicPr>
          <p:cNvPr id="329731" name="Picture 3" descr="figure01_gp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95500" y="876300"/>
            <a:ext cx="4953000" cy="5105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4309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endParaRPr lang="en-GB" altLang="it-IT"/>
          </a:p>
        </p:txBody>
      </p:sp>
      <p:pic>
        <p:nvPicPr>
          <p:cNvPr id="331779" name="Picture 3" descr="figure04_gp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47788" y="752475"/>
            <a:ext cx="6448425" cy="53530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15499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GB" altLang="it-IT"/>
              <a:t>Topics</a:t>
            </a:r>
          </a:p>
        </p:txBody>
      </p:sp>
      <p:sp>
        <p:nvSpPr>
          <p:cNvPr id="183299" name="Rectangle 3" descr="Rectangle: Click to edit Master text styles&#10;Second level&#10;Third level&#10;Fourth level&#10;Fifth level"/>
          <p:cNvSpPr>
            <a:spLocks noGrp="1" noChangeArrowheads="1"/>
          </p:cNvSpPr>
          <p:nvPr>
            <p:ph type="body" idx="1"/>
          </p:nvPr>
        </p:nvSpPr>
        <p:spPr/>
        <p:txBody>
          <a:bodyPr/>
          <a:lstStyle/>
          <a:p>
            <a:r>
              <a:rPr lang="en-GB" altLang="it-IT"/>
              <a:t>What is GI?</a:t>
            </a:r>
          </a:p>
          <a:p>
            <a:r>
              <a:rPr lang="en-GB" altLang="it-IT"/>
              <a:t>Every-day Geographic Information;</a:t>
            </a:r>
          </a:p>
          <a:p>
            <a:r>
              <a:rPr lang="en-GB" altLang="it-IT"/>
              <a:t>Introduction to GIS;</a:t>
            </a:r>
          </a:p>
          <a:p>
            <a:r>
              <a:rPr lang="en-GB" altLang="it-IT"/>
              <a:t>Geographic analysis with GIS;</a:t>
            </a:r>
          </a:p>
          <a:p>
            <a:r>
              <a:rPr lang="en-GB" altLang="it-IT"/>
              <a:t>A gallery of examples and applications</a:t>
            </a:r>
          </a:p>
        </p:txBody>
      </p:sp>
    </p:spTree>
    <p:extLst>
      <p:ext uri="{BB962C8B-B14F-4D97-AF65-F5344CB8AC3E}">
        <p14:creationId xmlns="" xmlns:p14="http://schemas.microsoft.com/office/powerpoint/2010/main" val="3112488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endParaRPr lang="en-GB" altLang="it-IT"/>
          </a:p>
        </p:txBody>
      </p:sp>
      <p:pic>
        <p:nvPicPr>
          <p:cNvPr id="333827" name="Picture 3" descr="figure05_gp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0" y="1109663"/>
            <a:ext cx="6096000" cy="46386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84537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4" name="Picture 2" descr="figure06_gp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68463" y="1076325"/>
            <a:ext cx="5810250" cy="47053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02924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endParaRPr lang="en-GB" altLang="it-IT"/>
          </a:p>
        </p:txBody>
      </p:sp>
      <p:pic>
        <p:nvPicPr>
          <p:cNvPr id="337923" name="Picture 3" descr="figure10_gp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71650" y="1033463"/>
            <a:ext cx="5600700" cy="47910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49431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lstStyle/>
          <a:p>
            <a:endParaRPr lang="en-GB" altLang="it-IT"/>
          </a:p>
        </p:txBody>
      </p:sp>
      <p:pic>
        <p:nvPicPr>
          <p:cNvPr id="339971" name="Picture 3" descr="figure11_gp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19263" y="1419225"/>
            <a:ext cx="5705475" cy="40195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7056063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lstStyle/>
          <a:p>
            <a:r>
              <a:rPr lang="it-IT" altLang="it-IT" sz="4000" i="1"/>
              <a:t>Remote Sensing</a:t>
            </a:r>
          </a:p>
        </p:txBody>
      </p:sp>
      <p:sp>
        <p:nvSpPr>
          <p:cNvPr id="342019" name="Rectangle 3" descr="Rectangle: Click to edit Master text styles&#10;Second level&#10;Third level&#10;Fourth level&#10;Fifth level"/>
          <p:cNvSpPr>
            <a:spLocks noGrp="1" noChangeArrowheads="1"/>
          </p:cNvSpPr>
          <p:nvPr>
            <p:ph type="body" sz="half" idx="1"/>
          </p:nvPr>
        </p:nvSpPr>
        <p:spPr>
          <a:xfrm>
            <a:off x="468313" y="1557338"/>
            <a:ext cx="4895850" cy="5111750"/>
          </a:xfrm>
          <a:noFill/>
          <a:ln>
            <a:solidFill>
              <a:schemeClr val="tx1"/>
            </a:solidFill>
            <a:miter lim="800000"/>
            <a:headEnd/>
            <a:tailEnd/>
          </a:ln>
        </p:spPr>
        <p:txBody>
          <a:bodyPr/>
          <a:lstStyle/>
          <a:p>
            <a:pPr>
              <a:lnSpc>
                <a:spcPct val="80000"/>
              </a:lnSpc>
              <a:buFont typeface="Monotype Sorts" pitchFamily="2" charset="2"/>
              <a:buChar char="è"/>
            </a:pPr>
            <a:r>
              <a:rPr lang="en-GB" altLang="it-IT" sz="2000" dirty="0"/>
              <a:t>Remote sensing: the science (the set of knowledge and technologies) for  acquiring information concerning the Earth’s surface and its environment without being in direct contact with it). </a:t>
            </a:r>
          </a:p>
          <a:p>
            <a:pPr>
              <a:lnSpc>
                <a:spcPct val="80000"/>
              </a:lnSpc>
              <a:buFont typeface="Monotype Sorts" pitchFamily="2" charset="2"/>
              <a:buChar char="è"/>
            </a:pPr>
            <a:r>
              <a:rPr lang="en-GB" altLang="it-IT" sz="2000" dirty="0"/>
              <a:t>It is referred to the process of data </a:t>
            </a:r>
            <a:r>
              <a:rPr lang="en-GB" altLang="it-IT" sz="2000" dirty="0" err="1"/>
              <a:t>collecction</a:t>
            </a:r>
            <a:r>
              <a:rPr lang="en-GB" altLang="it-IT" sz="2000" dirty="0"/>
              <a:t> by means of sensing and registering the electromagnetic energy, usually using aircraft and satellite mounted sensors. </a:t>
            </a:r>
          </a:p>
          <a:p>
            <a:pPr>
              <a:lnSpc>
                <a:spcPct val="80000"/>
              </a:lnSpc>
              <a:buFont typeface="Monotype Sorts" pitchFamily="2" charset="2"/>
              <a:buChar char="è"/>
            </a:pPr>
            <a:r>
              <a:rPr lang="en-GB" altLang="it-IT" sz="2000" dirty="0"/>
              <a:t>When sensors are mounted on satellites, signals are transmitted to receiver stations on Earth where they are transformed in digital images.</a:t>
            </a:r>
          </a:p>
          <a:p>
            <a:pPr>
              <a:lnSpc>
                <a:spcPct val="80000"/>
              </a:lnSpc>
              <a:buFont typeface="Monotype Sorts" pitchFamily="2" charset="2"/>
              <a:buChar char="è"/>
            </a:pPr>
            <a:r>
              <a:rPr lang="en-GB" altLang="it-IT" sz="2000" dirty="0"/>
              <a:t>Main satellite images: </a:t>
            </a:r>
            <a:r>
              <a:rPr lang="en-GB" altLang="it-IT" sz="2000" dirty="0" err="1"/>
              <a:t>Ikonos</a:t>
            </a:r>
            <a:r>
              <a:rPr lang="en-GB" altLang="it-IT" sz="2000" dirty="0"/>
              <a:t>, Landsat</a:t>
            </a:r>
          </a:p>
          <a:p>
            <a:pPr>
              <a:lnSpc>
                <a:spcPct val="80000"/>
              </a:lnSpc>
              <a:buFont typeface="Monotype Sorts" pitchFamily="2" charset="2"/>
              <a:buChar char="è"/>
            </a:pPr>
            <a:r>
              <a:rPr lang="en-GB" altLang="it-IT" sz="2000" i="1" dirty="0"/>
              <a:t>Remote sensing </a:t>
            </a:r>
            <a:r>
              <a:rPr lang="en-GB" altLang="it-IT" sz="2000" dirty="0"/>
              <a:t>from </a:t>
            </a:r>
            <a:r>
              <a:rPr lang="en-GB" altLang="it-IT" sz="2000" dirty="0" err="1"/>
              <a:t>aerophotogrammetry</a:t>
            </a:r>
            <a:endParaRPr lang="en-GB" altLang="it-IT" sz="2000" dirty="0"/>
          </a:p>
        </p:txBody>
      </p:sp>
      <p:pic>
        <p:nvPicPr>
          <p:cNvPr id="342020" name="Picture 4"/>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rcRect/>
          <a:stretch>
            <a:fillRect/>
          </a:stretch>
        </p:blipFill>
        <p:spPr>
          <a:xfrm>
            <a:off x="5586413" y="1628775"/>
            <a:ext cx="3233737" cy="4114800"/>
          </a:xfrm>
          <a:noFill/>
          <a:ln/>
          <a:extLst>
            <a:ext uri="{91240B29-F687-4F45-9708-019B960494DF}">
              <a14:hiddenLine xmlns=""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 xmlns:p14="http://schemas.microsoft.com/office/powerpoint/2010/main" val="2125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06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6113" y="536575"/>
            <a:ext cx="7850187" cy="5775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44067" name="Rectangle 3"/>
          <p:cNvSpPr>
            <a:spLocks noGrp="1" noChangeArrowheads="1"/>
          </p:cNvSpPr>
          <p:nvPr>
            <p:ph type="title"/>
          </p:nvPr>
        </p:nvSpPr>
        <p:spPr/>
        <p:txBody>
          <a:bodyPr/>
          <a:lstStyle/>
          <a:p>
            <a:r>
              <a:rPr lang="it-IT" altLang="it-IT" sz="3200"/>
              <a:t>Immagini LANDSAT</a:t>
            </a:r>
            <a:br>
              <a:rPr lang="it-IT" altLang="it-IT" sz="3200"/>
            </a:br>
            <a:r>
              <a:rPr lang="it-IT" altLang="it-IT" sz="3200"/>
              <a:t/>
            </a:r>
            <a:br>
              <a:rPr lang="it-IT" altLang="it-IT" sz="3200"/>
            </a:br>
            <a:endParaRPr lang="it-IT" altLang="it-IT" sz="3200"/>
          </a:p>
        </p:txBody>
      </p:sp>
    </p:spTree>
    <p:extLst>
      <p:ext uri="{BB962C8B-B14F-4D97-AF65-F5344CB8AC3E}">
        <p14:creationId xmlns="" xmlns:p14="http://schemas.microsoft.com/office/powerpoint/2010/main" val="15902524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p:txBody>
          <a:bodyPr/>
          <a:lstStyle/>
          <a:p>
            <a:r>
              <a:rPr lang="it-IT" altLang="it-IT" sz="4000"/>
              <a:t>Remote sensing</a:t>
            </a:r>
            <a:br>
              <a:rPr lang="it-IT" altLang="it-IT" sz="4000"/>
            </a:br>
            <a:endParaRPr lang="it-IT" altLang="it-IT" sz="4000"/>
          </a:p>
        </p:txBody>
      </p:sp>
      <p:sp>
        <p:nvSpPr>
          <p:cNvPr id="346115" name="Rectangle 3" descr="Rectangle: Click to edit Master text styles&#10;Second level&#10;Third level&#10;Fourth level&#10;Fifth level"/>
          <p:cNvSpPr>
            <a:spLocks noGrp="1" noChangeArrowheads="1"/>
          </p:cNvSpPr>
          <p:nvPr>
            <p:ph type="body" idx="1"/>
          </p:nvPr>
        </p:nvSpPr>
        <p:spPr/>
        <p:txBody>
          <a:bodyPr/>
          <a:lstStyle/>
          <a:p>
            <a:r>
              <a:rPr lang="en-GB" altLang="it-IT" sz="2800"/>
              <a:t>Electromagnetic energy </a:t>
            </a:r>
          </a:p>
          <a:p>
            <a:r>
              <a:rPr lang="en-GB" altLang="it-IT" sz="2800"/>
              <a:t>Wavelength</a:t>
            </a:r>
          </a:p>
          <a:p>
            <a:pPr lvl="1"/>
            <a:r>
              <a:rPr lang="en-GB" altLang="it-IT" sz="2400"/>
              <a:t>It is a wave’s cycle length and can be measured as the distance between successive crests</a:t>
            </a:r>
          </a:p>
          <a:p>
            <a:pPr lvl="1"/>
            <a:r>
              <a:rPr lang="en-GB" altLang="it-IT" sz="2400"/>
              <a:t>Measured in meters</a:t>
            </a:r>
          </a:p>
          <a:p>
            <a:r>
              <a:rPr lang="en-GB" altLang="it-IT" sz="2800"/>
              <a:t>Frequency</a:t>
            </a:r>
          </a:p>
          <a:p>
            <a:pPr lvl="1"/>
            <a:r>
              <a:rPr lang="en-GB" altLang="it-IT" sz="2400"/>
              <a:t>It is referred as a wave’s number of cycles that transit a certain fixed point in a given time frame</a:t>
            </a:r>
          </a:p>
          <a:p>
            <a:pPr lvl="1"/>
            <a:r>
              <a:rPr lang="en-GB" altLang="it-IT" sz="2400"/>
              <a:t>Measured in Hertz</a:t>
            </a:r>
          </a:p>
        </p:txBody>
      </p:sp>
    </p:spTree>
    <p:extLst>
      <p:ext uri="{BB962C8B-B14F-4D97-AF65-F5344CB8AC3E}">
        <p14:creationId xmlns="" xmlns:p14="http://schemas.microsoft.com/office/powerpoint/2010/main" val="42291708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r>
              <a:rPr lang="it-IT" altLang="it-IT"/>
              <a:t>Electromagnetic energy</a:t>
            </a:r>
          </a:p>
        </p:txBody>
      </p:sp>
      <p:sp>
        <p:nvSpPr>
          <p:cNvPr id="347139"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en-GB" altLang="it-IT" sz="2800"/>
              <a:t>Ultraviolet</a:t>
            </a:r>
          </a:p>
          <a:p>
            <a:pPr>
              <a:lnSpc>
                <a:spcPct val="80000"/>
              </a:lnSpc>
            </a:pPr>
            <a:r>
              <a:rPr lang="en-GB" altLang="it-IT" sz="2800"/>
              <a:t>Visible</a:t>
            </a:r>
          </a:p>
          <a:p>
            <a:pPr>
              <a:lnSpc>
                <a:spcPct val="80000"/>
              </a:lnSpc>
            </a:pPr>
            <a:r>
              <a:rPr lang="en-GB" altLang="it-IT" sz="2800"/>
              <a:t>Infrareds</a:t>
            </a:r>
          </a:p>
          <a:p>
            <a:pPr lvl="1">
              <a:lnSpc>
                <a:spcPct val="80000"/>
              </a:lnSpc>
            </a:pPr>
            <a:r>
              <a:rPr lang="en-GB" altLang="it-IT" sz="2400"/>
              <a:t>Near </a:t>
            </a:r>
          </a:p>
          <a:p>
            <a:pPr lvl="1">
              <a:lnSpc>
                <a:spcPct val="80000"/>
              </a:lnSpc>
            </a:pPr>
            <a:r>
              <a:rPr lang="en-GB" altLang="it-IT" sz="2400"/>
              <a:t>Thermal</a:t>
            </a:r>
          </a:p>
          <a:p>
            <a:pPr lvl="1">
              <a:lnSpc>
                <a:spcPct val="80000"/>
              </a:lnSpc>
            </a:pPr>
            <a:r>
              <a:rPr lang="en-GB" altLang="it-IT" sz="2400"/>
              <a:t>Far</a:t>
            </a:r>
          </a:p>
          <a:p>
            <a:pPr>
              <a:lnSpc>
                <a:spcPct val="80000"/>
              </a:lnSpc>
            </a:pPr>
            <a:r>
              <a:rPr lang="en-GB" altLang="it-IT" sz="2800"/>
              <a:t>Radio</a:t>
            </a:r>
          </a:p>
          <a:p>
            <a:pPr lvl="1">
              <a:lnSpc>
                <a:spcPct val="80000"/>
              </a:lnSpc>
            </a:pPr>
            <a:r>
              <a:rPr lang="en-GB" altLang="it-IT" sz="2400"/>
              <a:t>Microwaves</a:t>
            </a:r>
          </a:p>
          <a:p>
            <a:pPr lvl="1">
              <a:lnSpc>
                <a:spcPct val="80000"/>
              </a:lnSpc>
            </a:pPr>
            <a:r>
              <a:rPr lang="en-GB" altLang="it-IT" sz="2400"/>
              <a:t>VhF</a:t>
            </a:r>
          </a:p>
          <a:p>
            <a:pPr lvl="1">
              <a:lnSpc>
                <a:spcPct val="80000"/>
              </a:lnSpc>
            </a:pPr>
            <a:r>
              <a:rPr lang="en-GB" altLang="it-IT" sz="2400"/>
              <a:t>HF</a:t>
            </a:r>
          </a:p>
        </p:txBody>
      </p:sp>
    </p:spTree>
    <p:extLst>
      <p:ext uri="{BB962C8B-B14F-4D97-AF65-F5344CB8AC3E}">
        <p14:creationId xmlns="" xmlns:p14="http://schemas.microsoft.com/office/powerpoint/2010/main" val="6412917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r>
              <a:rPr lang="it-IT" altLang="it-IT" i="1"/>
              <a:t>Remote Sensing</a:t>
            </a:r>
            <a:endParaRPr lang="it-IT" altLang="it-IT"/>
          </a:p>
        </p:txBody>
      </p:sp>
      <p:sp>
        <p:nvSpPr>
          <p:cNvPr id="349187" name="Rectangle 3" descr="Rectangle: Click to edit Master text styles&#10;Second level&#10;Third level&#10;Fourth level&#10;Fifth level"/>
          <p:cNvSpPr>
            <a:spLocks noGrp="1" noChangeArrowheads="1"/>
          </p:cNvSpPr>
          <p:nvPr>
            <p:ph type="body" idx="1"/>
          </p:nvPr>
        </p:nvSpPr>
        <p:spPr/>
        <p:txBody>
          <a:bodyPr/>
          <a:lstStyle/>
          <a:p>
            <a:r>
              <a:rPr lang="it-IT" altLang="it-IT"/>
              <a:t>SPOT 1km pixel</a:t>
            </a:r>
          </a:p>
          <a:p>
            <a:r>
              <a:rPr lang="it-IT" altLang="it-IT"/>
              <a:t>IKONOS</a:t>
            </a:r>
          </a:p>
          <a:p>
            <a:r>
              <a:rPr lang="it-IT" altLang="it-IT"/>
              <a:t>LANDSAT 15 - 30 m pixel (-7 TM)</a:t>
            </a:r>
          </a:p>
          <a:p>
            <a:r>
              <a:rPr lang="it-IT" altLang="it-IT"/>
              <a:t>ISTAR 50 cm</a:t>
            </a:r>
          </a:p>
          <a:p>
            <a:r>
              <a:rPr lang="it-IT" altLang="it-IT"/>
              <a:t>ENVISAT</a:t>
            </a:r>
          </a:p>
        </p:txBody>
      </p:sp>
    </p:spTree>
    <p:extLst>
      <p:ext uri="{BB962C8B-B14F-4D97-AF65-F5344CB8AC3E}">
        <p14:creationId xmlns="" xmlns:p14="http://schemas.microsoft.com/office/powerpoint/2010/main" val="42504655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23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0413" y="617538"/>
            <a:ext cx="7621587" cy="5614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51235" name="Rectangle 3"/>
          <p:cNvSpPr>
            <a:spLocks noGrp="1" noChangeArrowheads="1"/>
          </p:cNvSpPr>
          <p:nvPr>
            <p:ph type="title"/>
          </p:nvPr>
        </p:nvSpPr>
        <p:spPr/>
        <p:txBody>
          <a:bodyPr/>
          <a:lstStyle/>
          <a:p>
            <a:r>
              <a:rPr lang="it-IT" altLang="it-IT" sz="4000"/>
              <a:t>Remote sensing</a:t>
            </a:r>
            <a:br>
              <a:rPr lang="it-IT" altLang="it-IT" sz="4000"/>
            </a:br>
            <a:endParaRPr lang="it-IT" altLang="it-IT" sz="4000"/>
          </a:p>
        </p:txBody>
      </p:sp>
    </p:spTree>
    <p:extLst>
      <p:ext uri="{BB962C8B-B14F-4D97-AF65-F5344CB8AC3E}">
        <p14:creationId xmlns="" xmlns:p14="http://schemas.microsoft.com/office/powerpoint/2010/main" val="814325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GB" altLang="it-IT">
                <a:solidFill>
                  <a:schemeClr val="accent2"/>
                </a:solidFill>
              </a:rPr>
              <a:t>Topics</a:t>
            </a:r>
          </a:p>
        </p:txBody>
      </p:sp>
      <p:sp>
        <p:nvSpPr>
          <p:cNvPr id="251907" name="Rectangle 3" descr="Rectangle: Click to edit Master text styles&#10;Second level&#10;Third level&#10;Fourth level&#10;Fifth level"/>
          <p:cNvSpPr>
            <a:spLocks noGrp="1" noChangeArrowheads="1"/>
          </p:cNvSpPr>
          <p:nvPr>
            <p:ph type="body" idx="1"/>
          </p:nvPr>
        </p:nvSpPr>
        <p:spPr/>
        <p:txBody>
          <a:bodyPr/>
          <a:lstStyle/>
          <a:p>
            <a:r>
              <a:rPr lang="en-GB" altLang="it-IT"/>
              <a:t>What is GI?</a:t>
            </a:r>
          </a:p>
          <a:p>
            <a:r>
              <a:rPr lang="en-GB" altLang="it-IT">
                <a:solidFill>
                  <a:schemeClr val="bg2"/>
                </a:solidFill>
              </a:rPr>
              <a:t>Every-day Geographic Information;</a:t>
            </a:r>
          </a:p>
          <a:p>
            <a:r>
              <a:rPr lang="en-GB" altLang="it-IT">
                <a:solidFill>
                  <a:schemeClr val="bg2"/>
                </a:solidFill>
              </a:rPr>
              <a:t>Introduction to GIS;</a:t>
            </a:r>
          </a:p>
          <a:p>
            <a:r>
              <a:rPr lang="en-GB" altLang="it-IT">
                <a:solidFill>
                  <a:schemeClr val="bg2"/>
                </a:solidFill>
              </a:rPr>
              <a:t>Geographic analysis with GIS;</a:t>
            </a:r>
          </a:p>
          <a:p>
            <a:r>
              <a:rPr lang="en-GB" altLang="it-IT">
                <a:solidFill>
                  <a:schemeClr val="bg2"/>
                </a:solidFill>
              </a:rPr>
              <a:t>A gallery of examples and applications</a:t>
            </a:r>
          </a:p>
        </p:txBody>
      </p:sp>
    </p:spTree>
    <p:extLst>
      <p:ext uri="{BB962C8B-B14F-4D97-AF65-F5344CB8AC3E}">
        <p14:creationId xmlns="" xmlns:p14="http://schemas.microsoft.com/office/powerpoint/2010/main" val="38744589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25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98513" y="617538"/>
            <a:ext cx="7546975" cy="5614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52259" name="Rectangle 3"/>
          <p:cNvSpPr>
            <a:spLocks noGrp="1" noChangeArrowheads="1"/>
          </p:cNvSpPr>
          <p:nvPr>
            <p:ph type="title"/>
          </p:nvPr>
        </p:nvSpPr>
        <p:spPr/>
        <p:txBody>
          <a:bodyPr/>
          <a:lstStyle/>
          <a:p>
            <a:r>
              <a:rPr lang="it-IT" altLang="it-IT" sz="4000"/>
              <a:t>Remote sensing</a:t>
            </a:r>
            <a:br>
              <a:rPr lang="it-IT" altLang="it-IT" sz="4000"/>
            </a:br>
            <a:endParaRPr lang="it-IT" altLang="it-IT" sz="4000"/>
          </a:p>
        </p:txBody>
      </p:sp>
    </p:spTree>
    <p:extLst>
      <p:ext uri="{BB962C8B-B14F-4D97-AF65-F5344CB8AC3E}">
        <p14:creationId xmlns="" xmlns:p14="http://schemas.microsoft.com/office/powerpoint/2010/main" val="29221960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28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6613" y="781050"/>
            <a:ext cx="7470775" cy="5672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53283" name="Rectangle 3"/>
          <p:cNvSpPr>
            <a:spLocks noGrp="1" noChangeArrowheads="1"/>
          </p:cNvSpPr>
          <p:nvPr>
            <p:ph type="title"/>
          </p:nvPr>
        </p:nvSpPr>
        <p:spPr/>
        <p:txBody>
          <a:bodyPr/>
          <a:lstStyle/>
          <a:p>
            <a:r>
              <a:rPr lang="it-IT" altLang="it-IT" sz="3600"/>
              <a:t>Remote Sensing</a:t>
            </a:r>
            <a:br>
              <a:rPr lang="it-IT" altLang="it-IT" sz="3600"/>
            </a:br>
            <a:endParaRPr lang="it-IT" altLang="it-IT" sz="3600"/>
          </a:p>
        </p:txBody>
      </p:sp>
    </p:spTree>
    <p:extLst>
      <p:ext uri="{BB962C8B-B14F-4D97-AF65-F5344CB8AC3E}">
        <p14:creationId xmlns="" xmlns:p14="http://schemas.microsoft.com/office/powerpoint/2010/main" val="17338098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30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79463" y="862013"/>
            <a:ext cx="7583487" cy="5708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54307" name="Rectangle 3"/>
          <p:cNvSpPr>
            <a:spLocks noGrp="1" noChangeArrowheads="1"/>
          </p:cNvSpPr>
          <p:nvPr>
            <p:ph type="title"/>
          </p:nvPr>
        </p:nvSpPr>
        <p:spPr/>
        <p:txBody>
          <a:bodyPr/>
          <a:lstStyle/>
          <a:p>
            <a:r>
              <a:rPr lang="it-IT" altLang="it-IT" sz="3600"/>
              <a:t>Remote Sensing</a:t>
            </a:r>
            <a:br>
              <a:rPr lang="it-IT" altLang="it-IT" sz="3600"/>
            </a:br>
            <a:endParaRPr lang="it-IT" altLang="it-IT" sz="3600"/>
          </a:p>
        </p:txBody>
      </p:sp>
    </p:spTree>
    <p:extLst>
      <p:ext uri="{BB962C8B-B14F-4D97-AF65-F5344CB8AC3E}">
        <p14:creationId xmlns="" xmlns:p14="http://schemas.microsoft.com/office/powerpoint/2010/main" val="34760648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33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41363" y="911225"/>
            <a:ext cx="7659687" cy="57578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55331" name="Rectangle 3"/>
          <p:cNvSpPr>
            <a:spLocks noGrp="1" noChangeArrowheads="1"/>
          </p:cNvSpPr>
          <p:nvPr>
            <p:ph type="title"/>
          </p:nvPr>
        </p:nvSpPr>
        <p:spPr/>
        <p:txBody>
          <a:bodyPr/>
          <a:lstStyle/>
          <a:p>
            <a:r>
              <a:rPr lang="it-IT" altLang="it-IT" sz="3600"/>
              <a:t>Remote sensing</a:t>
            </a:r>
            <a:br>
              <a:rPr lang="it-IT" altLang="it-IT" sz="3600"/>
            </a:br>
            <a:endParaRPr lang="it-IT" altLang="it-IT" sz="3600"/>
          </a:p>
        </p:txBody>
      </p:sp>
    </p:spTree>
    <p:extLst>
      <p:ext uri="{BB962C8B-B14F-4D97-AF65-F5344CB8AC3E}">
        <p14:creationId xmlns="" xmlns:p14="http://schemas.microsoft.com/office/powerpoint/2010/main" val="29897974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35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6613" y="896938"/>
            <a:ext cx="7470775" cy="555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56355" name="Rectangle 3"/>
          <p:cNvSpPr>
            <a:spLocks noGrp="1" noChangeArrowheads="1"/>
          </p:cNvSpPr>
          <p:nvPr>
            <p:ph type="title"/>
          </p:nvPr>
        </p:nvSpPr>
        <p:spPr/>
        <p:txBody>
          <a:bodyPr/>
          <a:lstStyle/>
          <a:p>
            <a:r>
              <a:rPr lang="it-IT" altLang="it-IT" sz="3600"/>
              <a:t>Remote Sensing</a:t>
            </a:r>
            <a:br>
              <a:rPr lang="it-IT" altLang="it-IT" sz="3600"/>
            </a:br>
            <a:endParaRPr lang="it-IT" altLang="it-IT" sz="3600"/>
          </a:p>
        </p:txBody>
      </p:sp>
    </p:spTree>
    <p:extLst>
      <p:ext uri="{BB962C8B-B14F-4D97-AF65-F5344CB8AC3E}">
        <p14:creationId xmlns="" xmlns:p14="http://schemas.microsoft.com/office/powerpoint/2010/main" val="27859482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p:txBody>
          <a:bodyPr/>
          <a:lstStyle/>
          <a:p>
            <a:endParaRPr lang="it-IT" altLang="it-IT"/>
          </a:p>
        </p:txBody>
      </p:sp>
      <p:sp>
        <p:nvSpPr>
          <p:cNvPr id="359427" name="Rectangle 3" descr="Rectangle: Click to edit Master text styles&#10;Second level&#10;Third level&#10;Fourth level&#10;Fifth level"/>
          <p:cNvSpPr>
            <a:spLocks noGrp="1" noChangeArrowheads="1"/>
          </p:cNvSpPr>
          <p:nvPr>
            <p:ph type="body" idx="1"/>
          </p:nvPr>
        </p:nvSpPr>
        <p:spPr/>
        <p:txBody>
          <a:bodyPr/>
          <a:lstStyle/>
          <a:p>
            <a:endParaRPr lang="it-IT" altLang="it-IT"/>
          </a:p>
        </p:txBody>
      </p:sp>
      <p:pic>
        <p:nvPicPr>
          <p:cNvPr id="359429"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b="10312"/>
          <a:stretch>
            <a:fillRect/>
          </a:stretch>
        </p:blipFill>
        <p:spPr bwMode="auto">
          <a:xfrm>
            <a:off x="371475" y="2149475"/>
            <a:ext cx="8401050" cy="4708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5942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l="13803" t="19688" r="11436" b="29768"/>
          <a:stretch>
            <a:fillRect/>
          </a:stretch>
        </p:blipFill>
        <p:spPr bwMode="auto">
          <a:xfrm>
            <a:off x="1162050" y="0"/>
            <a:ext cx="6818313" cy="2881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278490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GB" altLang="it-IT" sz="4000"/>
              <a:t>Introduction to GIS</a:t>
            </a:r>
            <a:br>
              <a:rPr lang="en-GB" altLang="it-IT" sz="4000"/>
            </a:br>
            <a:r>
              <a:rPr lang="en-GB" altLang="it-IT" sz="4000"/>
              <a:t>a definition</a:t>
            </a:r>
          </a:p>
        </p:txBody>
      </p:sp>
      <p:sp>
        <p:nvSpPr>
          <p:cNvPr id="192515"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GB" altLang="it-IT" dirty="0"/>
              <a:t>A GIS is a an information system that allow:</a:t>
            </a:r>
          </a:p>
          <a:p>
            <a:pPr lvl="1">
              <a:lnSpc>
                <a:spcPct val="90000"/>
              </a:lnSpc>
            </a:pPr>
            <a:r>
              <a:rPr lang="en-GB" altLang="it-IT" dirty="0"/>
              <a:t>collecting;</a:t>
            </a:r>
          </a:p>
          <a:p>
            <a:pPr lvl="1">
              <a:lnSpc>
                <a:spcPct val="90000"/>
              </a:lnSpc>
            </a:pPr>
            <a:r>
              <a:rPr lang="en-GB" altLang="it-IT" dirty="0"/>
              <a:t>modelling;</a:t>
            </a:r>
          </a:p>
          <a:p>
            <a:pPr lvl="1">
              <a:lnSpc>
                <a:spcPct val="90000"/>
              </a:lnSpc>
            </a:pPr>
            <a:r>
              <a:rPr lang="en-GB" altLang="it-IT" dirty="0"/>
              <a:t>handling;</a:t>
            </a:r>
          </a:p>
          <a:p>
            <a:pPr lvl="1">
              <a:lnSpc>
                <a:spcPct val="90000"/>
              </a:lnSpc>
            </a:pPr>
            <a:r>
              <a:rPr lang="en-GB" altLang="it-IT" dirty="0"/>
              <a:t>retrieval;</a:t>
            </a:r>
          </a:p>
          <a:p>
            <a:pPr lvl="1">
              <a:lnSpc>
                <a:spcPct val="90000"/>
              </a:lnSpc>
            </a:pPr>
            <a:r>
              <a:rPr lang="en-GB" altLang="it-IT" dirty="0"/>
              <a:t>analysis </a:t>
            </a:r>
            <a:br>
              <a:rPr lang="en-GB" altLang="it-IT" dirty="0"/>
            </a:br>
            <a:r>
              <a:rPr lang="en-GB" altLang="it-IT" dirty="0"/>
              <a:t>of geographically referred data (</a:t>
            </a:r>
            <a:r>
              <a:rPr lang="en-GB" altLang="it-IT" dirty="0" err="1"/>
              <a:t>georeferenced</a:t>
            </a:r>
            <a:r>
              <a:rPr lang="en-GB" altLang="it-IT" dirty="0"/>
              <a:t>)</a:t>
            </a:r>
          </a:p>
        </p:txBody>
      </p:sp>
    </p:spTree>
    <p:extLst>
      <p:ext uri="{BB962C8B-B14F-4D97-AF65-F5344CB8AC3E}">
        <p14:creationId xmlns="" xmlns:p14="http://schemas.microsoft.com/office/powerpoint/2010/main" val="42851340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GB" altLang="it-IT" sz="4000"/>
              <a:t>Introduction to GIS</a:t>
            </a:r>
            <a:br>
              <a:rPr lang="en-GB" altLang="it-IT" sz="4000"/>
            </a:br>
            <a:r>
              <a:rPr lang="en-GB" altLang="it-IT" sz="4000"/>
              <a:t>definitions</a:t>
            </a:r>
          </a:p>
        </p:txBody>
      </p:sp>
      <p:sp>
        <p:nvSpPr>
          <p:cNvPr id="193539" name="Rectangle 3" descr="Rectangle: Click to edit Master text styles&#10;Second level&#10;Third level&#10;Fourth level&#10;Fifth level"/>
          <p:cNvSpPr>
            <a:spLocks noGrp="1" noChangeArrowheads="1"/>
          </p:cNvSpPr>
          <p:nvPr>
            <p:ph type="body" idx="1"/>
          </p:nvPr>
        </p:nvSpPr>
        <p:spPr/>
        <p:txBody>
          <a:bodyPr/>
          <a:lstStyle/>
          <a:p>
            <a:r>
              <a:rPr lang="en-GB" altLang="it-IT" sz="2800"/>
              <a:t>“A GIS is a </a:t>
            </a:r>
            <a:r>
              <a:rPr lang="en-GB" altLang="it-IT" sz="2800" u="sng"/>
              <a:t>set of tools</a:t>
            </a:r>
            <a:r>
              <a:rPr lang="en-GB" altLang="it-IT" sz="2800"/>
              <a:t> to collect, store, retrieve, transform, display spatial data from the real world for particular purposes” (Burrough e McDonnell, 1998)</a:t>
            </a:r>
          </a:p>
          <a:p>
            <a:r>
              <a:rPr lang="en-GB" altLang="it-IT" sz="2800"/>
              <a:t>“A GIS is a </a:t>
            </a:r>
            <a:r>
              <a:rPr lang="en-GB" altLang="it-IT" sz="2800" i="1" u="sng"/>
              <a:t>database</a:t>
            </a:r>
            <a:r>
              <a:rPr lang="en-GB" altLang="it-IT" sz="2800" i="1"/>
              <a:t> </a:t>
            </a:r>
            <a:r>
              <a:rPr lang="en-GB" altLang="it-IT" sz="2800"/>
              <a:t>in which the most of data has a spatial index, and on which procedures can be executed to answer requests and queries on spatial entities in the </a:t>
            </a:r>
            <a:r>
              <a:rPr lang="en-GB" altLang="it-IT" sz="2800" i="1"/>
              <a:t>database</a:t>
            </a:r>
            <a:r>
              <a:rPr lang="en-GB" altLang="it-IT" sz="2800"/>
              <a:t>.” (Smith </a:t>
            </a:r>
            <a:r>
              <a:rPr lang="en-GB" altLang="it-IT" sz="2800" i="1"/>
              <a:t>et al.</a:t>
            </a:r>
            <a:r>
              <a:rPr lang="en-GB" altLang="it-IT" sz="2800"/>
              <a:t>, 1987)</a:t>
            </a:r>
          </a:p>
        </p:txBody>
      </p:sp>
    </p:spTree>
    <p:extLst>
      <p:ext uri="{BB962C8B-B14F-4D97-AF65-F5344CB8AC3E}">
        <p14:creationId xmlns="" xmlns:p14="http://schemas.microsoft.com/office/powerpoint/2010/main" val="32237818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n-GB" altLang="it-IT" sz="4000"/>
              <a:t>Introduction to GIS</a:t>
            </a:r>
            <a:br>
              <a:rPr lang="en-GB" altLang="it-IT" sz="4000"/>
            </a:br>
            <a:r>
              <a:rPr lang="it-IT" altLang="it-IT" sz="4000"/>
              <a:t>Geographical objects</a:t>
            </a:r>
          </a:p>
        </p:txBody>
      </p:sp>
      <p:pic>
        <p:nvPicPr>
          <p:cNvPr id="194563" name="Picture 3" descr="P6TUT_5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00113" y="2044700"/>
            <a:ext cx="7416800" cy="4000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470610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GB" altLang="it-IT" sz="4000"/>
              <a:t>Introduction to GIS</a:t>
            </a:r>
            <a:br>
              <a:rPr lang="en-GB" altLang="it-IT" sz="4000"/>
            </a:br>
            <a:r>
              <a:rPr lang="it-IT" altLang="it-IT" sz="4000"/>
              <a:t>relation map - tables</a:t>
            </a:r>
          </a:p>
        </p:txBody>
      </p:sp>
      <p:pic>
        <p:nvPicPr>
          <p:cNvPr id="195587" name="Picture 3" descr="P6TUT_55"/>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971550" y="1917700"/>
            <a:ext cx="7416800" cy="40417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1096333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GB" altLang="it-IT"/>
              <a:t>What is GI?</a:t>
            </a:r>
          </a:p>
        </p:txBody>
      </p:sp>
      <p:sp>
        <p:nvSpPr>
          <p:cNvPr id="247811" name="Rectangle 3" descr="Rectangle: Click to edit Master text styles&#10;Second level&#10;Third level&#10;Fourth level&#10;Fifth level"/>
          <p:cNvSpPr>
            <a:spLocks noGrp="1" noChangeArrowheads="1"/>
          </p:cNvSpPr>
          <p:nvPr>
            <p:ph type="body" idx="1"/>
          </p:nvPr>
        </p:nvSpPr>
        <p:spPr>
          <a:xfrm>
            <a:off x="838200" y="1905000"/>
            <a:ext cx="7772400" cy="4953000"/>
          </a:xfrm>
        </p:spPr>
        <p:txBody>
          <a:bodyPr/>
          <a:lstStyle/>
          <a:p>
            <a:pPr>
              <a:lnSpc>
                <a:spcPct val="80000"/>
              </a:lnSpc>
            </a:pPr>
            <a:r>
              <a:rPr lang="en-GB" altLang="it-IT" sz="2000"/>
              <a:t>“Almost everything that happens, happens somewhere. Knowing where something happens is critically important” (Goodchild et al., 2001)</a:t>
            </a:r>
          </a:p>
          <a:p>
            <a:pPr>
              <a:lnSpc>
                <a:spcPct val="80000"/>
              </a:lnSpc>
            </a:pPr>
            <a:r>
              <a:rPr lang="en-GB" altLang="it-IT" sz="2000"/>
              <a:t>Problems that involve an aspect of </a:t>
            </a:r>
            <a:r>
              <a:rPr lang="en-GB" altLang="it-IT" sz="2000" b="1" i="1"/>
              <a:t>location</a:t>
            </a:r>
            <a:r>
              <a:rPr lang="en-GB" altLang="it-IT" sz="2000"/>
              <a:t> are termed </a:t>
            </a:r>
            <a:r>
              <a:rPr lang="en-GB" altLang="it-IT" sz="2000" i="1"/>
              <a:t>geographic problems:</a:t>
            </a:r>
          </a:p>
          <a:p>
            <a:pPr lvl="1">
              <a:lnSpc>
                <a:spcPct val="80000"/>
              </a:lnSpc>
            </a:pPr>
            <a:r>
              <a:rPr lang="en-GB" altLang="it-IT" sz="1800"/>
              <a:t>Health care  managers: - where locate new clinics/hospitals?</a:t>
            </a:r>
          </a:p>
          <a:p>
            <a:pPr lvl="1">
              <a:lnSpc>
                <a:spcPct val="80000"/>
              </a:lnSpc>
            </a:pPr>
            <a:r>
              <a:rPr lang="en-GB" altLang="it-IT" sz="1800"/>
              <a:t>Delivery companies: - what routes? What schedules for vehicles?</a:t>
            </a:r>
          </a:p>
          <a:p>
            <a:pPr lvl="1">
              <a:lnSpc>
                <a:spcPct val="80000"/>
              </a:lnSpc>
            </a:pPr>
            <a:r>
              <a:rPr lang="en-GB" altLang="it-IT" sz="1800"/>
              <a:t>Transport authorities: - routes for new motorways;</a:t>
            </a:r>
          </a:p>
          <a:p>
            <a:pPr lvl="1">
              <a:lnSpc>
                <a:spcPct val="80000"/>
              </a:lnSpc>
            </a:pPr>
            <a:r>
              <a:rPr lang="en-GB" altLang="it-IT" sz="1800"/>
              <a:t>Forest companies: -  how best to manage forests, where to cut, where to plant new trees?</a:t>
            </a:r>
          </a:p>
          <a:p>
            <a:pPr lvl="1">
              <a:lnSpc>
                <a:spcPct val="80000"/>
              </a:lnSpc>
            </a:pPr>
            <a:r>
              <a:rPr lang="en-GB" altLang="it-IT" sz="1800"/>
              <a:t>Governments: - how to allocate funds, where to locate new public services?</a:t>
            </a:r>
          </a:p>
          <a:p>
            <a:pPr lvl="1">
              <a:lnSpc>
                <a:spcPct val="80000"/>
              </a:lnSpc>
            </a:pPr>
            <a:r>
              <a:rPr lang="en-GB" altLang="it-IT" sz="1800"/>
              <a:t>Farmers: - new IT employed to better decide times and places of fertilizing grounds;</a:t>
            </a:r>
          </a:p>
          <a:p>
            <a:pPr lvl="1">
              <a:lnSpc>
                <a:spcPct val="80000"/>
              </a:lnSpc>
            </a:pPr>
            <a:r>
              <a:rPr lang="en-GB" altLang="it-IT" sz="1800"/>
              <a:t>Retailers: - where to open a new store?</a:t>
            </a:r>
          </a:p>
          <a:p>
            <a:pPr lvl="1">
              <a:lnSpc>
                <a:spcPct val="80000"/>
              </a:lnSpc>
            </a:pPr>
            <a:r>
              <a:rPr lang="en-GB" altLang="it-IT" sz="1800"/>
              <a:t>Telecoms: - where to put a new cell? Where is the non-working cable?</a:t>
            </a:r>
          </a:p>
          <a:p>
            <a:pPr lvl="1">
              <a:lnSpc>
                <a:spcPct val="80000"/>
              </a:lnSpc>
            </a:pPr>
            <a:r>
              <a:rPr lang="en-GB" altLang="it-IT" sz="1800"/>
              <a:t>….</a:t>
            </a:r>
          </a:p>
          <a:p>
            <a:pPr lvl="1">
              <a:lnSpc>
                <a:spcPct val="80000"/>
              </a:lnSpc>
            </a:pPr>
            <a:endParaRPr lang="en-GB" altLang="it-IT" sz="1800"/>
          </a:p>
        </p:txBody>
      </p:sp>
    </p:spTree>
    <p:extLst>
      <p:ext uri="{BB962C8B-B14F-4D97-AF65-F5344CB8AC3E}">
        <p14:creationId xmlns="" xmlns:p14="http://schemas.microsoft.com/office/powerpoint/2010/main" val="2010230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endParaRPr lang="en-GB" altLang="it-IT"/>
          </a:p>
        </p:txBody>
      </p:sp>
      <p:pic>
        <p:nvPicPr>
          <p:cNvPr id="26931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44623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69315"/>
                                        </p:tgtEl>
                                        <p:attrNameLst>
                                          <p:attrName>style.visibility</p:attrName>
                                        </p:attrNameLst>
                                      </p:cBhvr>
                                      <p:to>
                                        <p:strVal val="visible"/>
                                      </p:to>
                                    </p:set>
                                    <p:animEffect transition="in" filter="box(out)">
                                      <p:cBhvr>
                                        <p:cTn id="7" dur="500"/>
                                        <p:tgtEl>
                                          <p:spTgt spid="269315"/>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378" name="Picture 2" descr="TS_DATA_SAMPL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9400" y="46038"/>
            <a:ext cx="8756650" cy="6767512"/>
          </a:xfrm>
          <a:prstGeom prst="rect">
            <a:avLst/>
          </a:prstGeom>
          <a:noFill/>
          <a:extLst>
            <a:ext uri="{909E8E84-426E-40DD-AFC4-6F175D3DCCD1}">
              <a14:hiddenFill xmlns="" xmlns:a14="http://schemas.microsoft.com/office/drawing/2010/main">
                <a:solidFill>
                  <a:srgbClr val="FFFFFF"/>
                </a:solidFill>
              </a14:hiddenFill>
            </a:ext>
          </a:extLst>
        </p:spPr>
      </p:pic>
      <p:sp>
        <p:nvSpPr>
          <p:cNvPr id="357379" name="Rectangle 3"/>
          <p:cNvSpPr>
            <a:spLocks noGrp="1" noChangeArrowheads="1"/>
          </p:cNvSpPr>
          <p:nvPr>
            <p:ph type="title"/>
          </p:nvPr>
        </p:nvSpPr>
        <p:spPr/>
        <p:txBody>
          <a:bodyPr/>
          <a:lstStyle/>
          <a:p>
            <a:pPr algn="ctr"/>
            <a:r>
              <a:rPr lang="it-IT" altLang="it-IT"/>
              <a:t>GIS data</a:t>
            </a:r>
          </a:p>
        </p:txBody>
      </p:sp>
      <p:sp>
        <p:nvSpPr>
          <p:cNvPr id="357380" name="Text Box 4"/>
          <p:cNvSpPr txBox="1">
            <a:spLocks noChangeArrowheads="1"/>
          </p:cNvSpPr>
          <p:nvPr/>
        </p:nvSpPr>
        <p:spPr bwMode="auto">
          <a:xfrm>
            <a:off x="6350" y="1844675"/>
            <a:ext cx="1828800" cy="1357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defTabSz="261938">
              <a:spcBef>
                <a:spcPct val="0"/>
              </a:spcBef>
              <a:tabLst>
                <a:tab pos="449263" algn="l"/>
              </a:tabLst>
              <a:defRPr sz="2400">
                <a:solidFill>
                  <a:schemeClr val="tx1"/>
                </a:solidFill>
                <a:latin typeface="Times New Roman" pitchFamily="18" charset="0"/>
              </a:defRPr>
            </a:lvl1pPr>
            <a:lvl2pPr defTabSz="261938">
              <a:spcBef>
                <a:spcPct val="0"/>
              </a:spcBef>
              <a:tabLst>
                <a:tab pos="449263" algn="l"/>
              </a:tabLst>
              <a:defRPr sz="2400">
                <a:solidFill>
                  <a:schemeClr val="tx1"/>
                </a:solidFill>
                <a:latin typeface="Times New Roman" pitchFamily="18" charset="0"/>
              </a:defRPr>
            </a:lvl2pPr>
            <a:lvl3pPr defTabSz="261938">
              <a:spcBef>
                <a:spcPct val="0"/>
              </a:spcBef>
              <a:tabLst>
                <a:tab pos="449263" algn="l"/>
              </a:tabLst>
              <a:defRPr sz="2400">
                <a:solidFill>
                  <a:schemeClr val="tx1"/>
                </a:solidFill>
                <a:latin typeface="Times New Roman" pitchFamily="18" charset="0"/>
              </a:defRPr>
            </a:lvl3pPr>
            <a:lvl4pPr defTabSz="261938">
              <a:spcBef>
                <a:spcPct val="0"/>
              </a:spcBef>
              <a:tabLst>
                <a:tab pos="449263" algn="l"/>
              </a:tabLst>
              <a:defRPr sz="2400">
                <a:solidFill>
                  <a:schemeClr val="tx1"/>
                </a:solidFill>
                <a:latin typeface="Times New Roman" pitchFamily="18" charset="0"/>
              </a:defRPr>
            </a:lvl4pPr>
            <a:lvl5pPr defTabSz="261938">
              <a:spcBef>
                <a:spcPct val="0"/>
              </a:spcBef>
              <a:tabLst>
                <a:tab pos="449263" algn="l"/>
              </a:tabLst>
              <a:defRPr sz="2400">
                <a:solidFill>
                  <a:schemeClr val="tx1"/>
                </a:solidFill>
                <a:latin typeface="Times New Roman" pitchFamily="18" charset="0"/>
              </a:defRPr>
            </a:lvl5pPr>
            <a:lvl6pPr defTabSz="261938" eaLnBrk="0" fontAlgn="base" hangingPunct="0">
              <a:spcBef>
                <a:spcPct val="0"/>
              </a:spcBef>
              <a:spcAft>
                <a:spcPct val="0"/>
              </a:spcAft>
              <a:tabLst>
                <a:tab pos="449263" algn="l"/>
              </a:tabLst>
              <a:defRPr sz="2400">
                <a:solidFill>
                  <a:schemeClr val="tx1"/>
                </a:solidFill>
                <a:latin typeface="Times New Roman" pitchFamily="18" charset="0"/>
              </a:defRPr>
            </a:lvl6pPr>
            <a:lvl7pPr defTabSz="261938" eaLnBrk="0" fontAlgn="base" hangingPunct="0">
              <a:spcBef>
                <a:spcPct val="0"/>
              </a:spcBef>
              <a:spcAft>
                <a:spcPct val="0"/>
              </a:spcAft>
              <a:tabLst>
                <a:tab pos="449263" algn="l"/>
              </a:tabLst>
              <a:defRPr sz="2400">
                <a:solidFill>
                  <a:schemeClr val="tx1"/>
                </a:solidFill>
                <a:latin typeface="Times New Roman" pitchFamily="18" charset="0"/>
              </a:defRPr>
            </a:lvl7pPr>
            <a:lvl8pPr defTabSz="261938" eaLnBrk="0" fontAlgn="base" hangingPunct="0">
              <a:spcBef>
                <a:spcPct val="0"/>
              </a:spcBef>
              <a:spcAft>
                <a:spcPct val="0"/>
              </a:spcAft>
              <a:tabLst>
                <a:tab pos="449263" algn="l"/>
              </a:tabLst>
              <a:defRPr sz="2400">
                <a:solidFill>
                  <a:schemeClr val="tx1"/>
                </a:solidFill>
                <a:latin typeface="Times New Roman" pitchFamily="18" charset="0"/>
              </a:defRPr>
            </a:lvl8pPr>
            <a:lvl9pPr defTabSz="261938" eaLnBrk="0" fontAlgn="base" hangingPunct="0">
              <a:spcBef>
                <a:spcPct val="0"/>
              </a:spcBef>
              <a:spcAft>
                <a:spcPct val="0"/>
              </a:spcAft>
              <a:tabLst>
                <a:tab pos="449263" algn="l"/>
              </a:tabLst>
              <a:defRPr sz="2400">
                <a:solidFill>
                  <a:schemeClr val="tx1"/>
                </a:solidFill>
                <a:latin typeface="Times New Roman" pitchFamily="18" charset="0"/>
              </a:defRPr>
            </a:lvl9pPr>
          </a:lstStyle>
          <a:p>
            <a:pPr>
              <a:spcBef>
                <a:spcPct val="20000"/>
              </a:spcBef>
              <a:buFont typeface="Monotype Sorts" pitchFamily="2" charset="2"/>
              <a:buNone/>
            </a:pPr>
            <a:r>
              <a:rPr lang="it-IT" altLang="it-IT" sz="1800"/>
              <a:t>Polygon/area data</a:t>
            </a:r>
          </a:p>
          <a:p>
            <a:pPr>
              <a:spcBef>
                <a:spcPct val="20000"/>
              </a:spcBef>
            </a:pPr>
            <a:r>
              <a:rPr lang="it-IT" altLang="it-IT" sz="1800"/>
              <a:t>Municipalities</a:t>
            </a:r>
          </a:p>
          <a:p>
            <a:pPr>
              <a:spcBef>
                <a:spcPct val="20000"/>
              </a:spcBef>
            </a:pPr>
            <a:r>
              <a:rPr lang="it-IT" altLang="it-IT" sz="1800"/>
              <a:t>Census units</a:t>
            </a:r>
          </a:p>
          <a:p>
            <a:pPr>
              <a:spcBef>
                <a:spcPct val="20000"/>
              </a:spcBef>
            </a:pPr>
            <a:r>
              <a:rPr lang="it-IT" altLang="it-IT" sz="1800"/>
              <a:t>Zip/Postcodes</a:t>
            </a:r>
          </a:p>
        </p:txBody>
      </p:sp>
      <p:sp>
        <p:nvSpPr>
          <p:cNvPr id="357381" name="Text Box 5"/>
          <p:cNvSpPr txBox="1">
            <a:spLocks noChangeArrowheads="1"/>
          </p:cNvSpPr>
          <p:nvPr/>
        </p:nvSpPr>
        <p:spPr bwMode="auto">
          <a:xfrm>
            <a:off x="5480050" y="1916113"/>
            <a:ext cx="1717675" cy="1027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defTabSz="261938">
              <a:spcBef>
                <a:spcPct val="0"/>
              </a:spcBef>
              <a:tabLst>
                <a:tab pos="449263" algn="l"/>
              </a:tabLst>
              <a:defRPr sz="2400">
                <a:solidFill>
                  <a:schemeClr val="tx1"/>
                </a:solidFill>
                <a:latin typeface="Times New Roman" pitchFamily="18" charset="0"/>
              </a:defRPr>
            </a:lvl1pPr>
            <a:lvl2pPr defTabSz="261938">
              <a:spcBef>
                <a:spcPct val="0"/>
              </a:spcBef>
              <a:tabLst>
                <a:tab pos="449263" algn="l"/>
              </a:tabLst>
              <a:defRPr sz="2400">
                <a:solidFill>
                  <a:schemeClr val="tx1"/>
                </a:solidFill>
                <a:latin typeface="Times New Roman" pitchFamily="18" charset="0"/>
              </a:defRPr>
            </a:lvl2pPr>
            <a:lvl3pPr defTabSz="261938">
              <a:spcBef>
                <a:spcPct val="0"/>
              </a:spcBef>
              <a:tabLst>
                <a:tab pos="449263" algn="l"/>
              </a:tabLst>
              <a:defRPr sz="2400">
                <a:solidFill>
                  <a:schemeClr val="tx1"/>
                </a:solidFill>
                <a:latin typeface="Times New Roman" pitchFamily="18" charset="0"/>
              </a:defRPr>
            </a:lvl3pPr>
            <a:lvl4pPr defTabSz="261938">
              <a:spcBef>
                <a:spcPct val="0"/>
              </a:spcBef>
              <a:tabLst>
                <a:tab pos="449263" algn="l"/>
              </a:tabLst>
              <a:defRPr sz="2400">
                <a:solidFill>
                  <a:schemeClr val="tx1"/>
                </a:solidFill>
                <a:latin typeface="Times New Roman" pitchFamily="18" charset="0"/>
              </a:defRPr>
            </a:lvl4pPr>
            <a:lvl5pPr defTabSz="261938">
              <a:spcBef>
                <a:spcPct val="0"/>
              </a:spcBef>
              <a:tabLst>
                <a:tab pos="449263" algn="l"/>
              </a:tabLst>
              <a:defRPr sz="2400">
                <a:solidFill>
                  <a:schemeClr val="tx1"/>
                </a:solidFill>
                <a:latin typeface="Times New Roman" pitchFamily="18" charset="0"/>
              </a:defRPr>
            </a:lvl5pPr>
            <a:lvl6pPr defTabSz="261938" eaLnBrk="0" fontAlgn="base" hangingPunct="0">
              <a:spcBef>
                <a:spcPct val="0"/>
              </a:spcBef>
              <a:spcAft>
                <a:spcPct val="0"/>
              </a:spcAft>
              <a:tabLst>
                <a:tab pos="449263" algn="l"/>
              </a:tabLst>
              <a:defRPr sz="2400">
                <a:solidFill>
                  <a:schemeClr val="tx1"/>
                </a:solidFill>
                <a:latin typeface="Times New Roman" pitchFamily="18" charset="0"/>
              </a:defRPr>
            </a:lvl6pPr>
            <a:lvl7pPr defTabSz="261938" eaLnBrk="0" fontAlgn="base" hangingPunct="0">
              <a:spcBef>
                <a:spcPct val="0"/>
              </a:spcBef>
              <a:spcAft>
                <a:spcPct val="0"/>
              </a:spcAft>
              <a:tabLst>
                <a:tab pos="449263" algn="l"/>
              </a:tabLst>
              <a:defRPr sz="2400">
                <a:solidFill>
                  <a:schemeClr val="tx1"/>
                </a:solidFill>
                <a:latin typeface="Times New Roman" pitchFamily="18" charset="0"/>
              </a:defRPr>
            </a:lvl7pPr>
            <a:lvl8pPr defTabSz="261938" eaLnBrk="0" fontAlgn="base" hangingPunct="0">
              <a:spcBef>
                <a:spcPct val="0"/>
              </a:spcBef>
              <a:spcAft>
                <a:spcPct val="0"/>
              </a:spcAft>
              <a:tabLst>
                <a:tab pos="449263" algn="l"/>
              </a:tabLst>
              <a:defRPr sz="2400">
                <a:solidFill>
                  <a:schemeClr val="tx1"/>
                </a:solidFill>
                <a:latin typeface="Times New Roman" pitchFamily="18" charset="0"/>
              </a:defRPr>
            </a:lvl8pPr>
            <a:lvl9pPr defTabSz="261938" eaLnBrk="0" fontAlgn="base" hangingPunct="0">
              <a:spcBef>
                <a:spcPct val="0"/>
              </a:spcBef>
              <a:spcAft>
                <a:spcPct val="0"/>
              </a:spcAft>
              <a:tabLst>
                <a:tab pos="449263" algn="l"/>
              </a:tabLst>
              <a:defRPr sz="2400">
                <a:solidFill>
                  <a:schemeClr val="tx1"/>
                </a:solidFill>
                <a:latin typeface="Times New Roman" pitchFamily="18" charset="0"/>
              </a:defRPr>
            </a:lvl9pPr>
          </a:lstStyle>
          <a:p>
            <a:pPr>
              <a:spcBef>
                <a:spcPct val="20000"/>
              </a:spcBef>
              <a:buFont typeface="Monotype Sorts" pitchFamily="2" charset="2"/>
              <a:buNone/>
            </a:pPr>
            <a:r>
              <a:rPr lang="it-IT" altLang="it-IT" sz="1800"/>
              <a:t>Line data</a:t>
            </a:r>
          </a:p>
          <a:p>
            <a:pPr>
              <a:spcBef>
                <a:spcPct val="20000"/>
              </a:spcBef>
            </a:pPr>
            <a:r>
              <a:rPr lang="it-IT" altLang="it-IT" sz="1800"/>
              <a:t>Road network</a:t>
            </a:r>
          </a:p>
          <a:p>
            <a:pPr>
              <a:spcBef>
                <a:spcPct val="20000"/>
              </a:spcBef>
            </a:pPr>
            <a:r>
              <a:rPr lang="it-IT" altLang="it-IT" sz="1800"/>
              <a:t>Utilities</a:t>
            </a:r>
          </a:p>
        </p:txBody>
      </p:sp>
      <p:sp>
        <p:nvSpPr>
          <p:cNvPr id="357382" name="Text Box 6"/>
          <p:cNvSpPr txBox="1">
            <a:spLocks noChangeArrowheads="1"/>
          </p:cNvSpPr>
          <p:nvPr/>
        </p:nvSpPr>
        <p:spPr bwMode="auto">
          <a:xfrm>
            <a:off x="107950" y="4941888"/>
            <a:ext cx="2270125" cy="1631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defTabSz="261938">
              <a:spcBef>
                <a:spcPct val="0"/>
              </a:spcBef>
              <a:tabLst>
                <a:tab pos="449263" algn="l"/>
              </a:tabLst>
              <a:defRPr sz="2400">
                <a:solidFill>
                  <a:schemeClr val="tx1"/>
                </a:solidFill>
                <a:latin typeface="Times New Roman" pitchFamily="18" charset="0"/>
              </a:defRPr>
            </a:lvl1pPr>
            <a:lvl2pPr defTabSz="261938">
              <a:spcBef>
                <a:spcPct val="0"/>
              </a:spcBef>
              <a:tabLst>
                <a:tab pos="449263" algn="l"/>
              </a:tabLst>
              <a:defRPr sz="2400">
                <a:solidFill>
                  <a:schemeClr val="tx1"/>
                </a:solidFill>
                <a:latin typeface="Times New Roman" pitchFamily="18" charset="0"/>
              </a:defRPr>
            </a:lvl2pPr>
            <a:lvl3pPr defTabSz="261938">
              <a:spcBef>
                <a:spcPct val="0"/>
              </a:spcBef>
              <a:tabLst>
                <a:tab pos="449263" algn="l"/>
              </a:tabLst>
              <a:defRPr sz="2400">
                <a:solidFill>
                  <a:schemeClr val="tx1"/>
                </a:solidFill>
                <a:latin typeface="Times New Roman" pitchFamily="18" charset="0"/>
              </a:defRPr>
            </a:lvl3pPr>
            <a:lvl4pPr defTabSz="261938">
              <a:spcBef>
                <a:spcPct val="0"/>
              </a:spcBef>
              <a:tabLst>
                <a:tab pos="449263" algn="l"/>
              </a:tabLst>
              <a:defRPr sz="2400">
                <a:solidFill>
                  <a:schemeClr val="tx1"/>
                </a:solidFill>
                <a:latin typeface="Times New Roman" pitchFamily="18" charset="0"/>
              </a:defRPr>
            </a:lvl4pPr>
            <a:lvl5pPr defTabSz="261938">
              <a:spcBef>
                <a:spcPct val="0"/>
              </a:spcBef>
              <a:tabLst>
                <a:tab pos="449263" algn="l"/>
              </a:tabLst>
              <a:defRPr sz="2400">
                <a:solidFill>
                  <a:schemeClr val="tx1"/>
                </a:solidFill>
                <a:latin typeface="Times New Roman" pitchFamily="18" charset="0"/>
              </a:defRPr>
            </a:lvl5pPr>
            <a:lvl6pPr defTabSz="261938" eaLnBrk="0" fontAlgn="base" hangingPunct="0">
              <a:spcBef>
                <a:spcPct val="0"/>
              </a:spcBef>
              <a:spcAft>
                <a:spcPct val="0"/>
              </a:spcAft>
              <a:tabLst>
                <a:tab pos="449263" algn="l"/>
              </a:tabLst>
              <a:defRPr sz="2400">
                <a:solidFill>
                  <a:schemeClr val="tx1"/>
                </a:solidFill>
                <a:latin typeface="Times New Roman" pitchFamily="18" charset="0"/>
              </a:defRPr>
            </a:lvl6pPr>
            <a:lvl7pPr defTabSz="261938" eaLnBrk="0" fontAlgn="base" hangingPunct="0">
              <a:spcBef>
                <a:spcPct val="0"/>
              </a:spcBef>
              <a:spcAft>
                <a:spcPct val="0"/>
              </a:spcAft>
              <a:tabLst>
                <a:tab pos="449263" algn="l"/>
              </a:tabLst>
              <a:defRPr sz="2400">
                <a:solidFill>
                  <a:schemeClr val="tx1"/>
                </a:solidFill>
                <a:latin typeface="Times New Roman" pitchFamily="18" charset="0"/>
              </a:defRPr>
            </a:lvl7pPr>
            <a:lvl8pPr defTabSz="261938" eaLnBrk="0" fontAlgn="base" hangingPunct="0">
              <a:spcBef>
                <a:spcPct val="0"/>
              </a:spcBef>
              <a:spcAft>
                <a:spcPct val="0"/>
              </a:spcAft>
              <a:tabLst>
                <a:tab pos="449263" algn="l"/>
              </a:tabLst>
              <a:defRPr sz="2400">
                <a:solidFill>
                  <a:schemeClr val="tx1"/>
                </a:solidFill>
                <a:latin typeface="Times New Roman" pitchFamily="18" charset="0"/>
              </a:defRPr>
            </a:lvl8pPr>
            <a:lvl9pPr defTabSz="261938" eaLnBrk="0" fontAlgn="base" hangingPunct="0">
              <a:spcBef>
                <a:spcPct val="0"/>
              </a:spcBef>
              <a:spcAft>
                <a:spcPct val="0"/>
              </a:spcAft>
              <a:tabLst>
                <a:tab pos="449263" algn="l"/>
              </a:tabLst>
              <a:defRPr sz="2400">
                <a:solidFill>
                  <a:schemeClr val="tx1"/>
                </a:solidFill>
                <a:latin typeface="Times New Roman" pitchFamily="18" charset="0"/>
              </a:defRPr>
            </a:lvl9pPr>
          </a:lstStyle>
          <a:p>
            <a:pPr>
              <a:spcBef>
                <a:spcPct val="20000"/>
              </a:spcBef>
              <a:buFont typeface="Monotype Sorts" pitchFamily="2" charset="2"/>
              <a:buNone/>
            </a:pPr>
            <a:r>
              <a:rPr lang="it-IT" altLang="it-IT" sz="1800"/>
              <a:t>Point data</a:t>
            </a:r>
          </a:p>
          <a:p>
            <a:pPr>
              <a:spcBef>
                <a:spcPct val="20000"/>
              </a:spcBef>
            </a:pPr>
            <a:r>
              <a:rPr lang="it-IT" altLang="it-IT" sz="1800"/>
              <a:t>Address points</a:t>
            </a:r>
          </a:p>
          <a:p>
            <a:pPr>
              <a:spcBef>
                <a:spcPct val="20000"/>
              </a:spcBef>
            </a:pPr>
            <a:r>
              <a:rPr lang="it-IT" altLang="it-IT" sz="1800"/>
              <a:t>Geographical </a:t>
            </a:r>
            <a:br>
              <a:rPr lang="it-IT" altLang="it-IT" sz="1800"/>
            </a:br>
            <a:r>
              <a:rPr lang="it-IT" altLang="it-IT" sz="1800"/>
              <a:t>coordinates</a:t>
            </a:r>
          </a:p>
          <a:p>
            <a:pPr>
              <a:spcBef>
                <a:spcPct val="20000"/>
              </a:spcBef>
            </a:pPr>
            <a:r>
              <a:rPr lang="it-IT" altLang="it-IT" sz="1800"/>
              <a:t>Area units centroids</a:t>
            </a:r>
          </a:p>
        </p:txBody>
      </p:sp>
      <p:sp>
        <p:nvSpPr>
          <p:cNvPr id="357383" name="Text Box 7"/>
          <p:cNvSpPr txBox="1">
            <a:spLocks noChangeArrowheads="1"/>
          </p:cNvSpPr>
          <p:nvPr/>
        </p:nvSpPr>
        <p:spPr bwMode="auto">
          <a:xfrm>
            <a:off x="5607050" y="5180013"/>
            <a:ext cx="1701800" cy="6969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defTabSz="261938">
              <a:spcBef>
                <a:spcPct val="0"/>
              </a:spcBef>
              <a:tabLst>
                <a:tab pos="449263" algn="l"/>
              </a:tabLst>
              <a:defRPr sz="2400">
                <a:solidFill>
                  <a:schemeClr val="tx1"/>
                </a:solidFill>
                <a:latin typeface="Times New Roman" pitchFamily="18" charset="0"/>
              </a:defRPr>
            </a:lvl1pPr>
            <a:lvl2pPr defTabSz="261938">
              <a:spcBef>
                <a:spcPct val="0"/>
              </a:spcBef>
              <a:tabLst>
                <a:tab pos="449263" algn="l"/>
              </a:tabLst>
              <a:defRPr sz="2400">
                <a:solidFill>
                  <a:schemeClr val="tx1"/>
                </a:solidFill>
                <a:latin typeface="Times New Roman" pitchFamily="18" charset="0"/>
              </a:defRPr>
            </a:lvl2pPr>
            <a:lvl3pPr defTabSz="261938">
              <a:spcBef>
                <a:spcPct val="0"/>
              </a:spcBef>
              <a:tabLst>
                <a:tab pos="449263" algn="l"/>
              </a:tabLst>
              <a:defRPr sz="2400">
                <a:solidFill>
                  <a:schemeClr val="tx1"/>
                </a:solidFill>
                <a:latin typeface="Times New Roman" pitchFamily="18" charset="0"/>
              </a:defRPr>
            </a:lvl3pPr>
            <a:lvl4pPr defTabSz="261938">
              <a:spcBef>
                <a:spcPct val="0"/>
              </a:spcBef>
              <a:tabLst>
                <a:tab pos="449263" algn="l"/>
              </a:tabLst>
              <a:defRPr sz="2400">
                <a:solidFill>
                  <a:schemeClr val="tx1"/>
                </a:solidFill>
                <a:latin typeface="Times New Roman" pitchFamily="18" charset="0"/>
              </a:defRPr>
            </a:lvl4pPr>
            <a:lvl5pPr defTabSz="261938">
              <a:spcBef>
                <a:spcPct val="0"/>
              </a:spcBef>
              <a:tabLst>
                <a:tab pos="449263" algn="l"/>
              </a:tabLst>
              <a:defRPr sz="2400">
                <a:solidFill>
                  <a:schemeClr val="tx1"/>
                </a:solidFill>
                <a:latin typeface="Times New Roman" pitchFamily="18" charset="0"/>
              </a:defRPr>
            </a:lvl5pPr>
            <a:lvl6pPr defTabSz="261938" eaLnBrk="0" fontAlgn="base" hangingPunct="0">
              <a:spcBef>
                <a:spcPct val="0"/>
              </a:spcBef>
              <a:spcAft>
                <a:spcPct val="0"/>
              </a:spcAft>
              <a:tabLst>
                <a:tab pos="449263" algn="l"/>
              </a:tabLst>
              <a:defRPr sz="2400">
                <a:solidFill>
                  <a:schemeClr val="tx1"/>
                </a:solidFill>
                <a:latin typeface="Times New Roman" pitchFamily="18" charset="0"/>
              </a:defRPr>
            </a:lvl6pPr>
            <a:lvl7pPr defTabSz="261938" eaLnBrk="0" fontAlgn="base" hangingPunct="0">
              <a:spcBef>
                <a:spcPct val="0"/>
              </a:spcBef>
              <a:spcAft>
                <a:spcPct val="0"/>
              </a:spcAft>
              <a:tabLst>
                <a:tab pos="449263" algn="l"/>
              </a:tabLst>
              <a:defRPr sz="2400">
                <a:solidFill>
                  <a:schemeClr val="tx1"/>
                </a:solidFill>
                <a:latin typeface="Times New Roman" pitchFamily="18" charset="0"/>
              </a:defRPr>
            </a:lvl7pPr>
            <a:lvl8pPr defTabSz="261938" eaLnBrk="0" fontAlgn="base" hangingPunct="0">
              <a:spcBef>
                <a:spcPct val="0"/>
              </a:spcBef>
              <a:spcAft>
                <a:spcPct val="0"/>
              </a:spcAft>
              <a:tabLst>
                <a:tab pos="449263" algn="l"/>
              </a:tabLst>
              <a:defRPr sz="2400">
                <a:solidFill>
                  <a:schemeClr val="tx1"/>
                </a:solidFill>
                <a:latin typeface="Times New Roman" pitchFamily="18" charset="0"/>
              </a:defRPr>
            </a:lvl8pPr>
            <a:lvl9pPr defTabSz="261938" eaLnBrk="0" fontAlgn="base" hangingPunct="0">
              <a:spcBef>
                <a:spcPct val="0"/>
              </a:spcBef>
              <a:spcAft>
                <a:spcPct val="0"/>
              </a:spcAft>
              <a:tabLst>
                <a:tab pos="449263" algn="l"/>
              </a:tabLst>
              <a:defRPr sz="2400">
                <a:solidFill>
                  <a:schemeClr val="tx1"/>
                </a:solidFill>
                <a:latin typeface="Times New Roman" pitchFamily="18" charset="0"/>
              </a:defRPr>
            </a:lvl9pPr>
          </a:lstStyle>
          <a:p>
            <a:pPr>
              <a:spcBef>
                <a:spcPct val="20000"/>
              </a:spcBef>
              <a:buFont typeface="Monotype Sorts" pitchFamily="2" charset="2"/>
              <a:buNone/>
            </a:pPr>
            <a:r>
              <a:rPr lang="it-IT" altLang="it-IT" sz="1800"/>
              <a:t>Final map </a:t>
            </a:r>
          </a:p>
          <a:p>
            <a:pPr>
              <a:spcBef>
                <a:spcPct val="20000"/>
              </a:spcBef>
              <a:buFont typeface="Monotype Sorts" pitchFamily="2" charset="2"/>
              <a:buNone/>
            </a:pPr>
            <a:r>
              <a:rPr lang="it-IT" altLang="it-IT" sz="1800"/>
              <a:t>(multiple layers)</a:t>
            </a:r>
          </a:p>
        </p:txBody>
      </p:sp>
      <p:sp>
        <p:nvSpPr>
          <p:cNvPr id="357384" name="Text Box 8"/>
          <p:cNvSpPr txBox="1">
            <a:spLocks noChangeArrowheads="1"/>
          </p:cNvSpPr>
          <p:nvPr/>
        </p:nvSpPr>
        <p:spPr bwMode="auto">
          <a:xfrm>
            <a:off x="4276725" y="4910138"/>
            <a:ext cx="5905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Monotype Sorts" pitchFamily="2" charset="2"/>
              <a:buNone/>
            </a:pPr>
            <a:r>
              <a:rPr lang="it-IT" altLang="it-IT" b="1"/>
              <a:t>=&gt;</a:t>
            </a:r>
          </a:p>
        </p:txBody>
      </p:sp>
    </p:spTree>
    <p:extLst>
      <p:ext uri="{BB962C8B-B14F-4D97-AF65-F5344CB8AC3E}">
        <p14:creationId xmlns="" xmlns:p14="http://schemas.microsoft.com/office/powerpoint/2010/main" val="31991776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GB" altLang="it-IT" sz="4000"/>
              <a:t>Introduction to GIS</a:t>
            </a:r>
            <a:br>
              <a:rPr lang="en-GB" altLang="it-IT" sz="4000"/>
            </a:br>
            <a:r>
              <a:rPr lang="it-IT" altLang="it-IT" sz="4000"/>
              <a:t>Data organized in </a:t>
            </a:r>
            <a:r>
              <a:rPr lang="it-IT" altLang="it-IT" sz="4000" i="1"/>
              <a:t>layers</a:t>
            </a:r>
          </a:p>
        </p:txBody>
      </p:sp>
      <p:pic>
        <p:nvPicPr>
          <p:cNvPr id="196611" name="Picture 3" descr="P6TUT_56"/>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927100" y="1760538"/>
            <a:ext cx="7632700" cy="40163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37107726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GB" altLang="it-IT" sz="4000"/>
              <a:t>Introduction to GIS</a:t>
            </a:r>
            <a:br>
              <a:rPr lang="en-GB" altLang="it-IT" sz="4000"/>
            </a:br>
            <a:r>
              <a:rPr lang="it-IT" altLang="it-IT" sz="4000"/>
              <a:t>Maps, tables, graphs</a:t>
            </a:r>
          </a:p>
        </p:txBody>
      </p:sp>
      <p:pic>
        <p:nvPicPr>
          <p:cNvPr id="197635" name="Picture 3" descr="P6TUT_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188" y="1622425"/>
            <a:ext cx="3779837" cy="2382838"/>
          </a:xfrm>
          <a:prstGeom prst="rect">
            <a:avLst/>
          </a:prstGeom>
          <a:noFill/>
          <a:extLst>
            <a:ext uri="{909E8E84-426E-40DD-AFC4-6F175D3DCCD1}">
              <a14:hiddenFill xmlns="" xmlns:a14="http://schemas.microsoft.com/office/drawing/2010/main">
                <a:solidFill>
                  <a:srgbClr val="FFFFFF"/>
                </a:solidFill>
              </a14:hiddenFill>
            </a:ext>
          </a:extLst>
        </p:spPr>
      </p:pic>
      <p:pic>
        <p:nvPicPr>
          <p:cNvPr id="197636" name="Picture 4" descr="P6TUT_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3588" y="1844675"/>
            <a:ext cx="4175125" cy="1762125"/>
          </a:xfrm>
          <a:prstGeom prst="rect">
            <a:avLst/>
          </a:prstGeom>
          <a:noFill/>
          <a:extLst>
            <a:ext uri="{909E8E84-426E-40DD-AFC4-6F175D3DCCD1}">
              <a14:hiddenFill xmlns="" xmlns:a14="http://schemas.microsoft.com/office/drawing/2010/main">
                <a:solidFill>
                  <a:srgbClr val="FFFFFF"/>
                </a:solidFill>
              </a14:hiddenFill>
            </a:ext>
          </a:extLst>
        </p:spPr>
      </p:pic>
      <p:pic>
        <p:nvPicPr>
          <p:cNvPr id="197637" name="Picture 5" descr="P6TUT_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100638" y="4130675"/>
            <a:ext cx="3071812" cy="1936750"/>
          </a:xfrm>
          <a:prstGeom prst="rect">
            <a:avLst/>
          </a:prstGeom>
          <a:noFill/>
          <a:extLst>
            <a:ext uri="{909E8E84-426E-40DD-AFC4-6F175D3DCCD1}">
              <a14:hiddenFill xmlns="" xmlns:a14="http://schemas.microsoft.com/office/drawing/2010/main">
                <a:solidFill>
                  <a:srgbClr val="FFFFFF"/>
                </a:solidFill>
              </a14:hiddenFill>
            </a:ext>
          </a:extLst>
        </p:spPr>
      </p:pic>
      <p:pic>
        <p:nvPicPr>
          <p:cNvPr id="197638" name="Picture 6" descr="P6TUT_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476375" y="4403725"/>
            <a:ext cx="2309813" cy="18335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741327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GB" altLang="it-IT"/>
              <a:t>Introduction to GIS</a:t>
            </a:r>
            <a:br>
              <a:rPr lang="en-GB" altLang="it-IT"/>
            </a:br>
            <a:r>
              <a:rPr lang="it-IT" altLang="it-IT"/>
              <a:t>GIS functioning</a:t>
            </a:r>
          </a:p>
        </p:txBody>
      </p:sp>
      <p:sp>
        <p:nvSpPr>
          <p:cNvPr id="199683"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it-IT" altLang="it-IT" sz="2800"/>
              <a:t>Data formats:</a:t>
            </a:r>
          </a:p>
          <a:p>
            <a:pPr lvl="1">
              <a:lnSpc>
                <a:spcPct val="80000"/>
              </a:lnSpc>
            </a:pPr>
            <a:r>
              <a:rPr lang="it-IT" altLang="it-IT" sz="2400"/>
              <a:t>Vector</a:t>
            </a:r>
          </a:p>
          <a:p>
            <a:pPr lvl="1">
              <a:lnSpc>
                <a:spcPct val="80000"/>
              </a:lnSpc>
            </a:pPr>
            <a:r>
              <a:rPr lang="it-IT" altLang="it-IT" sz="2400"/>
              <a:t>Raster</a:t>
            </a:r>
          </a:p>
          <a:p>
            <a:pPr lvl="1">
              <a:lnSpc>
                <a:spcPct val="80000"/>
              </a:lnSpc>
            </a:pPr>
            <a:r>
              <a:rPr lang="it-IT" altLang="it-IT" sz="2400"/>
              <a:t>Text; numbers</a:t>
            </a:r>
          </a:p>
          <a:p>
            <a:pPr>
              <a:lnSpc>
                <a:spcPct val="80000"/>
              </a:lnSpc>
            </a:pPr>
            <a:r>
              <a:rPr lang="it-IT" altLang="it-IT" sz="2800"/>
              <a:t>Operations:</a:t>
            </a:r>
          </a:p>
          <a:p>
            <a:pPr lvl="1">
              <a:lnSpc>
                <a:spcPct val="80000"/>
              </a:lnSpc>
            </a:pPr>
            <a:r>
              <a:rPr lang="it-IT" altLang="it-IT" sz="2400"/>
              <a:t>Query;</a:t>
            </a:r>
          </a:p>
          <a:p>
            <a:pPr lvl="1">
              <a:lnSpc>
                <a:spcPct val="80000"/>
              </a:lnSpc>
            </a:pPr>
            <a:r>
              <a:rPr lang="it-IT" altLang="it-IT" sz="2400"/>
              <a:t>Buffer;</a:t>
            </a:r>
          </a:p>
          <a:p>
            <a:pPr lvl="1">
              <a:lnSpc>
                <a:spcPct val="80000"/>
              </a:lnSpc>
            </a:pPr>
            <a:r>
              <a:rPr lang="it-IT" altLang="it-IT" sz="2400"/>
              <a:t>Distance measurement (euclidean vs network);</a:t>
            </a:r>
          </a:p>
          <a:p>
            <a:pPr lvl="1">
              <a:lnSpc>
                <a:spcPct val="80000"/>
              </a:lnSpc>
            </a:pPr>
            <a:r>
              <a:rPr lang="it-IT" altLang="it-IT" sz="2400"/>
              <a:t>Surfaces;</a:t>
            </a:r>
          </a:p>
          <a:p>
            <a:pPr lvl="1">
              <a:lnSpc>
                <a:spcPct val="80000"/>
              </a:lnSpc>
            </a:pPr>
            <a:r>
              <a:rPr lang="it-IT" altLang="it-IT" sz="2400"/>
              <a:t>Thematic mapping</a:t>
            </a:r>
          </a:p>
        </p:txBody>
      </p:sp>
    </p:spTree>
    <p:extLst>
      <p:ext uri="{BB962C8B-B14F-4D97-AF65-F5344CB8AC3E}">
        <p14:creationId xmlns="" xmlns:p14="http://schemas.microsoft.com/office/powerpoint/2010/main" val="13239465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GB" altLang="it-IT" sz="4000"/>
              <a:t>Introduction to GIS</a:t>
            </a:r>
            <a:br>
              <a:rPr lang="en-GB" altLang="it-IT" sz="4000"/>
            </a:br>
            <a:r>
              <a:rPr lang="en-GB" altLang="it-IT" sz="4000"/>
              <a:t>Data strutctures</a:t>
            </a:r>
          </a:p>
        </p:txBody>
      </p:sp>
      <p:sp>
        <p:nvSpPr>
          <p:cNvPr id="200707"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GB" altLang="it-IT" sz="2800"/>
              <a:t>RDBMS - Relationale Database (es. Microsoft Access)</a:t>
            </a:r>
          </a:p>
          <a:p>
            <a:pPr>
              <a:lnSpc>
                <a:spcPct val="90000"/>
              </a:lnSpc>
            </a:pPr>
            <a:r>
              <a:rPr lang="en-GB" altLang="it-IT" sz="2800"/>
              <a:t>Tabular data structured in </a:t>
            </a:r>
            <a:r>
              <a:rPr lang="en-GB" altLang="it-IT" sz="2800" u="sng"/>
              <a:t>tables;</a:t>
            </a:r>
          </a:p>
          <a:p>
            <a:pPr>
              <a:lnSpc>
                <a:spcPct val="90000"/>
              </a:lnSpc>
            </a:pPr>
            <a:r>
              <a:rPr lang="en-GB" altLang="it-IT" sz="2800"/>
              <a:t>Tables connected through </a:t>
            </a:r>
            <a:r>
              <a:rPr lang="en-GB" altLang="it-IT" sz="2800" u="sng"/>
              <a:t>relations;</a:t>
            </a:r>
          </a:p>
          <a:p>
            <a:pPr>
              <a:lnSpc>
                <a:spcPct val="90000"/>
              </a:lnSpc>
            </a:pPr>
            <a:r>
              <a:rPr lang="en-GB" altLang="it-IT" sz="2800"/>
              <a:t>Primary &amp; foreign keys;</a:t>
            </a:r>
          </a:p>
          <a:p>
            <a:pPr>
              <a:lnSpc>
                <a:spcPct val="90000"/>
              </a:lnSpc>
            </a:pPr>
            <a:r>
              <a:rPr lang="en-GB" altLang="it-IT" sz="2800"/>
              <a:t>Join between tables and queries (SQL - Structured Query Language)</a:t>
            </a:r>
          </a:p>
          <a:p>
            <a:pPr>
              <a:lnSpc>
                <a:spcPct val="90000"/>
              </a:lnSpc>
            </a:pPr>
            <a:r>
              <a:rPr lang="en-GB" altLang="it-IT" sz="2800"/>
              <a:t>The structure allows chosing and set relations between tables of data</a:t>
            </a:r>
          </a:p>
        </p:txBody>
      </p:sp>
    </p:spTree>
    <p:extLst>
      <p:ext uri="{BB962C8B-B14F-4D97-AF65-F5344CB8AC3E}">
        <p14:creationId xmlns="" xmlns:p14="http://schemas.microsoft.com/office/powerpoint/2010/main" val="7527360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GB" altLang="it-IT" sz="4000"/>
              <a:t>Introduction to GIS</a:t>
            </a:r>
            <a:br>
              <a:rPr lang="en-GB" altLang="it-IT" sz="4000"/>
            </a:br>
            <a:r>
              <a:rPr lang="it-IT" altLang="it-IT" sz="4000"/>
              <a:t>Data formats</a:t>
            </a:r>
          </a:p>
        </p:txBody>
      </p:sp>
      <p:sp>
        <p:nvSpPr>
          <p:cNvPr id="202755" name="Rectangle 3" descr="Rectangle: Click to edit Master text styles&#10;Second level&#10;Third level&#10;Fourth level&#10;Fifth level"/>
          <p:cNvSpPr>
            <a:spLocks noGrp="1" noChangeArrowheads="1"/>
          </p:cNvSpPr>
          <p:nvPr>
            <p:ph type="body" idx="1"/>
          </p:nvPr>
        </p:nvSpPr>
        <p:spPr/>
        <p:txBody>
          <a:bodyPr/>
          <a:lstStyle/>
          <a:p>
            <a:pPr>
              <a:buFont typeface="Monotype Sorts" pitchFamily="2" charset="2"/>
              <a:buChar char="è"/>
            </a:pPr>
            <a:r>
              <a:rPr lang="it-IT" altLang="it-IT"/>
              <a:t>In a GIS data can be divided in:</a:t>
            </a:r>
          </a:p>
          <a:p>
            <a:pPr lvl="1">
              <a:buFont typeface="Monotype Sorts" pitchFamily="2" charset="2"/>
              <a:buChar char="è"/>
            </a:pPr>
            <a:r>
              <a:rPr lang="it-IT" altLang="it-IT"/>
              <a:t>Graphical Elements (points, arcs, Areas/polygons);</a:t>
            </a:r>
          </a:p>
          <a:p>
            <a:pPr lvl="1">
              <a:buFont typeface="Monotype Sorts" pitchFamily="2" charset="2"/>
              <a:buChar char="è"/>
            </a:pPr>
            <a:r>
              <a:rPr lang="it-IT" altLang="it-IT"/>
              <a:t>Images/raster data (aerial and satellite images; pictures scanned from paper maps);</a:t>
            </a:r>
          </a:p>
          <a:p>
            <a:pPr lvl="1">
              <a:buFont typeface="Monotype Sorts" pitchFamily="2" charset="2"/>
              <a:buChar char="è"/>
            </a:pPr>
            <a:r>
              <a:rPr lang="it-IT" altLang="it-IT"/>
              <a:t>Tabular data (as attributes of previous elements).</a:t>
            </a:r>
          </a:p>
          <a:p>
            <a:endParaRPr lang="it-IT" altLang="it-IT"/>
          </a:p>
        </p:txBody>
      </p:sp>
    </p:spTree>
    <p:extLst>
      <p:ext uri="{BB962C8B-B14F-4D97-AF65-F5344CB8AC3E}">
        <p14:creationId xmlns="" xmlns:p14="http://schemas.microsoft.com/office/powerpoint/2010/main" val="21972062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it-IT" altLang="it-IT"/>
              <a:t>Examples:</a:t>
            </a:r>
          </a:p>
        </p:txBody>
      </p:sp>
      <p:sp>
        <p:nvSpPr>
          <p:cNvPr id="206851" name="Rectangle 3" descr="Rectangle: Click to edit Master text styles&#10;Second level&#10;Third level&#10;Fourth level&#10;Fifth level"/>
          <p:cNvSpPr>
            <a:spLocks noGrp="1" noChangeArrowheads="1"/>
          </p:cNvSpPr>
          <p:nvPr>
            <p:ph type="body" sz="half" idx="1"/>
          </p:nvPr>
        </p:nvSpPr>
        <p:spPr>
          <a:xfrm>
            <a:off x="838200" y="1905000"/>
            <a:ext cx="3810000" cy="762000"/>
          </a:xfrm>
        </p:spPr>
        <p:txBody>
          <a:bodyPr/>
          <a:lstStyle/>
          <a:p>
            <a:r>
              <a:rPr lang="it-IT" altLang="it-IT"/>
              <a:t>Vector</a:t>
            </a:r>
          </a:p>
        </p:txBody>
      </p:sp>
      <p:sp>
        <p:nvSpPr>
          <p:cNvPr id="206852" name="Rectangle 4" descr="Rectangle: Click to edit Master text styles&#10;Second level&#10;Third level&#10;Fourth level&#10;Fifth level"/>
          <p:cNvSpPr>
            <a:spLocks noGrp="1" noChangeArrowheads="1"/>
          </p:cNvSpPr>
          <p:nvPr>
            <p:ph type="body" sz="half" idx="2"/>
          </p:nvPr>
        </p:nvSpPr>
        <p:spPr>
          <a:xfrm>
            <a:off x="4800600" y="1905000"/>
            <a:ext cx="3810000" cy="685800"/>
          </a:xfrm>
        </p:spPr>
        <p:txBody>
          <a:bodyPr/>
          <a:lstStyle/>
          <a:p>
            <a:r>
              <a:rPr lang="it-IT" altLang="it-IT"/>
              <a:t>Raster</a:t>
            </a:r>
          </a:p>
        </p:txBody>
      </p:sp>
      <p:pic>
        <p:nvPicPr>
          <p:cNvPr id="206853" name="Picture 5" descr="52701811_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14950" y="2971800"/>
            <a:ext cx="3049588" cy="304958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06854" name="Group 6"/>
          <p:cNvGrpSpPr>
            <a:grpSpLocks/>
          </p:cNvGrpSpPr>
          <p:nvPr/>
        </p:nvGrpSpPr>
        <p:grpSpPr bwMode="auto">
          <a:xfrm>
            <a:off x="2362200" y="3810000"/>
            <a:ext cx="2052638" cy="1443038"/>
            <a:chOff x="576" y="2736"/>
            <a:chExt cx="1293" cy="909"/>
          </a:xfrm>
        </p:grpSpPr>
        <p:sp>
          <p:nvSpPr>
            <p:cNvPr id="206855" name="Line 7"/>
            <p:cNvSpPr>
              <a:spLocks noChangeShapeType="1"/>
            </p:cNvSpPr>
            <p:nvPr/>
          </p:nvSpPr>
          <p:spPr bwMode="auto">
            <a:xfrm>
              <a:off x="720" y="2976"/>
              <a:ext cx="768" cy="96"/>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856" name="Line 8"/>
            <p:cNvSpPr>
              <a:spLocks noChangeShapeType="1"/>
            </p:cNvSpPr>
            <p:nvPr/>
          </p:nvSpPr>
          <p:spPr bwMode="auto">
            <a:xfrm flipH="1" flipV="1">
              <a:off x="1485" y="3069"/>
              <a:ext cx="384" cy="576"/>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857" name="Line 9"/>
            <p:cNvSpPr>
              <a:spLocks noChangeShapeType="1"/>
            </p:cNvSpPr>
            <p:nvPr/>
          </p:nvSpPr>
          <p:spPr bwMode="auto">
            <a:xfrm>
              <a:off x="576" y="2736"/>
              <a:ext cx="144" cy="24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206858" name="Text Box 10"/>
          <p:cNvSpPr txBox="1">
            <a:spLocks noChangeArrowheads="1"/>
          </p:cNvSpPr>
          <p:nvPr/>
        </p:nvSpPr>
        <p:spPr bwMode="auto">
          <a:xfrm flipH="1">
            <a:off x="2895600" y="2362200"/>
            <a:ext cx="533400" cy="1311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p>
            <a:pPr>
              <a:buFont typeface="Monotype Sorts" pitchFamily="2" charset="2"/>
              <a:buNone/>
            </a:pPr>
            <a:r>
              <a:rPr lang="it-IT" altLang="it-IT" sz="8000"/>
              <a:t>.</a:t>
            </a:r>
            <a:endParaRPr lang="it-IT" altLang="it-IT"/>
          </a:p>
        </p:txBody>
      </p:sp>
      <p:sp>
        <p:nvSpPr>
          <p:cNvPr id="206859" name="AutoShape 11"/>
          <p:cNvSpPr>
            <a:spLocks noChangeArrowheads="1"/>
          </p:cNvSpPr>
          <p:nvPr/>
        </p:nvSpPr>
        <p:spPr bwMode="auto">
          <a:xfrm>
            <a:off x="2743200" y="5105400"/>
            <a:ext cx="1219200" cy="990600"/>
          </a:xfrm>
          <a:prstGeom prst="parallelogram">
            <a:avLst>
              <a:gd name="adj" fmla="val 30769"/>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860" name="Text Box 12"/>
          <p:cNvSpPr txBox="1">
            <a:spLocks noChangeArrowheads="1"/>
          </p:cNvSpPr>
          <p:nvPr/>
        </p:nvSpPr>
        <p:spPr bwMode="auto">
          <a:xfrm>
            <a:off x="1066800" y="5257800"/>
            <a:ext cx="1508125" cy="946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spAutoFit/>
          </a:bodyPr>
          <a:lstStyle/>
          <a:p>
            <a:pPr>
              <a:buFont typeface="Monotype Sorts" pitchFamily="2" charset="2"/>
              <a:buNone/>
            </a:pPr>
            <a:r>
              <a:rPr lang="it-IT" altLang="it-IT"/>
              <a:t>Areas/</a:t>
            </a:r>
            <a:br>
              <a:rPr lang="it-IT" altLang="it-IT"/>
            </a:br>
            <a:r>
              <a:rPr lang="it-IT" altLang="it-IT"/>
              <a:t>Polygons</a:t>
            </a:r>
          </a:p>
        </p:txBody>
      </p:sp>
      <p:sp>
        <p:nvSpPr>
          <p:cNvPr id="206861" name="Text Box 13"/>
          <p:cNvSpPr txBox="1">
            <a:spLocks noChangeArrowheads="1"/>
          </p:cNvSpPr>
          <p:nvPr/>
        </p:nvSpPr>
        <p:spPr bwMode="auto">
          <a:xfrm>
            <a:off x="990600" y="4191000"/>
            <a:ext cx="1565275" cy="946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spAutoFit/>
          </a:bodyPr>
          <a:lstStyle/>
          <a:p>
            <a:pPr>
              <a:buFont typeface="Monotype Sorts" pitchFamily="2" charset="2"/>
              <a:buNone/>
            </a:pPr>
            <a:r>
              <a:rPr lang="it-IT" altLang="it-IT"/>
              <a:t>Lines/</a:t>
            </a:r>
            <a:br>
              <a:rPr lang="it-IT" altLang="it-IT"/>
            </a:br>
            <a:r>
              <a:rPr lang="it-IT" altLang="it-IT"/>
              <a:t>Segments</a:t>
            </a:r>
          </a:p>
        </p:txBody>
      </p:sp>
      <p:sp>
        <p:nvSpPr>
          <p:cNvPr id="206862" name="Text Box 14"/>
          <p:cNvSpPr txBox="1">
            <a:spLocks noChangeArrowheads="1"/>
          </p:cNvSpPr>
          <p:nvPr/>
        </p:nvSpPr>
        <p:spPr bwMode="auto">
          <a:xfrm>
            <a:off x="898525" y="3190875"/>
            <a:ext cx="107315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spAutoFit/>
          </a:bodyPr>
          <a:lstStyle/>
          <a:p>
            <a:pPr>
              <a:buFont typeface="Monotype Sorts" pitchFamily="2" charset="2"/>
              <a:buNone/>
            </a:pPr>
            <a:r>
              <a:rPr lang="it-IT" altLang="it-IT"/>
              <a:t>Points</a:t>
            </a:r>
          </a:p>
        </p:txBody>
      </p:sp>
    </p:spTree>
    <p:extLst>
      <p:ext uri="{BB962C8B-B14F-4D97-AF65-F5344CB8AC3E}">
        <p14:creationId xmlns="" xmlns:p14="http://schemas.microsoft.com/office/powerpoint/2010/main" val="4102791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6862">
                                            <p:txEl>
                                              <p:pRg st="0" end="0"/>
                                            </p:txEl>
                                          </p:spTgt>
                                        </p:tgtEl>
                                        <p:attrNameLst>
                                          <p:attrName>style.visibility</p:attrName>
                                        </p:attrNameLst>
                                      </p:cBhvr>
                                      <p:to>
                                        <p:strVal val="visible"/>
                                      </p:to>
                                    </p:set>
                                    <p:animEffect transition="in" filter="box(out)">
                                      <p:cBhvr>
                                        <p:cTn id="7" dur="500"/>
                                        <p:tgtEl>
                                          <p:spTgt spid="20686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FOTO.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06858">
                                            <p:txEl>
                                              <p:pRg st="0" end="0"/>
                                            </p:txEl>
                                          </p:spTgt>
                                        </p:tgtEl>
                                        <p:attrNameLst>
                                          <p:attrName>style.visibility</p:attrName>
                                        </p:attrNameLst>
                                      </p:cBhvr>
                                      <p:to>
                                        <p:strVal val="visible"/>
                                      </p:to>
                                    </p:set>
                                    <p:animEffect transition="in" filter="box(out)">
                                      <p:cBhvr>
                                        <p:cTn id="12" dur="500"/>
                                        <p:tgtEl>
                                          <p:spTgt spid="206858">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FOTO.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06861">
                                            <p:txEl>
                                              <p:pRg st="0" end="0"/>
                                            </p:txEl>
                                          </p:spTgt>
                                        </p:tgtEl>
                                        <p:attrNameLst>
                                          <p:attrName>style.visibility</p:attrName>
                                        </p:attrNameLst>
                                      </p:cBhvr>
                                      <p:to>
                                        <p:strVal val="visible"/>
                                      </p:to>
                                    </p:set>
                                    <p:animEffect transition="in" filter="box(out)">
                                      <p:cBhvr>
                                        <p:cTn id="17" dur="500"/>
                                        <p:tgtEl>
                                          <p:spTgt spid="206861">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FOTO.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206854"/>
                                        </p:tgtEl>
                                        <p:attrNameLst>
                                          <p:attrName>style.visibility</p:attrName>
                                        </p:attrNameLst>
                                      </p:cBhvr>
                                      <p:to>
                                        <p:strVal val="visible"/>
                                      </p:to>
                                    </p:set>
                                    <p:animEffect transition="in" filter="box(out)">
                                      <p:cBhvr>
                                        <p:cTn id="22" dur="500"/>
                                        <p:tgtEl>
                                          <p:spTgt spid="206854"/>
                                        </p:tgtEl>
                                      </p:cBhvr>
                                    </p:animEffect>
                                  </p:childTnLst>
                                  <p:subTnLst>
                                    <p:audio>
                                      <p:cMediaNode>
                                        <p:cTn display="0" masterRel="sameClick">
                                          <p:stCondLst>
                                            <p:cond evt="begin" delay="0">
                                              <p:tn val="20"/>
                                            </p:cond>
                                          </p:stCondLst>
                                          <p:endCondLst>
                                            <p:cond evt="onStopAudio" delay="0">
                                              <p:tgtEl>
                                                <p:sldTgt/>
                                              </p:tgtEl>
                                            </p:cond>
                                          </p:endCondLst>
                                        </p:cTn>
                                        <p:tgtEl>
                                          <p:sndTgt r:embed="rId2" name="FOTO.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06860">
                                            <p:txEl>
                                              <p:pRg st="0" end="0"/>
                                            </p:txEl>
                                          </p:spTgt>
                                        </p:tgtEl>
                                        <p:attrNameLst>
                                          <p:attrName>style.visibility</p:attrName>
                                        </p:attrNameLst>
                                      </p:cBhvr>
                                      <p:to>
                                        <p:strVal val="visible"/>
                                      </p:to>
                                    </p:set>
                                    <p:animEffect transition="in" filter="box(out)">
                                      <p:cBhvr>
                                        <p:cTn id="27" dur="500"/>
                                        <p:tgtEl>
                                          <p:spTgt spid="206860">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FOTO.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06859"/>
                                        </p:tgtEl>
                                        <p:attrNameLst>
                                          <p:attrName>style.visibility</p:attrName>
                                        </p:attrNameLst>
                                      </p:cBhvr>
                                      <p:to>
                                        <p:strVal val="visible"/>
                                      </p:to>
                                    </p:set>
                                    <p:animEffect transition="in" filter="box(out)">
                                      <p:cBhvr>
                                        <p:cTn id="32" dur="500"/>
                                        <p:tgtEl>
                                          <p:spTgt spid="206859"/>
                                        </p:tgtEl>
                                      </p:cBhvr>
                                    </p:animEffect>
                                  </p:childTnLst>
                                  <p:subTnLst>
                                    <p:audio>
                                      <p:cMediaNode>
                                        <p:cTn display="0" masterRel="sameClick">
                                          <p:stCondLst>
                                            <p:cond evt="begin" delay="0">
                                              <p:tn val="30"/>
                                            </p:cond>
                                          </p:stCondLst>
                                          <p:endCondLst>
                                            <p:cond evt="onStopAudio" delay="0">
                                              <p:tgtEl>
                                                <p:sldTgt/>
                                              </p:tgtEl>
                                            </p:cond>
                                          </p:endCondLst>
                                        </p:cTn>
                                        <p:tgtEl>
                                          <p:sndTgt r:embed="rId2" name="FOTO.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nodeType="clickEffect">
                                  <p:stCondLst>
                                    <p:cond delay="0"/>
                                  </p:stCondLst>
                                  <p:childTnLst>
                                    <p:set>
                                      <p:cBhvr>
                                        <p:cTn id="36" dur="1" fill="hold">
                                          <p:stCondLst>
                                            <p:cond delay="0"/>
                                          </p:stCondLst>
                                        </p:cTn>
                                        <p:tgtEl>
                                          <p:spTgt spid="206853"/>
                                        </p:tgtEl>
                                        <p:attrNameLst>
                                          <p:attrName>style.visibility</p:attrName>
                                        </p:attrNameLst>
                                      </p:cBhvr>
                                      <p:to>
                                        <p:strVal val="visible"/>
                                      </p:to>
                                    </p:set>
                                    <p:animEffect transition="in" filter="box(out)">
                                      <p:cBhvr>
                                        <p:cTn id="37" dur="500"/>
                                        <p:tgtEl>
                                          <p:spTgt spid="206853"/>
                                        </p:tgtEl>
                                      </p:cBhvr>
                                    </p:animEffect>
                                  </p:childTnLst>
                                  <p:subTnLst>
                                    <p:audio>
                                      <p:cMediaNode>
                                        <p:cTn display="0" masterRel="sameClick">
                                          <p:stCondLst>
                                            <p:cond evt="begin" delay="0">
                                              <p:tn val="35"/>
                                            </p:cond>
                                          </p:stCondLst>
                                          <p:endCondLst>
                                            <p:cond evt="onStopAudio" delay="0">
                                              <p:tgtEl>
                                                <p:sldTgt/>
                                              </p:tgtEl>
                                            </p:cond>
                                          </p:endCondLst>
                                        </p:cTn>
                                        <p:tgtEl>
                                          <p:sndTgt r:embed="rId2" name="FOT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8" grpId="0" build="p" autoUpdateAnimBg="0"/>
      <p:bldP spid="206859" grpId="0" animBg="1"/>
      <p:bldP spid="206860" grpId="0" build="p" autoUpdateAnimBg="0"/>
      <p:bldP spid="206861" grpId="0" build="p" autoUpdateAnimBg="0"/>
      <p:bldP spid="206862"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it-IT" altLang="it-IT"/>
              <a:t>Vector vs Raster</a:t>
            </a:r>
          </a:p>
        </p:txBody>
      </p:sp>
      <p:pic>
        <p:nvPicPr>
          <p:cNvPr id="207875" name="Picture 3" descr="Immagine_ts_5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6700" y="1336675"/>
            <a:ext cx="8682038" cy="54324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28443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07875"/>
                                        </p:tgtEl>
                                        <p:attrNameLst>
                                          <p:attrName>style.visibility</p:attrName>
                                        </p:attrNameLst>
                                      </p:cBhvr>
                                      <p:to>
                                        <p:strVal val="visible"/>
                                      </p:to>
                                    </p:set>
                                    <p:animEffect transition="in" filter="box(out)">
                                      <p:cBhvr>
                                        <p:cTn id="7" dur="500"/>
                                        <p:tgtEl>
                                          <p:spTgt spid="207875"/>
                                        </p:tgtEl>
                                      </p:cBhvr>
                                    </p:animEffect>
                                  </p:childTnLst>
                                  <p:subTnLst>
                                    <p:audio>
                                      <p:cMediaNode>
                                        <p:cTn display="0" masterRel="sameClick">
                                          <p:stCondLst>
                                            <p:cond evt="begin" delay="0">
                                              <p:tn val="5"/>
                                            </p:cond>
                                          </p:stCondLst>
                                          <p:endCondLst>
                                            <p:cond evt="onStopAudio" delay="0">
                                              <p:tgtEl>
                                                <p:sldTgt/>
                                              </p:tgtEl>
                                            </p:cond>
                                          </p:endCondLst>
                                        </p:cTn>
                                        <p:tgtEl>
                                          <p:sndTgt r:embed="rId2" name="FOT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it-IT" altLang="it-IT"/>
              <a:t>Vector vs Raster</a:t>
            </a:r>
          </a:p>
        </p:txBody>
      </p:sp>
      <p:pic>
        <p:nvPicPr>
          <p:cNvPr id="208899" name="Picture 3" descr="Immagine_ts_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7500" y="1397000"/>
            <a:ext cx="8610600" cy="53863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10712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08899"/>
                                        </p:tgtEl>
                                        <p:attrNameLst>
                                          <p:attrName>style.visibility</p:attrName>
                                        </p:attrNameLst>
                                      </p:cBhvr>
                                      <p:to>
                                        <p:strVal val="visible"/>
                                      </p:to>
                                    </p:set>
                                    <p:animEffect transition="in" filter="box(out)">
                                      <p:cBhvr>
                                        <p:cTn id="7" dur="500"/>
                                        <p:tgtEl>
                                          <p:spTgt spid="208899"/>
                                        </p:tgtEl>
                                      </p:cBhvr>
                                    </p:animEffect>
                                  </p:childTnLst>
                                  <p:subTnLst>
                                    <p:audio>
                                      <p:cMediaNode>
                                        <p:cTn display="0" masterRel="sameClick">
                                          <p:stCondLst>
                                            <p:cond evt="begin" delay="0">
                                              <p:tn val="5"/>
                                            </p:cond>
                                          </p:stCondLst>
                                          <p:endCondLst>
                                            <p:cond evt="onStopAudio" delay="0">
                                              <p:tgtEl>
                                                <p:sldTgt/>
                                              </p:tgtEl>
                                            </p:cond>
                                          </p:endCondLst>
                                        </p:cTn>
                                        <p:tgtEl>
                                          <p:sndTgt r:embed="rId2" name="FOT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r>
              <a:rPr lang="en-GB" altLang="it-IT"/>
              <a:t>What is GI?</a:t>
            </a:r>
            <a:endParaRPr lang="it-IT" altLang="it-IT"/>
          </a:p>
        </p:txBody>
      </p:sp>
      <p:sp>
        <p:nvSpPr>
          <p:cNvPr id="248835" name="Rectangle 3" descr="Rectangle: Click to edit Master text styles&#10;Second level&#10;Third level&#10;Fourth level&#10;Fifth level"/>
          <p:cNvSpPr>
            <a:spLocks noGrp="1" noChangeArrowheads="1"/>
          </p:cNvSpPr>
          <p:nvPr>
            <p:ph type="body" idx="1"/>
          </p:nvPr>
        </p:nvSpPr>
        <p:spPr>
          <a:xfrm>
            <a:off x="838200" y="1557338"/>
            <a:ext cx="7772400" cy="5300662"/>
          </a:xfrm>
        </p:spPr>
        <p:txBody>
          <a:bodyPr/>
          <a:lstStyle/>
          <a:p>
            <a:pPr>
              <a:lnSpc>
                <a:spcPct val="80000"/>
              </a:lnSpc>
            </a:pPr>
            <a:r>
              <a:rPr lang="en-GB" altLang="it-IT" sz="2000"/>
              <a:t>What distinguish a </a:t>
            </a:r>
            <a:r>
              <a:rPr lang="en-GB" altLang="it-IT" sz="2000" b="1" i="1"/>
              <a:t>geographic problem </a:t>
            </a:r>
            <a:r>
              <a:rPr lang="en-GB" altLang="it-IT" sz="2000"/>
              <a:t>from a non-geographic one?</a:t>
            </a:r>
          </a:p>
          <a:p>
            <a:pPr lvl="1">
              <a:lnSpc>
                <a:spcPct val="80000"/>
              </a:lnSpc>
            </a:pPr>
            <a:r>
              <a:rPr lang="en-GB" altLang="it-IT" sz="1800"/>
              <a:t>Scale or level of geographic detail:</a:t>
            </a:r>
          </a:p>
          <a:p>
            <a:pPr lvl="2">
              <a:lnSpc>
                <a:spcPct val="80000"/>
              </a:lnSpc>
            </a:pPr>
            <a:r>
              <a:rPr lang="en-GB" altLang="it-IT" sz="1600"/>
              <a:t>Design of a building is a g. problem at very detailed  or local scale;</a:t>
            </a:r>
          </a:p>
          <a:p>
            <a:pPr lvl="2">
              <a:lnSpc>
                <a:spcPct val="80000"/>
              </a:lnSpc>
            </a:pPr>
            <a:r>
              <a:rPr lang="en-GB" altLang="it-IT" sz="1600"/>
              <a:t>Economic catchments of cross-border areas involve a much broader scale, including maps of residents, economic activities, transport infrastructure of the area involved and also of surrounding ones.</a:t>
            </a:r>
          </a:p>
          <a:p>
            <a:pPr lvl="1">
              <a:lnSpc>
                <a:spcPct val="80000"/>
              </a:lnSpc>
            </a:pPr>
            <a:r>
              <a:rPr lang="en-GB" altLang="it-IT" sz="1800"/>
              <a:t>Intent or purpose</a:t>
            </a:r>
          </a:p>
          <a:p>
            <a:pPr lvl="2">
              <a:lnSpc>
                <a:spcPct val="80000"/>
              </a:lnSpc>
            </a:pPr>
            <a:r>
              <a:rPr lang="en-GB" altLang="it-IT" sz="1600"/>
              <a:t>Some problems are strictly practical in nature – to be solved at minimum cost – or driven by human curiosity [GIS capability to fill the gap between curiosity-driven science and practical problem solving]</a:t>
            </a:r>
          </a:p>
          <a:p>
            <a:pPr lvl="1">
              <a:lnSpc>
                <a:spcPct val="80000"/>
              </a:lnSpc>
            </a:pPr>
            <a:r>
              <a:rPr lang="en-GB" altLang="it-IT" sz="1800"/>
              <a:t>Time scale</a:t>
            </a:r>
          </a:p>
          <a:p>
            <a:pPr lvl="2">
              <a:lnSpc>
                <a:spcPct val="80000"/>
              </a:lnSpc>
            </a:pPr>
            <a:r>
              <a:rPr lang="en-GB" altLang="it-IT" sz="1600"/>
              <a:t>Some decisions are </a:t>
            </a:r>
            <a:r>
              <a:rPr lang="en-GB" altLang="it-IT" sz="1600" i="1"/>
              <a:t>operational</a:t>
            </a:r>
            <a:r>
              <a:rPr lang="en-GB" altLang="it-IT" sz="1600"/>
              <a:t> (required for smooth functioning of an organization);</a:t>
            </a:r>
          </a:p>
          <a:p>
            <a:pPr lvl="2">
              <a:lnSpc>
                <a:spcPct val="80000"/>
              </a:lnSpc>
            </a:pPr>
            <a:r>
              <a:rPr lang="en-GB" altLang="it-IT" sz="1600"/>
              <a:t>Others are </a:t>
            </a:r>
            <a:r>
              <a:rPr lang="en-GB" altLang="it-IT" sz="1600" i="1"/>
              <a:t>tactical</a:t>
            </a:r>
            <a:r>
              <a:rPr lang="en-GB" altLang="it-IT" sz="1600"/>
              <a:t>, concerned with medium-term decisions (as cutting trees in forest management);</a:t>
            </a:r>
          </a:p>
          <a:p>
            <a:pPr lvl="2">
              <a:lnSpc>
                <a:spcPct val="80000"/>
              </a:lnSpc>
            </a:pPr>
            <a:r>
              <a:rPr lang="en-GB" altLang="it-IT" sz="1600"/>
              <a:t>Others are </a:t>
            </a:r>
            <a:r>
              <a:rPr lang="en-GB" altLang="it-IT" sz="1600" i="1"/>
              <a:t>strategic</a:t>
            </a:r>
            <a:r>
              <a:rPr lang="en-GB" altLang="it-IT" sz="1600"/>
              <a:t>  and required to give an organization long-term direction.</a:t>
            </a:r>
          </a:p>
        </p:txBody>
      </p:sp>
    </p:spTree>
    <p:extLst>
      <p:ext uri="{BB962C8B-B14F-4D97-AF65-F5344CB8AC3E}">
        <p14:creationId xmlns="" xmlns:p14="http://schemas.microsoft.com/office/powerpoint/2010/main" val="25087918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GB" altLang="it-IT" sz="4000"/>
              <a:t>Introduction to GIS</a:t>
            </a:r>
            <a:br>
              <a:rPr lang="en-GB" altLang="it-IT" sz="4000"/>
            </a:br>
            <a:r>
              <a:rPr lang="it-IT" altLang="it-IT" sz="4000"/>
              <a:t>Operations </a:t>
            </a:r>
          </a:p>
        </p:txBody>
      </p:sp>
      <p:sp>
        <p:nvSpPr>
          <p:cNvPr id="240643" name="Rectangle 3" descr="Rectangle: Click to edit Master text styles&#10;Second level&#10;Third level&#10;Fourth level&#10;Fifth level"/>
          <p:cNvSpPr>
            <a:spLocks noGrp="1" noChangeArrowheads="1"/>
          </p:cNvSpPr>
          <p:nvPr>
            <p:ph type="body" idx="1"/>
          </p:nvPr>
        </p:nvSpPr>
        <p:spPr/>
        <p:txBody>
          <a:bodyPr/>
          <a:lstStyle/>
          <a:p>
            <a:r>
              <a:rPr lang="it-IT" altLang="it-IT"/>
              <a:t>Query</a:t>
            </a:r>
          </a:p>
          <a:p>
            <a:r>
              <a:rPr lang="it-IT" altLang="it-IT"/>
              <a:t>Buffer</a:t>
            </a:r>
          </a:p>
          <a:p>
            <a:r>
              <a:rPr lang="it-IT" altLang="it-IT"/>
              <a:t>Overlay</a:t>
            </a:r>
          </a:p>
          <a:p>
            <a:r>
              <a:rPr lang="it-IT" altLang="it-IT"/>
              <a:t>Network analysis</a:t>
            </a:r>
          </a:p>
          <a:p>
            <a:r>
              <a:rPr lang="it-IT" altLang="it-IT"/>
              <a:t>Measurement of distances</a:t>
            </a:r>
          </a:p>
        </p:txBody>
      </p:sp>
    </p:spTree>
    <p:extLst>
      <p:ext uri="{BB962C8B-B14F-4D97-AF65-F5344CB8AC3E}">
        <p14:creationId xmlns="" xmlns:p14="http://schemas.microsoft.com/office/powerpoint/2010/main" val="223702391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AutoShape 2"/>
          <p:cNvSpPr>
            <a:spLocks noChangeArrowheads="1"/>
          </p:cNvSpPr>
          <p:nvPr/>
        </p:nvSpPr>
        <p:spPr bwMode="auto">
          <a:xfrm>
            <a:off x="250825" y="1752600"/>
            <a:ext cx="2895600" cy="2193925"/>
          </a:xfrm>
          <a:prstGeom prst="roundRect">
            <a:avLst>
              <a:gd name="adj" fmla="val 16667"/>
            </a:avLst>
          </a:prstGeom>
          <a:solidFill>
            <a:srgbClr val="000080"/>
          </a:solidFill>
          <a:ln w="25400">
            <a:solidFill>
              <a:srgbClr val="80808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6723" name="Rectangle 3"/>
          <p:cNvSpPr>
            <a:spLocks noGrp="1" noChangeArrowheads="1"/>
          </p:cNvSpPr>
          <p:nvPr>
            <p:ph type="title"/>
          </p:nvPr>
        </p:nvSpPr>
        <p:spPr/>
        <p:txBody>
          <a:bodyPr/>
          <a:lstStyle/>
          <a:p>
            <a:r>
              <a:rPr lang="en-US" altLang="it-IT"/>
              <a:t>Query</a:t>
            </a:r>
          </a:p>
        </p:txBody>
      </p:sp>
      <p:sp>
        <p:nvSpPr>
          <p:cNvPr id="286724" name="Rectangle 4"/>
          <p:cNvSpPr>
            <a:spLocks noChangeArrowheads="1"/>
          </p:cNvSpPr>
          <p:nvPr/>
        </p:nvSpPr>
        <p:spPr bwMode="auto">
          <a:xfrm>
            <a:off x="1012825" y="1981200"/>
            <a:ext cx="1981200" cy="76200"/>
          </a:xfrm>
          <a:prstGeom prst="rect">
            <a:avLst/>
          </a:prstGeom>
          <a:solidFill>
            <a:srgbClr val="3366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6725" name="Rectangle 5"/>
          <p:cNvSpPr>
            <a:spLocks noChangeArrowheads="1"/>
          </p:cNvSpPr>
          <p:nvPr/>
        </p:nvSpPr>
        <p:spPr bwMode="auto">
          <a:xfrm>
            <a:off x="1012825" y="2057400"/>
            <a:ext cx="1981200" cy="76200"/>
          </a:xfrm>
          <a:prstGeom prst="rect">
            <a:avLst/>
          </a:prstGeom>
          <a:solidFill>
            <a:srgbClr val="3366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6726" name="Rectangle 6"/>
          <p:cNvSpPr>
            <a:spLocks noChangeArrowheads="1"/>
          </p:cNvSpPr>
          <p:nvPr/>
        </p:nvSpPr>
        <p:spPr bwMode="auto">
          <a:xfrm>
            <a:off x="1012825" y="2133600"/>
            <a:ext cx="1981200" cy="76200"/>
          </a:xfrm>
          <a:prstGeom prst="rect">
            <a:avLst/>
          </a:prstGeom>
          <a:solidFill>
            <a:srgbClr val="3366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6727" name="Rectangle 7"/>
          <p:cNvSpPr>
            <a:spLocks noChangeArrowheads="1"/>
          </p:cNvSpPr>
          <p:nvPr/>
        </p:nvSpPr>
        <p:spPr bwMode="auto">
          <a:xfrm>
            <a:off x="1012825" y="2209800"/>
            <a:ext cx="1981200" cy="76200"/>
          </a:xfrm>
          <a:prstGeom prst="rect">
            <a:avLst/>
          </a:prstGeom>
          <a:solidFill>
            <a:srgbClr val="3366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6728" name="Rectangle 8"/>
          <p:cNvSpPr>
            <a:spLocks noChangeArrowheads="1"/>
          </p:cNvSpPr>
          <p:nvPr/>
        </p:nvSpPr>
        <p:spPr bwMode="auto">
          <a:xfrm>
            <a:off x="1012825" y="2286000"/>
            <a:ext cx="1981200" cy="76200"/>
          </a:xfrm>
          <a:prstGeom prst="rect">
            <a:avLst/>
          </a:prstGeom>
          <a:solidFill>
            <a:srgbClr val="3366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6729" name="Rectangle 9"/>
          <p:cNvSpPr>
            <a:spLocks noChangeArrowheads="1"/>
          </p:cNvSpPr>
          <p:nvPr/>
        </p:nvSpPr>
        <p:spPr bwMode="auto">
          <a:xfrm>
            <a:off x="1012825" y="2362200"/>
            <a:ext cx="1981200" cy="76200"/>
          </a:xfrm>
          <a:prstGeom prst="rect">
            <a:avLst/>
          </a:prstGeom>
          <a:solidFill>
            <a:srgbClr val="3366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6730" name="Rectangle 10"/>
          <p:cNvSpPr>
            <a:spLocks noChangeArrowheads="1"/>
          </p:cNvSpPr>
          <p:nvPr/>
        </p:nvSpPr>
        <p:spPr bwMode="auto">
          <a:xfrm>
            <a:off x="1012825" y="2438400"/>
            <a:ext cx="1981200" cy="76200"/>
          </a:xfrm>
          <a:prstGeom prst="rect">
            <a:avLst/>
          </a:prstGeom>
          <a:solidFill>
            <a:srgbClr val="3366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6731" name="Rectangle 11"/>
          <p:cNvSpPr>
            <a:spLocks noChangeArrowheads="1"/>
          </p:cNvSpPr>
          <p:nvPr/>
        </p:nvSpPr>
        <p:spPr bwMode="auto">
          <a:xfrm>
            <a:off x="1012825" y="2514600"/>
            <a:ext cx="1981200" cy="76200"/>
          </a:xfrm>
          <a:prstGeom prst="rect">
            <a:avLst/>
          </a:prstGeom>
          <a:solidFill>
            <a:srgbClr val="3366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6732" name="Rectangle 12"/>
          <p:cNvSpPr>
            <a:spLocks noChangeArrowheads="1"/>
          </p:cNvSpPr>
          <p:nvPr/>
        </p:nvSpPr>
        <p:spPr bwMode="auto">
          <a:xfrm>
            <a:off x="1012825" y="2590800"/>
            <a:ext cx="1981200" cy="76200"/>
          </a:xfrm>
          <a:prstGeom prst="rect">
            <a:avLst/>
          </a:prstGeom>
          <a:solidFill>
            <a:srgbClr val="3366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6733" name="Rectangle 13"/>
          <p:cNvSpPr>
            <a:spLocks noChangeArrowheads="1"/>
          </p:cNvSpPr>
          <p:nvPr/>
        </p:nvSpPr>
        <p:spPr bwMode="auto">
          <a:xfrm>
            <a:off x="1012825" y="2667000"/>
            <a:ext cx="1981200" cy="76200"/>
          </a:xfrm>
          <a:prstGeom prst="rect">
            <a:avLst/>
          </a:prstGeom>
          <a:solidFill>
            <a:srgbClr val="3366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6734" name="Rectangle 14"/>
          <p:cNvSpPr>
            <a:spLocks noChangeArrowheads="1"/>
          </p:cNvSpPr>
          <p:nvPr/>
        </p:nvSpPr>
        <p:spPr bwMode="auto">
          <a:xfrm>
            <a:off x="1012825" y="2743200"/>
            <a:ext cx="1981200" cy="76200"/>
          </a:xfrm>
          <a:prstGeom prst="rect">
            <a:avLst/>
          </a:prstGeom>
          <a:solidFill>
            <a:srgbClr val="3366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6735" name="Rectangle 15"/>
          <p:cNvSpPr>
            <a:spLocks noChangeArrowheads="1"/>
          </p:cNvSpPr>
          <p:nvPr/>
        </p:nvSpPr>
        <p:spPr bwMode="auto">
          <a:xfrm>
            <a:off x="1012825" y="2819400"/>
            <a:ext cx="1981200" cy="76200"/>
          </a:xfrm>
          <a:prstGeom prst="rect">
            <a:avLst/>
          </a:prstGeom>
          <a:solidFill>
            <a:srgbClr val="3366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6736" name="Rectangle 16"/>
          <p:cNvSpPr>
            <a:spLocks noChangeArrowheads="1"/>
          </p:cNvSpPr>
          <p:nvPr/>
        </p:nvSpPr>
        <p:spPr bwMode="auto">
          <a:xfrm>
            <a:off x="1012825" y="2895600"/>
            <a:ext cx="1981200" cy="76200"/>
          </a:xfrm>
          <a:prstGeom prst="rect">
            <a:avLst/>
          </a:prstGeom>
          <a:solidFill>
            <a:srgbClr val="3366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6737" name="Rectangle 17"/>
          <p:cNvSpPr>
            <a:spLocks noChangeArrowheads="1"/>
          </p:cNvSpPr>
          <p:nvPr/>
        </p:nvSpPr>
        <p:spPr bwMode="auto">
          <a:xfrm>
            <a:off x="1012825" y="2971800"/>
            <a:ext cx="1981200" cy="76200"/>
          </a:xfrm>
          <a:prstGeom prst="rect">
            <a:avLst/>
          </a:prstGeom>
          <a:solidFill>
            <a:srgbClr val="3366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6738" name="Rectangle 18"/>
          <p:cNvSpPr>
            <a:spLocks noChangeArrowheads="1"/>
          </p:cNvSpPr>
          <p:nvPr/>
        </p:nvSpPr>
        <p:spPr bwMode="auto">
          <a:xfrm>
            <a:off x="1012825" y="3048000"/>
            <a:ext cx="1981200" cy="76200"/>
          </a:xfrm>
          <a:prstGeom prst="rect">
            <a:avLst/>
          </a:prstGeom>
          <a:solidFill>
            <a:srgbClr val="3366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6739" name="Rectangle 19"/>
          <p:cNvSpPr>
            <a:spLocks noChangeArrowheads="1"/>
          </p:cNvSpPr>
          <p:nvPr/>
        </p:nvSpPr>
        <p:spPr bwMode="auto">
          <a:xfrm>
            <a:off x="1012825" y="3124200"/>
            <a:ext cx="1981200" cy="76200"/>
          </a:xfrm>
          <a:prstGeom prst="rect">
            <a:avLst/>
          </a:prstGeom>
          <a:solidFill>
            <a:srgbClr val="3366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6740" name="Rectangle 20"/>
          <p:cNvSpPr>
            <a:spLocks noChangeArrowheads="1"/>
          </p:cNvSpPr>
          <p:nvPr/>
        </p:nvSpPr>
        <p:spPr bwMode="auto">
          <a:xfrm>
            <a:off x="1012825" y="3200400"/>
            <a:ext cx="1981200" cy="76200"/>
          </a:xfrm>
          <a:prstGeom prst="rect">
            <a:avLst/>
          </a:prstGeom>
          <a:solidFill>
            <a:srgbClr val="3366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6741" name="Rectangle 21"/>
          <p:cNvSpPr>
            <a:spLocks noChangeArrowheads="1"/>
          </p:cNvSpPr>
          <p:nvPr/>
        </p:nvSpPr>
        <p:spPr bwMode="auto">
          <a:xfrm>
            <a:off x="1012825" y="3276600"/>
            <a:ext cx="1981200" cy="76200"/>
          </a:xfrm>
          <a:prstGeom prst="rect">
            <a:avLst/>
          </a:prstGeom>
          <a:solidFill>
            <a:srgbClr val="3366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6742" name="Rectangle 22"/>
          <p:cNvSpPr>
            <a:spLocks noChangeArrowheads="1"/>
          </p:cNvSpPr>
          <p:nvPr/>
        </p:nvSpPr>
        <p:spPr bwMode="auto">
          <a:xfrm>
            <a:off x="1012825" y="3352800"/>
            <a:ext cx="1981200" cy="76200"/>
          </a:xfrm>
          <a:prstGeom prst="rect">
            <a:avLst/>
          </a:prstGeom>
          <a:solidFill>
            <a:srgbClr val="3366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6743" name="Text Box 23"/>
          <p:cNvSpPr txBox="1">
            <a:spLocks noChangeArrowheads="1"/>
          </p:cNvSpPr>
          <p:nvPr/>
        </p:nvSpPr>
        <p:spPr bwMode="auto">
          <a:xfrm>
            <a:off x="1208088" y="3565525"/>
            <a:ext cx="1557337"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FontTx/>
              <a:buNone/>
            </a:pPr>
            <a:r>
              <a:rPr lang="en-US" altLang="it-IT" sz="2000">
                <a:solidFill>
                  <a:schemeClr val="bg1"/>
                </a:solidFill>
                <a:latin typeface="Impact" pitchFamily="34" charset="0"/>
              </a:rPr>
              <a:t>GIS Database</a:t>
            </a:r>
          </a:p>
        </p:txBody>
      </p:sp>
      <p:sp>
        <p:nvSpPr>
          <p:cNvPr id="286744" name="AutoShape 24"/>
          <p:cNvSpPr>
            <a:spLocks noChangeArrowheads="1"/>
          </p:cNvSpPr>
          <p:nvPr/>
        </p:nvSpPr>
        <p:spPr bwMode="auto">
          <a:xfrm>
            <a:off x="250825" y="4632325"/>
            <a:ext cx="2895600" cy="1219200"/>
          </a:xfrm>
          <a:prstGeom prst="roundRect">
            <a:avLst>
              <a:gd name="adj" fmla="val 16667"/>
            </a:avLst>
          </a:prstGeom>
          <a:solidFill>
            <a:srgbClr val="000080"/>
          </a:solidFill>
          <a:ln w="25400">
            <a:solidFill>
              <a:srgbClr val="80808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6745" name="Rectangle 25"/>
          <p:cNvSpPr>
            <a:spLocks noChangeArrowheads="1"/>
          </p:cNvSpPr>
          <p:nvPr/>
        </p:nvSpPr>
        <p:spPr bwMode="auto">
          <a:xfrm>
            <a:off x="1012825" y="4876800"/>
            <a:ext cx="1981200" cy="76200"/>
          </a:xfrm>
          <a:prstGeom prst="rect">
            <a:avLst/>
          </a:prstGeom>
          <a:solidFill>
            <a:srgbClr val="00808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6746" name="Rectangle 26"/>
          <p:cNvSpPr>
            <a:spLocks noChangeArrowheads="1"/>
          </p:cNvSpPr>
          <p:nvPr/>
        </p:nvSpPr>
        <p:spPr bwMode="auto">
          <a:xfrm>
            <a:off x="1012825" y="4953000"/>
            <a:ext cx="1981200" cy="76200"/>
          </a:xfrm>
          <a:prstGeom prst="rect">
            <a:avLst/>
          </a:prstGeom>
          <a:solidFill>
            <a:srgbClr val="00808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6747" name="Rectangle 27"/>
          <p:cNvSpPr>
            <a:spLocks noChangeArrowheads="1"/>
          </p:cNvSpPr>
          <p:nvPr/>
        </p:nvSpPr>
        <p:spPr bwMode="auto">
          <a:xfrm>
            <a:off x="1012825" y="5029200"/>
            <a:ext cx="1981200" cy="76200"/>
          </a:xfrm>
          <a:prstGeom prst="rect">
            <a:avLst/>
          </a:prstGeom>
          <a:solidFill>
            <a:srgbClr val="00808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6748" name="Rectangle 28"/>
          <p:cNvSpPr>
            <a:spLocks noChangeArrowheads="1"/>
          </p:cNvSpPr>
          <p:nvPr/>
        </p:nvSpPr>
        <p:spPr bwMode="auto">
          <a:xfrm>
            <a:off x="1012825" y="5105400"/>
            <a:ext cx="1981200" cy="76200"/>
          </a:xfrm>
          <a:prstGeom prst="rect">
            <a:avLst/>
          </a:prstGeom>
          <a:solidFill>
            <a:srgbClr val="00808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6749" name="Rectangle 29"/>
          <p:cNvSpPr>
            <a:spLocks noChangeArrowheads="1"/>
          </p:cNvSpPr>
          <p:nvPr/>
        </p:nvSpPr>
        <p:spPr bwMode="auto">
          <a:xfrm>
            <a:off x="1012825" y="5181600"/>
            <a:ext cx="1981200" cy="76200"/>
          </a:xfrm>
          <a:prstGeom prst="rect">
            <a:avLst/>
          </a:prstGeom>
          <a:solidFill>
            <a:srgbClr val="00808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6750" name="Text Box 30"/>
          <p:cNvSpPr txBox="1">
            <a:spLocks noChangeArrowheads="1"/>
          </p:cNvSpPr>
          <p:nvPr/>
        </p:nvSpPr>
        <p:spPr bwMode="auto">
          <a:xfrm rot="-5400000">
            <a:off x="61913" y="2614612"/>
            <a:ext cx="10477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FontTx/>
              <a:buNone/>
            </a:pPr>
            <a:r>
              <a:rPr lang="en-US" altLang="it-IT" sz="2000">
                <a:solidFill>
                  <a:schemeClr val="bg1"/>
                </a:solidFill>
                <a:latin typeface="Impact" pitchFamily="34" charset="0"/>
              </a:rPr>
              <a:t>Records</a:t>
            </a:r>
          </a:p>
        </p:txBody>
      </p:sp>
      <p:sp>
        <p:nvSpPr>
          <p:cNvPr id="286751" name="Text Box 31"/>
          <p:cNvSpPr txBox="1">
            <a:spLocks noChangeArrowheads="1"/>
          </p:cNvSpPr>
          <p:nvPr/>
        </p:nvSpPr>
        <p:spPr bwMode="auto">
          <a:xfrm>
            <a:off x="1165225" y="5378450"/>
            <a:ext cx="1574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FontTx/>
              <a:buNone/>
            </a:pPr>
            <a:r>
              <a:rPr lang="en-US" altLang="it-IT" sz="2000">
                <a:solidFill>
                  <a:schemeClr val="bg1"/>
                </a:solidFill>
                <a:latin typeface="Impact" pitchFamily="34" charset="0"/>
              </a:rPr>
              <a:t>Query results</a:t>
            </a:r>
          </a:p>
        </p:txBody>
      </p:sp>
      <p:sp>
        <p:nvSpPr>
          <p:cNvPr id="286752" name="AutoShape 32"/>
          <p:cNvSpPr>
            <a:spLocks noChangeArrowheads="1"/>
          </p:cNvSpPr>
          <p:nvPr/>
        </p:nvSpPr>
        <p:spPr bwMode="auto">
          <a:xfrm rot="2463984">
            <a:off x="2384425" y="3717925"/>
            <a:ext cx="1066800" cy="914400"/>
          </a:xfrm>
          <a:custGeom>
            <a:avLst/>
            <a:gdLst>
              <a:gd name="G0" fmla="+- 0 0 0"/>
              <a:gd name="G1" fmla="+- -7379473 0 0"/>
              <a:gd name="G2" fmla="+- 0 0 -7379473"/>
              <a:gd name="G3" fmla="+- 10800 0 0"/>
              <a:gd name="G4" fmla="+- 0 0 0"/>
              <a:gd name="T0" fmla="*/ 360 256 1"/>
              <a:gd name="T1" fmla="*/ 0 256 1"/>
              <a:gd name="G5" fmla="+- G2 T0 T1"/>
              <a:gd name="G6" fmla="?: G2 G2 G5"/>
              <a:gd name="G7" fmla="+- 0 0 G6"/>
              <a:gd name="G8" fmla="+- 5400 0 0"/>
              <a:gd name="G9" fmla="+- 0 0 -7379473"/>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379473"/>
              <a:gd name="G36" fmla="sin G34 -7379473"/>
              <a:gd name="G37" fmla="+/ -7379473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792 w 21600"/>
              <a:gd name="T5" fmla="*/ 1814 h 21600"/>
              <a:gd name="T6" fmla="*/ 7686 w 21600"/>
              <a:gd name="T7" fmla="*/ 3322 h 21600"/>
              <a:gd name="T8" fmla="*/ 13796 w 21600"/>
              <a:gd name="T9" fmla="*/ 6307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087" y="5399"/>
                  <a:pt x="9382" y="5540"/>
                  <a:pt x="8724" y="5814"/>
                </a:cubicBezTo>
                <a:lnTo>
                  <a:pt x="6649" y="829"/>
                </a:lnTo>
                <a:cubicBezTo>
                  <a:pt x="7964" y="281"/>
                  <a:pt x="9375"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25400">
            <a:solidFill>
              <a:srgbClr val="FFCC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6753" name="Text Box 33"/>
          <p:cNvSpPr txBox="1">
            <a:spLocks noChangeArrowheads="1"/>
          </p:cNvSpPr>
          <p:nvPr/>
        </p:nvSpPr>
        <p:spPr bwMode="auto">
          <a:xfrm>
            <a:off x="2155825" y="4022725"/>
            <a:ext cx="9112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FontTx/>
              <a:buNone/>
            </a:pPr>
            <a:r>
              <a:rPr lang="en-US" altLang="it-IT" sz="2400">
                <a:solidFill>
                  <a:schemeClr val="bg1"/>
                </a:solidFill>
                <a:latin typeface="Impact" pitchFamily="34" charset="0"/>
              </a:rPr>
              <a:t>Query</a:t>
            </a:r>
          </a:p>
        </p:txBody>
      </p:sp>
      <p:sp>
        <p:nvSpPr>
          <p:cNvPr id="286754" name="Text Box 34"/>
          <p:cNvSpPr txBox="1">
            <a:spLocks noChangeArrowheads="1"/>
          </p:cNvSpPr>
          <p:nvPr/>
        </p:nvSpPr>
        <p:spPr bwMode="auto">
          <a:xfrm rot="-5400000">
            <a:off x="126207" y="4853781"/>
            <a:ext cx="1103312"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FontTx/>
              <a:buNone/>
            </a:pPr>
            <a:r>
              <a:rPr lang="en-US" altLang="it-IT" sz="2000">
                <a:solidFill>
                  <a:schemeClr val="bg1"/>
                </a:solidFill>
                <a:latin typeface="Impact" pitchFamily="34" charset="0"/>
              </a:rPr>
              <a:t>Relevant</a:t>
            </a:r>
          </a:p>
          <a:p>
            <a:pPr>
              <a:spcBef>
                <a:spcPct val="0"/>
              </a:spcBef>
              <a:buClrTx/>
              <a:buFontTx/>
              <a:buNone/>
            </a:pPr>
            <a:r>
              <a:rPr lang="en-US" altLang="it-IT" sz="2000">
                <a:solidFill>
                  <a:schemeClr val="bg1"/>
                </a:solidFill>
                <a:latin typeface="Impact" pitchFamily="34" charset="0"/>
              </a:rPr>
              <a:t>records</a:t>
            </a:r>
          </a:p>
        </p:txBody>
      </p:sp>
      <p:pic>
        <p:nvPicPr>
          <p:cNvPr id="286755" name="Picture 35"/>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3406775" y="1557338"/>
            <a:ext cx="5486400" cy="4114800"/>
          </a:xfrm>
          <a:noFill/>
          <a:ln/>
        </p:spPr>
      </p:pic>
    </p:spTree>
    <p:extLst>
      <p:ext uri="{BB962C8B-B14F-4D97-AF65-F5344CB8AC3E}">
        <p14:creationId xmlns="" xmlns:p14="http://schemas.microsoft.com/office/powerpoint/2010/main" val="26018287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it-IT" altLang="it-IT"/>
              <a:t>Buffer</a:t>
            </a:r>
          </a:p>
        </p:txBody>
      </p:sp>
      <p:pic>
        <p:nvPicPr>
          <p:cNvPr id="241667" name="Picture 3" descr="buffe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33588" y="1809750"/>
            <a:ext cx="5076825" cy="3238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01024049"/>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it-IT" altLang="it-IT"/>
              <a:t>Overlay</a:t>
            </a:r>
          </a:p>
        </p:txBody>
      </p:sp>
      <p:pic>
        <p:nvPicPr>
          <p:cNvPr id="242691" name="Picture 3" descr="overlay"/>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28825" y="1809750"/>
            <a:ext cx="5086350" cy="3238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76133835"/>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it-IT" altLang="it-IT"/>
              <a:t>Network analysis</a:t>
            </a:r>
          </a:p>
        </p:txBody>
      </p:sp>
      <p:pic>
        <p:nvPicPr>
          <p:cNvPr id="243715" name="Picture 3" descr="network"/>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43075" y="1676400"/>
            <a:ext cx="5657850" cy="42862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90568620"/>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r>
              <a:rPr lang="it-IT" altLang="it-IT"/>
              <a:t>Measurement</a:t>
            </a:r>
          </a:p>
        </p:txBody>
      </p:sp>
      <p:pic>
        <p:nvPicPr>
          <p:cNvPr id="244739" name="Picture 3" descr="measur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33588" y="1809750"/>
            <a:ext cx="5076825" cy="3238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66416938"/>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GB" altLang="it-IT">
                <a:solidFill>
                  <a:schemeClr val="accent2"/>
                </a:solidFill>
              </a:rPr>
              <a:t>Topics</a:t>
            </a:r>
          </a:p>
        </p:txBody>
      </p:sp>
      <p:sp>
        <p:nvSpPr>
          <p:cNvPr id="256003" name="Rectangle 3" descr="Rectangle: Click to edit Master text styles&#10;Second level&#10;Third level&#10;Fourth level&#10;Fifth level"/>
          <p:cNvSpPr>
            <a:spLocks noGrp="1" noChangeArrowheads="1"/>
          </p:cNvSpPr>
          <p:nvPr>
            <p:ph type="body" idx="1"/>
          </p:nvPr>
        </p:nvSpPr>
        <p:spPr/>
        <p:txBody>
          <a:bodyPr/>
          <a:lstStyle/>
          <a:p>
            <a:r>
              <a:rPr lang="en-GB" altLang="it-IT">
                <a:solidFill>
                  <a:schemeClr val="bg2"/>
                </a:solidFill>
              </a:rPr>
              <a:t>What is GI?</a:t>
            </a:r>
          </a:p>
          <a:p>
            <a:r>
              <a:rPr lang="en-GB" altLang="it-IT">
                <a:solidFill>
                  <a:schemeClr val="bg2"/>
                </a:solidFill>
              </a:rPr>
              <a:t>Every-day Geographic Information;</a:t>
            </a:r>
          </a:p>
          <a:p>
            <a:r>
              <a:rPr lang="en-GB" altLang="it-IT">
                <a:solidFill>
                  <a:schemeClr val="bg2"/>
                </a:solidFill>
              </a:rPr>
              <a:t>Introduction to GIS;</a:t>
            </a:r>
          </a:p>
          <a:p>
            <a:r>
              <a:rPr lang="en-GB" altLang="it-IT">
                <a:solidFill>
                  <a:schemeClr val="bg2"/>
                </a:solidFill>
              </a:rPr>
              <a:t>Geographic analysis with GIS;</a:t>
            </a:r>
          </a:p>
          <a:p>
            <a:r>
              <a:rPr lang="en-GB" altLang="it-IT"/>
              <a:t>A gallery of examples and applications</a:t>
            </a:r>
          </a:p>
        </p:txBody>
      </p:sp>
    </p:spTree>
    <p:extLst>
      <p:ext uri="{BB962C8B-B14F-4D97-AF65-F5344CB8AC3E}">
        <p14:creationId xmlns="" xmlns:p14="http://schemas.microsoft.com/office/powerpoint/2010/main" val="15843505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GB" altLang="it-IT" sz="4000"/>
              <a:t>A gallery of examples and applications</a:t>
            </a:r>
            <a:endParaRPr lang="it-IT" altLang="it-IT" sz="4000"/>
          </a:p>
        </p:txBody>
      </p:sp>
      <p:sp>
        <p:nvSpPr>
          <p:cNvPr id="231427"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it-IT" altLang="it-IT"/>
              <a:t>GIS and spatial analysis for analysing population;</a:t>
            </a:r>
          </a:p>
          <a:p>
            <a:pPr>
              <a:lnSpc>
                <a:spcPct val="90000"/>
              </a:lnSpc>
            </a:pPr>
            <a:r>
              <a:rPr lang="it-IT" altLang="it-IT"/>
              <a:t>Distribution of services at urban level;</a:t>
            </a:r>
          </a:p>
          <a:p>
            <a:pPr>
              <a:lnSpc>
                <a:spcPct val="90000"/>
              </a:lnSpc>
            </a:pPr>
            <a:r>
              <a:rPr lang="it-IT" altLang="it-IT"/>
              <a:t>Thematic chartography – analysis of industrial districts;</a:t>
            </a:r>
          </a:p>
          <a:p>
            <a:pPr>
              <a:lnSpc>
                <a:spcPct val="90000"/>
              </a:lnSpc>
            </a:pPr>
            <a:r>
              <a:rPr lang="it-IT" altLang="it-IT"/>
              <a:t>Relation geographical data – tables;</a:t>
            </a:r>
          </a:p>
          <a:p>
            <a:pPr>
              <a:lnSpc>
                <a:spcPct val="90000"/>
              </a:lnSpc>
            </a:pPr>
            <a:r>
              <a:rPr lang="it-IT" altLang="it-IT"/>
              <a:t>GIS for tourism;</a:t>
            </a:r>
          </a:p>
          <a:p>
            <a:pPr>
              <a:lnSpc>
                <a:spcPct val="90000"/>
              </a:lnSpc>
            </a:pPr>
            <a:r>
              <a:rPr lang="it-IT" altLang="it-IT"/>
              <a:t>GIS for transport planning</a:t>
            </a:r>
          </a:p>
        </p:txBody>
      </p:sp>
    </p:spTree>
    <p:extLst>
      <p:ext uri="{BB962C8B-B14F-4D97-AF65-F5344CB8AC3E}">
        <p14:creationId xmlns="" xmlns:p14="http://schemas.microsoft.com/office/powerpoint/2010/main" val="4263039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r>
              <a:rPr lang="it-IT" altLang="it-IT" sz="4000"/>
              <a:t>Trieste Municipality – residents per street number</a:t>
            </a:r>
          </a:p>
        </p:txBody>
      </p:sp>
      <p:pic>
        <p:nvPicPr>
          <p:cNvPr id="209923" name="Picture 3" descr="residenti_civ"/>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1187450" y="1293813"/>
            <a:ext cx="6480175" cy="54483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32588879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it-IT" altLang="it-IT" sz="4000"/>
              <a:t>Population density</a:t>
            </a:r>
            <a:br>
              <a:rPr lang="it-IT" altLang="it-IT" sz="4000"/>
            </a:br>
            <a:endParaRPr lang="it-IT" altLang="it-IT" sz="4000"/>
          </a:p>
        </p:txBody>
      </p:sp>
      <p:graphicFrame>
        <p:nvGraphicFramePr>
          <p:cNvPr id="210947" name="Object 3"/>
          <p:cNvGraphicFramePr>
            <a:graphicFrameLocks noGrp="1" noChangeAspect="1"/>
          </p:cNvGraphicFramePr>
          <p:nvPr>
            <p:ph idx="1"/>
          </p:nvPr>
        </p:nvGraphicFramePr>
        <p:xfrm>
          <a:off x="1187450" y="981075"/>
          <a:ext cx="6913563" cy="5724525"/>
        </p:xfrm>
        <a:graphic>
          <a:graphicData uri="http://schemas.openxmlformats.org/presentationml/2006/ole">
            <p:oleObj spid="_x0000_s44047" name="Bitmap Image" r:id="rId3" imgW="6628571" imgH="5485714" progId="PBrush">
              <p:embed/>
            </p:oleObj>
          </a:graphicData>
        </a:graphic>
      </p:graphicFrame>
    </p:spTree>
    <p:extLst>
      <p:ext uri="{BB962C8B-B14F-4D97-AF65-F5344CB8AC3E}">
        <p14:creationId xmlns="" xmlns:p14="http://schemas.microsoft.com/office/powerpoint/2010/main" val="3787359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GB" altLang="it-IT"/>
              <a:t>What is GI?</a:t>
            </a:r>
          </a:p>
        </p:txBody>
      </p:sp>
      <p:sp>
        <p:nvSpPr>
          <p:cNvPr id="249859" name="Rectangle 3" descr="Rectangle: Click to edit Master text styles&#10;Second level&#10;Third level&#10;Fourth level&#10;Fifth level"/>
          <p:cNvSpPr>
            <a:spLocks noGrp="1" noChangeArrowheads="1"/>
          </p:cNvSpPr>
          <p:nvPr>
            <p:ph type="body" idx="1"/>
          </p:nvPr>
        </p:nvSpPr>
        <p:spPr>
          <a:xfrm>
            <a:off x="838200" y="1905000"/>
            <a:ext cx="7772400" cy="4548188"/>
          </a:xfrm>
        </p:spPr>
        <p:txBody>
          <a:bodyPr/>
          <a:lstStyle/>
          <a:p>
            <a:pPr>
              <a:lnSpc>
                <a:spcPct val="80000"/>
              </a:lnSpc>
            </a:pPr>
            <a:r>
              <a:rPr lang="en-GB" altLang="it-IT" sz="2400"/>
              <a:t>What is special about spatial?</a:t>
            </a:r>
          </a:p>
          <a:p>
            <a:pPr lvl="1">
              <a:lnSpc>
                <a:spcPct val="80000"/>
              </a:lnSpc>
            </a:pPr>
            <a:r>
              <a:rPr lang="en-GB" altLang="it-IT" sz="2000" i="1"/>
              <a:t>Geographic </a:t>
            </a:r>
            <a:r>
              <a:rPr lang="en-GB" altLang="it-IT" sz="2000"/>
              <a:t>refers to the Earth’s surface and near-surface:</a:t>
            </a:r>
          </a:p>
          <a:p>
            <a:pPr lvl="2">
              <a:lnSpc>
                <a:spcPct val="80000"/>
              </a:lnSpc>
            </a:pPr>
            <a:r>
              <a:rPr lang="en-GB" altLang="it-IT" sz="1800"/>
              <a:t>2D of Earth - 3D of near Earth</a:t>
            </a:r>
          </a:p>
          <a:p>
            <a:pPr lvl="1">
              <a:lnSpc>
                <a:spcPct val="80000"/>
              </a:lnSpc>
            </a:pPr>
            <a:r>
              <a:rPr lang="en-GB" altLang="it-IT" sz="2000" i="1"/>
              <a:t>Spatial </a:t>
            </a:r>
            <a:r>
              <a:rPr lang="en-GB" altLang="it-IT" sz="2000"/>
              <a:t>refers to any space, not only that on the Earth’s surface – similar meaning of </a:t>
            </a:r>
            <a:r>
              <a:rPr lang="en-GB" altLang="it-IT" sz="2000" i="1"/>
              <a:t>geographic</a:t>
            </a:r>
            <a:r>
              <a:rPr lang="en-GB" altLang="it-IT" sz="2000"/>
              <a:t>:</a:t>
            </a:r>
          </a:p>
          <a:p>
            <a:pPr lvl="2">
              <a:lnSpc>
                <a:spcPct val="80000"/>
              </a:lnSpc>
            </a:pPr>
            <a:r>
              <a:rPr lang="en-GB" altLang="it-IT" sz="1800"/>
              <a:t>Any multi-dimensional frame:</a:t>
            </a:r>
          </a:p>
          <a:p>
            <a:pPr lvl="3">
              <a:lnSpc>
                <a:spcPct val="80000"/>
              </a:lnSpc>
            </a:pPr>
            <a:r>
              <a:rPr lang="en-GB" altLang="it-IT" sz="1600"/>
              <a:t>Architectural drawings referenced to a building;</a:t>
            </a:r>
          </a:p>
          <a:p>
            <a:pPr lvl="3">
              <a:lnSpc>
                <a:spcPct val="80000"/>
              </a:lnSpc>
            </a:pPr>
            <a:r>
              <a:rPr lang="en-GB" altLang="it-IT" sz="1600"/>
              <a:t>‘Outer space’: GI &amp; GIS tech can be used to map other planets;</a:t>
            </a:r>
          </a:p>
          <a:p>
            <a:pPr lvl="1">
              <a:lnSpc>
                <a:spcPct val="80000"/>
              </a:lnSpc>
            </a:pPr>
            <a:r>
              <a:rPr lang="en-GB" altLang="it-IT" sz="2000"/>
              <a:t>[</a:t>
            </a:r>
            <a:r>
              <a:rPr lang="en-GB" altLang="it-IT" sz="2000" i="1"/>
              <a:t>Geospatial </a:t>
            </a:r>
            <a:r>
              <a:rPr lang="en-GB" altLang="it-IT" sz="2000"/>
              <a:t>implies a subset of spatial applied to Earth’s surface]</a:t>
            </a:r>
          </a:p>
          <a:p>
            <a:pPr lvl="1">
              <a:lnSpc>
                <a:spcPct val="80000"/>
              </a:lnSpc>
              <a:buFont typeface="Symbol" pitchFamily="18" charset="2"/>
              <a:buChar char="Þ"/>
            </a:pPr>
            <a:r>
              <a:rPr lang="en-GB" altLang="it-IT" sz="2000" i="1"/>
              <a:t>Why </a:t>
            </a:r>
            <a:r>
              <a:rPr lang="en-GB" altLang="it-IT" sz="2000" b="1" i="1" u="sng"/>
              <a:t>geographic</a:t>
            </a:r>
            <a:r>
              <a:rPr lang="en-GB" altLang="it-IT" sz="2000" b="1" i="1"/>
              <a:t> </a:t>
            </a:r>
            <a:r>
              <a:rPr lang="en-GB" altLang="it-IT" sz="2000" i="1"/>
              <a:t>information systems have developed and spread? </a:t>
            </a:r>
          </a:p>
          <a:p>
            <a:pPr lvl="2">
              <a:lnSpc>
                <a:spcPct val="80000"/>
              </a:lnSpc>
              <a:buFont typeface="Symbol" pitchFamily="18" charset="2"/>
              <a:buChar char="Þ"/>
            </a:pPr>
            <a:r>
              <a:rPr lang="en-GB" altLang="it-IT" sz="1800"/>
              <a:t>Part of the answer is that almost every human activity and decision involves a (important) geographic component; </a:t>
            </a:r>
          </a:p>
          <a:p>
            <a:pPr lvl="2">
              <a:lnSpc>
                <a:spcPct val="80000"/>
              </a:lnSpc>
              <a:buFont typeface="Symbol" pitchFamily="18" charset="2"/>
              <a:buChar char="Þ"/>
            </a:pPr>
            <a:r>
              <a:rPr lang="en-GB" altLang="it-IT" sz="1800"/>
              <a:t>Working with geographic information involves complex and difficult choices that are largely unique</a:t>
            </a:r>
          </a:p>
        </p:txBody>
      </p:sp>
    </p:spTree>
    <p:extLst>
      <p:ext uri="{BB962C8B-B14F-4D97-AF65-F5344CB8AC3E}">
        <p14:creationId xmlns="" xmlns:p14="http://schemas.microsoft.com/office/powerpoint/2010/main" val="18616009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1970" name="Object 2"/>
          <p:cNvGraphicFramePr>
            <a:graphicFrameLocks noChangeAspect="1"/>
          </p:cNvGraphicFramePr>
          <p:nvPr/>
        </p:nvGraphicFramePr>
        <p:xfrm>
          <a:off x="1368425" y="1181100"/>
          <a:ext cx="6408738" cy="4495800"/>
        </p:xfrm>
        <a:graphic>
          <a:graphicData uri="http://schemas.openxmlformats.org/presentationml/2006/ole">
            <p:oleObj spid="_x0000_s45071" name="Bitmap Image" r:id="rId3" imgW="6409524" imgH="4495238" progId="PBrush">
              <p:embed/>
            </p:oleObj>
          </a:graphicData>
        </a:graphic>
      </p:graphicFrame>
      <p:sp>
        <p:nvSpPr>
          <p:cNvPr id="211971" name="Rectangle 3"/>
          <p:cNvSpPr>
            <a:spLocks noGrp="1" noChangeArrowheads="1"/>
          </p:cNvSpPr>
          <p:nvPr>
            <p:ph type="title"/>
          </p:nvPr>
        </p:nvSpPr>
        <p:spPr/>
        <p:txBody>
          <a:bodyPr/>
          <a:lstStyle/>
          <a:p>
            <a:r>
              <a:rPr lang="it-IT" altLang="it-IT" sz="4000"/>
              <a:t>Population density</a:t>
            </a:r>
            <a:br>
              <a:rPr lang="it-IT" altLang="it-IT" sz="4000"/>
            </a:br>
            <a:endParaRPr lang="it-IT" altLang="it-IT" sz="4000"/>
          </a:p>
        </p:txBody>
      </p:sp>
      <p:sp>
        <p:nvSpPr>
          <p:cNvPr id="211972" name="Text Box 4"/>
          <p:cNvSpPr txBox="1">
            <a:spLocks noChangeArrowheads="1"/>
          </p:cNvSpPr>
          <p:nvPr/>
        </p:nvSpPr>
        <p:spPr bwMode="auto">
          <a:xfrm>
            <a:off x="669925" y="5627688"/>
            <a:ext cx="7704138" cy="825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Monotype Sorts" pitchFamily="2" charset="2"/>
              <a:buNone/>
            </a:pPr>
            <a:r>
              <a:rPr lang="it-IT" altLang="it-IT" sz="1600"/>
              <a:t>Map of population density. Elaboration from </a:t>
            </a:r>
            <a:r>
              <a:rPr lang="it-IT" altLang="it-IT" sz="1600" i="1" u="sng"/>
              <a:t>population per street number</a:t>
            </a:r>
            <a:br>
              <a:rPr lang="it-IT" altLang="it-IT" sz="1600" i="1" u="sng"/>
            </a:br>
            <a:r>
              <a:rPr lang="it-IT" altLang="it-IT" sz="1600"/>
              <a:t>KDE (</a:t>
            </a:r>
            <a:r>
              <a:rPr lang="it-IT" altLang="it-IT" sz="1600" i="1" u="sng"/>
              <a:t>Kernel Density Estimator</a:t>
            </a:r>
            <a:r>
              <a:rPr lang="it-IT" altLang="it-IT" sz="1600"/>
              <a:t>) applied</a:t>
            </a:r>
            <a:br>
              <a:rPr lang="it-IT" altLang="it-IT" sz="1600"/>
            </a:br>
            <a:r>
              <a:rPr lang="it-IT" altLang="it-IT" sz="1600"/>
              <a:t>=&gt; a </a:t>
            </a:r>
            <a:r>
              <a:rPr lang="it-IT" altLang="it-IT" sz="1600" i="1" u="sng"/>
              <a:t>density surface </a:t>
            </a:r>
            <a:r>
              <a:rPr lang="it-IT" altLang="it-IT" sz="1600"/>
              <a:t>of population obtained (peaks = high density areas)</a:t>
            </a:r>
          </a:p>
        </p:txBody>
      </p:sp>
    </p:spTree>
    <p:extLst>
      <p:ext uri="{BB962C8B-B14F-4D97-AF65-F5344CB8AC3E}">
        <p14:creationId xmlns="" xmlns:p14="http://schemas.microsoft.com/office/powerpoint/2010/main" val="17852228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Grp="1" noChangeArrowheads="1"/>
          </p:cNvSpPr>
          <p:nvPr>
            <p:ph type="title"/>
          </p:nvPr>
        </p:nvSpPr>
        <p:spPr/>
        <p:txBody>
          <a:bodyPr/>
          <a:lstStyle/>
          <a:p>
            <a:r>
              <a:rPr lang="it-IT" altLang="it-IT" sz="4000"/>
              <a:t>Population density</a:t>
            </a:r>
            <a:br>
              <a:rPr lang="it-IT" altLang="it-IT" sz="4000"/>
            </a:br>
            <a:endParaRPr lang="it-IT" altLang="it-IT" sz="4000"/>
          </a:p>
        </p:txBody>
      </p:sp>
      <p:pic>
        <p:nvPicPr>
          <p:cNvPr id="212994" name="Picture 2" descr="3D_KDE_POP_2"/>
          <p:cNvPicPr>
            <a:picLocks noGrp="1" noChangeAspect="1" noChangeArrowheads="1"/>
          </p:cNvPicPr>
          <p:nvPr>
            <p:ph idx="4294967295"/>
          </p:nvPr>
        </p:nvPicPr>
        <p:blipFill>
          <a:blip r:embed="rId2" cstate="print">
            <a:extLst>
              <a:ext uri="{28A0092B-C50C-407E-A947-70E740481C1C}">
                <a14:useLocalDpi xmlns="" xmlns:a14="http://schemas.microsoft.com/office/drawing/2010/main" val="0"/>
              </a:ext>
            </a:extLst>
          </a:blip>
          <a:srcRect/>
          <a:stretch>
            <a:fillRect/>
          </a:stretch>
        </p:blipFill>
        <p:spPr>
          <a:xfrm>
            <a:off x="1511300" y="908050"/>
            <a:ext cx="7632700" cy="518953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23872118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 descr="3D_KDE_POP_ZOOM"/>
          <p:cNvPicPr>
            <a:picLocks noGrp="1" noChangeAspect="1" noChangeArrowheads="1"/>
          </p:cNvPicPr>
          <p:nvPr>
            <p:ph idx="4294967295"/>
          </p:nvPr>
        </p:nvPicPr>
        <p:blipFill>
          <a:blip r:embed="rId2" cstate="print">
            <a:extLst>
              <a:ext uri="{28A0092B-C50C-407E-A947-70E740481C1C}">
                <a14:useLocalDpi xmlns="" xmlns:a14="http://schemas.microsoft.com/office/drawing/2010/main" val="0"/>
              </a:ext>
            </a:extLst>
          </a:blip>
          <a:srcRect/>
          <a:stretch>
            <a:fillRect/>
          </a:stretch>
        </p:blipFill>
        <p:spPr>
          <a:xfrm>
            <a:off x="900113" y="682625"/>
            <a:ext cx="7704137" cy="610711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14022" name="Rectangle 6"/>
          <p:cNvSpPr>
            <a:spLocks noGrp="1" noChangeArrowheads="1"/>
          </p:cNvSpPr>
          <p:nvPr>
            <p:ph type="title"/>
          </p:nvPr>
        </p:nvSpPr>
        <p:spPr/>
        <p:txBody>
          <a:bodyPr/>
          <a:lstStyle/>
          <a:p>
            <a:r>
              <a:rPr lang="it-IT" altLang="it-IT" sz="4000"/>
              <a:t>Population density</a:t>
            </a:r>
            <a:br>
              <a:rPr lang="it-IT" altLang="it-IT" sz="4000"/>
            </a:br>
            <a:endParaRPr lang="it-IT" altLang="it-IT" sz="4000"/>
          </a:p>
        </p:txBody>
      </p:sp>
    </p:spTree>
    <p:extLst>
      <p:ext uri="{BB962C8B-B14F-4D97-AF65-F5344CB8AC3E}">
        <p14:creationId xmlns="" xmlns:p14="http://schemas.microsoft.com/office/powerpoint/2010/main" val="687595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it-IT" altLang="it-IT"/>
              <a:t>Geography of population</a:t>
            </a:r>
          </a:p>
        </p:txBody>
      </p:sp>
      <p:pic>
        <p:nvPicPr>
          <p:cNvPr id="215043" name="Picture 3" descr="KDE_CIN"/>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a:xfrm>
            <a:off x="185738" y="1885950"/>
            <a:ext cx="4098925" cy="351313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15044" name="Picture 4" descr="ratio_cin"/>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rcRect/>
          <a:stretch>
            <a:fillRect/>
          </a:stretch>
        </p:blipFill>
        <p:spPr>
          <a:xfrm>
            <a:off x="4716463" y="2012950"/>
            <a:ext cx="4032250" cy="34956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15045" name="Text Box 5"/>
          <p:cNvSpPr txBox="1">
            <a:spLocks noChangeArrowheads="1"/>
          </p:cNvSpPr>
          <p:nvPr/>
        </p:nvSpPr>
        <p:spPr bwMode="auto">
          <a:xfrm>
            <a:off x="539750" y="5516563"/>
            <a:ext cx="720090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Monotype Sorts" pitchFamily="2" charset="2"/>
              <a:buNone/>
            </a:pPr>
            <a:r>
              <a:rPr lang="it-IT" altLang="it-IT"/>
              <a:t>Maps of density of population from China</a:t>
            </a:r>
          </a:p>
        </p:txBody>
      </p:sp>
      <p:sp>
        <p:nvSpPr>
          <p:cNvPr id="215046" name="Text Box 6"/>
          <p:cNvSpPr txBox="1">
            <a:spLocks noChangeArrowheads="1"/>
          </p:cNvSpPr>
          <p:nvPr/>
        </p:nvSpPr>
        <p:spPr bwMode="auto">
          <a:xfrm>
            <a:off x="684213" y="6165850"/>
            <a:ext cx="2303462"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0"/>
              </a:spcBef>
              <a:defRPr sz="2400">
                <a:solidFill>
                  <a:schemeClr val="tx1"/>
                </a:solidFill>
                <a:latin typeface="Times New Roman" pitchFamily="18" charset="0"/>
              </a:defRPr>
            </a:lvl1pPr>
            <a:lvl2pPr marL="914400" indent="-457200">
              <a:spcBef>
                <a:spcPct val="0"/>
              </a:spcBef>
              <a:defRPr sz="2400">
                <a:solidFill>
                  <a:schemeClr val="tx1"/>
                </a:solidFill>
                <a:latin typeface="Times New Roman" pitchFamily="18" charset="0"/>
              </a:defRPr>
            </a:lvl2pPr>
            <a:lvl3pPr marL="1371600" indent="-457200">
              <a:spcBef>
                <a:spcPct val="0"/>
              </a:spcBef>
              <a:defRPr sz="2400">
                <a:solidFill>
                  <a:schemeClr val="tx1"/>
                </a:solidFill>
                <a:latin typeface="Times New Roman" pitchFamily="18" charset="0"/>
              </a:defRPr>
            </a:lvl3pPr>
            <a:lvl4pPr marL="1828800" indent="-457200">
              <a:spcBef>
                <a:spcPct val="0"/>
              </a:spcBef>
              <a:defRPr sz="2400">
                <a:solidFill>
                  <a:schemeClr val="tx1"/>
                </a:solidFill>
                <a:latin typeface="Times New Roman" pitchFamily="18" charset="0"/>
              </a:defRPr>
            </a:lvl4pPr>
            <a:lvl5pPr marL="2286000" indent="-457200">
              <a:spcBef>
                <a:spcPct val="0"/>
              </a:spcBef>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buFont typeface="Monotype Sorts" pitchFamily="2" charset="2"/>
              <a:buNone/>
            </a:pPr>
            <a:r>
              <a:rPr lang="it-IT" altLang="it-IT" sz="2800"/>
              <a:t>a) Absolute</a:t>
            </a:r>
          </a:p>
        </p:txBody>
      </p:sp>
      <p:sp>
        <p:nvSpPr>
          <p:cNvPr id="215047" name="Text Box 7"/>
          <p:cNvSpPr txBox="1">
            <a:spLocks noChangeArrowheads="1"/>
          </p:cNvSpPr>
          <p:nvPr/>
        </p:nvSpPr>
        <p:spPr bwMode="auto">
          <a:xfrm>
            <a:off x="4645025" y="6165850"/>
            <a:ext cx="2303463"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0"/>
              </a:spcBef>
              <a:defRPr sz="2400">
                <a:solidFill>
                  <a:schemeClr val="tx1"/>
                </a:solidFill>
                <a:latin typeface="Times New Roman" pitchFamily="18" charset="0"/>
              </a:defRPr>
            </a:lvl1pPr>
            <a:lvl2pPr marL="914400" indent="-457200">
              <a:spcBef>
                <a:spcPct val="0"/>
              </a:spcBef>
              <a:defRPr sz="2400">
                <a:solidFill>
                  <a:schemeClr val="tx1"/>
                </a:solidFill>
                <a:latin typeface="Times New Roman" pitchFamily="18" charset="0"/>
              </a:defRPr>
            </a:lvl2pPr>
            <a:lvl3pPr marL="1371600" indent="-457200">
              <a:spcBef>
                <a:spcPct val="0"/>
              </a:spcBef>
              <a:defRPr sz="2400">
                <a:solidFill>
                  <a:schemeClr val="tx1"/>
                </a:solidFill>
                <a:latin typeface="Times New Roman" pitchFamily="18" charset="0"/>
              </a:defRPr>
            </a:lvl3pPr>
            <a:lvl4pPr marL="1828800" indent="-457200">
              <a:spcBef>
                <a:spcPct val="0"/>
              </a:spcBef>
              <a:defRPr sz="2400">
                <a:solidFill>
                  <a:schemeClr val="tx1"/>
                </a:solidFill>
                <a:latin typeface="Times New Roman" pitchFamily="18" charset="0"/>
              </a:defRPr>
            </a:lvl4pPr>
            <a:lvl5pPr marL="2286000" indent="-457200">
              <a:spcBef>
                <a:spcPct val="0"/>
              </a:spcBef>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buFont typeface="Monotype Sorts" pitchFamily="2" charset="2"/>
              <a:buNone/>
            </a:pPr>
            <a:r>
              <a:rPr lang="it-IT" altLang="it-IT" sz="2800"/>
              <a:t>b) Relative</a:t>
            </a:r>
          </a:p>
        </p:txBody>
      </p:sp>
    </p:spTree>
    <p:extLst>
      <p:ext uri="{BB962C8B-B14F-4D97-AF65-F5344CB8AC3E}">
        <p14:creationId xmlns="" xmlns:p14="http://schemas.microsoft.com/office/powerpoint/2010/main" val="9775144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descr="KDE_SEN"/>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a:xfrm>
            <a:off x="323850" y="2019300"/>
            <a:ext cx="4170363" cy="3575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16067" name="Picture 3" descr="ratio_sen"/>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rcRect/>
          <a:stretch>
            <a:fillRect/>
          </a:stretch>
        </p:blipFill>
        <p:spPr>
          <a:xfrm>
            <a:off x="4646613" y="1993900"/>
            <a:ext cx="4173537" cy="36195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16068" name="Text Box 4"/>
          <p:cNvSpPr txBox="1">
            <a:spLocks noChangeArrowheads="1"/>
          </p:cNvSpPr>
          <p:nvPr/>
        </p:nvSpPr>
        <p:spPr bwMode="auto">
          <a:xfrm>
            <a:off x="539750" y="5516563"/>
            <a:ext cx="720090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Monotype Sorts" pitchFamily="2" charset="2"/>
              <a:buNone/>
            </a:pPr>
            <a:r>
              <a:rPr lang="it-IT" altLang="it-IT"/>
              <a:t>Maps of density of population from Senegal</a:t>
            </a:r>
          </a:p>
        </p:txBody>
      </p:sp>
      <p:sp>
        <p:nvSpPr>
          <p:cNvPr id="216069" name="Text Box 5"/>
          <p:cNvSpPr txBox="1">
            <a:spLocks noChangeArrowheads="1"/>
          </p:cNvSpPr>
          <p:nvPr/>
        </p:nvSpPr>
        <p:spPr bwMode="auto">
          <a:xfrm>
            <a:off x="684213" y="6165850"/>
            <a:ext cx="2303462"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0"/>
              </a:spcBef>
              <a:defRPr sz="2400">
                <a:solidFill>
                  <a:schemeClr val="tx1"/>
                </a:solidFill>
                <a:latin typeface="Times New Roman" pitchFamily="18" charset="0"/>
              </a:defRPr>
            </a:lvl1pPr>
            <a:lvl2pPr marL="914400" indent="-457200">
              <a:spcBef>
                <a:spcPct val="0"/>
              </a:spcBef>
              <a:defRPr sz="2400">
                <a:solidFill>
                  <a:schemeClr val="tx1"/>
                </a:solidFill>
                <a:latin typeface="Times New Roman" pitchFamily="18" charset="0"/>
              </a:defRPr>
            </a:lvl2pPr>
            <a:lvl3pPr marL="1371600" indent="-457200">
              <a:spcBef>
                <a:spcPct val="0"/>
              </a:spcBef>
              <a:defRPr sz="2400">
                <a:solidFill>
                  <a:schemeClr val="tx1"/>
                </a:solidFill>
                <a:latin typeface="Times New Roman" pitchFamily="18" charset="0"/>
              </a:defRPr>
            </a:lvl3pPr>
            <a:lvl4pPr marL="1828800" indent="-457200">
              <a:spcBef>
                <a:spcPct val="0"/>
              </a:spcBef>
              <a:defRPr sz="2400">
                <a:solidFill>
                  <a:schemeClr val="tx1"/>
                </a:solidFill>
                <a:latin typeface="Times New Roman" pitchFamily="18" charset="0"/>
              </a:defRPr>
            </a:lvl4pPr>
            <a:lvl5pPr marL="2286000" indent="-457200">
              <a:spcBef>
                <a:spcPct val="0"/>
              </a:spcBef>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buFont typeface="Monotype Sorts" pitchFamily="2" charset="2"/>
              <a:buNone/>
            </a:pPr>
            <a:r>
              <a:rPr lang="it-IT" altLang="it-IT" sz="2800"/>
              <a:t>a) Absolute</a:t>
            </a:r>
          </a:p>
        </p:txBody>
      </p:sp>
      <p:sp>
        <p:nvSpPr>
          <p:cNvPr id="216070" name="Text Box 6"/>
          <p:cNvSpPr txBox="1">
            <a:spLocks noChangeArrowheads="1"/>
          </p:cNvSpPr>
          <p:nvPr/>
        </p:nvSpPr>
        <p:spPr bwMode="auto">
          <a:xfrm>
            <a:off x="4645025" y="6165850"/>
            <a:ext cx="2303463"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0"/>
              </a:spcBef>
              <a:defRPr sz="2400">
                <a:solidFill>
                  <a:schemeClr val="tx1"/>
                </a:solidFill>
                <a:latin typeface="Times New Roman" pitchFamily="18" charset="0"/>
              </a:defRPr>
            </a:lvl1pPr>
            <a:lvl2pPr marL="914400" indent="-457200">
              <a:spcBef>
                <a:spcPct val="0"/>
              </a:spcBef>
              <a:defRPr sz="2400">
                <a:solidFill>
                  <a:schemeClr val="tx1"/>
                </a:solidFill>
                <a:latin typeface="Times New Roman" pitchFamily="18" charset="0"/>
              </a:defRPr>
            </a:lvl2pPr>
            <a:lvl3pPr marL="1371600" indent="-457200">
              <a:spcBef>
                <a:spcPct val="0"/>
              </a:spcBef>
              <a:defRPr sz="2400">
                <a:solidFill>
                  <a:schemeClr val="tx1"/>
                </a:solidFill>
                <a:latin typeface="Times New Roman" pitchFamily="18" charset="0"/>
              </a:defRPr>
            </a:lvl3pPr>
            <a:lvl4pPr marL="1828800" indent="-457200">
              <a:spcBef>
                <a:spcPct val="0"/>
              </a:spcBef>
              <a:defRPr sz="2400">
                <a:solidFill>
                  <a:schemeClr val="tx1"/>
                </a:solidFill>
                <a:latin typeface="Times New Roman" pitchFamily="18" charset="0"/>
              </a:defRPr>
            </a:lvl4pPr>
            <a:lvl5pPr marL="2286000" indent="-457200">
              <a:spcBef>
                <a:spcPct val="0"/>
              </a:spcBef>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buFont typeface="Monotype Sorts" pitchFamily="2" charset="2"/>
              <a:buNone/>
            </a:pPr>
            <a:r>
              <a:rPr lang="it-IT" altLang="it-IT" sz="2800"/>
              <a:t>b) Relative</a:t>
            </a:r>
          </a:p>
        </p:txBody>
      </p:sp>
    </p:spTree>
    <p:extLst>
      <p:ext uri="{BB962C8B-B14F-4D97-AF65-F5344CB8AC3E}">
        <p14:creationId xmlns="" xmlns:p14="http://schemas.microsoft.com/office/powerpoint/2010/main" val="11614911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r>
              <a:rPr lang="it-IT" altLang="it-IT" sz="4000"/>
              <a:t>Density of urban  services (3D)</a:t>
            </a:r>
          </a:p>
        </p:txBody>
      </p:sp>
      <p:pic>
        <p:nvPicPr>
          <p:cNvPr id="278531" name="Picture 3" descr="Figura_4_3d"/>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539750" y="1628775"/>
            <a:ext cx="7848600" cy="4843463"/>
          </a:xfrm>
          <a:noFill/>
          <a:ln>
            <a:solidFill>
              <a:schemeClr val="tx1"/>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29679678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r>
              <a:rPr lang="it-IT" altLang="it-IT" sz="4000"/>
              <a:t>Distribution of population and  services</a:t>
            </a:r>
          </a:p>
        </p:txBody>
      </p:sp>
      <p:pic>
        <p:nvPicPr>
          <p:cNvPr id="279555" name="Picture 3" descr="Figura_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87900" y="1560513"/>
            <a:ext cx="4176713" cy="3597275"/>
          </a:xfrm>
          <a:prstGeom prst="rect">
            <a:avLst/>
          </a:prstGeom>
          <a:noFill/>
          <a:extLst>
            <a:ext uri="{909E8E84-426E-40DD-AFC4-6F175D3DCCD1}">
              <a14:hiddenFill xmlns="" xmlns:a14="http://schemas.microsoft.com/office/drawing/2010/main">
                <a:solidFill>
                  <a:srgbClr val="FFFFFF"/>
                </a:solidFill>
              </a14:hiddenFill>
            </a:ext>
          </a:extLst>
        </p:spPr>
      </p:pic>
      <p:pic>
        <p:nvPicPr>
          <p:cNvPr id="279556" name="Picture 4" descr="Figura_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9113" y="1412875"/>
            <a:ext cx="4340225" cy="38512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041919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it-IT" altLang="it-IT" sz="4000"/>
              <a:t>Analysis of services:</a:t>
            </a:r>
            <a:br>
              <a:rPr lang="it-IT" altLang="it-IT" sz="4000"/>
            </a:br>
            <a:r>
              <a:rPr lang="it-IT" altLang="it-IT" sz="4000"/>
              <a:t>Banks &amp; Insurance companies</a:t>
            </a:r>
          </a:p>
        </p:txBody>
      </p:sp>
      <p:pic>
        <p:nvPicPr>
          <p:cNvPr id="280579" name="Picture 3" descr="ts_banche2"/>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a:xfrm>
            <a:off x="4865688" y="2425700"/>
            <a:ext cx="3810000" cy="307181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80580" name="Picture 4" descr="ts_banche1"/>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rcRect/>
          <a:stretch>
            <a:fillRect/>
          </a:stretch>
        </p:blipFill>
        <p:spPr>
          <a:xfrm>
            <a:off x="900113" y="2276475"/>
            <a:ext cx="3810000" cy="320833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31431521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descr="distretti"/>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43050" y="573088"/>
            <a:ext cx="6057900" cy="6096000"/>
          </a:xfrm>
          <a:prstGeom prst="rect">
            <a:avLst/>
          </a:prstGeom>
          <a:noFill/>
          <a:extLst>
            <a:ext uri="{909E8E84-426E-40DD-AFC4-6F175D3DCCD1}">
              <a14:hiddenFill xmlns="" xmlns:a14="http://schemas.microsoft.com/office/drawing/2010/main">
                <a:solidFill>
                  <a:srgbClr val="FFFFFF"/>
                </a:solidFill>
              </a14:hiddenFill>
            </a:ext>
          </a:extLst>
        </p:spPr>
      </p:pic>
      <p:sp>
        <p:nvSpPr>
          <p:cNvPr id="218115" name="Rectangle 3"/>
          <p:cNvSpPr>
            <a:spLocks noGrp="1" noChangeArrowheads="1"/>
          </p:cNvSpPr>
          <p:nvPr>
            <p:ph type="title"/>
          </p:nvPr>
        </p:nvSpPr>
        <p:spPr>
          <a:xfrm>
            <a:off x="687388" y="1709738"/>
            <a:ext cx="7772400" cy="1143000"/>
          </a:xfrm>
        </p:spPr>
        <p:txBody>
          <a:bodyPr/>
          <a:lstStyle/>
          <a:p>
            <a:r>
              <a:rPr lang="it-IT" altLang="it-IT" sz="4000"/>
              <a:t>Industrial</a:t>
            </a:r>
            <a:br>
              <a:rPr lang="it-IT" altLang="it-IT" sz="4000"/>
            </a:br>
            <a:r>
              <a:rPr lang="it-IT" altLang="it-IT" sz="4000"/>
              <a:t>districts in </a:t>
            </a:r>
            <a:br>
              <a:rPr lang="it-IT" altLang="it-IT" sz="4000"/>
            </a:br>
            <a:r>
              <a:rPr lang="it-IT" altLang="it-IT" sz="4000"/>
              <a:t>Sardinia</a:t>
            </a:r>
          </a:p>
        </p:txBody>
      </p:sp>
    </p:spTree>
    <p:extLst>
      <p:ext uri="{BB962C8B-B14F-4D97-AF65-F5344CB8AC3E}">
        <p14:creationId xmlns="" xmlns:p14="http://schemas.microsoft.com/office/powerpoint/2010/main" val="6320182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3"/>
          <p:cNvSpPr>
            <a:spLocks noGrp="1" noChangeArrowheads="1"/>
          </p:cNvSpPr>
          <p:nvPr>
            <p:ph type="title"/>
          </p:nvPr>
        </p:nvSpPr>
        <p:spPr>
          <a:xfrm>
            <a:off x="609600" y="1125538"/>
            <a:ext cx="7772400" cy="1143000"/>
          </a:xfrm>
        </p:spPr>
        <p:txBody>
          <a:bodyPr/>
          <a:lstStyle/>
          <a:p>
            <a:r>
              <a:rPr lang="it-IT" altLang="it-IT" sz="4000"/>
              <a:t>Industrial</a:t>
            </a:r>
            <a:br>
              <a:rPr lang="it-IT" altLang="it-IT" sz="4000"/>
            </a:br>
            <a:r>
              <a:rPr lang="it-IT" altLang="it-IT" sz="4000"/>
              <a:t>districts in </a:t>
            </a:r>
            <a:br>
              <a:rPr lang="it-IT" altLang="it-IT" sz="4000"/>
            </a:br>
            <a:r>
              <a:rPr lang="it-IT" altLang="it-IT" sz="4000"/>
              <a:t>Sardinia</a:t>
            </a:r>
          </a:p>
        </p:txBody>
      </p:sp>
      <p:pic>
        <p:nvPicPr>
          <p:cNvPr id="219138" name="Picture 2" descr="distretto_sughero"/>
          <p:cNvPicPr>
            <a:picLocks noGrp="1" noChangeAspect="1" noChangeArrowheads="1"/>
          </p:cNvPicPr>
          <p:nvPr>
            <p:ph idx="4294967295"/>
          </p:nvPr>
        </p:nvPicPr>
        <p:blipFill>
          <a:blip r:embed="rId2" cstate="print">
            <a:extLst>
              <a:ext uri="{28A0092B-C50C-407E-A947-70E740481C1C}">
                <a14:useLocalDpi xmlns="" xmlns:a14="http://schemas.microsoft.com/office/drawing/2010/main" val="0"/>
              </a:ext>
            </a:extLst>
          </a:blip>
          <a:srcRect/>
          <a:stretch>
            <a:fillRect/>
          </a:stretch>
        </p:blipFill>
        <p:spPr>
          <a:xfrm>
            <a:off x="3709988" y="260350"/>
            <a:ext cx="5095875" cy="65246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3162502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r>
              <a:rPr lang="en-GB" altLang="it-IT"/>
              <a:t>What is GI?</a:t>
            </a:r>
          </a:p>
        </p:txBody>
      </p:sp>
      <p:sp>
        <p:nvSpPr>
          <p:cNvPr id="250883" name="Rectangle 3" descr="Rectangle: Click to edit Master text styles&#10;Second level&#10;Third level&#10;Fourth level&#10;Fifth level"/>
          <p:cNvSpPr>
            <a:spLocks noGrp="1" noChangeArrowheads="1"/>
          </p:cNvSpPr>
          <p:nvPr>
            <p:ph type="body" idx="1"/>
          </p:nvPr>
        </p:nvSpPr>
        <p:spPr>
          <a:xfrm>
            <a:off x="838200" y="1905000"/>
            <a:ext cx="7772400" cy="4476750"/>
          </a:xfrm>
        </p:spPr>
        <p:txBody>
          <a:bodyPr/>
          <a:lstStyle/>
          <a:p>
            <a:pPr>
              <a:lnSpc>
                <a:spcPct val="90000"/>
              </a:lnSpc>
            </a:pPr>
            <a:r>
              <a:rPr lang="en-GB" altLang="it-IT" sz="2400"/>
              <a:t>Some technical reasons why GI is special:</a:t>
            </a:r>
          </a:p>
          <a:p>
            <a:pPr lvl="1">
              <a:lnSpc>
                <a:spcPct val="90000"/>
              </a:lnSpc>
            </a:pPr>
            <a:r>
              <a:rPr lang="en-GB" altLang="it-IT" sz="2000"/>
              <a:t>It is  multidimensional – at least 2 coordinates must be specified to define a location (X, Y; E, N; Lat, Long);</a:t>
            </a:r>
          </a:p>
          <a:p>
            <a:pPr lvl="1">
              <a:lnSpc>
                <a:spcPct val="90000"/>
              </a:lnSpc>
            </a:pPr>
            <a:r>
              <a:rPr lang="en-GB" altLang="it-IT" sz="2000"/>
              <a:t>It is voluminous – geographic DB can reach terabyte dimension - 1,000 billion bytes;</a:t>
            </a:r>
          </a:p>
          <a:p>
            <a:pPr lvl="1">
              <a:lnSpc>
                <a:spcPct val="90000"/>
              </a:lnSpc>
            </a:pPr>
            <a:r>
              <a:rPr lang="en-GB" altLang="it-IT" sz="2000"/>
              <a:t>It must be projected onto a </a:t>
            </a:r>
            <a:r>
              <a:rPr lang="en-GB" altLang="it-IT" sz="2000" b="1" u="sng"/>
              <a:t>flat surface;</a:t>
            </a:r>
          </a:p>
          <a:p>
            <a:pPr lvl="1">
              <a:lnSpc>
                <a:spcPct val="90000"/>
              </a:lnSpc>
            </a:pPr>
            <a:r>
              <a:rPr lang="en-GB" altLang="it-IT" sz="2000"/>
              <a:t>It requires many special methods for its analysis;</a:t>
            </a:r>
          </a:p>
          <a:p>
            <a:pPr lvl="1">
              <a:lnSpc>
                <a:spcPct val="90000"/>
              </a:lnSpc>
            </a:pPr>
            <a:r>
              <a:rPr lang="en-GB" altLang="it-IT" sz="2000"/>
              <a:t>It can be time-consuming to integrate and analyze many varied types of geographic information;</a:t>
            </a:r>
          </a:p>
          <a:p>
            <a:pPr lvl="1">
              <a:lnSpc>
                <a:spcPct val="90000"/>
              </a:lnSpc>
            </a:pPr>
            <a:r>
              <a:rPr lang="en-GB" altLang="it-IT" sz="2000"/>
              <a:t>Although much geographic information is static, the process of updating is complex and expensive;</a:t>
            </a:r>
          </a:p>
          <a:p>
            <a:pPr lvl="1">
              <a:lnSpc>
                <a:spcPct val="90000"/>
              </a:lnSpc>
            </a:pPr>
            <a:r>
              <a:rPr lang="en-GB" altLang="it-IT" sz="2000"/>
              <a:t>Display of geographic information in the form of a map requires a large amount of data to be retrieved and processed</a:t>
            </a:r>
          </a:p>
        </p:txBody>
      </p:sp>
    </p:spTree>
    <p:extLst>
      <p:ext uri="{BB962C8B-B14F-4D97-AF65-F5344CB8AC3E}">
        <p14:creationId xmlns="" xmlns:p14="http://schemas.microsoft.com/office/powerpoint/2010/main" val="18697328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288" y="454025"/>
            <a:ext cx="8424862" cy="6318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20163" name="Rectangle 3"/>
          <p:cNvSpPr>
            <a:spLocks noGrp="1" noChangeArrowheads="1"/>
          </p:cNvSpPr>
          <p:nvPr>
            <p:ph type="title"/>
          </p:nvPr>
        </p:nvSpPr>
        <p:spPr>
          <a:xfrm>
            <a:off x="609600" y="415925"/>
            <a:ext cx="7772400" cy="1143000"/>
          </a:xfrm>
        </p:spPr>
        <p:txBody>
          <a:bodyPr/>
          <a:lstStyle/>
          <a:p>
            <a:r>
              <a:rPr lang="it-IT" altLang="it-IT" sz="2400"/>
              <a:t>Relation graphical data –attribute data (=table)</a:t>
            </a:r>
            <a:br>
              <a:rPr lang="it-IT" altLang="it-IT" sz="2400"/>
            </a:br>
            <a:r>
              <a:rPr lang="it-IT" altLang="it-IT" sz="2400"/>
              <a:t/>
            </a:r>
            <a:br>
              <a:rPr lang="it-IT" altLang="it-IT" sz="2400"/>
            </a:br>
            <a:r>
              <a:rPr lang="it-IT" altLang="it-IT" sz="2400"/>
              <a:t/>
            </a:r>
            <a:br>
              <a:rPr lang="it-IT" altLang="it-IT" sz="2400"/>
            </a:br>
            <a:endParaRPr lang="it-IT" altLang="it-IT" sz="2400"/>
          </a:p>
        </p:txBody>
      </p:sp>
      <p:sp>
        <p:nvSpPr>
          <p:cNvPr id="220164" name="Freeform 4"/>
          <p:cNvSpPr>
            <a:spLocks/>
          </p:cNvSpPr>
          <p:nvPr/>
        </p:nvSpPr>
        <p:spPr bwMode="auto">
          <a:xfrm>
            <a:off x="4078288" y="1884363"/>
            <a:ext cx="1152525" cy="1081087"/>
          </a:xfrm>
          <a:custGeom>
            <a:avLst/>
            <a:gdLst>
              <a:gd name="T0" fmla="*/ 726 w 726"/>
              <a:gd name="T1" fmla="*/ 136 h 681"/>
              <a:gd name="T2" fmla="*/ 363 w 726"/>
              <a:gd name="T3" fmla="*/ 91 h 681"/>
              <a:gd name="T4" fmla="*/ 0 w 726"/>
              <a:gd name="T5" fmla="*/ 681 h 681"/>
            </a:gdLst>
            <a:ahLst/>
            <a:cxnLst>
              <a:cxn ang="0">
                <a:pos x="T0" y="T1"/>
              </a:cxn>
              <a:cxn ang="0">
                <a:pos x="T2" y="T3"/>
              </a:cxn>
              <a:cxn ang="0">
                <a:pos x="T4" y="T5"/>
              </a:cxn>
            </a:cxnLst>
            <a:rect l="0" t="0" r="r" b="b"/>
            <a:pathLst>
              <a:path w="726" h="681">
                <a:moveTo>
                  <a:pt x="726" y="136"/>
                </a:moveTo>
                <a:cubicBezTo>
                  <a:pt x="605" y="68"/>
                  <a:pt x="484" y="0"/>
                  <a:pt x="363" y="91"/>
                </a:cubicBezTo>
                <a:cubicBezTo>
                  <a:pt x="242" y="182"/>
                  <a:pt x="60" y="583"/>
                  <a:pt x="0" y="681"/>
                </a:cubicBezTo>
              </a:path>
            </a:pathLst>
          </a:custGeom>
          <a:noFill/>
          <a:ln w="34925" cap="flat" cmpd="sng">
            <a:solidFill>
              <a:srgbClr val="BA1212"/>
            </a:solidFill>
            <a:prstDash val="solid"/>
            <a:round/>
            <a:headEnd type="triangl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0165" name="Oval 5"/>
          <p:cNvSpPr>
            <a:spLocks noChangeArrowheads="1"/>
          </p:cNvSpPr>
          <p:nvPr/>
        </p:nvSpPr>
        <p:spPr bwMode="auto">
          <a:xfrm>
            <a:off x="5148263" y="1773238"/>
            <a:ext cx="1008062" cy="1295400"/>
          </a:xfrm>
          <a:prstGeom prst="ellipse">
            <a:avLst/>
          </a:prstGeom>
          <a:noFill/>
          <a:ln w="28575">
            <a:solidFill>
              <a:srgbClr val="BA121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0166" name="Oval 6"/>
          <p:cNvSpPr>
            <a:spLocks noChangeArrowheads="1"/>
          </p:cNvSpPr>
          <p:nvPr/>
        </p:nvSpPr>
        <p:spPr bwMode="auto">
          <a:xfrm>
            <a:off x="1285875" y="2851150"/>
            <a:ext cx="4248150" cy="3673475"/>
          </a:xfrm>
          <a:prstGeom prst="ellipse">
            <a:avLst/>
          </a:prstGeom>
          <a:noFill/>
          <a:ln w="28575">
            <a:solidFill>
              <a:srgbClr val="BA121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0167" name="Text Box 7"/>
          <p:cNvSpPr txBox="1">
            <a:spLocks noChangeArrowheads="1"/>
          </p:cNvSpPr>
          <p:nvPr/>
        </p:nvSpPr>
        <p:spPr bwMode="auto">
          <a:xfrm>
            <a:off x="6659563" y="3644900"/>
            <a:ext cx="2162175" cy="1577975"/>
          </a:xfrm>
          <a:prstGeom prst="rect">
            <a:avLst/>
          </a:prstGeom>
          <a:noFill/>
          <a:ln w="19050">
            <a:solidFill>
              <a:srgbClr val="BA121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Monotype Sorts" pitchFamily="2" charset="2"/>
              <a:buNone/>
            </a:pPr>
            <a:r>
              <a:rPr lang="it-IT" altLang="it-IT" sz="1600" b="1"/>
              <a:t>for </a:t>
            </a:r>
            <a:r>
              <a:rPr lang="it-IT" altLang="it-IT" sz="1600" b="1" i="1" u="sng"/>
              <a:t>every graphical element </a:t>
            </a:r>
            <a:r>
              <a:rPr lang="it-IT" altLang="it-IT" sz="1600" b="1"/>
              <a:t>(es. municipality in green) there is </a:t>
            </a:r>
            <a:r>
              <a:rPr lang="it-IT" altLang="it-IT" sz="1600" b="1" i="1" u="sng"/>
              <a:t>one and only one row in the attribute table</a:t>
            </a:r>
          </a:p>
        </p:txBody>
      </p:sp>
    </p:spTree>
    <p:extLst>
      <p:ext uri="{BB962C8B-B14F-4D97-AF65-F5344CB8AC3E}">
        <p14:creationId xmlns="" xmlns:p14="http://schemas.microsoft.com/office/powerpoint/2010/main" val="20672526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70" name="Picture 2" descr="Offerta_Fv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1258888" y="596900"/>
            <a:ext cx="6337300" cy="6021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63171" name="Rectangle 3"/>
          <p:cNvSpPr>
            <a:spLocks noGrp="1" noChangeArrowheads="1"/>
          </p:cNvSpPr>
          <p:nvPr>
            <p:ph type="title"/>
          </p:nvPr>
        </p:nvSpPr>
        <p:spPr/>
        <p:txBody>
          <a:bodyPr/>
          <a:lstStyle/>
          <a:p>
            <a:r>
              <a:rPr lang="it-IT" altLang="it-IT" sz="2800"/>
              <a:t>Touristic capabilities of Municipalities in Friuli Venezia Giulia</a:t>
            </a:r>
            <a:br>
              <a:rPr lang="it-IT" altLang="it-IT" sz="2800"/>
            </a:br>
            <a:endParaRPr lang="it-IT" altLang="it-IT" sz="2800"/>
          </a:p>
        </p:txBody>
      </p:sp>
    </p:spTree>
    <p:extLst>
      <p:ext uri="{BB962C8B-B14F-4D97-AF65-F5344CB8AC3E}">
        <p14:creationId xmlns="" xmlns:p14="http://schemas.microsoft.com/office/powerpoint/2010/main" val="8667911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r>
              <a:rPr lang="it-IT" altLang="it-IT" sz="2800"/>
              <a:t>Touristic capabilities of Municipalities in Friuli Venezia Giulia</a:t>
            </a:r>
          </a:p>
        </p:txBody>
      </p:sp>
      <p:pic>
        <p:nvPicPr>
          <p:cNvPr id="264195" name="Picture 3" descr="Offerta_Fvg_tab"/>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468313" y="2230438"/>
            <a:ext cx="8351837" cy="32400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4014549666"/>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it-IT" altLang="it-IT" sz="2800"/>
              <a:t>Major Municipalities in Friuli Venezia Giulia</a:t>
            </a:r>
            <a:br>
              <a:rPr lang="it-IT" altLang="it-IT" sz="2800"/>
            </a:br>
            <a:r>
              <a:rPr lang="it-IT" altLang="it-IT" sz="2800"/>
              <a:t/>
            </a:r>
            <a:br>
              <a:rPr lang="it-IT" altLang="it-IT" sz="2800"/>
            </a:br>
            <a:endParaRPr lang="it-IT" altLang="it-IT" sz="2800"/>
          </a:p>
        </p:txBody>
      </p:sp>
      <p:graphicFrame>
        <p:nvGraphicFramePr>
          <p:cNvPr id="265219" name="Object 3"/>
          <p:cNvGraphicFramePr>
            <a:graphicFrameLocks noGrp="1" noChangeAspect="1"/>
          </p:cNvGraphicFramePr>
          <p:nvPr>
            <p:ph idx="1"/>
          </p:nvPr>
        </p:nvGraphicFramePr>
        <p:xfrm>
          <a:off x="2579688" y="822325"/>
          <a:ext cx="5305425" cy="5516563"/>
        </p:xfrm>
        <a:graphic>
          <a:graphicData uri="http://schemas.openxmlformats.org/presentationml/2006/ole">
            <p:oleObj spid="_x0000_s46095" name="Bitmap Image" r:id="rId3" imgW="3858164" imgH="4009524" progId="PBrush">
              <p:embed/>
            </p:oleObj>
          </a:graphicData>
        </a:graphic>
      </p:graphicFrame>
      <p:sp>
        <p:nvSpPr>
          <p:cNvPr id="265220" name="Oval 4"/>
          <p:cNvSpPr>
            <a:spLocks noChangeArrowheads="1"/>
          </p:cNvSpPr>
          <p:nvPr/>
        </p:nvSpPr>
        <p:spPr bwMode="auto">
          <a:xfrm>
            <a:off x="2268538" y="836613"/>
            <a:ext cx="5975350" cy="1512887"/>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5221" name="Rectangle 5"/>
          <p:cNvSpPr>
            <a:spLocks noChangeArrowheads="1"/>
          </p:cNvSpPr>
          <p:nvPr/>
        </p:nvSpPr>
        <p:spPr bwMode="auto">
          <a:xfrm>
            <a:off x="250825" y="2636838"/>
            <a:ext cx="23241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0"/>
              </a:spcBef>
              <a:buClrTx/>
              <a:buFontTx/>
              <a:buNone/>
            </a:pPr>
            <a:r>
              <a:rPr lang="it-IT" altLang="it-IT" sz="1800">
                <a:solidFill>
                  <a:schemeClr val="tx2"/>
                </a:solidFill>
                <a:latin typeface="Arial" charset="0"/>
              </a:rPr>
              <a:t>(population</a:t>
            </a:r>
          </a:p>
          <a:p>
            <a:pPr eaLnBrk="1" hangingPunct="1">
              <a:spcBef>
                <a:spcPct val="0"/>
              </a:spcBef>
              <a:buClrTx/>
              <a:buFontTx/>
              <a:buNone/>
            </a:pPr>
            <a:r>
              <a:rPr lang="it-IT" altLang="it-IT" sz="1800">
                <a:solidFill>
                  <a:schemeClr val="tx2"/>
                </a:solidFill>
                <a:latin typeface="Arial" charset="0"/>
              </a:rPr>
              <a:t>&gt; 10.000 inhabitants)</a:t>
            </a:r>
          </a:p>
        </p:txBody>
      </p:sp>
    </p:spTree>
    <p:extLst>
      <p:ext uri="{BB962C8B-B14F-4D97-AF65-F5344CB8AC3E}">
        <p14:creationId xmlns="" xmlns:p14="http://schemas.microsoft.com/office/powerpoint/2010/main" val="416479459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2" descr="PRGC"/>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088" y="404813"/>
            <a:ext cx="7524750" cy="5848350"/>
          </a:xfrm>
          <a:prstGeom prst="rect">
            <a:avLst/>
          </a:prstGeom>
          <a:noFill/>
          <a:extLst>
            <a:ext uri="{909E8E84-426E-40DD-AFC4-6F175D3DCCD1}">
              <a14:hiddenFill xmlns="" xmlns:a14="http://schemas.microsoft.com/office/drawing/2010/main">
                <a:solidFill>
                  <a:srgbClr val="FFFFFF"/>
                </a:solidFill>
              </a14:hiddenFill>
            </a:ext>
          </a:extLst>
        </p:spPr>
      </p:pic>
      <p:sp>
        <p:nvSpPr>
          <p:cNvPr id="266243" name="Rectangle 3"/>
          <p:cNvSpPr>
            <a:spLocks noGrp="1" noChangeArrowheads="1"/>
          </p:cNvSpPr>
          <p:nvPr>
            <p:ph type="title"/>
          </p:nvPr>
        </p:nvSpPr>
        <p:spPr/>
        <p:txBody>
          <a:bodyPr/>
          <a:lstStyle/>
          <a:p>
            <a:r>
              <a:rPr lang="it-IT" altLang="it-IT" sz="2400"/>
              <a:t>Land use (from Regione Friuli Venezia Giulia PRGC)</a:t>
            </a:r>
            <a:br>
              <a:rPr lang="it-IT" altLang="it-IT" sz="2400"/>
            </a:br>
            <a:r>
              <a:rPr lang="it-IT" altLang="it-IT" sz="2400"/>
              <a:t/>
            </a:r>
            <a:br>
              <a:rPr lang="it-IT" altLang="it-IT" sz="2400"/>
            </a:br>
            <a:endParaRPr lang="it-IT" altLang="it-IT" sz="2400"/>
          </a:p>
        </p:txBody>
      </p:sp>
    </p:spTree>
    <p:extLst>
      <p:ext uri="{BB962C8B-B14F-4D97-AF65-F5344CB8AC3E}">
        <p14:creationId xmlns="" xmlns:p14="http://schemas.microsoft.com/office/powerpoint/2010/main" val="5812179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r>
              <a:rPr lang="it-IT" altLang="it-IT" sz="3200"/>
              <a:t>Regione Friuli Venezia Giulia</a:t>
            </a:r>
            <a:br>
              <a:rPr lang="it-IT" altLang="it-IT" sz="3200"/>
            </a:br>
            <a:r>
              <a:rPr lang="it-IT" altLang="it-IT" sz="3200"/>
              <a:t>GIS as spatial tool for transport planning</a:t>
            </a:r>
            <a:br>
              <a:rPr lang="it-IT" altLang="it-IT" sz="3200"/>
            </a:br>
            <a:endParaRPr lang="it-IT" altLang="it-IT" sz="3200"/>
          </a:p>
        </p:txBody>
      </p:sp>
      <p:pic>
        <p:nvPicPr>
          <p:cNvPr id="281603" name="Picture 3"/>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684213" y="1035050"/>
            <a:ext cx="7704137" cy="5778500"/>
          </a:xfrm>
          <a:noFill/>
          <a:ln/>
          <a:extLst>
            <a:ext uri="{91240B29-F687-4F45-9708-019B960494DF}">
              <a14:hiddenLine xmlns=""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 xmlns:p14="http://schemas.microsoft.com/office/powerpoint/2010/main" val="67245066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827088" y="1039813"/>
            <a:ext cx="7273925" cy="5454650"/>
          </a:xfrm>
          <a:noFill/>
          <a:ln/>
          <a:extLst>
            <a:ext uri="{91240B29-F687-4F45-9708-019B960494DF}">
              <a14:hiddenLine xmlns="" xmlns:a14="http://schemas.microsoft.com/office/drawing/2010/main" w="9525" cap="flat" cmpd="sng">
                <a:solidFill>
                  <a:schemeClr val="tx1"/>
                </a:solidFill>
                <a:prstDash val="solid"/>
                <a:miter lim="800000"/>
                <a:headEnd/>
                <a:tailEnd/>
              </a14:hiddenLine>
            </a:ext>
          </a:extLst>
        </p:spPr>
      </p:pic>
      <p:sp>
        <p:nvSpPr>
          <p:cNvPr id="282627" name="Rectangle 3"/>
          <p:cNvSpPr>
            <a:spLocks noGrp="1" noChangeArrowheads="1"/>
          </p:cNvSpPr>
          <p:nvPr>
            <p:ph type="title"/>
          </p:nvPr>
        </p:nvSpPr>
        <p:spPr/>
        <p:txBody>
          <a:bodyPr/>
          <a:lstStyle/>
          <a:p>
            <a:r>
              <a:rPr lang="it-IT" altLang="it-IT" sz="3200"/>
              <a:t>Regione Friuli Venezia Giulia</a:t>
            </a:r>
            <a:br>
              <a:rPr lang="it-IT" altLang="it-IT" sz="3200"/>
            </a:br>
            <a:r>
              <a:rPr lang="it-IT" altLang="it-IT" sz="3200"/>
              <a:t>GIS as spatial tool for transport planning</a:t>
            </a:r>
            <a:br>
              <a:rPr lang="it-IT" altLang="it-IT" sz="3200"/>
            </a:br>
            <a:endParaRPr lang="it-IT" altLang="it-IT" sz="3200"/>
          </a:p>
        </p:txBody>
      </p:sp>
      <p:sp>
        <p:nvSpPr>
          <p:cNvPr id="282628" name="Rectangle 4"/>
          <p:cNvSpPr>
            <a:spLocks noChangeArrowheads="1"/>
          </p:cNvSpPr>
          <p:nvPr/>
        </p:nvSpPr>
        <p:spPr bwMode="auto">
          <a:xfrm>
            <a:off x="1662113" y="6389688"/>
            <a:ext cx="6188075"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0"/>
              </a:spcBef>
              <a:tabLst>
                <a:tab pos="228600" algn="l"/>
              </a:tabLst>
              <a:defRPr sz="2400">
                <a:solidFill>
                  <a:schemeClr val="tx1"/>
                </a:solidFill>
                <a:latin typeface="Times New Roman" pitchFamily="18" charset="0"/>
              </a:defRPr>
            </a:lvl1pPr>
            <a:lvl2pPr>
              <a:spcBef>
                <a:spcPct val="0"/>
              </a:spcBef>
              <a:tabLst>
                <a:tab pos="228600" algn="l"/>
              </a:tabLst>
              <a:defRPr sz="2400">
                <a:solidFill>
                  <a:schemeClr val="tx1"/>
                </a:solidFill>
                <a:latin typeface="Times New Roman" pitchFamily="18" charset="0"/>
              </a:defRPr>
            </a:lvl2pPr>
            <a:lvl3pPr>
              <a:spcBef>
                <a:spcPct val="0"/>
              </a:spcBef>
              <a:tabLst>
                <a:tab pos="228600" algn="l"/>
              </a:tabLst>
              <a:defRPr sz="2400">
                <a:solidFill>
                  <a:schemeClr val="tx1"/>
                </a:solidFill>
                <a:latin typeface="Times New Roman" pitchFamily="18" charset="0"/>
              </a:defRPr>
            </a:lvl3pPr>
            <a:lvl4pPr>
              <a:spcBef>
                <a:spcPct val="0"/>
              </a:spcBef>
              <a:tabLst>
                <a:tab pos="228600" algn="l"/>
              </a:tabLst>
              <a:defRPr sz="2400">
                <a:solidFill>
                  <a:schemeClr val="tx1"/>
                </a:solidFill>
                <a:latin typeface="Times New Roman" pitchFamily="18" charset="0"/>
              </a:defRPr>
            </a:lvl4pPr>
            <a:lvl5pPr>
              <a:spcBef>
                <a:spcPct val="0"/>
              </a:spcBef>
              <a:tabLst>
                <a:tab pos="228600" algn="l"/>
              </a:tabLst>
              <a:defRPr sz="2400">
                <a:solidFill>
                  <a:schemeClr val="tx1"/>
                </a:solidFill>
                <a:latin typeface="Times New Roman" pitchFamily="18" charset="0"/>
              </a:defRPr>
            </a:lvl5pPr>
            <a:lvl6pPr eaLnBrk="0" fontAlgn="base" hangingPunct="0">
              <a:spcBef>
                <a:spcPct val="0"/>
              </a:spcBef>
              <a:spcAft>
                <a:spcPct val="0"/>
              </a:spcAft>
              <a:tabLst>
                <a:tab pos="228600" algn="l"/>
              </a:tabLst>
              <a:defRPr sz="2400">
                <a:solidFill>
                  <a:schemeClr val="tx1"/>
                </a:solidFill>
                <a:latin typeface="Times New Roman" pitchFamily="18" charset="0"/>
              </a:defRPr>
            </a:lvl6pPr>
            <a:lvl7pPr eaLnBrk="0" fontAlgn="base" hangingPunct="0">
              <a:spcBef>
                <a:spcPct val="0"/>
              </a:spcBef>
              <a:spcAft>
                <a:spcPct val="0"/>
              </a:spcAft>
              <a:tabLst>
                <a:tab pos="228600" algn="l"/>
              </a:tabLst>
              <a:defRPr sz="2400">
                <a:solidFill>
                  <a:schemeClr val="tx1"/>
                </a:solidFill>
                <a:latin typeface="Times New Roman" pitchFamily="18" charset="0"/>
              </a:defRPr>
            </a:lvl7pPr>
            <a:lvl8pPr eaLnBrk="0" fontAlgn="base" hangingPunct="0">
              <a:spcBef>
                <a:spcPct val="0"/>
              </a:spcBef>
              <a:spcAft>
                <a:spcPct val="0"/>
              </a:spcAft>
              <a:tabLst>
                <a:tab pos="228600" algn="l"/>
              </a:tabLst>
              <a:defRPr sz="2400">
                <a:solidFill>
                  <a:schemeClr val="tx1"/>
                </a:solidFill>
                <a:latin typeface="Times New Roman" pitchFamily="18" charset="0"/>
              </a:defRPr>
            </a:lvl8pPr>
            <a:lvl9pPr eaLnBrk="0" fontAlgn="base" hangingPunct="0">
              <a:spcBef>
                <a:spcPct val="0"/>
              </a:spcBef>
              <a:spcAft>
                <a:spcPct val="0"/>
              </a:spcAft>
              <a:tabLst>
                <a:tab pos="228600" algn="l"/>
              </a:tabLst>
              <a:defRPr sz="2400">
                <a:solidFill>
                  <a:schemeClr val="tx1"/>
                </a:solidFill>
                <a:latin typeface="Times New Roman" pitchFamily="18" charset="0"/>
              </a:defRPr>
            </a:lvl9pPr>
          </a:lstStyle>
          <a:p>
            <a:pPr>
              <a:spcBef>
                <a:spcPct val="20000"/>
              </a:spcBef>
              <a:buFont typeface="Monotype Sorts" pitchFamily="2" charset="2"/>
              <a:buNone/>
            </a:pPr>
            <a:r>
              <a:rPr lang="it-IT" altLang="it-IT" sz="1600" b="1"/>
              <a:t>I = intervento generico; N = nuovo tronco (intervento di costruzione).</a:t>
            </a:r>
          </a:p>
        </p:txBody>
      </p:sp>
    </p:spTree>
    <p:extLst>
      <p:ext uri="{BB962C8B-B14F-4D97-AF65-F5344CB8AC3E}">
        <p14:creationId xmlns="" xmlns:p14="http://schemas.microsoft.com/office/powerpoint/2010/main" val="23965109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r>
              <a:rPr lang="it-IT" altLang="it-IT" sz="4000"/>
              <a:t>Large scale maps – Municipality of Trieste</a:t>
            </a:r>
          </a:p>
        </p:txBody>
      </p:sp>
      <p:pic>
        <p:nvPicPr>
          <p:cNvPr id="283651" name="Picture 3"/>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2046288" y="1905000"/>
            <a:ext cx="5356225" cy="4114800"/>
          </a:xfrm>
          <a:noFill/>
          <a:ln/>
          <a:extLst>
            <a:ext uri="{91240B29-F687-4F45-9708-019B960494DF}">
              <a14:hiddenLine xmlns=""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 xmlns:p14="http://schemas.microsoft.com/office/powerpoint/2010/main" val="397038986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r>
              <a:rPr lang="it-IT" altLang="it-IT" sz="4000"/>
              <a:t>GIS projects &amp; Infrastructures in</a:t>
            </a:r>
            <a:br>
              <a:rPr lang="it-IT" altLang="it-IT" sz="4000"/>
            </a:br>
            <a:r>
              <a:rPr lang="it-IT" altLang="it-IT" sz="4000"/>
              <a:t>Friuli Venezia Giulia Region</a:t>
            </a:r>
          </a:p>
        </p:txBody>
      </p:sp>
      <p:pic>
        <p:nvPicPr>
          <p:cNvPr id="284675" name="Picture 3"/>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153988" y="1736725"/>
            <a:ext cx="8810625" cy="3724275"/>
          </a:xfrm>
          <a:noFill/>
          <a:ln/>
          <a:extLst>
            <a:ext uri="{91240B29-F687-4F45-9708-019B960494DF}">
              <a14:hiddenLine xmlns="" xmlns:a14="http://schemas.microsoft.com/office/drawing/2010/main" w="9525" cap="flat" cmpd="sng">
                <a:solidFill>
                  <a:schemeClr val="tx1"/>
                </a:solidFill>
                <a:prstDash val="solid"/>
                <a:miter lim="800000"/>
                <a:headEnd/>
                <a:tailEnd/>
              </a14:hiddenLine>
            </a:ext>
          </a:extLst>
        </p:spPr>
      </p:pic>
      <p:sp>
        <p:nvSpPr>
          <p:cNvPr id="284676" name="Text Box 4"/>
          <p:cNvSpPr txBox="1">
            <a:spLocks noChangeArrowheads="1"/>
          </p:cNvSpPr>
          <p:nvPr/>
        </p:nvSpPr>
        <p:spPr bwMode="auto">
          <a:xfrm>
            <a:off x="1908175" y="5876925"/>
            <a:ext cx="4824413"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t>Moland</a:t>
            </a:r>
          </a:p>
        </p:txBody>
      </p:sp>
    </p:spTree>
    <p:extLst>
      <p:ext uri="{BB962C8B-B14F-4D97-AF65-F5344CB8AC3E}">
        <p14:creationId xmlns="" xmlns:p14="http://schemas.microsoft.com/office/powerpoint/2010/main" val="28711872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6" name="Picture 2" descr="pollution_global_hire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288" y="1878013"/>
            <a:ext cx="8604250" cy="2990850"/>
          </a:xfrm>
          <a:prstGeom prst="rect">
            <a:avLst/>
          </a:prstGeom>
          <a:noFill/>
          <a:extLst>
            <a:ext uri="{909E8E84-426E-40DD-AFC4-6F175D3DCCD1}">
              <a14:hiddenFill xmlns="" xmlns:a14="http://schemas.microsoft.com/office/drawing/2010/main">
                <a:solidFill>
                  <a:srgbClr val="FFFFFF"/>
                </a:solidFill>
              </a14:hiddenFill>
            </a:ext>
          </a:extLst>
        </p:spPr>
      </p:pic>
      <p:sp>
        <p:nvSpPr>
          <p:cNvPr id="267267" name="Rectangle 3"/>
          <p:cNvSpPr>
            <a:spLocks noChangeArrowheads="1"/>
          </p:cNvSpPr>
          <p:nvPr/>
        </p:nvSpPr>
        <p:spPr bwMode="auto">
          <a:xfrm>
            <a:off x="5724525" y="161925"/>
            <a:ext cx="3024188" cy="1774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spcBef>
                <a:spcPct val="0"/>
              </a:spcBef>
              <a:buClrTx/>
              <a:buFontTx/>
              <a:buNone/>
            </a:pPr>
            <a:r>
              <a:rPr lang="it-IT" altLang="it-IT" sz="1100" b="1"/>
              <a:t>11 October 2004</a:t>
            </a:r>
            <a:br>
              <a:rPr lang="it-IT" altLang="it-IT" sz="1100" b="1"/>
            </a:br>
            <a:r>
              <a:rPr lang="it-IT" altLang="it-IT" sz="1100" b="1"/>
              <a:t>The image shows the global mean tropospheric nitrogen dioxide (NO2) vertical column density (VCD) between January 2003 and June 2004, as measured by the SCIAMACHY instrument on ESA's Envisat. The scale is in 1015 molecules/cm-2. Image produced by S. Beirle, U. Platt and T. Wagner of the University of Heidelberg's Institute for Environmental Physics. </a:t>
            </a:r>
          </a:p>
        </p:txBody>
      </p:sp>
      <p:pic>
        <p:nvPicPr>
          <p:cNvPr id="267268" name="Picture 4" descr="pollution_eur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35375" y="549275"/>
            <a:ext cx="1924050" cy="1133475"/>
          </a:xfrm>
          <a:prstGeom prst="rect">
            <a:avLst/>
          </a:prstGeom>
          <a:noFill/>
          <a:ln w="28575">
            <a:solidFill>
              <a:srgbClr val="FF0000"/>
            </a:solidFill>
            <a:miter lim="800000"/>
            <a:headEnd/>
            <a:tailEnd/>
          </a:ln>
          <a:extLst>
            <a:ext uri="{909E8E84-426E-40DD-AFC4-6F175D3DCCD1}">
              <a14:hiddenFill xmlns="" xmlns:a14="http://schemas.microsoft.com/office/drawing/2010/main">
                <a:solidFill>
                  <a:srgbClr val="FFFFFF"/>
                </a:solidFill>
              </a14:hiddenFill>
            </a:ext>
          </a:extLst>
        </p:spPr>
      </p:pic>
      <p:pic>
        <p:nvPicPr>
          <p:cNvPr id="267269" name="Picture 5" descr="pollution_US_est"/>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16013" y="0"/>
            <a:ext cx="2276475" cy="1914525"/>
          </a:xfrm>
          <a:prstGeom prst="rect">
            <a:avLst/>
          </a:prstGeom>
          <a:noFill/>
          <a:ln w="28575">
            <a:solidFill>
              <a:srgbClr val="FF0000"/>
            </a:solidFill>
            <a:miter lim="800000"/>
            <a:headEnd/>
            <a:tailEnd/>
          </a:ln>
          <a:extLst>
            <a:ext uri="{909E8E84-426E-40DD-AFC4-6F175D3DCCD1}">
              <a14:hiddenFill xmlns="" xmlns:a14="http://schemas.microsoft.com/office/drawing/2010/main">
                <a:solidFill>
                  <a:srgbClr val="FFFFFF"/>
                </a:solidFill>
              </a14:hiddenFill>
            </a:ext>
          </a:extLst>
        </p:spPr>
      </p:pic>
      <p:pic>
        <p:nvPicPr>
          <p:cNvPr id="267270" name="Picture 6" descr="pollution_far_east"/>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686425" y="4076700"/>
            <a:ext cx="3457575" cy="2552700"/>
          </a:xfrm>
          <a:prstGeom prst="rect">
            <a:avLst/>
          </a:prstGeom>
          <a:noFill/>
          <a:ln w="28575">
            <a:solidFill>
              <a:srgbClr val="FF0000"/>
            </a:solidFill>
            <a:miter lim="800000"/>
            <a:headEnd/>
            <a:tailEnd/>
          </a:ln>
          <a:extLst>
            <a:ext uri="{909E8E84-426E-40DD-AFC4-6F175D3DCCD1}">
              <a14:hiddenFill xmlns="" xmlns:a14="http://schemas.microsoft.com/office/drawing/2010/main">
                <a:solidFill>
                  <a:srgbClr val="FFFFFF"/>
                </a:solidFill>
              </a14:hiddenFill>
            </a:ext>
          </a:extLst>
        </p:spPr>
      </p:pic>
      <p:pic>
        <p:nvPicPr>
          <p:cNvPr id="267271" name="Picture 7" descr="pollution_SA"/>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95288" y="4365625"/>
            <a:ext cx="2705100" cy="2266950"/>
          </a:xfrm>
          <a:prstGeom prst="rect">
            <a:avLst/>
          </a:prstGeom>
          <a:noFill/>
          <a:ln w="28575">
            <a:solidFill>
              <a:srgbClr val="FF0000"/>
            </a:solidFill>
            <a:miter lim="800000"/>
            <a:headEnd/>
            <a:tailEnd/>
          </a:ln>
          <a:extLst>
            <a:ext uri="{909E8E84-426E-40DD-AFC4-6F175D3DCCD1}">
              <a14:hiddenFill xmlns="" xmlns:a14="http://schemas.microsoft.com/office/drawing/2010/main">
                <a:solidFill>
                  <a:srgbClr val="FFFFFF"/>
                </a:solidFill>
              </a14:hiddenFill>
            </a:ext>
          </a:extLst>
        </p:spPr>
      </p:pic>
      <p:sp>
        <p:nvSpPr>
          <p:cNvPr id="267272" name="Rectangle 8"/>
          <p:cNvSpPr>
            <a:spLocks noChangeArrowheads="1"/>
          </p:cNvSpPr>
          <p:nvPr/>
        </p:nvSpPr>
        <p:spPr bwMode="auto">
          <a:xfrm>
            <a:off x="4284663" y="2060575"/>
            <a:ext cx="792162" cy="431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7273" name="Rectangle 9"/>
          <p:cNvSpPr>
            <a:spLocks noChangeArrowheads="1"/>
          </p:cNvSpPr>
          <p:nvPr/>
        </p:nvSpPr>
        <p:spPr bwMode="auto">
          <a:xfrm>
            <a:off x="4284663" y="2060575"/>
            <a:ext cx="792162" cy="431800"/>
          </a:xfrm>
          <a:prstGeom prst="rect">
            <a:avLst/>
          </a:prstGeom>
          <a:noFill/>
          <a:ln w="19050">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7274" name="Rectangle 10"/>
          <p:cNvSpPr>
            <a:spLocks noChangeArrowheads="1"/>
          </p:cNvSpPr>
          <p:nvPr/>
        </p:nvSpPr>
        <p:spPr bwMode="auto">
          <a:xfrm>
            <a:off x="407988" y="5635625"/>
            <a:ext cx="85566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buFont typeface="Monotype Sorts" pitchFamily="2" charset="2"/>
              <a:buNone/>
            </a:pPr>
            <a:r>
              <a:rPr lang="it-IT" altLang="it-IT" sz="2400" b="1"/>
              <a:t>http://www.esa.int/export/esaEO/SEM340NKPZD_index_1.html</a:t>
            </a:r>
          </a:p>
        </p:txBody>
      </p:sp>
      <p:sp>
        <p:nvSpPr>
          <p:cNvPr id="267275" name="Rectangle 11"/>
          <p:cNvSpPr>
            <a:spLocks noChangeArrowheads="1"/>
          </p:cNvSpPr>
          <p:nvPr/>
        </p:nvSpPr>
        <p:spPr bwMode="auto">
          <a:xfrm>
            <a:off x="1403350" y="2133600"/>
            <a:ext cx="1008063" cy="790575"/>
          </a:xfrm>
          <a:prstGeom prst="rect">
            <a:avLst/>
          </a:prstGeom>
          <a:noFill/>
          <a:ln w="19050">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7276" name="Rectangle 12"/>
          <p:cNvSpPr>
            <a:spLocks noChangeArrowheads="1"/>
          </p:cNvSpPr>
          <p:nvPr/>
        </p:nvSpPr>
        <p:spPr bwMode="auto">
          <a:xfrm>
            <a:off x="7235825" y="1989138"/>
            <a:ext cx="1439863" cy="1152525"/>
          </a:xfrm>
          <a:prstGeom prst="rect">
            <a:avLst/>
          </a:prstGeom>
          <a:noFill/>
          <a:ln w="19050">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7277" name="Rectangle 13"/>
          <p:cNvSpPr>
            <a:spLocks noChangeArrowheads="1"/>
          </p:cNvSpPr>
          <p:nvPr/>
        </p:nvSpPr>
        <p:spPr bwMode="auto">
          <a:xfrm>
            <a:off x="4643438" y="3429000"/>
            <a:ext cx="1008062" cy="1079500"/>
          </a:xfrm>
          <a:prstGeom prst="rect">
            <a:avLst/>
          </a:prstGeom>
          <a:noFill/>
          <a:ln w="19050">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extLst>
      <p:ext uri="{BB962C8B-B14F-4D97-AF65-F5344CB8AC3E}">
        <p14:creationId xmlns="" xmlns:p14="http://schemas.microsoft.com/office/powerpoint/2010/main" val="1334612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67266"/>
                                        </p:tgtEl>
                                        <p:attrNameLst>
                                          <p:attrName>style.visibility</p:attrName>
                                        </p:attrNameLst>
                                      </p:cBhvr>
                                      <p:to>
                                        <p:strVal val="visible"/>
                                      </p:to>
                                    </p:set>
                                    <p:animEffect transition="in" filter="box(out)">
                                      <p:cBhvr>
                                        <p:cTn id="7" dur="500"/>
                                        <p:tgtEl>
                                          <p:spTgt spid="267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7273"/>
                                        </p:tgtEl>
                                        <p:attrNameLst>
                                          <p:attrName>style.visibility</p:attrName>
                                        </p:attrNameLst>
                                      </p:cBhvr>
                                      <p:to>
                                        <p:strVal val="visible"/>
                                      </p:to>
                                    </p:set>
                                    <p:animEffect transition="in" filter="box(in)">
                                      <p:cBhvr>
                                        <p:cTn id="12" dur="2000"/>
                                        <p:tgtEl>
                                          <p:spTgt spid="2672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267268"/>
                                        </p:tgtEl>
                                        <p:attrNameLst>
                                          <p:attrName>style.visibility</p:attrName>
                                        </p:attrNameLst>
                                      </p:cBhvr>
                                      <p:to>
                                        <p:strVal val="visible"/>
                                      </p:to>
                                    </p:set>
                                    <p:animEffect transition="in" filter="box(out)">
                                      <p:cBhvr>
                                        <p:cTn id="17" dur="500"/>
                                        <p:tgtEl>
                                          <p:spTgt spid="2672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67275"/>
                                        </p:tgtEl>
                                        <p:attrNameLst>
                                          <p:attrName>style.visibility</p:attrName>
                                        </p:attrNameLst>
                                      </p:cBhvr>
                                      <p:to>
                                        <p:strVal val="visible"/>
                                      </p:to>
                                    </p:set>
                                    <p:animEffect transition="in" filter="box(in)">
                                      <p:cBhvr>
                                        <p:cTn id="22" dur="500"/>
                                        <p:tgtEl>
                                          <p:spTgt spid="2672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267269"/>
                                        </p:tgtEl>
                                        <p:attrNameLst>
                                          <p:attrName>style.visibility</p:attrName>
                                        </p:attrNameLst>
                                      </p:cBhvr>
                                      <p:to>
                                        <p:strVal val="visible"/>
                                      </p:to>
                                    </p:set>
                                    <p:animEffect transition="in" filter="box(out)">
                                      <p:cBhvr>
                                        <p:cTn id="27" dur="500"/>
                                        <p:tgtEl>
                                          <p:spTgt spid="26726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67277"/>
                                        </p:tgtEl>
                                        <p:attrNameLst>
                                          <p:attrName>style.visibility</p:attrName>
                                        </p:attrNameLst>
                                      </p:cBhvr>
                                      <p:to>
                                        <p:strVal val="visible"/>
                                      </p:to>
                                    </p:set>
                                    <p:animEffect transition="in" filter="box(in)">
                                      <p:cBhvr>
                                        <p:cTn id="32" dur="500"/>
                                        <p:tgtEl>
                                          <p:spTgt spid="26727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nodeType="clickEffect">
                                  <p:stCondLst>
                                    <p:cond delay="0"/>
                                  </p:stCondLst>
                                  <p:childTnLst>
                                    <p:set>
                                      <p:cBhvr>
                                        <p:cTn id="36" dur="1" fill="hold">
                                          <p:stCondLst>
                                            <p:cond delay="0"/>
                                          </p:stCondLst>
                                        </p:cTn>
                                        <p:tgtEl>
                                          <p:spTgt spid="267271"/>
                                        </p:tgtEl>
                                        <p:attrNameLst>
                                          <p:attrName>style.visibility</p:attrName>
                                        </p:attrNameLst>
                                      </p:cBhvr>
                                      <p:to>
                                        <p:strVal val="visible"/>
                                      </p:to>
                                    </p:set>
                                    <p:animEffect transition="in" filter="box(out)">
                                      <p:cBhvr>
                                        <p:cTn id="37" dur="500"/>
                                        <p:tgtEl>
                                          <p:spTgt spid="26727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67276"/>
                                        </p:tgtEl>
                                        <p:attrNameLst>
                                          <p:attrName>style.visibility</p:attrName>
                                        </p:attrNameLst>
                                      </p:cBhvr>
                                      <p:to>
                                        <p:strVal val="visible"/>
                                      </p:to>
                                    </p:set>
                                    <p:animEffect transition="in" filter="box(in)">
                                      <p:cBhvr>
                                        <p:cTn id="42" dur="500"/>
                                        <p:tgtEl>
                                          <p:spTgt spid="26727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nodeType="clickEffect">
                                  <p:stCondLst>
                                    <p:cond delay="0"/>
                                  </p:stCondLst>
                                  <p:childTnLst>
                                    <p:set>
                                      <p:cBhvr>
                                        <p:cTn id="46" dur="1" fill="hold">
                                          <p:stCondLst>
                                            <p:cond delay="0"/>
                                          </p:stCondLst>
                                        </p:cTn>
                                        <p:tgtEl>
                                          <p:spTgt spid="267270"/>
                                        </p:tgtEl>
                                        <p:attrNameLst>
                                          <p:attrName>style.visibility</p:attrName>
                                        </p:attrNameLst>
                                      </p:cBhvr>
                                      <p:to>
                                        <p:strVal val="visible"/>
                                      </p:to>
                                    </p:set>
                                    <p:animEffect transition="in" filter="box(out)">
                                      <p:cBhvr>
                                        <p:cTn id="47" dur="500"/>
                                        <p:tgtEl>
                                          <p:spTgt spid="267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3" grpId="0" animBg="1"/>
      <p:bldP spid="267275" grpId="0" animBg="1"/>
      <p:bldP spid="267276" grpId="0" animBg="1"/>
      <p:bldP spid="2672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GB" altLang="it-IT"/>
              <a:t>What is GI?</a:t>
            </a:r>
          </a:p>
        </p:txBody>
      </p:sp>
      <p:sp>
        <p:nvSpPr>
          <p:cNvPr id="186371" name="Rectangle 3" descr="Rectangle: Click to edit Master text styles&#10;Second level&#10;Third level&#10;Fourth level&#10;Fifth level"/>
          <p:cNvSpPr>
            <a:spLocks noGrp="1" noChangeArrowheads="1"/>
          </p:cNvSpPr>
          <p:nvPr>
            <p:ph type="body" idx="1"/>
          </p:nvPr>
        </p:nvSpPr>
        <p:spPr>
          <a:xfrm>
            <a:off x="838200" y="1905000"/>
            <a:ext cx="7772400" cy="4953000"/>
          </a:xfrm>
        </p:spPr>
        <p:txBody>
          <a:bodyPr/>
          <a:lstStyle/>
          <a:p>
            <a:pPr>
              <a:lnSpc>
                <a:spcPct val="80000"/>
              </a:lnSpc>
            </a:pPr>
            <a:r>
              <a:rPr lang="en-GB" altLang="it-IT" sz="2400"/>
              <a:t>Geographic Information plays an important role in the decision process; </a:t>
            </a:r>
          </a:p>
          <a:p>
            <a:pPr>
              <a:lnSpc>
                <a:spcPct val="80000"/>
              </a:lnSpc>
            </a:pPr>
            <a:r>
              <a:rPr lang="en-GB" altLang="it-IT" sz="2400"/>
              <a:t>It’s fundamental for firms and organizations:</a:t>
            </a:r>
            <a:endParaRPr lang="en-GB" altLang="it-IT" sz="2000"/>
          </a:p>
          <a:p>
            <a:pPr lvl="1">
              <a:lnSpc>
                <a:spcPct val="80000"/>
              </a:lnSpc>
            </a:pPr>
            <a:r>
              <a:rPr lang="en-GB" altLang="it-IT" sz="2000"/>
              <a:t>Customers’ addresses, </a:t>
            </a:r>
          </a:p>
          <a:p>
            <a:pPr lvl="1">
              <a:lnSpc>
                <a:spcPct val="80000"/>
              </a:lnSpc>
            </a:pPr>
            <a:r>
              <a:rPr lang="en-GB" altLang="it-IT" sz="2000"/>
              <a:t>Location of points of sales, </a:t>
            </a:r>
          </a:p>
          <a:p>
            <a:pPr lvl="1">
              <a:lnSpc>
                <a:spcPct val="80000"/>
              </a:lnSpc>
            </a:pPr>
            <a:r>
              <a:rPr lang="en-GB" altLang="it-IT" sz="2000"/>
              <a:t>Market areas</a:t>
            </a:r>
          </a:p>
          <a:p>
            <a:pPr lvl="1" algn="ctr">
              <a:lnSpc>
                <a:spcPct val="80000"/>
              </a:lnSpc>
              <a:buFont typeface="Wingdings" pitchFamily="2" charset="2"/>
              <a:buNone/>
            </a:pPr>
            <a:r>
              <a:rPr lang="en-GB" altLang="it-IT" sz="2000"/>
              <a:t>= &gt;</a:t>
            </a:r>
          </a:p>
          <a:p>
            <a:pPr lvl="1">
              <a:lnSpc>
                <a:spcPct val="80000"/>
              </a:lnSpc>
            </a:pPr>
            <a:r>
              <a:rPr lang="en-GB" altLang="it-IT" sz="2000"/>
              <a:t>Starting point to get a wealth of information concerning typologies of consumers, lifestyles and geodemographics, competitors, traffic modelling, etc.</a:t>
            </a:r>
          </a:p>
          <a:p>
            <a:pPr lvl="1">
              <a:lnSpc>
                <a:spcPct val="80000"/>
              </a:lnSpc>
              <a:buFont typeface="Symbol" pitchFamily="18" charset="2"/>
              <a:buChar char="Þ"/>
            </a:pPr>
            <a:r>
              <a:rPr lang="en-GB" altLang="it-IT" sz="2000"/>
              <a:t>80 % of human activities hold a geographic reference: </a:t>
            </a:r>
            <a:br>
              <a:rPr lang="en-GB" altLang="it-IT" sz="2000"/>
            </a:br>
            <a:r>
              <a:rPr lang="en-GB" altLang="it-IT" sz="2000"/>
              <a:t>Added value of GI means that a decision can be improved with reference to the desired result. I.e.,</a:t>
            </a:r>
          </a:p>
          <a:p>
            <a:pPr lvl="2">
              <a:lnSpc>
                <a:spcPct val="80000"/>
              </a:lnSpc>
            </a:pPr>
            <a:r>
              <a:rPr lang="en-GB" altLang="it-IT" sz="1600"/>
              <a:t>Reduction of resources used to reach a result;</a:t>
            </a:r>
          </a:p>
          <a:p>
            <a:pPr lvl="2">
              <a:lnSpc>
                <a:spcPct val="80000"/>
              </a:lnSpc>
            </a:pPr>
            <a:r>
              <a:rPr lang="en-GB" altLang="it-IT" sz="1600"/>
              <a:t>Reduction of risk;</a:t>
            </a:r>
          </a:p>
          <a:p>
            <a:pPr lvl="2">
              <a:lnSpc>
                <a:spcPct val="80000"/>
              </a:lnSpc>
            </a:pPr>
            <a:r>
              <a:rPr lang="en-GB" altLang="it-IT" sz="1600"/>
              <a:t>Reduction of the cost of the decision</a:t>
            </a:r>
            <a:endParaRPr lang="en-GB" altLang="it-IT" sz="1800"/>
          </a:p>
        </p:txBody>
      </p:sp>
    </p:spTree>
    <p:extLst>
      <p:ext uri="{BB962C8B-B14F-4D97-AF65-F5344CB8AC3E}">
        <p14:creationId xmlns="" xmlns:p14="http://schemas.microsoft.com/office/powerpoint/2010/main" val="27978444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GB" altLang="it-IT"/>
              <a:t>Selected References</a:t>
            </a:r>
          </a:p>
        </p:txBody>
      </p:sp>
      <p:sp>
        <p:nvSpPr>
          <p:cNvPr id="230403" name="Rectangle 3" descr="Rectangle: Click to edit Master text styles&#10;Second level&#10;Third level&#10;Fourth level&#10;Fifth level"/>
          <p:cNvSpPr>
            <a:spLocks noGrp="1" noChangeArrowheads="1"/>
          </p:cNvSpPr>
          <p:nvPr>
            <p:ph type="body" idx="1"/>
          </p:nvPr>
        </p:nvSpPr>
        <p:spPr>
          <a:xfrm>
            <a:off x="838200" y="1700213"/>
            <a:ext cx="7772400" cy="4968875"/>
          </a:xfrm>
        </p:spPr>
        <p:txBody>
          <a:bodyPr/>
          <a:lstStyle/>
          <a:p>
            <a:pPr>
              <a:lnSpc>
                <a:spcPct val="80000"/>
              </a:lnSpc>
              <a:buFont typeface="Monotype Sorts" pitchFamily="2" charset="2"/>
              <a:buChar char="è"/>
            </a:pPr>
            <a:r>
              <a:rPr lang="en-GB" altLang="it-IT" sz="1400" dirty="0"/>
              <a:t>BURROUGH P. A. - MCDONNELL R. A., </a:t>
            </a:r>
            <a:r>
              <a:rPr lang="en-GB" altLang="it-IT" sz="1400" i="1" dirty="0"/>
              <a:t>Principles of Geographical Information Systems</a:t>
            </a:r>
            <a:r>
              <a:rPr lang="en-GB" altLang="it-IT" sz="1400" dirty="0"/>
              <a:t>,</a:t>
            </a:r>
            <a:r>
              <a:rPr lang="en-GB" altLang="it-IT" sz="1400" i="1" dirty="0"/>
              <a:t> </a:t>
            </a:r>
            <a:r>
              <a:rPr lang="en-GB" altLang="it-IT" sz="1400" dirty="0"/>
              <a:t>Oxford University Press, Oxford, 1998.</a:t>
            </a:r>
          </a:p>
          <a:p>
            <a:pPr>
              <a:lnSpc>
                <a:spcPct val="80000"/>
              </a:lnSpc>
              <a:buFont typeface="Monotype Sorts" pitchFamily="2" charset="2"/>
              <a:buChar char="è"/>
            </a:pPr>
            <a:r>
              <a:rPr lang="en-GB" altLang="it-IT" sz="1400" b="1" dirty="0"/>
              <a:t>EUROPEAN COMMISSION, </a:t>
            </a:r>
            <a:r>
              <a:rPr lang="en-GB" altLang="it-IT" sz="1400" b="1" i="1" dirty="0"/>
              <a:t>Panel – GI: Pan European link for Geographical Information, </a:t>
            </a:r>
            <a:r>
              <a:rPr lang="en-GB" altLang="it-IT" sz="1400" b="1" dirty="0"/>
              <a:t>2000. *</a:t>
            </a:r>
          </a:p>
          <a:p>
            <a:pPr>
              <a:lnSpc>
                <a:spcPct val="80000"/>
              </a:lnSpc>
              <a:buFont typeface="Monotype Sorts" pitchFamily="2" charset="2"/>
              <a:buChar char="è"/>
            </a:pPr>
            <a:r>
              <a:rPr lang="en-GB" altLang="it-IT" sz="1400" b="1" dirty="0"/>
              <a:t>GOODCHILD M. F., What is Geographic Information Science?, </a:t>
            </a:r>
            <a:r>
              <a:rPr lang="en-GB" altLang="it-IT" sz="1400" b="1" i="1" dirty="0"/>
              <a:t>NCGIA Core Curriculum in GIScience</a:t>
            </a:r>
            <a:r>
              <a:rPr lang="en-GB" altLang="it-IT" sz="1400" b="1" dirty="0"/>
              <a:t>, http://www.ncgia.ucsb.edu/giscc/units/u002/u002.html, posted October 7, 1997.**</a:t>
            </a:r>
          </a:p>
          <a:p>
            <a:pPr>
              <a:lnSpc>
                <a:spcPct val="80000"/>
              </a:lnSpc>
              <a:buFont typeface="Monotype Sorts" pitchFamily="2" charset="2"/>
              <a:buChar char="è"/>
            </a:pPr>
            <a:r>
              <a:rPr lang="en-GB" altLang="it-IT" sz="1400" b="1" dirty="0"/>
              <a:t>LONGLEY P. A. - GOODCHILD M. F. - MAGUIRE D. J. - RHIND D. W., </a:t>
            </a:r>
            <a:r>
              <a:rPr lang="en-GB" altLang="it-IT" sz="1400" b="1" i="1" dirty="0"/>
              <a:t>Geographic Information - Systems and Science</a:t>
            </a:r>
            <a:r>
              <a:rPr lang="en-GB" altLang="it-IT" sz="1400" b="1" dirty="0"/>
              <a:t>, Wiley, Chichester, 2001***</a:t>
            </a:r>
          </a:p>
          <a:p>
            <a:pPr>
              <a:lnSpc>
                <a:spcPct val="80000"/>
              </a:lnSpc>
              <a:buFont typeface="Monotype Sorts" pitchFamily="2" charset="2"/>
              <a:buChar char="è"/>
            </a:pPr>
            <a:r>
              <a:rPr lang="en-GB" altLang="it-IT" sz="1400" b="1" dirty="0" err="1"/>
              <a:t>McGUIRE</a:t>
            </a:r>
            <a:r>
              <a:rPr lang="en-GB" altLang="it-IT" sz="1400" b="1" dirty="0"/>
              <a:t> D., An overview and definition of GIS, in </a:t>
            </a:r>
            <a:r>
              <a:rPr lang="en-GB" altLang="it-IT" sz="1400" dirty="0" err="1"/>
              <a:t>Goodchild</a:t>
            </a:r>
            <a:r>
              <a:rPr lang="en-GB" altLang="it-IT" sz="1400" dirty="0"/>
              <a:t> M., McGuire D., </a:t>
            </a:r>
            <a:r>
              <a:rPr lang="en-GB" altLang="it-IT" sz="1400" dirty="0" err="1"/>
              <a:t>Rhind</a:t>
            </a:r>
            <a:r>
              <a:rPr lang="en-GB" altLang="it-IT" sz="1400" dirty="0"/>
              <a:t> D., </a:t>
            </a:r>
            <a:r>
              <a:rPr lang="en-GB" altLang="it-IT" sz="1400" i="1" dirty="0"/>
              <a:t>Geographic Information Systems</a:t>
            </a:r>
            <a:r>
              <a:rPr lang="en-GB" altLang="it-IT" sz="1400" dirty="0"/>
              <a:t>, Wiley, 1991, pp. 9 – 20 **</a:t>
            </a:r>
            <a:endParaRPr lang="en-GB" altLang="it-IT" sz="1400" b="1" dirty="0"/>
          </a:p>
          <a:p>
            <a:pPr>
              <a:lnSpc>
                <a:spcPct val="80000"/>
              </a:lnSpc>
              <a:buFont typeface="Monotype Sorts" pitchFamily="2" charset="2"/>
              <a:buChar char="è"/>
            </a:pPr>
            <a:r>
              <a:rPr lang="en-GB" altLang="it-IT" sz="1400" b="1" dirty="0"/>
              <a:t>O’ SULLIVAN D.,  UNWIN D.J., </a:t>
            </a:r>
            <a:r>
              <a:rPr lang="en-GB" altLang="it-IT" sz="1400" b="1" i="1" dirty="0"/>
              <a:t>Geographic Information Analysis, </a:t>
            </a:r>
            <a:r>
              <a:rPr lang="en-GB" altLang="it-IT" sz="1400" b="1" dirty="0"/>
              <a:t>Wiley, London, 2003 ****</a:t>
            </a:r>
          </a:p>
          <a:p>
            <a:pPr>
              <a:lnSpc>
                <a:spcPct val="80000"/>
              </a:lnSpc>
              <a:buFont typeface="Monotype Sorts" pitchFamily="2" charset="2"/>
              <a:buChar char="è"/>
            </a:pPr>
            <a:r>
              <a:rPr lang="en-GB" altLang="it-IT" sz="1400" dirty="0"/>
              <a:t>WORBOYS M. F., DUCKHAM M., </a:t>
            </a:r>
            <a:r>
              <a:rPr lang="en-GB" altLang="it-IT" sz="1400" i="1" dirty="0"/>
              <a:t>GIS - A Computing Perspective</a:t>
            </a:r>
            <a:r>
              <a:rPr lang="en-GB" altLang="it-IT" sz="1400" dirty="0"/>
              <a:t>, CRC Press, London, 2005.</a:t>
            </a:r>
          </a:p>
          <a:p>
            <a:pPr>
              <a:lnSpc>
                <a:spcPct val="80000"/>
              </a:lnSpc>
              <a:buFont typeface="Monotype Sorts" pitchFamily="2" charset="2"/>
              <a:buChar char="è"/>
            </a:pPr>
            <a:endParaRPr lang="en-GB" altLang="it-IT" sz="1400" dirty="0"/>
          </a:p>
          <a:p>
            <a:pPr>
              <a:lnSpc>
                <a:spcPct val="80000"/>
              </a:lnSpc>
              <a:buFont typeface="Monotype Sorts" pitchFamily="2" charset="2"/>
              <a:buNone/>
            </a:pPr>
            <a:r>
              <a:rPr lang="en-GB" altLang="it-IT" sz="1400" b="1" dirty="0"/>
              <a:t>*		</a:t>
            </a:r>
            <a:r>
              <a:rPr lang="en-GB" altLang="it-IT" sz="1400" dirty="0"/>
              <a:t>Available on the Web. Website to be communicated.</a:t>
            </a:r>
          </a:p>
          <a:p>
            <a:pPr>
              <a:lnSpc>
                <a:spcPct val="80000"/>
              </a:lnSpc>
              <a:buFont typeface="Monotype Sorts" pitchFamily="2" charset="2"/>
              <a:buNone/>
            </a:pPr>
            <a:r>
              <a:rPr lang="en-GB" altLang="it-IT" sz="1400" b="1" dirty="0"/>
              <a:t>**		</a:t>
            </a:r>
            <a:r>
              <a:rPr lang="en-GB" altLang="it-IT" sz="1400" dirty="0"/>
              <a:t>Available in download area of the Master course</a:t>
            </a:r>
          </a:p>
          <a:p>
            <a:pPr>
              <a:lnSpc>
                <a:spcPct val="80000"/>
              </a:lnSpc>
              <a:buFont typeface="Monotype Sorts" pitchFamily="2" charset="2"/>
              <a:buNone/>
            </a:pPr>
            <a:r>
              <a:rPr lang="en-GB" altLang="it-IT" sz="1400" b="1" dirty="0"/>
              <a:t>***</a:t>
            </a:r>
            <a:r>
              <a:rPr lang="en-GB" altLang="it-IT" sz="1400" dirty="0"/>
              <a:t>		Chapters from the first edition of the ‘Big Book’ (</a:t>
            </a:r>
            <a:r>
              <a:rPr lang="en-GB" altLang="it-IT" sz="1400" dirty="0" err="1"/>
              <a:t>Goodchild</a:t>
            </a:r>
            <a:r>
              <a:rPr lang="en-GB" altLang="it-IT" sz="1400" dirty="0"/>
              <a:t> M., McGuire D., </a:t>
            </a:r>
            <a:r>
              <a:rPr lang="en-GB" altLang="it-IT" sz="1400" dirty="0" err="1"/>
              <a:t>Rhind</a:t>
            </a:r>
            <a:r>
              <a:rPr lang="en-GB" altLang="it-IT" sz="1400" dirty="0"/>
              <a:t> D., </a:t>
            </a:r>
            <a:r>
              <a:rPr lang="en-GB" altLang="it-IT" sz="1400" i="1" dirty="0"/>
              <a:t>Geographic Information Systems</a:t>
            </a:r>
            <a:r>
              <a:rPr lang="en-GB" altLang="it-IT" sz="1400" dirty="0"/>
              <a:t>, Wiley, 1991) are available at </a:t>
            </a:r>
            <a:r>
              <a:rPr lang="en-GB" altLang="it-IT" sz="1400" dirty="0">
                <a:hlinkClick r:id="rId2"/>
              </a:rPr>
              <a:t>http://www.wiley.com/gis</a:t>
            </a:r>
            <a:endParaRPr lang="en-GB" altLang="it-IT" sz="1400" dirty="0"/>
          </a:p>
          <a:p>
            <a:pPr>
              <a:lnSpc>
                <a:spcPct val="80000"/>
              </a:lnSpc>
              <a:buFont typeface="Monotype Sorts" pitchFamily="2" charset="2"/>
              <a:buNone/>
            </a:pPr>
            <a:r>
              <a:rPr lang="en-GB" altLang="it-IT" sz="1400" dirty="0"/>
              <a:t>	Selected chapters are also available in the download area of the Master course</a:t>
            </a:r>
          </a:p>
          <a:p>
            <a:pPr>
              <a:lnSpc>
                <a:spcPct val="80000"/>
              </a:lnSpc>
              <a:buFont typeface="Monotype Sorts" pitchFamily="2" charset="2"/>
              <a:buNone/>
            </a:pPr>
            <a:r>
              <a:rPr lang="en-GB" altLang="it-IT" sz="1400" b="1" dirty="0"/>
              <a:t>****</a:t>
            </a:r>
            <a:r>
              <a:rPr lang="en-GB" altLang="it-IT" sz="1400" dirty="0"/>
              <a:t>	Chapter 1 available in download area of the Master course</a:t>
            </a:r>
          </a:p>
          <a:p>
            <a:pPr>
              <a:lnSpc>
                <a:spcPct val="80000"/>
              </a:lnSpc>
              <a:buFont typeface="Monotype Sorts" pitchFamily="2" charset="2"/>
              <a:buNone/>
            </a:pPr>
            <a:endParaRPr lang="en-GB" altLang="it-IT" sz="1400" dirty="0"/>
          </a:p>
        </p:txBody>
      </p:sp>
    </p:spTree>
    <p:extLst>
      <p:ext uri="{BB962C8B-B14F-4D97-AF65-F5344CB8AC3E}">
        <p14:creationId xmlns="" xmlns:p14="http://schemas.microsoft.com/office/powerpoint/2010/main" val="1447663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GB" altLang="it-IT"/>
              <a:t>What is GI?</a:t>
            </a:r>
          </a:p>
        </p:txBody>
      </p:sp>
      <p:sp>
        <p:nvSpPr>
          <p:cNvPr id="187395" name="Rectangle 3" descr="Rectangle: Click to edit Master text styles&#10;Second level&#10;Third level&#10;Fourth level&#10;Fifth level"/>
          <p:cNvSpPr>
            <a:spLocks noGrp="1" noChangeArrowheads="1"/>
          </p:cNvSpPr>
          <p:nvPr>
            <p:ph type="body" idx="1"/>
          </p:nvPr>
        </p:nvSpPr>
        <p:spPr>
          <a:xfrm>
            <a:off x="838200" y="1905000"/>
            <a:ext cx="7772400" cy="4619625"/>
          </a:xfrm>
        </p:spPr>
        <p:txBody>
          <a:bodyPr/>
          <a:lstStyle/>
          <a:p>
            <a:pPr>
              <a:lnSpc>
                <a:spcPct val="90000"/>
              </a:lnSpc>
              <a:buFont typeface="Monotype Sorts" pitchFamily="2" charset="2"/>
              <a:buChar char="è"/>
            </a:pPr>
            <a:r>
              <a:rPr lang="en-GB" altLang="it-IT" sz="2800"/>
              <a:t>Geographic Information:</a:t>
            </a:r>
          </a:p>
          <a:p>
            <a:pPr lvl="1">
              <a:lnSpc>
                <a:spcPct val="90000"/>
              </a:lnSpc>
              <a:buFont typeface="Monotype Sorts" pitchFamily="2" charset="2"/>
              <a:buChar char="è"/>
            </a:pPr>
            <a:r>
              <a:rPr lang="en-GB" altLang="it-IT" sz="2400"/>
              <a:t>Information concerning places on the Earth’s surface;</a:t>
            </a:r>
          </a:p>
          <a:p>
            <a:pPr lvl="1">
              <a:lnSpc>
                <a:spcPct val="90000"/>
              </a:lnSpc>
              <a:buFont typeface="Monotype Sorts" pitchFamily="2" charset="2"/>
              <a:buChar char="è"/>
            </a:pPr>
            <a:r>
              <a:rPr lang="en-GB" altLang="it-IT" sz="2400"/>
              <a:t>Knowledge about where something is;</a:t>
            </a:r>
          </a:p>
          <a:p>
            <a:pPr lvl="1">
              <a:lnSpc>
                <a:spcPct val="90000"/>
              </a:lnSpc>
              <a:buFont typeface="Monotype Sorts" pitchFamily="2" charset="2"/>
              <a:buChar char="w"/>
            </a:pPr>
            <a:r>
              <a:rPr lang="en-GB" altLang="it-IT" sz="2400"/>
              <a:t>Knowledge about what is at a given location;</a:t>
            </a:r>
          </a:p>
          <a:p>
            <a:pPr lvl="1">
              <a:lnSpc>
                <a:spcPct val="90000"/>
              </a:lnSpc>
              <a:buFont typeface="Monotype Sorts" pitchFamily="2" charset="2"/>
              <a:buChar char="è"/>
            </a:pPr>
            <a:r>
              <a:rPr lang="en-GB" altLang="it-IT" sz="2400"/>
              <a:t>Can be very detailed:</a:t>
            </a:r>
          </a:p>
          <a:p>
            <a:pPr lvl="2">
              <a:lnSpc>
                <a:spcPct val="90000"/>
              </a:lnSpc>
              <a:buFont typeface="Monotype Sorts" pitchFamily="2" charset="2"/>
              <a:buChar char="è"/>
            </a:pPr>
            <a:r>
              <a:rPr lang="en-GB" altLang="it-IT" sz="2000"/>
              <a:t>Information about the location of all buildings in a city;</a:t>
            </a:r>
          </a:p>
          <a:p>
            <a:pPr lvl="2">
              <a:lnSpc>
                <a:spcPct val="90000"/>
              </a:lnSpc>
              <a:buFont typeface="Monotype Sorts" pitchFamily="2" charset="2"/>
              <a:buChar char="è"/>
            </a:pPr>
            <a:r>
              <a:rPr lang="en-GB" altLang="it-IT" sz="2000"/>
              <a:t>Information about individual trees in a forest</a:t>
            </a:r>
          </a:p>
          <a:p>
            <a:pPr lvl="1">
              <a:lnSpc>
                <a:spcPct val="90000"/>
              </a:lnSpc>
              <a:buFont typeface="Monotype Sorts" pitchFamily="2" charset="2"/>
              <a:buChar char="è"/>
            </a:pPr>
            <a:r>
              <a:rPr lang="en-GB" altLang="it-IT" sz="2400"/>
              <a:t>Can be very coarse:</a:t>
            </a:r>
          </a:p>
          <a:p>
            <a:pPr lvl="2">
              <a:lnSpc>
                <a:spcPct val="90000"/>
              </a:lnSpc>
              <a:buFont typeface="Monotype Sorts" pitchFamily="2" charset="2"/>
              <a:buChar char="è"/>
            </a:pPr>
            <a:r>
              <a:rPr lang="en-GB" altLang="it-IT" sz="2000"/>
              <a:t>Climate of a large region;</a:t>
            </a:r>
          </a:p>
          <a:p>
            <a:pPr lvl="2">
              <a:lnSpc>
                <a:spcPct val="90000"/>
              </a:lnSpc>
              <a:buFont typeface="Monotype Sorts" pitchFamily="2" charset="2"/>
              <a:buChar char="è"/>
            </a:pPr>
            <a:r>
              <a:rPr lang="en-GB" altLang="it-IT" sz="2000"/>
              <a:t>Population density of an entire country</a:t>
            </a:r>
          </a:p>
          <a:p>
            <a:pPr lvl="1">
              <a:lnSpc>
                <a:spcPct val="90000"/>
              </a:lnSpc>
              <a:buFont typeface="Monotype Sorts" pitchFamily="2" charset="2"/>
              <a:buNone/>
            </a:pPr>
            <a:r>
              <a:rPr lang="en-GB" altLang="it-IT" sz="2400"/>
              <a:t>[here it is the </a:t>
            </a:r>
            <a:r>
              <a:rPr lang="en-GB" altLang="it-IT" sz="2400" i="1"/>
              <a:t>geographic resolution</a:t>
            </a:r>
            <a:r>
              <a:rPr lang="en-GB" altLang="it-IT" sz="2400"/>
              <a:t> that varies]</a:t>
            </a:r>
            <a:endParaRPr lang="en-GB" altLang="it-IT"/>
          </a:p>
        </p:txBody>
      </p:sp>
    </p:spTree>
    <p:extLst>
      <p:ext uri="{BB962C8B-B14F-4D97-AF65-F5344CB8AC3E}">
        <p14:creationId xmlns="" xmlns:p14="http://schemas.microsoft.com/office/powerpoint/2010/main" val="2943195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AV2_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C:\Dati\Documenti\Lezioni\AV2_1.ppt</Template>
  <TotalTime>11414</TotalTime>
  <Words>2300</Words>
  <Application>Microsoft Office PowerPoint</Application>
  <PresentationFormat>Presentazione su schermo (4:3)</PresentationFormat>
  <Paragraphs>374</Paragraphs>
  <Slides>80</Slides>
  <Notes>13</Notes>
  <HiddenSlides>1</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80</vt:i4>
      </vt:variant>
    </vt:vector>
  </HeadingPairs>
  <TitlesOfParts>
    <vt:vector size="82" baseType="lpstr">
      <vt:lpstr>AV2_1</vt:lpstr>
      <vt:lpstr>Bitmap Image</vt:lpstr>
      <vt:lpstr>Economic Geography   6 – Introduction to Geographic Information and Geospatial technologies</vt:lpstr>
      <vt:lpstr>Topics</vt:lpstr>
      <vt:lpstr>Topics</vt:lpstr>
      <vt:lpstr>What is GI?</vt:lpstr>
      <vt:lpstr>What is GI?</vt:lpstr>
      <vt:lpstr>What is GI?</vt:lpstr>
      <vt:lpstr>What is GI?</vt:lpstr>
      <vt:lpstr>What is GI?</vt:lpstr>
      <vt:lpstr>What is GI?</vt:lpstr>
      <vt:lpstr>What is GI?   From data to Information</vt:lpstr>
      <vt:lpstr>Topics</vt:lpstr>
      <vt:lpstr>Every-day Geographic Information  (sometimes in an ideal world…)</vt:lpstr>
      <vt:lpstr>Every-day Geographic Information  (sometimes in an ideal world…)</vt:lpstr>
      <vt:lpstr>Every-day Geographic Information  (sometimes in an ideal world…)</vt:lpstr>
      <vt:lpstr>Topics</vt:lpstr>
      <vt:lpstr>Geographic Information</vt:lpstr>
      <vt:lpstr>GPS = Global Positioning System </vt:lpstr>
      <vt:lpstr>Diapositiva 18</vt:lpstr>
      <vt:lpstr>Diapositiva 19</vt:lpstr>
      <vt:lpstr>Diapositiva 20</vt:lpstr>
      <vt:lpstr>Diapositiva 21</vt:lpstr>
      <vt:lpstr>Diapositiva 22</vt:lpstr>
      <vt:lpstr>Diapositiva 23</vt:lpstr>
      <vt:lpstr>Remote Sensing</vt:lpstr>
      <vt:lpstr>Immagini LANDSAT  </vt:lpstr>
      <vt:lpstr>Remote sensing </vt:lpstr>
      <vt:lpstr>Electromagnetic energy</vt:lpstr>
      <vt:lpstr>Remote Sensing</vt:lpstr>
      <vt:lpstr>Remote sensing </vt:lpstr>
      <vt:lpstr>Remote sensing </vt:lpstr>
      <vt:lpstr>Remote Sensing </vt:lpstr>
      <vt:lpstr>Remote Sensing </vt:lpstr>
      <vt:lpstr>Remote sensing </vt:lpstr>
      <vt:lpstr>Remote Sensing </vt:lpstr>
      <vt:lpstr>Diapositiva 35</vt:lpstr>
      <vt:lpstr>Introduction to GIS a definition</vt:lpstr>
      <vt:lpstr>Introduction to GIS definitions</vt:lpstr>
      <vt:lpstr>Introduction to GIS Geographical objects</vt:lpstr>
      <vt:lpstr>Introduction to GIS relation map - tables</vt:lpstr>
      <vt:lpstr>Diapositiva 40</vt:lpstr>
      <vt:lpstr>GIS data</vt:lpstr>
      <vt:lpstr>Introduction to GIS Data organized in layers</vt:lpstr>
      <vt:lpstr>Introduction to GIS Maps, tables, graphs</vt:lpstr>
      <vt:lpstr>Introduction to GIS GIS functioning</vt:lpstr>
      <vt:lpstr>Introduction to GIS Data strutctures</vt:lpstr>
      <vt:lpstr>Introduction to GIS Data formats</vt:lpstr>
      <vt:lpstr>Examples:</vt:lpstr>
      <vt:lpstr>Vector vs Raster</vt:lpstr>
      <vt:lpstr>Vector vs Raster</vt:lpstr>
      <vt:lpstr>Introduction to GIS Operations </vt:lpstr>
      <vt:lpstr>Query</vt:lpstr>
      <vt:lpstr>Buffer</vt:lpstr>
      <vt:lpstr>Overlay</vt:lpstr>
      <vt:lpstr>Network analysis</vt:lpstr>
      <vt:lpstr>Measurement</vt:lpstr>
      <vt:lpstr>Topics</vt:lpstr>
      <vt:lpstr>A gallery of examples and applications</vt:lpstr>
      <vt:lpstr>Trieste Municipality – residents per street number</vt:lpstr>
      <vt:lpstr>Population density </vt:lpstr>
      <vt:lpstr>Population density </vt:lpstr>
      <vt:lpstr>Population density </vt:lpstr>
      <vt:lpstr>Population density </vt:lpstr>
      <vt:lpstr>Geography of population</vt:lpstr>
      <vt:lpstr>Diapositiva 64</vt:lpstr>
      <vt:lpstr>Density of urban  services (3D)</vt:lpstr>
      <vt:lpstr>Distribution of population and  services</vt:lpstr>
      <vt:lpstr>Analysis of services: Banks &amp; Insurance companies</vt:lpstr>
      <vt:lpstr>Industrial districts in  Sardinia</vt:lpstr>
      <vt:lpstr>Industrial districts in  Sardinia</vt:lpstr>
      <vt:lpstr>Relation graphical data –attribute data (=table)   </vt:lpstr>
      <vt:lpstr>Touristic capabilities of Municipalities in Friuli Venezia Giulia </vt:lpstr>
      <vt:lpstr>Touristic capabilities of Municipalities in Friuli Venezia Giulia</vt:lpstr>
      <vt:lpstr>Major Municipalities in Friuli Venezia Giulia  </vt:lpstr>
      <vt:lpstr>Land use (from Regione Friuli Venezia Giulia PRGC)  </vt:lpstr>
      <vt:lpstr>Regione Friuli Venezia Giulia GIS as spatial tool for transport planning </vt:lpstr>
      <vt:lpstr>Regione Friuli Venezia Giulia GIS as spatial tool for transport planning </vt:lpstr>
      <vt:lpstr>Large scale maps – Municipality of Trieste</vt:lpstr>
      <vt:lpstr>GIS projects &amp; Infrastructures in Friuli Venezia Giulia Region</vt:lpstr>
      <vt:lpstr>Diapositiva 79</vt:lpstr>
      <vt:lpstr>Selected References</vt:lpstr>
    </vt:vector>
  </TitlesOfParts>
  <Company>DSGS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9373</cp:lastModifiedBy>
  <cp:revision>367</cp:revision>
  <cp:lastPrinted>2001-12-11T18:28:57Z</cp:lastPrinted>
  <dcterms:created xsi:type="dcterms:W3CDTF">2000-04-10T11:43:56Z</dcterms:created>
  <dcterms:modified xsi:type="dcterms:W3CDTF">2013-11-18T15:15:22Z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