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96" r:id="rId4"/>
    <p:sldId id="29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98" r:id="rId18"/>
    <p:sldId id="275" r:id="rId19"/>
    <p:sldId id="270" r:id="rId20"/>
    <p:sldId id="271" r:id="rId21"/>
    <p:sldId id="272" r:id="rId22"/>
    <p:sldId id="273" r:id="rId23"/>
    <p:sldId id="274" r:id="rId24"/>
    <p:sldId id="276" r:id="rId25"/>
    <p:sldId id="299"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90B9-FB1B-4CBB-8716-52A906DDA275}" type="datetimeFigureOut">
              <a:rPr lang="en-US" smtClean="0"/>
              <a:t>3/3/2017</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49B6D-C4F7-4825-8916-F13AB3461A16}" type="slidenum">
              <a:rPr lang="en-US" smtClean="0"/>
              <a:t>‹N›</a:t>
            </a:fld>
            <a:endParaRPr lang="en-US"/>
          </a:p>
        </p:txBody>
      </p:sp>
    </p:spTree>
    <p:extLst>
      <p:ext uri="{BB962C8B-B14F-4D97-AF65-F5344CB8AC3E}">
        <p14:creationId xmlns:p14="http://schemas.microsoft.com/office/powerpoint/2010/main" val="2741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7"/>
          <p:cNvSpPr>
            <a:spLocks noGrp="1" noChangeArrowheads="1"/>
          </p:cNvSpPr>
          <p:nvPr>
            <p:ph type="sldNum" sz="quarter" idx="5"/>
          </p:nvPr>
        </p:nvSpPr>
        <p:spPr>
          <a:noFill/>
        </p:spPr>
        <p:txBody>
          <a:bodyPr/>
          <a:lstStyle/>
          <a:p>
            <a:fld id="{F9962D5D-0E6F-4A7D-B80B-C714E2149D73}" type="slidenum">
              <a:rPr lang="it-IT" smtClean="0"/>
              <a:pPr/>
              <a:t>33</a:t>
            </a:fld>
            <a:endParaRPr lang="it-IT" smtClean="0"/>
          </a:p>
        </p:txBody>
      </p:sp>
      <p:sp>
        <p:nvSpPr>
          <p:cNvPr id="1382403" name="Rectangle 2"/>
          <p:cNvSpPr>
            <a:spLocks noGrp="1" noRot="1" noChangeAspect="1" noChangeArrowheads="1" noTextEdit="1"/>
          </p:cNvSpPr>
          <p:nvPr>
            <p:ph type="sldImg"/>
          </p:nvPr>
        </p:nvSpPr>
        <p:spPr>
          <a:ln/>
        </p:spPr>
      </p:sp>
      <p:sp>
        <p:nvSpPr>
          <p:cNvPr id="1382404"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99005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7"/>
          <p:cNvSpPr>
            <a:spLocks noGrp="1" noChangeArrowheads="1"/>
          </p:cNvSpPr>
          <p:nvPr>
            <p:ph type="sldNum" sz="quarter" idx="5"/>
          </p:nvPr>
        </p:nvSpPr>
        <p:spPr>
          <a:noFill/>
        </p:spPr>
        <p:txBody>
          <a:bodyPr/>
          <a:lstStyle/>
          <a:p>
            <a:fld id="{1A5DBA85-1A7E-443C-A793-E1E6DC48E0D0}" type="slidenum">
              <a:rPr lang="it-IT" smtClean="0"/>
              <a:pPr/>
              <a:t>34</a:t>
            </a:fld>
            <a:endParaRPr lang="it-IT" smtClean="0"/>
          </a:p>
        </p:txBody>
      </p:sp>
      <p:sp>
        <p:nvSpPr>
          <p:cNvPr id="1383427" name="Rectangle 2"/>
          <p:cNvSpPr>
            <a:spLocks noGrp="1" noRot="1" noChangeAspect="1" noChangeArrowheads="1" noTextEdit="1"/>
          </p:cNvSpPr>
          <p:nvPr>
            <p:ph type="sldImg"/>
          </p:nvPr>
        </p:nvSpPr>
        <p:spPr>
          <a:ln/>
        </p:spPr>
      </p:sp>
      <p:sp>
        <p:nvSpPr>
          <p:cNvPr id="1383428"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395090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7"/>
          <p:cNvSpPr>
            <a:spLocks noGrp="1" noChangeArrowheads="1"/>
          </p:cNvSpPr>
          <p:nvPr>
            <p:ph type="sldNum" sz="quarter" idx="5"/>
          </p:nvPr>
        </p:nvSpPr>
        <p:spPr>
          <a:noFill/>
        </p:spPr>
        <p:txBody>
          <a:bodyPr/>
          <a:lstStyle/>
          <a:p>
            <a:fld id="{C8451726-27BF-4810-8038-6CFB96D3A373}" type="slidenum">
              <a:rPr lang="it-IT" smtClean="0"/>
              <a:pPr/>
              <a:t>35</a:t>
            </a:fld>
            <a:endParaRPr lang="it-IT" smtClean="0"/>
          </a:p>
        </p:txBody>
      </p:sp>
      <p:sp>
        <p:nvSpPr>
          <p:cNvPr id="1385475" name="Rectangle 2"/>
          <p:cNvSpPr>
            <a:spLocks noGrp="1" noRot="1" noChangeAspect="1" noChangeArrowheads="1" noTextEdit="1"/>
          </p:cNvSpPr>
          <p:nvPr>
            <p:ph type="sldImg"/>
          </p:nvPr>
        </p:nvSpPr>
        <p:spPr>
          <a:ln/>
        </p:spPr>
      </p:sp>
      <p:sp>
        <p:nvSpPr>
          <p:cNvPr id="1385476"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32423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36</a:t>
            </a:fld>
            <a:endParaRPr lang="it-IT" smtClean="0"/>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88093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7"/>
          <p:cNvSpPr>
            <a:spLocks noGrp="1" noChangeArrowheads="1"/>
          </p:cNvSpPr>
          <p:nvPr>
            <p:ph type="sldNum" sz="quarter" idx="5"/>
          </p:nvPr>
        </p:nvSpPr>
        <p:spPr>
          <a:noFill/>
        </p:spPr>
        <p:txBody>
          <a:bodyPr/>
          <a:lstStyle/>
          <a:p>
            <a:fld id="{55DBE7E2-5137-4257-B67D-406AFB7B452A}" type="slidenum">
              <a:rPr lang="it-IT" smtClean="0"/>
              <a:pPr/>
              <a:t>37</a:t>
            </a:fld>
            <a:endParaRPr lang="it-IT" smtClean="0"/>
          </a:p>
        </p:txBody>
      </p:sp>
      <p:sp>
        <p:nvSpPr>
          <p:cNvPr id="1387523" name="Rectangle 2"/>
          <p:cNvSpPr>
            <a:spLocks noGrp="1" noRot="1" noChangeAspect="1" noChangeArrowheads="1" noTextEdit="1"/>
          </p:cNvSpPr>
          <p:nvPr>
            <p:ph type="sldImg"/>
          </p:nvPr>
        </p:nvSpPr>
        <p:spPr>
          <a:ln/>
        </p:spPr>
      </p:sp>
      <p:sp>
        <p:nvSpPr>
          <p:cNvPr id="1387524"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356603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7"/>
          <p:cNvSpPr>
            <a:spLocks noGrp="1" noChangeArrowheads="1"/>
          </p:cNvSpPr>
          <p:nvPr>
            <p:ph type="sldNum" sz="quarter" idx="5"/>
          </p:nvPr>
        </p:nvSpPr>
        <p:spPr>
          <a:noFill/>
        </p:spPr>
        <p:txBody>
          <a:bodyPr/>
          <a:lstStyle/>
          <a:p>
            <a:fld id="{3911D923-FF12-472C-8347-73B76D1E3F99}" type="slidenum">
              <a:rPr lang="it-IT" smtClean="0"/>
              <a:pPr/>
              <a:t>38</a:t>
            </a:fld>
            <a:endParaRPr lang="it-IT" smtClean="0"/>
          </a:p>
        </p:txBody>
      </p:sp>
      <p:sp>
        <p:nvSpPr>
          <p:cNvPr id="1388547" name="Rectangle 2"/>
          <p:cNvSpPr>
            <a:spLocks noGrp="1" noRot="1" noChangeAspect="1" noChangeArrowheads="1" noTextEdit="1"/>
          </p:cNvSpPr>
          <p:nvPr>
            <p:ph type="sldImg"/>
          </p:nvPr>
        </p:nvSpPr>
        <p:spPr>
          <a:ln/>
        </p:spPr>
      </p:sp>
      <p:sp>
        <p:nvSpPr>
          <p:cNvPr id="1388548"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134290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7"/>
          <p:cNvSpPr>
            <a:spLocks noGrp="1" noChangeArrowheads="1"/>
          </p:cNvSpPr>
          <p:nvPr>
            <p:ph type="sldNum" sz="quarter" idx="5"/>
          </p:nvPr>
        </p:nvSpPr>
        <p:spPr>
          <a:noFill/>
        </p:spPr>
        <p:txBody>
          <a:bodyPr/>
          <a:lstStyle/>
          <a:p>
            <a:fld id="{E90CEC09-BBCB-41E3-AC44-A11C7360FA89}" type="slidenum">
              <a:rPr lang="it-IT" smtClean="0"/>
              <a:pPr/>
              <a:t>39</a:t>
            </a:fld>
            <a:endParaRPr lang="it-IT" smtClean="0"/>
          </a:p>
        </p:txBody>
      </p:sp>
      <p:sp>
        <p:nvSpPr>
          <p:cNvPr id="1389571" name="Rectangle 2"/>
          <p:cNvSpPr>
            <a:spLocks noGrp="1" noRot="1" noChangeAspect="1" noChangeArrowheads="1" noTextEdit="1"/>
          </p:cNvSpPr>
          <p:nvPr>
            <p:ph type="sldImg"/>
          </p:nvPr>
        </p:nvSpPr>
        <p:spPr>
          <a:ln/>
        </p:spPr>
      </p:sp>
      <p:sp>
        <p:nvSpPr>
          <p:cNvPr id="1389572"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107485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t>3/3/2017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t>3/3/2017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t>3/3/2017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gs.mef.gov.it/VERSIONE-I/Attivit--i/Bilancio_di_previsione/Bilancio_semplificato/Gennaio-201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http://www.rgs.mef.gov.it/VERSIONE-I/Attivit--i/Bilancio_di_previsione/Bilancio_semplificato/Gennaio-2016/" TargetMode="Externa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Politica Fiscale</a:t>
            </a:r>
            <a:endParaRPr lang="en-US" dirty="0"/>
          </a:p>
        </p:txBody>
      </p:sp>
      <p:sp>
        <p:nvSpPr>
          <p:cNvPr id="3" name="Sottotitolo 2"/>
          <p:cNvSpPr>
            <a:spLocks noGrp="1"/>
          </p:cNvSpPr>
          <p:nvPr>
            <p:ph type="subTitle" idx="1"/>
          </p:nvPr>
        </p:nvSpPr>
        <p:spPr/>
        <p:txBody>
          <a:bodyPr/>
          <a:lstStyle/>
          <a:p>
            <a:r>
              <a:rPr lang="it-IT" dirty="0" smtClean="0"/>
              <a:t>La trasmissione degli interventi al sistema</a:t>
            </a:r>
            <a:endParaRPr lang="en-US" dirty="0"/>
          </a:p>
        </p:txBody>
      </p:sp>
    </p:spTree>
    <p:extLst>
      <p:ext uri="{BB962C8B-B14F-4D97-AF65-F5344CB8AC3E}">
        <p14:creationId xmlns:p14="http://schemas.microsoft.com/office/powerpoint/2010/main" val="274565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Riduzione della tassazione</a:t>
            </a:r>
            <a:r>
              <a:rPr lang="it-IT" dirty="0" smtClean="0"/>
              <a:t>: t</a:t>
            </a:r>
            <a:r>
              <a:rPr lang="it-IT" baseline="-25000" dirty="0" smtClean="0"/>
              <a:t>0</a:t>
            </a:r>
            <a:endParaRPr lang="en-US" dirty="0"/>
          </a:p>
        </p:txBody>
      </p:sp>
      <p:sp>
        <p:nvSpPr>
          <p:cNvPr id="3" name="Segnaposto contenuto 2"/>
          <p:cNvSpPr>
            <a:spLocks noGrp="1"/>
          </p:cNvSpPr>
          <p:nvPr>
            <p:ph idx="1"/>
          </p:nvPr>
        </p:nvSpPr>
        <p:spPr/>
        <p:txBody>
          <a:bodyPr/>
          <a:lstStyle/>
          <a:p>
            <a:r>
              <a:rPr lang="it-IT" dirty="0" smtClean="0"/>
              <a:t>La pressione tributaria può essere ridotta anche agendo sull’aliquota marginale (e media in questo caso)</a:t>
            </a:r>
            <a:endParaRPr lang="en-US" dirty="0"/>
          </a:p>
        </p:txBody>
      </p:sp>
      <p:pic>
        <p:nvPicPr>
          <p:cNvPr id="4" name="Immagine 3"/>
          <p:cNvPicPr>
            <a:picLocks noChangeAspect="1"/>
          </p:cNvPicPr>
          <p:nvPr/>
        </p:nvPicPr>
        <p:blipFill>
          <a:blip r:embed="rId2"/>
          <a:stretch>
            <a:fillRect/>
          </a:stretch>
        </p:blipFill>
        <p:spPr>
          <a:xfrm>
            <a:off x="6579079" y="3011355"/>
            <a:ext cx="4088250" cy="3026400"/>
          </a:xfrm>
          <a:prstGeom prst="rect">
            <a:avLst/>
          </a:prstGeom>
        </p:spPr>
      </p:pic>
      <p:cxnSp>
        <p:nvCxnSpPr>
          <p:cNvPr id="6" name="Connettore 1 5"/>
          <p:cNvCxnSpPr/>
          <p:nvPr/>
        </p:nvCxnSpPr>
        <p:spPr>
          <a:xfrm flipV="1">
            <a:off x="7116792" y="4201064"/>
            <a:ext cx="3044191" cy="113006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mmagine 6"/>
          <p:cNvPicPr>
            <a:picLocks noChangeAspect="1"/>
          </p:cNvPicPr>
          <p:nvPr/>
        </p:nvPicPr>
        <p:blipFill>
          <a:blip r:embed="rId3"/>
          <a:stretch>
            <a:fillRect/>
          </a:stretch>
        </p:blipFill>
        <p:spPr>
          <a:xfrm>
            <a:off x="1481007" y="2793410"/>
            <a:ext cx="2728683" cy="661286"/>
          </a:xfrm>
          <a:prstGeom prst="rect">
            <a:avLst/>
          </a:prstGeom>
        </p:spPr>
      </p:pic>
      <p:pic>
        <p:nvPicPr>
          <p:cNvPr id="8" name="Immagine 7"/>
          <p:cNvPicPr>
            <a:picLocks noChangeAspect="1"/>
          </p:cNvPicPr>
          <p:nvPr/>
        </p:nvPicPr>
        <p:blipFill>
          <a:blip r:embed="rId4"/>
          <a:stretch>
            <a:fillRect/>
          </a:stretch>
        </p:blipFill>
        <p:spPr>
          <a:xfrm>
            <a:off x="1481008" y="4394020"/>
            <a:ext cx="4438500" cy="548916"/>
          </a:xfrm>
          <a:prstGeom prst="rect">
            <a:avLst/>
          </a:prstGeom>
        </p:spPr>
      </p:pic>
      <p:sp>
        <p:nvSpPr>
          <p:cNvPr id="9" name="CasellaDiTesto 8"/>
          <p:cNvSpPr txBox="1"/>
          <p:nvPr/>
        </p:nvSpPr>
        <p:spPr>
          <a:xfrm>
            <a:off x="1481007" y="3528204"/>
            <a:ext cx="4937045" cy="461665"/>
          </a:xfrm>
          <a:prstGeom prst="rect">
            <a:avLst/>
          </a:prstGeom>
          <a:noFill/>
        </p:spPr>
        <p:txBody>
          <a:bodyPr wrap="square" rtlCol="0">
            <a:spAutoFit/>
          </a:bodyPr>
          <a:lstStyle/>
          <a:p>
            <a:r>
              <a:rPr lang="it-IT" sz="2400" dirty="0" smtClean="0"/>
              <a:t>Essendo t</a:t>
            </a:r>
            <a:r>
              <a:rPr lang="it-IT" sz="2400" baseline="-25000" dirty="0" smtClean="0"/>
              <a:t>1</a:t>
            </a:r>
            <a:r>
              <a:rPr lang="it-IT" sz="2400" dirty="0" smtClean="0"/>
              <a:t>=t</a:t>
            </a:r>
            <a:r>
              <a:rPr lang="it-IT" sz="2400" baseline="-25000" dirty="0" smtClean="0"/>
              <a:t>0</a:t>
            </a:r>
            <a:r>
              <a:rPr lang="it-IT" sz="2400" dirty="0" smtClean="0"/>
              <a:t>+</a:t>
            </a:r>
            <a:r>
              <a:rPr lang="it-IT" sz="2400" dirty="0" smtClean="0">
                <a:sym typeface="Symbol" panose="05050102010706020507" pitchFamily="18" charset="2"/>
              </a:rPr>
              <a:t>t e Y</a:t>
            </a:r>
            <a:r>
              <a:rPr lang="it-IT" sz="2400" baseline="-25000" dirty="0" smtClean="0">
                <a:sym typeface="Symbol" panose="05050102010706020507" pitchFamily="18" charset="2"/>
              </a:rPr>
              <a:t>1</a:t>
            </a:r>
            <a:r>
              <a:rPr lang="it-IT" sz="2400" dirty="0" smtClean="0">
                <a:sym typeface="Symbol" panose="05050102010706020507" pitchFamily="18" charset="2"/>
              </a:rPr>
              <a:t>=Y</a:t>
            </a:r>
            <a:r>
              <a:rPr lang="it-IT" sz="2400" baseline="-25000" dirty="0" smtClean="0">
                <a:sym typeface="Symbol" panose="05050102010706020507" pitchFamily="18" charset="2"/>
              </a:rPr>
              <a:t>0</a:t>
            </a:r>
            <a:r>
              <a:rPr lang="it-IT" sz="2400" dirty="0" smtClean="0">
                <a:sym typeface="Symbol" panose="05050102010706020507" pitchFamily="18" charset="2"/>
              </a:rPr>
              <a:t>+Y</a:t>
            </a:r>
            <a:endParaRPr lang="en-US" sz="2400" dirty="0"/>
          </a:p>
        </p:txBody>
      </p:sp>
      <p:sp>
        <p:nvSpPr>
          <p:cNvPr id="12" name="Callout 1 11"/>
          <p:cNvSpPr/>
          <p:nvPr/>
        </p:nvSpPr>
        <p:spPr>
          <a:xfrm>
            <a:off x="1690777" y="5229306"/>
            <a:ext cx="1483744" cy="808449"/>
          </a:xfrm>
          <a:prstGeom prst="borderCallout1">
            <a:avLst>
              <a:gd name="adj1" fmla="val 18750"/>
              <a:gd name="adj2" fmla="val -8333"/>
              <a:gd name="adj3" fmla="val -50756"/>
              <a:gd name="adj4" fmla="val 70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Perdita di gettito</a:t>
            </a:r>
            <a:endParaRPr lang="en-US" dirty="0"/>
          </a:p>
        </p:txBody>
      </p:sp>
      <p:sp>
        <p:nvSpPr>
          <p:cNvPr id="13" name="Callout 1 12"/>
          <p:cNvSpPr/>
          <p:nvPr/>
        </p:nvSpPr>
        <p:spPr>
          <a:xfrm>
            <a:off x="3265885" y="5212503"/>
            <a:ext cx="1483744" cy="1021165"/>
          </a:xfrm>
          <a:prstGeom prst="borderCallout1">
            <a:avLst>
              <a:gd name="adj1" fmla="val 18750"/>
              <a:gd name="adj2" fmla="val -8333"/>
              <a:gd name="adj3" fmla="val -43287"/>
              <a:gd name="adj4" fmla="val 35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Aumento gettito con vecchia aliquota </a:t>
            </a:r>
            <a:endParaRPr lang="en-US" dirty="0"/>
          </a:p>
        </p:txBody>
      </p:sp>
      <p:sp>
        <p:nvSpPr>
          <p:cNvPr id="14" name="Callout 1 13"/>
          <p:cNvSpPr/>
          <p:nvPr/>
        </p:nvSpPr>
        <p:spPr>
          <a:xfrm>
            <a:off x="4826479" y="5212503"/>
            <a:ext cx="1483744" cy="808449"/>
          </a:xfrm>
          <a:prstGeom prst="borderCallout1">
            <a:avLst>
              <a:gd name="adj1" fmla="val 18750"/>
              <a:gd name="adj2" fmla="val -8333"/>
              <a:gd name="adj3" fmla="val -45421"/>
              <a:gd name="adj4" fmla="val 20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Effetto composto</a:t>
            </a:r>
            <a:endParaRPr lang="en-US" dirty="0"/>
          </a:p>
        </p:txBody>
      </p:sp>
    </p:spTree>
    <p:extLst>
      <p:ext uri="{BB962C8B-B14F-4D97-AF65-F5344CB8AC3E}">
        <p14:creationId xmlns:p14="http://schemas.microsoft.com/office/powerpoint/2010/main" val="32896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Haavelmo</a:t>
            </a:r>
            <a:r>
              <a:rPr lang="it-IT" dirty="0" smtClean="0"/>
              <a:t>: moltiplicatore del bilancio in pareggio</a:t>
            </a:r>
            <a:endParaRPr lang="en-US" dirty="0"/>
          </a:p>
        </p:txBody>
      </p:sp>
      <p:sp>
        <p:nvSpPr>
          <p:cNvPr id="3" name="Segnaposto contenuto 2"/>
          <p:cNvSpPr>
            <a:spLocks noGrp="1"/>
          </p:cNvSpPr>
          <p:nvPr>
            <p:ph idx="1"/>
          </p:nvPr>
        </p:nvSpPr>
        <p:spPr/>
        <p:txBody>
          <a:bodyPr/>
          <a:lstStyle/>
          <a:p>
            <a:r>
              <a:rPr lang="it-IT" dirty="0" smtClean="0"/>
              <a:t>Il teorema recita:</a:t>
            </a:r>
          </a:p>
          <a:p>
            <a:endParaRPr lang="it-IT" dirty="0"/>
          </a:p>
          <a:p>
            <a:endParaRPr lang="it-IT" dirty="0" smtClean="0"/>
          </a:p>
          <a:p>
            <a:endParaRPr lang="it-IT" dirty="0"/>
          </a:p>
          <a:p>
            <a:endParaRPr lang="it-IT" dirty="0" smtClean="0"/>
          </a:p>
          <a:p>
            <a:endParaRPr lang="it-IT" dirty="0" smtClean="0"/>
          </a:p>
          <a:p>
            <a:r>
              <a:rPr lang="it-IT" dirty="0" smtClean="0"/>
              <a:t>Come funziona:                                     e                                 si dimostra:</a:t>
            </a:r>
            <a:endParaRPr lang="it-IT" dirty="0"/>
          </a:p>
        </p:txBody>
      </p:sp>
      <p:pic>
        <p:nvPicPr>
          <p:cNvPr id="4" name="Immagine 3"/>
          <p:cNvPicPr>
            <a:picLocks noChangeAspect="1"/>
          </p:cNvPicPr>
          <p:nvPr/>
        </p:nvPicPr>
        <p:blipFill>
          <a:blip r:embed="rId2"/>
          <a:stretch>
            <a:fillRect/>
          </a:stretch>
        </p:blipFill>
        <p:spPr>
          <a:xfrm>
            <a:off x="1932317" y="2320506"/>
            <a:ext cx="8224792" cy="2244986"/>
          </a:xfrm>
          <a:prstGeom prst="rect">
            <a:avLst/>
          </a:prstGeom>
        </p:spPr>
      </p:pic>
      <p:pic>
        <p:nvPicPr>
          <p:cNvPr id="5" name="Immagine 4"/>
          <p:cNvPicPr>
            <a:picLocks noChangeAspect="1"/>
          </p:cNvPicPr>
          <p:nvPr/>
        </p:nvPicPr>
        <p:blipFill>
          <a:blip r:embed="rId3"/>
          <a:stretch>
            <a:fillRect/>
          </a:stretch>
        </p:blipFill>
        <p:spPr>
          <a:xfrm>
            <a:off x="4219867" y="4813540"/>
            <a:ext cx="1971129" cy="557687"/>
          </a:xfrm>
          <a:prstGeom prst="rect">
            <a:avLst/>
          </a:prstGeom>
        </p:spPr>
      </p:pic>
      <p:pic>
        <p:nvPicPr>
          <p:cNvPr id="6" name="Immagine 5"/>
          <p:cNvPicPr>
            <a:picLocks noChangeAspect="1"/>
          </p:cNvPicPr>
          <p:nvPr/>
        </p:nvPicPr>
        <p:blipFill>
          <a:blip r:embed="rId4"/>
          <a:stretch>
            <a:fillRect/>
          </a:stretch>
        </p:blipFill>
        <p:spPr>
          <a:xfrm>
            <a:off x="6971668" y="4813540"/>
            <a:ext cx="1879034" cy="481061"/>
          </a:xfrm>
          <a:prstGeom prst="rect">
            <a:avLst/>
          </a:prstGeom>
        </p:spPr>
      </p:pic>
      <p:pic>
        <p:nvPicPr>
          <p:cNvPr id="7" name="Immagine 6"/>
          <p:cNvPicPr>
            <a:picLocks noChangeAspect="1"/>
          </p:cNvPicPr>
          <p:nvPr/>
        </p:nvPicPr>
        <p:blipFill>
          <a:blip r:embed="rId5"/>
          <a:stretch>
            <a:fillRect/>
          </a:stretch>
        </p:blipFill>
        <p:spPr>
          <a:xfrm>
            <a:off x="3124626" y="5542649"/>
            <a:ext cx="5200876" cy="1176934"/>
          </a:xfrm>
          <a:prstGeom prst="rect">
            <a:avLst/>
          </a:prstGeom>
        </p:spPr>
      </p:pic>
      <p:sp>
        <p:nvSpPr>
          <p:cNvPr id="8" name="Ovale 7"/>
          <p:cNvSpPr/>
          <p:nvPr/>
        </p:nvSpPr>
        <p:spPr>
          <a:xfrm>
            <a:off x="3191774" y="6131116"/>
            <a:ext cx="353683" cy="416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7847163" y="6154040"/>
            <a:ext cx="353683" cy="416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6"/>
          <a:stretch>
            <a:fillRect/>
          </a:stretch>
        </p:blipFill>
        <p:spPr>
          <a:xfrm>
            <a:off x="8768605" y="6058513"/>
            <a:ext cx="1138500" cy="497933"/>
          </a:xfrm>
          <a:prstGeom prst="rect">
            <a:avLst/>
          </a:prstGeom>
        </p:spPr>
      </p:pic>
      <p:sp>
        <p:nvSpPr>
          <p:cNvPr id="11" name="CasellaDiTesto 10"/>
          <p:cNvSpPr txBox="1"/>
          <p:nvPr/>
        </p:nvSpPr>
        <p:spPr>
          <a:xfrm>
            <a:off x="8450778" y="5358590"/>
            <a:ext cx="3124573" cy="1200329"/>
          </a:xfrm>
          <a:prstGeom prst="rect">
            <a:avLst/>
          </a:prstGeom>
          <a:noFill/>
        </p:spPr>
        <p:txBody>
          <a:bodyPr wrap="none" rtlCol="0">
            <a:spAutoFit/>
          </a:bodyPr>
          <a:lstStyle/>
          <a:p>
            <a:r>
              <a:rPr lang="it-IT" dirty="0" smtClean="0"/>
              <a:t>Questo perché il moltiplicatore</a:t>
            </a:r>
          </a:p>
          <a:p>
            <a:r>
              <a:rPr lang="it-IT" dirty="0" smtClean="0"/>
              <a:t>Della tassazione autonoma:</a:t>
            </a:r>
          </a:p>
          <a:p>
            <a:endParaRPr lang="it-IT" dirty="0" smtClean="0"/>
          </a:p>
          <a:p>
            <a:r>
              <a:rPr lang="it-IT" dirty="0"/>
              <a:t> </a:t>
            </a:r>
            <a:r>
              <a:rPr lang="it-IT" dirty="0" smtClean="0"/>
              <a:t>                              &lt;</a:t>
            </a:r>
            <a:endParaRPr lang="it-IT" dirty="0"/>
          </a:p>
        </p:txBody>
      </p:sp>
      <p:pic>
        <p:nvPicPr>
          <p:cNvPr id="12" name="Immagine 11"/>
          <p:cNvPicPr>
            <a:picLocks noChangeAspect="1"/>
          </p:cNvPicPr>
          <p:nvPr/>
        </p:nvPicPr>
        <p:blipFill>
          <a:blip r:embed="rId7"/>
          <a:stretch>
            <a:fillRect/>
          </a:stretch>
        </p:blipFill>
        <p:spPr>
          <a:xfrm>
            <a:off x="10172957" y="6048218"/>
            <a:ext cx="457495" cy="478786"/>
          </a:xfrm>
          <a:prstGeom prst="rect">
            <a:avLst/>
          </a:prstGeom>
        </p:spPr>
      </p:pic>
    </p:spTree>
    <p:extLst>
      <p:ext uri="{BB962C8B-B14F-4D97-AF65-F5344CB8AC3E}">
        <p14:creationId xmlns:p14="http://schemas.microsoft.com/office/powerpoint/2010/main" val="35011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Bilancio in pareggio e aliquote</a:t>
            </a:r>
            <a:endParaRPr lang="en-US" dirty="0"/>
          </a:p>
        </p:txBody>
      </p:sp>
      <p:sp>
        <p:nvSpPr>
          <p:cNvPr id="3" name="Segnaposto contenuto 2"/>
          <p:cNvSpPr>
            <a:spLocks noGrp="1"/>
          </p:cNvSpPr>
          <p:nvPr>
            <p:ph idx="1"/>
          </p:nvPr>
        </p:nvSpPr>
        <p:spPr/>
        <p:txBody>
          <a:bodyPr/>
          <a:lstStyle/>
          <a:p>
            <a:r>
              <a:rPr lang="it-IT" dirty="0" smtClean="0"/>
              <a:t>Nel caso si voglia agire sulle aliquote occorre ricordare che:</a:t>
            </a:r>
          </a:p>
          <a:p>
            <a:endParaRPr lang="it-IT" dirty="0"/>
          </a:p>
          <a:p>
            <a:endParaRPr lang="it-IT" dirty="0" smtClean="0"/>
          </a:p>
          <a:p>
            <a:r>
              <a:rPr lang="it-IT" dirty="0" smtClean="0"/>
              <a:t>Cioè la variazione del gettito è data dall’aumento (dato t) che deriva dalla variazione</a:t>
            </a:r>
            <a:r>
              <a:rPr lang="it-IT" dirty="0"/>
              <a:t> </a:t>
            </a:r>
            <a:r>
              <a:rPr lang="it-IT" dirty="0" smtClean="0"/>
              <a:t>del reddito (derivante da G) e dall’aumento dell’aliquota rispetto al reddito iniziale, la cui somma uguaglia la variazione della spesa.</a:t>
            </a:r>
          </a:p>
          <a:p>
            <a:r>
              <a:rPr lang="it-IT" dirty="0" smtClean="0"/>
              <a:t>Anche in questo caso il saldo del bilancio pubblico non cambia e rimane valido il teorema del bilancio in pareggio</a:t>
            </a:r>
            <a:endParaRPr lang="en-US" dirty="0"/>
          </a:p>
        </p:txBody>
      </p:sp>
      <p:pic>
        <p:nvPicPr>
          <p:cNvPr id="4" name="Immagine 3"/>
          <p:cNvPicPr>
            <a:picLocks noChangeAspect="1"/>
          </p:cNvPicPr>
          <p:nvPr/>
        </p:nvPicPr>
        <p:blipFill>
          <a:blip r:embed="rId2"/>
          <a:stretch>
            <a:fillRect/>
          </a:stretch>
        </p:blipFill>
        <p:spPr>
          <a:xfrm>
            <a:off x="4333145" y="2484408"/>
            <a:ext cx="3500906" cy="572494"/>
          </a:xfrm>
          <a:prstGeom prst="rect">
            <a:avLst/>
          </a:prstGeom>
        </p:spPr>
      </p:pic>
    </p:spTree>
    <p:extLst>
      <p:ext uri="{BB962C8B-B14F-4D97-AF65-F5344CB8AC3E}">
        <p14:creationId xmlns:p14="http://schemas.microsoft.com/office/powerpoint/2010/main" val="1991177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Risultato sempre valido? Curva di Laffer</a:t>
            </a:r>
            <a:endParaRPr lang="en-US" dirty="0"/>
          </a:p>
        </p:txBody>
      </p:sp>
      <p:sp>
        <p:nvSpPr>
          <p:cNvPr id="3" name="Segnaposto contenuto 2"/>
          <p:cNvSpPr>
            <a:spLocks noGrp="1"/>
          </p:cNvSpPr>
          <p:nvPr>
            <p:ph idx="1"/>
          </p:nvPr>
        </p:nvSpPr>
        <p:spPr>
          <a:xfrm>
            <a:off x="1120000" y="1825625"/>
            <a:ext cx="10233800" cy="2263296"/>
          </a:xfrm>
        </p:spPr>
        <p:txBody>
          <a:bodyPr>
            <a:normAutofit fontScale="77500" lnSpcReduction="20000"/>
          </a:bodyPr>
          <a:lstStyle/>
          <a:p>
            <a:r>
              <a:rPr lang="it-IT" dirty="0" smtClean="0"/>
              <a:t>Secondo l’economista Laffer (1978, Supply side </a:t>
            </a:r>
            <a:r>
              <a:rPr lang="it-IT" dirty="0" err="1" smtClean="0"/>
              <a:t>economics</a:t>
            </a:r>
            <a:r>
              <a:rPr lang="it-IT" dirty="0" smtClean="0"/>
              <a:t>) la dimensione dell’aliquota fiscale non è neutrale rispetto alle decisioni di lavoro degli individui</a:t>
            </a:r>
          </a:p>
          <a:p>
            <a:r>
              <a:rPr lang="it-IT" dirty="0" smtClean="0"/>
              <a:t>In particolare, se l’aliquota è troppo elevata, una parte degli individui potrebbero uscire dal mercato, riducendo la base imponibile (o sottrarre il loro reddito al fisco= evasione fiscale)</a:t>
            </a:r>
          </a:p>
          <a:p>
            <a:r>
              <a:rPr lang="it-IT" dirty="0" smtClean="0"/>
              <a:t>L’esperimento è stato condotto da Reagan, immaginando che gli USA si trovassero oltre il punto di svolta (t*), in realtà la riduzione delle aliquote fiscali portarono ad aumentare il deficit pubblico</a:t>
            </a:r>
          </a:p>
          <a:p>
            <a:endParaRPr lang="it-IT" dirty="0" smtClean="0"/>
          </a:p>
          <a:p>
            <a:endParaRPr lang="en-US" dirty="0"/>
          </a:p>
        </p:txBody>
      </p:sp>
      <p:pic>
        <p:nvPicPr>
          <p:cNvPr id="4" name="Immagine 3"/>
          <p:cNvPicPr>
            <a:picLocks noChangeAspect="1"/>
          </p:cNvPicPr>
          <p:nvPr/>
        </p:nvPicPr>
        <p:blipFill>
          <a:blip r:embed="rId2"/>
          <a:stretch>
            <a:fillRect/>
          </a:stretch>
        </p:blipFill>
        <p:spPr>
          <a:xfrm>
            <a:off x="6687221" y="3887428"/>
            <a:ext cx="3803625" cy="2095200"/>
          </a:xfrm>
          <a:prstGeom prst="rect">
            <a:avLst/>
          </a:prstGeom>
        </p:spPr>
      </p:pic>
      <p:sp>
        <p:nvSpPr>
          <p:cNvPr id="5" name="Callout 9 4"/>
          <p:cNvSpPr/>
          <p:nvPr/>
        </p:nvSpPr>
        <p:spPr>
          <a:xfrm>
            <a:off x="10412084" y="4866734"/>
            <a:ext cx="1371600" cy="672860"/>
          </a:xfrm>
          <a:prstGeom prs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t>
            </a:r>
            <a:r>
              <a:rPr lang="it-IT" dirty="0" smtClean="0"/>
              <a:t>=100%</a:t>
            </a:r>
            <a:endParaRPr lang="en-US" dirty="0"/>
          </a:p>
        </p:txBody>
      </p:sp>
      <p:cxnSp>
        <p:nvCxnSpPr>
          <p:cNvPr id="7" name="Connettore 2 6"/>
          <p:cNvCxnSpPr/>
          <p:nvPr/>
        </p:nvCxnSpPr>
        <p:spPr>
          <a:xfrm flipH="1">
            <a:off x="7084381" y="5761608"/>
            <a:ext cx="1695635" cy="63031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 name="CasellaDiTesto 7"/>
          <p:cNvSpPr txBox="1"/>
          <p:nvPr/>
        </p:nvSpPr>
        <p:spPr>
          <a:xfrm>
            <a:off x="2237173" y="5982628"/>
            <a:ext cx="4948791" cy="646331"/>
          </a:xfrm>
          <a:prstGeom prst="rect">
            <a:avLst/>
          </a:prstGeom>
          <a:noFill/>
        </p:spPr>
        <p:txBody>
          <a:bodyPr wrap="none" rtlCol="0">
            <a:spAutoFit/>
          </a:bodyPr>
          <a:lstStyle/>
          <a:p>
            <a:r>
              <a:rPr lang="it-IT" dirty="0" smtClean="0"/>
              <a:t>Quale il limite massimo di tassazione? 46% troppo</a:t>
            </a:r>
          </a:p>
          <a:p>
            <a:r>
              <a:rPr lang="it-IT" dirty="0" smtClean="0"/>
              <a:t>o troppo poco?</a:t>
            </a:r>
            <a:endParaRPr lang="it-IT" dirty="0"/>
          </a:p>
        </p:txBody>
      </p:sp>
    </p:spTree>
    <p:extLst>
      <p:ext uri="{BB962C8B-B14F-4D97-AF65-F5344CB8AC3E}">
        <p14:creationId xmlns:p14="http://schemas.microsoft.com/office/powerpoint/2010/main" val="1727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Natura del deficit e politica fiscale</a:t>
            </a:r>
            <a:endParaRPr lang="en-US" dirty="0"/>
          </a:p>
        </p:txBody>
      </p:sp>
      <p:sp>
        <p:nvSpPr>
          <p:cNvPr id="3" name="Segnaposto contenuto 2"/>
          <p:cNvSpPr>
            <a:spLocks noGrp="1"/>
          </p:cNvSpPr>
          <p:nvPr>
            <p:ph idx="1"/>
          </p:nvPr>
        </p:nvSpPr>
        <p:spPr/>
        <p:txBody>
          <a:bodyPr/>
          <a:lstStyle/>
          <a:p>
            <a:r>
              <a:rPr lang="it-IT" dirty="0" smtClean="0"/>
              <a:t>Il </a:t>
            </a:r>
            <a:r>
              <a:rPr lang="it-IT" dirty="0" smtClean="0">
                <a:solidFill>
                  <a:srgbClr val="FFFF00"/>
                </a:solidFill>
              </a:rPr>
              <a:t>disavanzo congiunturale </a:t>
            </a:r>
            <a:r>
              <a:rPr lang="it-IT" dirty="0" smtClean="0"/>
              <a:t>può </a:t>
            </a:r>
            <a:r>
              <a:rPr lang="it-IT" dirty="0"/>
              <a:t>non essere </a:t>
            </a:r>
            <a:r>
              <a:rPr lang="it-IT" dirty="0" smtClean="0"/>
              <a:t>necessariamente aggiustato con un intervento fiscale (es. riduzione di I</a:t>
            </a:r>
            <a:r>
              <a:rPr lang="it-IT" baseline="-25000" dirty="0" smtClean="0"/>
              <a:t>0</a:t>
            </a:r>
            <a:r>
              <a:rPr lang="it-IT" dirty="0" smtClean="0"/>
              <a:t>)</a:t>
            </a:r>
          </a:p>
          <a:p>
            <a:r>
              <a:rPr lang="it-IT" dirty="0" smtClean="0"/>
              <a:t>Un intervento per riportare D=0 provoca maggiore instabilità</a:t>
            </a:r>
          </a:p>
          <a:p>
            <a:r>
              <a:rPr lang="it-IT" dirty="0" smtClean="0"/>
              <a:t>Meglio avanzi (</a:t>
            </a:r>
            <a:r>
              <a:rPr lang="it-IT" dirty="0" smtClean="0">
                <a:sym typeface="Symbol" panose="05050102010706020507" pitchFamily="18" charset="2"/>
              </a:rPr>
              <a:t>G) </a:t>
            </a:r>
            <a:r>
              <a:rPr lang="it-IT" dirty="0" smtClean="0"/>
              <a:t>con boom e disavanzi con recessione (</a:t>
            </a:r>
            <a:r>
              <a:rPr lang="it-IT" dirty="0" smtClean="0">
                <a:sym typeface="Symbol" panose="05050102010706020507" pitchFamily="18" charset="2"/>
              </a:rPr>
              <a:t> G)</a:t>
            </a:r>
          </a:p>
          <a:p>
            <a:r>
              <a:rPr lang="it-IT" dirty="0" smtClean="0">
                <a:sym typeface="Symbol" panose="05050102010706020507" pitchFamily="18" charset="2"/>
              </a:rPr>
              <a:t>Interventi sono invece necessari con </a:t>
            </a:r>
          </a:p>
          <a:p>
            <a:pPr marL="0" indent="0">
              <a:buNone/>
            </a:pPr>
            <a:r>
              <a:rPr lang="it-IT" dirty="0" smtClean="0">
                <a:sym typeface="Symbol" panose="05050102010706020507" pitchFamily="18" charset="2"/>
              </a:rPr>
              <a:t>   la presenza di disavanzi strutturali:</a:t>
            </a:r>
          </a:p>
          <a:p>
            <a:r>
              <a:rPr lang="it-IT" u="sng" dirty="0" smtClean="0">
                <a:sym typeface="Symbol" panose="05050102010706020507" pitchFamily="18" charset="2"/>
              </a:rPr>
              <a:t>Domanda: quali tipi di interventi</a:t>
            </a:r>
          </a:p>
          <a:p>
            <a:pPr marL="0" indent="0">
              <a:buNone/>
            </a:pPr>
            <a:r>
              <a:rPr lang="it-IT" dirty="0" smtClean="0">
                <a:sym typeface="Symbol" panose="05050102010706020507" pitchFamily="18" charset="2"/>
              </a:rPr>
              <a:t>   </a:t>
            </a:r>
            <a:r>
              <a:rPr lang="it-IT" u="sng" dirty="0" smtClean="0">
                <a:sym typeface="Symbol" panose="05050102010706020507" pitchFamily="18" charset="2"/>
              </a:rPr>
              <a:t>durante la crisi</a:t>
            </a:r>
            <a:r>
              <a:rPr lang="it-IT" dirty="0" smtClean="0">
                <a:sym typeface="Symbol" panose="05050102010706020507" pitchFamily="18" charset="2"/>
              </a:rPr>
              <a:t>?</a:t>
            </a:r>
            <a:endParaRPr lang="en-US" dirty="0"/>
          </a:p>
        </p:txBody>
      </p:sp>
      <p:pic>
        <p:nvPicPr>
          <p:cNvPr id="4" name="Immagine 3"/>
          <p:cNvPicPr>
            <a:picLocks noChangeAspect="1"/>
          </p:cNvPicPr>
          <p:nvPr/>
        </p:nvPicPr>
        <p:blipFill>
          <a:blip r:embed="rId2"/>
          <a:stretch>
            <a:fillRect/>
          </a:stretch>
        </p:blipFill>
        <p:spPr>
          <a:xfrm>
            <a:off x="6976238" y="3814646"/>
            <a:ext cx="4191750" cy="2851800"/>
          </a:xfrm>
          <a:prstGeom prst="rect">
            <a:avLst/>
          </a:prstGeom>
        </p:spPr>
      </p:pic>
      <p:cxnSp>
        <p:nvCxnSpPr>
          <p:cNvPr id="6" name="Connettore 1 5"/>
          <p:cNvCxnSpPr/>
          <p:nvPr/>
        </p:nvCxnSpPr>
        <p:spPr>
          <a:xfrm>
            <a:off x="7435970" y="5633049"/>
            <a:ext cx="2950234" cy="172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Freccia a sinistra 6"/>
          <p:cNvSpPr/>
          <p:nvPr/>
        </p:nvSpPr>
        <p:spPr>
          <a:xfrm>
            <a:off x="7979434" y="5822830"/>
            <a:ext cx="293298" cy="1293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48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stabilizzatori automatici e il ciclo economico</a:t>
            </a:r>
            <a:endParaRPr lang="en-US" dirty="0"/>
          </a:p>
        </p:txBody>
      </p:sp>
      <p:sp>
        <p:nvSpPr>
          <p:cNvPr id="3" name="Segnaposto contenuto 2"/>
          <p:cNvSpPr>
            <a:spLocks noGrp="1"/>
          </p:cNvSpPr>
          <p:nvPr>
            <p:ph idx="1"/>
          </p:nvPr>
        </p:nvSpPr>
        <p:spPr/>
        <p:txBody>
          <a:bodyPr/>
          <a:lstStyle/>
          <a:p>
            <a:r>
              <a:rPr lang="it-IT" dirty="0"/>
              <a:t>Due domande fondamentali:</a:t>
            </a:r>
          </a:p>
          <a:p>
            <a:r>
              <a:rPr lang="it-IT" dirty="0"/>
              <a:t>1. Ci sono dei casi in cui è possibile utilizzare la politica fiscale per stabilizzare il ciclo economico?</a:t>
            </a:r>
          </a:p>
          <a:p>
            <a:pPr lvl="1"/>
            <a:r>
              <a:rPr lang="it-IT" dirty="0"/>
              <a:t>Sì, attraverso l’impiego degli stabilizzatori automatici.</a:t>
            </a:r>
          </a:p>
          <a:p>
            <a:r>
              <a:rPr lang="it-IT" dirty="0"/>
              <a:t>2. In quali casi è possibile o opportuno finanziare la spesa pubblica in disavanzo (ossia con l’emissione di debito pubblico)?</a:t>
            </a:r>
          </a:p>
          <a:p>
            <a:pPr lvl="1"/>
            <a:r>
              <a:rPr lang="it-IT" dirty="0"/>
              <a:t>Per il finanziamento degli investimenti pubblici o, più in generale, delle spese in conto capitale.</a:t>
            </a:r>
          </a:p>
          <a:p>
            <a:r>
              <a:rPr lang="it-IT" dirty="0" smtClean="0"/>
              <a:t>Vediamo il caso degli stabilizzatori</a:t>
            </a:r>
            <a:endParaRPr lang="en-US" dirty="0"/>
          </a:p>
        </p:txBody>
      </p:sp>
    </p:spTree>
    <p:extLst>
      <p:ext uri="{BB962C8B-B14F-4D97-AF65-F5344CB8AC3E}">
        <p14:creationId xmlns:p14="http://schemas.microsoft.com/office/powerpoint/2010/main" val="326354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stabilizzatori automatici</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Gli stabilizzatori automatici sono strumenti del sistema fiscale, che contribuiscono ad attenuare, senza alcun intervento ad hoc di politica economica, le fluttuazioni del prodotto derivanti da variazioni della domanda autonoma.</a:t>
            </a:r>
          </a:p>
          <a:p>
            <a:r>
              <a:rPr lang="it-IT" dirty="0" smtClean="0"/>
              <a:t>Esempi di stabilizzatori automatici sono le imposte (proporzionali e progressive) sul reddito nonché i sussidi di disoccupazione.</a:t>
            </a:r>
          </a:p>
          <a:p>
            <a:r>
              <a:rPr lang="it-IT" dirty="0" smtClean="0"/>
              <a:t>Il funzionamento di </a:t>
            </a:r>
            <a:r>
              <a:rPr lang="it-IT" u="sng" dirty="0" smtClean="0"/>
              <a:t>stabilizzatori automatici</a:t>
            </a:r>
            <a:r>
              <a:rPr lang="it-IT" dirty="0" smtClean="0"/>
              <a:t> produce effetti:</a:t>
            </a:r>
          </a:p>
          <a:p>
            <a:pPr lvl="1"/>
            <a:r>
              <a:rPr lang="it-IT" dirty="0" smtClean="0"/>
              <a:t>1. sul </a:t>
            </a:r>
            <a:r>
              <a:rPr lang="it-IT" dirty="0" smtClean="0">
                <a:solidFill>
                  <a:srgbClr val="FFC000"/>
                </a:solidFill>
              </a:rPr>
              <a:t>ciclo economico</a:t>
            </a:r>
            <a:r>
              <a:rPr lang="it-IT" dirty="0" smtClean="0"/>
              <a:t>, poiché riduce il valore del moltiplicatore, nel caso della variazione di una componente della domanda autonoma (ad es. un calo degli investimenti).</a:t>
            </a:r>
          </a:p>
          <a:p>
            <a:pPr lvl="1"/>
            <a:r>
              <a:rPr lang="it-IT" dirty="0" smtClean="0"/>
              <a:t>2. sul </a:t>
            </a:r>
            <a:r>
              <a:rPr lang="it-IT" dirty="0" smtClean="0">
                <a:solidFill>
                  <a:srgbClr val="FFC000"/>
                </a:solidFill>
              </a:rPr>
              <a:t>bilancio pubblico</a:t>
            </a:r>
            <a:r>
              <a:rPr lang="it-IT" dirty="0" smtClean="0"/>
              <a:t>, poiché determina un andamento ciclico del saldo di bilancio (aumento del disavanzo in caso di recessione e riduzione del disavanzo in fase di boom)</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16</a:t>
            </a:fld>
            <a:endParaRPr lang="it-IT"/>
          </a:p>
        </p:txBody>
      </p:sp>
    </p:spTree>
    <p:extLst>
      <p:ext uri="{BB962C8B-B14F-4D97-AF65-F5344CB8AC3E}">
        <p14:creationId xmlns:p14="http://schemas.microsoft.com/office/powerpoint/2010/main" val="1164476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Gli stabilizzatori automatici</a:t>
            </a:r>
            <a:endParaRPr lang="it-IT" dirty="0"/>
          </a:p>
        </p:txBody>
      </p:sp>
      <p:pic>
        <p:nvPicPr>
          <p:cNvPr id="5" name="Immagine 4"/>
          <p:cNvPicPr>
            <a:picLocks noChangeAspect="1"/>
          </p:cNvPicPr>
          <p:nvPr/>
        </p:nvPicPr>
        <p:blipFill>
          <a:blip r:embed="rId2"/>
          <a:stretch>
            <a:fillRect/>
          </a:stretch>
        </p:blipFill>
        <p:spPr>
          <a:xfrm>
            <a:off x="747699" y="1800029"/>
            <a:ext cx="4383594" cy="4924189"/>
          </a:xfrm>
          <a:prstGeom prst="rect">
            <a:avLst/>
          </a:prstGeom>
        </p:spPr>
      </p:pic>
      <p:pic>
        <p:nvPicPr>
          <p:cNvPr id="6" name="Immagine 5"/>
          <p:cNvPicPr>
            <a:picLocks noChangeAspect="1"/>
          </p:cNvPicPr>
          <p:nvPr/>
        </p:nvPicPr>
        <p:blipFill>
          <a:blip r:embed="rId3"/>
          <a:stretch>
            <a:fillRect/>
          </a:stretch>
        </p:blipFill>
        <p:spPr>
          <a:xfrm>
            <a:off x="5148275" y="2476643"/>
            <a:ext cx="7056436" cy="2912103"/>
          </a:xfrm>
          <a:prstGeom prst="rect">
            <a:avLst/>
          </a:prstGeom>
        </p:spPr>
      </p:pic>
    </p:spTree>
    <p:extLst>
      <p:ext uri="{BB962C8B-B14F-4D97-AF65-F5344CB8AC3E}">
        <p14:creationId xmlns:p14="http://schemas.microsoft.com/office/powerpoint/2010/main" val="335032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Deficit e debito</a:t>
            </a:r>
            <a:endParaRPr lang="it-IT" dirty="0"/>
          </a:p>
        </p:txBody>
      </p:sp>
      <p:sp>
        <p:nvSpPr>
          <p:cNvPr id="5" name="Sottotitolo 4"/>
          <p:cNvSpPr>
            <a:spLocks noGrp="1"/>
          </p:cNvSpPr>
          <p:nvPr>
            <p:ph type="subTitle" idx="1"/>
          </p:nvPr>
        </p:nvSpPr>
        <p:spPr/>
        <p:txBody>
          <a:bodyPr/>
          <a:lstStyle/>
          <a:p>
            <a:r>
              <a:rPr lang="it-IT" dirty="0" smtClean="0"/>
              <a:t>Il lungo periodo </a:t>
            </a:r>
            <a:endParaRPr lang="it-IT" dirty="0"/>
          </a:p>
        </p:txBody>
      </p:sp>
    </p:spTree>
    <p:extLst>
      <p:ext uri="{BB962C8B-B14F-4D97-AF65-F5344CB8AC3E}">
        <p14:creationId xmlns:p14="http://schemas.microsoft.com/office/powerpoint/2010/main" val="260067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misure del disavanzo</a:t>
            </a:r>
            <a:endParaRPr lang="it-IT" dirty="0"/>
          </a:p>
        </p:txBody>
      </p:sp>
      <p:sp>
        <p:nvSpPr>
          <p:cNvPr id="3" name="Segnaposto contenuto 2"/>
          <p:cNvSpPr>
            <a:spLocks noGrp="1"/>
          </p:cNvSpPr>
          <p:nvPr>
            <p:ph sz="quarter" idx="1"/>
          </p:nvPr>
        </p:nvSpPr>
        <p:spPr/>
        <p:txBody>
          <a:bodyPr>
            <a:normAutofit fontScale="92500"/>
          </a:bodyPr>
          <a:lstStyle/>
          <a:p>
            <a:r>
              <a:rPr lang="it-IT" dirty="0" smtClean="0"/>
              <a:t>Visto l’andamento ciclico del saldo di bilancio in caso di funzionamento degli stabilizzatori automatici, come bisogna giudicare l’andamento della politica fiscale e l’entità del disavanzo pubblico?</a:t>
            </a:r>
          </a:p>
          <a:p>
            <a:r>
              <a:rPr lang="it-IT" dirty="0" smtClean="0"/>
              <a:t>Per valutare se una data politica di bilancio sia appropriata, gli economisti hanno costruito delle misure del disavanzo che indicano a che livello esso si collocherebbe se la produzione fosse al suo livello naturale (tenendo conto della legislazione fiscale e delle regole di spesa esistenti).</a:t>
            </a:r>
          </a:p>
          <a:p>
            <a:r>
              <a:rPr lang="it-IT" dirty="0" smtClean="0"/>
              <a:t>Tali misure prendono nomi diversi: </a:t>
            </a:r>
            <a:r>
              <a:rPr lang="it-IT" dirty="0" smtClean="0">
                <a:solidFill>
                  <a:srgbClr val="FFC000"/>
                </a:solidFill>
              </a:rPr>
              <a:t>disavanzo di pieno impiego, disavanzo standardizzato per la disoccupazione, disavanzo strutturale o disavanzo corretto per il ciclo</a:t>
            </a:r>
            <a:r>
              <a:rPr lang="it-IT" dirty="0" smtClean="0"/>
              <a:t>.</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19</a:t>
            </a:fld>
            <a:endParaRPr lang="it-IT"/>
          </a:p>
        </p:txBody>
      </p:sp>
    </p:spTree>
    <p:extLst>
      <p:ext uri="{BB962C8B-B14F-4D97-AF65-F5344CB8AC3E}">
        <p14:creationId xmlns:p14="http://schemas.microsoft.com/office/powerpoint/2010/main" val="406345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politica Fiscale</a:t>
            </a:r>
            <a:endParaRPr lang="en-US" dirty="0"/>
          </a:p>
        </p:txBody>
      </p:sp>
      <p:sp>
        <p:nvSpPr>
          <p:cNvPr id="3" name="Segnaposto contenuto 2"/>
          <p:cNvSpPr>
            <a:spLocks noGrp="1"/>
          </p:cNvSpPr>
          <p:nvPr>
            <p:ph idx="1"/>
          </p:nvPr>
        </p:nvSpPr>
        <p:spPr/>
        <p:txBody>
          <a:bodyPr>
            <a:normAutofit fontScale="92500"/>
          </a:bodyPr>
          <a:lstStyle/>
          <a:p>
            <a:r>
              <a:rPr lang="it-IT" dirty="0" smtClean="0"/>
              <a:t>Capacità del Governo di utilizzare il gettito fiscale e i flussi di spesa (strumenti) per raggiungere i propri obiettivi</a:t>
            </a:r>
          </a:p>
          <a:p>
            <a:r>
              <a:rPr lang="it-IT" dirty="0" smtClean="0"/>
              <a:t>Ci concentriamo sulla politica fiscale con l’obiettivo di influenzare il livello del reddito, quindi con funzione di </a:t>
            </a:r>
            <a:r>
              <a:rPr lang="it-IT" dirty="0" smtClean="0">
                <a:solidFill>
                  <a:srgbClr val="FFFF00"/>
                </a:solidFill>
              </a:rPr>
              <a:t>stabilizzazione</a:t>
            </a:r>
            <a:r>
              <a:rPr lang="it-IT" dirty="0" smtClean="0"/>
              <a:t> (in seguito ci occuperemo di altri due obiettivi: redistribuzione e sostegno settoriale)</a:t>
            </a:r>
          </a:p>
          <a:p>
            <a:r>
              <a:rPr lang="it-IT" dirty="0" smtClean="0"/>
              <a:t>L’idea è quella di riprendere il concetto fondamentale proposto da Keynes e ripreso nei primi decenni del secondo dopoguerra dai suoi seguaci, secondo cui la </a:t>
            </a:r>
            <a:r>
              <a:rPr lang="it-IT" u="sng" dirty="0" smtClean="0"/>
              <a:t>disoccupazione involontaria è una condizione persistente del sistema economico</a:t>
            </a:r>
            <a:r>
              <a:rPr lang="it-IT" dirty="0" smtClean="0"/>
              <a:t> che può essere superata solo con il </a:t>
            </a:r>
            <a:r>
              <a:rPr lang="it-IT" dirty="0" smtClean="0">
                <a:solidFill>
                  <a:srgbClr val="FFFF00"/>
                </a:solidFill>
              </a:rPr>
              <a:t>deficit </a:t>
            </a:r>
            <a:r>
              <a:rPr lang="it-IT" dirty="0" err="1" smtClean="0">
                <a:solidFill>
                  <a:srgbClr val="FFFF00"/>
                </a:solidFill>
              </a:rPr>
              <a:t>spending</a:t>
            </a:r>
            <a:r>
              <a:rPr lang="it-IT" dirty="0" smtClean="0"/>
              <a:t> per raggiungere il pieno impiego.</a:t>
            </a:r>
            <a:endParaRPr lang="en-US" dirty="0"/>
          </a:p>
        </p:txBody>
      </p:sp>
    </p:spTree>
    <p:extLst>
      <p:ext uri="{BB962C8B-B14F-4D97-AF65-F5344CB8AC3E}">
        <p14:creationId xmlns:p14="http://schemas.microsoft.com/office/powerpoint/2010/main" val="4087918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Disavanzo e investimenti pubblici</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smtClean="0"/>
              <a:t>Il finanziamento degli investimenti pubblici (tra cui anche gli investimenti bellici) può determinare grandi disavanzi di bilancio. È giusto che i governi ricorrano al disavanzo per finanziare gli investimenti pubblici?</a:t>
            </a:r>
          </a:p>
          <a:p>
            <a:r>
              <a:rPr lang="it-IT" dirty="0" smtClean="0">
                <a:solidFill>
                  <a:srgbClr val="FFC000"/>
                </a:solidFill>
              </a:rPr>
              <a:t>Sì,</a:t>
            </a:r>
            <a:r>
              <a:rPr lang="it-IT" dirty="0" smtClean="0"/>
              <a:t> per due motivi:</a:t>
            </a:r>
          </a:p>
          <a:p>
            <a:r>
              <a:rPr lang="it-IT" dirty="0" smtClean="0"/>
              <a:t>1. motivo di natura </a:t>
            </a:r>
            <a:r>
              <a:rPr lang="it-IT" dirty="0" smtClean="0">
                <a:solidFill>
                  <a:srgbClr val="FFC000"/>
                </a:solidFill>
              </a:rPr>
              <a:t>redistributiva</a:t>
            </a:r>
          </a:p>
          <a:p>
            <a:r>
              <a:rPr lang="it-IT" dirty="0" smtClean="0"/>
              <a:t>Poiché i benefici derivanti dalla costruzione di infrastrutture pubbliche si produrranno specialmente per le generazioni future, l’emissione di debito pubblico è un modo di distribuire parte dell’onere della guerra alle generazioni future.</a:t>
            </a:r>
          </a:p>
          <a:p>
            <a:r>
              <a:rPr lang="it-IT" dirty="0" smtClean="0"/>
              <a:t>In tal modo, le generazioni presenti sopporteranno solo in parte l’onere derivante dalla realizzazione di investimenti pubblici.</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20</a:t>
            </a:fld>
            <a:endParaRPr lang="it-IT"/>
          </a:p>
        </p:txBody>
      </p:sp>
    </p:spTree>
    <p:extLst>
      <p:ext uri="{BB962C8B-B14F-4D97-AF65-F5344CB8AC3E}">
        <p14:creationId xmlns:p14="http://schemas.microsoft.com/office/powerpoint/2010/main" val="53134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err="1" smtClean="0"/>
              <a:t>golden</a:t>
            </a:r>
            <a:r>
              <a:rPr lang="it-IT" dirty="0" smtClean="0"/>
              <a:t> </a:t>
            </a:r>
            <a:r>
              <a:rPr lang="it-IT" dirty="0" err="1" smtClean="0"/>
              <a:t>rule</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dirty="0" smtClean="0"/>
              <a:t>2. motivo di natura </a:t>
            </a:r>
            <a:r>
              <a:rPr lang="it-IT" dirty="0" smtClean="0">
                <a:solidFill>
                  <a:srgbClr val="FFC000"/>
                </a:solidFill>
              </a:rPr>
              <a:t>economica</a:t>
            </a:r>
          </a:p>
          <a:p>
            <a:r>
              <a:rPr lang="it-IT" dirty="0" smtClean="0"/>
              <a:t>Il finanziamento in deficit consente di ridurre le distorsioni fiscali derivanti da un incremento delle imposte, visto che queste possono distorcere le scelte di lavoro e/o di consumo degli individui.</a:t>
            </a:r>
          </a:p>
          <a:p>
            <a:r>
              <a:rPr lang="it-IT" dirty="0" smtClean="0"/>
              <a:t>La regola che giustifica il finanziamento in disavanzo della spesa pubblica in conto capitale è detta </a:t>
            </a:r>
            <a:r>
              <a:rPr lang="it-IT" dirty="0" err="1" smtClean="0">
                <a:solidFill>
                  <a:srgbClr val="FFC000"/>
                </a:solidFill>
              </a:rPr>
              <a:t>golden</a:t>
            </a:r>
            <a:r>
              <a:rPr lang="it-IT" dirty="0" smtClean="0">
                <a:solidFill>
                  <a:srgbClr val="FFC000"/>
                </a:solidFill>
              </a:rPr>
              <a:t> </a:t>
            </a:r>
            <a:r>
              <a:rPr lang="it-IT" dirty="0" err="1" smtClean="0">
                <a:solidFill>
                  <a:srgbClr val="FFC000"/>
                </a:solidFill>
              </a:rPr>
              <a:t>rule</a:t>
            </a:r>
            <a:r>
              <a:rPr lang="it-IT" dirty="0" smtClean="0"/>
              <a:t> ed è stata applicata, per esempio, nel Regno Unito.</a:t>
            </a:r>
          </a:p>
          <a:p>
            <a:r>
              <a:rPr lang="it-IT" dirty="0" smtClean="0"/>
              <a:t>In tal modo le spese correnti possono essere finanziate soltanto con il gettito delle imposte.</a:t>
            </a:r>
          </a:p>
          <a:p>
            <a:r>
              <a:rPr lang="it-IT" dirty="0" smtClean="0"/>
              <a:t>Poiché la </a:t>
            </a:r>
            <a:r>
              <a:rPr lang="it-IT" u="sng" dirty="0" smtClean="0"/>
              <a:t>spesa corrente</a:t>
            </a:r>
            <a:r>
              <a:rPr lang="it-IT" dirty="0" smtClean="0"/>
              <a:t> </a:t>
            </a:r>
            <a:r>
              <a:rPr lang="it-IT" b="1" dirty="0" smtClean="0"/>
              <a:t>non può essere finanziata in deficit</a:t>
            </a:r>
            <a:r>
              <a:rPr lang="it-IT" dirty="0" smtClean="0"/>
              <a:t>, mentre le imposte possono essere aumentate solo entro un certo limite, l’applicazione della </a:t>
            </a:r>
            <a:r>
              <a:rPr lang="it-IT" i="1" dirty="0" err="1" smtClean="0"/>
              <a:t>golden</a:t>
            </a:r>
            <a:r>
              <a:rPr lang="it-IT" i="1" dirty="0" smtClean="0"/>
              <a:t> </a:t>
            </a:r>
            <a:r>
              <a:rPr lang="it-IT" i="1" dirty="0" err="1" smtClean="0"/>
              <a:t>rule</a:t>
            </a:r>
            <a:r>
              <a:rPr lang="it-IT" i="1" dirty="0" smtClean="0"/>
              <a:t> </a:t>
            </a:r>
            <a:r>
              <a:rPr lang="it-IT" u="sng" dirty="0" smtClean="0"/>
              <a:t>richiede al tempo stesso un controllo sulla spesa corrente: </a:t>
            </a:r>
            <a:r>
              <a:rPr lang="it-IT" u="sng" dirty="0" smtClean="0">
                <a:hlinkClick r:id="rId2"/>
              </a:rPr>
              <a:t>Bilancio italiano</a:t>
            </a:r>
            <a:r>
              <a:rPr lang="it-IT" u="sng" dirty="0" smtClean="0"/>
              <a:t>: </a:t>
            </a:r>
            <a:r>
              <a:rPr lang="it-IT" dirty="0" smtClean="0"/>
              <a:t>la spesa corrente è 481.700 milioni di euro, mentre le entrate sono 567.400, quindi +85,7 miliardi di euro</a:t>
            </a:r>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21</a:t>
            </a:fld>
            <a:endParaRPr lang="it-IT"/>
          </a:p>
        </p:txBody>
      </p:sp>
    </p:spTree>
    <p:extLst>
      <p:ext uri="{BB962C8B-B14F-4D97-AF65-F5344CB8AC3E}">
        <p14:creationId xmlns:p14="http://schemas.microsoft.com/office/powerpoint/2010/main" val="3479380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ragioni del deficit </a:t>
            </a:r>
            <a:r>
              <a:rPr lang="it-IT" dirty="0" err="1" smtClean="0"/>
              <a:t>bias</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I governi sono indotti a generare disavanzi di bilancio (</a:t>
            </a:r>
            <a:r>
              <a:rPr lang="it-IT" dirty="0" smtClean="0">
                <a:solidFill>
                  <a:srgbClr val="FFC000"/>
                </a:solidFill>
              </a:rPr>
              <a:t>deficit </a:t>
            </a:r>
            <a:r>
              <a:rPr lang="it-IT" dirty="0" err="1" smtClean="0">
                <a:solidFill>
                  <a:srgbClr val="FFC000"/>
                </a:solidFill>
              </a:rPr>
              <a:t>bias</a:t>
            </a:r>
            <a:r>
              <a:rPr lang="it-IT" dirty="0" smtClean="0"/>
              <a:t>) per varie ragioni:</a:t>
            </a:r>
          </a:p>
          <a:p>
            <a:pPr lvl="1"/>
            <a:r>
              <a:rPr lang="it-IT" dirty="0" smtClean="0"/>
              <a:t>per finanziare la spesa pubblica per investimenti;</a:t>
            </a:r>
          </a:p>
          <a:p>
            <a:pPr lvl="1"/>
            <a:r>
              <a:rPr lang="it-IT" dirty="0" smtClean="0"/>
              <a:t>per consentire il funzionamento degli stabilizzatori automatici;</a:t>
            </a:r>
          </a:p>
          <a:p>
            <a:pPr lvl="1"/>
            <a:r>
              <a:rPr lang="it-IT" dirty="0" smtClean="0"/>
              <a:t>per motivi politico-elettorali (ciclo elettorale)</a:t>
            </a:r>
          </a:p>
          <a:p>
            <a:r>
              <a:rPr lang="it-IT" dirty="0" smtClean="0"/>
              <a:t>Questo può rendere necessaria l’adozione di particolari regole di politica fiscale. In generale, tali regole possono essere formulate in termini di:</a:t>
            </a:r>
          </a:p>
          <a:p>
            <a:r>
              <a:rPr lang="it-IT" dirty="0" smtClean="0"/>
              <a:t>1. </a:t>
            </a:r>
            <a:r>
              <a:rPr lang="it-IT" dirty="0" smtClean="0">
                <a:solidFill>
                  <a:srgbClr val="FFC000"/>
                </a:solidFill>
              </a:rPr>
              <a:t>obiettivi numerici </a:t>
            </a:r>
            <a:r>
              <a:rPr lang="it-IT" dirty="0" smtClean="0"/>
              <a:t>(determinazione dei livelli massimi di disavanzo e di debito rispetto al PIL, come nel caso delle regole euro)</a:t>
            </a:r>
          </a:p>
          <a:p>
            <a:r>
              <a:rPr lang="it-IT" dirty="0" smtClean="0"/>
              <a:t>2. </a:t>
            </a:r>
            <a:r>
              <a:rPr lang="it-IT" dirty="0" smtClean="0">
                <a:solidFill>
                  <a:srgbClr val="FFC000"/>
                </a:solidFill>
              </a:rPr>
              <a:t>regole procedurali </a:t>
            </a:r>
            <a:r>
              <a:rPr lang="it-IT" dirty="0" smtClean="0"/>
              <a:t>(disciplina della procedura di approvazione del bilancio secondo modalità tali da limitare la crescita della spesa: clausola del bilancio in pareggio)</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22</a:t>
            </a:fld>
            <a:endParaRPr lang="it-IT"/>
          </a:p>
        </p:txBody>
      </p:sp>
    </p:spTree>
    <p:extLst>
      <p:ext uri="{BB962C8B-B14F-4D97-AF65-F5344CB8AC3E}">
        <p14:creationId xmlns:p14="http://schemas.microsoft.com/office/powerpoint/2010/main" val="2791365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Regole procedurali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Le regole procedurali possono incidere in modo strutturale sulla condotta dei soggetti politici partecipanti al processo di bilancio, ma </a:t>
            </a:r>
            <a:r>
              <a:rPr lang="it-IT" dirty="0" smtClean="0">
                <a:solidFill>
                  <a:srgbClr val="FFC000"/>
                </a:solidFill>
              </a:rPr>
              <a:t>non assicurano un risultato immediato in termini di riduzione del deficit</a:t>
            </a:r>
            <a:r>
              <a:rPr lang="it-IT" dirty="0" smtClean="0"/>
              <a:t>.</a:t>
            </a:r>
          </a:p>
          <a:p>
            <a:r>
              <a:rPr lang="it-IT" dirty="0" smtClean="0"/>
              <a:t>Le regole di spesa (come nel Regno Unito e negli Stati Uniti) </a:t>
            </a:r>
            <a:r>
              <a:rPr lang="it-IT" u="sng" dirty="0" smtClean="0"/>
              <a:t>definiscono meccanismi atti a innescare tagli automatici della spesa </a:t>
            </a:r>
            <a:r>
              <a:rPr lang="it-IT" dirty="0" smtClean="0"/>
              <a:t>quando il disavanzo supera una certa soglia.</a:t>
            </a:r>
          </a:p>
          <a:p>
            <a:r>
              <a:rPr lang="it-IT" dirty="0" smtClean="0"/>
              <a:t>Tali regole hanno un importante implicazione: permettono, durante una recessione, di avere un aumento del disavanzo, dovuto al funzionamento degli stabilizzatori automatici, senza che si verifichi un aumento della spesa pubblica di natura discrezionale.</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23</a:t>
            </a:fld>
            <a:endParaRPr lang="it-IT"/>
          </a:p>
        </p:txBody>
      </p:sp>
    </p:spTree>
    <p:extLst>
      <p:ext uri="{BB962C8B-B14F-4D97-AF65-F5344CB8AC3E}">
        <p14:creationId xmlns:p14="http://schemas.microsoft.com/office/powerpoint/2010/main" val="3477950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lungo periodo e l’accumulo di deficit</a:t>
            </a:r>
            <a:endParaRPr lang="en-US" dirty="0"/>
          </a:p>
        </p:txBody>
      </p:sp>
      <p:sp>
        <p:nvSpPr>
          <p:cNvPr id="3" name="Segnaposto contenuto 2"/>
          <p:cNvSpPr>
            <a:spLocks noGrp="1"/>
          </p:cNvSpPr>
          <p:nvPr>
            <p:ph idx="1"/>
          </p:nvPr>
        </p:nvSpPr>
        <p:spPr/>
        <p:txBody>
          <a:bodyPr>
            <a:normAutofit fontScale="92500" lnSpcReduction="10000"/>
          </a:bodyPr>
          <a:lstStyle/>
          <a:p>
            <a:r>
              <a:rPr lang="it-IT" dirty="0" smtClean="0"/>
              <a:t>Se il bilancio pubblico non è in pareggio per lunghi periodi e si vuole finanziare tale deficit con titoli, l’effetto è quello di accumulare uno stock di titoli detenuti dal settore privato. Tale finanziamento può avvenire anche con l’utilizzo della manovra di base monetaria e in questo senso il bilancio pubblico diventa nell’anno iniziale (0):</a:t>
            </a:r>
          </a:p>
          <a:p>
            <a:endParaRPr lang="it-IT" dirty="0"/>
          </a:p>
          <a:p>
            <a:endParaRPr lang="it-IT" dirty="0" smtClean="0"/>
          </a:p>
          <a:p>
            <a:r>
              <a:rPr lang="it-IT" dirty="0" smtClean="0"/>
              <a:t>Le variabili riportate hanno il solito significato, si sottolinea come al deficit si debba aggiungere l’ammontare di interessi maturati sul debito (+iB</a:t>
            </a:r>
            <a:r>
              <a:rPr lang="it-IT" baseline="-25000" dirty="0" smtClean="0"/>
              <a:t>0</a:t>
            </a:r>
            <a:r>
              <a:rPr lang="it-IT" dirty="0" smtClean="0"/>
              <a:t>) e sottrarre le imposte ottenute dagli interessi percepiti dal settore privato che costituiscono una quota del proprio reddito (-t</a:t>
            </a:r>
            <a:r>
              <a:rPr lang="it-IT" baseline="-25000" dirty="0"/>
              <a:t>0</a:t>
            </a:r>
            <a:r>
              <a:rPr lang="it-IT" dirty="0" smtClean="0"/>
              <a:t> iB</a:t>
            </a:r>
            <a:r>
              <a:rPr lang="it-IT" baseline="-25000" dirty="0" smtClean="0"/>
              <a:t>0</a:t>
            </a:r>
            <a:r>
              <a:rPr lang="it-IT" dirty="0" smtClean="0"/>
              <a:t>)</a:t>
            </a:r>
          </a:p>
          <a:p>
            <a:endParaRPr lang="it-IT" dirty="0" smtClean="0"/>
          </a:p>
          <a:p>
            <a:endParaRPr lang="en-US" dirty="0"/>
          </a:p>
        </p:txBody>
      </p:sp>
      <p:pic>
        <p:nvPicPr>
          <p:cNvPr id="4" name="Immagine 3"/>
          <p:cNvPicPr>
            <a:picLocks noChangeAspect="1"/>
          </p:cNvPicPr>
          <p:nvPr/>
        </p:nvPicPr>
        <p:blipFill>
          <a:blip r:embed="rId2"/>
          <a:stretch>
            <a:fillRect/>
          </a:stretch>
        </p:blipFill>
        <p:spPr>
          <a:xfrm>
            <a:off x="2940419" y="3742006"/>
            <a:ext cx="5432650" cy="518576"/>
          </a:xfrm>
          <a:prstGeom prst="rect">
            <a:avLst/>
          </a:prstGeom>
        </p:spPr>
      </p:pic>
    </p:spTree>
    <p:extLst>
      <p:ext uri="{BB962C8B-B14F-4D97-AF65-F5344CB8AC3E}">
        <p14:creationId xmlns:p14="http://schemas.microsoft.com/office/powerpoint/2010/main" val="250760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misure del deficit: un confronto</a:t>
            </a:r>
            <a:endParaRPr lang="it-IT" dirty="0"/>
          </a:p>
        </p:txBody>
      </p:sp>
      <p:pic>
        <p:nvPicPr>
          <p:cNvPr id="4" name="Immagine 3"/>
          <p:cNvPicPr>
            <a:picLocks noChangeAspect="1"/>
          </p:cNvPicPr>
          <p:nvPr/>
        </p:nvPicPr>
        <p:blipFill>
          <a:blip r:embed="rId2"/>
          <a:stretch>
            <a:fillRect/>
          </a:stretch>
        </p:blipFill>
        <p:spPr>
          <a:xfrm>
            <a:off x="273682" y="1534962"/>
            <a:ext cx="11009057" cy="3899680"/>
          </a:xfrm>
          <a:prstGeom prst="rect">
            <a:avLst/>
          </a:prstGeom>
        </p:spPr>
      </p:pic>
    </p:spTree>
    <p:extLst>
      <p:ext uri="{BB962C8B-B14F-4D97-AF65-F5344CB8AC3E}">
        <p14:creationId xmlns:p14="http://schemas.microsoft.com/office/powerpoint/2010/main" val="53697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1981201" y="274639"/>
            <a:ext cx="8075613" cy="922337"/>
          </a:xfrm>
        </p:spPr>
        <p:txBody>
          <a:bodyPr>
            <a:normAutofit/>
          </a:bodyPr>
          <a:lstStyle/>
          <a:p>
            <a:r>
              <a:rPr lang="it-IT" sz="3600" dirty="0">
                <a:solidFill>
                  <a:srgbClr val="FFFF00"/>
                </a:solidFill>
              </a:rPr>
              <a:t>Il finanziamento del disavanzo pubblico</a:t>
            </a:r>
          </a:p>
        </p:txBody>
      </p:sp>
      <p:pic>
        <p:nvPicPr>
          <p:cNvPr id="24580" name="Picture 4"/>
          <p:cNvPicPr>
            <a:picLocks noGrp="1" noChangeAspect="1" noChangeArrowheads="1"/>
          </p:cNvPicPr>
          <p:nvPr>
            <p:ph sz="half" idx="1"/>
          </p:nvPr>
        </p:nvPicPr>
        <p:blipFill>
          <a:blip r:embed="rId2" cstate="print"/>
          <a:srcRect/>
          <a:stretch>
            <a:fillRect/>
          </a:stretch>
        </p:blipFill>
        <p:spPr>
          <a:xfrm>
            <a:off x="3365590" y="2581457"/>
            <a:ext cx="4679950" cy="488950"/>
          </a:xfrm>
          <a:ln/>
        </p:spPr>
        <p:style>
          <a:lnRef idx="2">
            <a:schemeClr val="dk1"/>
          </a:lnRef>
          <a:fillRef idx="1">
            <a:schemeClr val="lt1"/>
          </a:fillRef>
          <a:effectRef idx="0">
            <a:schemeClr val="dk1"/>
          </a:effectRef>
          <a:fontRef idx="minor">
            <a:schemeClr val="dk1"/>
          </a:fontRef>
        </p:style>
      </p:pic>
      <p:sp>
        <p:nvSpPr>
          <p:cNvPr id="24583" name="Text Box 7"/>
          <p:cNvSpPr txBox="1">
            <a:spLocks noChangeArrowheads="1"/>
          </p:cNvSpPr>
          <p:nvPr/>
        </p:nvSpPr>
        <p:spPr bwMode="auto">
          <a:xfrm>
            <a:off x="2173709" y="1196976"/>
            <a:ext cx="7488237" cy="830997"/>
          </a:xfrm>
          <a:prstGeom prst="rect">
            <a:avLst/>
          </a:prstGeom>
          <a:noFill/>
          <a:ln w="9525">
            <a:noFill/>
            <a:miter lim="800000"/>
            <a:headEnd/>
            <a:tailEnd/>
          </a:ln>
          <a:effectLst/>
        </p:spPr>
        <p:txBody>
          <a:bodyPr>
            <a:spAutoFit/>
          </a:bodyPr>
          <a:lstStyle/>
          <a:p>
            <a:r>
              <a:rPr lang="it-IT" sz="2400" dirty="0" smtClean="0"/>
              <a:t>In generale, il </a:t>
            </a:r>
            <a:r>
              <a:rPr lang="it-IT" sz="2400" dirty="0"/>
              <a:t>disavanzo di bilancio può essere finanziato o con  emissione di titoli o con moneta</a:t>
            </a:r>
          </a:p>
        </p:txBody>
      </p:sp>
      <p:sp>
        <p:nvSpPr>
          <p:cNvPr id="24588" name="Text Box 12"/>
          <p:cNvSpPr txBox="1">
            <a:spLocks noChangeArrowheads="1"/>
          </p:cNvSpPr>
          <p:nvPr/>
        </p:nvSpPr>
        <p:spPr bwMode="auto">
          <a:xfrm>
            <a:off x="2279650" y="3357564"/>
            <a:ext cx="7920038" cy="1323439"/>
          </a:xfrm>
          <a:prstGeom prst="rect">
            <a:avLst/>
          </a:prstGeom>
          <a:noFill/>
          <a:ln w="9525">
            <a:noFill/>
            <a:miter lim="800000"/>
            <a:headEnd/>
            <a:tailEnd/>
          </a:ln>
          <a:effectLst/>
        </p:spPr>
        <p:txBody>
          <a:bodyPr>
            <a:spAutoFit/>
          </a:bodyPr>
          <a:lstStyle/>
          <a:p>
            <a:r>
              <a:rPr lang="it-IT" sz="2400" dirty="0">
                <a:solidFill>
                  <a:srgbClr val="FFFF00"/>
                </a:solidFill>
              </a:rPr>
              <a:t>L’indipendenza della BCE spezza il legame tra disavanzi di bilancio e espansione monetaria. Il vincolo diviene</a:t>
            </a:r>
          </a:p>
          <a:p>
            <a:r>
              <a:rPr lang="it-IT" sz="3200" i="1" dirty="0">
                <a:solidFill>
                  <a:srgbClr val="FFFF00"/>
                </a:solidFill>
              </a:rPr>
              <a:t>                  D= </a:t>
            </a:r>
            <a:r>
              <a:rPr lang="it-IT" sz="3200" i="1" dirty="0" err="1">
                <a:solidFill>
                  <a:srgbClr val="FFFF00"/>
                </a:solidFill>
              </a:rPr>
              <a:t>G-T+iB</a:t>
            </a:r>
            <a:r>
              <a:rPr lang="it-IT" sz="3200" i="1" dirty="0">
                <a:solidFill>
                  <a:srgbClr val="FFFF00"/>
                </a:solidFill>
              </a:rPr>
              <a:t>= </a:t>
            </a:r>
            <a:r>
              <a:rPr lang="it-IT" sz="3200" i="1" dirty="0">
                <a:solidFill>
                  <a:srgbClr val="FFFF00"/>
                </a:solidFill>
                <a:latin typeface="Symbol" pitchFamily="18" charset="2"/>
              </a:rPr>
              <a:t>D</a:t>
            </a:r>
            <a:r>
              <a:rPr lang="it-IT" sz="3200" i="1" dirty="0">
                <a:solidFill>
                  <a:srgbClr val="FFFF00"/>
                </a:solidFill>
              </a:rPr>
              <a:t>B</a:t>
            </a:r>
          </a:p>
        </p:txBody>
      </p:sp>
      <p:sp>
        <p:nvSpPr>
          <p:cNvPr id="24589" name="Text Box 13"/>
          <p:cNvSpPr txBox="1">
            <a:spLocks noChangeArrowheads="1"/>
          </p:cNvSpPr>
          <p:nvPr/>
        </p:nvSpPr>
        <p:spPr bwMode="auto">
          <a:xfrm>
            <a:off x="1919289" y="4868864"/>
            <a:ext cx="8353425" cy="1200329"/>
          </a:xfrm>
          <a:prstGeom prst="rect">
            <a:avLst/>
          </a:prstGeom>
          <a:noFill/>
          <a:ln w="9525">
            <a:noFill/>
            <a:miter lim="800000"/>
            <a:headEnd/>
            <a:tailEnd/>
          </a:ln>
          <a:effectLst/>
        </p:spPr>
        <p:txBody>
          <a:bodyPr>
            <a:spAutoFit/>
          </a:bodyPr>
          <a:lstStyle/>
          <a:p>
            <a:r>
              <a:rPr lang="it-IT" sz="2400" b="1" i="1" dirty="0">
                <a:solidFill>
                  <a:srgbClr val="FFFF00"/>
                </a:solidFill>
              </a:rPr>
              <a:t>Tuttavia </a:t>
            </a:r>
            <a:r>
              <a:rPr lang="it-IT" sz="2400" i="1" dirty="0"/>
              <a:t> si può creare  un incentivo per i governi degli Stati membri a indebitarsi eccessivamente perché il comportamento del singolo paese influenza  solo parzialmente il tasso di interesse dell’area</a:t>
            </a: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26</a:t>
            </a:fld>
            <a:endParaRPr lang="it-IT"/>
          </a:p>
        </p:txBody>
      </p:sp>
    </p:spTree>
    <p:extLst>
      <p:ext uri="{BB962C8B-B14F-4D97-AF65-F5344CB8AC3E}">
        <p14:creationId xmlns:p14="http://schemas.microsoft.com/office/powerpoint/2010/main" val="3096024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it-IT" smtClean="0"/>
              <a:t>Una impostazione alternativa: l’equivalenza ricardiana</a:t>
            </a:r>
            <a:endParaRPr lang="it-IT"/>
          </a:p>
        </p:txBody>
      </p:sp>
      <p:sp>
        <p:nvSpPr>
          <p:cNvPr id="40963" name="Rectangle 3"/>
          <p:cNvSpPr>
            <a:spLocks noGrp="1" noChangeArrowheads="1"/>
          </p:cNvSpPr>
          <p:nvPr>
            <p:ph type="body" idx="1"/>
          </p:nvPr>
        </p:nvSpPr>
        <p:spPr/>
        <p:txBody>
          <a:bodyPr>
            <a:normAutofit fontScale="92500" lnSpcReduction="10000"/>
          </a:bodyPr>
          <a:lstStyle/>
          <a:p>
            <a:pPr>
              <a:defRPr/>
            </a:pPr>
            <a:r>
              <a:rPr lang="it-IT" dirty="0" smtClean="0"/>
              <a:t>Quali sono le implicazioni dei vincoli sui conti pubblici per le scelte di consumo?</a:t>
            </a:r>
          </a:p>
          <a:p>
            <a:pPr>
              <a:defRPr/>
            </a:pPr>
            <a:r>
              <a:rPr lang="it-IT" dirty="0" smtClean="0"/>
              <a:t>In che misura l’efficacia della politica fiscale è influenzata da tali vincoli?</a:t>
            </a:r>
          </a:p>
          <a:p>
            <a:endParaRPr lang="it-IT" dirty="0" smtClean="0"/>
          </a:p>
          <a:p>
            <a:r>
              <a:rPr lang="it-IT" dirty="0" smtClean="0"/>
              <a:t>Ipotesi di base della  teoria tradizionale: </a:t>
            </a:r>
          </a:p>
          <a:p>
            <a:r>
              <a:rPr lang="it-IT" b="1" dirty="0" smtClean="0"/>
              <a:t>Una variazione delle imposte cambia il reddito disponibile e la spesa per consumi</a:t>
            </a:r>
            <a:r>
              <a:rPr lang="it-IT" dirty="0" smtClean="0"/>
              <a:t>.</a:t>
            </a:r>
          </a:p>
          <a:p>
            <a:endParaRPr lang="it-IT" dirty="0" smtClean="0"/>
          </a:p>
          <a:p>
            <a:r>
              <a:rPr lang="it-IT" dirty="0" smtClean="0"/>
              <a:t>Teoria </a:t>
            </a:r>
            <a:r>
              <a:rPr lang="it-IT" dirty="0" err="1" smtClean="0"/>
              <a:t>ricardiana</a:t>
            </a:r>
            <a:r>
              <a:rPr lang="it-IT" dirty="0" smtClean="0"/>
              <a:t>:</a:t>
            </a:r>
          </a:p>
          <a:p>
            <a:r>
              <a:rPr lang="it-IT" dirty="0" smtClean="0"/>
              <a:t>Il reddito/ricchezza dei consumatori non cambia </a:t>
            </a:r>
            <a:r>
              <a:rPr lang="it-IT" dirty="0" err="1" smtClean="0"/>
              <a:t>necessariamente…</a:t>
            </a:r>
            <a:endParaRPr lang="it-IT" dirty="0" smtClean="0"/>
          </a:p>
          <a:p>
            <a:endParaRPr lang="it-IT" dirty="0" smtClean="0"/>
          </a:p>
          <a:p>
            <a:endParaRPr lang="it-IT" dirty="0"/>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27</a:t>
            </a:fld>
            <a:endParaRPr lang="it-IT"/>
          </a:p>
        </p:txBody>
      </p:sp>
    </p:spTree>
    <p:extLst>
      <p:ext uri="{BB962C8B-B14F-4D97-AF65-F5344CB8AC3E}">
        <p14:creationId xmlns:p14="http://schemas.microsoft.com/office/powerpoint/2010/main" val="1887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Teorema dell’Equivalenza </a:t>
            </a:r>
            <a:r>
              <a:rPr lang="it-IT" dirty="0" err="1" smtClean="0"/>
              <a:t>ricardiana</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Robert Barro, sviluppando un ragionamento inizialmente proposto da David Ricardo, sostiene sulla base della </a:t>
            </a:r>
            <a:r>
              <a:rPr lang="it-IT" dirty="0" smtClean="0">
                <a:solidFill>
                  <a:srgbClr val="FFFF00"/>
                </a:solidFill>
              </a:rPr>
              <a:t>teoria delle aspettative razionali </a:t>
            </a:r>
            <a:r>
              <a:rPr lang="it-IT" dirty="0" smtClean="0"/>
              <a:t>la tesi dell’</a:t>
            </a:r>
            <a:r>
              <a:rPr lang="it-IT" u="sng" dirty="0" smtClean="0"/>
              <a:t>integrale capitalizzazione presente dell’onere futuro del debito pubblico.</a:t>
            </a:r>
          </a:p>
          <a:p>
            <a:r>
              <a:rPr lang="it-IT" dirty="0" smtClean="0"/>
              <a:t>In un articolo del 1974, dal </a:t>
            </a:r>
            <a:r>
              <a:rPr lang="it-IT" b="1" dirty="0" smtClean="0"/>
              <a:t>titolo Are </a:t>
            </a:r>
            <a:r>
              <a:rPr lang="it-IT" b="1" dirty="0" err="1" smtClean="0"/>
              <a:t>Government</a:t>
            </a:r>
            <a:r>
              <a:rPr lang="it-IT" b="1" dirty="0" smtClean="0"/>
              <a:t> </a:t>
            </a:r>
            <a:r>
              <a:rPr lang="it-IT" b="1" dirty="0" err="1" smtClean="0"/>
              <a:t>Bonds</a:t>
            </a:r>
            <a:r>
              <a:rPr lang="it-IT" b="1" dirty="0" smtClean="0"/>
              <a:t> Net </a:t>
            </a:r>
            <a:r>
              <a:rPr lang="it-IT" b="1" dirty="0" err="1" smtClean="0"/>
              <a:t>Wealth</a:t>
            </a:r>
            <a:r>
              <a:rPr lang="it-IT" b="1" dirty="0" smtClean="0"/>
              <a:t>? </a:t>
            </a:r>
            <a:r>
              <a:rPr lang="it-IT" dirty="0" smtClean="0"/>
              <a:t>, Barro dimostra che:</a:t>
            </a:r>
          </a:p>
          <a:p>
            <a:r>
              <a:rPr lang="it-IT" u="sng" dirty="0" smtClean="0"/>
              <a:t>I titoli del debito pubblico non costituiscono ricchezza </a:t>
            </a:r>
            <a:r>
              <a:rPr lang="it-IT" dirty="0" smtClean="0"/>
              <a:t>per i loro possessori (quindi non generano alcun effetto ricchezza sul livello dei consumi), poiché gli agenti razionali anticipano il futuro incremento delle imposte necessario per ripagare l’onere del debito</a:t>
            </a:r>
          </a:p>
          <a:p>
            <a:r>
              <a:rPr lang="it-IT" dirty="0" smtClean="0"/>
              <a:t>Un’espansione </a:t>
            </a:r>
            <a:r>
              <a:rPr lang="it-IT" dirty="0" smtClean="0"/>
              <a:t>della spesa pubblica, attuata mediante un aumento del disavanzo (e quindi con </a:t>
            </a:r>
            <a:r>
              <a:rPr lang="it-IT" dirty="0" smtClean="0"/>
              <a:t>l’emissione </a:t>
            </a:r>
            <a:r>
              <a:rPr lang="it-IT" dirty="0" smtClean="0"/>
              <a:t>di debito pubblico) produce gli stessi effetti di un espansione della spesa, finanziata attraverso un incremento delle imposte</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28</a:t>
            </a:fld>
            <a:endParaRPr lang="it-IT"/>
          </a:p>
        </p:txBody>
      </p:sp>
    </p:spTree>
    <p:extLst>
      <p:ext uri="{BB962C8B-B14F-4D97-AF65-F5344CB8AC3E}">
        <p14:creationId xmlns:p14="http://schemas.microsoft.com/office/powerpoint/2010/main" val="2100685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taglio delle imposte è solo un’illusione</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Un ragionamento simile può essere applicato ad altre ipotesi di politica fiscale espansiva, come </a:t>
            </a:r>
            <a:r>
              <a:rPr lang="it-IT" u="sng" dirty="0" smtClean="0"/>
              <a:t>la riduzione delle imposte</a:t>
            </a:r>
            <a:r>
              <a:rPr lang="it-IT" dirty="0" smtClean="0"/>
              <a:t>.</a:t>
            </a:r>
          </a:p>
          <a:p>
            <a:r>
              <a:rPr lang="it-IT" dirty="0" smtClean="0"/>
              <a:t>Supponiamo che, </a:t>
            </a:r>
            <a:r>
              <a:rPr lang="it-IT" dirty="0" smtClean="0">
                <a:solidFill>
                  <a:srgbClr val="FFFF00"/>
                </a:solidFill>
              </a:rPr>
              <a:t>a parità di spesa pubblica</a:t>
            </a:r>
            <a:r>
              <a:rPr lang="it-IT" dirty="0" smtClean="0"/>
              <a:t>, quest’ anno il governo riduca le imposte, finanziandosi con un emissione di debito.</a:t>
            </a:r>
          </a:p>
          <a:p>
            <a:r>
              <a:rPr lang="it-IT" b="1" dirty="0" smtClean="0"/>
              <a:t>Qual è l’effetto sul consumo del taglio delle imposte? Nessuno</a:t>
            </a:r>
          </a:p>
          <a:p>
            <a:r>
              <a:rPr lang="it-IT" dirty="0" smtClean="0"/>
              <a:t>Per quale motivo? Perché i consumatori si rendono conto che minori imposte quest’anno verranno compensate da maggiori imposte l’anno prossimo.</a:t>
            </a:r>
          </a:p>
          <a:p>
            <a:r>
              <a:rPr lang="it-IT" dirty="0" smtClean="0"/>
              <a:t>Gli individui razionali anticipano, anche in mancanza di uno specifico annuncio, che l’anno prossimo o negli anni successivi il governo aumenterà le imposte in misura corrispondente per rimborsare il debito.</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29</a:t>
            </a:fld>
            <a:endParaRPr lang="it-IT"/>
          </a:p>
        </p:txBody>
      </p:sp>
    </p:spTree>
    <p:extLst>
      <p:ext uri="{BB962C8B-B14F-4D97-AF65-F5344CB8AC3E}">
        <p14:creationId xmlns:p14="http://schemas.microsoft.com/office/powerpoint/2010/main" val="41475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title"/>
          </p:nvPr>
        </p:nvSpPr>
        <p:spPr/>
        <p:txBody>
          <a:bodyPr>
            <a:normAutofit fontScale="90000"/>
          </a:bodyPr>
          <a:lstStyle/>
          <a:p>
            <a:pPr eaLnBrk="1" hangingPunct="1"/>
            <a:r>
              <a:rPr lang="it-IT" dirty="0" smtClean="0"/>
              <a:t>La ricchezza finanziaria: le attività delle famiglie</a:t>
            </a:r>
          </a:p>
        </p:txBody>
      </p:sp>
      <p:sp>
        <p:nvSpPr>
          <p:cNvPr id="6" name="Segnaposto numero diapositiva 4"/>
          <p:cNvSpPr>
            <a:spLocks noGrp="1"/>
          </p:cNvSpPr>
          <p:nvPr>
            <p:ph type="sldNum" sz="quarter" idx="12"/>
          </p:nvPr>
        </p:nvSpPr>
        <p:spPr/>
        <p:txBody>
          <a:bodyPr/>
          <a:lstStyle/>
          <a:p>
            <a:pPr>
              <a:defRPr/>
            </a:pPr>
            <a:fld id="{9E4D10C4-AB05-4F75-80B7-612063439A79}" type="slidenum">
              <a:rPr lang="it-IT" altLang="en-US"/>
              <a:pPr>
                <a:defRPr/>
              </a:pPr>
              <a:t>3</a:t>
            </a:fld>
            <a:endParaRPr lang="it-IT" altLang="en-US"/>
          </a:p>
        </p:txBody>
      </p:sp>
      <p:pic>
        <p:nvPicPr>
          <p:cNvPr id="116738" name="Picture 2"/>
          <p:cNvPicPr>
            <a:picLocks noChangeAspect="1" noChangeArrowheads="1"/>
          </p:cNvPicPr>
          <p:nvPr/>
        </p:nvPicPr>
        <p:blipFill>
          <a:blip r:embed="rId2" cstate="print"/>
          <a:srcRect/>
          <a:stretch>
            <a:fillRect/>
          </a:stretch>
        </p:blipFill>
        <p:spPr bwMode="auto">
          <a:xfrm>
            <a:off x="2189866" y="1780227"/>
            <a:ext cx="8134292" cy="4452143"/>
          </a:xfrm>
          <a:prstGeom prst="rect">
            <a:avLst/>
          </a:prstGeom>
          <a:noFill/>
          <a:ln w="9525">
            <a:noFill/>
            <a:miter lim="800000"/>
            <a:headEnd/>
            <a:tailEnd/>
          </a:ln>
        </p:spPr>
      </p:pic>
    </p:spTree>
    <p:extLst>
      <p:ext uri="{BB962C8B-B14F-4D97-AF65-F5344CB8AC3E}">
        <p14:creationId xmlns:p14="http://schemas.microsoft.com/office/powerpoint/2010/main" val="1209480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Sostituzione di risparmio privato a risparmio pubblico</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In entrambi i casi, il valore presente scontato del reddito da lavoro, e dunque il </a:t>
            </a:r>
            <a:r>
              <a:rPr lang="it-IT" dirty="0" smtClean="0">
                <a:solidFill>
                  <a:srgbClr val="FFFF00"/>
                </a:solidFill>
              </a:rPr>
              <a:t>reddito permanente</a:t>
            </a:r>
            <a:r>
              <a:rPr lang="it-IT" dirty="0" smtClean="0"/>
              <a:t>, rimane invariato, anche se avvengono variazioni del reddito transitorio.</a:t>
            </a:r>
          </a:p>
          <a:p>
            <a:r>
              <a:rPr lang="it-IT" dirty="0" smtClean="0"/>
              <a:t>Il consumatore lungimirante, nella propria scelta di consumo intertemporale, preferisce mantenere un </a:t>
            </a:r>
            <a:r>
              <a:rPr lang="it-IT" dirty="0" smtClean="0">
                <a:solidFill>
                  <a:srgbClr val="FFFF00"/>
                </a:solidFill>
              </a:rPr>
              <a:t>profilo costante di consumo nel corso del tempo</a:t>
            </a:r>
            <a:r>
              <a:rPr lang="it-IT" dirty="0" smtClean="0"/>
              <a:t>. Tale attitudine viene chiamata </a:t>
            </a:r>
            <a:r>
              <a:rPr lang="it-IT" b="1" dirty="0" err="1" smtClean="0"/>
              <a:t>consumption</a:t>
            </a:r>
            <a:r>
              <a:rPr lang="it-IT" b="1" dirty="0" smtClean="0"/>
              <a:t> </a:t>
            </a:r>
            <a:r>
              <a:rPr lang="it-IT" b="1" dirty="0" err="1" smtClean="0"/>
              <a:t>smoothing</a:t>
            </a:r>
            <a:r>
              <a:rPr lang="it-IT" b="1" dirty="0" smtClean="0"/>
              <a:t> </a:t>
            </a:r>
            <a:r>
              <a:rPr lang="it-IT" dirty="0" smtClean="0"/>
              <a:t>, poiché l’individuo vuole smussare l’impatto di variazioni temporanee del reddito sui consumi.</a:t>
            </a:r>
          </a:p>
          <a:p>
            <a:r>
              <a:rPr lang="it-IT" dirty="0" smtClean="0"/>
              <a:t>A tal fine, i </a:t>
            </a:r>
            <a:r>
              <a:rPr lang="it-IT" u="sng" dirty="0" smtClean="0"/>
              <a:t>consumatori</a:t>
            </a:r>
            <a:r>
              <a:rPr lang="it-IT" dirty="0" smtClean="0"/>
              <a:t> </a:t>
            </a:r>
            <a:r>
              <a:rPr lang="it-IT" dirty="0" smtClean="0">
                <a:solidFill>
                  <a:srgbClr val="FFFF00"/>
                </a:solidFill>
              </a:rPr>
              <a:t>modificano il livello dei propri risparmi</a:t>
            </a:r>
            <a:r>
              <a:rPr lang="it-IT" dirty="0" smtClean="0"/>
              <a:t>. Di conseguenza, </a:t>
            </a:r>
            <a:r>
              <a:rPr lang="it-IT" u="sng" dirty="0" smtClean="0"/>
              <a:t>il risparmio privato aumenta esattamente di quanto è cresciuto il </a:t>
            </a:r>
            <a:r>
              <a:rPr lang="it-IT" u="sng" dirty="0" smtClean="0"/>
              <a:t>disavanzo pubblico</a:t>
            </a:r>
            <a:r>
              <a:rPr lang="it-IT" dirty="0" smtClean="0"/>
              <a:t>.</a:t>
            </a:r>
            <a:endParaRPr lang="it-IT" dirty="0" smtClean="0"/>
          </a:p>
          <a:p>
            <a:r>
              <a:rPr lang="it-IT" dirty="0" smtClean="0"/>
              <a:t>Secondo l’equivalenza </a:t>
            </a:r>
            <a:r>
              <a:rPr lang="it-IT" dirty="0" err="1" smtClean="0"/>
              <a:t>ricardiana</a:t>
            </a:r>
            <a:r>
              <a:rPr lang="it-IT" dirty="0" smtClean="0"/>
              <a:t>, se il governo finanzia una data spesa pubblica col debito, il risparmio privato aumenta in misura pari alla riduzione del risparmio pubblico.</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30</a:t>
            </a:fld>
            <a:endParaRPr lang="it-IT"/>
          </a:p>
        </p:txBody>
      </p:sp>
    </p:spTree>
    <p:extLst>
      <p:ext uri="{BB962C8B-B14F-4D97-AF65-F5344CB8AC3E}">
        <p14:creationId xmlns:p14="http://schemas.microsoft.com/office/powerpoint/2010/main" val="322575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L’informazione sul vincolo di bilancio</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solidFill>
                  <a:srgbClr val="FFFF00"/>
                </a:solidFill>
              </a:rPr>
              <a:t>L’ipotesi centrale </a:t>
            </a:r>
            <a:r>
              <a:rPr lang="it-IT" dirty="0" smtClean="0"/>
              <a:t>del teorema di equivalenza </a:t>
            </a:r>
            <a:r>
              <a:rPr lang="it-IT" dirty="0" err="1" smtClean="0"/>
              <a:t>ricardiana</a:t>
            </a:r>
            <a:r>
              <a:rPr lang="it-IT" dirty="0" smtClean="0"/>
              <a:t> è che i </a:t>
            </a:r>
            <a:r>
              <a:rPr lang="it-IT" b="1" dirty="0" smtClean="0"/>
              <a:t>consumatori</a:t>
            </a:r>
            <a:r>
              <a:rPr lang="it-IT" dirty="0" smtClean="0"/>
              <a:t> si rendano perfettamente conto del vincolo di bilancio cui è soggetto il </a:t>
            </a:r>
            <a:r>
              <a:rPr lang="it-IT" b="1" dirty="0" smtClean="0"/>
              <a:t>governo</a:t>
            </a:r>
            <a:r>
              <a:rPr lang="it-IT" dirty="0" smtClean="0"/>
              <a:t>. Infatti in un dato tempo t:</a:t>
            </a:r>
          </a:p>
          <a:p>
            <a:r>
              <a:rPr lang="it-IT" dirty="0" err="1" smtClean="0">
                <a:solidFill>
                  <a:srgbClr val="FFFF00"/>
                </a:solidFill>
              </a:rPr>
              <a:t>T</a:t>
            </a:r>
            <a:r>
              <a:rPr lang="it-IT" baseline="-25000" dirty="0" err="1" smtClean="0">
                <a:solidFill>
                  <a:srgbClr val="FFFF00"/>
                </a:solidFill>
              </a:rPr>
              <a:t>t</a:t>
            </a:r>
            <a:r>
              <a:rPr lang="it-IT" dirty="0" smtClean="0">
                <a:solidFill>
                  <a:srgbClr val="FFFF00"/>
                </a:solidFill>
              </a:rPr>
              <a:t> + </a:t>
            </a:r>
            <a:r>
              <a:rPr lang="it-IT" dirty="0" err="1" smtClean="0">
                <a:solidFill>
                  <a:srgbClr val="FFFF00"/>
                </a:solidFill>
              </a:rPr>
              <a:t>B</a:t>
            </a:r>
            <a:r>
              <a:rPr lang="it-IT" baseline="-25000" dirty="0" err="1" smtClean="0">
                <a:solidFill>
                  <a:srgbClr val="FFFF00"/>
                </a:solidFill>
              </a:rPr>
              <a:t>t</a:t>
            </a:r>
            <a:r>
              <a:rPr lang="it-IT" dirty="0" smtClean="0">
                <a:solidFill>
                  <a:srgbClr val="FFFF00"/>
                </a:solidFill>
              </a:rPr>
              <a:t> = (1 + r) B</a:t>
            </a:r>
            <a:r>
              <a:rPr lang="it-IT" baseline="-25000" dirty="0" smtClean="0">
                <a:solidFill>
                  <a:srgbClr val="FFFF00"/>
                </a:solidFill>
              </a:rPr>
              <a:t>t-1</a:t>
            </a:r>
            <a:r>
              <a:rPr lang="it-IT" dirty="0" smtClean="0">
                <a:solidFill>
                  <a:srgbClr val="FFFF00"/>
                </a:solidFill>
              </a:rPr>
              <a:t> + </a:t>
            </a:r>
            <a:r>
              <a:rPr lang="it-IT" dirty="0" err="1" smtClean="0">
                <a:solidFill>
                  <a:srgbClr val="FFFF00"/>
                </a:solidFill>
              </a:rPr>
              <a:t>G</a:t>
            </a:r>
            <a:r>
              <a:rPr lang="it-IT" baseline="-25000" dirty="0" err="1" smtClean="0">
                <a:solidFill>
                  <a:srgbClr val="FFFF00"/>
                </a:solidFill>
              </a:rPr>
              <a:t>t</a:t>
            </a:r>
            <a:endParaRPr lang="it-IT" baseline="-25000" dirty="0" smtClean="0">
              <a:solidFill>
                <a:srgbClr val="FFFF00"/>
              </a:solidFill>
            </a:endParaRPr>
          </a:p>
          <a:p>
            <a:r>
              <a:rPr lang="it-IT" dirty="0" smtClean="0"/>
              <a:t>dove </a:t>
            </a:r>
            <a:r>
              <a:rPr lang="it-IT" dirty="0" err="1" smtClean="0">
                <a:solidFill>
                  <a:srgbClr val="FFFF00"/>
                </a:solidFill>
              </a:rPr>
              <a:t>T</a:t>
            </a:r>
            <a:r>
              <a:rPr lang="it-IT" baseline="-25000" dirty="0" err="1" smtClean="0">
                <a:solidFill>
                  <a:srgbClr val="FFFF00"/>
                </a:solidFill>
              </a:rPr>
              <a:t>t</a:t>
            </a:r>
            <a:r>
              <a:rPr lang="it-IT" baseline="-25000" dirty="0" smtClean="0">
                <a:solidFill>
                  <a:srgbClr val="FFFF00"/>
                </a:solidFill>
              </a:rPr>
              <a:t> </a:t>
            </a:r>
            <a:r>
              <a:rPr lang="it-IT" dirty="0" smtClean="0"/>
              <a:t>è il gettito fiscale, </a:t>
            </a:r>
            <a:r>
              <a:rPr lang="it-IT" dirty="0" err="1" smtClean="0">
                <a:solidFill>
                  <a:srgbClr val="FFFF00"/>
                </a:solidFill>
              </a:rPr>
              <a:t>B</a:t>
            </a:r>
            <a:r>
              <a:rPr lang="it-IT" baseline="-25000" dirty="0" err="1" smtClean="0">
                <a:solidFill>
                  <a:srgbClr val="FFFF00"/>
                </a:solidFill>
              </a:rPr>
              <a:t>t</a:t>
            </a:r>
            <a:r>
              <a:rPr lang="it-IT" baseline="-25000" dirty="0" smtClean="0"/>
              <a:t> </a:t>
            </a:r>
            <a:r>
              <a:rPr lang="it-IT" dirty="0" smtClean="0"/>
              <a:t>è l’ammontare del debito pubblico emesso per finanziare il disavanzo, </a:t>
            </a:r>
            <a:r>
              <a:rPr lang="it-IT" dirty="0" smtClean="0">
                <a:solidFill>
                  <a:srgbClr val="FFFF00"/>
                </a:solidFill>
              </a:rPr>
              <a:t>B</a:t>
            </a:r>
            <a:r>
              <a:rPr lang="it-IT" baseline="-25000" dirty="0" smtClean="0">
                <a:solidFill>
                  <a:srgbClr val="FFFF00"/>
                </a:solidFill>
              </a:rPr>
              <a:t>t-1</a:t>
            </a:r>
            <a:r>
              <a:rPr lang="it-IT" dirty="0" smtClean="0"/>
              <a:t> è lo stock di debito pubblico residuo dal periodo precedente (su cui pagare il capitale e gli interessi), </a:t>
            </a:r>
            <a:r>
              <a:rPr lang="it-IT" dirty="0" err="1" smtClean="0">
                <a:solidFill>
                  <a:srgbClr val="FFFF00"/>
                </a:solidFill>
              </a:rPr>
              <a:t>G</a:t>
            </a:r>
            <a:r>
              <a:rPr lang="it-IT" baseline="-25000" dirty="0" err="1" smtClean="0">
                <a:solidFill>
                  <a:srgbClr val="FFFF00"/>
                </a:solidFill>
              </a:rPr>
              <a:t>t</a:t>
            </a:r>
            <a:r>
              <a:rPr lang="it-IT" dirty="0" smtClean="0"/>
              <a:t> è la spesa pubblica</a:t>
            </a:r>
          </a:p>
          <a:p>
            <a:r>
              <a:rPr lang="it-IT" dirty="0" smtClean="0"/>
              <a:t>Il lato sinistro dell’equazione indica le entrate del bilancio, mentre il lato destro denota le spese del bilancio pubblico. Tale vincolo di bilancio deve essere soddisfatto dal governo in ogni periodo di tempo.</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31</a:t>
            </a:fld>
            <a:endParaRPr lang="it-IT"/>
          </a:p>
        </p:txBody>
      </p:sp>
    </p:spTree>
    <p:extLst>
      <p:ext uri="{BB962C8B-B14F-4D97-AF65-F5344CB8AC3E}">
        <p14:creationId xmlns:p14="http://schemas.microsoft.com/office/powerpoint/2010/main" val="173502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vincolo pubblico</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Sommando i vincoli di bilancio del governo per un numero di periodi T tendente all’infinito, il vincolo di bilancio intertemporale del governo può essere scritto:</a:t>
            </a:r>
          </a:p>
          <a:p>
            <a:endParaRPr lang="it-IT" dirty="0" smtClean="0"/>
          </a:p>
          <a:p>
            <a:endParaRPr lang="it-IT" dirty="0" smtClean="0"/>
          </a:p>
          <a:p>
            <a:r>
              <a:rPr lang="it-IT" dirty="0" smtClean="0"/>
              <a:t>Il valore presente scontato del gettito fiscale in tutti i periodi deve essere uguale al valore presente scontato della spesa pubblica in tutti i periodi più il pagamento del debito pubblico ereditato nel tempo iniziale, aumentato degli interessi maturati.</a:t>
            </a:r>
          </a:p>
          <a:p>
            <a:r>
              <a:rPr lang="it-IT" dirty="0" smtClean="0"/>
              <a:t>Tale risultato assume che il </a:t>
            </a:r>
            <a:r>
              <a:rPr lang="it-IT" dirty="0" smtClean="0">
                <a:solidFill>
                  <a:srgbClr val="FFFF00"/>
                </a:solidFill>
              </a:rPr>
              <a:t>governo non possa avere debiti nel periodo finale T</a:t>
            </a:r>
            <a:r>
              <a:rPr lang="it-IT" dirty="0" smtClean="0"/>
              <a:t>.</a:t>
            </a:r>
          </a:p>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4082410" y="2766309"/>
            <a:ext cx="3840163" cy="854075"/>
          </a:xfrm>
          <a:prstGeom prst="rect">
            <a:avLst/>
          </a:prstGeom>
          <a:noFill/>
          <a:ln w="9525">
            <a:noFill/>
            <a:miter lim="800000"/>
            <a:headEnd/>
            <a:tailEnd/>
          </a:ln>
          <a:effectLst/>
        </p:spPr>
      </p:pic>
      <p:sp>
        <p:nvSpPr>
          <p:cNvPr id="5" name="Segnaposto numero diapositiva 4"/>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32</a:t>
            </a:fld>
            <a:endParaRPr lang="it-IT"/>
          </a:p>
        </p:txBody>
      </p:sp>
    </p:spTree>
    <p:extLst>
      <p:ext uri="{BB962C8B-B14F-4D97-AF65-F5344CB8AC3E}">
        <p14:creationId xmlns:p14="http://schemas.microsoft.com/office/powerpoint/2010/main" val="311563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body" idx="1"/>
          </p:nvPr>
        </p:nvSpPr>
        <p:spPr>
          <a:xfrm>
            <a:off x="1703388" y="1052514"/>
            <a:ext cx="8964612" cy="5805487"/>
          </a:xfrm>
        </p:spPr>
        <p:txBody>
          <a:bodyPr/>
          <a:lstStyle/>
          <a:p>
            <a:pPr eaLnBrk="1" hangingPunct="1">
              <a:lnSpc>
                <a:spcPct val="90000"/>
              </a:lnSpc>
              <a:defRPr/>
            </a:pPr>
            <a:r>
              <a:rPr lang="it-IT" dirty="0">
                <a:sym typeface="Symbol" pitchFamily="18" charset="2"/>
              </a:rPr>
              <a:t>Disavanzo mediamente nullo nel lungo periodo </a:t>
            </a:r>
          </a:p>
          <a:p>
            <a:pPr eaLnBrk="1" hangingPunct="1">
              <a:lnSpc>
                <a:spcPct val="90000"/>
              </a:lnSpc>
              <a:buFont typeface="Wingdings" pitchFamily="2" charset="2"/>
              <a:buNone/>
              <a:defRPr/>
            </a:pPr>
            <a:r>
              <a:rPr lang="it-IT" dirty="0">
                <a:sym typeface="Symbol" pitchFamily="18" charset="2"/>
              </a:rPr>
              <a:t>    somma delle entrate = somma delle uscite</a:t>
            </a: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defRPr/>
            </a:pPr>
            <a:r>
              <a:rPr lang="it-IT" b="1" u="sng" dirty="0">
                <a:sym typeface="Symbol" pitchFamily="18" charset="2"/>
              </a:rPr>
              <a:t>Vincolo intertemporale </a:t>
            </a:r>
          </a:p>
          <a:p>
            <a:pPr eaLnBrk="1" hangingPunct="1">
              <a:lnSpc>
                <a:spcPct val="90000"/>
              </a:lnSpc>
              <a:buFont typeface="Wingdings" pitchFamily="2" charset="2"/>
              <a:buChar char="Ø"/>
              <a:defRPr/>
            </a:pPr>
            <a:r>
              <a:rPr lang="it-IT" dirty="0">
                <a:sym typeface="Symbol" pitchFamily="18" charset="2"/>
              </a:rPr>
              <a:t>si considera il valore attuale di entrate e uscite  attualizzazione al </a:t>
            </a:r>
            <a:r>
              <a:rPr lang="it-IT" dirty="0">
                <a:solidFill>
                  <a:srgbClr val="FFFF00"/>
                </a:solidFill>
                <a:sym typeface="Symbol" pitchFamily="18" charset="2"/>
              </a:rPr>
              <a:t>tasso di interesse i</a:t>
            </a:r>
          </a:p>
          <a:p>
            <a:pPr eaLnBrk="1" hangingPunct="1">
              <a:lnSpc>
                <a:spcPct val="90000"/>
              </a:lnSpc>
              <a:buFont typeface="Wingdings" pitchFamily="2" charset="2"/>
              <a:buChar char="Ø"/>
              <a:defRPr/>
            </a:pPr>
            <a:r>
              <a:rPr lang="it-IT" dirty="0">
                <a:sym typeface="Symbol" pitchFamily="18" charset="2"/>
              </a:rPr>
              <a:t>lo Stato esiste per un tempo illimitato  si considera un </a:t>
            </a:r>
            <a:r>
              <a:rPr lang="it-IT" dirty="0">
                <a:solidFill>
                  <a:srgbClr val="FFFF00"/>
                </a:solidFill>
                <a:sym typeface="Symbol" pitchFamily="18" charset="2"/>
              </a:rPr>
              <a:t>orizzonte infinito</a:t>
            </a:r>
          </a:p>
          <a:p>
            <a:pPr eaLnBrk="1" hangingPunct="1">
              <a:lnSpc>
                <a:spcPct val="90000"/>
              </a:lnSpc>
              <a:defRPr/>
            </a:pPr>
            <a:endParaRPr lang="it-IT" dirty="0">
              <a:sym typeface="Symbol" pitchFamily="18" charset="2"/>
            </a:endParaRPr>
          </a:p>
        </p:txBody>
      </p:sp>
      <p:sp>
        <p:nvSpPr>
          <p:cNvPr id="907267"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di lungo periodo sui conti pubblici</a:t>
            </a:r>
          </a:p>
        </p:txBody>
      </p:sp>
      <p:sp>
        <p:nvSpPr>
          <p:cNvPr id="52229" name="Rectangle 4"/>
          <p:cNvSpPr>
            <a:spLocks noChangeArrowheads="1"/>
          </p:cNvSpPr>
          <p:nvPr/>
        </p:nvSpPr>
        <p:spPr bwMode="auto">
          <a:xfrm>
            <a:off x="1524001" y="3015734"/>
            <a:ext cx="184731" cy="369332"/>
          </a:xfrm>
          <a:prstGeom prst="rect">
            <a:avLst/>
          </a:prstGeom>
          <a:noFill/>
          <a:ln w="9525">
            <a:noFill/>
            <a:miter lim="800000"/>
            <a:headEnd/>
            <a:tailEnd/>
          </a:ln>
        </p:spPr>
        <p:txBody>
          <a:bodyPr wrap="none" anchor="ctr">
            <a:spAutoFit/>
          </a:bodyPr>
          <a:lstStyle/>
          <a:p>
            <a:endParaRPr lang="it-IT"/>
          </a:p>
        </p:txBody>
      </p:sp>
      <p:graphicFrame>
        <p:nvGraphicFramePr>
          <p:cNvPr id="52226" name="Object 5"/>
          <p:cNvGraphicFramePr>
            <a:graphicFrameLocks noChangeAspect="1"/>
          </p:cNvGraphicFramePr>
          <p:nvPr>
            <p:extLst>
              <p:ext uri="{D42A27DB-BD31-4B8C-83A1-F6EECF244321}">
                <p14:modId xmlns:p14="http://schemas.microsoft.com/office/powerpoint/2010/main" val="1851761483"/>
              </p:ext>
            </p:extLst>
          </p:nvPr>
        </p:nvGraphicFramePr>
        <p:xfrm>
          <a:off x="3588439" y="2484715"/>
          <a:ext cx="3816350" cy="1062038"/>
        </p:xfrm>
        <a:graphic>
          <a:graphicData uri="http://schemas.openxmlformats.org/presentationml/2006/ole">
            <mc:AlternateContent xmlns:mc="http://schemas.openxmlformats.org/markup-compatibility/2006">
              <mc:Choice xmlns:v="urn:schemas-microsoft-com:vml" Requires="v">
                <p:oleObj spid="_x0000_s1034" name="Equation" r:id="rId5" imgW="1828800" imgH="508000" progId="Equation.3">
                  <p:embed/>
                </p:oleObj>
              </mc:Choice>
              <mc:Fallback>
                <p:oleObj name="Equation" r:id="rId5" imgW="1828800" imgH="508000" progId="Equation.3">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588439" y="2484715"/>
                        <a:ext cx="3816350" cy="106203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33</a:t>
            </a:fld>
            <a:endParaRPr lang="it-IT"/>
          </a:p>
        </p:txBody>
      </p:sp>
    </p:spTree>
    <p:custDataLst>
      <p:tags r:id="rId2"/>
    </p:custDataLst>
    <p:extLst>
      <p:ext uri="{BB962C8B-B14F-4D97-AF65-F5344CB8AC3E}">
        <p14:creationId xmlns:p14="http://schemas.microsoft.com/office/powerpoint/2010/main" val="179103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07266">
                                            <p:txEl>
                                              <p:pRg st="0" end="0"/>
                                            </p:txEl>
                                          </p:spTgt>
                                        </p:tgtEl>
                                        <p:attrNameLst>
                                          <p:attrName>style.visibility</p:attrName>
                                        </p:attrNameLst>
                                      </p:cBhvr>
                                      <p:to>
                                        <p:strVal val="visible"/>
                                      </p:to>
                                    </p:set>
                                    <p:animEffect transition="in" filter="checkerboard(across)">
                                      <p:cBhvr>
                                        <p:cTn id="7" dur="500"/>
                                        <p:tgtEl>
                                          <p:spTgt spid="90726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7266">
                                            <p:txEl>
                                              <p:pRg st="1" end="1"/>
                                            </p:txEl>
                                          </p:spTgt>
                                        </p:tgtEl>
                                        <p:attrNameLst>
                                          <p:attrName>style.visibility</p:attrName>
                                        </p:attrNameLst>
                                      </p:cBhvr>
                                      <p:to>
                                        <p:strVal val="visible"/>
                                      </p:to>
                                    </p:set>
                                    <p:animEffect transition="in" filter="checkerboard(across)">
                                      <p:cBhvr>
                                        <p:cTn id="10" dur="500"/>
                                        <p:tgtEl>
                                          <p:spTgt spid="90726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7266">
                                            <p:txEl>
                                              <p:pRg st="6" end="6"/>
                                            </p:txEl>
                                          </p:spTgt>
                                        </p:tgtEl>
                                        <p:attrNameLst>
                                          <p:attrName>style.visibility</p:attrName>
                                        </p:attrNameLst>
                                      </p:cBhvr>
                                      <p:to>
                                        <p:strVal val="visible"/>
                                      </p:to>
                                    </p:set>
                                    <p:animEffect transition="in" filter="checkerboard(across)">
                                      <p:cBhvr>
                                        <p:cTn id="13" dur="500"/>
                                        <p:tgtEl>
                                          <p:spTgt spid="907266">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07266">
                                            <p:txEl>
                                              <p:pRg st="7" end="7"/>
                                            </p:txEl>
                                          </p:spTgt>
                                        </p:tgtEl>
                                        <p:attrNameLst>
                                          <p:attrName>style.visibility</p:attrName>
                                        </p:attrNameLst>
                                      </p:cBhvr>
                                      <p:to>
                                        <p:strVal val="visible"/>
                                      </p:to>
                                    </p:set>
                                    <p:animEffect transition="in" filter="checkerboard(across)">
                                      <p:cBhvr>
                                        <p:cTn id="16" dur="500"/>
                                        <p:tgtEl>
                                          <p:spTgt spid="907266">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07266">
                                            <p:txEl>
                                              <p:pRg st="8" end="8"/>
                                            </p:txEl>
                                          </p:spTgt>
                                        </p:tgtEl>
                                        <p:attrNameLst>
                                          <p:attrName>style.visibility</p:attrName>
                                        </p:attrNameLst>
                                      </p:cBhvr>
                                      <p:to>
                                        <p:strVal val="visible"/>
                                      </p:to>
                                    </p:set>
                                    <p:animEffect transition="in" filter="checkerboard(across)">
                                      <p:cBhvr>
                                        <p:cTn id="19" dur="500"/>
                                        <p:tgtEl>
                                          <p:spTgt spid="9072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body" idx="1"/>
          </p:nvPr>
        </p:nvSpPr>
        <p:spPr>
          <a:xfrm>
            <a:off x="1703388" y="1052514"/>
            <a:ext cx="8964612" cy="5805487"/>
          </a:xfrm>
        </p:spPr>
        <p:txBody>
          <a:bodyPr/>
          <a:lstStyle/>
          <a:p>
            <a:pPr eaLnBrk="1" hangingPunct="1">
              <a:buFont typeface="Wingdings" pitchFamily="2" charset="2"/>
              <a:buNone/>
              <a:defRPr/>
            </a:pPr>
            <a:endParaRPr lang="it-IT" dirty="0" smtClean="0">
              <a:sym typeface="Symbol" pitchFamily="18" charset="2"/>
            </a:endParaRPr>
          </a:p>
          <a:p>
            <a:pPr eaLnBrk="1" hangingPunct="1">
              <a:buFont typeface="Wingdings" pitchFamily="2" charset="2"/>
              <a:buNone/>
              <a:defRPr/>
            </a:pPr>
            <a:endParaRPr lang="it-IT" dirty="0" smtClean="0">
              <a:sym typeface="Symbol" pitchFamily="18" charset="2"/>
            </a:endParaRPr>
          </a:p>
          <a:p>
            <a:pPr eaLnBrk="1" hangingPunct="1">
              <a:buFont typeface="Wingdings" pitchFamily="2" charset="2"/>
              <a:buNone/>
              <a:defRPr/>
            </a:pPr>
            <a:endParaRPr lang="it-IT" dirty="0" smtClean="0">
              <a:sym typeface="Symbol" pitchFamily="18" charset="2"/>
            </a:endParaRPr>
          </a:p>
          <a:p>
            <a:pPr eaLnBrk="1" hangingPunct="1">
              <a:defRPr/>
            </a:pPr>
            <a:r>
              <a:rPr lang="it-IT" dirty="0">
                <a:sym typeface="Symbol" pitchFamily="18" charset="2"/>
              </a:rPr>
              <a:t>Vincolo intertemporale </a:t>
            </a:r>
          </a:p>
          <a:p>
            <a:pPr eaLnBrk="1" hangingPunct="1">
              <a:buFont typeface="Wingdings" pitchFamily="2" charset="2"/>
              <a:buChar char="Ø"/>
              <a:defRPr/>
            </a:pPr>
            <a:r>
              <a:rPr lang="it-IT" dirty="0">
                <a:sym typeface="Symbol" pitchFamily="18" charset="2"/>
              </a:rPr>
              <a:t>spesa di oggi NON deve necessariamente essere finanziata </a:t>
            </a:r>
            <a:r>
              <a:rPr lang="it-IT" dirty="0" smtClean="0">
                <a:sym typeface="Symbol" pitchFamily="18" charset="2"/>
              </a:rPr>
              <a:t>oggi, ma</a:t>
            </a:r>
            <a:endParaRPr lang="it-IT" dirty="0">
              <a:sym typeface="Symbol" pitchFamily="18" charset="2"/>
            </a:endParaRPr>
          </a:p>
          <a:p>
            <a:pPr eaLnBrk="1" hangingPunct="1">
              <a:buFont typeface="Wingdings" pitchFamily="2" charset="2"/>
              <a:buChar char="Ø"/>
              <a:defRPr/>
            </a:pPr>
            <a:r>
              <a:rPr lang="it-IT" dirty="0">
                <a:sym typeface="Symbol" pitchFamily="18" charset="2"/>
              </a:rPr>
              <a:t>spesa di oggi deve necessariamente essere finanziata oggi o in futuro</a:t>
            </a:r>
          </a:p>
          <a:p>
            <a:pPr>
              <a:buFont typeface="Wingdings" pitchFamily="2" charset="2"/>
              <a:buChar char="Ø"/>
              <a:defRPr/>
            </a:pPr>
            <a:r>
              <a:rPr lang="it-IT" dirty="0">
                <a:solidFill>
                  <a:srgbClr val="FFFF00"/>
                </a:solidFill>
                <a:sym typeface="Symbol" pitchFamily="18" charset="2"/>
              </a:rPr>
              <a:t>Vincolo intertemporale sui conti pubblici influenza le scelte di consumo</a:t>
            </a:r>
          </a:p>
          <a:p>
            <a:pPr eaLnBrk="1" hangingPunct="1">
              <a:buNone/>
              <a:defRPr/>
            </a:pPr>
            <a:endParaRPr lang="it-IT" dirty="0">
              <a:sym typeface="Symbol" pitchFamily="18" charset="2"/>
            </a:endParaRPr>
          </a:p>
        </p:txBody>
      </p:sp>
      <p:sp>
        <p:nvSpPr>
          <p:cNvPr id="909315"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di lungo periodo sui conti pubblici</a:t>
            </a:r>
          </a:p>
        </p:txBody>
      </p:sp>
      <p:sp>
        <p:nvSpPr>
          <p:cNvPr id="53253" name="Rectangle 4"/>
          <p:cNvSpPr>
            <a:spLocks noChangeArrowheads="1"/>
          </p:cNvSpPr>
          <p:nvPr/>
        </p:nvSpPr>
        <p:spPr bwMode="auto">
          <a:xfrm>
            <a:off x="1524001" y="3015734"/>
            <a:ext cx="184731" cy="369332"/>
          </a:xfrm>
          <a:prstGeom prst="rect">
            <a:avLst/>
          </a:prstGeom>
          <a:noFill/>
          <a:ln w="9525">
            <a:noFill/>
            <a:miter lim="800000"/>
            <a:headEnd/>
            <a:tailEnd/>
          </a:ln>
        </p:spPr>
        <p:txBody>
          <a:bodyPr wrap="none" anchor="ctr">
            <a:spAutoFit/>
          </a:bodyPr>
          <a:lstStyle/>
          <a:p>
            <a:endParaRPr lang="it-IT"/>
          </a:p>
        </p:txBody>
      </p:sp>
      <p:graphicFrame>
        <p:nvGraphicFramePr>
          <p:cNvPr id="53250" name="Object 5"/>
          <p:cNvGraphicFramePr>
            <a:graphicFrameLocks noChangeAspect="1"/>
          </p:cNvGraphicFramePr>
          <p:nvPr>
            <p:extLst/>
          </p:nvPr>
        </p:nvGraphicFramePr>
        <p:xfrm>
          <a:off x="2208213" y="1412875"/>
          <a:ext cx="3816350" cy="1062038"/>
        </p:xfrm>
        <a:graphic>
          <a:graphicData uri="http://schemas.openxmlformats.org/presentationml/2006/ole">
            <mc:AlternateContent xmlns:mc="http://schemas.openxmlformats.org/markup-compatibility/2006">
              <mc:Choice xmlns:v="urn:schemas-microsoft-com:vml" Requires="v">
                <p:oleObj spid="_x0000_s2057" name="Equation" r:id="rId5" imgW="1828800" imgH="508000" progId="Equation.3">
                  <p:embed/>
                </p:oleObj>
              </mc:Choice>
              <mc:Fallback>
                <p:oleObj name="Equation" r:id="rId5" imgW="1828800" imgH="508000" progId="Equation.3">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208213" y="1412875"/>
                        <a:ext cx="3816350" cy="106203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34</a:t>
            </a:fld>
            <a:endParaRPr lang="it-IT"/>
          </a:p>
        </p:txBody>
      </p:sp>
    </p:spTree>
    <p:custDataLst>
      <p:tags r:id="rId2"/>
    </p:custDataLst>
    <p:extLst>
      <p:ext uri="{BB962C8B-B14F-4D97-AF65-F5344CB8AC3E}">
        <p14:creationId xmlns:p14="http://schemas.microsoft.com/office/powerpoint/2010/main" val="8083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09314">
                                            <p:txEl>
                                              <p:pRg st="3" end="3"/>
                                            </p:txEl>
                                          </p:spTgt>
                                        </p:tgtEl>
                                        <p:attrNameLst>
                                          <p:attrName>style.visibility</p:attrName>
                                        </p:attrNameLst>
                                      </p:cBhvr>
                                      <p:to>
                                        <p:strVal val="visible"/>
                                      </p:to>
                                    </p:set>
                                    <p:animEffect transition="in" filter="checkerboard(across)">
                                      <p:cBhvr>
                                        <p:cTn id="7" dur="500"/>
                                        <p:tgtEl>
                                          <p:spTgt spid="909314">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9314">
                                            <p:txEl>
                                              <p:pRg st="4" end="4"/>
                                            </p:txEl>
                                          </p:spTgt>
                                        </p:tgtEl>
                                        <p:attrNameLst>
                                          <p:attrName>style.visibility</p:attrName>
                                        </p:attrNameLst>
                                      </p:cBhvr>
                                      <p:to>
                                        <p:strVal val="visible"/>
                                      </p:to>
                                    </p:set>
                                    <p:animEffect transition="in" filter="checkerboard(across)">
                                      <p:cBhvr>
                                        <p:cTn id="10" dur="500"/>
                                        <p:tgtEl>
                                          <p:spTgt spid="90931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9314">
                                            <p:txEl>
                                              <p:pRg st="5" end="5"/>
                                            </p:txEl>
                                          </p:spTgt>
                                        </p:tgtEl>
                                        <p:attrNameLst>
                                          <p:attrName>style.visibility</p:attrName>
                                        </p:attrNameLst>
                                      </p:cBhvr>
                                      <p:to>
                                        <p:strVal val="visible"/>
                                      </p:to>
                                    </p:set>
                                    <p:animEffect transition="in" filter="checkerboard(across)">
                                      <p:cBhvr>
                                        <p:cTn id="13" dur="500"/>
                                        <p:tgtEl>
                                          <p:spTgt spid="909314">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09314">
                                            <p:txEl>
                                              <p:pRg st="6" end="6"/>
                                            </p:txEl>
                                          </p:spTgt>
                                        </p:tgtEl>
                                        <p:attrNameLst>
                                          <p:attrName>style.visibility</p:attrName>
                                        </p:attrNameLst>
                                      </p:cBhvr>
                                      <p:to>
                                        <p:strVal val="visible"/>
                                      </p:to>
                                    </p:set>
                                    <p:animEffect transition="in" filter="checkerboard(across)">
                                      <p:cBhvr>
                                        <p:cTn id="16" dur="500"/>
                                        <p:tgtEl>
                                          <p:spTgt spid="9093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body" idx="1"/>
          </p:nvPr>
        </p:nvSpPr>
        <p:spPr>
          <a:xfrm>
            <a:off x="1703388" y="1196976"/>
            <a:ext cx="8964612" cy="5661025"/>
          </a:xfrm>
        </p:spPr>
        <p:txBody>
          <a:bodyPr>
            <a:normAutofit lnSpcReduction="10000"/>
          </a:bodyPr>
          <a:lstStyle/>
          <a:p>
            <a:pPr eaLnBrk="1" hangingPunct="1">
              <a:lnSpc>
                <a:spcPct val="90000"/>
              </a:lnSpc>
              <a:defRPr/>
            </a:pPr>
            <a:r>
              <a:rPr lang="it-IT" dirty="0">
                <a:sym typeface="Symbol" pitchFamily="18" charset="2"/>
              </a:rPr>
              <a:t>Finora abbiamo assunto che</a:t>
            </a:r>
          </a:p>
          <a:p>
            <a:pPr eaLnBrk="1" hangingPunct="1">
              <a:lnSpc>
                <a:spcPct val="90000"/>
              </a:lnSpc>
              <a:defRPr/>
            </a:pPr>
            <a:endParaRPr lang="it-IT" dirty="0">
              <a:sym typeface="Symbol" pitchFamily="18" charset="2"/>
            </a:endParaRPr>
          </a:p>
          <a:p>
            <a:pPr eaLnBrk="1" hangingPunct="1">
              <a:lnSpc>
                <a:spcPct val="90000"/>
              </a:lnSpc>
              <a:buFont typeface="Wingdings" pitchFamily="2" charset="2"/>
              <a:buNone/>
              <a:defRPr/>
            </a:pPr>
            <a:r>
              <a:rPr lang="it-IT" dirty="0">
                <a:sym typeface="Symbol" pitchFamily="18" charset="2"/>
              </a:rPr>
              <a:t>    C = C (</a:t>
            </a:r>
            <a:r>
              <a:rPr lang="it-IT" dirty="0" err="1">
                <a:sym typeface="Symbol" pitchFamily="18" charset="2"/>
              </a:rPr>
              <a:t>Y</a:t>
            </a:r>
            <a:r>
              <a:rPr lang="it-IT" baseline="30000" dirty="0" err="1">
                <a:sym typeface="Symbol" pitchFamily="18" charset="2"/>
              </a:rPr>
              <a:t>d</a:t>
            </a:r>
            <a:r>
              <a:rPr lang="it-IT" dirty="0">
                <a:sym typeface="Symbol" pitchFamily="18" charset="2"/>
              </a:rPr>
              <a:t>) = C</a:t>
            </a:r>
            <a:r>
              <a:rPr lang="it-IT" baseline="-25000" dirty="0">
                <a:sym typeface="Symbol" pitchFamily="18" charset="2"/>
              </a:rPr>
              <a:t>0</a:t>
            </a:r>
            <a:r>
              <a:rPr lang="it-IT" dirty="0">
                <a:sym typeface="Symbol" pitchFamily="18" charset="2"/>
              </a:rPr>
              <a:t> + c</a:t>
            </a:r>
            <a:r>
              <a:rPr lang="it-IT" baseline="-25000" dirty="0">
                <a:sym typeface="Symbol" pitchFamily="18" charset="2"/>
              </a:rPr>
              <a:t>1</a:t>
            </a:r>
            <a:r>
              <a:rPr lang="it-IT" dirty="0">
                <a:sym typeface="Symbol" pitchFamily="18" charset="2"/>
              </a:rPr>
              <a:t>Y</a:t>
            </a:r>
            <a:r>
              <a:rPr lang="it-IT" baseline="30000" dirty="0">
                <a:sym typeface="Symbol" pitchFamily="18" charset="2"/>
              </a:rPr>
              <a:t>d</a:t>
            </a:r>
            <a:endParaRPr lang="it-IT" dirty="0">
              <a:sym typeface="Symbol" pitchFamily="18" charset="2"/>
            </a:endParaRP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defRPr/>
            </a:pPr>
            <a:r>
              <a:rPr lang="it-IT" dirty="0">
                <a:sym typeface="Symbol" pitchFamily="18" charset="2"/>
              </a:rPr>
              <a:t>Consumo di oggi viene determinato sulla base del reddito di oggi (“reddito corrente”) </a:t>
            </a: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defRPr/>
            </a:pPr>
            <a:r>
              <a:rPr lang="it-IT" dirty="0">
                <a:sym typeface="Symbol" pitchFamily="18" charset="2"/>
              </a:rPr>
              <a:t>Teoria alternativa del consumo   </a:t>
            </a:r>
            <a:r>
              <a:rPr lang="it-IT" dirty="0" smtClean="0">
                <a:sym typeface="Symbol" pitchFamily="18" charset="2"/>
              </a:rPr>
              <a:t> </a:t>
            </a:r>
            <a:r>
              <a:rPr lang="it-IT" dirty="0">
                <a:sym typeface="Symbol" pitchFamily="18" charset="2"/>
              </a:rPr>
              <a:t>“Teoria del reddito permanente”</a:t>
            </a:r>
          </a:p>
          <a:p>
            <a:pPr eaLnBrk="1" hangingPunct="1">
              <a:lnSpc>
                <a:spcPct val="90000"/>
              </a:lnSpc>
              <a:defRPr/>
            </a:pPr>
            <a:endParaRPr lang="it-IT" dirty="0">
              <a:sym typeface="Symbol" pitchFamily="18" charset="2"/>
            </a:endParaRPr>
          </a:p>
          <a:p>
            <a:pPr eaLnBrk="1" hangingPunct="1">
              <a:lnSpc>
                <a:spcPct val="90000"/>
              </a:lnSpc>
              <a:defRPr/>
            </a:pPr>
            <a:r>
              <a:rPr lang="it-IT" dirty="0">
                <a:sym typeface="Symbol" pitchFamily="18" charset="2"/>
              </a:rPr>
              <a:t>Le famiglie pianificano i propri consumi tenendo conto dei redditi correnti e dei redditi futuri</a:t>
            </a:r>
          </a:p>
        </p:txBody>
      </p:sp>
      <p:sp>
        <p:nvSpPr>
          <p:cNvPr id="913411"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e decisioni di consumo</a:t>
            </a:r>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35</a:t>
            </a:fld>
            <a:endParaRPr lang="it-IT"/>
          </a:p>
        </p:txBody>
      </p:sp>
    </p:spTree>
    <p:custDataLst>
      <p:tags r:id="rId1"/>
    </p:custDataLst>
    <p:extLst>
      <p:ext uri="{BB962C8B-B14F-4D97-AF65-F5344CB8AC3E}">
        <p14:creationId xmlns:p14="http://schemas.microsoft.com/office/powerpoint/2010/main" val="35051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3410">
                                            <p:txEl>
                                              <p:pRg st="0" end="0"/>
                                            </p:txEl>
                                          </p:spTgt>
                                        </p:tgtEl>
                                        <p:attrNameLst>
                                          <p:attrName>style.visibility</p:attrName>
                                        </p:attrNameLst>
                                      </p:cBhvr>
                                      <p:to>
                                        <p:strVal val="visible"/>
                                      </p:to>
                                    </p:set>
                                    <p:animEffect transition="in" filter="checkerboard(across)">
                                      <p:cBhvr>
                                        <p:cTn id="7" dur="500"/>
                                        <p:tgtEl>
                                          <p:spTgt spid="9134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3410">
                                            <p:txEl>
                                              <p:pRg st="2" end="2"/>
                                            </p:txEl>
                                          </p:spTgt>
                                        </p:tgtEl>
                                        <p:attrNameLst>
                                          <p:attrName>style.visibility</p:attrName>
                                        </p:attrNameLst>
                                      </p:cBhvr>
                                      <p:to>
                                        <p:strVal val="visible"/>
                                      </p:to>
                                    </p:set>
                                    <p:animEffect transition="in" filter="checkerboard(across)">
                                      <p:cBhvr>
                                        <p:cTn id="10" dur="500"/>
                                        <p:tgtEl>
                                          <p:spTgt spid="91341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3410">
                                            <p:txEl>
                                              <p:pRg st="4" end="4"/>
                                            </p:txEl>
                                          </p:spTgt>
                                        </p:tgtEl>
                                        <p:attrNameLst>
                                          <p:attrName>style.visibility</p:attrName>
                                        </p:attrNameLst>
                                      </p:cBhvr>
                                      <p:to>
                                        <p:strVal val="visible"/>
                                      </p:to>
                                    </p:set>
                                    <p:animEffect transition="in" filter="checkerboard(across)">
                                      <p:cBhvr>
                                        <p:cTn id="13" dur="500"/>
                                        <p:tgtEl>
                                          <p:spTgt spid="913410">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3410">
                                            <p:txEl>
                                              <p:pRg st="6" end="6"/>
                                            </p:txEl>
                                          </p:spTgt>
                                        </p:tgtEl>
                                        <p:attrNameLst>
                                          <p:attrName>style.visibility</p:attrName>
                                        </p:attrNameLst>
                                      </p:cBhvr>
                                      <p:to>
                                        <p:strVal val="visible"/>
                                      </p:to>
                                    </p:set>
                                    <p:animEffect transition="in" filter="checkerboard(across)">
                                      <p:cBhvr>
                                        <p:cTn id="16" dur="500"/>
                                        <p:tgtEl>
                                          <p:spTgt spid="913410">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3410">
                                            <p:txEl>
                                              <p:pRg st="8" end="8"/>
                                            </p:txEl>
                                          </p:spTgt>
                                        </p:tgtEl>
                                        <p:attrNameLst>
                                          <p:attrName>style.visibility</p:attrName>
                                        </p:attrNameLst>
                                      </p:cBhvr>
                                      <p:to>
                                        <p:strVal val="visible"/>
                                      </p:to>
                                    </p:set>
                                    <p:animEffect transition="in" filter="checkerboard(across)">
                                      <p:cBhvr>
                                        <p:cTn id="19" dur="500"/>
                                        <p:tgtEl>
                                          <p:spTgt spid="9134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body" idx="1"/>
          </p:nvPr>
        </p:nvSpPr>
        <p:spPr>
          <a:xfrm>
            <a:off x="1703388" y="1196976"/>
            <a:ext cx="8964612" cy="5661025"/>
          </a:xfrm>
        </p:spPr>
        <p:txBody>
          <a:bodyPr/>
          <a:lstStyle/>
          <a:p>
            <a:pPr eaLnBrk="1" hangingPunct="1">
              <a:defRPr/>
            </a:pPr>
            <a:r>
              <a:rPr lang="it-IT" dirty="0">
                <a:sym typeface="Symbol" pitchFamily="18" charset="2"/>
              </a:rPr>
              <a:t>Consumo di oggi viene determinato sulla base della media dei redditi presente e futuri </a:t>
            </a:r>
            <a:r>
              <a:rPr lang="it-IT" dirty="0" smtClean="0">
                <a:sym typeface="Symbol" pitchFamily="18" charset="2"/>
              </a:rPr>
              <a:t>(</a:t>
            </a:r>
            <a:r>
              <a:rPr lang="it-IT" dirty="0">
                <a:sym typeface="Symbol" pitchFamily="18" charset="2"/>
              </a:rPr>
              <a:t>reddito medio = “reddito permanente”)</a:t>
            </a:r>
          </a:p>
          <a:p>
            <a:pPr eaLnBrk="1" hangingPunct="1">
              <a:defRPr/>
            </a:pPr>
            <a:endParaRPr lang="it-IT" dirty="0">
              <a:sym typeface="Symbol" pitchFamily="18" charset="2"/>
            </a:endParaRPr>
          </a:p>
          <a:p>
            <a:pPr eaLnBrk="1" hangingPunct="1">
              <a:buFont typeface="Wingdings" pitchFamily="2" charset="2"/>
              <a:buNone/>
              <a:defRPr/>
            </a:pPr>
            <a:r>
              <a:rPr lang="it-IT" dirty="0">
                <a:sym typeface="Symbol" pitchFamily="18" charset="2"/>
              </a:rPr>
              <a:t>    C = C (</a:t>
            </a:r>
            <a:r>
              <a:rPr lang="it-IT" dirty="0" err="1">
                <a:sym typeface="Symbol" pitchFamily="18" charset="2"/>
              </a:rPr>
              <a:t>Y</a:t>
            </a:r>
            <a:r>
              <a:rPr lang="it-IT" baseline="30000" dirty="0" err="1">
                <a:sym typeface="Symbol" pitchFamily="18" charset="2"/>
              </a:rPr>
              <a:t>dp</a:t>
            </a:r>
            <a:r>
              <a:rPr lang="it-IT" dirty="0" smtClean="0">
                <a:sym typeface="Symbol" pitchFamily="18" charset="2"/>
              </a:rPr>
              <a:t>)= C</a:t>
            </a:r>
            <a:r>
              <a:rPr lang="it-IT" baseline="-25000" dirty="0" smtClean="0">
                <a:sym typeface="Symbol" pitchFamily="18" charset="2"/>
              </a:rPr>
              <a:t>0</a:t>
            </a:r>
            <a:r>
              <a:rPr lang="it-IT" dirty="0" smtClean="0">
                <a:sym typeface="Symbol" pitchFamily="18" charset="2"/>
              </a:rPr>
              <a:t>+cY</a:t>
            </a:r>
            <a:r>
              <a:rPr lang="it-IT" baseline="30000" dirty="0" smtClean="0">
                <a:sym typeface="Symbol" pitchFamily="18" charset="2"/>
              </a:rPr>
              <a:t>D</a:t>
            </a:r>
            <a:r>
              <a:rPr lang="it-IT" dirty="0" smtClean="0">
                <a:sym typeface="Symbol" pitchFamily="18" charset="2"/>
              </a:rPr>
              <a:t>+dW</a:t>
            </a:r>
            <a:endParaRPr lang="it-IT" dirty="0">
              <a:sym typeface="Symbol" pitchFamily="18" charset="2"/>
            </a:endParaRPr>
          </a:p>
          <a:p>
            <a:pPr eaLnBrk="1" hangingPunct="1">
              <a:buFont typeface="Wingdings" pitchFamily="2" charset="2"/>
              <a:buNone/>
              <a:defRPr/>
            </a:pPr>
            <a:endParaRPr lang="it-IT" dirty="0">
              <a:sym typeface="Symbol" pitchFamily="18" charset="2"/>
            </a:endParaRPr>
          </a:p>
          <a:p>
            <a:pPr eaLnBrk="1" hangingPunct="1">
              <a:buFont typeface="Wingdings" pitchFamily="2" charset="2"/>
              <a:buNone/>
              <a:defRPr/>
            </a:pPr>
            <a:r>
              <a:rPr lang="it-IT" dirty="0">
                <a:sym typeface="Symbol" pitchFamily="18" charset="2"/>
              </a:rPr>
              <a:t>   dove </a:t>
            </a:r>
            <a:r>
              <a:rPr lang="it-IT" dirty="0" err="1">
                <a:sym typeface="Symbol" pitchFamily="18" charset="2"/>
              </a:rPr>
              <a:t>Y</a:t>
            </a:r>
            <a:r>
              <a:rPr lang="it-IT" baseline="30000" dirty="0" err="1">
                <a:sym typeface="Symbol" pitchFamily="18" charset="2"/>
              </a:rPr>
              <a:t>dp</a:t>
            </a:r>
            <a:r>
              <a:rPr lang="it-IT" dirty="0">
                <a:sym typeface="Symbol" pitchFamily="18" charset="2"/>
              </a:rPr>
              <a:t> reddito permanente </a:t>
            </a:r>
          </a:p>
          <a:p>
            <a:pPr eaLnBrk="1" hangingPunct="1">
              <a:defRPr/>
            </a:pPr>
            <a:r>
              <a:rPr lang="it-IT" dirty="0">
                <a:sym typeface="Symbol" pitchFamily="18" charset="2"/>
              </a:rPr>
              <a:t>Confrontiamo gli effetti della politica fiscale nei due casi (reddito corrente vs reddito permanente)</a:t>
            </a:r>
          </a:p>
        </p:txBody>
      </p:sp>
      <p:sp>
        <p:nvSpPr>
          <p:cNvPr id="915459"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e decisioni di consumo</a:t>
            </a:r>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36</a:t>
            </a:fld>
            <a:endParaRPr lang="it-IT"/>
          </a:p>
        </p:txBody>
      </p:sp>
    </p:spTree>
    <p:custDataLst>
      <p:tags r:id="rId1"/>
    </p:custDataLst>
    <p:extLst>
      <p:ext uri="{BB962C8B-B14F-4D97-AF65-F5344CB8AC3E}">
        <p14:creationId xmlns:p14="http://schemas.microsoft.com/office/powerpoint/2010/main" val="17941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4" end="4"/>
                                            </p:txEl>
                                          </p:spTgt>
                                        </p:tgtEl>
                                        <p:attrNameLst>
                                          <p:attrName>style.visibility</p:attrName>
                                        </p:attrNameLst>
                                      </p:cBhvr>
                                      <p:to>
                                        <p:strVal val="visible"/>
                                      </p:to>
                                    </p:set>
                                    <p:animEffect transition="in" filter="checkerboard(across)">
                                      <p:cBhvr>
                                        <p:cTn id="10" dur="500"/>
                                        <p:tgtEl>
                                          <p:spTgt spid="915458">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5" end="5"/>
                                            </p:txEl>
                                          </p:spTgt>
                                        </p:tgtEl>
                                        <p:attrNameLst>
                                          <p:attrName>style.visibility</p:attrName>
                                        </p:attrNameLst>
                                      </p:cBhvr>
                                      <p:to>
                                        <p:strVal val="visible"/>
                                      </p:to>
                                    </p:set>
                                    <p:animEffect transition="in" filter="checkerboard(across)">
                                      <p:cBhvr>
                                        <p:cTn id="13" dur="500"/>
                                        <p:tgtEl>
                                          <p:spTgt spid="915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body" idx="1"/>
          </p:nvPr>
        </p:nvSpPr>
        <p:spPr>
          <a:xfrm>
            <a:off x="1703388" y="1196976"/>
            <a:ext cx="8964612" cy="5661025"/>
          </a:xfrm>
        </p:spPr>
        <p:txBody>
          <a:bodyPr/>
          <a:lstStyle/>
          <a:p>
            <a:pPr eaLnBrk="1" hangingPunct="1">
              <a:defRPr/>
            </a:pPr>
            <a:r>
              <a:rPr lang="it-IT" dirty="0">
                <a:sym typeface="Symbol" pitchFamily="18" charset="2"/>
              </a:rPr>
              <a:t>Manovra T senza modificare G</a:t>
            </a:r>
          </a:p>
          <a:p>
            <a:pPr eaLnBrk="1" hangingPunct="1">
              <a:defRPr/>
            </a:pPr>
            <a:endParaRPr lang="it-IT" dirty="0">
              <a:sym typeface="Symbol" pitchFamily="18" charset="2"/>
            </a:endParaRPr>
          </a:p>
          <a:p>
            <a:pPr eaLnBrk="1" hangingPunct="1">
              <a:buFont typeface="Wingdings" pitchFamily="2" charset="2"/>
              <a:buNone/>
              <a:defRPr/>
            </a:pPr>
            <a:r>
              <a:rPr lang="it-IT" dirty="0">
                <a:sym typeface="Symbol" pitchFamily="18" charset="2"/>
              </a:rPr>
              <a:t>1) Reddito corrente:</a:t>
            </a:r>
          </a:p>
          <a:p>
            <a:pPr eaLnBrk="1" hangingPunct="1">
              <a:buFont typeface="Wingdings" pitchFamily="2" charset="2"/>
              <a:buNone/>
              <a:defRPr/>
            </a:pPr>
            <a:endParaRPr lang="it-IT" sz="1400" dirty="0">
              <a:sym typeface="Symbol" pitchFamily="18" charset="2"/>
            </a:endParaRPr>
          </a:p>
          <a:p>
            <a:pPr eaLnBrk="1" hangingPunct="1">
              <a:buFont typeface="Wingdings" pitchFamily="2" charset="2"/>
              <a:buChar char="Ø"/>
              <a:defRPr/>
            </a:pPr>
            <a:r>
              <a:rPr lang="it-IT" dirty="0">
                <a:sym typeface="Symbol" pitchFamily="18" charset="2"/>
              </a:rPr>
              <a:t>T oggi Y</a:t>
            </a:r>
            <a:r>
              <a:rPr lang="it-IT" baseline="30000" dirty="0">
                <a:sym typeface="Symbol" pitchFamily="18" charset="2"/>
              </a:rPr>
              <a:t>d </a:t>
            </a:r>
            <a:r>
              <a:rPr lang="it-IT" dirty="0">
                <a:sym typeface="Symbol" pitchFamily="18" charset="2"/>
              </a:rPr>
              <a:t>correnteC Y</a:t>
            </a:r>
          </a:p>
          <a:p>
            <a:pPr eaLnBrk="1" hangingPunct="1">
              <a:buFont typeface="Wingdings" pitchFamily="2" charset="2"/>
              <a:buNone/>
              <a:defRPr/>
            </a:pPr>
            <a:endParaRPr lang="it-IT" sz="1400" dirty="0">
              <a:sym typeface="Symbol" pitchFamily="18" charset="2"/>
            </a:endParaRPr>
          </a:p>
          <a:p>
            <a:pPr eaLnBrk="1" hangingPunct="1">
              <a:buFont typeface="Wingdings" pitchFamily="2" charset="2"/>
              <a:buChar char="Ø"/>
              <a:defRPr/>
            </a:pPr>
            <a:r>
              <a:rPr lang="it-IT" dirty="0">
                <a:sym typeface="Symbol" pitchFamily="18" charset="2"/>
              </a:rPr>
              <a:t>Vincolo intertemporale  in futuro T</a:t>
            </a:r>
          </a:p>
          <a:p>
            <a:pPr eaLnBrk="1" hangingPunct="1">
              <a:buFont typeface="Wingdings" pitchFamily="2" charset="2"/>
              <a:buChar char="Ø"/>
              <a:defRPr/>
            </a:pPr>
            <a:endParaRPr lang="it-IT" sz="1400" dirty="0">
              <a:sym typeface="Symbol" pitchFamily="18" charset="2"/>
            </a:endParaRPr>
          </a:p>
          <a:p>
            <a:pPr eaLnBrk="1" hangingPunct="1">
              <a:buFont typeface="Wingdings" pitchFamily="2" charset="2"/>
              <a:buChar char="Ø"/>
              <a:defRPr/>
            </a:pPr>
            <a:r>
              <a:rPr lang="it-IT" dirty="0">
                <a:sym typeface="Symbol" pitchFamily="18" charset="2"/>
              </a:rPr>
              <a:t>T Y</a:t>
            </a:r>
            <a:r>
              <a:rPr lang="it-IT" baseline="30000" dirty="0">
                <a:sym typeface="Symbol" pitchFamily="18" charset="2"/>
              </a:rPr>
              <a:t>d </a:t>
            </a:r>
            <a:r>
              <a:rPr lang="it-IT" dirty="0">
                <a:sym typeface="Symbol" pitchFamily="18" charset="2"/>
              </a:rPr>
              <a:t>futuri  In futuro effetti restrittivi </a:t>
            </a:r>
          </a:p>
          <a:p>
            <a:pPr eaLnBrk="1" hangingPunct="1">
              <a:buFont typeface="Wingdings" pitchFamily="2" charset="2"/>
              <a:buChar char="Ø"/>
              <a:defRPr/>
            </a:pPr>
            <a:endParaRPr lang="it-IT" sz="1400" dirty="0">
              <a:sym typeface="Symbol" pitchFamily="18" charset="2"/>
            </a:endParaRPr>
          </a:p>
          <a:p>
            <a:pPr eaLnBrk="1" hangingPunct="1">
              <a:buFont typeface="Wingdings" pitchFamily="2" charset="2"/>
              <a:buChar char="Ø"/>
              <a:defRPr/>
            </a:pPr>
            <a:r>
              <a:rPr lang="it-IT" dirty="0">
                <a:solidFill>
                  <a:srgbClr val="FFFF00"/>
                </a:solidFill>
                <a:sym typeface="Symbol" pitchFamily="18" charset="2"/>
              </a:rPr>
              <a:t>T futuro non influenza Y</a:t>
            </a:r>
            <a:r>
              <a:rPr lang="it-IT" baseline="30000" dirty="0">
                <a:solidFill>
                  <a:srgbClr val="FFFF00"/>
                </a:solidFill>
                <a:sym typeface="Symbol" pitchFamily="18" charset="2"/>
              </a:rPr>
              <a:t>d</a:t>
            </a:r>
            <a:r>
              <a:rPr lang="it-IT" dirty="0">
                <a:solidFill>
                  <a:srgbClr val="FFFF00"/>
                </a:solidFill>
                <a:sym typeface="Symbol" pitchFamily="18" charset="2"/>
              </a:rPr>
              <a:t> corrente  non cambia gli effetti di oggi della manovra</a:t>
            </a:r>
          </a:p>
          <a:p>
            <a:pPr eaLnBrk="1" hangingPunct="1">
              <a:buFont typeface="Wingdings" pitchFamily="2" charset="2"/>
              <a:buChar char="Ø"/>
              <a:defRPr/>
            </a:pPr>
            <a:endParaRPr lang="it-IT" dirty="0">
              <a:sym typeface="Symbol" pitchFamily="18" charset="2"/>
            </a:endParaRPr>
          </a:p>
        </p:txBody>
      </p:sp>
      <p:sp>
        <p:nvSpPr>
          <p:cNvPr id="917507"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e decisioni di consumo</a:t>
            </a:r>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37</a:t>
            </a:fld>
            <a:endParaRPr lang="it-IT"/>
          </a:p>
        </p:txBody>
      </p:sp>
    </p:spTree>
    <p:custDataLst>
      <p:tags r:id="rId1"/>
    </p:custDataLst>
    <p:extLst>
      <p:ext uri="{BB962C8B-B14F-4D97-AF65-F5344CB8AC3E}">
        <p14:creationId xmlns:p14="http://schemas.microsoft.com/office/powerpoint/2010/main" val="322001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7506">
                                            <p:txEl>
                                              <p:pRg st="2" end="2"/>
                                            </p:txEl>
                                          </p:spTgt>
                                        </p:tgtEl>
                                        <p:attrNameLst>
                                          <p:attrName>style.visibility</p:attrName>
                                        </p:attrNameLst>
                                      </p:cBhvr>
                                      <p:to>
                                        <p:strVal val="visible"/>
                                      </p:to>
                                    </p:set>
                                    <p:animEffect transition="in" filter="checkerboard(across)">
                                      <p:cBhvr>
                                        <p:cTn id="7" dur="500"/>
                                        <p:tgtEl>
                                          <p:spTgt spid="917506">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7506">
                                            <p:txEl>
                                              <p:pRg st="0" end="0"/>
                                            </p:txEl>
                                          </p:spTgt>
                                        </p:tgtEl>
                                        <p:attrNameLst>
                                          <p:attrName>style.visibility</p:attrName>
                                        </p:attrNameLst>
                                      </p:cBhvr>
                                      <p:to>
                                        <p:strVal val="visible"/>
                                      </p:to>
                                    </p:set>
                                    <p:animEffect transition="in" filter="checkerboard(across)">
                                      <p:cBhvr>
                                        <p:cTn id="10" dur="500"/>
                                        <p:tgtEl>
                                          <p:spTgt spid="91750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7506">
                                            <p:txEl>
                                              <p:pRg st="4" end="4"/>
                                            </p:txEl>
                                          </p:spTgt>
                                        </p:tgtEl>
                                        <p:attrNameLst>
                                          <p:attrName>style.visibility</p:attrName>
                                        </p:attrNameLst>
                                      </p:cBhvr>
                                      <p:to>
                                        <p:strVal val="visible"/>
                                      </p:to>
                                    </p:set>
                                    <p:animEffect transition="in" filter="checkerboard(across)">
                                      <p:cBhvr>
                                        <p:cTn id="13" dur="500"/>
                                        <p:tgtEl>
                                          <p:spTgt spid="917506">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7506">
                                            <p:txEl>
                                              <p:pRg st="6" end="6"/>
                                            </p:txEl>
                                          </p:spTgt>
                                        </p:tgtEl>
                                        <p:attrNameLst>
                                          <p:attrName>style.visibility</p:attrName>
                                        </p:attrNameLst>
                                      </p:cBhvr>
                                      <p:to>
                                        <p:strVal val="visible"/>
                                      </p:to>
                                    </p:set>
                                    <p:animEffect transition="in" filter="checkerboard(across)">
                                      <p:cBhvr>
                                        <p:cTn id="16" dur="500"/>
                                        <p:tgtEl>
                                          <p:spTgt spid="917506">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7506">
                                            <p:txEl>
                                              <p:pRg st="8" end="8"/>
                                            </p:txEl>
                                          </p:spTgt>
                                        </p:tgtEl>
                                        <p:attrNameLst>
                                          <p:attrName>style.visibility</p:attrName>
                                        </p:attrNameLst>
                                      </p:cBhvr>
                                      <p:to>
                                        <p:strVal val="visible"/>
                                      </p:to>
                                    </p:set>
                                    <p:animEffect transition="in" filter="checkerboard(across)">
                                      <p:cBhvr>
                                        <p:cTn id="19" dur="500"/>
                                        <p:tgtEl>
                                          <p:spTgt spid="917506">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7506">
                                            <p:txEl>
                                              <p:pRg st="10" end="10"/>
                                            </p:txEl>
                                          </p:spTgt>
                                        </p:tgtEl>
                                        <p:attrNameLst>
                                          <p:attrName>style.visibility</p:attrName>
                                        </p:attrNameLst>
                                      </p:cBhvr>
                                      <p:to>
                                        <p:strVal val="visible"/>
                                      </p:to>
                                    </p:set>
                                    <p:animEffect transition="in" filter="checkerboard(across)">
                                      <p:cBhvr>
                                        <p:cTn id="22" dur="500"/>
                                        <p:tgtEl>
                                          <p:spTgt spid="9175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body" idx="1"/>
          </p:nvPr>
        </p:nvSpPr>
        <p:spPr>
          <a:xfrm>
            <a:off x="1524001" y="1052737"/>
            <a:ext cx="8748464" cy="5805264"/>
          </a:xfrm>
        </p:spPr>
        <p:txBody>
          <a:bodyPr>
            <a:normAutofit/>
          </a:bodyPr>
          <a:lstStyle/>
          <a:p>
            <a:pPr eaLnBrk="1" hangingPunct="1">
              <a:lnSpc>
                <a:spcPct val="90000"/>
              </a:lnSpc>
              <a:buFont typeface="Wingdings" pitchFamily="2" charset="2"/>
              <a:buNone/>
              <a:defRPr/>
            </a:pPr>
            <a:r>
              <a:rPr lang="it-IT" dirty="0">
                <a:sym typeface="Symbol" pitchFamily="18" charset="2"/>
              </a:rPr>
              <a:t>2) Reddito permanente</a:t>
            </a: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buFont typeface="Wingdings" pitchFamily="2" charset="2"/>
              <a:buChar char="Ø"/>
              <a:defRPr/>
            </a:pPr>
            <a:r>
              <a:rPr lang="it-IT" dirty="0">
                <a:sym typeface="Symbol" pitchFamily="18" charset="2"/>
              </a:rPr>
              <a:t>T oggi Y</a:t>
            </a:r>
            <a:r>
              <a:rPr lang="it-IT" baseline="30000" dirty="0">
                <a:sym typeface="Symbol" pitchFamily="18" charset="2"/>
              </a:rPr>
              <a:t>d </a:t>
            </a:r>
            <a:r>
              <a:rPr lang="it-IT" dirty="0">
                <a:sym typeface="Symbol" pitchFamily="18" charset="2"/>
              </a:rPr>
              <a:t>corrente Y</a:t>
            </a:r>
            <a:r>
              <a:rPr lang="it-IT" baseline="30000" dirty="0">
                <a:sym typeface="Symbol" pitchFamily="18" charset="2"/>
              </a:rPr>
              <a:t> </a:t>
            </a:r>
            <a:r>
              <a:rPr lang="it-IT" dirty="0">
                <a:sym typeface="Symbol" pitchFamily="18" charset="2"/>
              </a:rPr>
              <a:t>permanente (media di reddito corrente e redditi futuri)  C Y</a:t>
            </a:r>
          </a:p>
          <a:p>
            <a:pPr eaLnBrk="1" hangingPunct="1">
              <a:lnSpc>
                <a:spcPct val="90000"/>
              </a:lnSpc>
              <a:buFont typeface="Wingdings" pitchFamily="2" charset="2"/>
              <a:buNone/>
              <a:defRPr/>
            </a:pPr>
            <a:endParaRPr lang="it-IT" dirty="0">
              <a:sym typeface="Symbol" pitchFamily="18" charset="2"/>
            </a:endParaRPr>
          </a:p>
          <a:p>
            <a:pPr eaLnBrk="1" hangingPunct="1">
              <a:lnSpc>
                <a:spcPct val="90000"/>
              </a:lnSpc>
              <a:buFont typeface="Wingdings" pitchFamily="2" charset="2"/>
              <a:buChar char="Ø"/>
              <a:defRPr/>
            </a:pPr>
            <a:r>
              <a:rPr lang="it-IT" dirty="0">
                <a:sym typeface="Symbol" pitchFamily="18" charset="2"/>
              </a:rPr>
              <a:t>Vincolo intertemporale  in futuro T</a:t>
            </a:r>
          </a:p>
          <a:p>
            <a:pPr eaLnBrk="1" hangingPunct="1">
              <a:lnSpc>
                <a:spcPct val="90000"/>
              </a:lnSpc>
              <a:buFont typeface="Wingdings" pitchFamily="2" charset="2"/>
              <a:buChar char="Ø"/>
              <a:defRPr/>
            </a:pPr>
            <a:r>
              <a:rPr lang="it-IT" dirty="0">
                <a:sym typeface="Symbol" pitchFamily="18" charset="2"/>
              </a:rPr>
              <a:t>T   Y</a:t>
            </a:r>
            <a:r>
              <a:rPr lang="it-IT" baseline="30000" dirty="0">
                <a:sym typeface="Symbol" pitchFamily="18" charset="2"/>
              </a:rPr>
              <a:t>d </a:t>
            </a:r>
            <a:r>
              <a:rPr lang="it-IT" dirty="0">
                <a:sym typeface="Symbol" pitchFamily="18" charset="2"/>
              </a:rPr>
              <a:t>futuri   Y</a:t>
            </a:r>
            <a:r>
              <a:rPr lang="it-IT" baseline="30000" dirty="0">
                <a:sym typeface="Symbol" pitchFamily="18" charset="2"/>
              </a:rPr>
              <a:t> </a:t>
            </a:r>
            <a:r>
              <a:rPr lang="it-IT" dirty="0">
                <a:sym typeface="Symbol" pitchFamily="18" charset="2"/>
              </a:rPr>
              <a:t>permanente (media di reddito corrente e redditi futuri)  C  Y</a:t>
            </a:r>
          </a:p>
          <a:p>
            <a:pPr eaLnBrk="1" hangingPunct="1">
              <a:lnSpc>
                <a:spcPct val="90000"/>
              </a:lnSpc>
              <a:buFont typeface="Wingdings" pitchFamily="2" charset="2"/>
              <a:buChar char="Ø"/>
              <a:defRPr/>
            </a:pPr>
            <a:r>
              <a:rPr lang="it-IT" dirty="0">
                <a:sym typeface="Symbol" pitchFamily="18" charset="2"/>
              </a:rPr>
              <a:t>L’effetto espansivo e quello restrittivo si compensano </a:t>
            </a:r>
            <a:r>
              <a:rPr lang="it-IT" dirty="0">
                <a:solidFill>
                  <a:srgbClr val="FFFF00"/>
                </a:solidFill>
                <a:sym typeface="Symbol" pitchFamily="18" charset="2"/>
              </a:rPr>
              <a:t>La manovra è inefficace (T oggi  Y invariato)</a:t>
            </a:r>
          </a:p>
        </p:txBody>
      </p:sp>
      <p:sp>
        <p:nvSpPr>
          <p:cNvPr id="919555"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200" b="1">
                <a:solidFill>
                  <a:schemeClr val="tx2"/>
                </a:solidFill>
                <a:effectLst>
                  <a:outerShdw blurRad="38100" dist="38100" dir="2700000" algn="tl">
                    <a:srgbClr val="000000"/>
                  </a:outerShdw>
                </a:effectLst>
                <a:latin typeface="Arial" charset="0"/>
              </a:rPr>
              <a:t>Vincoli e decisioni di consumo</a:t>
            </a:r>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38</a:t>
            </a:fld>
            <a:endParaRPr lang="it-IT"/>
          </a:p>
        </p:txBody>
      </p:sp>
    </p:spTree>
    <p:custDataLst>
      <p:tags r:id="rId1"/>
    </p:custDataLst>
    <p:extLst>
      <p:ext uri="{BB962C8B-B14F-4D97-AF65-F5344CB8AC3E}">
        <p14:creationId xmlns:p14="http://schemas.microsoft.com/office/powerpoint/2010/main" val="42612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9554">
                                            <p:txEl>
                                              <p:pRg st="0" end="0"/>
                                            </p:txEl>
                                          </p:spTgt>
                                        </p:tgtEl>
                                        <p:attrNameLst>
                                          <p:attrName>style.visibility</p:attrName>
                                        </p:attrNameLst>
                                      </p:cBhvr>
                                      <p:to>
                                        <p:strVal val="visible"/>
                                      </p:to>
                                    </p:set>
                                    <p:animEffect transition="in" filter="checkerboard(across)">
                                      <p:cBhvr>
                                        <p:cTn id="7" dur="500"/>
                                        <p:tgtEl>
                                          <p:spTgt spid="919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9554">
                                            <p:txEl>
                                              <p:pRg st="2" end="2"/>
                                            </p:txEl>
                                          </p:spTgt>
                                        </p:tgtEl>
                                        <p:attrNameLst>
                                          <p:attrName>style.visibility</p:attrName>
                                        </p:attrNameLst>
                                      </p:cBhvr>
                                      <p:to>
                                        <p:strVal val="visible"/>
                                      </p:to>
                                    </p:set>
                                    <p:animEffect transition="in" filter="checkerboard(across)">
                                      <p:cBhvr>
                                        <p:cTn id="10" dur="500"/>
                                        <p:tgtEl>
                                          <p:spTgt spid="91955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9554">
                                            <p:txEl>
                                              <p:pRg st="4" end="4"/>
                                            </p:txEl>
                                          </p:spTgt>
                                        </p:tgtEl>
                                        <p:attrNameLst>
                                          <p:attrName>style.visibility</p:attrName>
                                        </p:attrNameLst>
                                      </p:cBhvr>
                                      <p:to>
                                        <p:strVal val="visible"/>
                                      </p:to>
                                    </p:set>
                                    <p:animEffect transition="in" filter="checkerboard(across)">
                                      <p:cBhvr>
                                        <p:cTn id="13" dur="500"/>
                                        <p:tgtEl>
                                          <p:spTgt spid="91955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9554">
                                            <p:txEl>
                                              <p:pRg st="5" end="5"/>
                                            </p:txEl>
                                          </p:spTgt>
                                        </p:tgtEl>
                                        <p:attrNameLst>
                                          <p:attrName>style.visibility</p:attrName>
                                        </p:attrNameLst>
                                      </p:cBhvr>
                                      <p:to>
                                        <p:strVal val="visible"/>
                                      </p:to>
                                    </p:set>
                                    <p:animEffect transition="in" filter="checkerboard(across)">
                                      <p:cBhvr>
                                        <p:cTn id="16" dur="500"/>
                                        <p:tgtEl>
                                          <p:spTgt spid="919554">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9554">
                                            <p:txEl>
                                              <p:pRg st="6" end="6"/>
                                            </p:txEl>
                                          </p:spTgt>
                                        </p:tgtEl>
                                        <p:attrNameLst>
                                          <p:attrName>style.visibility</p:attrName>
                                        </p:attrNameLst>
                                      </p:cBhvr>
                                      <p:to>
                                        <p:strVal val="visible"/>
                                      </p:to>
                                    </p:set>
                                    <p:animEffect transition="in" filter="checkerboard(across)">
                                      <p:cBhvr>
                                        <p:cTn id="19" dur="500"/>
                                        <p:tgtEl>
                                          <p:spTgt spid="919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body" idx="1"/>
          </p:nvPr>
        </p:nvSpPr>
        <p:spPr>
          <a:xfrm>
            <a:off x="1703388" y="1196976"/>
            <a:ext cx="8497068" cy="5661025"/>
          </a:xfrm>
        </p:spPr>
        <p:txBody>
          <a:bodyPr/>
          <a:lstStyle/>
          <a:p>
            <a:pPr eaLnBrk="1" hangingPunct="1">
              <a:defRPr/>
            </a:pPr>
            <a:r>
              <a:rPr lang="it-IT" dirty="0">
                <a:sym typeface="Symbol" pitchFamily="18" charset="2"/>
              </a:rPr>
              <a:t>La manovra fa aumentare il reddito corrente ma riduce i redditi futuri </a:t>
            </a:r>
            <a:endParaRPr lang="it-IT" dirty="0" smtClean="0">
              <a:sym typeface="Symbol" pitchFamily="18" charset="2"/>
            </a:endParaRPr>
          </a:p>
          <a:p>
            <a:pPr eaLnBrk="1" hangingPunct="1">
              <a:defRPr/>
            </a:pPr>
            <a:r>
              <a:rPr lang="it-IT" dirty="0" smtClean="0">
                <a:sym typeface="Symbol" pitchFamily="18" charset="2"/>
              </a:rPr>
              <a:t> il </a:t>
            </a:r>
            <a:r>
              <a:rPr lang="it-IT" dirty="0">
                <a:sym typeface="Symbol" pitchFamily="18" charset="2"/>
              </a:rPr>
              <a:t>reddito permanente è invariato </a:t>
            </a:r>
            <a:endParaRPr lang="it-IT" dirty="0" smtClean="0">
              <a:sym typeface="Symbol" pitchFamily="18" charset="2"/>
            </a:endParaRPr>
          </a:p>
          <a:p>
            <a:pPr eaLnBrk="1" hangingPunct="1">
              <a:defRPr/>
            </a:pPr>
            <a:r>
              <a:rPr lang="it-IT" dirty="0" smtClean="0">
                <a:sym typeface="Symbol" pitchFamily="18" charset="2"/>
              </a:rPr>
              <a:t> il </a:t>
            </a:r>
            <a:r>
              <a:rPr lang="it-IT" dirty="0">
                <a:sym typeface="Symbol" pitchFamily="18" charset="2"/>
              </a:rPr>
              <a:t>consumo non cambia</a:t>
            </a:r>
          </a:p>
          <a:p>
            <a:pPr eaLnBrk="1" hangingPunct="1">
              <a:defRPr/>
            </a:pPr>
            <a:endParaRPr lang="it-IT" dirty="0">
              <a:sym typeface="Symbol" pitchFamily="18" charset="2"/>
            </a:endParaRPr>
          </a:p>
          <a:p>
            <a:pPr eaLnBrk="1" hangingPunct="1">
              <a:defRPr/>
            </a:pPr>
            <a:r>
              <a:rPr lang="it-IT" dirty="0">
                <a:sym typeface="Symbol" pitchFamily="18" charset="2"/>
              </a:rPr>
              <a:t>Conclusione: Con la teoria del reddito permanente </a:t>
            </a:r>
            <a:endParaRPr lang="it-IT" dirty="0" smtClean="0">
              <a:sym typeface="Symbol" pitchFamily="18" charset="2"/>
            </a:endParaRPr>
          </a:p>
          <a:p>
            <a:pPr eaLnBrk="1" hangingPunct="1">
              <a:defRPr/>
            </a:pPr>
            <a:r>
              <a:rPr lang="it-IT" dirty="0" smtClean="0">
                <a:sym typeface="Symbol" pitchFamily="18" charset="2"/>
              </a:rPr>
              <a:t> </a:t>
            </a:r>
            <a:r>
              <a:rPr lang="it-IT" dirty="0">
                <a:sym typeface="Symbol" pitchFamily="18" charset="2"/>
              </a:rPr>
              <a:t>Politica fiscale inefficace</a:t>
            </a:r>
          </a:p>
          <a:p>
            <a:pPr eaLnBrk="1" hangingPunct="1">
              <a:buNone/>
              <a:defRPr/>
            </a:pPr>
            <a:endParaRPr lang="it-IT" dirty="0">
              <a:sym typeface="Symbol" pitchFamily="18" charset="2"/>
            </a:endParaRPr>
          </a:p>
          <a:p>
            <a:pPr eaLnBrk="1" hangingPunct="1">
              <a:defRPr/>
            </a:pPr>
            <a:endParaRPr lang="it-IT" dirty="0">
              <a:sym typeface="Symbol" pitchFamily="18" charset="2"/>
            </a:endParaRPr>
          </a:p>
          <a:p>
            <a:pPr eaLnBrk="1" hangingPunct="1">
              <a:defRPr/>
            </a:pPr>
            <a:endParaRPr lang="it-IT" dirty="0">
              <a:sym typeface="Symbol" pitchFamily="18" charset="2"/>
            </a:endParaRPr>
          </a:p>
        </p:txBody>
      </p:sp>
      <p:sp>
        <p:nvSpPr>
          <p:cNvPr id="921603" name="Rectangle 3"/>
          <p:cNvSpPr>
            <a:spLocks noChangeArrowheads="1"/>
          </p:cNvSpPr>
          <p:nvPr/>
        </p:nvSpPr>
        <p:spPr bwMode="auto">
          <a:xfrm>
            <a:off x="1703388" y="188913"/>
            <a:ext cx="8964612" cy="792162"/>
          </a:xfrm>
          <a:prstGeom prst="rect">
            <a:avLst/>
          </a:prstGeom>
          <a:noFill/>
          <a:ln w="9525">
            <a:noFill/>
            <a:miter lim="800000"/>
            <a:headEnd/>
            <a:tailEnd/>
          </a:ln>
          <a:effectLst/>
        </p:spPr>
        <p:txBody>
          <a:bodyPr anchor="ctr"/>
          <a:lstStyle/>
          <a:p>
            <a:pPr algn="ctr">
              <a:defRPr/>
            </a:pPr>
            <a:r>
              <a:rPr lang="it-IT" sz="3600" b="1">
                <a:solidFill>
                  <a:schemeClr val="tx2"/>
                </a:solidFill>
                <a:effectLst>
                  <a:outerShdw blurRad="38100" dist="38100" dir="2700000" algn="tl">
                    <a:srgbClr val="000000"/>
                  </a:outerShdw>
                </a:effectLst>
                <a:latin typeface="Arial" charset="0"/>
              </a:rPr>
              <a:t>Equivalenza ricardiana</a:t>
            </a:r>
          </a:p>
        </p:txBody>
      </p:sp>
      <p:sp>
        <p:nvSpPr>
          <p:cNvPr id="2" name="Segnaposto numero diapositiva 1"/>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39</a:t>
            </a:fld>
            <a:endParaRPr lang="it-IT"/>
          </a:p>
        </p:txBody>
      </p:sp>
    </p:spTree>
    <p:custDataLst>
      <p:tags r:id="rId1"/>
    </p:custDataLst>
    <p:extLst>
      <p:ext uri="{BB962C8B-B14F-4D97-AF65-F5344CB8AC3E}">
        <p14:creationId xmlns:p14="http://schemas.microsoft.com/office/powerpoint/2010/main" val="19688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02">
                                            <p:txEl>
                                              <p:pRg st="4" end="4"/>
                                            </p:txEl>
                                          </p:spTgt>
                                        </p:tgtEl>
                                        <p:attrNameLst>
                                          <p:attrName>style.visibility</p:attrName>
                                        </p:attrNameLst>
                                      </p:cBhvr>
                                      <p:to>
                                        <p:strVal val="visible"/>
                                      </p:to>
                                    </p:set>
                                    <p:animEffect transition="in" filter="checkerboard(across)">
                                      <p:cBhvr>
                                        <p:cTn id="7" dur="500"/>
                                        <p:tgtEl>
                                          <p:spTgt spid="92160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602">
                                            <p:txEl>
                                              <p:pRg st="5" end="5"/>
                                            </p:txEl>
                                          </p:spTgt>
                                        </p:tgtEl>
                                        <p:attrNameLst>
                                          <p:attrName>style.visibility</p:attrName>
                                        </p:attrNameLst>
                                      </p:cBhvr>
                                      <p:to>
                                        <p:strVal val="visible"/>
                                      </p:to>
                                    </p:set>
                                    <p:animEffect transition="in" filter="checkerboard(across)">
                                      <p:cBhvr>
                                        <p:cTn id="10" dur="500"/>
                                        <p:tgtEl>
                                          <p:spTgt spid="92160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602">
                                            <p:txEl>
                                              <p:pRg st="0" end="0"/>
                                            </p:txEl>
                                          </p:spTgt>
                                        </p:tgtEl>
                                        <p:attrNameLst>
                                          <p:attrName>style.visibility</p:attrName>
                                        </p:attrNameLst>
                                      </p:cBhvr>
                                      <p:to>
                                        <p:strVal val="visible"/>
                                      </p:to>
                                    </p:set>
                                    <p:animEffect transition="in" filter="checkerboard(across)">
                                      <p:cBhvr>
                                        <p:cTn id="13" dur="500"/>
                                        <p:tgtEl>
                                          <p:spTgt spid="92160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602">
                                            <p:txEl>
                                              <p:pRg st="1" end="1"/>
                                            </p:txEl>
                                          </p:spTgt>
                                        </p:tgtEl>
                                        <p:attrNameLst>
                                          <p:attrName>style.visibility</p:attrName>
                                        </p:attrNameLst>
                                      </p:cBhvr>
                                      <p:to>
                                        <p:strVal val="visible"/>
                                      </p:to>
                                    </p:set>
                                    <p:animEffect transition="in" filter="checkerboard(across)">
                                      <p:cBhvr>
                                        <p:cTn id="16" dur="500"/>
                                        <p:tgtEl>
                                          <p:spTgt spid="921602">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21602">
                                            <p:txEl>
                                              <p:pRg st="2" end="2"/>
                                            </p:txEl>
                                          </p:spTgt>
                                        </p:tgtEl>
                                        <p:attrNameLst>
                                          <p:attrName>style.visibility</p:attrName>
                                        </p:attrNameLst>
                                      </p:cBhvr>
                                      <p:to>
                                        <p:strVal val="visible"/>
                                      </p:to>
                                    </p:set>
                                    <p:animEffect transition="in" filter="checkerboard(across)">
                                      <p:cBhvr>
                                        <p:cTn id="19" dur="500"/>
                                        <p:tgtEl>
                                          <p:spTgt spid="921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a:xfrm>
            <a:off x="845337" y="503010"/>
            <a:ext cx="10908697" cy="558899"/>
          </a:xfrm>
        </p:spPr>
        <p:txBody>
          <a:bodyPr>
            <a:normAutofit fontScale="90000"/>
          </a:bodyPr>
          <a:lstStyle/>
          <a:p>
            <a:pPr eaLnBrk="1" hangingPunct="1"/>
            <a:r>
              <a:rPr lang="it-IT" dirty="0" smtClean="0"/>
              <a:t>La ricchezza finanziaria: le passività delle famiglie</a:t>
            </a:r>
          </a:p>
        </p:txBody>
      </p:sp>
      <p:sp>
        <p:nvSpPr>
          <p:cNvPr id="6" name="Segnaposto numero diapositiva 4"/>
          <p:cNvSpPr>
            <a:spLocks noGrp="1"/>
          </p:cNvSpPr>
          <p:nvPr>
            <p:ph type="sldNum" sz="quarter" idx="12"/>
          </p:nvPr>
        </p:nvSpPr>
        <p:spPr/>
        <p:txBody>
          <a:bodyPr/>
          <a:lstStyle/>
          <a:p>
            <a:pPr>
              <a:defRPr/>
            </a:pPr>
            <a:fld id="{80091ABE-EFDC-40DC-A869-FB9593092B60}" type="slidenum">
              <a:rPr lang="it-IT" altLang="en-US"/>
              <a:pPr>
                <a:defRPr/>
              </a:pPr>
              <a:t>4</a:t>
            </a:fld>
            <a:endParaRPr lang="it-IT" altLang="en-US"/>
          </a:p>
        </p:txBody>
      </p:sp>
      <p:pic>
        <p:nvPicPr>
          <p:cNvPr id="47108" name="Picture 5"/>
          <p:cNvPicPr>
            <a:picLocks noChangeAspect="1" noChangeArrowheads="1"/>
          </p:cNvPicPr>
          <p:nvPr/>
        </p:nvPicPr>
        <p:blipFill>
          <a:blip r:embed="rId2" cstate="print"/>
          <a:srcRect/>
          <a:stretch>
            <a:fillRect/>
          </a:stretch>
        </p:blipFill>
        <p:spPr bwMode="auto">
          <a:xfrm>
            <a:off x="22405" y="1892141"/>
            <a:ext cx="5355950" cy="4224573"/>
          </a:xfrm>
          <a:prstGeom prst="rect">
            <a:avLst/>
          </a:prstGeom>
          <a:noFill/>
          <a:ln w="9525">
            <a:noFill/>
            <a:miter lim="800000"/>
            <a:headEnd/>
            <a:tailEnd/>
          </a:ln>
        </p:spPr>
      </p:pic>
      <p:pic>
        <p:nvPicPr>
          <p:cNvPr id="117762" name="Picture 2"/>
          <p:cNvPicPr>
            <a:picLocks noChangeAspect="1" noChangeArrowheads="1"/>
          </p:cNvPicPr>
          <p:nvPr/>
        </p:nvPicPr>
        <p:blipFill>
          <a:blip r:embed="rId3" cstate="print"/>
          <a:srcRect/>
          <a:stretch>
            <a:fillRect/>
          </a:stretch>
        </p:blipFill>
        <p:spPr bwMode="auto">
          <a:xfrm>
            <a:off x="5378355" y="2065510"/>
            <a:ext cx="6621296" cy="3868141"/>
          </a:xfrm>
          <a:prstGeom prst="rect">
            <a:avLst/>
          </a:prstGeom>
          <a:noFill/>
          <a:ln w="9525">
            <a:noFill/>
            <a:miter lim="800000"/>
            <a:headEnd/>
            <a:tailEnd/>
          </a:ln>
        </p:spPr>
      </p:pic>
    </p:spTree>
    <p:extLst>
      <p:ext uri="{BB962C8B-B14F-4D97-AF65-F5344CB8AC3E}">
        <p14:creationId xmlns:p14="http://schemas.microsoft.com/office/powerpoint/2010/main" val="3255661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L’orizzonte temporale</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dirty="0" smtClean="0"/>
              <a:t>Come dovremmo considerare l’equivalenza </a:t>
            </a:r>
            <a:r>
              <a:rPr lang="it-IT" dirty="0" err="1" smtClean="0"/>
              <a:t>ricardiana</a:t>
            </a:r>
            <a:r>
              <a:rPr lang="it-IT" dirty="0" smtClean="0"/>
              <a:t>?</a:t>
            </a:r>
          </a:p>
          <a:p>
            <a:r>
              <a:rPr lang="it-IT" dirty="0" smtClean="0"/>
              <a:t>Nella realtà, </a:t>
            </a:r>
            <a:r>
              <a:rPr lang="it-IT" u="sng" dirty="0" smtClean="0"/>
              <a:t>quanto più lontani nel tempo e incerti sembrano gli aumenti delle imposte future agli occhi dei consumatori</a:t>
            </a:r>
            <a:r>
              <a:rPr lang="it-IT" dirty="0" smtClean="0"/>
              <a:t>, tanto più probabile è che essi li ignorino.</a:t>
            </a:r>
          </a:p>
          <a:p>
            <a:r>
              <a:rPr lang="it-IT" dirty="0" smtClean="0"/>
              <a:t>In questo caso, l’equivalenza </a:t>
            </a:r>
            <a:r>
              <a:rPr lang="it-IT" dirty="0" err="1" smtClean="0"/>
              <a:t>ricardiana</a:t>
            </a:r>
            <a:r>
              <a:rPr lang="it-IT" dirty="0" smtClean="0"/>
              <a:t> è destinata a </a:t>
            </a:r>
            <a:r>
              <a:rPr lang="it-IT" dirty="0" smtClean="0">
                <a:solidFill>
                  <a:srgbClr val="FFFF00"/>
                </a:solidFill>
              </a:rPr>
              <a:t>fallire</a:t>
            </a:r>
            <a:r>
              <a:rPr lang="it-IT" dirty="0" smtClean="0"/>
              <a:t>.</a:t>
            </a:r>
          </a:p>
          <a:p>
            <a:r>
              <a:rPr lang="it-IT" dirty="0" smtClean="0"/>
              <a:t>In generale il disavanzo pubblico ha effetti rilevanti sull’attività economica.</a:t>
            </a:r>
          </a:p>
          <a:p>
            <a:r>
              <a:rPr lang="it-IT" u="sng" dirty="0" smtClean="0"/>
              <a:t>Nel </a:t>
            </a:r>
            <a:r>
              <a:rPr lang="it-IT" u="sng" dirty="0" smtClean="0">
                <a:solidFill>
                  <a:srgbClr val="FFFF00"/>
                </a:solidFill>
              </a:rPr>
              <a:t>breve periodo </a:t>
            </a:r>
            <a:r>
              <a:rPr lang="it-IT" u="sng" dirty="0" smtClean="0"/>
              <a:t>un forte disavanzo può (ma non sempre) aumentare la domanda</a:t>
            </a:r>
            <a:r>
              <a:rPr lang="it-IT" dirty="0" smtClean="0"/>
              <a:t>, mentre una riduzione del deficit può (ma non sempre) produrre un effetto di contrazione sulla stessa</a:t>
            </a:r>
          </a:p>
          <a:p>
            <a:r>
              <a:rPr lang="it-IT" dirty="0" smtClean="0"/>
              <a:t>Nel </a:t>
            </a:r>
            <a:r>
              <a:rPr lang="it-IT" dirty="0" smtClean="0">
                <a:solidFill>
                  <a:srgbClr val="FFFF00"/>
                </a:solidFill>
              </a:rPr>
              <a:t>lungo periodo </a:t>
            </a:r>
            <a:r>
              <a:rPr lang="it-IT" dirty="0" smtClean="0"/>
              <a:t>un maggior debito pubblico </a:t>
            </a:r>
            <a:r>
              <a:rPr lang="it-IT" u="sng" dirty="0" smtClean="0"/>
              <a:t>riduce l’accumulazione di capitale e quindi la produzione</a:t>
            </a:r>
            <a:r>
              <a:rPr lang="it-IT" dirty="0" smtClean="0"/>
              <a:t>.</a:t>
            </a:r>
          </a:p>
          <a:p>
            <a:r>
              <a:rPr lang="it-IT" dirty="0" smtClean="0"/>
              <a:t>Tuttavia, l’evidenza empirica nel breve periodo è controversa.</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40</a:t>
            </a:fld>
            <a:endParaRPr lang="it-IT"/>
          </a:p>
        </p:txBody>
      </p:sp>
    </p:spTree>
    <p:extLst>
      <p:ext uri="{BB962C8B-B14F-4D97-AF65-F5344CB8AC3E}">
        <p14:creationId xmlns:p14="http://schemas.microsoft.com/office/powerpoint/2010/main" val="379697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Evidenza </a:t>
            </a:r>
            <a:r>
              <a:rPr lang="it-IT" dirty="0" err="1" smtClean="0"/>
              <a:t>contrastante…</a:t>
            </a:r>
            <a:r>
              <a:rPr lang="it-IT" dirty="0" smtClean="0"/>
              <a:t>.</a:t>
            </a:r>
            <a:endParaRPr lang="it-IT" dirty="0"/>
          </a:p>
        </p:txBody>
      </p:sp>
      <p:sp>
        <p:nvSpPr>
          <p:cNvPr id="4" name="Segnaposto numero diapositiva 3"/>
          <p:cNvSpPr>
            <a:spLocks noGrp="1"/>
          </p:cNvSpPr>
          <p:nvPr>
            <p:ph type="sldNum" sz="quarter" idx="11"/>
          </p:nvPr>
        </p:nvSpPr>
        <p:spPr/>
        <p:txBody>
          <a:bodyPr/>
          <a:lstStyle/>
          <a:p>
            <a:fld id="{ECB96A7B-7842-4D4D-BE96-FD32835D6D22}" type="slidenum">
              <a:rPr lang="it-IT" smtClean="0"/>
              <a:pPr/>
              <a:t>41</a:t>
            </a:fld>
            <a:endParaRPr lang="it-IT"/>
          </a:p>
        </p:txBody>
      </p:sp>
      <p:pic>
        <p:nvPicPr>
          <p:cNvPr id="3074" name="Picture 2" descr="http://4.bp.blogspot.com/-8voenfMqNWU/TaIWbRNmOnI/AAAAAAAABdQ/y0eKD5PZGyU/s1600/risparmio%2Be%2Bdebito.JPG"/>
          <p:cNvPicPr>
            <a:picLocks noChangeAspect="1" noChangeArrowheads="1"/>
          </p:cNvPicPr>
          <p:nvPr/>
        </p:nvPicPr>
        <p:blipFill>
          <a:blip r:embed="rId2" cstate="print"/>
          <a:srcRect/>
          <a:stretch>
            <a:fillRect/>
          </a:stretch>
        </p:blipFill>
        <p:spPr bwMode="auto">
          <a:xfrm>
            <a:off x="1524001" y="1916832"/>
            <a:ext cx="9060636" cy="3312368"/>
          </a:xfrm>
          <a:prstGeom prst="rect">
            <a:avLst/>
          </a:prstGeom>
          <a:noFill/>
        </p:spPr>
      </p:pic>
      <p:sp>
        <p:nvSpPr>
          <p:cNvPr id="2" name="CasellaDiTesto 1"/>
          <p:cNvSpPr txBox="1"/>
          <p:nvPr/>
        </p:nvSpPr>
        <p:spPr>
          <a:xfrm>
            <a:off x="2207569" y="5661248"/>
            <a:ext cx="1980799" cy="369332"/>
          </a:xfrm>
          <a:prstGeom prst="rect">
            <a:avLst/>
          </a:prstGeom>
          <a:noFill/>
        </p:spPr>
        <p:txBody>
          <a:bodyPr wrap="none" rtlCol="0">
            <a:spAutoFit/>
          </a:bodyPr>
          <a:lstStyle/>
          <a:p>
            <a:r>
              <a:rPr lang="it-IT" dirty="0"/>
              <a:t>cfr. Manasse, 2012 </a:t>
            </a:r>
          </a:p>
        </p:txBody>
      </p:sp>
    </p:spTree>
    <p:extLst>
      <p:ext uri="{BB962C8B-B14F-4D97-AF65-F5344CB8AC3E}">
        <p14:creationId xmlns:p14="http://schemas.microsoft.com/office/powerpoint/2010/main" val="283048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Riduzione della spesa ed effetti espansivi?</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L’evidenza sugli effetti non keynesiani delle politiche fiscali</a:t>
            </a:r>
          </a:p>
          <a:p>
            <a:r>
              <a:rPr lang="it-IT" dirty="0" smtClean="0"/>
              <a:t>L’evidenza empirica relativa ad alcuni episodi di risanamento fiscale realizzati in paesi europei nel corso degli ultimi decenni ha mostrato, contrariamente ai modelli macroeconomici keynesiani, che </a:t>
            </a:r>
            <a:r>
              <a:rPr lang="it-IT" dirty="0" smtClean="0">
                <a:solidFill>
                  <a:srgbClr val="FFFF00"/>
                </a:solidFill>
              </a:rPr>
              <a:t>in certi casi le politiche di riduzione del disavanzo possono produrre effetti espansivi nel breve periodo</a:t>
            </a:r>
            <a:r>
              <a:rPr lang="it-IT" dirty="0" smtClean="0"/>
              <a:t>.(si tratta della teoria sostenuta anche da Giavazzi, </a:t>
            </a:r>
            <a:r>
              <a:rPr lang="it-IT" dirty="0" err="1" smtClean="0"/>
              <a:t>Alesina</a:t>
            </a:r>
            <a:r>
              <a:rPr lang="it-IT" dirty="0" smtClean="0"/>
              <a:t>, </a:t>
            </a:r>
            <a:r>
              <a:rPr lang="it-IT" dirty="0" err="1" smtClean="0"/>
              <a:t>Perotti</a:t>
            </a:r>
            <a:r>
              <a:rPr lang="it-IT" dirty="0" smtClean="0"/>
              <a:t>, ma messa in discussione da FMI recentemente, oltre ad altri autori)</a:t>
            </a:r>
          </a:p>
          <a:p>
            <a:r>
              <a:rPr lang="it-IT" dirty="0" smtClean="0"/>
              <a:t>L’entità di tali effetti positivi dipende in misura determinante </a:t>
            </a:r>
            <a:r>
              <a:rPr lang="it-IT" dirty="0" smtClean="0"/>
              <a:t>dalla:</a:t>
            </a:r>
            <a:endParaRPr lang="it-IT" dirty="0" smtClean="0"/>
          </a:p>
          <a:p>
            <a:pPr lvl="1"/>
            <a:r>
              <a:rPr lang="it-IT" dirty="0" smtClean="0"/>
              <a:t> </a:t>
            </a:r>
            <a:r>
              <a:rPr lang="it-IT" b="1" u="sng" dirty="0" smtClean="0"/>
              <a:t>dimensione e </a:t>
            </a:r>
            <a:r>
              <a:rPr lang="it-IT" b="1" u="sng" dirty="0" smtClean="0"/>
              <a:t>dalla </a:t>
            </a:r>
            <a:r>
              <a:rPr lang="it-IT" b="1" u="sng" dirty="0" smtClean="0"/>
              <a:t>persistenza dell’aggiustamento fiscale</a:t>
            </a:r>
            <a:r>
              <a:rPr lang="it-IT" u="sng" dirty="0" smtClean="0"/>
              <a:t> </a:t>
            </a:r>
            <a:r>
              <a:rPr lang="it-IT" dirty="0" smtClean="0"/>
              <a:t>(misurato in relazione al miglioramento del saldo di bilancio);</a:t>
            </a:r>
          </a:p>
          <a:p>
            <a:pPr lvl="1"/>
            <a:r>
              <a:rPr lang="it-IT" b="1" u="sng" dirty="0" smtClean="0"/>
              <a:t>composizione </a:t>
            </a:r>
            <a:r>
              <a:rPr lang="it-IT" b="1" u="sng" dirty="0" smtClean="0"/>
              <a:t>dell’aggiustamento</a:t>
            </a:r>
            <a:r>
              <a:rPr lang="it-IT" u="sng" dirty="0" smtClean="0"/>
              <a:t> </a:t>
            </a:r>
            <a:r>
              <a:rPr lang="it-IT" dirty="0" smtClean="0"/>
              <a:t>(la misura in cui esso viene realizzato mediante riduzione della spesa piuttosto che attraverso un aumento delle imposte);</a:t>
            </a:r>
          </a:p>
          <a:p>
            <a:pPr lvl="1"/>
            <a:r>
              <a:rPr lang="it-IT" b="1" u="sng" dirty="0" smtClean="0"/>
              <a:t>situazione </a:t>
            </a:r>
            <a:r>
              <a:rPr lang="it-IT" b="1" u="sng" dirty="0" smtClean="0"/>
              <a:t>iniziale di finanza pubblica </a:t>
            </a:r>
            <a:r>
              <a:rPr lang="it-IT" dirty="0" smtClean="0"/>
              <a:t>(essenzialmente l’entità del rapporto debito/PIL)</a:t>
            </a:r>
          </a:p>
          <a:p>
            <a:endParaRPr lang="it-IT" dirty="0"/>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42</a:t>
            </a:fld>
            <a:endParaRPr lang="it-IT"/>
          </a:p>
        </p:txBody>
      </p:sp>
    </p:spTree>
    <p:extLst>
      <p:ext uri="{BB962C8B-B14F-4D97-AF65-F5344CB8AC3E}">
        <p14:creationId xmlns:p14="http://schemas.microsoft.com/office/powerpoint/2010/main" val="304973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Limiti del teorema</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smtClean="0"/>
              <a:t>I </a:t>
            </a:r>
            <a:r>
              <a:rPr lang="it-IT" b="1" dirty="0" smtClean="0">
                <a:solidFill>
                  <a:srgbClr val="FFFF00"/>
                </a:solidFill>
              </a:rPr>
              <a:t>limiti del teorema </a:t>
            </a:r>
            <a:r>
              <a:rPr lang="it-IT" dirty="0" smtClean="0"/>
              <a:t>dell’equivalenza </a:t>
            </a:r>
            <a:r>
              <a:rPr lang="it-IT" dirty="0" smtClean="0"/>
              <a:t>ricardiana sono dovuti alle assunzioni di base del modello.</a:t>
            </a:r>
          </a:p>
          <a:p>
            <a:r>
              <a:rPr lang="it-IT" dirty="0" smtClean="0"/>
              <a:t>Il risultato dell’irrilevanza della politica finanziaria del governo è ottenuto sulla base delle seguenti ipotesi:</a:t>
            </a:r>
          </a:p>
          <a:p>
            <a:r>
              <a:rPr lang="it-IT" dirty="0" smtClean="0"/>
              <a:t>1. gli </a:t>
            </a:r>
            <a:r>
              <a:rPr lang="it-IT" b="1" dirty="0" smtClean="0"/>
              <a:t>agenti</a:t>
            </a:r>
            <a:r>
              <a:rPr lang="it-IT" dirty="0" smtClean="0"/>
              <a:t> sono </a:t>
            </a:r>
            <a:r>
              <a:rPr lang="it-IT" b="1" dirty="0" smtClean="0"/>
              <a:t>perfettamente razionali</a:t>
            </a:r>
            <a:r>
              <a:rPr lang="it-IT" dirty="0" smtClean="0"/>
              <a:t>;</a:t>
            </a:r>
          </a:p>
          <a:p>
            <a:r>
              <a:rPr lang="it-IT" dirty="0" smtClean="0"/>
              <a:t>2. </a:t>
            </a:r>
            <a:r>
              <a:rPr lang="it-IT" b="1" dirty="0" smtClean="0"/>
              <a:t>l’orizzonte temporale </a:t>
            </a:r>
            <a:r>
              <a:rPr lang="it-IT" dirty="0" smtClean="0"/>
              <a:t>dei consumatori è uguale a quello del governo (solidarietà intergenerazionale);</a:t>
            </a:r>
          </a:p>
          <a:p>
            <a:r>
              <a:rPr lang="it-IT" dirty="0" smtClean="0"/>
              <a:t>3. i consumatori possono prendere e dare a prestito al </a:t>
            </a:r>
            <a:r>
              <a:rPr lang="it-IT" b="1" dirty="0" smtClean="0"/>
              <a:t>medesimo tasso di interesse</a:t>
            </a:r>
            <a:r>
              <a:rPr lang="it-IT" dirty="0" smtClean="0"/>
              <a:t>, senza vincoli nell’accesso al credito;</a:t>
            </a:r>
          </a:p>
          <a:p>
            <a:r>
              <a:rPr lang="it-IT" dirty="0" smtClean="0"/>
              <a:t>4. le </a:t>
            </a:r>
            <a:r>
              <a:rPr lang="it-IT" b="1" dirty="0" smtClean="0"/>
              <a:t>imposte non </a:t>
            </a:r>
            <a:r>
              <a:rPr lang="it-IT" dirty="0" smtClean="0"/>
              <a:t>sono </a:t>
            </a:r>
            <a:r>
              <a:rPr lang="it-IT" b="1" dirty="0" err="1" smtClean="0"/>
              <a:t>distorsive</a:t>
            </a:r>
            <a:r>
              <a:rPr lang="it-IT" dirty="0" smtClean="0"/>
              <a:t>.</a:t>
            </a:r>
          </a:p>
          <a:p>
            <a:r>
              <a:rPr lang="it-IT" b="1" dirty="0" smtClean="0">
                <a:solidFill>
                  <a:srgbClr val="FFFF00"/>
                </a:solidFill>
              </a:rPr>
              <a:t>Queste </a:t>
            </a:r>
            <a:r>
              <a:rPr lang="it-IT" b="1" dirty="0" smtClean="0">
                <a:solidFill>
                  <a:srgbClr val="FFFF00"/>
                </a:solidFill>
              </a:rPr>
              <a:t>assunzioni non trovano sempre una perfetta corrispondenza nella realtà</a:t>
            </a:r>
            <a:endParaRPr lang="it-IT" b="1" dirty="0">
              <a:solidFill>
                <a:srgbClr val="FFFF00"/>
              </a:solidFill>
            </a:endParaRPr>
          </a:p>
        </p:txBody>
      </p:sp>
      <p:sp>
        <p:nvSpPr>
          <p:cNvPr id="4" name="Segnaposto numero diapositiva 3"/>
          <p:cNvSpPr>
            <a:spLocks noGrp="1"/>
          </p:cNvSpPr>
          <p:nvPr>
            <p:ph type="sldNum" sz="quarter" idx="4294967295"/>
          </p:nvPr>
        </p:nvSpPr>
        <p:spPr>
          <a:xfrm>
            <a:off x="9653016" y="5734050"/>
            <a:ext cx="609600" cy="521208"/>
          </a:xfrm>
          <a:prstGeom prst="rect">
            <a:avLst/>
          </a:prstGeom>
        </p:spPr>
        <p:txBody>
          <a:bodyPr/>
          <a:lstStyle/>
          <a:p>
            <a:fld id="{ECB96A7B-7842-4D4D-BE96-FD32835D6D22}" type="slidenum">
              <a:rPr lang="it-IT" smtClean="0"/>
              <a:pPr/>
              <a:t>43</a:t>
            </a:fld>
            <a:endParaRPr lang="it-IT"/>
          </a:p>
        </p:txBody>
      </p:sp>
    </p:spTree>
    <p:extLst>
      <p:ext uri="{BB962C8B-B14F-4D97-AF65-F5344CB8AC3E}">
        <p14:creationId xmlns:p14="http://schemas.microsoft.com/office/powerpoint/2010/main" val="128714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Efficacia della politica fiscale: il breve periodo</a:t>
            </a:r>
            <a:endParaRPr lang="en-US" dirty="0"/>
          </a:p>
        </p:txBody>
      </p:sp>
      <p:sp>
        <p:nvSpPr>
          <p:cNvPr id="3" name="Segnaposto contenuto 2"/>
          <p:cNvSpPr>
            <a:spLocks noGrp="1"/>
          </p:cNvSpPr>
          <p:nvPr>
            <p:ph idx="1"/>
          </p:nvPr>
        </p:nvSpPr>
        <p:spPr>
          <a:xfrm>
            <a:off x="1120000" y="1825625"/>
            <a:ext cx="10233800" cy="1935492"/>
          </a:xfrm>
        </p:spPr>
        <p:txBody>
          <a:bodyPr>
            <a:normAutofit fontScale="92500" lnSpcReduction="10000"/>
          </a:bodyPr>
          <a:lstStyle/>
          <a:p>
            <a:r>
              <a:rPr lang="it-IT" dirty="0" smtClean="0">
                <a:solidFill>
                  <a:srgbClr val="FFFF00"/>
                </a:solidFill>
              </a:rPr>
              <a:t>Spesa pubblica</a:t>
            </a:r>
            <a:r>
              <a:rPr lang="it-IT" dirty="0" smtClean="0"/>
              <a:t>: Spiazzamento della spesa privata o strumento indispensabile al raggiungimento del pieno impiego? </a:t>
            </a:r>
          </a:p>
          <a:p>
            <a:r>
              <a:rPr lang="it-IT" dirty="0" smtClean="0">
                <a:solidFill>
                  <a:srgbClr val="FFFF00"/>
                </a:solidFill>
              </a:rPr>
              <a:t>Risposta monetarista</a:t>
            </a:r>
            <a:r>
              <a:rPr lang="it-IT" dirty="0" smtClean="0"/>
              <a:t>: utilità in recessione, danno in situazioni di pieno impiego (verso il quale il sistema tende)</a:t>
            </a:r>
          </a:p>
          <a:p>
            <a:r>
              <a:rPr lang="it-IT" dirty="0" smtClean="0"/>
              <a:t>Il tipo di finanziamento del deficit è importante: titoli o moneta?</a:t>
            </a:r>
          </a:p>
          <a:p>
            <a:endParaRPr lang="en-US" dirty="0"/>
          </a:p>
        </p:txBody>
      </p:sp>
      <p:pic>
        <p:nvPicPr>
          <p:cNvPr id="4" name="Immagine 3"/>
          <p:cNvPicPr>
            <a:picLocks noChangeAspect="1"/>
          </p:cNvPicPr>
          <p:nvPr/>
        </p:nvPicPr>
        <p:blipFill>
          <a:blip r:embed="rId2"/>
          <a:stretch>
            <a:fillRect/>
          </a:stretch>
        </p:blipFill>
        <p:spPr>
          <a:xfrm>
            <a:off x="3689549" y="3761117"/>
            <a:ext cx="3881250" cy="3013467"/>
          </a:xfrm>
          <a:prstGeom prst="rect">
            <a:avLst/>
          </a:prstGeom>
        </p:spPr>
      </p:pic>
      <p:sp>
        <p:nvSpPr>
          <p:cNvPr id="5" name="CasellaDiTesto 4"/>
          <p:cNvSpPr txBox="1"/>
          <p:nvPr/>
        </p:nvSpPr>
        <p:spPr>
          <a:xfrm>
            <a:off x="8376249" y="4770408"/>
            <a:ext cx="2601994"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t>Finanziamento con titoli: </a:t>
            </a:r>
          </a:p>
          <a:p>
            <a:r>
              <a:rPr lang="it-IT" dirty="0" smtClean="0"/>
              <a:t>Politica fiscale «pura»</a:t>
            </a:r>
            <a:endParaRPr lang="en-US" dirty="0"/>
          </a:p>
        </p:txBody>
      </p:sp>
      <p:cxnSp>
        <p:nvCxnSpPr>
          <p:cNvPr id="7" name="Connettore 2 6"/>
          <p:cNvCxnSpPr/>
          <p:nvPr/>
        </p:nvCxnSpPr>
        <p:spPr>
          <a:xfrm flipH="1">
            <a:off x="7099540" y="4944685"/>
            <a:ext cx="1250830" cy="740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arentesi graffa aperta 7"/>
          <p:cNvSpPr/>
          <p:nvPr/>
        </p:nvSpPr>
        <p:spPr>
          <a:xfrm>
            <a:off x="3689549" y="4986068"/>
            <a:ext cx="88821" cy="28178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asellaDiTesto 8"/>
          <p:cNvSpPr txBox="1"/>
          <p:nvPr/>
        </p:nvSpPr>
        <p:spPr>
          <a:xfrm>
            <a:off x="72597" y="4552508"/>
            <a:ext cx="3522118"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solidFill>
                  <a:srgbClr val="FF0000"/>
                </a:solidFill>
              </a:rPr>
              <a:t>Effetto spiazzamento</a:t>
            </a:r>
            <a:r>
              <a:rPr lang="it-IT" dirty="0" smtClean="0"/>
              <a:t>: </a:t>
            </a:r>
          </a:p>
          <a:p>
            <a:r>
              <a:rPr lang="it-IT" dirty="0" smtClean="0"/>
              <a:t>un aumento di Y fa </a:t>
            </a:r>
            <a:r>
              <a:rPr lang="it-IT" dirty="0" smtClean="0">
                <a:sym typeface="Symbol" panose="05050102010706020507" pitchFamily="18" charset="2"/>
              </a:rPr>
              <a:t> </a:t>
            </a:r>
            <a:r>
              <a:rPr lang="it-IT" dirty="0" smtClean="0"/>
              <a:t>Md e</a:t>
            </a:r>
          </a:p>
          <a:p>
            <a:r>
              <a:rPr lang="it-IT" dirty="0" smtClean="0"/>
              <a:t>data </a:t>
            </a:r>
            <a:r>
              <a:rPr lang="it-IT" dirty="0" err="1" smtClean="0"/>
              <a:t>Ms</a:t>
            </a:r>
            <a:r>
              <a:rPr lang="it-IT" dirty="0" smtClean="0"/>
              <a:t>, i </a:t>
            </a:r>
            <a:r>
              <a:rPr lang="it-IT" dirty="0">
                <a:sym typeface="Symbol" panose="05050102010706020507" pitchFamily="18" charset="2"/>
              </a:rPr>
              <a:t> </a:t>
            </a:r>
            <a:r>
              <a:rPr lang="it-IT" dirty="0" smtClean="0"/>
              <a:t>con conseguente </a:t>
            </a:r>
          </a:p>
          <a:p>
            <a:r>
              <a:rPr lang="it-IT" dirty="0" smtClean="0"/>
              <a:t>Spiazzamento della domanda per I </a:t>
            </a:r>
            <a:endParaRPr lang="en-US" dirty="0"/>
          </a:p>
        </p:txBody>
      </p:sp>
    </p:spTree>
    <p:extLst>
      <p:ext uri="{BB962C8B-B14F-4D97-AF65-F5344CB8AC3E}">
        <p14:creationId xmlns:p14="http://schemas.microsoft.com/office/powerpoint/2010/main" val="391042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trasmissione dell’impulso: Keynesiani</a:t>
            </a:r>
            <a:endParaRPr lang="en-US" dirty="0"/>
          </a:p>
        </p:txBody>
      </p:sp>
      <p:sp>
        <p:nvSpPr>
          <p:cNvPr id="3" name="Segnaposto contenuto 2"/>
          <p:cNvSpPr>
            <a:spLocks noGrp="1"/>
          </p:cNvSpPr>
          <p:nvPr>
            <p:ph idx="1"/>
          </p:nvPr>
        </p:nvSpPr>
        <p:spPr/>
        <p:txBody>
          <a:bodyPr>
            <a:normAutofit lnSpcReduction="10000"/>
          </a:bodyPr>
          <a:lstStyle/>
          <a:p>
            <a:r>
              <a:rPr lang="it-IT" dirty="0" smtClean="0"/>
              <a:t>Secondo Keynes e i keynesiani </a:t>
            </a:r>
            <a:r>
              <a:rPr lang="it-IT" b="1" dirty="0" smtClean="0"/>
              <a:t>la domanda di moneta è sensibile ad i</a:t>
            </a:r>
            <a:r>
              <a:rPr lang="it-IT" dirty="0" smtClean="0"/>
              <a:t>, poiché moneta e attività finanziarie sono altamente sostituibili (= modi alternativi per detenere ricchezza), quindi:</a:t>
            </a:r>
          </a:p>
          <a:p>
            <a:pPr lvl="1"/>
            <a:r>
              <a:rPr lang="it-IT" dirty="0" smtClean="0"/>
              <a:t>Retroazione monetaria:</a:t>
            </a:r>
          </a:p>
          <a:p>
            <a:pPr lvl="1"/>
            <a:endParaRPr lang="it-IT" dirty="0"/>
          </a:p>
          <a:p>
            <a:pPr lvl="1"/>
            <a:endParaRPr lang="it-IT" dirty="0" smtClean="0"/>
          </a:p>
          <a:p>
            <a:pPr lvl="1"/>
            <a:r>
              <a:rPr lang="it-IT" dirty="0" smtClean="0"/>
              <a:t>Aggiustamento nel mercato dei titoli:</a:t>
            </a:r>
          </a:p>
          <a:p>
            <a:pPr lvl="1"/>
            <a:endParaRPr lang="it-IT" dirty="0"/>
          </a:p>
          <a:p>
            <a:pPr lvl="1"/>
            <a:endParaRPr lang="it-IT" dirty="0" smtClean="0"/>
          </a:p>
          <a:p>
            <a:pPr lvl="1"/>
            <a:endParaRPr lang="it-IT" dirty="0"/>
          </a:p>
          <a:p>
            <a:pPr lvl="1"/>
            <a:r>
              <a:rPr lang="it-IT" dirty="0" smtClean="0"/>
              <a:t>Si riduce quindi la domanda di moneta speculativa (-</a:t>
            </a:r>
            <a:r>
              <a:rPr lang="it-IT" dirty="0" err="1" smtClean="0"/>
              <a:t>h</a:t>
            </a:r>
            <a:r>
              <a:rPr lang="it-IT" dirty="0" err="1" smtClean="0">
                <a:sym typeface="Symbol" panose="05050102010706020507" pitchFamily="18" charset="2"/>
              </a:rPr>
              <a:t>i</a:t>
            </a:r>
            <a:r>
              <a:rPr lang="it-IT" dirty="0" smtClean="0">
                <a:sym typeface="Symbol" panose="05050102010706020507" pitchFamily="18" charset="2"/>
              </a:rPr>
              <a:t>) </a:t>
            </a:r>
            <a:r>
              <a:rPr lang="it-IT" dirty="0" smtClean="0"/>
              <a:t>che compensa quella per transazioni (+</a:t>
            </a:r>
            <a:r>
              <a:rPr lang="it-IT" dirty="0" err="1" smtClean="0"/>
              <a:t>k</a:t>
            </a:r>
            <a:r>
              <a:rPr lang="it-IT" dirty="0" err="1" smtClean="0">
                <a:sym typeface="Symbol" panose="05050102010706020507" pitchFamily="18" charset="2"/>
              </a:rPr>
              <a:t>Y</a:t>
            </a:r>
            <a:r>
              <a:rPr lang="it-IT" dirty="0" smtClean="0">
                <a:sym typeface="Symbol" panose="05050102010706020507" pitchFamily="18" charset="2"/>
              </a:rPr>
              <a:t>): </a:t>
            </a:r>
            <a:r>
              <a:rPr lang="it-IT" dirty="0" smtClean="0">
                <a:solidFill>
                  <a:srgbClr val="FFFF00"/>
                </a:solidFill>
                <a:sym typeface="Symbol" panose="05050102010706020507" pitchFamily="18" charset="2"/>
              </a:rPr>
              <a:t>effetto spiazzamento molto contenuto</a:t>
            </a:r>
            <a:endParaRPr lang="en-US" dirty="0">
              <a:solidFill>
                <a:srgbClr val="FFFF00"/>
              </a:solidFill>
            </a:endParaRPr>
          </a:p>
        </p:txBody>
      </p:sp>
      <p:pic>
        <p:nvPicPr>
          <p:cNvPr id="4" name="Immagine 3"/>
          <p:cNvPicPr>
            <a:picLocks noChangeAspect="1"/>
          </p:cNvPicPr>
          <p:nvPr/>
        </p:nvPicPr>
        <p:blipFill>
          <a:blip r:embed="rId2"/>
          <a:stretch>
            <a:fillRect/>
          </a:stretch>
        </p:blipFill>
        <p:spPr>
          <a:xfrm>
            <a:off x="4633016" y="3288792"/>
            <a:ext cx="5121027" cy="586596"/>
          </a:xfrm>
          <a:prstGeom prst="rect">
            <a:avLst/>
          </a:prstGeom>
        </p:spPr>
      </p:pic>
      <p:pic>
        <p:nvPicPr>
          <p:cNvPr id="5" name="Immagine 4"/>
          <p:cNvPicPr>
            <a:picLocks noChangeAspect="1"/>
          </p:cNvPicPr>
          <p:nvPr/>
        </p:nvPicPr>
        <p:blipFill>
          <a:blip r:embed="rId3"/>
          <a:stretch>
            <a:fillRect/>
          </a:stretch>
        </p:blipFill>
        <p:spPr>
          <a:xfrm>
            <a:off x="3844524" y="4729854"/>
            <a:ext cx="5909519" cy="592643"/>
          </a:xfrm>
          <a:prstGeom prst="rect">
            <a:avLst/>
          </a:prstGeom>
        </p:spPr>
      </p:pic>
      <p:pic>
        <p:nvPicPr>
          <p:cNvPr id="6" name="Immagine 5"/>
          <p:cNvPicPr>
            <a:picLocks noChangeAspect="1"/>
          </p:cNvPicPr>
          <p:nvPr/>
        </p:nvPicPr>
        <p:blipFill>
          <a:blip r:embed="rId4"/>
          <a:stretch>
            <a:fillRect/>
          </a:stretch>
        </p:blipFill>
        <p:spPr>
          <a:xfrm>
            <a:off x="10034381" y="4119491"/>
            <a:ext cx="1774823" cy="375322"/>
          </a:xfrm>
          <a:prstGeom prst="rect">
            <a:avLst/>
          </a:prstGeom>
        </p:spPr>
      </p:pic>
      <p:cxnSp>
        <p:nvCxnSpPr>
          <p:cNvPr id="8" name="Connettore 2 7"/>
          <p:cNvCxnSpPr/>
          <p:nvPr/>
        </p:nvCxnSpPr>
        <p:spPr>
          <a:xfrm>
            <a:off x="9754043" y="3481754"/>
            <a:ext cx="1139626" cy="624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9144000" y="4494813"/>
            <a:ext cx="2294792" cy="393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969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trasmissione per i monetaristi</a:t>
            </a:r>
            <a:endParaRPr lang="en-US" dirty="0"/>
          </a:p>
        </p:txBody>
      </p:sp>
      <p:sp>
        <p:nvSpPr>
          <p:cNvPr id="3" name="Segnaposto contenuto 2"/>
          <p:cNvSpPr>
            <a:spLocks noGrp="1"/>
          </p:cNvSpPr>
          <p:nvPr>
            <p:ph idx="1"/>
          </p:nvPr>
        </p:nvSpPr>
        <p:spPr/>
        <p:txBody>
          <a:bodyPr>
            <a:normAutofit fontScale="92500" lnSpcReduction="20000"/>
          </a:bodyPr>
          <a:lstStyle/>
          <a:p>
            <a:r>
              <a:rPr lang="it-IT" dirty="0" smtClean="0"/>
              <a:t>La moneta ha un’utilità intrinseca </a:t>
            </a:r>
            <a:r>
              <a:rPr lang="it-IT" dirty="0" smtClean="0">
                <a:solidFill>
                  <a:srgbClr val="FFFF00"/>
                </a:solidFill>
              </a:rPr>
              <a:t>non sostituibile da altre attività </a:t>
            </a:r>
            <a:r>
              <a:rPr lang="it-IT" dirty="0" smtClean="0"/>
              <a:t>(finanziarie: titoli pubblici e privati, ma anche azioni e capitale umano)</a:t>
            </a:r>
          </a:p>
          <a:p>
            <a:r>
              <a:rPr lang="it-IT" dirty="0" smtClean="0"/>
              <a:t>Quindi: aumento dei titoli (B), aumento del loro rendimento (riduzione del prezzo), </a:t>
            </a:r>
            <a:r>
              <a:rPr lang="it-IT" dirty="0" smtClean="0">
                <a:solidFill>
                  <a:srgbClr val="FFFF00"/>
                </a:solidFill>
              </a:rPr>
              <a:t>modifica della composizione del portafoglio </a:t>
            </a:r>
            <a:r>
              <a:rPr lang="it-IT" dirty="0" smtClean="0"/>
              <a:t>con riduzione sia della moneta che delle altre componenti della ricchezza</a:t>
            </a:r>
          </a:p>
          <a:p>
            <a:r>
              <a:rPr lang="it-IT" dirty="0" smtClean="0"/>
              <a:t>L’aumento di </a:t>
            </a:r>
            <a:r>
              <a:rPr lang="it-IT" dirty="0" smtClean="0">
                <a:solidFill>
                  <a:srgbClr val="FFFF00"/>
                </a:solidFill>
              </a:rPr>
              <a:t>i</a:t>
            </a:r>
            <a:r>
              <a:rPr lang="it-IT" dirty="0" smtClean="0"/>
              <a:t> fa variare di poco </a:t>
            </a:r>
            <a:r>
              <a:rPr lang="it-IT" dirty="0" smtClean="0">
                <a:solidFill>
                  <a:srgbClr val="FFFF00"/>
                </a:solidFill>
              </a:rPr>
              <a:t>M</a:t>
            </a:r>
            <a:r>
              <a:rPr lang="it-IT" baseline="30000" dirty="0" smtClean="0">
                <a:solidFill>
                  <a:srgbClr val="FFFF00"/>
                </a:solidFill>
              </a:rPr>
              <a:t>d</a:t>
            </a:r>
            <a:r>
              <a:rPr lang="it-IT" dirty="0" smtClean="0"/>
              <a:t>, </a:t>
            </a:r>
            <a:r>
              <a:rPr lang="it-IT" u="sng" dirty="0" smtClean="0"/>
              <a:t>mentre occorre un forte aumento di i per correggere gli effetti di un aumento di G</a:t>
            </a:r>
          </a:p>
          <a:p>
            <a:r>
              <a:rPr lang="it-IT" b="1" dirty="0" smtClean="0"/>
              <a:t>La politica fiscale ha un impatto ridotto sulla domanda aggregata</a:t>
            </a:r>
          </a:p>
          <a:p>
            <a:r>
              <a:rPr lang="it-IT" dirty="0" smtClean="0"/>
              <a:t>L’effetto spiazzamento è rilevante: la composizione della domanda aggregata cambia con </a:t>
            </a:r>
            <a:r>
              <a:rPr lang="it-IT" dirty="0" smtClean="0">
                <a:solidFill>
                  <a:srgbClr val="FFFF00"/>
                </a:solidFill>
              </a:rPr>
              <a:t>sostituzione di G a I</a:t>
            </a:r>
          </a:p>
          <a:p>
            <a:r>
              <a:rPr lang="it-IT" dirty="0" smtClean="0"/>
              <a:t>Danno causato dal fatto che </a:t>
            </a:r>
            <a:r>
              <a:rPr lang="it-IT" dirty="0" smtClean="0">
                <a:solidFill>
                  <a:srgbClr val="FFFF00"/>
                </a:solidFill>
              </a:rPr>
              <a:t>I va a sostenere K</a:t>
            </a:r>
            <a:r>
              <a:rPr lang="it-IT" dirty="0" smtClean="0"/>
              <a:t>, indispensabile alla crescita economica, mentre G è composta per lo più di spesa corrente per consumi (improduttiva) e non per investimenti….</a:t>
            </a:r>
            <a:endParaRPr lang="en-US" dirty="0"/>
          </a:p>
        </p:txBody>
      </p:sp>
    </p:spTree>
    <p:extLst>
      <p:ext uri="{BB962C8B-B14F-4D97-AF65-F5344CB8AC3E}">
        <p14:creationId xmlns:p14="http://schemas.microsoft.com/office/powerpoint/2010/main" val="274629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Riassumendo: il saldo dello Stato</a:t>
            </a:r>
            <a:endParaRPr lang="en-US" dirty="0"/>
          </a:p>
        </p:txBody>
      </p:sp>
      <p:sp>
        <p:nvSpPr>
          <p:cNvPr id="3" name="Segnaposto contenuto 2"/>
          <p:cNvSpPr>
            <a:spLocks noGrp="1"/>
          </p:cNvSpPr>
          <p:nvPr>
            <p:ph idx="1"/>
          </p:nvPr>
        </p:nvSpPr>
        <p:spPr>
          <a:xfrm>
            <a:off x="1120000" y="1477472"/>
            <a:ext cx="10233800" cy="2125273"/>
          </a:xfrm>
        </p:spPr>
        <p:txBody>
          <a:bodyPr>
            <a:normAutofit fontScale="92500" lnSpcReduction="20000"/>
          </a:bodyPr>
          <a:lstStyle/>
          <a:p>
            <a:r>
              <a:rPr lang="it-IT" dirty="0" smtClean="0"/>
              <a:t>Dai dati ricavati dal </a:t>
            </a:r>
            <a:r>
              <a:rPr lang="it-IT" dirty="0" smtClean="0">
                <a:hlinkClick r:id="rId3"/>
              </a:rPr>
              <a:t>bilancio dello Stato </a:t>
            </a:r>
            <a:r>
              <a:rPr lang="it-IT" dirty="0" smtClean="0"/>
              <a:t>abbiamo visto che: D=G-T</a:t>
            </a:r>
          </a:p>
          <a:p>
            <a:pPr lvl="1"/>
            <a:r>
              <a:rPr lang="it-IT" dirty="0" smtClean="0"/>
              <a:t>Se </a:t>
            </a:r>
            <a:r>
              <a:rPr lang="it-IT" b="1" dirty="0" smtClean="0"/>
              <a:t>D&lt;0</a:t>
            </a:r>
            <a:r>
              <a:rPr lang="it-IT" dirty="0" smtClean="0"/>
              <a:t> si registra un </a:t>
            </a:r>
            <a:r>
              <a:rPr lang="it-IT" dirty="0" smtClean="0">
                <a:solidFill>
                  <a:srgbClr val="FFFF00"/>
                </a:solidFill>
              </a:rPr>
              <a:t>surplus o avanzo di bilancio</a:t>
            </a:r>
            <a:r>
              <a:rPr lang="it-IT" dirty="0" smtClean="0"/>
              <a:t>, ma oggi il nostro obiettivo dovrebbe essere D=0 </a:t>
            </a:r>
          </a:p>
          <a:p>
            <a:pPr lvl="1"/>
            <a:r>
              <a:rPr lang="it-IT" dirty="0" smtClean="0"/>
              <a:t>Se </a:t>
            </a:r>
            <a:r>
              <a:rPr lang="it-IT" b="1" dirty="0" smtClean="0"/>
              <a:t>D&gt;0</a:t>
            </a:r>
            <a:r>
              <a:rPr lang="it-IT" dirty="0" smtClean="0"/>
              <a:t> allora si registra un </a:t>
            </a:r>
            <a:r>
              <a:rPr lang="it-IT" dirty="0" smtClean="0">
                <a:solidFill>
                  <a:srgbClr val="FFFF00"/>
                </a:solidFill>
              </a:rPr>
              <a:t>indebitamento netto</a:t>
            </a:r>
            <a:r>
              <a:rPr lang="it-IT" dirty="0" smtClean="0"/>
              <a:t> o saldo netto da finanziare (fabbisogno finanziario) o </a:t>
            </a:r>
            <a:r>
              <a:rPr lang="it-IT" b="1" dirty="0" smtClean="0"/>
              <a:t>deficit</a:t>
            </a:r>
          </a:p>
          <a:p>
            <a:r>
              <a:rPr lang="it-IT" dirty="0" smtClean="0"/>
              <a:t> Consideriamo il legame tra tassazione e reddito (aliquota media= aliquota marginale: D=G</a:t>
            </a:r>
            <a:r>
              <a:rPr lang="it-IT" baseline="-25000" dirty="0" smtClean="0"/>
              <a:t>0</a:t>
            </a:r>
            <a:r>
              <a:rPr lang="it-IT" dirty="0" smtClean="0"/>
              <a:t>-T</a:t>
            </a:r>
            <a:r>
              <a:rPr lang="it-IT" baseline="-25000" dirty="0" smtClean="0"/>
              <a:t>0</a:t>
            </a:r>
            <a:r>
              <a:rPr lang="it-IT" dirty="0" smtClean="0"/>
              <a:t>-t</a:t>
            </a:r>
            <a:r>
              <a:rPr lang="it-IT" baseline="-25000" dirty="0" smtClean="0"/>
              <a:t>0</a:t>
            </a:r>
            <a:r>
              <a:rPr lang="it-IT" dirty="0" smtClean="0"/>
              <a:t>Y. Il moltiplicatore cambia:</a:t>
            </a:r>
            <a:endParaRPr lang="en-US" dirty="0"/>
          </a:p>
        </p:txBody>
      </p:sp>
      <p:pic>
        <p:nvPicPr>
          <p:cNvPr id="4" name="Immagine 3"/>
          <p:cNvPicPr>
            <a:picLocks noChangeAspect="1"/>
          </p:cNvPicPr>
          <p:nvPr/>
        </p:nvPicPr>
        <p:blipFill>
          <a:blip r:embed="rId4"/>
          <a:stretch>
            <a:fillRect/>
          </a:stretch>
        </p:blipFill>
        <p:spPr>
          <a:xfrm>
            <a:off x="6096000" y="3761853"/>
            <a:ext cx="4088250" cy="3026400"/>
          </a:xfrm>
          <a:prstGeom prst="rect">
            <a:avLst/>
          </a:prstGeom>
        </p:spPr>
      </p:pic>
      <p:sp>
        <p:nvSpPr>
          <p:cNvPr id="5" name="CasellaDiTesto 4"/>
          <p:cNvSpPr txBox="1"/>
          <p:nvPr/>
        </p:nvSpPr>
        <p:spPr>
          <a:xfrm>
            <a:off x="838200" y="4416725"/>
            <a:ext cx="3865161" cy="369332"/>
          </a:xfrm>
          <a:prstGeom prst="rect">
            <a:avLst/>
          </a:prstGeom>
          <a:noFill/>
        </p:spPr>
        <p:txBody>
          <a:bodyPr wrap="none" rtlCol="0">
            <a:spAutoFit/>
          </a:bodyPr>
          <a:lstStyle/>
          <a:p>
            <a:r>
              <a:rPr lang="it-IT" dirty="0" smtClean="0"/>
              <a:t>Ipotesi: </a:t>
            </a:r>
            <a:r>
              <a:rPr lang="it-IT" dirty="0" smtClean="0">
                <a:sym typeface="Symbol" panose="05050102010706020507" pitchFamily="18" charset="2"/>
              </a:rPr>
              <a:t>G Y e quindi aumenta t</a:t>
            </a:r>
            <a:r>
              <a:rPr lang="it-IT" baseline="-25000" dirty="0" smtClean="0">
                <a:sym typeface="Symbol" panose="05050102010706020507" pitchFamily="18" charset="2"/>
              </a:rPr>
              <a:t>0</a:t>
            </a:r>
            <a:r>
              <a:rPr lang="it-IT" dirty="0" smtClean="0">
                <a:sym typeface="Symbol" panose="05050102010706020507" pitchFamily="18" charset="2"/>
              </a:rPr>
              <a:t>Y</a:t>
            </a:r>
            <a:endParaRPr lang="en-US" dirty="0"/>
          </a:p>
        </p:txBody>
      </p:sp>
      <p:cxnSp>
        <p:nvCxnSpPr>
          <p:cNvPr id="7" name="Connettore 1 6"/>
          <p:cNvCxnSpPr/>
          <p:nvPr/>
        </p:nvCxnSpPr>
        <p:spPr>
          <a:xfrm>
            <a:off x="6569230" y="4900249"/>
            <a:ext cx="2967487" cy="2588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5"/>
          <a:stretch>
            <a:fillRect/>
          </a:stretch>
        </p:blipFill>
        <p:spPr>
          <a:xfrm>
            <a:off x="959090" y="4884905"/>
            <a:ext cx="1474875" cy="310400"/>
          </a:xfrm>
          <a:prstGeom prst="rect">
            <a:avLst/>
          </a:prstGeom>
        </p:spPr>
      </p:pic>
      <p:pic>
        <p:nvPicPr>
          <p:cNvPr id="13" name="Immagine 12"/>
          <p:cNvPicPr>
            <a:picLocks noChangeAspect="1"/>
          </p:cNvPicPr>
          <p:nvPr/>
        </p:nvPicPr>
        <p:blipFill>
          <a:blip r:embed="rId6"/>
          <a:stretch>
            <a:fillRect/>
          </a:stretch>
        </p:blipFill>
        <p:spPr>
          <a:xfrm>
            <a:off x="2941555" y="4816911"/>
            <a:ext cx="2458125" cy="562600"/>
          </a:xfrm>
          <a:prstGeom prst="rect">
            <a:avLst/>
          </a:prstGeom>
        </p:spPr>
      </p:pic>
      <p:sp>
        <p:nvSpPr>
          <p:cNvPr id="14" name="Freccia a destra 13"/>
          <p:cNvSpPr/>
          <p:nvPr/>
        </p:nvSpPr>
        <p:spPr>
          <a:xfrm>
            <a:off x="2527540" y="5040105"/>
            <a:ext cx="319177" cy="15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magine 14"/>
          <p:cNvPicPr>
            <a:picLocks noChangeAspect="1"/>
          </p:cNvPicPr>
          <p:nvPr/>
        </p:nvPicPr>
        <p:blipFill>
          <a:blip r:embed="rId7"/>
          <a:stretch>
            <a:fillRect/>
          </a:stretch>
        </p:blipFill>
        <p:spPr>
          <a:xfrm>
            <a:off x="2864589" y="5535505"/>
            <a:ext cx="2596603" cy="710019"/>
          </a:xfrm>
          <a:prstGeom prst="rect">
            <a:avLst/>
          </a:prstGeom>
        </p:spPr>
      </p:pic>
      <p:sp>
        <p:nvSpPr>
          <p:cNvPr id="16" name="Parentesi graffa chiusa 15"/>
          <p:cNvSpPr/>
          <p:nvPr/>
        </p:nvSpPr>
        <p:spPr>
          <a:xfrm rot="5400000">
            <a:off x="4125962" y="5522674"/>
            <a:ext cx="225005" cy="137597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asellaDiTesto 16"/>
          <p:cNvSpPr txBox="1"/>
          <p:nvPr/>
        </p:nvSpPr>
        <p:spPr>
          <a:xfrm>
            <a:off x="4034722" y="6375728"/>
            <a:ext cx="479618" cy="461665"/>
          </a:xfrm>
          <a:prstGeom prst="rect">
            <a:avLst/>
          </a:prstGeom>
          <a:noFill/>
        </p:spPr>
        <p:txBody>
          <a:bodyPr wrap="none" rtlCol="0">
            <a:spAutoFit/>
          </a:bodyPr>
          <a:lstStyle/>
          <a:p>
            <a:r>
              <a:rPr lang="it-IT" sz="2400" dirty="0" smtClean="0"/>
              <a:t>&lt;1</a:t>
            </a:r>
            <a:endParaRPr lang="en-US" sz="2400" dirty="0"/>
          </a:p>
        </p:txBody>
      </p:sp>
      <p:graphicFrame>
        <p:nvGraphicFramePr>
          <p:cNvPr id="18" name="Object 4"/>
          <p:cNvGraphicFramePr>
            <a:graphicFrameLocks noChangeAspect="1"/>
          </p:cNvGraphicFramePr>
          <p:nvPr>
            <p:extLst>
              <p:ext uri="{D42A27DB-BD31-4B8C-83A1-F6EECF244321}">
                <p14:modId xmlns:p14="http://schemas.microsoft.com/office/powerpoint/2010/main" val="1499024948"/>
              </p:ext>
            </p:extLst>
          </p:nvPr>
        </p:nvGraphicFramePr>
        <p:xfrm>
          <a:off x="1696527" y="3585366"/>
          <a:ext cx="3545756" cy="732511"/>
        </p:xfrm>
        <a:graphic>
          <a:graphicData uri="http://schemas.openxmlformats.org/presentationml/2006/ole">
            <mc:AlternateContent xmlns:mc="http://schemas.openxmlformats.org/markup-compatibility/2006">
              <mc:Choice xmlns:v="urn:schemas-microsoft-com:vml" Requires="v">
                <p:oleObj spid="_x0000_s3078" name="Equation" r:id="rId8" imgW="2082600" imgH="431640" progId="Equation.DSMT4">
                  <p:embed/>
                </p:oleObj>
              </mc:Choice>
              <mc:Fallback>
                <p:oleObj name="Equation" r:id="rId8" imgW="2082600" imgH="431640" progId="Equation.DSMT4">
                  <p:embed/>
                  <p:pic>
                    <p:nvPicPr>
                      <p:cNvPr id="0" name=""/>
                      <p:cNvPicPr>
                        <a:picLocks noChangeAspect="1" noChangeArrowheads="1"/>
                      </p:cNvPicPr>
                      <p:nvPr/>
                    </p:nvPicPr>
                    <p:blipFill>
                      <a:blip r:embed="rId9"/>
                      <a:srcRect/>
                      <a:stretch>
                        <a:fillRect/>
                      </a:stretch>
                    </p:blipFill>
                    <p:spPr bwMode="auto">
                      <a:xfrm>
                        <a:off x="1696527" y="3585366"/>
                        <a:ext cx="3545756" cy="73251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6718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Riduzione della tassazione: T</a:t>
            </a:r>
            <a:r>
              <a:rPr lang="it-IT" baseline="-25000" dirty="0" smtClean="0"/>
              <a:t>0</a:t>
            </a:r>
            <a:endParaRPr lang="en-US" baseline="-25000" dirty="0"/>
          </a:p>
        </p:txBody>
      </p:sp>
      <p:sp>
        <p:nvSpPr>
          <p:cNvPr id="3" name="Segnaposto contenuto 2"/>
          <p:cNvSpPr>
            <a:spLocks noGrp="1"/>
          </p:cNvSpPr>
          <p:nvPr>
            <p:ph idx="1"/>
          </p:nvPr>
        </p:nvSpPr>
        <p:spPr/>
        <p:txBody>
          <a:bodyPr/>
          <a:lstStyle/>
          <a:p>
            <a:r>
              <a:rPr lang="it-IT" dirty="0" smtClean="0"/>
              <a:t>Se l’impulso passa dalla tassazione cosa accade? </a:t>
            </a:r>
          </a:p>
          <a:p>
            <a:r>
              <a:rPr lang="it-IT" dirty="0" smtClean="0"/>
              <a:t>Immaginiamo di ridurre T</a:t>
            </a:r>
            <a:r>
              <a:rPr lang="it-IT" baseline="-25000" dirty="0" smtClean="0"/>
              <a:t>0</a:t>
            </a:r>
            <a:r>
              <a:rPr lang="it-IT" dirty="0" smtClean="0"/>
              <a:t>: il deficit aumenta, ma attraverso il moltiplicatore, si ha un reddito disponibile più elevato  e quindi per questa via il deficit si riduce, pur rimanendo positivo</a:t>
            </a:r>
            <a:endParaRPr lang="en-US" dirty="0"/>
          </a:p>
        </p:txBody>
      </p:sp>
      <p:pic>
        <p:nvPicPr>
          <p:cNvPr id="4" name="Immagine 3"/>
          <p:cNvPicPr>
            <a:picLocks noChangeAspect="1"/>
          </p:cNvPicPr>
          <p:nvPr/>
        </p:nvPicPr>
        <p:blipFill>
          <a:blip r:embed="rId2"/>
          <a:stretch>
            <a:fillRect/>
          </a:stretch>
        </p:blipFill>
        <p:spPr>
          <a:xfrm>
            <a:off x="6354792" y="3503061"/>
            <a:ext cx="4088250" cy="3026400"/>
          </a:xfrm>
          <a:prstGeom prst="rect">
            <a:avLst/>
          </a:prstGeom>
        </p:spPr>
      </p:pic>
      <p:cxnSp>
        <p:nvCxnSpPr>
          <p:cNvPr id="6" name="Connettore 1 5"/>
          <p:cNvCxnSpPr/>
          <p:nvPr/>
        </p:nvCxnSpPr>
        <p:spPr>
          <a:xfrm flipV="1">
            <a:off x="6887547" y="4663763"/>
            <a:ext cx="3088257" cy="1354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H="1">
            <a:off x="9062761" y="5083380"/>
            <a:ext cx="25879" cy="1012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a:stretch>
            <a:fillRect/>
          </a:stretch>
        </p:blipFill>
        <p:spPr>
          <a:xfrm>
            <a:off x="1498248" y="3760124"/>
            <a:ext cx="1552500" cy="355667"/>
          </a:xfrm>
          <a:prstGeom prst="rect">
            <a:avLst/>
          </a:prstGeom>
        </p:spPr>
      </p:pic>
      <p:pic>
        <p:nvPicPr>
          <p:cNvPr id="11" name="Immagine 10"/>
          <p:cNvPicPr>
            <a:picLocks noChangeAspect="1"/>
          </p:cNvPicPr>
          <p:nvPr/>
        </p:nvPicPr>
        <p:blipFill>
          <a:blip r:embed="rId4"/>
          <a:stretch>
            <a:fillRect/>
          </a:stretch>
        </p:blipFill>
        <p:spPr>
          <a:xfrm>
            <a:off x="1498248" y="4330794"/>
            <a:ext cx="2846250" cy="685467"/>
          </a:xfrm>
          <a:prstGeom prst="rect">
            <a:avLst/>
          </a:prstGeom>
        </p:spPr>
      </p:pic>
      <p:pic>
        <p:nvPicPr>
          <p:cNvPr id="12" name="Immagine 11"/>
          <p:cNvPicPr>
            <a:picLocks noChangeAspect="1"/>
          </p:cNvPicPr>
          <p:nvPr/>
        </p:nvPicPr>
        <p:blipFill>
          <a:blip r:embed="rId5"/>
          <a:stretch>
            <a:fillRect/>
          </a:stretch>
        </p:blipFill>
        <p:spPr>
          <a:xfrm>
            <a:off x="1498248" y="5315312"/>
            <a:ext cx="1940625" cy="562600"/>
          </a:xfrm>
          <a:prstGeom prst="rect">
            <a:avLst/>
          </a:prstGeom>
        </p:spPr>
      </p:pic>
      <p:sp>
        <p:nvSpPr>
          <p:cNvPr id="13" name="Parentesi graffa chiusa 12"/>
          <p:cNvSpPr/>
          <p:nvPr/>
        </p:nvSpPr>
        <p:spPr>
          <a:xfrm rot="5400000">
            <a:off x="2568684" y="5483086"/>
            <a:ext cx="150624" cy="94027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p:cNvSpPr txBox="1"/>
          <p:nvPr/>
        </p:nvSpPr>
        <p:spPr>
          <a:xfrm>
            <a:off x="2381873" y="6095656"/>
            <a:ext cx="524245" cy="461665"/>
          </a:xfrm>
          <a:prstGeom prst="rect">
            <a:avLst/>
          </a:prstGeom>
          <a:noFill/>
        </p:spPr>
        <p:txBody>
          <a:bodyPr wrap="square" rtlCol="0">
            <a:spAutoFit/>
          </a:bodyPr>
          <a:lstStyle/>
          <a:p>
            <a:r>
              <a:rPr lang="it-IT" sz="2400" dirty="0" smtClean="0"/>
              <a:t>&lt;1</a:t>
            </a:r>
            <a:endParaRPr lang="en-US" sz="2400" dirty="0"/>
          </a:p>
        </p:txBody>
      </p:sp>
      <p:sp>
        <p:nvSpPr>
          <p:cNvPr id="15" name="CasellaDiTesto 14"/>
          <p:cNvSpPr txBox="1"/>
          <p:nvPr/>
        </p:nvSpPr>
        <p:spPr>
          <a:xfrm>
            <a:off x="4549489" y="3867841"/>
            <a:ext cx="1805302" cy="1477328"/>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it-IT" dirty="0" smtClean="0"/>
              <a:t>L’effetto diretto</a:t>
            </a:r>
          </a:p>
          <a:p>
            <a:r>
              <a:rPr lang="it-IT" dirty="0" smtClean="0"/>
              <a:t>sul deficit è lo</a:t>
            </a:r>
          </a:p>
          <a:p>
            <a:r>
              <a:rPr lang="it-IT" dirty="0" smtClean="0"/>
              <a:t>stesso  di </a:t>
            </a:r>
            <a:r>
              <a:rPr lang="it-IT" dirty="0" smtClean="0">
                <a:sym typeface="Symbol" panose="05050102010706020507" pitchFamily="18" charset="2"/>
              </a:rPr>
              <a:t>G, ma</a:t>
            </a:r>
          </a:p>
          <a:p>
            <a:r>
              <a:rPr lang="it-IT" dirty="0" smtClean="0">
                <a:sym typeface="Symbol" panose="05050102010706020507" pitchFamily="18" charset="2"/>
              </a:rPr>
              <a:t>quello indiretto</a:t>
            </a:r>
          </a:p>
          <a:p>
            <a:r>
              <a:rPr lang="it-IT" dirty="0" smtClean="0">
                <a:sym typeface="Symbol" panose="05050102010706020507" pitchFamily="18" charset="2"/>
              </a:rPr>
              <a:t>è più piccolo</a:t>
            </a:r>
            <a:endParaRPr lang="en-US" dirty="0"/>
          </a:p>
        </p:txBody>
      </p:sp>
    </p:spTree>
    <p:extLst>
      <p:ext uri="{BB962C8B-B14F-4D97-AF65-F5344CB8AC3E}">
        <p14:creationId xmlns:p14="http://schemas.microsoft.com/office/powerpoint/2010/main" val="26618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1|100.1"/>
</p:tagLst>
</file>

<file path=ppt/tags/tag2.xml><?xml version="1.0" encoding="utf-8"?>
<p:tagLst xmlns:a="http://schemas.openxmlformats.org/drawingml/2006/main" xmlns:r="http://schemas.openxmlformats.org/officeDocument/2006/relationships" xmlns:p="http://schemas.openxmlformats.org/presentationml/2006/main">
  <p:tag name="TIMING" val="|30.1|100.1"/>
</p:tagLst>
</file>

<file path=ppt/tags/tag3.xml><?xml version="1.0" encoding="utf-8"?>
<p:tagLst xmlns:a="http://schemas.openxmlformats.org/drawingml/2006/main" xmlns:r="http://schemas.openxmlformats.org/officeDocument/2006/relationships" xmlns:p="http://schemas.openxmlformats.org/presentationml/2006/main">
  <p:tag name="TIMING" val="|30.1|100.1"/>
</p:tagLst>
</file>

<file path=ppt/tags/tag4.xml><?xml version="1.0" encoding="utf-8"?>
<p:tagLst xmlns:a="http://schemas.openxmlformats.org/drawingml/2006/main" xmlns:r="http://schemas.openxmlformats.org/officeDocument/2006/relationships" xmlns:p="http://schemas.openxmlformats.org/presentationml/2006/main">
  <p:tag name="TIMING" val="|30.1|100.1"/>
</p:tagLst>
</file>

<file path=ppt/tags/tag5.xml><?xml version="1.0" encoding="utf-8"?>
<p:tagLst xmlns:a="http://schemas.openxmlformats.org/drawingml/2006/main" xmlns:r="http://schemas.openxmlformats.org/officeDocument/2006/relationships" xmlns:p="http://schemas.openxmlformats.org/presentationml/2006/main">
  <p:tag name="TIMING" val="|30.1|100.1"/>
</p:tagLst>
</file>

<file path=ppt/tags/tag6.xml><?xml version="1.0" encoding="utf-8"?>
<p:tagLst xmlns:a="http://schemas.openxmlformats.org/drawingml/2006/main" xmlns:r="http://schemas.openxmlformats.org/officeDocument/2006/relationships" xmlns:p="http://schemas.openxmlformats.org/presentationml/2006/main">
  <p:tag name="TIMING" val="|30.1|100.1"/>
</p:tagLst>
</file>

<file path=ppt/tags/tag7.xml><?xml version="1.0" encoding="utf-8"?>
<p:tagLst xmlns:a="http://schemas.openxmlformats.org/drawingml/2006/main" xmlns:r="http://schemas.openxmlformats.org/officeDocument/2006/relationships" xmlns:p="http://schemas.openxmlformats.org/presentationml/2006/main">
  <p:tag name="TIMING" val="|30.1|100.1"/>
</p:tagLst>
</file>

<file path=ppt/theme/theme1.xml><?xml version="1.0" encoding="utf-8"?>
<a:theme xmlns:a="http://schemas.openxmlformats.org/drawingml/2006/main" name="Profondità">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TM04033923[[fn=Profondità]]</Template>
  <TotalTime>1341</TotalTime>
  <Words>3409</Words>
  <Application>Microsoft Office PowerPoint</Application>
  <PresentationFormat>Widescreen</PresentationFormat>
  <Paragraphs>302</Paragraphs>
  <Slides>43</Slides>
  <Notes>7</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50" baseType="lpstr">
      <vt:lpstr>Arial</vt:lpstr>
      <vt:lpstr>Calibri</vt:lpstr>
      <vt:lpstr>Corbel</vt:lpstr>
      <vt:lpstr>Symbol</vt:lpstr>
      <vt:lpstr>Wingdings</vt:lpstr>
      <vt:lpstr>Profondità</vt:lpstr>
      <vt:lpstr>Equation</vt:lpstr>
      <vt:lpstr>La Politica Fiscale</vt:lpstr>
      <vt:lpstr>La politica Fiscale</vt:lpstr>
      <vt:lpstr>La ricchezza finanziaria: le attività delle famiglie</vt:lpstr>
      <vt:lpstr>La ricchezza finanziaria: le passività delle famiglie</vt:lpstr>
      <vt:lpstr>Efficacia della politica fiscale: il breve periodo</vt:lpstr>
      <vt:lpstr>La trasmissione dell’impulso: Keynesiani</vt:lpstr>
      <vt:lpstr>La trasmissione per i monetaristi</vt:lpstr>
      <vt:lpstr>Riassumendo: il saldo dello Stato</vt:lpstr>
      <vt:lpstr>Riduzione della tassazione: T0</vt:lpstr>
      <vt:lpstr>Riduzione della tassazione: t0</vt:lpstr>
      <vt:lpstr>Haavelmo: moltiplicatore del bilancio in pareggio</vt:lpstr>
      <vt:lpstr>Bilancio in pareggio e aliquote</vt:lpstr>
      <vt:lpstr>Risultato sempre valido? Curva di Laffer</vt:lpstr>
      <vt:lpstr>Natura del deficit e politica fiscale</vt:lpstr>
      <vt:lpstr>Gli stabilizzatori automatici e il ciclo economico</vt:lpstr>
      <vt:lpstr>Gli stabilizzatori automatici</vt:lpstr>
      <vt:lpstr>Gli stabilizzatori automatici</vt:lpstr>
      <vt:lpstr>Deficit e debito</vt:lpstr>
      <vt:lpstr>Le misure del disavanzo</vt:lpstr>
      <vt:lpstr>Disavanzo e investimenti pubblici</vt:lpstr>
      <vt:lpstr>La golden rule</vt:lpstr>
      <vt:lpstr>Le ragioni del deficit bias</vt:lpstr>
      <vt:lpstr>Regole procedurali</vt:lpstr>
      <vt:lpstr>Il lungo periodo e l’accumulo di deficit</vt:lpstr>
      <vt:lpstr>Le misure del deficit: un confronto</vt:lpstr>
      <vt:lpstr>Il finanziamento del disavanzo pubblico</vt:lpstr>
      <vt:lpstr>Una impostazione alternativa: l’equivalenza ricardiana</vt:lpstr>
      <vt:lpstr>Il Teorema dell’Equivalenza ricardiana</vt:lpstr>
      <vt:lpstr>Il taglio delle imposte è solo un’illusione</vt:lpstr>
      <vt:lpstr>Sostituzione di risparmio privato a risparmio pubblico</vt:lpstr>
      <vt:lpstr>L’informazione sul vincolo di bilancio</vt:lpstr>
      <vt:lpstr>Il vincolo pubblico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L’orizzonte temporale</vt:lpstr>
      <vt:lpstr>Evidenza contrastante….</vt:lpstr>
      <vt:lpstr>Riduzione della spesa ed effetti espansivi?</vt:lpstr>
      <vt:lpstr>I Limiti del teorema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Politica Fiscale</dc:title>
  <dc:creator>Deams</dc:creator>
  <cp:lastModifiedBy>User</cp:lastModifiedBy>
  <cp:revision>48</cp:revision>
  <dcterms:created xsi:type="dcterms:W3CDTF">2016-03-14T07:26:05Z</dcterms:created>
  <dcterms:modified xsi:type="dcterms:W3CDTF">2017-03-03T09:32:49Z</dcterms:modified>
</cp:coreProperties>
</file>