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3793" y="173546"/>
            <a:ext cx="7976412" cy="154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37842"/>
            <a:ext cx="8072119" cy="414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adoxplace.com/Insights/Civilizations/Mughals/Mughals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archives.gov.uk/pathways/blackhistory/glossary.htm" TargetMode="External"/><Relationship Id="rId2" Type="http://schemas.openxmlformats.org/officeDocument/2006/relationships/hyperlink" Target="http://www.nationalarchives.gov.uk/pathways/blackhistory/early_times/adventurers.htm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files.co.uk/KingListsEurope/IberiaSpain.htm" TargetMode="External"/><Relationship Id="rId2" Type="http://schemas.openxmlformats.org/officeDocument/2006/relationships/hyperlink" Target="http://www.historyfiles.co.uk/KingListsAfrica/AfricaAlgeria.htm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historyfiles.co.uk/KingListsMiddEast/ArabicIslam.htm" TargetMode="External"/><Relationship Id="rId4" Type="http://schemas.openxmlformats.org/officeDocument/2006/relationships/hyperlink" Target="http://www.historyfiles.co.uk/KingListsAfrica/AfricaTunisia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storyfiles.co.uk/KingListsAfrica/AfricaLibya.htm" TargetMode="External"/><Relationship Id="rId3" Type="http://schemas.openxmlformats.org/officeDocument/2006/relationships/hyperlink" Target="http://www.historyfiles.co.uk/KingListsEurope/FranceFranks.htm" TargetMode="External"/><Relationship Id="rId7" Type="http://schemas.openxmlformats.org/officeDocument/2006/relationships/hyperlink" Target="http://www.historyfiles.co.uk/KingListsAfrica/EgyptIslamic.htm" TargetMode="External"/><Relationship Id="rId2" Type="http://schemas.openxmlformats.org/officeDocument/2006/relationships/hyperlink" Target="http://www.historyfiles.co.uk/KingListsAfrica/AfricaAlgeria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historyfiles.co.uk/KingListsMiddEast/ArabicBahrain.htm" TargetMode="External"/><Relationship Id="rId5" Type="http://schemas.openxmlformats.org/officeDocument/2006/relationships/hyperlink" Target="http://www.historyfiles.co.uk/KingListsAfrica/AfricaTunisia.htm" TargetMode="External"/><Relationship Id="rId4" Type="http://schemas.openxmlformats.org/officeDocument/2006/relationships/hyperlink" Target="http://www.historyfiles.co.uk/KingListsEurope/IberiaSpain.htm" TargetMode="External"/><Relationship Id="rId9" Type="http://schemas.openxmlformats.org/officeDocument/2006/relationships/hyperlink" Target="http://www.historyfiles.co.uk/KingListsMiddEast/ArabicSyria.htm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annica.com/EBchecked/topic/433983/Osman-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topic/397854/Murad-III" TargetMode="External"/><Relationship Id="rId2" Type="http://schemas.openxmlformats.org/officeDocument/2006/relationships/hyperlink" Target="http://www.britannica.com/EBchecked/topic/533574/Selim-I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648" y="1379347"/>
            <a:ext cx="3524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STORIA</a:t>
            </a:r>
            <a:r>
              <a:rPr spc="-35" dirty="0"/>
              <a:t> </a:t>
            </a:r>
            <a:r>
              <a:rPr spc="-25" dirty="0"/>
              <a:t>GLOBALE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5341" y="3894582"/>
            <a:ext cx="5975350" cy="155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Guido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Abbattista</a:t>
            </a:r>
            <a:endParaRPr sz="3200" dirty="0">
              <a:latin typeface="Calibri"/>
              <a:cs typeface="Calibri"/>
            </a:endParaRPr>
          </a:p>
          <a:p>
            <a:pPr marL="12700" marR="5080" algn="ctr">
              <a:lnSpc>
                <a:spcPct val="120000"/>
              </a:lnSpc>
              <a:spcBef>
                <a:spcPts val="212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Laurea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Magistrale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Interateneo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Studi Storici dal Medioevo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all’età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contemporanea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Anno </a:t>
            </a:r>
            <a:r>
              <a:rPr sz="1400" spc="-10" dirty="0" err="1">
                <a:solidFill>
                  <a:srgbClr val="FFFFFF"/>
                </a:solidFill>
                <a:latin typeface="Calibri"/>
                <a:cs typeface="Calibri"/>
              </a:rPr>
              <a:t>accademico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it-IT" sz="14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-202</a:t>
            </a:r>
            <a:r>
              <a:rPr lang="it-IT" sz="14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Moodle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enrolment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key: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00"/>
                </a:solidFill>
                <a:latin typeface="Calibri"/>
                <a:cs typeface="Calibri"/>
              </a:rPr>
              <a:t>GLOBHIST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6130"/>
            <a:ext cx="8053705" cy="35794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second siege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Vienna (1683) marks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high point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Muslim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expansion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Europe.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failure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highlights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incipient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weakness of  Muslim armies in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technology,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tactics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discipline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comparison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Europeans. 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Ottoman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retreat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began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about the same  time as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Moghul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reverses 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hands of 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Marathas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India, and  the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Safavid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losses in northern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Persia 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Russians.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After Vienna,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Ottomans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ceased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be 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threat to Europe,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although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resilient 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Turks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made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recurrent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efforts to reform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revitalize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their institutions.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sustained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counter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thrust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 Europe began,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aimed initially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Balkans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Caucasus,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expanded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years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North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Africa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Egypt,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resulted ultimately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destruction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Ottoman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Empire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War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1914-1918.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Muslim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power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had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passed its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zenith.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hour of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Europe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sz="2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arrived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5"/>
              </a:spcBef>
            </a:pPr>
            <a:r>
              <a:rPr spc="-25" dirty="0"/>
              <a:t>Iran </a:t>
            </a:r>
            <a:r>
              <a:rPr spc="-20" dirty="0"/>
              <a:t>safawide</a:t>
            </a:r>
            <a:r>
              <a:rPr dirty="0"/>
              <a:t> </a:t>
            </a:r>
            <a:r>
              <a:rPr spc="-5" dirty="0"/>
              <a:t>(1501-1736)</a:t>
            </a:r>
          </a:p>
          <a:p>
            <a:pPr marL="10795" marR="5080" algn="ctr">
              <a:lnSpc>
                <a:spcPct val="100000"/>
              </a:lnSpc>
              <a:spcBef>
                <a:spcPts val="135"/>
              </a:spcBef>
            </a:pPr>
            <a:r>
              <a:rPr sz="1800" spc="-5" dirty="0"/>
              <a:t>Iranian dynasty whose </a:t>
            </a:r>
            <a:r>
              <a:rPr sz="1800" spc="-10" dirty="0"/>
              <a:t>establishment </a:t>
            </a:r>
            <a:r>
              <a:rPr sz="1800" spc="-5" dirty="0"/>
              <a:t>of </a:t>
            </a:r>
            <a:r>
              <a:rPr sz="1800" spc="-10" dirty="0"/>
              <a:t>Shīʿite </a:t>
            </a:r>
            <a:r>
              <a:rPr sz="1800" dirty="0"/>
              <a:t>Islām as the </a:t>
            </a:r>
            <a:r>
              <a:rPr sz="1800" spc="-20" dirty="0"/>
              <a:t>state </a:t>
            </a:r>
            <a:r>
              <a:rPr sz="1800" spc="-5" dirty="0"/>
              <a:t>religion of </a:t>
            </a:r>
            <a:r>
              <a:rPr sz="1800" spc="-10" dirty="0"/>
              <a:t>Iran was </a:t>
            </a:r>
            <a:r>
              <a:rPr sz="1800" dirty="0"/>
              <a:t>a  </a:t>
            </a:r>
            <a:r>
              <a:rPr sz="1800" spc="-5" dirty="0"/>
              <a:t>major </a:t>
            </a:r>
            <a:r>
              <a:rPr sz="1800" spc="-10" dirty="0"/>
              <a:t>factor </a:t>
            </a:r>
            <a:r>
              <a:rPr sz="1800" dirty="0"/>
              <a:t>in the </a:t>
            </a:r>
            <a:r>
              <a:rPr sz="1800" spc="-5" dirty="0"/>
              <a:t>emergence </a:t>
            </a:r>
            <a:r>
              <a:rPr sz="1800" dirty="0"/>
              <a:t>of a </a:t>
            </a:r>
            <a:r>
              <a:rPr sz="1800" spc="-5" dirty="0"/>
              <a:t>unified national consciousness </a:t>
            </a:r>
            <a:r>
              <a:rPr sz="1800" dirty="0"/>
              <a:t>among the </a:t>
            </a:r>
            <a:r>
              <a:rPr sz="1800" spc="-5" dirty="0"/>
              <a:t>various  ethnic </a:t>
            </a:r>
            <a:r>
              <a:rPr sz="1800" dirty="0"/>
              <a:t>and </a:t>
            </a:r>
            <a:r>
              <a:rPr sz="1800" spc="-5" dirty="0"/>
              <a:t>linguistic elements of </a:t>
            </a:r>
            <a:r>
              <a:rPr sz="1800" dirty="0"/>
              <a:t>the</a:t>
            </a:r>
            <a:r>
              <a:rPr sz="1800" spc="75" dirty="0"/>
              <a:t> </a:t>
            </a:r>
            <a:r>
              <a:rPr sz="1800" spc="-10" dirty="0"/>
              <a:t>country</a:t>
            </a:r>
            <a:r>
              <a:rPr sz="2000" spc="-10" dirty="0"/>
              <a:t>.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644395" y="2060448"/>
            <a:ext cx="6144767" cy="424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7175"/>
            <a:ext cx="8024495" cy="45072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20"/>
              </a:spcBef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Shah ʿAbbās’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remarkable reign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(1588-1629),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with its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striking military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successes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efficient  administrative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system,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raised Iran to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status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power. 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Trade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with the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industry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expanded,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communications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improved;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capital,  Eṣfahān, became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centre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Ṣafavid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architectural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achievement,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manifest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mosques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Masjid-i  Shāh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the Masjid-i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Sheykh Loṭfollāh;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other  monuments including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ʿAlī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Qāpū,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Chehel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Sotūn,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Meydān-i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Shāh.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Despite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Ṣafavid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Shīʿite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zeal,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Christians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tolerated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several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missions and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churches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built.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296" y="693419"/>
            <a:ext cx="7677911" cy="5327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5110" y="387476"/>
            <a:ext cx="35680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Storia</a:t>
            </a:r>
            <a:r>
              <a:rPr sz="4400" spc="-65" dirty="0"/>
              <a:t> </a:t>
            </a:r>
            <a:r>
              <a:rPr sz="4400" spc="-5" dirty="0"/>
              <a:t>dell’India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204461" y="1692097"/>
            <a:ext cx="205295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(520-325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27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C.)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198966"/>
            <a:ext cx="7700645" cy="50057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Magadha, Shishunaga,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Nanda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(684-321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27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C.)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Achemenidi,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Greci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Maurya (321-185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C.)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Regno</a:t>
            </a:r>
            <a:r>
              <a:rPr sz="2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indo-scita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Regno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Gupta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(secc.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IV-V)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Regno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Harsha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(VI-VII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sec.)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Invasioni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islamiche: Mahmud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Ghazna</a:t>
            </a:r>
            <a:r>
              <a:rPr sz="27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(979-1030)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Mahmud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Ghur e il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sultanato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di Delhi (secc.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XII-XIV)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Impero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indù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Vijayanagar</a:t>
            </a:r>
            <a:r>
              <a:rPr sz="27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(1336-1646)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Moghul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(1526-1857)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Maratha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(1627-1817)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4066" y="461899"/>
            <a:ext cx="35140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Impero</a:t>
            </a:r>
            <a:r>
              <a:rPr sz="4400" spc="-70" dirty="0"/>
              <a:t> </a:t>
            </a:r>
            <a:r>
              <a:rPr sz="4400" dirty="0"/>
              <a:t>moghul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519172" y="1700783"/>
            <a:ext cx="4096512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5777" y="461899"/>
            <a:ext cx="3552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Sovrani</a:t>
            </a:r>
            <a:r>
              <a:rPr sz="4400" spc="-65" dirty="0"/>
              <a:t> </a:t>
            </a:r>
            <a:r>
              <a:rPr sz="4400" dirty="0"/>
              <a:t>moghul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75613" y="1417650"/>
          <a:ext cx="6553200" cy="474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Babur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8248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1483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1526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1530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Humayun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82486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1508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1530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1540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1556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u="heavy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Akbar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8248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1542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1556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1605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Jahangir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8248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1569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1605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1627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Shah</a:t>
                      </a:r>
                      <a:r>
                        <a:rPr sz="1800" b="1" u="heavy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sz="18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Jahan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82486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1592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1627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1658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1666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(74)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u="heavy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Aurangzeb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8248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1618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1658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1707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(89)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186" y="496950"/>
            <a:ext cx="7329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Sultanato </a:t>
            </a:r>
            <a:r>
              <a:rPr spc="-5" dirty="0"/>
              <a:t>di </a:t>
            </a:r>
            <a:r>
              <a:rPr spc="-25" dirty="0"/>
              <a:t>Mataram </a:t>
            </a:r>
            <a:r>
              <a:rPr spc="-5" dirty="0"/>
              <a:t>(isola di</a:t>
            </a:r>
            <a:r>
              <a:rPr spc="-15" dirty="0"/>
              <a:t> </a:t>
            </a:r>
            <a:r>
              <a:rPr spc="-35" dirty="0"/>
              <a:t>Java)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4434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Principale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soggetto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politico giavanese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dalla  fine del sec. XVI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all’inizio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del sec.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XVIII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363" y="2924555"/>
            <a:ext cx="8676132" cy="3209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3415" marR="5080" indent="-274828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Mataram </a:t>
            </a:r>
            <a:r>
              <a:rPr spc="-40" dirty="0"/>
              <a:t>all’epoca dell’arrivo </a:t>
            </a:r>
            <a:r>
              <a:rPr spc="-10" dirty="0"/>
              <a:t>degli  </a:t>
            </a:r>
            <a:r>
              <a:rPr spc="-15" dirty="0"/>
              <a:t>Europei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70825"/>
            <a:ext cx="7937500" cy="32454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Sultan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Agung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(1613-1646):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capitale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Karta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supremazia politico-militare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nell’isola di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Giava  (sconfitta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degli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avversari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Surabaya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Madura,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est Giava);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fallito tentativo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di  espellere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gli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Olandesi da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Batavia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(1628-1629)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  <a:tab pos="515366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Amangkurat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Amangkurat	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(1677-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866" y="314909"/>
            <a:ext cx="78746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Storia </a:t>
            </a:r>
            <a:r>
              <a:rPr sz="4400" dirty="0"/>
              <a:t>della </a:t>
            </a:r>
            <a:r>
              <a:rPr sz="4400" spc="-5" dirty="0"/>
              <a:t>Cina: </a:t>
            </a:r>
            <a:r>
              <a:rPr sz="4400" spc="-10" dirty="0"/>
              <a:t>dinastie</a:t>
            </a:r>
            <a:r>
              <a:rPr sz="4400" spc="-35" dirty="0"/>
              <a:t> </a:t>
            </a:r>
            <a:r>
              <a:rPr sz="4400" spc="5" dirty="0"/>
              <a:t>maggiori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58620"/>
            <a:ext cx="5182235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Xia (2100-1600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a.C.</a:t>
            </a:r>
            <a:r>
              <a:rPr sz="20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circa)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Shang (c. 1600-1046</a:t>
            </a:r>
            <a:r>
              <a:rPr sz="20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a.C.)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Zhou (1046-256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a.C.)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Periodo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degli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Stati Combattenti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(453-221</a:t>
            </a:r>
            <a:r>
              <a:rPr sz="20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a.C.)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Qin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(246-206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a.C.)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Han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(202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a.C.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- 220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d.C.)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Jìn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(265–420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d.C.)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Dinastie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Nord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 del Sud (420-581 d.</a:t>
            </a:r>
            <a:r>
              <a:rPr sz="20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C.)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Suí, (581-618 d.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C.)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Tang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(618-907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d.C.)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Cinque dinastie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 dieci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regni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(907-979.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C.)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Song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(979-1279)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Yuan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(Mongola)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(1279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1368)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Ming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(1368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-1644)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Qing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(1644-1911)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Repubblica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Cina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(1912-1949)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Repubblica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Popolare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Cinese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(1949-corrente)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5757" y="2888361"/>
            <a:ext cx="54089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Lezione </a:t>
            </a:r>
            <a:r>
              <a:rPr sz="4400" dirty="0"/>
              <a:t>2: </a:t>
            </a:r>
            <a:r>
              <a:rPr sz="4400" spc="-5" dirty="0"/>
              <a:t>quadri</a:t>
            </a:r>
            <a:r>
              <a:rPr sz="4400" spc="-45" dirty="0"/>
              <a:t> </a:t>
            </a:r>
            <a:r>
              <a:rPr sz="4400" spc="-20" dirty="0"/>
              <a:t>storici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657" y="461899"/>
            <a:ext cx="3950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L’impero</a:t>
            </a:r>
            <a:r>
              <a:rPr sz="4400" spc="-55" dirty="0"/>
              <a:t> </a:t>
            </a:r>
            <a:r>
              <a:rPr sz="4400" dirty="0"/>
              <a:t>manchu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87196" y="1402080"/>
            <a:ext cx="6694932" cy="491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5861" y="461899"/>
            <a:ext cx="3731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La Cina </a:t>
            </a:r>
            <a:r>
              <a:rPr sz="4400" dirty="0"/>
              <a:t>nel</a:t>
            </a:r>
            <a:r>
              <a:rPr sz="4400" spc="-50" dirty="0"/>
              <a:t> </a:t>
            </a:r>
            <a:r>
              <a:rPr sz="4400" dirty="0"/>
              <a:t>1820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87196" y="1299972"/>
            <a:ext cx="6841235" cy="5073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705" y="314909"/>
            <a:ext cx="6245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Relazioni </a:t>
            </a:r>
            <a:r>
              <a:rPr sz="4400" spc="-15" dirty="0"/>
              <a:t>esterne </a:t>
            </a:r>
            <a:r>
              <a:rPr sz="4400" spc="-5" dirty="0"/>
              <a:t>della</a:t>
            </a:r>
            <a:r>
              <a:rPr sz="4400" spc="-15" dirty="0"/>
              <a:t> </a:t>
            </a:r>
            <a:r>
              <a:rPr sz="4400" spc="-5" dirty="0"/>
              <a:t>Cina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31747" y="1196339"/>
            <a:ext cx="6996683" cy="526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188976"/>
            <a:ext cx="4680204" cy="2915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232" y="3285744"/>
            <a:ext cx="6315456" cy="3435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6444" y="230124"/>
            <a:ext cx="4067555" cy="2839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336" y="314909"/>
            <a:ext cx="4509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Storia </a:t>
            </a:r>
            <a:r>
              <a:rPr sz="4400" spc="-5" dirty="0"/>
              <a:t>del</a:t>
            </a:r>
            <a:r>
              <a:rPr sz="4400" spc="-40" dirty="0"/>
              <a:t> </a:t>
            </a:r>
            <a:r>
              <a:rPr sz="4400" dirty="0"/>
              <a:t>Giappone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85748"/>
            <a:ext cx="7825105" cy="4677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Periodo 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Yayoi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(300 a. C.-250 d.</a:t>
            </a:r>
            <a:r>
              <a:rPr sz="25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C.)</a:t>
            </a: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periodo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Kofun (250-700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d.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C.)</a:t>
            </a: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Periodo 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Nara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(710 -</a:t>
            </a:r>
            <a:r>
              <a:rPr sz="25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784)</a:t>
            </a: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Periodo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Heian (784 -</a:t>
            </a:r>
            <a:r>
              <a:rPr sz="2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1185)</a:t>
            </a: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Periodo 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Ashikaga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Muromachi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(1333 -</a:t>
            </a:r>
            <a:r>
              <a:rPr sz="25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1573)</a:t>
            </a:r>
            <a:endParaRPr sz="2500">
              <a:latin typeface="Calibri"/>
              <a:cs typeface="Calibri"/>
            </a:endParaRPr>
          </a:p>
          <a:p>
            <a:pPr marL="355600" marR="572770" indent="-343535">
              <a:lnSpc>
                <a:spcPts val="2400"/>
              </a:lnSpc>
              <a:spcBef>
                <a:spcPts val="5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Periodo Azuchi-Momoyama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(1573 -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1600) 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(Tokugawa 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Ieyasu)</a:t>
            </a:r>
            <a:endParaRPr sz="2500">
              <a:latin typeface="Calibri"/>
              <a:cs typeface="Calibri"/>
            </a:endParaRPr>
          </a:p>
          <a:p>
            <a:pPr marL="355600" marR="857250" indent="-343535">
              <a:lnSpc>
                <a:spcPts val="24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427355" algn="l"/>
                <a:tab pos="427990" algn="l"/>
              </a:tabLst>
            </a:pPr>
            <a:r>
              <a:rPr dirty="0"/>
              <a:t>	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Periodo 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Edo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Tokugawa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(1600 -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1868)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(shōgunato  ereditario)</a:t>
            </a:r>
            <a:endParaRPr sz="2500">
              <a:latin typeface="Calibri"/>
              <a:cs typeface="Calibri"/>
            </a:endParaRPr>
          </a:p>
          <a:p>
            <a:pPr marL="355600" marR="50800" indent="-343535">
              <a:lnSpc>
                <a:spcPts val="24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427355" algn="l"/>
                <a:tab pos="427990" algn="l"/>
              </a:tabLst>
            </a:pPr>
            <a:r>
              <a:rPr dirty="0"/>
              <a:t>	</a:t>
            </a:r>
            <a:r>
              <a:rPr sz="2500" b="1" spc="-35" dirty="0">
                <a:solidFill>
                  <a:srgbClr val="FFFFFF"/>
                </a:solidFill>
                <a:latin typeface="Calibri"/>
                <a:cs typeface="Calibri"/>
              </a:rPr>
              <a:t>Takamori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Saigō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(Satsuma)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Kido 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Kōin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(Chōshū): alleanza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1866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rinnovamento</a:t>
            </a:r>
            <a:r>
              <a:rPr sz="2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Meiji</a:t>
            </a: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Impero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giapponese (1868 -</a:t>
            </a:r>
            <a:r>
              <a:rPr sz="2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1945)</a:t>
            </a:r>
            <a:endParaRPr sz="250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guerra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sino-giapponese (1894-95 e russo-giapponese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(1904-1905)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673" y="461899"/>
            <a:ext cx="36950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Storia</a:t>
            </a:r>
            <a:r>
              <a:rPr sz="4400" spc="-55" dirty="0"/>
              <a:t> dell’Africa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45462"/>
            <a:ext cx="7687309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Africa occidentale prima degli</a:t>
            </a:r>
            <a:r>
              <a:rPr sz="25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Europei:</a:t>
            </a:r>
            <a:endParaRPr sz="25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”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There were many forms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government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Africa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before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Europeans knew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it,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ranging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powerful empires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decentralised groups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pastoralists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hunters.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West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Africa,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archaeological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excavations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at Old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Jenne (modern  Djenné, in Mali)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uncovered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sophisticated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urban  settlement dating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3rd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century BC.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The ancient  kingdom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Ghana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based on 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gold trade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flourished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from at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least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early as the 8th century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AD.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  the Middle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Ages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much of modern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Senegal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Mali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was  governed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confederation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known as the Mali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empire“</a:t>
            </a: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Spartizione e dominazione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coloniale</a:t>
            </a:r>
            <a:r>
              <a:rPr sz="2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1882-1935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673" y="461899"/>
            <a:ext cx="36950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Storia</a:t>
            </a:r>
            <a:r>
              <a:rPr sz="4400" spc="-55" dirty="0"/>
              <a:t> dell’Africa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7842"/>
            <a:ext cx="802449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Benin:</a:t>
            </a:r>
            <a:endParaRPr sz="27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645"/>
              </a:spcBef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“Old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Benin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forest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kingdom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Edo-speaking  people.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early 15th 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century,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Oba (ruler) of  Benin,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Ewuare,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built up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powerful standing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army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expanded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Benin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towards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Niger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Delta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Lagos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the 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west.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 Oba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head of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government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established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well-structured 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society.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collected 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taxes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owned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all  the land in the </a:t>
            </a: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country.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 people of Benin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highly  skilled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art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making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figurines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heads of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bronze, 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brass,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copper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ivory,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usually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honour of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Oba.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2270"/>
              </a:lnSpc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Masks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played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important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role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rituals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2915"/>
              </a:lnSpc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well-being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prosperity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Edo</a:t>
            </a:r>
            <a:r>
              <a:rPr sz="27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65" dirty="0">
                <a:solidFill>
                  <a:srgbClr val="FFFFFF"/>
                </a:solidFill>
                <a:latin typeface="Calibri"/>
                <a:cs typeface="Calibri"/>
              </a:rPr>
              <a:t>people”.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548640"/>
            <a:ext cx="7024116" cy="5818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6157" y="5877268"/>
            <a:ext cx="1698625" cy="0"/>
          </a:xfrm>
          <a:custGeom>
            <a:avLst/>
            <a:gdLst/>
            <a:ahLst/>
            <a:cxnLst/>
            <a:rect l="l" t="t" r="r" b="b"/>
            <a:pathLst>
              <a:path w="1698625">
                <a:moveTo>
                  <a:pt x="0" y="0"/>
                </a:moveTo>
                <a:lnTo>
                  <a:pt x="16986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1889" y="1813458"/>
          <a:ext cx="6889750" cy="4070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15">
                <a:tc>
                  <a:txBody>
                    <a:bodyPr/>
                    <a:lstStyle/>
                    <a:p>
                      <a:pPr marL="127000">
                        <a:lnSpc>
                          <a:spcPts val="171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32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Yatenga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63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Borgu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63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Hausa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63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Borno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635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04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Wagadugu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63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Oyo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63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Gobir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63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Kanem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635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3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Mamprussi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Nupe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Katsina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Kwararafa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73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Dagomba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Igala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Daura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73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Nanumba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49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Gonja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Zakzak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Zamfara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Kebbi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2226"/>
            <a:ext cx="8022590" cy="44773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414020" indent="-343535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map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shows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Africa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1600,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time 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considerable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political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upheaval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migrations.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turn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17th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century,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inroads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Moroccan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armies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Songhay trading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 which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once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spread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modern Nigeria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Atlantic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had reduced it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rump on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middle reaches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the 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Niger.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 same period also witnessed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final collapse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Mali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empire,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much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whose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influence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territory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had been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controlled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Songhay during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century.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355600" marR="18415">
              <a:lnSpc>
                <a:spcPct val="8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historical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kingdom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Benin (part 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now Nigeria)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already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extending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influence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Niger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delta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Lagos.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hundred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years,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independent African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 including  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group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Hausa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(shown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dark green 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map) and the  Mossi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around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upper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reaches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White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Volta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able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maintain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expand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territories.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 kingdom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Dahomey (now  southern Benin)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Asante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(now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southern part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Ghana) had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yet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begin their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respective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expansions over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Slave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Coast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Gold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Coast.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1005" y="2907614"/>
            <a:ext cx="4674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Gunpowder</a:t>
            </a:r>
            <a:r>
              <a:rPr sz="4400" spc="-75" dirty="0"/>
              <a:t> </a:t>
            </a:r>
            <a:r>
              <a:rPr sz="4400" spc="-10" dirty="0"/>
              <a:t>empires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7175"/>
            <a:ext cx="8041005" cy="45072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20"/>
              </a:spcBef>
            </a:pP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Before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16th 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century,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Europeans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not  deeply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involved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slave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trading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African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coast. 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However,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movement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 African labour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to Madeira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Canary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Islands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by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early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Portuguese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explorers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1470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onwards.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Portuguese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also the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use African 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slave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labour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gold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mines, and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sugar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plantations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small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equatorial island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São 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Tomé.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These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plantations became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model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future sugar 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estates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Indies. African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exports at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this  time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included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gold,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palm oil, nuts,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yams, 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pepper,  ivory,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gum and</a:t>
            </a:r>
            <a:r>
              <a:rPr sz="3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cloth.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267" y="332231"/>
            <a:ext cx="5544311" cy="6316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9161"/>
            <a:ext cx="7971790" cy="40322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16th century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foundations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globalisation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laid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African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rulers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forged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relationships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European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traders.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early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English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explorer was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William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Hawkins, father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John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Hawkins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 the 1530s,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Hawkins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voyages to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Guinea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obtain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ivory,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dyewoods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gold.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stage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English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seemed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have  little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interest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taking slaves.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This,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however,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change.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There was intense  rivalry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Africa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among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Europeans.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 no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interest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conquering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interior,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concentrated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efforts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obtain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human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cargo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along the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African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coast.  During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1590s, 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Dutch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challenged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Portuguese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monopoly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become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main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slave trading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nation.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Later,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Scottish,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Swedish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Danish African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companies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registered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interest.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 so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many European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powers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coast, conflict was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inevitable,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culminating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Anglo-Dutch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war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1665-7.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Forts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built by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Portuguese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Dutch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Gold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Coast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(modern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Ghana)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captured by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British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 1667.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African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rulers were instrumental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slave trade.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They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exchanged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prisoners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war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(rarely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own people)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firearms manufactured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Birmingham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elsewhere in Britain. With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newly acquired weapons, kings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chiefs were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able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expand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territories.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slave trade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had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profound effect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economy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politics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Africa,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leading,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many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cases,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increase in  tension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violence.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066291"/>
            <a:ext cx="792480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446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Africa north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tropical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forest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south 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desert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location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sub-Saharan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Africa’s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largest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most  sophisticated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period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before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19th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century.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People could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travel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communicate over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distances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either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horseback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across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dry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savanna—a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landscape not 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unlike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North American prairie—or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along the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water routes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mighty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Niger 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River.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their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location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trans-  Saharan trade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routes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northern parts of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commercial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networks from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gold-producing areas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meant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great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empires 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Ghana, Mali, and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Songhay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could profit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commerce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passing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territories.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also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were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influenced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varying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degrees by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Islam, which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gradually spread  through trade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lands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south 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desert,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which 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Arabs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called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bilad alsudan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, or “the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land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blacks.”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6130"/>
            <a:ext cx="8067040" cy="418337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12700" indent="-343535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earliest of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Africa's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big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 known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by historians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  Ghana,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after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title of its king.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confused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with the  modern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country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called Ghana, ancient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Ghana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was located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now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Mali 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Mauritania. Founded probably around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300 CE, it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was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powerful trading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early 9th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century,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Arabic  sources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described it as “the land of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gold.”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Although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its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people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were engaged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agriculture,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basis of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Ghana’s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power was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its ability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tax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goods passing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through,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its monopoly of the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gold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trade from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Bambuk,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headwaters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Senegal</a:t>
            </a:r>
            <a:r>
              <a:rPr sz="22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River.</a:t>
            </a:r>
            <a:endParaRPr sz="22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Revenues from trade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funded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army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bureaucracy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state.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time,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empire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built through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conquest over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lesser 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states,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both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north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toward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Sahara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south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toward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gold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fields.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Ghana’s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system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government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expanded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well,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subordinate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areas ruled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local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governors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funneled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taxes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administration.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2226"/>
            <a:ext cx="8061325" cy="42945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most important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Ghana's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immediate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successor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that of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Soninke-speaking Soso,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height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power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the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early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13th century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rule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Sumanguru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Kante.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about 1235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Sumaoro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challenged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Mandinka people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little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Kangaba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(also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former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Ghana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province),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near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headwaters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Niger 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River.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armies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fought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each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famous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battle, which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centuries since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has become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important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African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oral 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history,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handed down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over generations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praise singers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called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griots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.  Sumaoro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defeated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killed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the leader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opposing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force,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Sundiata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Keita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(1235-1260), then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founded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Mali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Empire by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incorporating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conquering Sosso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nearby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territories.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Mali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repeated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achievements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Ancient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Ghana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still greater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scale.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rulers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secured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gold-producing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lands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Bambuk and as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well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new  goldfields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Bure,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ultimately controlling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extensive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system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regional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long-distance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trade.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ts val="216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subjects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engaged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agriculture,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however,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taxed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provincial governors loyal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mansa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(king)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capital.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6130"/>
            <a:ext cx="7947659" cy="43846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Mali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Empire enjoyed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greatest power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prosperity under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rule of Mansa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Kankan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Musa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(c. 1312-37), whose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picture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adorned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14th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century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map I mentioned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beginning. The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armed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horsemen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Musa’s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armies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extended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reach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empire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middle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Niger region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Timbuktu,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southern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trading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towns,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northern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trans-Saharan trading cities, east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borders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Hausaland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(present-day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northern Nigeria), and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nearly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Atlantic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coast.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Mansa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Musa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enclosed this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huge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portion of the 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Western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Sudan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within 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single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system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law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order,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guaranteeing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safety for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traders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travelers.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the 14th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century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two-thirds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gold in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Europe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Middle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East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came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Western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Sudan, carried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Sahara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then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Mediterranean,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Mali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was now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recognized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 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world 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power.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Under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Mansa Musa, Mali's ambassadors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established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Morocco,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Egypt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elsewhere,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while North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African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Egyptian  scholars visited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Mali’s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capital.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1662"/>
            <a:ext cx="8048625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an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era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tenuous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long-distance communications,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on a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continent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low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population  densities, it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difficult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hold a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large empire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together.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After about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1400, rebellions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Mali’s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provinces started to become successful,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Empire shrunk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weakened.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even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its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political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power declined,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Mali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empire,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about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200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years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old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point, still  commanded respect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fame,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especially among tributary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founded by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warriors.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its  diminished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form,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Mali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remained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viable, but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ever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weaker,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nearly two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centuries,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coexisting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 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ascendant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power,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Songhay.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Songhay people established themselves  at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Niger River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trading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city of Gao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beginning of 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7th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century,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dominating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previous  inhabitants.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settlers were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enterprising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traders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welcomed Berber merchants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came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north.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time,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Songhay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market-centers prospered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grew.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14th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century,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Gao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valuable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that 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Mali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ruler,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Mansa Musa,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sent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out his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generals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armies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 bring</a:t>
            </a:r>
            <a:endParaRPr sz="1600">
              <a:latin typeface="Calibri"/>
              <a:cs typeface="Calibri"/>
            </a:endParaRPr>
          </a:p>
          <a:p>
            <a:pPr marL="12700" marR="64769">
              <a:lnSpc>
                <a:spcPct val="100000"/>
              </a:lnSpc>
              <a:spcBef>
                <a:spcPts val="39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it within the Mali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Empire.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But Mali's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control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Gao lasted only about fifty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years,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ending when  Gao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independence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1375.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16th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century,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Songhay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had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become the  largest ever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tropical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Africa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before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European conquest.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strength derived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from Songhay’s  favorable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position along the Niger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River,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provided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means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of communication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trade;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prosperity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commercial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cities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like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Gao,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Timbuktu and Jenne; 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good leadership,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especially  under 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famous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ruler Sunni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6130"/>
            <a:ext cx="8066405" cy="411670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But the end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Songhay Empire came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attack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 north. In 1582, in an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attempt to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exert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control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gold trade,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sultan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Morocco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sent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force to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seize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salt-deposits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located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north of 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Songhay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Empire. 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Moroccan troops were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armed with a  weapon not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seen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before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battlefields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Western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Sudan, an  early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musket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called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arquebus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. This skirmish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remote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part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empire opened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war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Morocco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proved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disastrous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Songhay.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same time as it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fighting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Moroccan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expansion,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many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Songhay's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subject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peoples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broke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away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empire. The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Moroccan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success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turned out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limited,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keeping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Timbuktu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Gao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strong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enough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rule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former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empire,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broke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into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smaller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kingdoms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chieftaincies.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Islam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continued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expand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even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after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eclipse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Songhay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Empire.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Similarly,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trans-Saharan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trade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continued,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joined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after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about 1500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expanding European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slave  trade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Atlantic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coast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6130"/>
            <a:ext cx="7978775" cy="425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Alawi /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Alaouite Dynasty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AD 1664 -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sz="2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2200">
              <a:latin typeface="Calibri"/>
              <a:cs typeface="Calibri"/>
            </a:endParaRPr>
          </a:p>
          <a:p>
            <a:pPr marL="12700" marR="41275">
              <a:lnSpc>
                <a:spcPct val="80000"/>
              </a:lnSpc>
              <a:spcBef>
                <a:spcPts val="53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modern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kingdom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Morocco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located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north-west African  coastline, bordered by </a:t>
            </a:r>
            <a:r>
              <a:rPr sz="2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Algeria</a:t>
            </a:r>
            <a:r>
              <a:rPr sz="2200" spc="-1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east, and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Western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Sahara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 south. It also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controls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southern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straits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Gibraltar,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making it the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closest point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Africa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Spain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.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kingdom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retains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capital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Rabat,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although its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best-known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city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(and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largest)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probably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Casablanca.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52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Alawi (Alaouites)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were natives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southern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Morocco.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Initially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they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ruled only in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Tafilalt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(in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central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eastern region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country)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 some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parts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southern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Morocco,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following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death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Ahmad I 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al-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Mansur which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allowed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country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slip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anarchy.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Completing a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process begun by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his 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father,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Mulay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Al-Rashid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united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country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under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single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ruler and ended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opposition. The dynasty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claims the same  line 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descent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tenth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century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Fatamids</a:t>
            </a:r>
            <a:r>
              <a:rPr sz="2200" spc="-2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Tunisia,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ibn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Abi 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Talib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(the 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Rashidun</a:t>
            </a:r>
            <a:r>
              <a:rPr sz="2200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caliph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656-661) and his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wife, Fatima.</a:t>
            </a:r>
            <a:r>
              <a:rPr sz="22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[…]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366" y="461899"/>
            <a:ext cx="40468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Impero</a:t>
            </a:r>
            <a:r>
              <a:rPr sz="4400" spc="-65" dirty="0"/>
              <a:t> </a:t>
            </a:r>
            <a:r>
              <a:rPr sz="4400" spc="-15" dirty="0"/>
              <a:t>ottomano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60347" y="1417319"/>
            <a:ext cx="6906768" cy="494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239773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89203" y="1250441"/>
            <a:ext cx="7710170" cy="51295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Algiers</a:t>
            </a:r>
            <a:r>
              <a:rPr sz="1800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annexed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France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created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colony.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Sultan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Abderrahmane supports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resistance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movement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occupation,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encouraging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Algerian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Islamic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scholar  Abd-el-Kader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fight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European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invaders.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sultan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also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called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upon by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inhabitants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Algerian city of Tlemcen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invade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protect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French. This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he does, 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his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nephew,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Prince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Moulay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Ali, is named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caliph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 Tlemcen.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1859 – 1860: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Spanish-Moroccan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War,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 African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War,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begins with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disagreement over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Spanish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-controlled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coastal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city 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Ceuta.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Moroccan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forces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accept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defeat after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Battle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Tetuan.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[…] 1912: Under 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terms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Treaty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Fez, Morocco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becomes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French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Protectorate,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small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protectorate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northern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territories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near 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Straits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Gibraltar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remaining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under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Spanish </a:t>
            </a:r>
            <a:r>
              <a:rPr sz="1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control.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1956: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Morocco gains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independence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France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Spain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. 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following 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year,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Sultan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Mohammed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drops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his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traditional title in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favour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calling himself  malik, or king 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Morocco.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Mohammed also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captures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Spanish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Sahara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Ifni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War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(which is known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the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Forgotten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War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Spain).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[…] 1963: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Moroccan-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Algerian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war,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settled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agreement 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1972. […] 2011: A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wave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popular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protests against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deeply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unpopular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dictatorial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government in </a:t>
            </a:r>
            <a:r>
              <a:rPr sz="1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Tunisia</a:t>
            </a:r>
            <a:r>
              <a:rPr sz="1800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forces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president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flee the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country,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paving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way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fresh elections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new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start.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protests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strike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chord 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Arabs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across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North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Africa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Middle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East,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similar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protests are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triggered in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Bahrain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Egypt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Libya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Morocco,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Syria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Yemen.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Morocco's protests are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much less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forceful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some places,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king enjoying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strong following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amongst his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people.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Force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not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quell 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protests,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police being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told to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keep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low profile,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constitutional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reform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promised by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king.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848" y="620268"/>
            <a:ext cx="5760720" cy="590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1769" y="278384"/>
            <a:ext cx="5219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Storia </a:t>
            </a:r>
            <a:r>
              <a:rPr spc="-55" dirty="0"/>
              <a:t>dell’America</a:t>
            </a:r>
            <a:r>
              <a:rPr spc="-5" dirty="0"/>
              <a:t> </a:t>
            </a:r>
            <a:r>
              <a:rPr spc="-10" dirty="0"/>
              <a:t>Latina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960263"/>
            <a:ext cx="7684134" cy="49726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indipendenze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latino-americane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(1806-1825):</a:t>
            </a:r>
            <a:endParaRPr sz="3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Bolivia,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1809-1825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Messico,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1810-1821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Paraguay,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1811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Uruguay,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1811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Argentina,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1816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Cile, 1818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Colombia,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1820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Venezuela,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1821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Perù,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1821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Brasile,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1822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Ecuador,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1822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Cuba, 1899-1901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9891" y="1124711"/>
            <a:ext cx="4332732" cy="514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511" y="1065275"/>
            <a:ext cx="3781044" cy="5207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366" y="461899"/>
            <a:ext cx="40468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Impero</a:t>
            </a:r>
            <a:r>
              <a:rPr sz="4400" spc="-65" dirty="0"/>
              <a:t> </a:t>
            </a:r>
            <a:r>
              <a:rPr sz="4400" spc="-15" dirty="0"/>
              <a:t>ottomano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45462"/>
            <a:ext cx="8016240" cy="43694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Ottoman Empire,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empire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created by 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Turkish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tribes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Anatolia. One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most powerful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 the world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15th and 16th centuries, it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spanned more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than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600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years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came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 end only in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1922,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when it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was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replaced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Turkish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Republic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various successor 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southeastern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Europe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the Middle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East. 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its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height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empire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included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southeastern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Europe to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gates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Vienna, including modern 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Hungary,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Serbia,  Bosnia,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Romania, Greece,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Ukraine;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Iraq,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Syria, Israel,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Egypt;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North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Africa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far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Algeria;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 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Arabian Peninsula. The term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Ottoman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is a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dynastic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appellation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derived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Osman (Arabic:</a:t>
            </a:r>
            <a:r>
              <a:rPr sz="25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5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ʿUthmān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), the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nomadic 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Turkmen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chief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founded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both 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dynasty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 the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empire.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320" rIns="0" bIns="0" rtlCol="0">
            <a:spAutoFit/>
          </a:bodyPr>
          <a:lstStyle/>
          <a:p>
            <a:pPr marL="3126740" marR="5080" indent="-2346325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Ottoman </a:t>
            </a:r>
            <a:r>
              <a:rPr sz="3200" b="1" spc="-25" dirty="0">
                <a:latin typeface="Calibri"/>
                <a:cs typeface="Calibri"/>
              </a:rPr>
              <a:t>state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1481: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5" dirty="0">
                <a:latin typeface="Calibri"/>
                <a:cs typeface="Calibri"/>
              </a:rPr>
              <a:t>age </a:t>
            </a:r>
            <a:r>
              <a:rPr sz="3200" b="1" dirty="0">
                <a:latin typeface="Calibri"/>
                <a:cs typeface="Calibri"/>
              </a:rPr>
              <a:t>of  </a:t>
            </a:r>
            <a:r>
              <a:rPr sz="3200" b="1" spc="-10" dirty="0">
                <a:latin typeface="Calibri"/>
                <a:cs typeface="Calibri"/>
              </a:rPr>
              <a:t>expansion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27175"/>
            <a:ext cx="7955915" cy="414147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20"/>
              </a:spcBef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period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Ottoman history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was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characterized by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almost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continuous territorial  expansion, during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Ottoman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dominion spread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out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small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northwestern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Anatolian  principality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to cover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southeastern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Europe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Anatolia.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political, economic,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social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institutions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classical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Islāmic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empires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were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amalgamated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with those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inherited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from Byzantium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Turkish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empires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Central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Asia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reestablished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forms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to  characterize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area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modern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times.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6130"/>
            <a:ext cx="8039734" cy="384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time 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Ottoman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rulers became sultans [Sultan</a:t>
            </a:r>
            <a:r>
              <a:rPr sz="22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Mehmed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26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(Muḥammad) I (ruled 1413–20)],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already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had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far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more extensive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power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authority than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had been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case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half century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earlier.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 simple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tribal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organization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Ottoman bey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could suffice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only while  the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small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enough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individual tribal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leaders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remain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lands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collect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revenues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fight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nearby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enemy at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same time. As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principality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expanded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frontiers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 enemies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became further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removed from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previously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conquered 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territory,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financial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administrative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functions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home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had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separated from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military. 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Taxes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had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collected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exploit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conquered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territories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support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officers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soldiers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while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they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away.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treasury of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sultan had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separated from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each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independent income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508" y="496950"/>
            <a:ext cx="8492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The </a:t>
            </a:r>
            <a:r>
              <a:rPr b="1" spc="-5" dirty="0">
                <a:latin typeface="Calibri"/>
                <a:cs typeface="Calibri"/>
              </a:rPr>
              <a:t>peak of </a:t>
            </a:r>
            <a:r>
              <a:rPr b="1" spc="-20" dirty="0">
                <a:latin typeface="Calibri"/>
                <a:cs typeface="Calibri"/>
              </a:rPr>
              <a:t>Ottoman </a:t>
            </a:r>
            <a:r>
              <a:rPr b="1" spc="-60" dirty="0">
                <a:latin typeface="Calibri"/>
                <a:cs typeface="Calibri"/>
              </a:rPr>
              <a:t>power,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1481–1566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28008"/>
            <a:ext cx="7854315" cy="39274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Bayezid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(1481–1512)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Selim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(1512–20)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(first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siege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Vienna,</a:t>
            </a:r>
            <a:r>
              <a:rPr sz="3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1529)</a:t>
            </a:r>
            <a:endParaRPr sz="3200">
              <a:latin typeface="Calibri"/>
              <a:cs typeface="Calibri"/>
            </a:endParaRPr>
          </a:p>
          <a:p>
            <a:pPr marL="355600" marR="192595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Süleyman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(1520–66), called “the  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Magnificent”</a:t>
            </a:r>
            <a:endParaRPr sz="3200">
              <a:latin typeface="Calibri"/>
              <a:cs typeface="Calibri"/>
            </a:endParaRPr>
          </a:p>
          <a:p>
            <a:pPr marL="355600" marR="168910" indent="-343535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Selim II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(ruled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1566–74),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known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“the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Sot”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or “the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Blonde,”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Murad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III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(1574–95)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0830" marR="5080" indent="-2605405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The </a:t>
            </a:r>
            <a:r>
              <a:rPr b="1" spc="-5" dirty="0">
                <a:latin typeface="Calibri"/>
                <a:cs typeface="Calibri"/>
              </a:rPr>
              <a:t>decline of the </a:t>
            </a:r>
            <a:r>
              <a:rPr b="1" spc="-20" dirty="0">
                <a:latin typeface="Calibri"/>
                <a:cs typeface="Calibri"/>
              </a:rPr>
              <a:t>Ottoman </a:t>
            </a:r>
            <a:r>
              <a:rPr b="1" spc="-15" dirty="0">
                <a:latin typeface="Calibri"/>
                <a:cs typeface="Calibri"/>
              </a:rPr>
              <a:t>Empire,  </a:t>
            </a:r>
            <a:r>
              <a:rPr b="1" spc="-5" dirty="0">
                <a:latin typeface="Calibri"/>
                <a:cs typeface="Calibri"/>
              </a:rPr>
              <a:t>1566–1807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2226"/>
            <a:ext cx="7934959" cy="398970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Ottoman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reforms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introduced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17th century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undertaken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sultans Osman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II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(ruled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1618–22)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Murad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IV (1623–40) 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famous dynasty 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Köprülü grand viziers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served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under Mehmed IV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(1648–87)—Köprülü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Mehmed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Paşa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(served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1656–61) 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Köprülü Fazıl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Ahmed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Paşa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(served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1661–76).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Each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early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reformers rose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 the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result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crises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military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defeats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threatened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very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existence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the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empire. Each was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given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power needed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introduce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reforms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because of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fears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ruling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class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empire,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which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privileges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ruling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class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depended,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mortal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danger.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Ottomans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Habsburgs that began in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1593,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Austrians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able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take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much  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central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Hungary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Romania,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accidental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Ottoman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triumph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 1596 enabled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sultan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recoup. The Habsburgs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agreed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Treaty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Zsitvatorok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(1606),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which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Ottoman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Hungary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Romania was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restored.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treaty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itself,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however,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like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events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led up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time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demonstrated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Europe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extent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Ottoman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weakness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thus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exposed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Ottomans 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dangers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subsequent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years.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4125</Words>
  <Application>Microsoft Office PowerPoint</Application>
  <PresentationFormat>On-screen Show (4:3)</PresentationFormat>
  <Paragraphs>213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Office Theme</vt:lpstr>
      <vt:lpstr>STORIA GLOBALE</vt:lpstr>
      <vt:lpstr>Lezione 2: quadri storici</vt:lpstr>
      <vt:lpstr>Gunpowder empires</vt:lpstr>
      <vt:lpstr>Impero ottomano</vt:lpstr>
      <vt:lpstr>Impero ottomano</vt:lpstr>
      <vt:lpstr>The Ottoman state to 1481: the age of  expansion</vt:lpstr>
      <vt:lpstr>PowerPoint Presentation</vt:lpstr>
      <vt:lpstr>The peak of Ottoman power, 1481–1566</vt:lpstr>
      <vt:lpstr>The decline of the Ottoman Empire,  1566–1807</vt:lpstr>
      <vt:lpstr>PowerPoint Presentation</vt:lpstr>
      <vt:lpstr>Iran safawide (1501-1736) Iranian dynasty whose establishment of Shīʿite Islām as the state religion of Iran was a  major factor in the emergence of a unified national consciousness among the various  ethnic and linguistic elements of the country.</vt:lpstr>
      <vt:lpstr>PowerPoint Presentation</vt:lpstr>
      <vt:lpstr>PowerPoint Presentation</vt:lpstr>
      <vt:lpstr>Storia dell’India</vt:lpstr>
      <vt:lpstr>Impero moghul</vt:lpstr>
      <vt:lpstr>Sovrani moghul</vt:lpstr>
      <vt:lpstr>Sultanato di Mataram (isola di Java)</vt:lpstr>
      <vt:lpstr>Mataram all’epoca dell’arrivo degli  Europei</vt:lpstr>
      <vt:lpstr>Storia della Cina: dinastie maggiori</vt:lpstr>
      <vt:lpstr>L’impero manchu</vt:lpstr>
      <vt:lpstr>La Cina nel 1820</vt:lpstr>
      <vt:lpstr>Relazioni esterne della Cina</vt:lpstr>
      <vt:lpstr>PowerPoint Presentation</vt:lpstr>
      <vt:lpstr>Storia del Giappone</vt:lpstr>
      <vt:lpstr>Storia dell’Africa</vt:lpstr>
      <vt:lpstr>Storia dell’Africa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Storia dell’America Latina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Abbattista</dc:creator>
  <cp:lastModifiedBy>ABBATTISTA GUIDO</cp:lastModifiedBy>
  <cp:revision>1</cp:revision>
  <dcterms:created xsi:type="dcterms:W3CDTF">2022-10-01T16:59:32Z</dcterms:created>
  <dcterms:modified xsi:type="dcterms:W3CDTF">2022-10-01T16:59:43Z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2022-10-01T00:00:00Z</vt:filetime>
  </property>
</Properties>
</file>