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9" r:id="rId1"/>
  </p:sldMasterIdLst>
  <p:notesMasterIdLst>
    <p:notesMasterId r:id="rId41"/>
  </p:notesMasterIdLst>
  <p:handoutMasterIdLst>
    <p:handoutMasterId r:id="rId42"/>
  </p:handoutMasterIdLst>
  <p:sldIdLst>
    <p:sldId id="256" r:id="rId2"/>
    <p:sldId id="257" r:id="rId3"/>
    <p:sldId id="282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74" r:id="rId13"/>
    <p:sldId id="301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5" r:id="rId23"/>
    <p:sldId id="276" r:id="rId24"/>
    <p:sldId id="281" r:id="rId25"/>
    <p:sldId id="277" r:id="rId26"/>
    <p:sldId id="278" r:id="rId27"/>
    <p:sldId id="279" r:id="rId28"/>
    <p:sldId id="280" r:id="rId29"/>
    <p:sldId id="283" r:id="rId30"/>
    <p:sldId id="284" r:id="rId31"/>
    <p:sldId id="285" r:id="rId32"/>
    <p:sldId id="286" r:id="rId33"/>
    <p:sldId id="288" r:id="rId34"/>
    <p:sldId id="289" r:id="rId35"/>
    <p:sldId id="290" r:id="rId36"/>
    <p:sldId id="297" r:id="rId37"/>
    <p:sldId id="298" r:id="rId38"/>
    <p:sldId id="299" r:id="rId39"/>
    <p:sldId id="300" r:id="rId40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107" autoAdjust="0"/>
    <p:restoredTop sz="90909" autoAdjust="0"/>
  </p:normalViewPr>
  <p:slideViewPr>
    <p:cSldViewPr>
      <p:cViewPr varScale="1">
        <p:scale>
          <a:sx n="101" d="100"/>
          <a:sy n="101" d="100"/>
        </p:scale>
        <p:origin x="1458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52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it-IT"/>
          </a:p>
        </p:txBody>
      </p:sp>
      <p:sp>
        <p:nvSpPr>
          <p:cNvPr id="532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532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A1F4F48-6ECD-43D7-87FB-462E45FA4381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51280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3686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it-IT"/>
          </a:p>
        </p:txBody>
      </p:sp>
      <p:sp>
        <p:nvSpPr>
          <p:cNvPr id="36868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3687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3687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854227A-5C67-4826-A9BE-C5CDB2A0D4F3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61936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CCCF3D-31D0-4B71-B695-EB3C5C0A07E7}" type="slidenum">
              <a:rPr lang="it-IT"/>
              <a:pPr/>
              <a:t>1</a:t>
            </a:fld>
            <a:endParaRPr lang="it-IT"/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5731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98E33B6-40D2-4449-81F2-DA5DF566CCCB}" type="slidenum">
              <a:rPr lang="it-IT"/>
              <a:pPr/>
              <a:t>10</a:t>
            </a:fld>
            <a:endParaRPr lang="it-IT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60196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24F966-5A5F-4157-B7FA-93C554C1B64D}" type="slidenum">
              <a:rPr lang="it-IT"/>
              <a:pPr/>
              <a:t>11</a:t>
            </a:fld>
            <a:endParaRPr lang="it-IT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34061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403420-14FB-4638-98DD-463CDD3B9D08}" type="slidenum">
              <a:rPr lang="it-IT"/>
              <a:pPr/>
              <a:t>12</a:t>
            </a:fld>
            <a:endParaRPr lang="it-IT"/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26977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A13C57-929F-4741-9FF1-9DB8ABEE8857}" type="slidenum">
              <a:rPr lang="it-IT"/>
              <a:pPr/>
              <a:t>14</a:t>
            </a:fld>
            <a:endParaRPr lang="it-IT"/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49754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58B32E-9C2F-4139-8D55-4983ABA87D64}" type="slidenum">
              <a:rPr lang="it-IT"/>
              <a:pPr/>
              <a:t>15</a:t>
            </a:fld>
            <a:endParaRPr lang="it-IT"/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35825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F98145-9D32-4140-881F-1F01B31BFC3D}" type="slidenum">
              <a:rPr lang="it-IT"/>
              <a:pPr/>
              <a:t>16</a:t>
            </a:fld>
            <a:endParaRPr lang="it-IT"/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03172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483A2F-0EE8-4BFF-BC35-E39E2BE681A2}" type="slidenum">
              <a:rPr lang="it-IT"/>
              <a:pPr/>
              <a:t>17</a:t>
            </a:fld>
            <a:endParaRPr lang="it-IT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47006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A975BD-5972-4C09-8C81-40618667A35A}" type="slidenum">
              <a:rPr lang="it-IT"/>
              <a:pPr/>
              <a:t>18</a:t>
            </a:fld>
            <a:endParaRPr lang="it-IT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03866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B9C929-37E2-441C-B786-6C4567F7E2D7}" type="slidenum">
              <a:rPr lang="it-IT"/>
              <a:pPr/>
              <a:t>19</a:t>
            </a:fld>
            <a:endParaRPr lang="it-IT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87844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6DE8BF-DE16-4289-B366-2787EDD0F4E6}" type="slidenum">
              <a:rPr lang="it-IT"/>
              <a:pPr/>
              <a:t>20</a:t>
            </a:fld>
            <a:endParaRPr lang="it-IT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01303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F71066-E8C3-45B8-A48A-EFEAEB2266AD}" type="slidenum">
              <a:rPr lang="it-IT"/>
              <a:pPr/>
              <a:t>2</a:t>
            </a:fld>
            <a:endParaRPr lang="it-IT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80866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B26025-6CFF-4BB7-8654-F1B2146F3DD3}" type="slidenum">
              <a:rPr lang="it-IT"/>
              <a:pPr/>
              <a:t>21</a:t>
            </a:fld>
            <a:endParaRPr lang="it-IT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44767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22261E-3FB5-444E-A411-863F000670BC}" type="slidenum">
              <a:rPr lang="it-IT"/>
              <a:pPr/>
              <a:t>22</a:t>
            </a:fld>
            <a:endParaRPr lang="it-IT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42931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9C4CB6-9199-4B80-8A0C-A1E2D44FB6BC}" type="slidenum">
              <a:rPr lang="it-IT"/>
              <a:pPr/>
              <a:t>23</a:t>
            </a:fld>
            <a:endParaRPr lang="it-IT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34852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A52490-5D9C-4FA2-924E-5FB1FCFD2E72}" type="slidenum">
              <a:rPr lang="it-IT"/>
              <a:pPr/>
              <a:t>24</a:t>
            </a:fld>
            <a:endParaRPr lang="it-IT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75660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42B7E2-48E3-4021-BC53-9025426D6D7F}" type="slidenum">
              <a:rPr lang="it-IT"/>
              <a:pPr/>
              <a:t>25</a:t>
            </a:fld>
            <a:endParaRPr lang="it-IT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50667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4F0A991-C121-4200-92C7-69DC01C7173E}" type="slidenum">
              <a:rPr lang="it-IT"/>
              <a:pPr/>
              <a:t>26</a:t>
            </a:fld>
            <a:endParaRPr lang="it-IT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76199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FF5E39-C11E-4F27-9F06-9EB65BB64C28}" type="slidenum">
              <a:rPr lang="it-IT"/>
              <a:pPr/>
              <a:t>27</a:t>
            </a:fld>
            <a:endParaRPr lang="it-IT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748348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DD6222-169A-425D-BABA-962265D888B3}" type="slidenum">
              <a:rPr lang="it-IT"/>
              <a:pPr/>
              <a:t>28</a:t>
            </a:fld>
            <a:endParaRPr lang="it-IT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08219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B78A4E-A9B4-43CC-90EE-53210B2E35FA}" type="slidenum">
              <a:rPr lang="it-IT"/>
              <a:pPr/>
              <a:t>29</a:t>
            </a:fld>
            <a:endParaRPr lang="it-IT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259212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F163B2-818E-4331-9B2B-6E69D7472E06}" type="slidenum">
              <a:rPr lang="it-IT"/>
              <a:pPr/>
              <a:t>30</a:t>
            </a:fld>
            <a:endParaRPr lang="it-IT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5367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5AC00F-ACB8-4B0B-AE97-0584E6B41ACA}" type="slidenum">
              <a:rPr lang="it-IT"/>
              <a:pPr/>
              <a:t>3</a:t>
            </a:fld>
            <a:endParaRPr lang="it-IT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390063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AB2802-8D7E-4D61-9024-7ED9D2419896}" type="slidenum">
              <a:rPr lang="it-IT"/>
              <a:pPr/>
              <a:t>31</a:t>
            </a:fld>
            <a:endParaRPr lang="it-IT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44906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BB676F-D41A-49E2-8AB3-AD32E40FF2C0}" type="slidenum">
              <a:rPr lang="it-IT"/>
              <a:pPr/>
              <a:t>32</a:t>
            </a:fld>
            <a:endParaRPr lang="it-IT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562700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6683EC-AF7C-4478-BD42-31CE3D6F4ECA}" type="slidenum">
              <a:rPr lang="it-IT"/>
              <a:pPr/>
              <a:t>33</a:t>
            </a:fld>
            <a:endParaRPr lang="it-IT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014397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4F0952-AA86-4B59-87A5-7B5B30D676D5}" type="slidenum">
              <a:rPr lang="it-IT"/>
              <a:pPr/>
              <a:t>34</a:t>
            </a:fld>
            <a:endParaRPr lang="it-IT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341587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0E794E-66E0-4B0D-8DCA-E233EC7EBB4C}" type="slidenum">
              <a:rPr lang="it-IT"/>
              <a:pPr/>
              <a:t>35</a:t>
            </a:fld>
            <a:endParaRPr lang="it-IT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410454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461537-521E-424A-A597-933CF195FC7B}" type="slidenum">
              <a:rPr lang="it-IT"/>
              <a:pPr/>
              <a:t>36</a:t>
            </a:fld>
            <a:endParaRPr lang="it-IT"/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235039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73067B-E7C1-42CA-9615-2E7DEC10BAF0}" type="slidenum">
              <a:rPr lang="it-IT"/>
              <a:pPr/>
              <a:t>37</a:t>
            </a:fld>
            <a:endParaRPr lang="it-IT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309615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039EDE-FD26-43CF-BF07-A1CA809ABCBB}" type="slidenum">
              <a:rPr lang="it-IT"/>
              <a:pPr/>
              <a:t>38</a:t>
            </a:fld>
            <a:endParaRPr lang="it-IT"/>
          </a:p>
        </p:txBody>
      </p:sp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864307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627A90-97CC-45E2-8B6C-025D00FB4409}" type="slidenum">
              <a:rPr lang="it-IT"/>
              <a:pPr/>
              <a:t>39</a:t>
            </a:fld>
            <a:endParaRPr lang="it-IT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35573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C1718DA-677B-42AE-8397-F7935D8601D3}" type="slidenum">
              <a:rPr lang="it-IT"/>
              <a:pPr/>
              <a:t>4</a:t>
            </a:fld>
            <a:endParaRPr lang="it-IT"/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3813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4F87AD3-4934-4BEE-80A3-75A8DC23D91A}" type="slidenum">
              <a:rPr lang="it-IT"/>
              <a:pPr/>
              <a:t>5</a:t>
            </a:fld>
            <a:endParaRPr lang="it-IT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77070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1E69DB-5DEF-4ADD-BDDF-93362E4AA1D7}" type="slidenum">
              <a:rPr lang="it-IT"/>
              <a:pPr/>
              <a:t>6</a:t>
            </a:fld>
            <a:endParaRPr lang="it-IT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62806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651B19-3E07-4DEE-B683-033AC596B5D6}" type="slidenum">
              <a:rPr lang="it-IT"/>
              <a:pPr/>
              <a:t>7</a:t>
            </a:fld>
            <a:endParaRPr lang="it-IT"/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28382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33DF2F-8E4B-4E8D-9D76-E8BACB1195AB}" type="slidenum">
              <a:rPr lang="it-IT"/>
              <a:pPr/>
              <a:t>8</a:t>
            </a:fld>
            <a:endParaRPr lang="it-IT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41468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22AB60-1130-48EF-A205-B6A4EAC43512}" type="slidenum">
              <a:rPr lang="it-IT"/>
              <a:pPr/>
              <a:t>9</a:t>
            </a:fld>
            <a:endParaRPr lang="it-IT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5674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Title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977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973" y="1964267"/>
            <a:ext cx="5714228" cy="2421464"/>
          </a:xfrm>
        </p:spPr>
        <p:txBody>
          <a:bodyPr anchor="b">
            <a:normAutofit/>
          </a:bodyPr>
          <a:lstStyle>
            <a:lvl1pPr algn="r">
              <a:defRPr sz="4400">
                <a:effectLst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973" y="4385733"/>
            <a:ext cx="5714228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52311" y="5870576"/>
            <a:ext cx="1212173" cy="377825"/>
          </a:xfrm>
        </p:spPr>
        <p:txBody>
          <a:bodyPr/>
          <a:lstStyle/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43973" y="5870576"/>
            <a:ext cx="3932137" cy="377825"/>
          </a:xfrm>
        </p:spPr>
        <p:txBody>
          <a:bodyPr/>
          <a:lstStyle/>
          <a:p>
            <a:r>
              <a:rPr lang="it-IT" smtClean="0"/>
              <a:t>Principi generali di metodo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40685" y="5870576"/>
            <a:ext cx="417516" cy="377825"/>
          </a:xfrm>
        </p:spPr>
        <p:txBody>
          <a:bodyPr/>
          <a:lstStyle/>
          <a:p>
            <a:fld id="{04CA21B8-4280-41D9-8E23-B08890B027C7}" type="slidenum">
              <a:rPr lang="it-IT" smtClean="0"/>
              <a:pPr/>
              <a:t>‹N›</a:t>
            </a:fld>
            <a:r>
              <a:rPr lang="it-IT" dirty="0" smtClean="0"/>
              <a:t> 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470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4732865"/>
            <a:ext cx="7772400" cy="566738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4401" y="932112"/>
            <a:ext cx="6858000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600"/>
            </a:lvl1pPr>
          </a:lstStyle>
          <a:p>
            <a:pPr marL="0" lvl="0" indent="0" algn="ctr">
              <a:buNone/>
            </a:pPr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5299603"/>
            <a:ext cx="77724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Principi generali di metodo</a:t>
            </a: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8000-630A-4649-80D9-F380A499017C}" type="slidenum">
              <a:rPr lang="it-IT" smtClean="0"/>
              <a:pPr/>
              <a:t>‹N›</a:t>
            </a:fld>
            <a:r>
              <a:rPr lang="it-IT" dirty="0" smtClean="0"/>
              <a:t> 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838416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609602"/>
            <a:ext cx="7772399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4343400"/>
            <a:ext cx="7772399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Principi generali di metodo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8000-630A-4649-80D9-F380A499017C}" type="slidenum">
              <a:rPr lang="it-IT" smtClean="0"/>
              <a:pPr/>
              <a:t>‹N›</a:t>
            </a:fld>
            <a:r>
              <a:rPr lang="it-IT" dirty="0" smtClean="0"/>
              <a:t> 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849219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21796" y="71811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35800" y="275167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9115" y="609602"/>
            <a:ext cx="7091297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988671" y="3352800"/>
            <a:ext cx="6876133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2266" y="4343400"/>
            <a:ext cx="77724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Principi generali di metodo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8000-630A-4649-80D9-F380A499017C}" type="slidenum">
              <a:rPr lang="it-IT" smtClean="0"/>
              <a:pPr/>
              <a:t>‹N›</a:t>
            </a:fld>
            <a:r>
              <a:rPr lang="it-IT" dirty="0" smtClean="0"/>
              <a:t> 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593904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291648"/>
            <a:ext cx="7772401" cy="1468800"/>
          </a:xfrm>
        </p:spPr>
        <p:txBody>
          <a:bodyPr anchor="b">
            <a:normAutofit/>
          </a:bodyPr>
          <a:lstStyle>
            <a:lvl1pPr algn="l">
              <a:defRPr sz="28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760448"/>
            <a:ext cx="7772402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Principi generali di metodo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8000-630A-4649-80D9-F380A499017C}" type="slidenum">
              <a:rPr lang="it-IT" smtClean="0"/>
              <a:pPr/>
              <a:t>‹N›</a:t>
            </a:fld>
            <a:r>
              <a:rPr lang="it-IT" dirty="0" smtClean="0"/>
              <a:t> 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349258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21796" y="71811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35800" y="275167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9115" y="609602"/>
            <a:ext cx="7091297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200" y="3886200"/>
            <a:ext cx="7772401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775200"/>
            <a:ext cx="7772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Principi generali di metodo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8000-630A-4649-80D9-F380A499017C}" type="slidenum">
              <a:rPr lang="it-IT" smtClean="0"/>
              <a:pPr/>
              <a:t>‹N›</a:t>
            </a:fld>
            <a:r>
              <a:rPr lang="it-IT" dirty="0" smtClean="0"/>
              <a:t> 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7040980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440" y="609602"/>
            <a:ext cx="7772401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64440" y="3505200"/>
            <a:ext cx="777240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4439" y="4343400"/>
            <a:ext cx="7772401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Principi generali di metodo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8000-630A-4649-80D9-F380A499017C}" type="slidenum">
              <a:rPr lang="it-IT" smtClean="0"/>
              <a:pPr/>
              <a:t>‹N›</a:t>
            </a:fld>
            <a:r>
              <a:rPr lang="it-IT" dirty="0" smtClean="0"/>
              <a:t> 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689234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609601"/>
            <a:ext cx="7772400" cy="1456267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Principi generali di metodo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2D88-4952-4E54-B574-312B916F210D}" type="slidenum">
              <a:rPr lang="it-IT" smtClean="0"/>
              <a:pPr/>
              <a:t>‹N›</a:t>
            </a:fld>
            <a:r>
              <a:rPr lang="it-IT" dirty="0" smtClean="0"/>
              <a:t> 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3305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2978" y="609600"/>
            <a:ext cx="1676621" cy="5181601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990184" cy="5181600"/>
          </a:xfrm>
        </p:spPr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Principi generali di metodo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9A3D2-5666-42C7-AEEC-3B5B6A671490}" type="slidenum">
              <a:rPr lang="it-IT" smtClean="0"/>
              <a:pPr/>
              <a:t>‹N›</a:t>
            </a:fld>
            <a:r>
              <a:rPr lang="it-IT" dirty="0" smtClean="0"/>
              <a:t> 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096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8560" y="764704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3528" y="6223002"/>
            <a:ext cx="1954560" cy="377825"/>
          </a:xfrm>
        </p:spPr>
        <p:txBody>
          <a:bodyPr/>
          <a:lstStyle>
            <a:lvl1pPr>
              <a:defRPr>
                <a:solidFill>
                  <a:srgbClr val="FFC000"/>
                </a:solidFill>
              </a:defRPr>
            </a:lvl1pPr>
          </a:lstStyle>
          <a:p>
            <a:r>
              <a:rPr lang="it-IT" dirty="0" smtClean="0"/>
              <a:t>Principi generali di metodo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9600" y="6223002"/>
            <a:ext cx="720355" cy="377825"/>
          </a:xfrm>
        </p:spPr>
        <p:txBody>
          <a:bodyPr/>
          <a:lstStyle>
            <a:lvl1pPr>
              <a:defRPr>
                <a:solidFill>
                  <a:srgbClr val="FFC000"/>
                </a:solidFill>
              </a:defRPr>
            </a:lvl1pPr>
          </a:lstStyle>
          <a:p>
            <a:fld id="{3F40F9F8-6293-4750-8431-7C97841D8B98}" type="slidenum">
              <a:rPr lang="it-IT" smtClean="0"/>
              <a:pPr/>
              <a:t>‹N›</a:t>
            </a:fld>
            <a:r>
              <a:rPr lang="it-IT" dirty="0" smtClean="0"/>
              <a:t> /39</a:t>
            </a:r>
            <a:r>
              <a:rPr lang="it-IT" sz="2800" dirty="0" smtClean="0"/>
              <a:t> </a:t>
            </a:r>
            <a:endParaRPr lang="it-IT" sz="14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207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3308581"/>
            <a:ext cx="77724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4777381"/>
            <a:ext cx="777240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Principi generali di metodo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F03EB-F5CD-44EE-9D2A-0742DAE19DF2}" type="slidenum">
              <a:rPr lang="it-IT" smtClean="0"/>
              <a:pPr/>
              <a:t>‹N›</a:t>
            </a:fld>
            <a:r>
              <a:rPr lang="it-IT" dirty="0" smtClean="0"/>
              <a:t> 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740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2142068"/>
            <a:ext cx="3813048" cy="3649134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6553" y="2142068"/>
            <a:ext cx="3813048" cy="3649133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Principi generali di metodo</a:t>
            </a: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FAF48-FD99-4648-8100-4891E37557D9}" type="slidenum">
              <a:rPr lang="it-IT" smtClean="0"/>
              <a:pPr/>
              <a:t>‹N›</a:t>
            </a:fld>
            <a:r>
              <a:rPr lang="it-IT" dirty="0" smtClean="0"/>
              <a:t> 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378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480" y="2218267"/>
            <a:ext cx="354060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70201"/>
            <a:ext cx="3813048" cy="2920998"/>
          </a:xfrm>
        </p:spPr>
        <p:txBody>
          <a:bodyPr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1120" y="2218267"/>
            <a:ext cx="35184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6552" y="2870201"/>
            <a:ext cx="3813048" cy="2920998"/>
          </a:xfrm>
        </p:spPr>
        <p:txBody>
          <a:bodyPr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Principi generali di metodo</a:t>
            </a:r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6E24D-EC3B-419C-A823-FB37CA5AA18E}" type="slidenum">
              <a:rPr lang="it-IT" smtClean="0"/>
              <a:pPr/>
              <a:t>‹N›</a:t>
            </a:fld>
            <a:r>
              <a:rPr lang="it-IT" dirty="0" smtClean="0"/>
              <a:t> 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8677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609601"/>
            <a:ext cx="7772400" cy="145626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Principi generali di metodo</a:t>
            </a:r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639A-6205-4217-B7BE-0EDD4FFB5429}" type="slidenum">
              <a:rPr lang="it-IT" smtClean="0"/>
              <a:pPr/>
              <a:t>‹N›</a:t>
            </a:fld>
            <a:r>
              <a:rPr lang="it-IT" dirty="0" smtClean="0"/>
              <a:t> 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598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Principi generali di metodo</a:t>
            </a:r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5B65F-C84D-4166-BF4C-DDA8E8AC2876}" type="slidenum">
              <a:rPr lang="it-IT" smtClean="0"/>
              <a:pPr/>
              <a:t>‹N›</a:t>
            </a:fld>
            <a:r>
              <a:rPr lang="it-IT" dirty="0" smtClean="0"/>
              <a:t> 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505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718" y="1557868"/>
            <a:ext cx="2862910" cy="1439332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6144" y="609601"/>
            <a:ext cx="4627975" cy="5181600"/>
          </a:xfrm>
        </p:spPr>
        <p:txBody>
          <a:bodyPr anchor="ctr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718" y="2997200"/>
            <a:ext cx="2862910" cy="184573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Principi generali di metodo</a:t>
            </a: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145A9-026F-4064-ADCD-91A899720F06}" type="slidenum">
              <a:rPr lang="it-IT" smtClean="0"/>
              <a:pPr/>
              <a:t>‹N›</a:t>
            </a:fld>
            <a:r>
              <a:rPr lang="it-IT" dirty="0" smtClean="0"/>
              <a:t> 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9061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128" y="1735672"/>
            <a:ext cx="4097204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29200" y="914400"/>
            <a:ext cx="3200400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600" dirty="0"/>
            </a:lvl1pPr>
          </a:lstStyle>
          <a:p>
            <a:pPr marL="0" lvl="0" indent="0" algn="ctr">
              <a:buNone/>
            </a:pPr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2128" y="3107272"/>
            <a:ext cx="4097204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Principi generali di metodo</a:t>
            </a: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1434F-CE3D-41B8-B08D-1469C0294D58}" type="slidenum">
              <a:rPr lang="it-IT" smtClean="0"/>
              <a:pPr/>
              <a:t>‹N›</a:t>
            </a:fld>
            <a:r>
              <a:rPr lang="it-IT" dirty="0" smtClean="0"/>
              <a:t> 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797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609601"/>
            <a:ext cx="7772400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42068"/>
            <a:ext cx="7772400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23712" y="5870576"/>
            <a:ext cx="1212173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5870576"/>
            <a:ext cx="5990311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it-IT" smtClean="0"/>
              <a:t>Principi generali di metodo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085" y="5870576"/>
            <a:ext cx="417516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7C18000-630A-4649-80D9-F380A499017C}" type="slidenum">
              <a:rPr lang="it-IT" smtClean="0"/>
              <a:pPr/>
              <a:t>‹N›</a:t>
            </a:fld>
            <a:r>
              <a:rPr lang="it-IT" dirty="0" smtClean="0"/>
              <a:t> 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6246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2.bin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914400"/>
          </a:xfrm>
        </p:spPr>
        <p:txBody>
          <a:bodyPr>
            <a:normAutofit fontScale="90000"/>
          </a:bodyPr>
          <a:lstStyle/>
          <a:p>
            <a:r>
              <a:rPr lang="it-IT" b="0"/>
              <a:t>Dalla subordinazione a istanze esterne all’autonomia delle funzioni</a:t>
            </a:r>
            <a:endParaRPr lang="it-IT" sz="1600"/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71600"/>
            <a:ext cx="8458200" cy="4114800"/>
          </a:xfrm>
        </p:spPr>
        <p:txBody>
          <a:bodyPr/>
          <a:lstStyle/>
          <a:p>
            <a:r>
              <a:rPr lang="it-IT"/>
              <a:t>Storia come </a:t>
            </a:r>
            <a:r>
              <a:rPr lang="it-IT" i="1"/>
              <a:t>ancilla</a:t>
            </a:r>
            <a:r>
              <a:rPr lang="it-IT"/>
              <a:t> dell’etica o della teologia (vox Dei</a:t>
            </a:r>
          </a:p>
          <a:p>
            <a:r>
              <a:rPr lang="it-IT"/>
              <a:t>dimostrazione dell’onnipotenza e della Provvidenza di Dio, vanità delle cose umane (S. Agostino)</a:t>
            </a:r>
          </a:p>
          <a:p>
            <a:r>
              <a:rPr lang="it-IT"/>
              <a:t>funzione moralistico-utilitaria (</a:t>
            </a:r>
            <a:r>
              <a:rPr lang="it-IT" i="1"/>
              <a:t>historia magistra vitae</a:t>
            </a:r>
            <a:r>
              <a:rPr lang="it-IT"/>
              <a:t>): Cicerone</a:t>
            </a:r>
          </a:p>
          <a:p>
            <a:r>
              <a:rPr lang="it-IT"/>
              <a:t>valore letterario (</a:t>
            </a:r>
            <a:r>
              <a:rPr lang="it-IT" i="1"/>
              <a:t>fabula</a:t>
            </a:r>
            <a:r>
              <a:rPr lang="it-IT"/>
              <a:t> che genera </a:t>
            </a:r>
            <a:r>
              <a:rPr lang="it-IT" i="1"/>
              <a:t>voluptas, opus oratorium maxime</a:t>
            </a:r>
            <a:r>
              <a:rPr lang="it-IT"/>
              <a:t>): subordinazione alla poesia e alla retorica (Cicerone, Quintiliano)</a:t>
            </a:r>
          </a:p>
          <a:p>
            <a:r>
              <a:rPr lang="it-IT"/>
              <a:t>assenza della storia dalle Università medievali, con le arti del Trivio (grammatica, retoria, dialettica) e del Quadrivio (aritmetica, geometria, musica, astronomia)</a:t>
            </a:r>
            <a:endParaRPr lang="it-IT" sz="1800" b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2EC7A-0197-4874-A603-C5EBB4161807}" type="slidenum">
              <a:rPr lang="it-IT"/>
              <a:pPr/>
              <a:t>1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84688" y="211664"/>
            <a:ext cx="7772400" cy="1456267"/>
          </a:xfrm>
        </p:spPr>
        <p:txBody>
          <a:bodyPr/>
          <a:lstStyle/>
          <a:p>
            <a:r>
              <a:rPr lang="it-IT" dirty="0"/>
              <a:t>Sforzi di superamento dello scetticismo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43000"/>
            <a:ext cx="8153400" cy="4876800"/>
          </a:xfrm>
        </p:spPr>
        <p:txBody>
          <a:bodyPr>
            <a:normAutofit/>
          </a:bodyPr>
          <a:lstStyle/>
          <a:p>
            <a:r>
              <a:rPr lang="it-IT" sz="2000" dirty="0"/>
              <a:t>Fondare la narrazione sui documenti</a:t>
            </a:r>
          </a:p>
          <a:p>
            <a:r>
              <a:rPr lang="it-IT" sz="2000" dirty="0"/>
              <a:t>ampliamento del concetto di documenti: iscrizioni, avanzi archeologici, medaglie</a:t>
            </a:r>
          </a:p>
          <a:p>
            <a:r>
              <a:rPr lang="it-IT" sz="2000" dirty="0"/>
              <a:t>archeologi umanistico-rinascimentali, scuola erudita (1388-1463):</a:t>
            </a:r>
          </a:p>
          <a:p>
            <a:pPr lvl="1"/>
            <a:r>
              <a:rPr lang="it-IT" sz="1800" dirty="0"/>
              <a:t>Flavio Biondo, </a:t>
            </a:r>
            <a:r>
              <a:rPr lang="it-IT" sz="1800" i="1" dirty="0"/>
              <a:t>Roma instaurata</a:t>
            </a:r>
            <a:r>
              <a:rPr lang="it-IT" sz="1800" dirty="0"/>
              <a:t>, </a:t>
            </a:r>
            <a:r>
              <a:rPr lang="it-IT" sz="1800" i="1" dirty="0"/>
              <a:t>Roma </a:t>
            </a:r>
            <a:r>
              <a:rPr lang="it-IT" sz="1800" i="1" dirty="0" err="1"/>
              <a:t>triumphans</a:t>
            </a:r>
            <a:r>
              <a:rPr lang="it-IT" sz="1800" dirty="0"/>
              <a:t>, </a:t>
            </a:r>
            <a:r>
              <a:rPr lang="it-IT" sz="1800" i="1" dirty="0"/>
              <a:t>Italia illustrata</a:t>
            </a:r>
            <a:r>
              <a:rPr lang="it-IT" sz="1800" dirty="0"/>
              <a:t>, </a:t>
            </a:r>
            <a:r>
              <a:rPr lang="it-IT" sz="1800" i="1" dirty="0" err="1"/>
              <a:t>Historiarum</a:t>
            </a:r>
            <a:r>
              <a:rPr lang="it-IT" sz="1800" i="1" dirty="0"/>
              <a:t> ab </a:t>
            </a:r>
            <a:r>
              <a:rPr lang="it-IT" sz="1800" i="1" dirty="0" err="1"/>
              <a:t>inclinatione</a:t>
            </a:r>
            <a:r>
              <a:rPr lang="it-IT" sz="1800" i="1" dirty="0"/>
              <a:t> </a:t>
            </a:r>
            <a:r>
              <a:rPr lang="it-IT" sz="1800" i="1" dirty="0" err="1"/>
              <a:t>Romanorum</a:t>
            </a:r>
            <a:r>
              <a:rPr lang="it-IT" sz="1800" i="1" dirty="0"/>
              <a:t> imperii </a:t>
            </a:r>
            <a:r>
              <a:rPr lang="it-IT" sz="1800" i="1" dirty="0" err="1"/>
              <a:t>decades</a:t>
            </a:r>
            <a:endParaRPr lang="it-IT" sz="1800" i="1" dirty="0"/>
          </a:p>
          <a:p>
            <a:pPr lvl="1"/>
            <a:r>
              <a:rPr lang="it-IT" sz="1800" dirty="0"/>
              <a:t>Tristano Calco</a:t>
            </a:r>
          </a:p>
          <a:p>
            <a:pPr lvl="1"/>
            <a:r>
              <a:rPr lang="it-IT" sz="1800" dirty="0"/>
              <a:t>Geronimo </a:t>
            </a:r>
            <a:r>
              <a:rPr lang="it-IT" sz="1800" dirty="0" err="1"/>
              <a:t>Zurita</a:t>
            </a:r>
            <a:endParaRPr lang="it-IT" sz="1800" dirty="0"/>
          </a:p>
          <a:p>
            <a:pPr lvl="1"/>
            <a:r>
              <a:rPr lang="it-IT" sz="1800" dirty="0"/>
              <a:t>Johan </a:t>
            </a:r>
            <a:r>
              <a:rPr lang="it-IT" sz="1800" dirty="0" err="1"/>
              <a:t>Sleidan</a:t>
            </a:r>
            <a:endParaRPr lang="it-IT" sz="1800" dirty="0"/>
          </a:p>
          <a:p>
            <a:r>
              <a:rPr lang="it-IT" sz="2000" dirty="0"/>
              <a:t>venerazione del documento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04BFD-48F4-41BD-A233-9C6750B6AF96}" type="slidenum">
              <a:rPr lang="it-IT"/>
              <a:pPr/>
              <a:t>10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Sforzi di superamento dello scetticismo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Esempi ancora isolati di critica storico-filologica</a:t>
            </a:r>
          </a:p>
          <a:p>
            <a:r>
              <a:rPr lang="it-IT" sz="2800" dirty="0"/>
              <a:t>Niccolò da </a:t>
            </a:r>
            <a:r>
              <a:rPr lang="it-IT" sz="2800" dirty="0" err="1"/>
              <a:t>Cusa</a:t>
            </a:r>
            <a:r>
              <a:rPr lang="it-IT" sz="2800" dirty="0"/>
              <a:t>, Lorenzo Valla, </a:t>
            </a:r>
            <a:r>
              <a:rPr lang="it-IT" sz="2800" dirty="0" err="1"/>
              <a:t>Reginald</a:t>
            </a:r>
            <a:r>
              <a:rPr lang="it-IT" sz="2800" dirty="0"/>
              <a:t> </a:t>
            </a:r>
            <a:r>
              <a:rPr lang="it-IT" sz="2800" dirty="0" err="1"/>
              <a:t>Peacock</a:t>
            </a:r>
            <a:r>
              <a:rPr lang="it-IT" sz="2800" dirty="0"/>
              <a:t> e il </a:t>
            </a:r>
            <a:r>
              <a:rPr lang="it-IT" sz="2800" i="1" dirty="0"/>
              <a:t>Costituto di Costantino</a:t>
            </a:r>
            <a:r>
              <a:rPr lang="it-IT" sz="2800" b="0" dirty="0"/>
              <a:t> </a:t>
            </a:r>
            <a:r>
              <a:rPr lang="it-IT" sz="2800" dirty="0"/>
              <a:t>(1433-1449)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10177-49FB-4372-ABCA-3F03C1A850D7}" type="slidenum">
              <a:rPr lang="it-IT"/>
              <a:pPr/>
              <a:t>11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92138" y="255563"/>
            <a:ext cx="7772400" cy="1456267"/>
          </a:xfrm>
        </p:spPr>
        <p:txBody>
          <a:bodyPr>
            <a:normAutofit/>
          </a:bodyPr>
          <a:lstStyle/>
          <a:p>
            <a:r>
              <a:rPr lang="it-IT" dirty="0"/>
              <a:t>Inizio di lavoro sistematico di raccolta e critica delle fonti (dalla metà del ‘600 in poi)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392138" y="1711830"/>
            <a:ext cx="8068294" cy="4453474"/>
          </a:xfrm>
        </p:spPr>
        <p:txBody>
          <a:bodyPr>
            <a:normAutofit fontScale="92500" lnSpcReduction="10000"/>
          </a:bodyPr>
          <a:lstStyle/>
          <a:p>
            <a:r>
              <a:rPr lang="it-IT" dirty="0"/>
              <a:t>Lavoro erudito e studio sistematico delle fonti</a:t>
            </a:r>
          </a:p>
          <a:p>
            <a:r>
              <a:rPr lang="it-IT" dirty="0"/>
              <a:t>Filosofia cartesiana: il dubbio metodico</a:t>
            </a:r>
          </a:p>
          <a:p>
            <a:r>
              <a:rPr lang="it-IT" dirty="0"/>
              <a:t>Pierre </a:t>
            </a:r>
            <a:r>
              <a:rPr lang="it-IT" dirty="0" err="1"/>
              <a:t>Bayle</a:t>
            </a:r>
            <a:endParaRPr lang="it-IT" dirty="0"/>
          </a:p>
          <a:p>
            <a:r>
              <a:rPr lang="it-IT" dirty="0"/>
              <a:t>I Benedettini di St. </a:t>
            </a:r>
            <a:r>
              <a:rPr lang="it-IT" dirty="0" err="1" smtClean="0"/>
              <a:t>Maur</a:t>
            </a:r>
            <a:r>
              <a:rPr lang="it-IT" dirty="0" smtClean="0"/>
              <a:t>, Jean </a:t>
            </a:r>
            <a:r>
              <a:rPr lang="it-IT" dirty="0" err="1" smtClean="0"/>
              <a:t>Bolland</a:t>
            </a:r>
            <a:r>
              <a:rPr lang="it-IT" dirty="0" smtClean="0"/>
              <a:t> </a:t>
            </a:r>
            <a:r>
              <a:rPr lang="it-IT" dirty="0"/>
              <a:t>e gli </a:t>
            </a:r>
            <a:r>
              <a:rPr lang="it-IT" i="1" dirty="0"/>
              <a:t>Acta </a:t>
            </a:r>
            <a:r>
              <a:rPr lang="it-IT" i="1" dirty="0" smtClean="0"/>
              <a:t>sanctorum </a:t>
            </a:r>
            <a:r>
              <a:rPr lang="it-IT" dirty="0" smtClean="0"/>
              <a:t>(1643)</a:t>
            </a:r>
            <a:endParaRPr lang="it-IT" dirty="0"/>
          </a:p>
          <a:p>
            <a:r>
              <a:rPr lang="it-IT" dirty="0"/>
              <a:t>le scienze ausiliarie: Jean </a:t>
            </a:r>
            <a:r>
              <a:rPr lang="it-IT" dirty="0" err="1"/>
              <a:t>Mabillon</a:t>
            </a:r>
            <a:r>
              <a:rPr lang="it-IT" dirty="0"/>
              <a:t> e la </a:t>
            </a:r>
            <a:r>
              <a:rPr lang="it-IT" dirty="0" smtClean="0"/>
              <a:t>diplomatica (1681)</a:t>
            </a:r>
            <a:endParaRPr lang="it-IT" dirty="0"/>
          </a:p>
          <a:p>
            <a:r>
              <a:rPr lang="it-IT" dirty="0" err="1" smtClean="0"/>
              <a:t>Montfaucon</a:t>
            </a:r>
            <a:r>
              <a:rPr lang="it-IT" dirty="0" smtClean="0"/>
              <a:t> (1655-1741) </a:t>
            </a:r>
            <a:r>
              <a:rPr lang="it-IT" dirty="0"/>
              <a:t>e la paleografia greca (</a:t>
            </a:r>
            <a:r>
              <a:rPr lang="it-IT" i="1" dirty="0" err="1"/>
              <a:t>Paleographia</a:t>
            </a:r>
            <a:r>
              <a:rPr lang="it-IT" i="1" dirty="0"/>
              <a:t> </a:t>
            </a:r>
            <a:r>
              <a:rPr lang="it-IT" i="1" dirty="0" err="1" smtClean="0"/>
              <a:t>Graeca</a:t>
            </a:r>
            <a:r>
              <a:rPr lang="it-IT" dirty="0"/>
              <a:t>, 1708: evoluzione storica del disegno delle lettere dell'alfabeto greco, </a:t>
            </a:r>
            <a:r>
              <a:rPr lang="it-IT" dirty="0" smtClean="0"/>
              <a:t>abbreviazioni</a:t>
            </a:r>
            <a:r>
              <a:rPr lang="it-IT" dirty="0"/>
              <a:t>, </a:t>
            </a:r>
            <a:r>
              <a:rPr lang="it-IT" dirty="0" smtClean="0"/>
              <a:t>formule </a:t>
            </a:r>
            <a:r>
              <a:rPr lang="it-IT" dirty="0"/>
              <a:t>ufficiali e diplomatiche ed il metodo da seguire per la decifrazione dei manoscritti.</a:t>
            </a:r>
            <a:r>
              <a:rPr lang="it-IT" dirty="0" smtClean="0"/>
              <a:t>)</a:t>
            </a:r>
            <a:endParaRPr lang="it-IT" dirty="0"/>
          </a:p>
          <a:p>
            <a:r>
              <a:rPr lang="it-IT" dirty="0"/>
              <a:t>Ludovico Antonio Muratori (1672-1750):  </a:t>
            </a:r>
            <a:r>
              <a:rPr lang="it-IT" i="1" dirty="0"/>
              <a:t>Rerum </a:t>
            </a:r>
            <a:r>
              <a:rPr lang="it-IT" i="1" dirty="0" err="1"/>
              <a:t>Italicarum</a:t>
            </a:r>
            <a:r>
              <a:rPr lang="it-IT" i="1" dirty="0"/>
              <a:t> </a:t>
            </a:r>
            <a:r>
              <a:rPr lang="it-IT" i="1" dirty="0" err="1"/>
              <a:t>Scriptores</a:t>
            </a:r>
            <a:r>
              <a:rPr lang="it-IT" i="1" dirty="0"/>
              <a:t> </a:t>
            </a:r>
            <a:r>
              <a:rPr lang="it-IT" dirty="0"/>
              <a:t>(1723-1738), le </a:t>
            </a:r>
            <a:r>
              <a:rPr lang="it-IT" i="1" dirty="0" err="1"/>
              <a:t>Antiquitates</a:t>
            </a:r>
            <a:r>
              <a:rPr lang="it-IT" i="1" dirty="0"/>
              <a:t> </a:t>
            </a:r>
            <a:r>
              <a:rPr lang="it-IT" i="1" dirty="0" err="1"/>
              <a:t>Italicae</a:t>
            </a:r>
            <a:r>
              <a:rPr lang="it-IT" i="1" dirty="0"/>
              <a:t> </a:t>
            </a:r>
            <a:r>
              <a:rPr lang="it-IT" i="1" dirty="0" err="1"/>
              <a:t>Medii</a:t>
            </a:r>
            <a:r>
              <a:rPr lang="it-IT" i="1" dirty="0"/>
              <a:t> </a:t>
            </a:r>
            <a:r>
              <a:rPr lang="it-IT" i="1" dirty="0" err="1"/>
              <a:t>Aevi</a:t>
            </a:r>
            <a:r>
              <a:rPr lang="it-IT" i="1" dirty="0"/>
              <a:t> </a:t>
            </a:r>
            <a:r>
              <a:rPr lang="it-IT" dirty="0"/>
              <a:t>(1738-1743) e il </a:t>
            </a:r>
            <a:r>
              <a:rPr lang="it-IT" i="1" dirty="0" err="1"/>
              <a:t>Novus</a:t>
            </a:r>
            <a:r>
              <a:rPr lang="it-IT" i="1" dirty="0"/>
              <a:t> Thesaurus </a:t>
            </a:r>
            <a:r>
              <a:rPr lang="it-IT" i="1" dirty="0" err="1"/>
              <a:t>Veterum</a:t>
            </a:r>
            <a:r>
              <a:rPr lang="it-IT" i="1" dirty="0"/>
              <a:t> </a:t>
            </a:r>
            <a:r>
              <a:rPr lang="it-IT" i="1" dirty="0" err="1"/>
              <a:t>Inscriptionum</a:t>
            </a:r>
            <a:r>
              <a:rPr lang="it-IT" i="1" dirty="0"/>
              <a:t> </a:t>
            </a:r>
            <a:r>
              <a:rPr lang="it-IT" dirty="0"/>
              <a:t>(1738-1743), </a:t>
            </a:r>
            <a:r>
              <a:rPr lang="it-IT" i="1" dirty="0"/>
              <a:t>Annali d'Italia </a:t>
            </a:r>
            <a:r>
              <a:rPr lang="it-IT" dirty="0"/>
              <a:t>(</a:t>
            </a:r>
            <a:r>
              <a:rPr lang="it-IT" dirty="0" smtClean="0"/>
              <a:t>1743-1749)</a:t>
            </a:r>
          </a:p>
          <a:p>
            <a:r>
              <a:rPr lang="it-IT" dirty="0" smtClean="0"/>
              <a:t>raccolta </a:t>
            </a:r>
            <a:r>
              <a:rPr lang="it-IT" dirty="0"/>
              <a:t>di fonti e progressi </a:t>
            </a:r>
            <a:r>
              <a:rPr lang="it-IT" dirty="0" smtClean="0"/>
              <a:t>settecenteschi: erudizione, antiquaria e </a:t>
            </a:r>
            <a:r>
              <a:rPr lang="it-IT" i="1" smtClean="0"/>
              <a:t>philosophie</a:t>
            </a:r>
            <a:endParaRPr lang="it-IT" dirty="0"/>
          </a:p>
          <a:p>
            <a:r>
              <a:rPr lang="it-IT" dirty="0"/>
              <a:t>l’idealismo storicistico (tutto è storico: il sapere dipende dalla storia) pone in primo piano la metodologia storica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8BDAD-91AE-4EB2-813F-D2047CF58464}" type="slidenum">
              <a:rPr lang="it-IT"/>
              <a:pPr/>
              <a:t>12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grande stagione della storiografia illuministica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 smtClean="0"/>
              <a:t>Erudizione, accademie</a:t>
            </a:r>
          </a:p>
          <a:p>
            <a:r>
              <a:rPr lang="it-IT" sz="2400" dirty="0" smtClean="0"/>
              <a:t>Controversie religiose</a:t>
            </a:r>
          </a:p>
          <a:p>
            <a:r>
              <a:rPr lang="it-IT" sz="2400" dirty="0" smtClean="0"/>
              <a:t>Illuminismo politico e religioso</a:t>
            </a:r>
          </a:p>
          <a:p>
            <a:r>
              <a:rPr lang="it-IT" sz="2400" dirty="0" smtClean="0"/>
              <a:t>Una nuova visione della storia universale</a:t>
            </a:r>
          </a:p>
          <a:p>
            <a:r>
              <a:rPr lang="it-IT" sz="2400" dirty="0" smtClean="0"/>
              <a:t>La rivisitazione della storia nazionale</a:t>
            </a:r>
          </a:p>
          <a:p>
            <a:r>
              <a:rPr lang="it-IT" sz="2400" dirty="0" smtClean="0"/>
              <a:t>La storia della società, della civiltà, dei commerci</a:t>
            </a:r>
          </a:p>
          <a:p>
            <a:r>
              <a:rPr lang="it-IT" sz="2400" dirty="0" smtClean="0"/>
              <a:t>L’integrazione tra erudizione e visione filosofica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Principi generali di metodo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0F9F8-6293-4750-8431-7C97841D8B98}" type="slidenum">
              <a:rPr lang="it-IT" smtClean="0"/>
              <a:pPr/>
              <a:t>13</a:t>
            </a:fld>
            <a:r>
              <a:rPr lang="it-IT" dirty="0" smtClean="0"/>
              <a:t> 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1305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Sviluppo della metodologia storica nell’800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2800" dirty="0" smtClean="0"/>
              <a:t>Leopold von </a:t>
            </a:r>
            <a:r>
              <a:rPr lang="it-IT" sz="2800" dirty="0" err="1" smtClean="0"/>
              <a:t>Ranke</a:t>
            </a:r>
            <a:r>
              <a:rPr lang="it-IT" sz="2800" dirty="0" smtClean="0"/>
              <a:t> (1795-1886), </a:t>
            </a:r>
            <a:r>
              <a:rPr lang="en-GB" sz="2800" dirty="0" err="1"/>
              <a:t>Barthold</a:t>
            </a:r>
            <a:r>
              <a:rPr lang="en-GB" sz="2800" dirty="0"/>
              <a:t> Georg </a:t>
            </a:r>
            <a:r>
              <a:rPr lang="it-IT" sz="2800" dirty="0" err="1" smtClean="0"/>
              <a:t>Niebhur</a:t>
            </a:r>
            <a:r>
              <a:rPr lang="it-IT" sz="2800" dirty="0" smtClean="0"/>
              <a:t> (1776-1831)</a:t>
            </a:r>
            <a:endParaRPr lang="it-IT" sz="2800" dirty="0"/>
          </a:p>
          <a:p>
            <a:r>
              <a:rPr lang="it-IT" sz="2800" dirty="0" smtClean="0"/>
              <a:t>Johann Gustav </a:t>
            </a:r>
            <a:r>
              <a:rPr lang="it-IT" sz="2800" dirty="0" err="1" smtClean="0"/>
              <a:t>Droysen</a:t>
            </a:r>
            <a:r>
              <a:rPr lang="it-IT" sz="2800" dirty="0" smtClean="0"/>
              <a:t> (1808-1884), </a:t>
            </a:r>
            <a:r>
              <a:rPr lang="it-IT" sz="2800" i="1" dirty="0" err="1"/>
              <a:t>Historica</a:t>
            </a:r>
            <a:r>
              <a:rPr lang="it-IT" sz="2800" b="0" dirty="0"/>
              <a:t> </a:t>
            </a:r>
            <a:r>
              <a:rPr lang="it-IT" sz="2800" dirty="0"/>
              <a:t>(1858)</a:t>
            </a:r>
          </a:p>
          <a:p>
            <a:r>
              <a:rPr lang="en-GB" sz="2800" dirty="0"/>
              <a:t>Ernst</a:t>
            </a:r>
            <a:r>
              <a:rPr lang="en-GB" sz="2800" b="1" dirty="0"/>
              <a:t> </a:t>
            </a:r>
            <a:r>
              <a:rPr lang="it-IT" sz="2800" dirty="0" err="1" smtClean="0"/>
              <a:t>Bernheim</a:t>
            </a:r>
            <a:r>
              <a:rPr lang="it-IT" sz="2800" dirty="0" smtClean="0"/>
              <a:t> (1850-1942</a:t>
            </a:r>
            <a:r>
              <a:rPr lang="it-IT" sz="2800" dirty="0"/>
              <a:t>), </a:t>
            </a:r>
            <a:r>
              <a:rPr lang="it-IT" sz="2800" i="1" dirty="0" err="1"/>
              <a:t>Geschichtsforschung</a:t>
            </a:r>
            <a:r>
              <a:rPr lang="it-IT" sz="2800" i="1" dirty="0"/>
              <a:t> und </a:t>
            </a:r>
            <a:r>
              <a:rPr lang="it-IT" sz="2800" i="1" dirty="0" err="1" smtClean="0"/>
              <a:t>Geschichtsphilosophie</a:t>
            </a:r>
            <a:r>
              <a:rPr lang="it-IT" sz="2800" dirty="0" smtClean="0"/>
              <a:t> (1880), </a:t>
            </a:r>
            <a:r>
              <a:rPr lang="de-DE" sz="2800" i="1" dirty="0"/>
              <a:t>Einleitung in die </a:t>
            </a:r>
            <a:r>
              <a:rPr lang="de-DE" sz="2800" i="1" dirty="0" smtClean="0"/>
              <a:t>Geschichtswissenschaft</a:t>
            </a:r>
            <a:r>
              <a:rPr lang="de-DE" sz="2800" dirty="0" smtClean="0"/>
              <a:t> (1905) </a:t>
            </a:r>
            <a:r>
              <a:rPr lang="de-DE" sz="2800" i="1" dirty="0" smtClean="0"/>
              <a:t>Lehrbuch </a:t>
            </a:r>
            <a:r>
              <a:rPr lang="de-DE" sz="2800" i="1" dirty="0"/>
              <a:t>der historischen Methode und der </a:t>
            </a:r>
            <a:r>
              <a:rPr lang="de-DE" sz="2800" i="1" dirty="0" smtClean="0"/>
              <a:t>Geschichtsphilosophie </a:t>
            </a:r>
            <a:r>
              <a:rPr lang="de-DE" sz="2800" dirty="0" smtClean="0"/>
              <a:t>(1908)</a:t>
            </a:r>
            <a:endParaRPr lang="it-IT" sz="2800" dirty="0"/>
          </a:p>
          <a:p>
            <a:r>
              <a:rPr lang="it-IT" sz="2800" dirty="0" smtClean="0"/>
              <a:t>Charles </a:t>
            </a:r>
            <a:r>
              <a:rPr lang="it-IT" sz="2800" dirty="0" err="1" smtClean="0"/>
              <a:t>Langlois</a:t>
            </a:r>
            <a:r>
              <a:rPr lang="it-IT" sz="2800" dirty="0" smtClean="0"/>
              <a:t>-Victor </a:t>
            </a:r>
            <a:r>
              <a:rPr lang="it-IT" sz="2800" dirty="0" err="1" smtClean="0"/>
              <a:t>Seignobos</a:t>
            </a:r>
            <a:r>
              <a:rPr lang="it-IT" sz="2800" dirty="0" smtClean="0"/>
              <a:t>, </a:t>
            </a:r>
            <a:r>
              <a:rPr lang="it-IT" sz="2800" i="1" dirty="0" err="1" smtClean="0"/>
              <a:t>Introduction</a:t>
            </a:r>
            <a:r>
              <a:rPr lang="it-IT" sz="2800" i="1" dirty="0" smtClean="0"/>
              <a:t> </a:t>
            </a:r>
            <a:r>
              <a:rPr lang="it-IT" sz="2800" i="1" dirty="0" err="1"/>
              <a:t>aux</a:t>
            </a:r>
            <a:r>
              <a:rPr lang="it-IT" sz="2800" i="1" dirty="0"/>
              <a:t> </a:t>
            </a:r>
            <a:r>
              <a:rPr lang="it-IT" sz="2800" i="1" dirty="0" err="1"/>
              <a:t>études</a:t>
            </a:r>
            <a:r>
              <a:rPr lang="it-IT" sz="2800" i="1" dirty="0"/>
              <a:t> </a:t>
            </a:r>
            <a:r>
              <a:rPr lang="it-IT" sz="2800" i="1" dirty="0" err="1"/>
              <a:t>historiques</a:t>
            </a:r>
            <a:r>
              <a:rPr lang="it-IT" sz="2800" dirty="0"/>
              <a:t>, </a:t>
            </a:r>
            <a:r>
              <a:rPr lang="it-IT" sz="2800" dirty="0" smtClean="0"/>
              <a:t>1898</a:t>
            </a:r>
            <a:endParaRPr lang="it-IT" sz="280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6B981-5FD7-428B-828A-74146EFA49BA}" type="slidenum">
              <a:rPr lang="it-IT"/>
              <a:pPr/>
              <a:t>14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87065" y="425815"/>
            <a:ext cx="7772400" cy="1456267"/>
          </a:xfrm>
        </p:spPr>
        <p:txBody>
          <a:bodyPr>
            <a:normAutofit/>
          </a:bodyPr>
          <a:lstStyle/>
          <a:p>
            <a:r>
              <a:rPr lang="it-IT" dirty="0"/>
              <a:t>Ricerca dei criteri fondamentali  di critica delle fonti (Johann Gustav </a:t>
            </a:r>
            <a:r>
              <a:rPr lang="it-IT" dirty="0" err="1" smtClean="0"/>
              <a:t>Droysen</a:t>
            </a:r>
            <a:r>
              <a:rPr lang="it-IT" dirty="0"/>
              <a:t>, </a:t>
            </a:r>
            <a:r>
              <a:rPr lang="it-IT" i="1" dirty="0" err="1"/>
              <a:t>Grundriss</a:t>
            </a:r>
            <a:r>
              <a:rPr lang="it-IT" i="1" dirty="0"/>
              <a:t> </a:t>
            </a:r>
            <a:r>
              <a:rPr lang="it-IT" i="1" dirty="0" err="1"/>
              <a:t>der</a:t>
            </a:r>
            <a:r>
              <a:rPr lang="it-IT" i="1" dirty="0"/>
              <a:t> </a:t>
            </a:r>
            <a:r>
              <a:rPr lang="it-IT" i="1" dirty="0" err="1"/>
              <a:t>Historik</a:t>
            </a:r>
            <a:r>
              <a:rPr lang="it-IT" dirty="0"/>
              <a:t>, 1868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679450" y="2093108"/>
            <a:ext cx="7772400" cy="566851"/>
          </a:xfrm>
        </p:spPr>
        <p:txBody>
          <a:bodyPr>
            <a:normAutofit fontScale="62500" lnSpcReduction="20000"/>
          </a:bodyPr>
          <a:lstStyle/>
          <a:p>
            <a:pPr algn="ctr">
              <a:buFontTx/>
              <a:buNone/>
            </a:pPr>
            <a:r>
              <a:rPr lang="it-IT" sz="2900" dirty="0"/>
              <a:t>Tentativi di classificazione “oggettiva” delle fonti:</a:t>
            </a:r>
          </a:p>
          <a:p>
            <a:pPr lvl="1">
              <a:buFontTx/>
              <a:buNone/>
            </a:pPr>
            <a:r>
              <a:rPr lang="it-IT" dirty="0"/>
              <a:t> </a:t>
            </a: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3BEB-6B75-4D55-B102-16B9ADF35EEA}" type="slidenum">
              <a:rPr lang="it-IT"/>
              <a:pPr/>
              <a:t>15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  <p:graphicFrame>
        <p:nvGraphicFramePr>
          <p:cNvPr id="1536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401730"/>
              </p:ext>
            </p:extLst>
          </p:nvPr>
        </p:nvGraphicFramePr>
        <p:xfrm>
          <a:off x="107950" y="2555875"/>
          <a:ext cx="8915400" cy="288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3" name="Organization Chart" r:id="rId4" imgW="5467320" imgH="1015920" progId="OrgPlusWOPX.4">
                  <p:embed followColorScheme="full"/>
                </p:oleObj>
              </mc:Choice>
              <mc:Fallback>
                <p:oleObj name="Organization Chart" r:id="rId4" imgW="5467320" imgH="1015920" progId="OrgPlusWOPX.4">
                  <p:embed followColorScheme="full"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950" y="2555875"/>
                        <a:ext cx="8915400" cy="2889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Ricerca dei criteri fondamentali  di critica delle </a:t>
            </a:r>
            <a:r>
              <a:rPr lang="it-IT" dirty="0" smtClean="0"/>
              <a:t>fonti (Ernst </a:t>
            </a:r>
            <a:r>
              <a:rPr lang="it-IT" dirty="0" err="1" smtClean="0"/>
              <a:t>bernheim</a:t>
            </a:r>
            <a:r>
              <a:rPr lang="it-IT" dirty="0" smtClean="0"/>
              <a:t>, </a:t>
            </a:r>
            <a:r>
              <a:rPr lang="it-IT" i="1" dirty="0" err="1"/>
              <a:t>Lehrbuch</a:t>
            </a:r>
            <a:r>
              <a:rPr lang="it-IT" i="1" dirty="0"/>
              <a:t> </a:t>
            </a:r>
            <a:r>
              <a:rPr lang="it-IT" i="1" dirty="0" err="1"/>
              <a:t>der</a:t>
            </a:r>
            <a:r>
              <a:rPr lang="it-IT" i="1" dirty="0"/>
              <a:t> </a:t>
            </a:r>
            <a:r>
              <a:rPr lang="it-IT" i="1" dirty="0" err="1"/>
              <a:t>geschichtlichen</a:t>
            </a:r>
            <a:r>
              <a:rPr lang="it-IT" i="1" dirty="0"/>
              <a:t> </a:t>
            </a:r>
            <a:r>
              <a:rPr lang="it-IT" i="1" dirty="0" err="1" smtClean="0"/>
              <a:t>Methode</a:t>
            </a:r>
            <a:r>
              <a:rPr lang="it-IT" dirty="0" smtClean="0"/>
              <a:t>, 1889)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B13E3-44FB-4AE4-BA70-096241E4C7E3}" type="slidenum">
              <a:rPr lang="it-IT"/>
              <a:pPr/>
              <a:t>16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  <p:graphicFrame>
        <p:nvGraphicFramePr>
          <p:cNvPr id="1638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2556766"/>
              </p:ext>
            </p:extLst>
          </p:nvPr>
        </p:nvGraphicFramePr>
        <p:xfrm>
          <a:off x="328489" y="2235640"/>
          <a:ext cx="8686800" cy="388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8" name="MS Org Chart" r:id="rId4" imgW="6089400" imgH="1199880" progId="OrgPlusWOPX.4">
                  <p:embed followColorScheme="full"/>
                </p:oleObj>
              </mc:Choice>
              <mc:Fallback>
                <p:oleObj name="MS Org Chart" r:id="rId4" imgW="6089400" imgH="1199880" progId="OrgPlusWOPX.4">
                  <p:embed followColorScheme="full"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489" y="2235640"/>
                        <a:ext cx="8686800" cy="3886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/>
              <a:t>Incertezze di queste classificazioni e loro utilità solo pratica: non corrispondono a distinzioni oggettive, essenziali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319868"/>
            <a:ext cx="7772400" cy="3649133"/>
          </a:xfrm>
        </p:spPr>
        <p:txBody>
          <a:bodyPr>
            <a:normAutofit/>
          </a:bodyPr>
          <a:lstStyle/>
          <a:p>
            <a:r>
              <a:rPr lang="it-IT" sz="2400" dirty="0"/>
              <a:t>Monumenti con funzione di trasmissione della memoria</a:t>
            </a:r>
          </a:p>
          <a:p>
            <a:r>
              <a:rPr lang="it-IT" sz="2400" dirty="0"/>
              <a:t>Fonti narrative con funzione di trasmissione della memoria aventi </a:t>
            </a:r>
            <a:r>
              <a:rPr lang="it-IT" sz="2400" i="1" dirty="0"/>
              <a:t>anche</a:t>
            </a:r>
            <a:r>
              <a:rPr lang="it-IT" sz="2400" b="0" dirty="0"/>
              <a:t> </a:t>
            </a:r>
            <a:r>
              <a:rPr lang="it-IT" sz="2400" dirty="0"/>
              <a:t>finalità direttamente pratiche</a:t>
            </a:r>
          </a:p>
          <a:p>
            <a:r>
              <a:rPr lang="it-IT" sz="2400" dirty="0"/>
              <a:t>Differente rilevanza delle singole categoria di fonti a seconda delle epoche storiche oggetto di studio</a:t>
            </a:r>
          </a:p>
          <a:p>
            <a:r>
              <a:rPr lang="it-IT" sz="2400" dirty="0" smtClean="0"/>
              <a:t>Benedetto Croce (</a:t>
            </a:r>
            <a:r>
              <a:rPr lang="it-IT" sz="2400" dirty="0"/>
              <a:t>1866-1952), </a:t>
            </a:r>
            <a:r>
              <a:rPr lang="it-IT" sz="2400" i="1" dirty="0"/>
              <a:t>Teoria e storia della storiografia </a:t>
            </a:r>
            <a:r>
              <a:rPr lang="it-IT" sz="2400" dirty="0"/>
              <a:t>(1917) : </a:t>
            </a:r>
            <a:r>
              <a:rPr lang="it-IT" sz="2400" dirty="0"/>
              <a:t>critica di qualsiasi possibilità </a:t>
            </a:r>
            <a:r>
              <a:rPr lang="it-IT" sz="2400" i="1" dirty="0"/>
              <a:t>teorica</a:t>
            </a:r>
            <a:r>
              <a:rPr lang="it-IT" sz="2400" b="0" dirty="0"/>
              <a:t> </a:t>
            </a:r>
            <a:r>
              <a:rPr lang="it-IT" sz="2400" dirty="0"/>
              <a:t>di ripartizione in diversi generi di fonti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6C76B-0252-4B18-A9A9-15900CEF00C7}" type="slidenum">
              <a:rPr lang="it-IT"/>
              <a:pPr/>
              <a:t>17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69900"/>
            <a:ext cx="7772400" cy="1456267"/>
          </a:xfrm>
        </p:spPr>
        <p:txBody>
          <a:bodyPr>
            <a:normAutofit/>
          </a:bodyPr>
          <a:lstStyle/>
          <a:p>
            <a:r>
              <a:rPr lang="it-IT" dirty="0" smtClean="0"/>
              <a:t>Federico </a:t>
            </a:r>
            <a:r>
              <a:rPr lang="it-IT" dirty="0" err="1" smtClean="0"/>
              <a:t>Chabod</a:t>
            </a:r>
            <a:r>
              <a:rPr lang="it-IT" dirty="0"/>
              <a:t>: divisione pratica a partire dall’aspetto esterno e da </a:t>
            </a:r>
            <a:r>
              <a:rPr lang="it-IT" i="1" dirty="0"/>
              <a:t>origine, natura, contenuto</a:t>
            </a:r>
            <a:endParaRPr lang="it-IT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204864"/>
            <a:ext cx="8219256" cy="3865034"/>
          </a:xfrm>
        </p:spPr>
        <p:txBody>
          <a:bodyPr>
            <a:noAutofit/>
          </a:bodyPr>
          <a:lstStyle/>
          <a:p>
            <a:r>
              <a:rPr lang="it-IT" sz="2000" dirty="0"/>
              <a:t>Fonti scritte</a:t>
            </a:r>
          </a:p>
          <a:p>
            <a:r>
              <a:rPr lang="it-IT" sz="2000" dirty="0"/>
              <a:t>fonti figurate</a:t>
            </a:r>
          </a:p>
          <a:p>
            <a:r>
              <a:rPr lang="it-IT" sz="2000" dirty="0"/>
              <a:t>fonti orali</a:t>
            </a:r>
          </a:p>
          <a:p>
            <a:endParaRPr lang="it-IT" sz="2000" dirty="0"/>
          </a:p>
          <a:p>
            <a:pPr algn="ctr">
              <a:buFontTx/>
              <a:buNone/>
            </a:pPr>
            <a:r>
              <a:rPr lang="it-IT" sz="2000" dirty="0" smtClean="0">
                <a:solidFill>
                  <a:srgbClr val="FFC000"/>
                </a:solidFill>
              </a:rPr>
              <a:t>…</a:t>
            </a:r>
            <a:r>
              <a:rPr lang="it-IT" sz="2000" dirty="0">
                <a:solidFill>
                  <a:srgbClr val="FFC000"/>
                </a:solidFill>
              </a:rPr>
              <a:t>si può aggiungere:</a:t>
            </a:r>
          </a:p>
          <a:p>
            <a:endParaRPr lang="it-IT" sz="2000" dirty="0"/>
          </a:p>
          <a:p>
            <a:r>
              <a:rPr lang="it-IT" sz="2000" dirty="0"/>
              <a:t>fonti audiovisive</a:t>
            </a:r>
          </a:p>
          <a:p>
            <a:r>
              <a:rPr lang="it-IT" sz="2000" dirty="0"/>
              <a:t>fonti digitali</a:t>
            </a:r>
          </a:p>
          <a:p>
            <a:r>
              <a:rPr lang="it-IT" sz="2000" dirty="0"/>
              <a:t>fonti </a:t>
            </a:r>
            <a:r>
              <a:rPr lang="it-IT" sz="2000" dirty="0" smtClean="0"/>
              <a:t>multimediali</a:t>
            </a:r>
            <a:endParaRPr lang="it-IT" sz="200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CC770-0017-41B2-9A94-25CB0C0F024F}" type="slidenum">
              <a:rPr lang="it-IT"/>
              <a:pPr/>
              <a:t>18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38B6E-3AAD-413A-BFFD-E7365980FDE5}" type="slidenum">
              <a:rPr lang="it-IT"/>
              <a:pPr/>
              <a:t>19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  <p:graphicFrame>
        <p:nvGraphicFramePr>
          <p:cNvPr id="1946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3065833"/>
              </p:ext>
            </p:extLst>
          </p:nvPr>
        </p:nvGraphicFramePr>
        <p:xfrm>
          <a:off x="467544" y="404664"/>
          <a:ext cx="8108950" cy="594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9" name="Organization Chart" r:id="rId4" imgW="5486400" imgH="1803240" progId="OrgPlusWOPX.4">
                  <p:embed followColorScheme="full"/>
                </p:oleObj>
              </mc:Choice>
              <mc:Fallback>
                <p:oleObj name="Organization Chart" r:id="rId4" imgW="5486400" imgH="1803240" progId="OrgPlusWOPX.4">
                  <p:embed followColorScheme="full"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404664"/>
                        <a:ext cx="8108950" cy="594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precetto generico dell’onestà, non mentire</a:t>
            </a:r>
          </a:p>
          <a:p>
            <a:r>
              <a:rPr lang="it-IT" sz="2400" dirty="0"/>
              <a:t>inesistenza di una problematica “tecnica” del metodo storico nell’antichità e nel medioevo</a:t>
            </a:r>
          </a:p>
          <a:p>
            <a:r>
              <a:rPr lang="it-IT" sz="2400" dirty="0"/>
              <a:t>Momigliano: problema della veridicità delle testimonianze da Erodoto in poi</a:t>
            </a:r>
          </a:p>
          <a:p>
            <a:r>
              <a:rPr lang="it-IT" sz="2400" dirty="0"/>
              <a:t>esistono figure di cronachisti con loro personalità e con senso politico, ma manca il problema moderno della verità della storia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C672C-168D-4316-A8F9-316C36650559}" type="slidenum">
              <a:rPr lang="it-IT"/>
              <a:pPr/>
              <a:t>2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228600"/>
            <a:ext cx="8458200" cy="6172200"/>
          </a:xfrm>
        </p:spPr>
        <p:txBody>
          <a:bodyPr>
            <a:normAutofit/>
          </a:bodyPr>
          <a:lstStyle/>
          <a:p>
            <a:r>
              <a:rPr lang="it-IT" sz="2400" dirty="0"/>
              <a:t>Origine, natura e contenuto delle fonti variano a seconda delle epoche storiche</a:t>
            </a:r>
          </a:p>
          <a:p>
            <a:r>
              <a:rPr lang="it-IT" sz="2400" dirty="0"/>
              <a:t>valore relativo delle fonti e della distinzione in generi</a:t>
            </a:r>
          </a:p>
          <a:p>
            <a:r>
              <a:rPr lang="it-IT" sz="2400" dirty="0"/>
              <a:t>lunga durata dell’atteggiamento di idolatria del documento, quasi specchio oggettivo della realtà (</a:t>
            </a:r>
            <a:r>
              <a:rPr lang="it-IT" sz="2400" dirty="0" err="1"/>
              <a:t>Ranke</a:t>
            </a:r>
            <a:r>
              <a:rPr lang="it-IT" sz="2400" dirty="0"/>
              <a:t>, positivismo)</a:t>
            </a:r>
          </a:p>
          <a:p>
            <a:r>
              <a:rPr lang="it-IT" sz="2400" dirty="0"/>
              <a:t>rivalutazione delle fonti narrative</a:t>
            </a:r>
          </a:p>
          <a:p>
            <a:r>
              <a:rPr lang="it-IT" sz="2400" dirty="0"/>
              <a:t>documenti che mentono, nonostante la loro origine ufficiale e la loro pretesa oggettività</a:t>
            </a:r>
          </a:p>
          <a:p>
            <a:r>
              <a:rPr lang="it-IT" sz="2400" dirty="0"/>
              <a:t>problema della tendenziosità o falsità dei documenti</a:t>
            </a:r>
          </a:p>
          <a:p>
            <a:r>
              <a:rPr lang="it-IT" sz="2400" dirty="0"/>
              <a:t>narrazioni veritiere, nonostante la loro origine privata, individuale, soggettiva</a:t>
            </a:r>
          </a:p>
          <a:p>
            <a:r>
              <a:rPr lang="it-IT" sz="2400" dirty="0"/>
              <a:t>onnipresenza dell’elemento soggettivo, che varia solo in misura e intensità</a:t>
            </a:r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95536" y="6211887"/>
            <a:ext cx="5990311" cy="377825"/>
          </a:xfrm>
        </p:spPr>
        <p:txBody>
          <a:bodyPr/>
          <a:lstStyle/>
          <a:p>
            <a:r>
              <a:rPr lang="it-IT" dirty="0"/>
              <a:t>Principi generali di metodo</a:t>
            </a: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F2281-9966-46AD-9A2C-698EC76D01A3}" type="slidenum">
              <a:rPr lang="it-IT"/>
              <a:pPr/>
              <a:t>20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Problema dell’autenticità </a:t>
            </a:r>
            <a:r>
              <a:rPr lang="it-IT" i="1" dirty="0"/>
              <a:t>formale</a:t>
            </a:r>
            <a:r>
              <a:rPr lang="it-IT" b="0" dirty="0">
                <a:effectLst/>
              </a:rPr>
              <a:t> </a:t>
            </a:r>
            <a:r>
              <a:rPr lang="it-IT" dirty="0">
                <a:effectLst/>
              </a:rPr>
              <a:t>di una fonte (critica delle falsificazioni)</a:t>
            </a:r>
            <a:endParaRPr lang="it-IT" dirty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2800" dirty="0"/>
              <a:t>I falsi:</a:t>
            </a:r>
          </a:p>
          <a:p>
            <a:pPr lvl="1"/>
            <a:r>
              <a:rPr lang="it-IT" sz="2400" dirty="0" smtClean="0"/>
              <a:t>falsificazioni </a:t>
            </a:r>
            <a:r>
              <a:rPr lang="it-IT" sz="2400" dirty="0"/>
              <a:t>moderne (lucro, desiderio di nobilitazione): una volta individuate non hanno alcuna utilità</a:t>
            </a:r>
          </a:p>
          <a:p>
            <a:pPr lvl="1">
              <a:buFontTx/>
              <a:buNone/>
            </a:pPr>
            <a:endParaRPr lang="it-IT" sz="2400" dirty="0"/>
          </a:p>
          <a:p>
            <a:pPr lvl="1"/>
            <a:r>
              <a:rPr lang="it-IT" sz="2400" dirty="0"/>
              <a:t>falsificazioni coeve            (esigenze pratiche): una volta individuate la loro utilità permane su altri piani e per altri motivi</a:t>
            </a: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251521" y="6196372"/>
            <a:ext cx="1944216" cy="377825"/>
          </a:xfrm>
        </p:spPr>
        <p:txBody>
          <a:bodyPr/>
          <a:lstStyle/>
          <a:p>
            <a:r>
              <a:rPr lang="it-IT" dirty="0"/>
              <a:t>Principi generali di metodo</a:t>
            </a: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884368" y="6241950"/>
            <a:ext cx="936379" cy="377825"/>
          </a:xfrm>
        </p:spPr>
        <p:txBody>
          <a:bodyPr/>
          <a:lstStyle/>
          <a:p>
            <a:fld id="{6E9A0BB4-A625-4DF3-B450-41BF829A371B}" type="slidenum">
              <a:rPr lang="it-IT"/>
              <a:pPr/>
              <a:t>21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  <p:sp>
        <p:nvSpPr>
          <p:cNvPr id="21508" name="Line 4"/>
          <p:cNvSpPr>
            <a:spLocks noChangeShapeType="1"/>
          </p:cNvSpPr>
          <p:nvPr/>
        </p:nvSpPr>
        <p:spPr bwMode="auto">
          <a:xfrm>
            <a:off x="3707904" y="4725144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Perché si falsifica ?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44824"/>
            <a:ext cx="7772400" cy="3946377"/>
          </a:xfrm>
        </p:spPr>
        <p:txBody>
          <a:bodyPr>
            <a:noAutofit/>
          </a:bodyPr>
          <a:lstStyle/>
          <a:p>
            <a:r>
              <a:rPr lang="it-IT" sz="2400" dirty="0"/>
              <a:t>Finalità politiche</a:t>
            </a:r>
          </a:p>
          <a:p>
            <a:r>
              <a:rPr lang="it-IT" sz="2400" dirty="0"/>
              <a:t>favorire idee eterodosse o sovversive</a:t>
            </a:r>
          </a:p>
          <a:p>
            <a:r>
              <a:rPr lang="it-IT" sz="2400" dirty="0"/>
              <a:t>dare sostegno a una dottrina, idea, rappresentazione, credo</a:t>
            </a:r>
          </a:p>
          <a:p>
            <a:r>
              <a:rPr lang="it-IT" sz="2400" dirty="0"/>
              <a:t>finalità municipali o araldiche</a:t>
            </a:r>
          </a:p>
          <a:p>
            <a:r>
              <a:rPr lang="it-IT" sz="2400" dirty="0"/>
              <a:t>vanità letteraria, desiderio di fama</a:t>
            </a:r>
          </a:p>
          <a:p>
            <a:r>
              <a:rPr lang="it-IT" sz="2400" dirty="0"/>
              <a:t>desiderio di lucro</a:t>
            </a:r>
          </a:p>
          <a:p>
            <a:r>
              <a:rPr lang="it-IT" sz="2400" dirty="0"/>
              <a:t>falsi totali</a:t>
            </a:r>
          </a:p>
          <a:p>
            <a:r>
              <a:rPr lang="it-IT" sz="2400" dirty="0"/>
              <a:t>falsi parziali (interpolazioni)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179512" y="6309320"/>
            <a:ext cx="1810544" cy="377825"/>
          </a:xfrm>
        </p:spPr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797414" y="6086198"/>
            <a:ext cx="864371" cy="377825"/>
          </a:xfrm>
        </p:spPr>
        <p:txBody>
          <a:bodyPr/>
          <a:lstStyle/>
          <a:p>
            <a:fld id="{4DD6654C-C9D5-4C4F-8351-32A5F941EA64}" type="slidenum">
              <a:rPr lang="it-IT"/>
              <a:pPr/>
              <a:t>22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/>
              <a:t>Come si stabilisce l’autenticità di un documento o di una fonte ?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844824"/>
            <a:ext cx="8439472" cy="4022576"/>
          </a:xfrm>
        </p:spPr>
        <p:txBody>
          <a:bodyPr/>
          <a:lstStyle/>
          <a:p>
            <a:r>
              <a:rPr lang="it-IT" dirty="0"/>
              <a:t>Esame estrinseco</a:t>
            </a:r>
          </a:p>
          <a:p>
            <a:pPr lvl="1"/>
            <a:r>
              <a:rPr lang="it-IT" dirty="0"/>
              <a:t>aspetto materiale del documento o del manoscritto o dell’edizione</a:t>
            </a:r>
          </a:p>
          <a:p>
            <a:r>
              <a:rPr lang="it-IT" dirty="0"/>
              <a:t>esame intrinseco</a:t>
            </a:r>
          </a:p>
          <a:p>
            <a:pPr lvl="1"/>
            <a:r>
              <a:rPr lang="it-IT" dirty="0"/>
              <a:t>ricerca della compatibilità dei fatti asseriti</a:t>
            </a:r>
          </a:p>
          <a:p>
            <a:pPr lvl="1"/>
            <a:r>
              <a:rPr lang="it-IT" dirty="0"/>
              <a:t>analisi delle compatibilità cronologiche</a:t>
            </a:r>
          </a:p>
          <a:p>
            <a:pPr lvl="1"/>
            <a:r>
              <a:rPr lang="it-IT" dirty="0"/>
              <a:t>analisi delle compatibilità lessicali o stilistiche (specie per i testi di rilievo letterario)</a:t>
            </a:r>
          </a:p>
          <a:p>
            <a:pPr lvl="1"/>
            <a:r>
              <a:rPr lang="it-IT" dirty="0" err="1"/>
              <a:t>Stilvergleichung</a:t>
            </a:r>
            <a:r>
              <a:rPr lang="it-IT" dirty="0"/>
              <a:t> di Theodor von </a:t>
            </a:r>
            <a:r>
              <a:rPr lang="it-IT" dirty="0" err="1"/>
              <a:t>Sickel</a:t>
            </a:r>
            <a:r>
              <a:rPr lang="it-IT" dirty="0"/>
              <a:t> (‘800) </a:t>
            </a:r>
            <a:r>
              <a:rPr lang="it-IT" dirty="0" err="1"/>
              <a:t>Stilkritik</a:t>
            </a:r>
            <a:r>
              <a:rPr lang="it-IT" dirty="0"/>
              <a:t> di </a:t>
            </a:r>
            <a:r>
              <a:rPr lang="it-IT" dirty="0" err="1"/>
              <a:t>Schmeidler</a:t>
            </a:r>
            <a:r>
              <a:rPr lang="it-IT" dirty="0"/>
              <a:t> (1927) e suoi limiti</a:t>
            </a:r>
          </a:p>
          <a:p>
            <a:r>
              <a:rPr lang="it-IT" dirty="0"/>
              <a:t>in entrambi i casi la ricerca fondamentale è quella dell’</a:t>
            </a:r>
            <a:r>
              <a:rPr lang="it-IT" i="1" dirty="0"/>
              <a:t>anacronismo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03965" y="6248401"/>
            <a:ext cx="2170584" cy="377825"/>
          </a:xfrm>
        </p:spPr>
        <p:txBody>
          <a:bodyPr/>
          <a:lstStyle/>
          <a:p>
            <a:r>
              <a:rPr lang="it-IT" dirty="0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868644" y="6165304"/>
            <a:ext cx="894355" cy="460922"/>
          </a:xfrm>
        </p:spPr>
        <p:txBody>
          <a:bodyPr/>
          <a:lstStyle/>
          <a:p>
            <a:fld id="{DC5E0A10-49DC-4CA3-AE23-02251CF40396}" type="slidenum">
              <a:rPr lang="it-IT"/>
              <a:pPr/>
              <a:t>23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7772400" cy="1456267"/>
          </a:xfrm>
          <a:noFill/>
          <a:ln/>
        </p:spPr>
        <p:txBody>
          <a:bodyPr/>
          <a:lstStyle/>
          <a:p>
            <a:r>
              <a:rPr lang="it-IT" dirty="0"/>
              <a:t>Altri scopi della critica delle fonti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295400"/>
            <a:ext cx="7620000" cy="4724400"/>
          </a:xfrm>
        </p:spPr>
        <p:txBody>
          <a:bodyPr>
            <a:normAutofit/>
          </a:bodyPr>
          <a:lstStyle/>
          <a:p>
            <a:r>
              <a:rPr lang="it-IT" sz="2000" dirty="0"/>
              <a:t>correggere errori involontari</a:t>
            </a:r>
          </a:p>
          <a:p>
            <a:r>
              <a:rPr lang="it-IT" sz="2000" dirty="0"/>
              <a:t>fissare attribuzioni</a:t>
            </a:r>
          </a:p>
          <a:p>
            <a:r>
              <a:rPr lang="it-IT" sz="2000" dirty="0"/>
              <a:t>fissare circostanze</a:t>
            </a:r>
          </a:p>
          <a:p>
            <a:r>
              <a:rPr lang="it-IT" sz="2000" dirty="0"/>
              <a:t>identificare destinatari</a:t>
            </a:r>
          </a:p>
          <a:p>
            <a:r>
              <a:rPr lang="it-IT" sz="2000" dirty="0"/>
              <a:t>stabilire datazioni</a:t>
            </a:r>
          </a:p>
          <a:p>
            <a:r>
              <a:rPr lang="it-IT" sz="2000" dirty="0"/>
              <a:t>presenza di errori non necessariamente indice di non-autenticità</a:t>
            </a:r>
          </a:p>
          <a:p>
            <a:r>
              <a:rPr lang="it-IT" sz="2000" dirty="0"/>
              <a:t>errori involontari (i copisti, gli editori)</a:t>
            </a:r>
          </a:p>
          <a:p>
            <a:r>
              <a:rPr lang="it-IT" sz="2000" dirty="0"/>
              <a:t>alterazioni deliberate per ragioni politiche</a:t>
            </a:r>
          </a:p>
          <a:p>
            <a:r>
              <a:rPr lang="it-IT" sz="2000" dirty="0"/>
              <a:t>necessità di controlli incrociati attuando ogni tipo di critica possibile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680B5-682D-40F5-8FEC-AA88422EC082}" type="slidenum">
              <a:rPr lang="it-IT"/>
              <a:pPr/>
              <a:t>24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Esempi di falsi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72816"/>
            <a:ext cx="8003232" cy="4320480"/>
          </a:xfrm>
        </p:spPr>
        <p:txBody>
          <a:bodyPr>
            <a:normAutofit lnSpcReduction="10000"/>
          </a:bodyPr>
          <a:lstStyle/>
          <a:p>
            <a:r>
              <a:rPr lang="it-IT" dirty="0"/>
              <a:t>diplomi re merovingi</a:t>
            </a:r>
          </a:p>
          <a:p>
            <a:r>
              <a:rPr lang="it-IT" i="1" dirty="0"/>
              <a:t>Costituto di </a:t>
            </a:r>
            <a:r>
              <a:rPr lang="it-IT" i="1" dirty="0" smtClean="0"/>
              <a:t>Costantino</a:t>
            </a:r>
            <a:r>
              <a:rPr lang="it-IT" dirty="0" smtClean="0"/>
              <a:t> (315 d. C.)</a:t>
            </a:r>
            <a:endParaRPr lang="it-IT" b="0" dirty="0"/>
          </a:p>
          <a:p>
            <a:r>
              <a:rPr lang="it-IT" dirty="0" smtClean="0"/>
              <a:t>Pseudo-Isidoro (IX sec. d. C.)</a:t>
            </a:r>
            <a:endParaRPr lang="it-IT" dirty="0"/>
          </a:p>
          <a:p>
            <a:r>
              <a:rPr lang="it-IT" i="1" dirty="0" err="1"/>
              <a:t>Privilegium</a:t>
            </a:r>
            <a:r>
              <a:rPr lang="it-IT" i="1" dirty="0"/>
              <a:t> </a:t>
            </a:r>
            <a:r>
              <a:rPr lang="it-IT" i="1" dirty="0" err="1"/>
              <a:t>Maius</a:t>
            </a:r>
            <a:r>
              <a:rPr lang="it-IT" b="0" dirty="0"/>
              <a:t> </a:t>
            </a:r>
            <a:r>
              <a:rPr lang="it-IT" dirty="0"/>
              <a:t>dei duchi </a:t>
            </a:r>
            <a:r>
              <a:rPr lang="it-IT" dirty="0" smtClean="0"/>
              <a:t>d’Austria (1358-1359, Rodolfo </a:t>
            </a:r>
            <a:r>
              <a:rPr lang="it-IT" dirty="0"/>
              <a:t>IV d’Asburgo, stabilisce l'elevazione dell'Austria a arciducato, e attribuisce all'arciduca d'Austria privilegi analoghi a quelli dei principi elettori.</a:t>
            </a:r>
          </a:p>
          <a:p>
            <a:r>
              <a:rPr lang="it-IT" dirty="0"/>
              <a:t>falsi di Pietro Diacono</a:t>
            </a:r>
          </a:p>
          <a:p>
            <a:r>
              <a:rPr lang="it-IT" dirty="0"/>
              <a:t>falsificazioni di Ravenna</a:t>
            </a:r>
          </a:p>
          <a:p>
            <a:r>
              <a:rPr lang="it-IT" dirty="0"/>
              <a:t>falsi di </a:t>
            </a:r>
            <a:r>
              <a:rPr lang="it-IT" dirty="0" err="1"/>
              <a:t>Rachenau</a:t>
            </a:r>
            <a:endParaRPr lang="it-IT" dirty="0"/>
          </a:p>
          <a:p>
            <a:r>
              <a:rPr lang="it-IT" dirty="0"/>
              <a:t>Poemi di </a:t>
            </a:r>
            <a:r>
              <a:rPr lang="it-IT" dirty="0" err="1"/>
              <a:t>Ossian</a:t>
            </a:r>
            <a:endParaRPr lang="it-IT" dirty="0"/>
          </a:p>
          <a:p>
            <a:r>
              <a:rPr lang="it-IT" dirty="0"/>
              <a:t>Protocolli dei savi di Sion</a:t>
            </a:r>
          </a:p>
          <a:p>
            <a:r>
              <a:rPr lang="it-IT" dirty="0"/>
              <a:t>Sacra Sindone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8E5AE-018A-4321-987D-806A73FF2EB8}" type="slidenum">
              <a:rPr lang="it-IT"/>
              <a:pPr/>
              <a:t>25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/>
              <a:t>Dalla filologia all’</a:t>
            </a:r>
            <a:r>
              <a:rPr lang="it-IT" i="1"/>
              <a:t>interpretazione</a:t>
            </a:r>
            <a:r>
              <a:rPr lang="it-IT"/>
              <a:t> delle fonti: giudicare l’importanza delle fonti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r>
              <a:rPr lang="it-IT" dirty="0"/>
              <a:t>1) fonti documentarie</a:t>
            </a:r>
          </a:p>
          <a:p>
            <a:r>
              <a:rPr lang="it-IT" dirty="0"/>
              <a:t>fino al ‘700 tendenza a criticare memorialisti e cronachisti, ma ad accettare acriticamente il </a:t>
            </a:r>
            <a:r>
              <a:rPr lang="it-IT" i="1" u="sng" dirty="0"/>
              <a:t>documento</a:t>
            </a:r>
            <a:endParaRPr lang="it-IT" dirty="0"/>
          </a:p>
          <a:p>
            <a:r>
              <a:rPr lang="it-IT" dirty="0"/>
              <a:t>l’autenticità di un documento, ancorché di provenienza ufficiale, non garantisce la veridicità del suo contenuto</a:t>
            </a:r>
          </a:p>
          <a:p>
            <a:r>
              <a:rPr lang="it-IT" u="sng" dirty="0"/>
              <a:t>fonti diplomatiche</a:t>
            </a:r>
            <a:r>
              <a:rPr lang="it-IT" dirty="0"/>
              <a:t>: esaltazione delle fonti diplomatiche da </a:t>
            </a:r>
            <a:r>
              <a:rPr lang="it-IT" dirty="0" err="1"/>
              <a:t>Ranke</a:t>
            </a:r>
            <a:r>
              <a:rPr lang="it-IT" dirty="0"/>
              <a:t> (anni ‘20 dell’800) in poi</a:t>
            </a:r>
          </a:p>
          <a:p>
            <a:r>
              <a:rPr lang="it-IT" dirty="0"/>
              <a:t>anche le relazioni e corrispondenze diplomatiche possono contenere errori di fatto o errori di valutazione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EBC9E-E265-4E20-B94B-C76166F55B35}" type="slidenum">
              <a:rPr lang="it-IT"/>
              <a:pPr/>
              <a:t>26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Fonti documentarie: fonti diplomatiche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quanto è informato il diplomatico ?</a:t>
            </a:r>
          </a:p>
          <a:p>
            <a:r>
              <a:rPr lang="it-IT" sz="2800" dirty="0"/>
              <a:t>Ha accesso a buone fonti ?</a:t>
            </a:r>
          </a:p>
          <a:p>
            <a:r>
              <a:rPr lang="it-IT" sz="2800" dirty="0"/>
              <a:t>Valutazione della sua personalità</a:t>
            </a:r>
          </a:p>
          <a:p>
            <a:r>
              <a:rPr lang="it-IT" sz="2800" dirty="0"/>
              <a:t>impossibilità di accoglierne i resoconti senza vaglio critico</a:t>
            </a:r>
          </a:p>
          <a:p>
            <a:endParaRPr lang="it-IT" sz="2800" dirty="0"/>
          </a:p>
          <a:p>
            <a:endParaRPr lang="it-IT" sz="280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2312C-2A74-47D1-BBA4-67BC60C00BB9}" type="slidenum">
              <a:rPr lang="it-IT"/>
              <a:pPr/>
              <a:t>27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Fonti documentarie: i testi legislativi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16832"/>
            <a:ext cx="8147248" cy="4080934"/>
          </a:xfrm>
        </p:spPr>
        <p:txBody>
          <a:bodyPr>
            <a:noAutofit/>
          </a:bodyPr>
          <a:lstStyle/>
          <a:p>
            <a:r>
              <a:rPr lang="it-IT" sz="2400" dirty="0"/>
              <a:t>Non vanno presi alla lettera</a:t>
            </a:r>
          </a:p>
          <a:p>
            <a:r>
              <a:rPr lang="it-IT" sz="2400" dirty="0"/>
              <a:t>esempi medievali di disposizioni </a:t>
            </a:r>
            <a:r>
              <a:rPr lang="it-IT" sz="2400" dirty="0" err="1"/>
              <a:t>antimagnatizie</a:t>
            </a:r>
            <a:r>
              <a:rPr lang="it-IT" sz="2400" dirty="0"/>
              <a:t> apparentemente di portata generale (sec. XIV), ma  che non sono documenti di lotta di classe, bensì di lotte tra gruppi e fazioni nobiliari</a:t>
            </a:r>
          </a:p>
          <a:p>
            <a:r>
              <a:rPr lang="it-IT" sz="2400" dirty="0"/>
              <a:t>Affermazioni teoriche e propagandistiche: caso di diplomi imperiali che presentano l’autorità imperiale come di origine e sanzione divina</a:t>
            </a:r>
          </a:p>
          <a:p>
            <a:r>
              <a:rPr lang="it-IT" sz="2400" dirty="0"/>
              <a:t>distinguere le manifestazioni autentiche di volontà dai fini politico-propagandistici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F777D-A98C-40F1-8A4C-081BBD04528B}" type="slidenum">
              <a:rPr lang="it-IT"/>
              <a:pPr/>
              <a:t>28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7772400" cy="838200"/>
          </a:xfrm>
        </p:spPr>
        <p:txBody>
          <a:bodyPr>
            <a:normAutofit/>
          </a:bodyPr>
          <a:lstStyle/>
          <a:p>
            <a:r>
              <a:rPr lang="it-IT"/>
              <a:t>Fonti documentarie: i documenti statistici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66800"/>
            <a:ext cx="8458200" cy="5410200"/>
          </a:xfrm>
        </p:spPr>
        <p:txBody>
          <a:bodyPr/>
          <a:lstStyle/>
          <a:p>
            <a:r>
              <a:rPr lang="it-IT" sz="2000" dirty="0"/>
              <a:t>Sono uno specchio oggettivo della realtà ?</a:t>
            </a:r>
          </a:p>
          <a:p>
            <a:r>
              <a:rPr lang="it-IT" sz="2000" dirty="0"/>
              <a:t>Spesso sono fallaci per natura (ruoli delle imposte, dichiarazioni catastali, indici ufficiali dei prezzi, denunce di superfici coltivate)</a:t>
            </a:r>
          </a:p>
          <a:p>
            <a:r>
              <a:rPr lang="it-IT" sz="2000" dirty="0"/>
              <a:t>problema dei criteri di raccolta e delle finalità della raccolta dei dati statistici (raffronto tra due rilievi del medesimo genere che presentano risultati difformi)</a:t>
            </a:r>
          </a:p>
          <a:p>
            <a:r>
              <a:rPr lang="it-IT" sz="2000" dirty="0"/>
              <a:t>cambia un rilievo dei prezzi se si vuole documentare l’andamento dei redditi reali oppure le fluttuazioni economiche</a:t>
            </a:r>
          </a:p>
          <a:p>
            <a:r>
              <a:rPr lang="it-IT" sz="2000" dirty="0"/>
              <a:t>carattere soggettivo delle rilevazioni statistiche</a:t>
            </a:r>
          </a:p>
          <a:p>
            <a:r>
              <a:rPr lang="it-IT" sz="2000" dirty="0"/>
              <a:t>variazioni tra medie calcolate dei prezzi e loro livello reale nel quotidiano</a:t>
            </a:r>
          </a:p>
          <a:p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E771-94C1-4D75-BBCC-42713FDB2397}" type="slidenum">
              <a:rPr lang="it-IT"/>
              <a:pPr/>
              <a:t>29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Ruolo della filologia umanistica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Riscoperta dei classici</a:t>
            </a:r>
          </a:p>
          <a:p>
            <a:r>
              <a:rPr lang="it-IT" dirty="0"/>
              <a:t>necessità di conoscenze linguistiche più ampie e complete</a:t>
            </a:r>
          </a:p>
          <a:p>
            <a:r>
              <a:rPr lang="it-IT" dirty="0"/>
              <a:t>evangelismo e ritorno alla purezza dei testi religiosi</a:t>
            </a:r>
          </a:p>
          <a:p>
            <a:r>
              <a:rPr lang="it-IT" dirty="0"/>
              <a:t>spinta verso una conoscenza criticamente fondata delle fonti letterarie e religiose (Erasmo)</a:t>
            </a:r>
          </a:p>
          <a:p>
            <a:r>
              <a:rPr lang="it-IT" dirty="0"/>
              <a:t>contributo della filologia umanistica alla critica delle fonti storiche (Valla, Cusano, </a:t>
            </a:r>
            <a:r>
              <a:rPr lang="it-IT" dirty="0" err="1"/>
              <a:t>Peacock</a:t>
            </a:r>
            <a:r>
              <a:rPr lang="it-IT" dirty="0" smtClean="0"/>
              <a:t>)</a:t>
            </a:r>
          </a:p>
          <a:p>
            <a:r>
              <a:rPr lang="it-IT" dirty="0" smtClean="0"/>
              <a:t>Lorenzo Valla</a:t>
            </a:r>
            <a:r>
              <a:rPr lang="it-IT" dirty="0"/>
              <a:t>, </a:t>
            </a:r>
            <a:r>
              <a:rPr lang="it-IT" i="1" dirty="0"/>
              <a:t>De falso </a:t>
            </a:r>
            <a:r>
              <a:rPr lang="it-IT" i="1" dirty="0" err="1"/>
              <a:t>credita</a:t>
            </a:r>
            <a:r>
              <a:rPr lang="it-IT" i="1" dirty="0"/>
              <a:t> et </a:t>
            </a:r>
            <a:r>
              <a:rPr lang="it-IT" i="1" dirty="0" err="1"/>
              <a:t>ementita</a:t>
            </a:r>
            <a:r>
              <a:rPr lang="it-IT" i="1" dirty="0"/>
              <a:t> </a:t>
            </a:r>
            <a:r>
              <a:rPr lang="it-IT" i="1" dirty="0" err="1"/>
              <a:t>Constantini</a:t>
            </a:r>
            <a:r>
              <a:rPr lang="it-IT" i="1" dirty="0"/>
              <a:t> </a:t>
            </a:r>
            <a:r>
              <a:rPr lang="it-IT" i="1" dirty="0" err="1"/>
              <a:t>donatione</a:t>
            </a:r>
            <a:r>
              <a:rPr lang="it-IT" i="1" dirty="0"/>
              <a:t> </a:t>
            </a:r>
            <a:r>
              <a:rPr lang="it-IT" i="1" dirty="0" err="1"/>
              <a:t>declamatio</a:t>
            </a:r>
            <a:r>
              <a:rPr lang="it-IT" i="1" dirty="0"/>
              <a:t> </a:t>
            </a:r>
            <a:r>
              <a:rPr lang="it-IT" dirty="0"/>
              <a:t>(Discorso sulla donazione di Costantino, altrettanto malamente falsificata che creduta autentica</a:t>
            </a:r>
            <a:r>
              <a:rPr lang="it-IT" dirty="0" smtClean="0"/>
              <a:t>), 1440, edita 1517, all’Indice nel 1559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330AF-25CE-4A8A-A176-2EE9686B4CB0}" type="slidenum">
              <a:rPr lang="it-IT"/>
              <a:pPr/>
              <a:t>3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7772400" cy="457200"/>
          </a:xfrm>
        </p:spPr>
        <p:txBody>
          <a:bodyPr>
            <a:normAutofit fontScale="90000"/>
          </a:bodyPr>
          <a:lstStyle/>
          <a:p>
            <a:r>
              <a:rPr lang="it-IT"/>
              <a:t>Ancora documenti statistici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762000"/>
            <a:ext cx="8534400" cy="5562600"/>
          </a:xfrm>
        </p:spPr>
        <p:txBody>
          <a:bodyPr/>
          <a:lstStyle/>
          <a:p>
            <a:r>
              <a:rPr lang="it-IT"/>
              <a:t>Caso dei dati relativi al referendum istituzionale del 1946: dati della corte suprema di cassazione e dati dell’Annuario Statistico Italiano</a:t>
            </a:r>
          </a:p>
          <a:p>
            <a:pPr>
              <a:buFontTx/>
              <a:buNone/>
            </a:pPr>
            <a:r>
              <a:rPr lang="it-IT" sz="2800" u="sng"/>
              <a:t>Conclusione</a:t>
            </a:r>
            <a:r>
              <a:rPr lang="it-IT"/>
              <a:t>:</a:t>
            </a:r>
          </a:p>
          <a:p>
            <a:r>
              <a:rPr lang="it-IT"/>
              <a:t>necessità di valutazione critica di ogni tipo di fonte e valorizzazione anche dell’</a:t>
            </a:r>
            <a:r>
              <a:rPr lang="it-IT" u="sng"/>
              <a:t>errore</a:t>
            </a:r>
            <a:r>
              <a:rPr lang="it-IT"/>
              <a:t> di fatto o di giudizio (anche un’idea sbagliata diventa un elemento di fatto o opinione ricevuta che orienta e influenza decisioni, atti, comportamenti)</a:t>
            </a:r>
          </a:p>
          <a:p>
            <a:r>
              <a:rPr lang="it-IT"/>
              <a:t>utilità sia del documento apocrifo sia di quello contenente errori di fatto o errate valutazioni: per l’</a:t>
            </a:r>
            <a:r>
              <a:rPr lang="it-IT" u="sng"/>
              <a:t>interpretazione</a:t>
            </a:r>
            <a:r>
              <a:rPr lang="it-IT"/>
              <a:t> no esistono norme spceifiche come per il momento filologico</a:t>
            </a:r>
          </a:p>
          <a:p>
            <a:r>
              <a:rPr lang="it-IT"/>
              <a:t>ogni fonte pone problemi particolari (</a:t>
            </a:r>
            <a:r>
              <a:rPr lang="it-IT" i="1"/>
              <a:t>particulare</a:t>
            </a:r>
            <a:r>
              <a:rPr lang="it-IT"/>
              <a:t> e </a:t>
            </a:r>
            <a:r>
              <a:rPr lang="it-IT" i="1"/>
              <a:t>discrezione</a:t>
            </a:r>
            <a:r>
              <a:rPr lang="it-IT"/>
              <a:t> guicciardiniane)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AD4CA-44B9-4EEA-BF34-C3A74F971880}" type="slidenum">
              <a:rPr lang="it-IT"/>
              <a:pPr/>
              <a:t>30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7772400" cy="609600"/>
          </a:xfrm>
        </p:spPr>
        <p:txBody>
          <a:bodyPr>
            <a:normAutofit fontScale="90000"/>
          </a:bodyPr>
          <a:lstStyle/>
          <a:p>
            <a:r>
              <a:rPr lang="it-IT" sz="4000"/>
              <a:t>Fonti narrative</a:t>
            </a:r>
            <a:endParaRPr lang="it-IT"/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484784"/>
            <a:ext cx="8515672" cy="4738218"/>
          </a:xfrm>
        </p:spPr>
        <p:txBody>
          <a:bodyPr>
            <a:normAutofit/>
          </a:bodyPr>
          <a:lstStyle/>
          <a:p>
            <a:r>
              <a:rPr lang="it-IT" sz="2800" dirty="0"/>
              <a:t>Cronache, annali, storie: problema dell’autenticità</a:t>
            </a:r>
          </a:p>
          <a:p>
            <a:r>
              <a:rPr lang="it-IT" sz="2800" dirty="0"/>
              <a:t>Domanda fondamentale: di quali materiali si è servito l’autore ?</a:t>
            </a:r>
          </a:p>
          <a:p>
            <a:pPr lvl="2">
              <a:buFontTx/>
              <a:buNone/>
            </a:pPr>
            <a:r>
              <a:rPr lang="it-IT" sz="2000" dirty="0"/>
              <a:t>1) fonti primarie (esperienza diretta, materiali </a:t>
            </a:r>
            <a:r>
              <a:rPr lang="it-IT" sz="2000" dirty="0" smtClean="0"/>
              <a:t>d’archivio)</a:t>
            </a:r>
            <a:endParaRPr lang="it-IT" sz="2000" dirty="0"/>
          </a:p>
          <a:p>
            <a:pPr lvl="2">
              <a:buFontTx/>
              <a:buNone/>
            </a:pPr>
            <a:r>
              <a:rPr lang="it-IT" sz="2000" dirty="0"/>
              <a:t>2) fonti secondarie o derivate (precedenti narrazioni: riassunte o criticate ?)</a:t>
            </a:r>
          </a:p>
          <a:p>
            <a:pPr lvl="2">
              <a:buFontTx/>
              <a:buNone/>
            </a:pPr>
            <a:r>
              <a:rPr lang="it-IT" sz="2000" dirty="0"/>
              <a:t>3) misti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B9015-761B-4B9F-B972-464C32BBBCED}" type="slidenum">
              <a:rPr lang="it-IT"/>
              <a:pPr/>
              <a:t>31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4664"/>
            <a:ext cx="7772400" cy="1456267"/>
          </a:xfrm>
        </p:spPr>
        <p:txBody>
          <a:bodyPr/>
          <a:lstStyle/>
          <a:p>
            <a:r>
              <a:rPr lang="it-IT" sz="4000" dirty="0"/>
              <a:t>Fonti narrative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00200"/>
            <a:ext cx="8534400" cy="5029200"/>
          </a:xfrm>
        </p:spPr>
        <p:txBody>
          <a:bodyPr>
            <a:normAutofit/>
          </a:bodyPr>
          <a:lstStyle/>
          <a:p>
            <a:r>
              <a:rPr lang="it-IT" sz="2400" dirty="0"/>
              <a:t>Problema del rapporto tra una fonte narrativa e l’altra</a:t>
            </a:r>
          </a:p>
          <a:p>
            <a:r>
              <a:rPr lang="it-IT" sz="2400" dirty="0"/>
              <a:t>metodo di </a:t>
            </a:r>
            <a:r>
              <a:rPr lang="it-IT" sz="2400" dirty="0" err="1"/>
              <a:t>Bernheim</a:t>
            </a:r>
            <a:r>
              <a:rPr lang="it-IT" sz="2400" dirty="0"/>
              <a:t> (presuppone la naturale discordanza e affronta l’esigenza di spiegare i motivi delle eventuali analogie):</a:t>
            </a:r>
          </a:p>
          <a:p>
            <a:pPr lvl="1"/>
            <a:r>
              <a:rPr lang="it-IT" sz="2000" dirty="0"/>
              <a:t>le analogie rimandano ad una dipendenza reciproca oppure alla dipendenza da una terza fonte</a:t>
            </a:r>
          </a:p>
          <a:p>
            <a:pPr lvl="1"/>
            <a:r>
              <a:rPr lang="it-IT" sz="2000" dirty="0"/>
              <a:t>concordi inclusioni o omissioni rimandano a dipendenza reciproca o da una terza fonte</a:t>
            </a:r>
          </a:p>
          <a:p>
            <a:pPr lvl="1"/>
            <a:r>
              <a:rPr lang="it-IT" sz="2000" dirty="0"/>
              <a:t>concordanze possono derivare anche da analogie di idee e verificarsi tra </a:t>
            </a:r>
            <a:r>
              <a:rPr lang="it-IT" sz="2000" u="sng" dirty="0"/>
              <a:t>fonti indipendenti</a:t>
            </a:r>
            <a:endParaRPr lang="it-IT" sz="200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739BA-F7F9-4393-A1CA-749941243EBD}" type="slidenum">
              <a:rPr lang="it-IT"/>
              <a:pPr/>
              <a:t>32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640"/>
            <a:ext cx="7772400" cy="1456267"/>
          </a:xfrm>
        </p:spPr>
        <p:txBody>
          <a:bodyPr/>
          <a:lstStyle/>
          <a:p>
            <a:r>
              <a:rPr lang="it-IT" sz="3600" dirty="0"/>
              <a:t>Fonti narrative</a:t>
            </a:r>
            <a:r>
              <a:rPr lang="it-IT" sz="2400" dirty="0"/>
              <a:t>: rapporti di dipendenza</a:t>
            </a:r>
            <a:endParaRPr lang="it-IT" sz="4000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414076"/>
            <a:ext cx="8610600" cy="5410200"/>
          </a:xfrm>
        </p:spPr>
        <p:txBody>
          <a:bodyPr>
            <a:normAutofit/>
          </a:bodyPr>
          <a:lstStyle/>
          <a:p>
            <a:r>
              <a:rPr lang="it-IT" sz="2800" dirty="0"/>
              <a:t>Problema dell’antecedenza tra due fonti dipendenti (quale è originaria e quale derivata ?)</a:t>
            </a:r>
          </a:p>
          <a:p>
            <a:pPr lvl="1"/>
            <a:r>
              <a:rPr lang="it-IT" sz="2400" dirty="0"/>
              <a:t>possibilità di semplice antecedenza cronologica: una fonte più antica non può dipendere da una più recente</a:t>
            </a:r>
          </a:p>
          <a:p>
            <a:pPr lvl="1"/>
            <a:r>
              <a:rPr lang="it-IT" sz="2400" u="sng" dirty="0"/>
              <a:t>norme generali</a:t>
            </a:r>
            <a:r>
              <a:rPr lang="it-IT" sz="2400" dirty="0"/>
              <a:t> in caso </a:t>
            </a:r>
            <a:r>
              <a:rPr lang="it-IT" sz="2400" dirty="0" err="1"/>
              <a:t>caso</a:t>
            </a:r>
            <a:r>
              <a:rPr lang="it-IT" sz="2400" dirty="0"/>
              <a:t> di impossibile datazione o attribuzione:</a:t>
            </a:r>
          </a:p>
          <a:p>
            <a:pPr lvl="2"/>
            <a:r>
              <a:rPr lang="it-IT" sz="2000" dirty="0"/>
              <a:t>luogo d’origine (la derivata appartiene al meno autorevole)</a:t>
            </a:r>
          </a:p>
          <a:p>
            <a:pPr lvl="2"/>
            <a:r>
              <a:rPr lang="it-IT" sz="2000" dirty="0"/>
              <a:t>errori di interpretazione o di traduzione (se in lingue diverse): la fonte con errori è probabilmente derivata</a:t>
            </a:r>
          </a:p>
          <a:p>
            <a:pPr lvl="2"/>
            <a:r>
              <a:rPr lang="it-IT" sz="2000" dirty="0"/>
              <a:t>stile della lingua (la più rozza è originaria)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B5FEC-477C-4FF3-A6F7-2D740292B3A4}" type="slidenum">
              <a:rPr lang="it-IT"/>
              <a:pPr/>
              <a:t>33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/>
              <a:t>Fonti narrative</a:t>
            </a:r>
            <a:r>
              <a:rPr lang="it-IT" sz="2400"/>
              <a:t>: rapporti di dipendenza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484784"/>
            <a:ext cx="8534400" cy="5068416"/>
          </a:xfrm>
        </p:spPr>
        <p:txBody>
          <a:bodyPr/>
          <a:lstStyle/>
          <a:p>
            <a:r>
              <a:rPr lang="it-IT" sz="2000" dirty="0"/>
              <a:t>Rapporto tra due fonti a diverso grado di ricchezza contenutistica:</a:t>
            </a:r>
          </a:p>
          <a:p>
            <a:pPr lvl="1">
              <a:buFontTx/>
              <a:buNone/>
            </a:pPr>
            <a:r>
              <a:rPr lang="it-IT" sz="2000" dirty="0"/>
              <a:t>a) la più ricca è l’originaria (l’altra è un riassunto)</a:t>
            </a:r>
          </a:p>
          <a:p>
            <a:pPr lvl="1">
              <a:buFontTx/>
              <a:buNone/>
            </a:pPr>
            <a:r>
              <a:rPr lang="it-IT" sz="2000" dirty="0"/>
              <a:t>b) la più ricca è secondaria: arricchisce con altre fonti (nuove o più importanti) la meno ricca (che è la primaria)</a:t>
            </a:r>
          </a:p>
          <a:p>
            <a:pPr lvl="1">
              <a:buFontTx/>
              <a:buNone/>
            </a:pPr>
            <a:r>
              <a:rPr lang="it-IT" sz="2000" dirty="0"/>
              <a:t>c) può aversi una fonte base X più antica e primaria che fa da matrice ad un gruppo di fonti (a, b, c, d) derivate (e quindi meno importanti della fonte base</a:t>
            </a:r>
            <a:r>
              <a:rPr lang="it-IT" sz="2000" dirty="0" smtClean="0"/>
              <a:t>)</a:t>
            </a:r>
          </a:p>
          <a:p>
            <a:pPr lvl="1">
              <a:buFontTx/>
              <a:buNone/>
            </a:pPr>
            <a:endParaRPr lang="it-IT" sz="2000" dirty="0"/>
          </a:p>
          <a:p>
            <a:r>
              <a:rPr lang="it-IT" sz="2000" dirty="0"/>
              <a:t>Analogia con le famiglie di </a:t>
            </a:r>
            <a:r>
              <a:rPr lang="it-IT" sz="2000" dirty="0" smtClean="0"/>
              <a:t>codici (</a:t>
            </a:r>
            <a:r>
              <a:rPr lang="it-IT" sz="2000" dirty="0"/>
              <a:t>la tradizione):</a:t>
            </a:r>
          </a:p>
          <a:p>
            <a:pPr lvl="2"/>
            <a:r>
              <a:rPr lang="it-IT" sz="2000" dirty="0"/>
              <a:t>manoscritto originario (superstite o perduto) o copia ( serie di copie derivate, più importanti solo se non esiste l’originario)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1E56-4E84-4FED-B0FC-6A1BB2ABF9FC}" type="slidenum">
              <a:rPr lang="it-IT"/>
              <a:pPr/>
              <a:t>34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/>
              <a:t>Fonti narrative</a:t>
            </a:r>
            <a:r>
              <a:rPr lang="it-IT" sz="2400"/>
              <a:t>: analisi del contenuto</a:t>
            </a:r>
            <a:endParaRPr lang="it-IT"/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423775" y="1772816"/>
            <a:ext cx="8458200" cy="4343400"/>
          </a:xfrm>
        </p:spPr>
        <p:txBody>
          <a:bodyPr>
            <a:normAutofit/>
          </a:bodyPr>
          <a:lstStyle/>
          <a:p>
            <a:r>
              <a:rPr lang="it-IT" sz="3600" dirty="0"/>
              <a:t>Per una fonte primaria:</a:t>
            </a:r>
          </a:p>
          <a:p>
            <a:pPr lvl="1"/>
            <a:r>
              <a:rPr lang="it-IT" sz="3200" dirty="0"/>
              <a:t>prossimità o meno ai fatti</a:t>
            </a:r>
          </a:p>
          <a:p>
            <a:pPr lvl="1"/>
            <a:r>
              <a:rPr lang="it-IT" sz="3200" dirty="0"/>
              <a:t>informazioni accessibili all’autore</a:t>
            </a:r>
          </a:p>
          <a:p>
            <a:pPr lvl="1"/>
            <a:r>
              <a:rPr lang="it-IT" sz="3200" dirty="0"/>
              <a:t>tendenze ideologiche, legami personali, intenti polemici o propagandistici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1F735-17A1-4CFA-8A9C-814C9DECD0A5}" type="slidenum">
              <a:rPr lang="it-IT"/>
              <a:pPr/>
              <a:t>35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1"/>
            <a:ext cx="7772400" cy="947191"/>
          </a:xfrm>
        </p:spPr>
        <p:txBody>
          <a:bodyPr/>
          <a:lstStyle/>
          <a:p>
            <a:r>
              <a:rPr lang="it-IT" sz="3600" dirty="0"/>
              <a:t>Fonti narrative</a:t>
            </a:r>
            <a:r>
              <a:rPr lang="it-IT" sz="2400" dirty="0"/>
              <a:t>: analisi del contenuto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371600"/>
            <a:ext cx="8610600" cy="5181600"/>
          </a:xfrm>
        </p:spPr>
        <p:txBody>
          <a:bodyPr>
            <a:normAutofit/>
          </a:bodyPr>
          <a:lstStyle/>
          <a:p>
            <a:r>
              <a:rPr lang="it-IT" sz="2000" dirty="0"/>
              <a:t>Caso delle cronache dell’incoronazione di Carlo Magno: problema dell’inverosimiglianza del resoconto di </a:t>
            </a:r>
            <a:r>
              <a:rPr lang="it-IT" sz="2000" dirty="0" err="1"/>
              <a:t>Eginardo</a:t>
            </a:r>
            <a:r>
              <a:rPr lang="it-IT" sz="2000" dirty="0"/>
              <a:t> (Carlo umile, impreparato, ignaro, restio)</a:t>
            </a:r>
          </a:p>
          <a:p>
            <a:pPr lvl="2">
              <a:buFontTx/>
              <a:buNone/>
            </a:pPr>
            <a:r>
              <a:rPr lang="it-IT" sz="2400" dirty="0"/>
              <a:t>a) </a:t>
            </a:r>
            <a:r>
              <a:rPr lang="it-IT" sz="2400" i="1" dirty="0"/>
              <a:t>Annales Regni </a:t>
            </a:r>
            <a:r>
              <a:rPr lang="it-IT" sz="2400" i="1" dirty="0" err="1"/>
              <a:t>Francorum</a:t>
            </a:r>
            <a:r>
              <a:rPr lang="it-IT" sz="2400" i="1" dirty="0"/>
              <a:t> </a:t>
            </a:r>
            <a:r>
              <a:rPr lang="it-IT" sz="2400" dirty="0"/>
              <a:t>(versione ufficiale franca) (800 </a:t>
            </a:r>
            <a:r>
              <a:rPr lang="it-IT" sz="2400" dirty="0" err="1"/>
              <a:t>ca</a:t>
            </a:r>
            <a:r>
              <a:rPr lang="it-IT" sz="2400" dirty="0"/>
              <a:t>.)</a:t>
            </a:r>
          </a:p>
          <a:p>
            <a:pPr lvl="2">
              <a:lnSpc>
                <a:spcPct val="110000"/>
              </a:lnSpc>
              <a:buFontTx/>
              <a:buNone/>
            </a:pPr>
            <a:r>
              <a:rPr lang="it-IT" sz="2400" dirty="0"/>
              <a:t>b) </a:t>
            </a:r>
            <a:r>
              <a:rPr lang="it-IT" sz="2400" i="1" dirty="0"/>
              <a:t>Annales </a:t>
            </a:r>
            <a:r>
              <a:rPr lang="it-IT" sz="2400" i="1" dirty="0" err="1"/>
              <a:t>Laureshamenses</a:t>
            </a:r>
            <a:r>
              <a:rPr lang="it-IT" sz="2400" i="1" dirty="0"/>
              <a:t> </a:t>
            </a:r>
            <a:r>
              <a:rPr lang="it-IT" sz="2400" dirty="0"/>
              <a:t>(versione franca) (803)</a:t>
            </a:r>
          </a:p>
          <a:p>
            <a:pPr lvl="2">
              <a:lnSpc>
                <a:spcPct val="110000"/>
              </a:lnSpc>
              <a:buFontTx/>
              <a:buNone/>
            </a:pPr>
            <a:r>
              <a:rPr lang="it-IT" sz="2400" dirty="0"/>
              <a:t>c) </a:t>
            </a:r>
            <a:r>
              <a:rPr lang="it-IT" sz="2400" i="1" dirty="0"/>
              <a:t>Annales </a:t>
            </a:r>
            <a:r>
              <a:rPr lang="it-IT" sz="2400" i="1" dirty="0" err="1"/>
              <a:t>Maximiani</a:t>
            </a:r>
            <a:r>
              <a:rPr lang="it-IT" sz="2400" i="1" dirty="0"/>
              <a:t> </a:t>
            </a:r>
            <a:r>
              <a:rPr lang="it-IT" sz="2400" dirty="0"/>
              <a:t>(811) </a:t>
            </a:r>
          </a:p>
          <a:p>
            <a:pPr lvl="2">
              <a:lnSpc>
                <a:spcPct val="110000"/>
              </a:lnSpc>
              <a:buFontTx/>
              <a:buNone/>
            </a:pPr>
            <a:r>
              <a:rPr lang="it-IT" sz="2400" dirty="0"/>
              <a:t>d) </a:t>
            </a:r>
            <a:r>
              <a:rPr lang="it-IT" sz="2400" i="1" dirty="0"/>
              <a:t>Liber </a:t>
            </a:r>
            <a:r>
              <a:rPr lang="it-IT" sz="2400" i="1" dirty="0" err="1"/>
              <a:t>Pontificalis</a:t>
            </a:r>
            <a:r>
              <a:rPr lang="it-IT" sz="2400" i="1" dirty="0"/>
              <a:t> </a:t>
            </a:r>
            <a:r>
              <a:rPr lang="it-IT" sz="2400" dirty="0"/>
              <a:t>(versione ufficiosa romana) (post-816)</a:t>
            </a:r>
          </a:p>
          <a:p>
            <a:pPr lvl="2">
              <a:lnSpc>
                <a:spcPct val="110000"/>
              </a:lnSpc>
              <a:buFontTx/>
              <a:buNone/>
            </a:pPr>
            <a:r>
              <a:rPr lang="it-IT" sz="2400" dirty="0"/>
              <a:t>e) cronaca di </a:t>
            </a:r>
            <a:r>
              <a:rPr lang="it-IT" sz="2400" dirty="0" err="1"/>
              <a:t>Eginardo</a:t>
            </a:r>
            <a:r>
              <a:rPr lang="it-IT" sz="2400" dirty="0"/>
              <a:t> (post-814, forse 830)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81DD-610E-4405-B3A8-3B2A9D0C2409}" type="slidenum">
              <a:rPr lang="it-IT"/>
              <a:pPr/>
              <a:t>36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/>
              <a:t>Fonti narrative</a:t>
            </a:r>
            <a:r>
              <a:rPr lang="it-IT" sz="2400"/>
              <a:t>: analisi del contenuto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066800"/>
            <a:ext cx="8534400" cy="5562600"/>
          </a:xfrm>
        </p:spPr>
        <p:txBody>
          <a:bodyPr/>
          <a:lstStyle/>
          <a:p>
            <a:pPr>
              <a:buFontTx/>
              <a:buNone/>
            </a:pPr>
            <a:r>
              <a:rPr lang="it-IT" dirty="0"/>
              <a:t>Varianti di interpretazione:</a:t>
            </a:r>
          </a:p>
          <a:p>
            <a:pPr>
              <a:buFontTx/>
              <a:buNone/>
            </a:pPr>
            <a:r>
              <a:rPr lang="it-IT" sz="2200" dirty="0"/>
              <a:t>a) </a:t>
            </a:r>
            <a:r>
              <a:rPr lang="it-IT" sz="2000" dirty="0"/>
              <a:t>nessuna menzione di sorpresa o esitazione: cerimonia come naturale svolgimento delle cose, fatto bene accetto ai protagonisti (papa, re franco, popolo romano) [vedi c) e d)]</a:t>
            </a:r>
          </a:p>
          <a:p>
            <a:pPr>
              <a:buFontTx/>
              <a:buNone/>
            </a:pPr>
            <a:r>
              <a:rPr lang="it-IT" sz="2000" dirty="0"/>
              <a:t>b) affermazione di precise circostanze: impero vacante, Irene usurpatrice, papa e popolo concordi a favore di Carlo, umile accettazione da parte di Carlo (“nesciente domino Carolo”) (giustificazione e autodifesa della corte carolingia di fronte alla corte bizantina)</a:t>
            </a:r>
          </a:p>
          <a:p>
            <a:pPr>
              <a:buFontTx/>
              <a:buNone/>
            </a:pPr>
            <a:r>
              <a:rPr lang="it-IT" sz="2000" dirty="0"/>
              <a:t>c) fattuale: ma l’evento appare preparato e con Carlo consapevole</a:t>
            </a:r>
          </a:p>
          <a:p>
            <a:pPr>
              <a:buFontTx/>
              <a:buNone/>
            </a:pPr>
            <a:r>
              <a:rPr lang="it-IT" sz="2000" dirty="0"/>
              <a:t>d) </a:t>
            </a:r>
            <a:r>
              <a:rPr lang="it-IT" sz="2000" i="1" dirty="0"/>
              <a:t>idem</a:t>
            </a:r>
            <a:endParaRPr lang="it-IT" sz="2000" dirty="0"/>
          </a:p>
          <a:p>
            <a:pPr>
              <a:buFontTx/>
              <a:buNone/>
            </a:pPr>
            <a:r>
              <a:rPr lang="it-IT" sz="2000" dirty="0"/>
              <a:t>e) </a:t>
            </a:r>
            <a:r>
              <a:rPr lang="it-IT" sz="2000" dirty="0" err="1"/>
              <a:t>Eginardo</a:t>
            </a:r>
            <a:r>
              <a:rPr lang="it-IT" sz="2000" dirty="0"/>
              <a:t>: l’iniziativa è solo di Leone III all’insaputa del re franco, sorpreso e restio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175B6-CF77-4C0C-9036-1E6A95C7E73F}" type="slidenum">
              <a:rPr lang="it-IT"/>
              <a:pPr/>
              <a:t>37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4664"/>
            <a:ext cx="7772400" cy="1456267"/>
          </a:xfrm>
        </p:spPr>
        <p:txBody>
          <a:bodyPr/>
          <a:lstStyle/>
          <a:p>
            <a:r>
              <a:rPr lang="it-IT" sz="3600"/>
              <a:t>Fonti narrative</a:t>
            </a:r>
            <a:r>
              <a:rPr lang="it-IT" sz="2400"/>
              <a:t>: analisi del contenuto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34532"/>
            <a:ext cx="8075240" cy="3951228"/>
          </a:xfrm>
        </p:spPr>
        <p:txBody>
          <a:bodyPr>
            <a:noAutofit/>
          </a:bodyPr>
          <a:lstStyle/>
          <a:p>
            <a:r>
              <a:rPr lang="it-IT" sz="2400" dirty="0"/>
              <a:t>Altri esempi: le biografie di grandi sovrani e le discordanze interpretative a seconda dello schieramento cui appartiene il biografo:</a:t>
            </a:r>
          </a:p>
          <a:p>
            <a:pPr>
              <a:buFontTx/>
              <a:buNone/>
            </a:pPr>
            <a:endParaRPr lang="it-IT" sz="2400" dirty="0"/>
          </a:p>
          <a:p>
            <a:pPr lvl="1"/>
            <a:r>
              <a:rPr lang="it-IT" sz="2000" dirty="0"/>
              <a:t>vita di Filippo II di Spagna</a:t>
            </a:r>
          </a:p>
          <a:p>
            <a:pPr lvl="1"/>
            <a:r>
              <a:rPr lang="it-IT" sz="2000" dirty="0"/>
              <a:t>Enrico IV di Francia</a:t>
            </a:r>
          </a:p>
          <a:p>
            <a:pPr lvl="1"/>
            <a:r>
              <a:rPr lang="it-IT" sz="2000" dirty="0"/>
              <a:t>gli Orange olandesi</a:t>
            </a:r>
          </a:p>
          <a:p>
            <a:pPr lvl="1"/>
            <a:r>
              <a:rPr lang="it-IT" sz="2000" dirty="0"/>
              <a:t>Oliver </a:t>
            </a:r>
            <a:r>
              <a:rPr lang="it-IT" sz="2000" dirty="0" err="1"/>
              <a:t>Cromwell</a:t>
            </a:r>
            <a:endParaRPr lang="it-IT" sz="2000" dirty="0"/>
          </a:p>
          <a:p>
            <a:pPr lvl="1"/>
            <a:r>
              <a:rPr lang="it-IT" sz="2000" dirty="0"/>
              <a:t>Luigi XIV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2AECB-7A93-4E6E-8630-7179420A3234}" type="slidenum">
              <a:rPr lang="it-IT"/>
              <a:pPr/>
              <a:t>38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7772400" cy="381000"/>
          </a:xfrm>
        </p:spPr>
        <p:txBody>
          <a:bodyPr>
            <a:normAutofit fontScale="90000"/>
          </a:bodyPr>
          <a:lstStyle/>
          <a:p>
            <a:r>
              <a:rPr lang="it-IT" sz="3600"/>
              <a:t>Fonti narrative</a:t>
            </a:r>
            <a:r>
              <a:rPr lang="it-IT" sz="2400"/>
              <a:t>: analisi del contenuto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327810" y="914253"/>
            <a:ext cx="8534400" cy="5661248"/>
          </a:xfrm>
        </p:spPr>
        <p:txBody>
          <a:bodyPr/>
          <a:lstStyle/>
          <a:p>
            <a:r>
              <a:rPr lang="it-IT" dirty="0"/>
              <a:t>Analisi comparative finalizzate alla valutazione di:</a:t>
            </a:r>
          </a:p>
          <a:p>
            <a:pPr lvl="1"/>
            <a:r>
              <a:rPr lang="it-IT" sz="2200" dirty="0"/>
              <a:t>personalità dell’autore</a:t>
            </a:r>
          </a:p>
          <a:p>
            <a:pPr lvl="1"/>
            <a:r>
              <a:rPr lang="it-IT" sz="2200" dirty="0"/>
              <a:t>intenti politici o religiosi</a:t>
            </a:r>
          </a:p>
          <a:p>
            <a:pPr lvl="1"/>
            <a:r>
              <a:rPr lang="it-IT" sz="2200" dirty="0"/>
              <a:t>influsso della tradizione storiografica</a:t>
            </a:r>
          </a:p>
          <a:p>
            <a:pPr lvl="1"/>
            <a:r>
              <a:rPr lang="it-IT" sz="2200" dirty="0"/>
              <a:t>influsso della tradizione cristiana</a:t>
            </a:r>
          </a:p>
          <a:p>
            <a:pPr lvl="1"/>
            <a:r>
              <a:rPr lang="it-IT" sz="2200" dirty="0"/>
              <a:t>influsso della tradizione letteraria: uso di stilizzazioni (agiografi, ma anche cronisti politici) e modelli (biografie di modello </a:t>
            </a:r>
            <a:r>
              <a:rPr lang="it-IT" sz="2200" dirty="0" err="1"/>
              <a:t>svetoniano</a:t>
            </a:r>
            <a:r>
              <a:rPr lang="it-IT" sz="2200" dirty="0"/>
              <a:t> o plutarcheo)</a:t>
            </a:r>
          </a:p>
          <a:p>
            <a:pPr lvl="1"/>
            <a:r>
              <a:rPr lang="it-IT" sz="2200" dirty="0"/>
              <a:t>modelli particolari: il </a:t>
            </a:r>
            <a:r>
              <a:rPr lang="it-IT" sz="2200" i="1" dirty="0" err="1"/>
              <a:t>rex</a:t>
            </a:r>
            <a:r>
              <a:rPr lang="it-IT" sz="2200" i="1" dirty="0"/>
              <a:t> </a:t>
            </a:r>
            <a:r>
              <a:rPr lang="it-IT" sz="2200" i="1" dirty="0" err="1"/>
              <a:t>iustus</a:t>
            </a:r>
            <a:r>
              <a:rPr lang="it-IT" sz="2200" i="1" dirty="0"/>
              <a:t> </a:t>
            </a:r>
            <a:r>
              <a:rPr lang="it-IT" sz="2200" dirty="0"/>
              <a:t>e </a:t>
            </a:r>
            <a:r>
              <a:rPr lang="it-IT" sz="2200" dirty="0" smtClean="0"/>
              <a:t>il </a:t>
            </a:r>
            <a:r>
              <a:rPr lang="it-IT" sz="2200" i="1" dirty="0" err="1" smtClean="0"/>
              <a:t>tyrannus</a:t>
            </a:r>
            <a:r>
              <a:rPr lang="it-IT" sz="2200" dirty="0" smtClean="0"/>
              <a:t> </a:t>
            </a:r>
            <a:r>
              <a:rPr lang="it-IT" sz="2200" dirty="0"/>
              <a:t>(caso degli Orange in Olanda)</a:t>
            </a:r>
          </a:p>
          <a:p>
            <a:pPr lvl="1"/>
            <a:r>
              <a:rPr lang="it-IT" sz="2200" dirty="0"/>
              <a:t>sensibilità, cultura, propositi culturali, filosofici, politici dell’autore (negli scritti autobiografici: vanità, polemica, autogiustificazione)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887BD-E7F8-4FE1-B98A-A66301D20E5B}" type="slidenum">
              <a:rPr lang="it-IT"/>
              <a:pPr/>
              <a:t>39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7772400" cy="533400"/>
          </a:xfrm>
        </p:spPr>
        <p:txBody>
          <a:bodyPr>
            <a:normAutofit fontScale="90000"/>
          </a:bodyPr>
          <a:lstStyle/>
          <a:p>
            <a:r>
              <a:rPr lang="it-IT"/>
              <a:t>Conquista di autonomia da parte di vari campi del sapere in epoca rinascimentale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295400"/>
            <a:ext cx="8534400" cy="4495800"/>
          </a:xfrm>
        </p:spPr>
        <p:txBody>
          <a:bodyPr>
            <a:normAutofit/>
          </a:bodyPr>
          <a:lstStyle/>
          <a:p>
            <a:r>
              <a:rPr lang="it-IT" sz="2400" dirty="0"/>
              <a:t>Ricerca dell’utile: utile in quanto vera</a:t>
            </a:r>
          </a:p>
          <a:p>
            <a:r>
              <a:rPr lang="it-IT" sz="2400" dirty="0"/>
              <a:t>Ricerca del “vero”</a:t>
            </a:r>
          </a:p>
          <a:p>
            <a:r>
              <a:rPr lang="it-IT" sz="2400" i="1" dirty="0"/>
              <a:t>ars </a:t>
            </a:r>
            <a:r>
              <a:rPr lang="it-IT" sz="2400" i="1" dirty="0" err="1"/>
              <a:t>historica</a:t>
            </a:r>
            <a:r>
              <a:rPr lang="it-IT" sz="2400" dirty="0"/>
              <a:t> come tecnica: </a:t>
            </a:r>
          </a:p>
          <a:p>
            <a:pPr lvl="3"/>
            <a:r>
              <a:rPr lang="it-IT" sz="1600" dirty="0"/>
              <a:t>Pontano, </a:t>
            </a:r>
            <a:r>
              <a:rPr lang="it-IT" sz="1600" i="1" dirty="0" err="1"/>
              <a:t>Actius</a:t>
            </a:r>
            <a:r>
              <a:rPr lang="it-IT" sz="1600" dirty="0"/>
              <a:t> (1507)</a:t>
            </a:r>
          </a:p>
          <a:p>
            <a:pPr lvl="3"/>
            <a:r>
              <a:rPr lang="it-IT" sz="1600" dirty="0"/>
              <a:t>Francesco Patrizi, </a:t>
            </a:r>
            <a:r>
              <a:rPr lang="it-IT" sz="1600" i="1" dirty="0"/>
              <a:t>Della istoria</a:t>
            </a:r>
            <a:r>
              <a:rPr lang="it-IT" sz="1600" dirty="0"/>
              <a:t>, 1560</a:t>
            </a:r>
          </a:p>
          <a:p>
            <a:pPr lvl="3"/>
            <a:r>
              <a:rPr lang="it-IT" sz="1600" dirty="0"/>
              <a:t>François </a:t>
            </a:r>
            <a:r>
              <a:rPr lang="it-IT" sz="1600" dirty="0" err="1"/>
              <a:t>Baudoin</a:t>
            </a:r>
            <a:r>
              <a:rPr lang="it-IT" sz="1600" dirty="0"/>
              <a:t>, </a:t>
            </a:r>
            <a:r>
              <a:rPr lang="it-IT" sz="1600" i="1" dirty="0"/>
              <a:t>De </a:t>
            </a:r>
            <a:r>
              <a:rPr lang="it-IT" sz="1600" i="1" dirty="0" err="1"/>
              <a:t>institutione</a:t>
            </a:r>
            <a:r>
              <a:rPr lang="it-IT" sz="1600" i="1" dirty="0"/>
              <a:t> </a:t>
            </a:r>
            <a:r>
              <a:rPr lang="it-IT" sz="1600" i="1" dirty="0" err="1"/>
              <a:t>historiae</a:t>
            </a:r>
            <a:r>
              <a:rPr lang="it-IT" sz="1600" i="1" dirty="0"/>
              <a:t> </a:t>
            </a:r>
            <a:r>
              <a:rPr lang="it-IT" sz="1600" i="1" dirty="0" err="1"/>
              <a:t>universae</a:t>
            </a:r>
            <a:r>
              <a:rPr lang="it-IT" sz="1600" dirty="0"/>
              <a:t>, 1561</a:t>
            </a:r>
          </a:p>
          <a:p>
            <a:pPr lvl="3"/>
            <a:r>
              <a:rPr lang="it-IT" sz="1600" dirty="0"/>
              <a:t>Melchiorre </a:t>
            </a:r>
            <a:r>
              <a:rPr lang="it-IT" sz="1600" dirty="0" err="1"/>
              <a:t>Cano</a:t>
            </a:r>
            <a:r>
              <a:rPr lang="it-IT" sz="1600" dirty="0"/>
              <a:t>, </a:t>
            </a:r>
            <a:r>
              <a:rPr lang="it-IT" sz="1600" i="1" dirty="0"/>
              <a:t>De </a:t>
            </a:r>
            <a:r>
              <a:rPr lang="it-IT" sz="1600" i="1" dirty="0" err="1"/>
              <a:t>locis</a:t>
            </a:r>
            <a:r>
              <a:rPr lang="it-IT" sz="1600" i="1" dirty="0"/>
              <a:t> </a:t>
            </a:r>
            <a:r>
              <a:rPr lang="it-IT" sz="1600" i="1" dirty="0" err="1"/>
              <a:t>theologicis</a:t>
            </a:r>
            <a:r>
              <a:rPr lang="it-IT" sz="1600" dirty="0"/>
              <a:t>, 1563</a:t>
            </a:r>
          </a:p>
          <a:p>
            <a:pPr lvl="3"/>
            <a:r>
              <a:rPr lang="it-IT" sz="1600" dirty="0"/>
              <a:t>Jean </a:t>
            </a:r>
            <a:r>
              <a:rPr lang="it-IT" sz="1600" dirty="0" err="1"/>
              <a:t>Bodin</a:t>
            </a:r>
            <a:r>
              <a:rPr lang="it-IT" sz="1600" dirty="0"/>
              <a:t>, </a:t>
            </a:r>
            <a:r>
              <a:rPr lang="it-IT" sz="1600" i="1" dirty="0" err="1"/>
              <a:t>Methodus</a:t>
            </a:r>
            <a:r>
              <a:rPr lang="it-IT" sz="1600" i="1" dirty="0"/>
              <a:t> ad </a:t>
            </a:r>
            <a:r>
              <a:rPr lang="it-IT" sz="1600" i="1" dirty="0" err="1"/>
              <a:t>facilem</a:t>
            </a:r>
            <a:r>
              <a:rPr lang="it-IT" sz="1600" i="1" dirty="0"/>
              <a:t> </a:t>
            </a:r>
            <a:r>
              <a:rPr lang="it-IT" sz="1600" i="1" dirty="0" err="1"/>
              <a:t>historiarum</a:t>
            </a:r>
            <a:r>
              <a:rPr lang="it-IT" sz="1600" i="1" dirty="0"/>
              <a:t> </a:t>
            </a:r>
            <a:r>
              <a:rPr lang="it-IT" sz="1600" i="1" dirty="0" err="1"/>
              <a:t>cognitionem</a:t>
            </a:r>
            <a:r>
              <a:rPr lang="it-IT" sz="1600" b="0" dirty="0"/>
              <a:t>, </a:t>
            </a:r>
            <a:r>
              <a:rPr lang="it-IT" sz="1600" dirty="0"/>
              <a:t>1566</a:t>
            </a:r>
          </a:p>
          <a:p>
            <a:pPr lvl="3"/>
            <a:r>
              <a:rPr lang="it-IT" sz="1600" dirty="0" err="1"/>
              <a:t>Gherard</a:t>
            </a:r>
            <a:r>
              <a:rPr lang="it-IT" sz="1600" dirty="0"/>
              <a:t> </a:t>
            </a:r>
            <a:r>
              <a:rPr lang="it-IT" sz="1600" dirty="0" err="1"/>
              <a:t>Vossius</a:t>
            </a:r>
            <a:r>
              <a:rPr lang="it-IT" sz="1600" dirty="0"/>
              <a:t>, </a:t>
            </a:r>
            <a:r>
              <a:rPr lang="it-IT" sz="1600" i="1" dirty="0"/>
              <a:t>Ars </a:t>
            </a:r>
            <a:r>
              <a:rPr lang="it-IT" sz="1600" i="1" dirty="0" err="1"/>
              <a:t>historica</a:t>
            </a:r>
            <a:r>
              <a:rPr lang="it-IT" sz="1600" dirty="0"/>
              <a:t>, 1623</a:t>
            </a:r>
          </a:p>
          <a:p>
            <a:pPr lvl="3"/>
            <a:r>
              <a:rPr lang="it-IT" sz="1600" dirty="0"/>
              <a:t>Agostino Mascardi, </a:t>
            </a:r>
            <a:r>
              <a:rPr lang="it-IT" sz="1600" i="1" dirty="0"/>
              <a:t>Dell’arte </a:t>
            </a:r>
            <a:r>
              <a:rPr lang="it-IT" sz="1600" i="1" dirty="0" err="1"/>
              <a:t>istorica</a:t>
            </a:r>
            <a:r>
              <a:rPr lang="it-IT" sz="1600" dirty="0"/>
              <a:t>, 1636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143C-320C-49A5-B1F8-4B9D6AA2A26A}" type="slidenum">
              <a:rPr lang="it-IT"/>
              <a:pPr/>
              <a:t>4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153400" cy="4495800"/>
          </a:xfrm>
        </p:spPr>
        <p:txBody>
          <a:bodyPr>
            <a:noAutofit/>
          </a:bodyPr>
          <a:lstStyle/>
          <a:p>
            <a:r>
              <a:rPr lang="it-IT" sz="2400" dirty="0"/>
              <a:t>distinzione dalla retorica</a:t>
            </a:r>
          </a:p>
          <a:p>
            <a:r>
              <a:rPr lang="it-IT" sz="2400" dirty="0"/>
              <a:t>distinzione tra diversi tipi di storia</a:t>
            </a:r>
          </a:p>
          <a:p>
            <a:r>
              <a:rPr lang="it-IT" sz="2400" dirty="0"/>
              <a:t>stimoli alla scrittura della storia provenienti da elementi quali i contrasti politici tra città-Stato e principati, la formazione delle monarchie nazionali, la riforma protestante e il problema religioso</a:t>
            </a:r>
          </a:p>
          <a:p>
            <a:r>
              <a:rPr lang="it-IT" sz="2400" dirty="0"/>
              <a:t>vero, verità: condizioni della loro raggiungibilità</a:t>
            </a:r>
          </a:p>
          <a:p>
            <a:r>
              <a:rPr lang="it-IT" sz="2400" dirty="0"/>
              <a:t>condizione di indipendenza della storia e suo svincolarsi da un criterio puramente utilitario</a:t>
            </a:r>
          </a:p>
          <a:p>
            <a:r>
              <a:rPr lang="it-IT" sz="2400" dirty="0"/>
              <a:t>polemica di </a:t>
            </a:r>
            <a:r>
              <a:rPr lang="it-IT" sz="2400" dirty="0" err="1"/>
              <a:t>Bodin</a:t>
            </a:r>
            <a:r>
              <a:rPr lang="it-IT" sz="2400" dirty="0"/>
              <a:t> contro gli storici-oratori (Procopio, </a:t>
            </a:r>
            <a:r>
              <a:rPr lang="it-IT" sz="2400" dirty="0" err="1"/>
              <a:t>Eginardo</a:t>
            </a:r>
            <a:r>
              <a:rPr lang="it-IT" sz="2400" dirty="0"/>
              <a:t>, </a:t>
            </a:r>
            <a:r>
              <a:rPr lang="it-IT" sz="2400" dirty="0" err="1"/>
              <a:t>Giovio</a:t>
            </a:r>
            <a:r>
              <a:rPr lang="it-IT" sz="2400" dirty="0"/>
              <a:t>)</a:t>
            </a:r>
          </a:p>
          <a:p>
            <a:endParaRPr lang="it-IT" sz="240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9F232-BE83-4630-92AC-92FF6F095233}" type="slidenum">
              <a:rPr lang="it-IT"/>
              <a:pPr/>
              <a:t>5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Mancanza di criteri sicuri e oggettivi per la valutazione delle fonti: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1447800"/>
            <a:ext cx="8151440" cy="4933528"/>
          </a:xfrm>
        </p:spPr>
        <p:txBody>
          <a:bodyPr/>
          <a:lstStyle/>
          <a:p>
            <a:r>
              <a:rPr lang="it-IT" sz="2000" dirty="0"/>
              <a:t>la storia è prodotto dell’intelletto umano e quindi è sommamente incerta</a:t>
            </a:r>
          </a:p>
          <a:p>
            <a:r>
              <a:rPr lang="it-IT" sz="2000" dirty="0"/>
              <a:t>diffidenza per le testimonianze convergenti (</a:t>
            </a:r>
            <a:r>
              <a:rPr lang="it-IT" sz="2000" i="1" dirty="0"/>
              <a:t>accordo</a:t>
            </a:r>
            <a:r>
              <a:rPr lang="it-IT" sz="2000" b="0" dirty="0"/>
              <a:t> </a:t>
            </a:r>
            <a:r>
              <a:rPr lang="it-IT" sz="2000" dirty="0"/>
              <a:t>o </a:t>
            </a:r>
            <a:r>
              <a:rPr lang="it-IT" sz="2000" i="1" dirty="0"/>
              <a:t>complotto</a:t>
            </a:r>
            <a:r>
              <a:rPr lang="it-IT" sz="2000" dirty="0"/>
              <a:t> per “far credere” un certo fatto)</a:t>
            </a:r>
          </a:p>
          <a:p>
            <a:r>
              <a:rPr lang="it-IT" sz="2000" dirty="0"/>
              <a:t>diffidenza per le fonti coeve (più coinvolte negli avvenimenti narrati) e preferenza per quelle più lontane</a:t>
            </a:r>
          </a:p>
          <a:p>
            <a:r>
              <a:rPr lang="it-IT" sz="2000" dirty="0"/>
              <a:t>i prìncipi custodiscono gli </a:t>
            </a:r>
            <a:r>
              <a:rPr lang="it-IT" sz="2000" i="1" dirty="0"/>
              <a:t>arcana imperii</a:t>
            </a:r>
            <a:r>
              <a:rPr lang="it-IT" sz="2000" b="0" dirty="0"/>
              <a:t> </a:t>
            </a:r>
            <a:r>
              <a:rPr lang="it-IT" sz="2000" dirty="0"/>
              <a:t>e sono contrari alla verità:</a:t>
            </a:r>
            <a:r>
              <a:rPr lang="it-IT" sz="2000" b="0" dirty="0"/>
              <a:t> </a:t>
            </a:r>
            <a:r>
              <a:rPr lang="it-IT" sz="2000" dirty="0"/>
              <a:t>possono dunque determinare le condizioni di conoscibilità dei fatti storici</a:t>
            </a:r>
          </a:p>
          <a:p>
            <a:r>
              <a:rPr lang="it-IT" sz="2000" dirty="0"/>
              <a:t>antropomorfizzazione del problema del vero storico</a:t>
            </a:r>
          </a:p>
          <a:p>
            <a:pPr lvl="4"/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1B56C-6E7E-4A4E-8D72-B23488E92B22}" type="slidenum">
              <a:rPr lang="it-IT"/>
              <a:pPr/>
              <a:t>6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Sforzi di superamento dello scetticismo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 smtClean="0"/>
              <a:t>Jean </a:t>
            </a:r>
            <a:r>
              <a:rPr lang="it-IT" sz="2400" dirty="0" err="1" smtClean="0"/>
              <a:t>Bodin</a:t>
            </a:r>
            <a:r>
              <a:rPr lang="it-IT" sz="2400" dirty="0" smtClean="0"/>
              <a:t> (filosofo politico e giurista, 1530-1596): </a:t>
            </a:r>
          </a:p>
          <a:p>
            <a:pPr lvl="1"/>
            <a:r>
              <a:rPr lang="it-IT" sz="2200" dirty="0" smtClean="0"/>
              <a:t>i </a:t>
            </a:r>
            <a:r>
              <a:rPr lang="it-IT" sz="2200" i="1" dirty="0" err="1"/>
              <a:t>publica</a:t>
            </a:r>
            <a:r>
              <a:rPr lang="it-IT" sz="2200" dirty="0"/>
              <a:t> </a:t>
            </a:r>
            <a:r>
              <a:rPr lang="it-IT" sz="2200" i="1" dirty="0"/>
              <a:t>monumenta</a:t>
            </a:r>
          </a:p>
          <a:p>
            <a:r>
              <a:rPr lang="it-IT" sz="2400" dirty="0" err="1"/>
              <a:t>Bodin</a:t>
            </a:r>
            <a:r>
              <a:rPr lang="it-IT" sz="2400" dirty="0"/>
              <a:t>, Melchiorre </a:t>
            </a:r>
            <a:r>
              <a:rPr lang="it-IT" sz="2400" dirty="0" err="1" smtClean="0"/>
              <a:t>Cano</a:t>
            </a:r>
            <a:r>
              <a:rPr lang="it-IT" sz="2400" dirty="0" smtClean="0"/>
              <a:t> (teologo cattolico, 1509-1560): </a:t>
            </a:r>
            <a:endParaRPr lang="it-IT" sz="2400" dirty="0"/>
          </a:p>
          <a:p>
            <a:pPr lvl="1"/>
            <a:r>
              <a:rPr lang="it-IT" sz="2000" dirty="0"/>
              <a:t>valutazione delle tendenze politiche di uno storico</a:t>
            </a:r>
          </a:p>
          <a:p>
            <a:pPr lvl="1"/>
            <a:r>
              <a:rPr lang="it-IT" sz="2000" dirty="0"/>
              <a:t>si tratta meno di un parametro critico oggettivo che del generico apprezzamento delle qualità personali di uno storico (è un problema di onestà intellettuale dello storico: ancora </a:t>
            </a:r>
            <a:r>
              <a:rPr lang="it-IT" sz="2000" dirty="0" err="1"/>
              <a:t>antropormofizzazione</a:t>
            </a:r>
            <a:r>
              <a:rPr lang="it-IT" sz="2000" dirty="0"/>
              <a:t> del problema metodologico)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B5198-0D02-4474-A099-8596BD8B1852}" type="slidenum">
              <a:rPr lang="it-IT"/>
              <a:pPr/>
              <a:t>7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258837"/>
            <a:ext cx="7772400" cy="1019199"/>
          </a:xfrm>
        </p:spPr>
        <p:txBody>
          <a:bodyPr/>
          <a:lstStyle/>
          <a:p>
            <a:r>
              <a:rPr lang="it-IT" dirty="0"/>
              <a:t>Sforzi di superamento dello scetticismo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1484784"/>
            <a:ext cx="8153400" cy="4495800"/>
          </a:xfrm>
        </p:spPr>
        <p:txBody>
          <a:bodyPr>
            <a:noAutofit/>
          </a:bodyPr>
          <a:lstStyle/>
          <a:p>
            <a:r>
              <a:rPr lang="it-IT" sz="2000" dirty="0"/>
              <a:t>Ampliamento del concetto di “fonte” </a:t>
            </a:r>
            <a:r>
              <a:rPr lang="it-IT" sz="2000" dirty="0" smtClean="0"/>
              <a:t>storica</a:t>
            </a:r>
            <a:endParaRPr lang="it-IT" sz="2000" dirty="0"/>
          </a:p>
          <a:p>
            <a:r>
              <a:rPr lang="it-IT" sz="2000" dirty="0" err="1"/>
              <a:t>Bodin</a:t>
            </a:r>
            <a:r>
              <a:rPr lang="it-IT" sz="2000" dirty="0"/>
              <a:t>: diritto, economia (agricoltura, commercio, navigazione), costumi, clima, geografia, religione</a:t>
            </a:r>
          </a:p>
          <a:p>
            <a:r>
              <a:rPr lang="it-IT" sz="2000" dirty="0"/>
              <a:t>desiderio di far uscire la storia dal quadro della pura narrazione di fatti politici</a:t>
            </a:r>
          </a:p>
          <a:p>
            <a:r>
              <a:rPr lang="it-IT" sz="2000" dirty="0"/>
              <a:t>problema del diritto, le origini delle istituzioni pubbliche o degli istituti religiosi (</a:t>
            </a:r>
            <a:r>
              <a:rPr lang="it-IT" sz="2000" dirty="0" err="1"/>
              <a:t>Hotman</a:t>
            </a:r>
            <a:r>
              <a:rPr lang="it-IT" sz="2000" dirty="0"/>
              <a:t>, </a:t>
            </a:r>
            <a:r>
              <a:rPr lang="it-IT" sz="2000" dirty="0" err="1"/>
              <a:t>Bolland</a:t>
            </a:r>
            <a:r>
              <a:rPr lang="it-IT" sz="2000" dirty="0"/>
              <a:t>, i </a:t>
            </a:r>
            <a:r>
              <a:rPr lang="it-IT" sz="2000" dirty="0" err="1"/>
              <a:t>Centuriatori</a:t>
            </a:r>
            <a:r>
              <a:rPr lang="it-IT" sz="2000" dirty="0"/>
              <a:t> di Magdeburgo, </a:t>
            </a:r>
            <a:r>
              <a:rPr lang="it-IT" sz="2000" dirty="0" err="1"/>
              <a:t>Flacio</a:t>
            </a:r>
            <a:r>
              <a:rPr lang="it-IT" sz="2000" dirty="0"/>
              <a:t> Illirico)</a:t>
            </a:r>
          </a:p>
          <a:p>
            <a:r>
              <a:rPr lang="it-IT" sz="2000" dirty="0"/>
              <a:t>Ampliamento </a:t>
            </a:r>
            <a:r>
              <a:rPr lang="it-IT" sz="2000" i="1" dirty="0"/>
              <a:t>quantitativo</a:t>
            </a:r>
            <a:r>
              <a:rPr lang="it-IT" sz="2000" b="0" dirty="0"/>
              <a:t> </a:t>
            </a:r>
            <a:r>
              <a:rPr lang="it-IT" sz="2000" dirty="0"/>
              <a:t>(il numero delle fonti ne garantisce la attendibilità) più che </a:t>
            </a:r>
            <a:r>
              <a:rPr lang="it-IT" sz="2000" i="1" dirty="0"/>
              <a:t>qualitativo</a:t>
            </a:r>
            <a:endParaRPr lang="it-IT" sz="2000" dirty="0"/>
          </a:p>
          <a:p>
            <a:r>
              <a:rPr lang="it-IT" sz="2000" dirty="0"/>
              <a:t> manca ancora un metodo organico, coerente</a:t>
            </a:r>
          </a:p>
          <a:p>
            <a:r>
              <a:rPr lang="it-IT" sz="2000" dirty="0" err="1" smtClean="0"/>
              <a:t>Franesco</a:t>
            </a:r>
            <a:r>
              <a:rPr lang="it-IT" sz="2000" dirty="0" smtClean="0"/>
              <a:t> Patrizi (letterato, filosofo, 1529-1597) dà </a:t>
            </a:r>
            <a:r>
              <a:rPr lang="it-IT" sz="2000" dirty="0"/>
              <a:t>fiducia solo allo storico che conosce </a:t>
            </a:r>
            <a:r>
              <a:rPr lang="it-IT" sz="2000" i="1" dirty="0"/>
              <a:t>certa </a:t>
            </a:r>
            <a:r>
              <a:rPr lang="it-IT" sz="2000" i="1" dirty="0" err="1"/>
              <a:t>scientia</a:t>
            </a:r>
            <a:r>
              <a:rPr lang="it-IT" sz="2000" dirty="0"/>
              <a:t>, per aver visto e sentito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24694-4B5B-446A-8E4A-B35FC916BE8D}" type="slidenum">
              <a:rPr lang="it-IT"/>
              <a:pPr/>
              <a:t>8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Sforzi di superamento dello scetticismo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600200"/>
            <a:ext cx="8458200" cy="4495800"/>
          </a:xfrm>
        </p:spPr>
        <p:txBody>
          <a:bodyPr>
            <a:normAutofit/>
          </a:bodyPr>
          <a:lstStyle/>
          <a:p>
            <a:r>
              <a:rPr lang="it-IT" sz="2400" dirty="0"/>
              <a:t>Idea rinascimentale dell’uomo facitore di storia: ne derivano molteplici problemi epistemologici per la storia, conseguenza della difficoltà di penetrare le intenzioni degli uomini e dei prìncipi</a:t>
            </a:r>
          </a:p>
          <a:p>
            <a:r>
              <a:rPr lang="it-IT" sz="2400" dirty="0"/>
              <a:t>bisogno </a:t>
            </a:r>
            <a:r>
              <a:rPr lang="it-IT" sz="2400" i="1" dirty="0"/>
              <a:t>morale</a:t>
            </a:r>
            <a:r>
              <a:rPr lang="it-IT" sz="2400" b="0" dirty="0"/>
              <a:t> </a:t>
            </a:r>
            <a:r>
              <a:rPr lang="it-IT" sz="2400" dirty="0"/>
              <a:t>di credere alla storia (paradossale ritorno alla tradizione: se bisogna fidare nell’uomo allora la tradizione è credibile)</a:t>
            </a:r>
          </a:p>
          <a:p>
            <a:r>
              <a:rPr lang="it-IT" sz="2400" dirty="0"/>
              <a:t>ricerca di condizioni di verità della storia al di fuori degli uomini: le forze esterne conoscibili, le cause immanenti, la natura</a:t>
            </a:r>
          </a:p>
          <a:p>
            <a:r>
              <a:rPr lang="it-IT" sz="2400" dirty="0"/>
              <a:t>mancanza di dubbio metodico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0D0F8-9E79-46DE-BA27-9F8068F4E523}" type="slidenum">
              <a:rPr lang="it-IT"/>
              <a:pPr/>
              <a:t>9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e">
  <a:themeElements>
    <a:clrScheme name="Celestiale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e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TM03457452[[fn=Celestiale]]</Template>
  <TotalTime>325</TotalTime>
  <Words>3050</Words>
  <Application>Microsoft Office PowerPoint</Application>
  <PresentationFormat>Presentazione su schermo (4:3)</PresentationFormat>
  <Paragraphs>373</Paragraphs>
  <Slides>39</Slides>
  <Notes>38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39</vt:i4>
      </vt:variant>
    </vt:vector>
  </HeadingPairs>
  <TitlesOfParts>
    <vt:vector size="46" baseType="lpstr">
      <vt:lpstr>Arial</vt:lpstr>
      <vt:lpstr>Calibri</vt:lpstr>
      <vt:lpstr>Calibri Light</vt:lpstr>
      <vt:lpstr>Times New Roman</vt:lpstr>
      <vt:lpstr>Celestiale</vt:lpstr>
      <vt:lpstr>Organization Chart</vt:lpstr>
      <vt:lpstr>MS Org Chart</vt:lpstr>
      <vt:lpstr>Dalla subordinazione a istanze esterne all’autonomia delle funzioni</vt:lpstr>
      <vt:lpstr>Presentazione standard di PowerPoint</vt:lpstr>
      <vt:lpstr>Ruolo della filologia umanistica</vt:lpstr>
      <vt:lpstr>Conquista di autonomia da parte di vari campi del sapere in epoca rinascimentale</vt:lpstr>
      <vt:lpstr>Presentazione standard di PowerPoint</vt:lpstr>
      <vt:lpstr>Mancanza di criteri sicuri e oggettivi per la valutazione delle fonti:</vt:lpstr>
      <vt:lpstr>Sforzi di superamento dello scetticismo</vt:lpstr>
      <vt:lpstr>Sforzi di superamento dello scetticismo</vt:lpstr>
      <vt:lpstr>Sforzi di superamento dello scetticismo</vt:lpstr>
      <vt:lpstr>Sforzi di superamento dello scetticismo</vt:lpstr>
      <vt:lpstr>Sforzi di superamento dello scetticismo</vt:lpstr>
      <vt:lpstr>Inizio di lavoro sistematico di raccolta e critica delle fonti (dalla metà del ‘600 in poi)</vt:lpstr>
      <vt:lpstr>La grande stagione della storiografia illuministica</vt:lpstr>
      <vt:lpstr>Sviluppo della metodologia storica nell’800</vt:lpstr>
      <vt:lpstr>Ricerca dei criteri fondamentali  di critica delle fonti (Johann Gustav Droysen, Grundriss der Historik, 1868</vt:lpstr>
      <vt:lpstr>Ricerca dei criteri fondamentali  di critica delle fonti (Ernst bernheim, Lehrbuch der geschichtlichen Methode, 1889)</vt:lpstr>
      <vt:lpstr>Incertezze di queste classificazioni e loro utilità solo pratica: non corrispondono a distinzioni oggettive, essenziali</vt:lpstr>
      <vt:lpstr>Federico Chabod: divisione pratica a partire dall’aspetto esterno e da origine, natura, contenuto</vt:lpstr>
      <vt:lpstr>Presentazione standard di PowerPoint</vt:lpstr>
      <vt:lpstr>Presentazione standard di PowerPoint</vt:lpstr>
      <vt:lpstr>Problema dell’autenticità formale di una fonte (critica delle falsificazioni)</vt:lpstr>
      <vt:lpstr>Perché si falsifica ?</vt:lpstr>
      <vt:lpstr>Come si stabilisce l’autenticità di un documento o di una fonte ?</vt:lpstr>
      <vt:lpstr>Altri scopi della critica delle fonti</vt:lpstr>
      <vt:lpstr>Esempi di falsi</vt:lpstr>
      <vt:lpstr>Dalla filologia all’interpretazione delle fonti: giudicare l’importanza delle fonti</vt:lpstr>
      <vt:lpstr>Fonti documentarie: fonti diplomatiche</vt:lpstr>
      <vt:lpstr>Fonti documentarie: i testi legislativi</vt:lpstr>
      <vt:lpstr>Fonti documentarie: i documenti statistici</vt:lpstr>
      <vt:lpstr>Ancora documenti statistici</vt:lpstr>
      <vt:lpstr>Fonti narrative</vt:lpstr>
      <vt:lpstr>Fonti narrative</vt:lpstr>
      <vt:lpstr>Fonti narrative: rapporti di dipendenza</vt:lpstr>
      <vt:lpstr>Fonti narrative: rapporti di dipendenza</vt:lpstr>
      <vt:lpstr>Fonti narrative: analisi del contenuto</vt:lpstr>
      <vt:lpstr>Fonti narrative: analisi del contenuto</vt:lpstr>
      <vt:lpstr>Fonti narrative: analisi del contenuto</vt:lpstr>
      <vt:lpstr>Fonti narrative: analisi del contenuto</vt:lpstr>
      <vt:lpstr>Fonti narrative: analisi del contenuto</vt:lpstr>
    </vt:vector>
  </TitlesOfParts>
  <Company>Dip.Casa Città - Poli TO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Dalla subordinazione a istanze esterne all’autonomia delle funzioni</dc:title>
  <dc:creator>Guido Abbattista</dc:creator>
  <cp:lastModifiedBy>ABBATTISTA GUIDO</cp:lastModifiedBy>
  <cp:revision>82</cp:revision>
  <dcterms:created xsi:type="dcterms:W3CDTF">1998-10-25T14:27:46Z</dcterms:created>
  <dcterms:modified xsi:type="dcterms:W3CDTF">2022-10-20T09:31:02Z</dcterms:modified>
</cp:coreProperties>
</file>