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sldIdLst>
    <p:sldId id="354" r:id="rId2"/>
    <p:sldId id="329" r:id="rId3"/>
    <p:sldId id="342" r:id="rId4"/>
    <p:sldId id="393" r:id="rId5"/>
    <p:sldId id="366" r:id="rId6"/>
    <p:sldId id="368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1" r:id="rId18"/>
    <p:sldId id="380" r:id="rId19"/>
    <p:sldId id="382" r:id="rId20"/>
    <p:sldId id="383" r:id="rId21"/>
    <p:sldId id="384" r:id="rId22"/>
    <p:sldId id="385" r:id="rId23"/>
    <p:sldId id="386" r:id="rId24"/>
    <p:sldId id="403" r:id="rId25"/>
    <p:sldId id="394" r:id="rId26"/>
    <p:sldId id="395" r:id="rId27"/>
    <p:sldId id="396" r:id="rId28"/>
    <p:sldId id="397" r:id="rId29"/>
    <p:sldId id="399" r:id="rId30"/>
    <p:sldId id="407" r:id="rId31"/>
    <p:sldId id="398" r:id="rId32"/>
    <p:sldId id="401" r:id="rId33"/>
    <p:sldId id="400" r:id="rId34"/>
    <p:sldId id="402" r:id="rId35"/>
    <p:sldId id="406" r:id="rId36"/>
    <p:sldId id="408" r:id="rId37"/>
    <p:sldId id="389" r:id="rId38"/>
    <p:sldId id="405" r:id="rId3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E088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5455" autoAdjust="0"/>
  </p:normalViewPr>
  <p:slideViewPr>
    <p:cSldViewPr>
      <p:cViewPr varScale="1">
        <p:scale>
          <a:sx n="90" d="100"/>
          <a:sy n="90" d="100"/>
        </p:scale>
        <p:origin x="68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15:10:37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0 217 3648,'0'0'800,"0"0"-696,74-155-104,-42 93-2944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290FAE-75B1-40E6-B658-7B2E329C58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671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BBD624-3284-42AC-A5F7-667806174499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641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EFA0D-268E-49CA-898A-C657C379053E}" type="slidenum">
              <a:rPr lang="it-IT"/>
              <a:pPr/>
              <a:t>13</a:t>
            </a:fld>
            <a:endParaRPr lang="it-IT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48" y="4343144"/>
            <a:ext cx="5483486" cy="4115019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080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7932E-DE01-462D-B2D9-826E02B77353}" type="slidenum">
              <a:rPr lang="it-IT"/>
              <a:pPr/>
              <a:t>14</a:t>
            </a:fld>
            <a:endParaRPr lang="it-IT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48" y="4343144"/>
            <a:ext cx="5483486" cy="4115019"/>
          </a:xfrm>
          <a:noFill/>
          <a:ln/>
        </p:spPr>
        <p:txBody>
          <a:bodyPr wrap="none" anchor="ctr"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761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CCEE32-05EE-41B9-8CDC-D691683C7376}" type="slidenum">
              <a:rPr lang="it-IT"/>
              <a:pPr/>
              <a:t>15</a:t>
            </a:fld>
            <a:endParaRPr lang="it-IT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26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741999-1111-4ED4-B7C3-594E19F4BE07}" type="slidenum">
              <a:rPr lang="it-IT"/>
              <a:pPr/>
              <a:t>16</a:t>
            </a:fld>
            <a:endParaRPr lang="it-IT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99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0CF02-6969-4DF9-8B46-A00B44683EF8}" type="slidenum">
              <a:rPr lang="it-IT"/>
              <a:pPr/>
              <a:t>17</a:t>
            </a:fld>
            <a:endParaRPr lang="it-IT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901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B345CC-23D7-4CF4-B55C-AB3E4E3F4A27}" type="slidenum">
              <a:rPr lang="it-IT"/>
              <a:pPr/>
              <a:t>18</a:t>
            </a:fld>
            <a:endParaRPr 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595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E977B-AA1A-4F18-B6E6-B63DE528EA1F}" type="slidenum">
              <a:rPr lang="it-IT"/>
              <a:pPr/>
              <a:t>19</a:t>
            </a:fld>
            <a:endParaRPr 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59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F511E1-10FD-496F-BCE9-72C3B19152BC}" type="slidenum">
              <a:rPr lang="it-IT"/>
              <a:pPr/>
              <a:t>20</a:t>
            </a:fld>
            <a:endParaRPr lang="it-IT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660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8E8684-5AD3-46B2-947C-3168E0BFFB52}" type="slidenum">
              <a:rPr lang="it-IT"/>
              <a:pPr/>
              <a:t>21</a:t>
            </a:fld>
            <a:endParaRPr 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298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984136-8C8D-48D4-B8DA-D11E440EA1B2}" type="slidenum">
              <a:rPr lang="it-IT"/>
              <a:pPr/>
              <a:t>22</a:t>
            </a:fld>
            <a:endParaRPr 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522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CEF10-8EEC-4AE8-8589-46FB1D5AF5DE}" type="slidenum">
              <a:rPr lang="it-IT" altLang="it-IT" smtClean="0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D7A0C7-0F95-417E-90C9-F827E5C83940}" type="slidenum">
              <a:rPr lang="it-IT"/>
              <a:pPr/>
              <a:t>23</a:t>
            </a:fld>
            <a:endParaRPr lang="it-IT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47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1200" u="none" dirty="0"/>
              <a:t>(*) si ricordi che si può definire ottimo o efficienza in senso paretiano) l’equilibrio nel quale non sia possibile accrescere il benessere di alcuno dei soggetti coinvolti, se non riducendo il benessere di qualcun altro di loro.</a:t>
            </a:r>
            <a:endParaRPr lang="it-IT" u="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90FAE-75B1-40E6-B658-7B2E329C58C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09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8699AF-26BD-4593-AD01-A1F06B10C7A9}" type="slidenum">
              <a:rPr lang="it-IT"/>
              <a:pPr/>
              <a:t>7</a:t>
            </a:fld>
            <a:endParaRPr 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59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4782EB-EA04-4C45-9968-5115E66514D5}" type="slidenum">
              <a:rPr lang="it-IT"/>
              <a:pPr/>
              <a:t>8</a:t>
            </a:fld>
            <a:endParaRPr lang="it-IT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D47840-91AC-429E-9F92-C892FA099A85}" type="slidenum">
              <a:rPr lang="it-IT"/>
              <a:pPr/>
              <a:t>9</a:t>
            </a:fld>
            <a:endParaRPr lang="it-IT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82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AC9D41-702F-4D33-9277-196F75A1EBE7}" type="slidenum">
              <a:rPr lang="it-IT"/>
              <a:pPr/>
              <a:t>10</a:t>
            </a:fld>
            <a:endParaRPr 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80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18591-E150-4DEE-AEB4-DE9265D42227}" type="slidenum">
              <a:rPr lang="it-IT"/>
              <a:pPr/>
              <a:t>11</a:t>
            </a:fld>
            <a:endParaRPr 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64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FF5828-68EF-4E8B-8936-BA4D50D05390}" type="slidenum">
              <a:rPr lang="it-IT"/>
              <a:pPr/>
              <a:t>12</a:t>
            </a:fld>
            <a:endParaRPr lang="it-IT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23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it-IT" altLang="en-US"/>
              <a:t>Fare clic per modificare lo stile del titolo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98C24-9D12-4486-999B-E2A5F169628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9FD4-10C8-440F-B91B-AD5C444BDE6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F520-958A-4DF7-8221-DBAEC93B6D5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897B3-6E5A-47F9-BA31-2AC8125FAFD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8759-F172-4093-8C51-59AACF17F44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2E9A-AA37-4198-9F0C-9C2B3858F76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F036-CDA4-4226-ACCC-32FE2F747EA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806B-2E19-487E-B03A-F12D9412B6A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B94B-997A-47EA-84D4-7BC141F0C2C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694E-C490-4595-A36A-7B518B37E64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8DEAC-E75A-4BF8-83D5-B89E483BD89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5279-75B8-4437-9FA1-5455621CC74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C97E9E24-3685-4A59-8139-6EE4D44014F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  <p:sp>
        <p:nvSpPr>
          <p:cNvPr id="358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 bldLvl="2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5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a.inapp.org/bitstream/handle/20.500.12916/4025/Canal_Indagini-Inapp-qualita-lavoro_2023.pdf" TargetMode="External"/><Relationship Id="rId2" Type="http://schemas.openxmlformats.org/officeDocument/2006/relationships/hyperlink" Target="https://www.eurofound.europa.eu/it/surveys/european-working-conditions-surveys-ew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nd.org/education-and-labor/projects/american-working-conditions.html" TargetMode="External"/><Relationship Id="rId4" Type="http://schemas.openxmlformats.org/officeDocument/2006/relationships/hyperlink" Target="https://www.eurofound.europa.eu/en/surveys/european-company-surveys/european-company-survey-2019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.ucla.edu/tvwachter/papers/working_conditions_mmpwvw_Oct2018_webpage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tp.iza.org/dp13532.pdf" TargetMode="External"/><Relationship Id="rId2" Type="http://schemas.openxmlformats.org/officeDocument/2006/relationships/hyperlink" Target="https://www.bancaditalia.it/pubblicazioni/note-covid-19/2020/basso_et_al_rischi_sitoBdI_06042020_modifi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forum.org/agenda/2020/04/occupations-highest-covid19-risk/" TargetMode="External"/><Relationship Id="rId5" Type="http://schemas.openxmlformats.org/officeDocument/2006/relationships/hyperlink" Target="https://www.oecd-ilibrary.org/social-issues-migration-health/the-new-hazardous-jobs-and-worker-reallocation_400cf397-en;jsessionid=4EdR6ByrInr6wcGFbC55rITo.ip-10-240-5-152" TargetMode="External"/><Relationship Id="rId4" Type="http://schemas.openxmlformats.org/officeDocument/2006/relationships/hyperlink" Target="https://cepr.org/active/publications/discussion_papers/dp.php?dpno=1510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avoce.info/archives/97447/il-ruolo-di-imprese-e-lavoratori-nella-disuguaglianza-salariale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Il </a:t>
            </a:r>
            <a:r>
              <a:rPr lang="en-US" dirty="0" err="1"/>
              <a:t>ruolo</a:t>
            </a:r>
            <a:r>
              <a:rPr lang="en-US" dirty="0"/>
              <a:t> del tempo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Altri</a:t>
            </a:r>
            <a:r>
              <a:rPr lang="en-US" altLang="en-US" dirty="0"/>
              <a:t> </a:t>
            </a:r>
            <a:r>
              <a:rPr lang="en-US" altLang="en-US" dirty="0" err="1"/>
              <a:t>motivi</a:t>
            </a:r>
            <a:r>
              <a:rPr lang="en-US" altLang="en-US" dirty="0"/>
              <a:t> per lo </a:t>
            </a:r>
            <a:r>
              <a:rPr lang="en-US" altLang="en-US" dirty="0" err="1"/>
              <a:t>spostamento</a:t>
            </a:r>
            <a:r>
              <a:rPr lang="en-US" altLang="en-US" dirty="0"/>
              <a:t> </a:t>
            </a:r>
            <a:r>
              <a:rPr lang="en-US" altLang="en-US" dirty="0" err="1"/>
              <a:t>delle</a:t>
            </a:r>
            <a:r>
              <a:rPr lang="en-US" altLang="en-US" dirty="0"/>
              <a:t> curve (continua)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5FAA5F1-BC6A-48D0-BCE6-FBAB8C0620CD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600">
                <a:solidFill>
                  <a:srgbClr val="999900"/>
                </a:solidFill>
                <a:latin typeface="Garamond" charset="0"/>
              </a:rPr>
            </a:br>
            <a:r>
              <a:rPr lang="it-IT" sz="2800" b="1">
                <a:solidFill>
                  <a:srgbClr val="999900"/>
                </a:solidFill>
                <a:latin typeface="Garamond" charset="0"/>
              </a:rPr>
              <a:t>Introduzione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1251868"/>
            <a:ext cx="8532812" cy="4756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u="sng" dirty="0">
                <a:solidFill>
                  <a:srgbClr val="000000"/>
                </a:solidFill>
                <a:latin typeface="Garamond" charset="0"/>
              </a:rPr>
              <a:t> Modello tradizionale: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il salario guida la distribuzione dei lavoratori tra le imprese per raggiungere un’efficiente allocazione delle risorse (w=</a:t>
            </a:r>
            <a:r>
              <a:rPr lang="it-IT" sz="2600" b="1" i="1" dirty="0" err="1">
                <a:solidFill>
                  <a:srgbClr val="000000"/>
                </a:solidFill>
                <a:latin typeface="Garamond" charset="0"/>
              </a:rPr>
              <a:t>VPMg</a:t>
            </a:r>
            <a:r>
              <a:rPr lang="it-IT" sz="2600" b="1" i="1" baseline="-25000" dirty="0" err="1">
                <a:solidFill>
                  <a:srgbClr val="000000"/>
                </a:solidFill>
                <a:latin typeface="Garamond" charset="0"/>
              </a:rPr>
              <a:t>L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tra i mercati)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. 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Lavoratori e imprese sono anonimi.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u="sng" dirty="0">
                <a:solidFill>
                  <a:srgbClr val="000000"/>
                </a:solidFill>
                <a:latin typeface="Garamond" charset="0"/>
              </a:rPr>
              <a:t> Teoria dei differenziali compensativi: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ci dice come lavoratori che puntano 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a una particolare combinazione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di job </a:t>
            </a:r>
            <a:r>
              <a:rPr lang="it-IT" sz="2600" b="1" i="1" dirty="0" err="1">
                <a:solidFill>
                  <a:srgbClr val="000000"/>
                </a:solidFill>
                <a:latin typeface="Garamond" charset="0"/>
              </a:rPr>
              <a:t>amenities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 trovano impiego nelle imprese che possono offrire tale combinazione.</a:t>
            </a: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Non esiste anonimato: </a:t>
            </a:r>
            <a:r>
              <a:rPr lang="it-IT" b="1" i="1" dirty="0">
                <a:solidFill>
                  <a:srgbClr val="000000"/>
                </a:solidFill>
                <a:latin typeface="Garamond" charset="0"/>
              </a:rPr>
              <a:t>i lavoratori 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sono diversi tra loro per le preferenze per le caratteristiche del posto di lavoro e </a:t>
            </a:r>
            <a:r>
              <a:rPr lang="it-IT" b="1" i="1" dirty="0">
                <a:solidFill>
                  <a:srgbClr val="000000"/>
                </a:solidFill>
                <a:latin typeface="Garamond" charset="0"/>
              </a:rPr>
              <a:t>le imprese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 si distinguono per le </a:t>
            </a:r>
            <a:r>
              <a:rPr lang="it-IT" b="1" i="1" dirty="0">
                <a:solidFill>
                  <a:srgbClr val="000000"/>
                </a:solidFill>
                <a:latin typeface="Garamond" charset="0"/>
              </a:rPr>
              <a:t>job </a:t>
            </a:r>
            <a:r>
              <a:rPr lang="it-IT" b="1" i="1" dirty="0" err="1">
                <a:solidFill>
                  <a:srgbClr val="000000"/>
                </a:solidFill>
                <a:latin typeface="Garamond" charset="0"/>
              </a:rPr>
              <a:t>amenities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 che offrono.</a:t>
            </a: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>
                <a:solidFill>
                  <a:srgbClr val="000000"/>
                </a:solidFill>
                <a:latin typeface="Garamond" charset="0"/>
              </a:rPr>
              <a:t> L’allocazione del lavoro nelle imprese non è casuale (è importante </a:t>
            </a:r>
            <a:r>
              <a:rPr lang="it-IT" b="1" dirty="0">
                <a:solidFill>
                  <a:srgbClr val="000000"/>
                </a:solidFill>
                <a:latin typeface="Franklin Gothic Medium" charset="0"/>
              </a:rPr>
              <a:t>chi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 lavora e </a:t>
            </a:r>
            <a:r>
              <a:rPr lang="it-IT" b="1" dirty="0">
                <a:solidFill>
                  <a:srgbClr val="000000"/>
                </a:solidFill>
                <a:latin typeface="Franklin Gothic Medium" charset="0"/>
              </a:rPr>
              <a:t>dove si lavora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)</a:t>
            </a:r>
            <a:endParaRPr lang="it-IT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90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D568BEF-275E-4C0D-9A51-1A632E0B40B5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600" dirty="0">
                <a:solidFill>
                  <a:srgbClr val="999900"/>
                </a:solidFill>
                <a:latin typeface="Garamond" charset="0"/>
              </a:rPr>
            </a:br>
            <a:r>
              <a:rPr lang="it-IT" sz="2800" b="1" dirty="0">
                <a:solidFill>
                  <a:srgbClr val="999900"/>
                </a:solidFill>
                <a:latin typeface="Garamond" charset="0"/>
              </a:rPr>
              <a:t>Il mercato dei lavori rischiosi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3" y="1556792"/>
            <a:ext cx="8532812" cy="5602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u="sng" dirty="0">
                <a:solidFill>
                  <a:srgbClr val="000000"/>
                </a:solidFill>
                <a:latin typeface="Garamond" charset="0"/>
              </a:rPr>
              <a:t> Modello base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HP: esistono </a:t>
            </a:r>
            <a:r>
              <a:rPr lang="it-IT" sz="2400" b="1" dirty="0">
                <a:solidFill>
                  <a:srgbClr val="000000"/>
                </a:solidFill>
                <a:latin typeface="Franklin Gothic Medium" charset="0"/>
              </a:rPr>
              <a:t>solamente </a:t>
            </a:r>
            <a:r>
              <a:rPr lang="it-IT" sz="2400" b="1" u="sng" dirty="0">
                <a:solidFill>
                  <a:srgbClr val="000000"/>
                </a:solidFill>
                <a:latin typeface="Franklin Gothic Medium" charset="0"/>
              </a:rPr>
              <a:t>due tipi di impiego 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sul mercato del lavoro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alcuni posti di lavoro offrono un ambiente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completamente sicuro 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(probabilità di infortunio = 0)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altri offrono un ambiente di lavoro per sua natura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rischioso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(probabilità di infortunio =1)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Garamond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HP: </a:t>
            </a:r>
            <a:r>
              <a:rPr lang="it-IT" sz="2400" b="1" dirty="0">
                <a:solidFill>
                  <a:srgbClr val="000000"/>
                </a:solidFill>
                <a:latin typeface="Franklin Gothic Medium" charset="0"/>
              </a:rPr>
              <a:t>lavoratore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400" b="1" u="sng" dirty="0">
                <a:solidFill>
                  <a:srgbClr val="000000"/>
                </a:solidFill>
                <a:latin typeface="Franklin Gothic Medium" charset="0"/>
              </a:rPr>
              <a:t>perfettamente informato </a:t>
            </a:r>
            <a:r>
              <a:rPr lang="it-IT" sz="2400" b="1" dirty="0">
                <a:solidFill>
                  <a:srgbClr val="FF3300"/>
                </a:solidFill>
                <a:latin typeface="Garamond" charset="0"/>
              </a:rPr>
              <a:t>sul livello di rischio di ciascun posto di lavoro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. N. B.: in alcuni casi i rischi per la salute diventano noti, però, solo dopo molto tempo (e.g. amianto).</a:t>
            </a:r>
          </a:p>
          <a:p>
            <a:pPr algn="just">
              <a:spcBef>
                <a:spcPts val="7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7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30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0A6390-45C3-4B86-8520-6D2F86A757B7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600">
                <a:solidFill>
                  <a:srgbClr val="999900"/>
                </a:solidFill>
                <a:latin typeface="Garamond" charset="0"/>
              </a:rPr>
            </a:br>
            <a:r>
              <a:rPr lang="it-IT" sz="2800" b="1">
                <a:solidFill>
                  <a:srgbClr val="999900"/>
                </a:solidFill>
                <a:latin typeface="Garamond" charset="0"/>
              </a:rPr>
              <a:t>Il mercato dei lavori rischiosi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1801" y="1700808"/>
            <a:ext cx="8532812" cy="471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HP: i </a:t>
            </a:r>
            <a:r>
              <a:rPr lang="it-IT" sz="2400" b="1" dirty="0">
                <a:solidFill>
                  <a:srgbClr val="000000"/>
                </a:solidFill>
                <a:latin typeface="Franklin Gothic Medium" charset="0"/>
              </a:rPr>
              <a:t>lavoratori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hanno </a:t>
            </a:r>
            <a:r>
              <a:rPr lang="it-IT" sz="2400" b="1" dirty="0">
                <a:solidFill>
                  <a:srgbClr val="000000"/>
                </a:solidFill>
                <a:latin typeface="Franklin Gothic Medium" charset="0"/>
              </a:rPr>
              <a:t>particolari preferenze 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sul </a:t>
            </a:r>
            <a:r>
              <a:rPr lang="it-IT" sz="2400" b="1" dirty="0">
                <a:solidFill>
                  <a:srgbClr val="000000"/>
                </a:solidFill>
                <a:latin typeface="Franklin Gothic Medium" charset="0"/>
              </a:rPr>
              <a:t>salario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e sul </a:t>
            </a:r>
            <a:r>
              <a:rPr lang="it-IT" sz="2400" b="1" dirty="0">
                <a:solidFill>
                  <a:srgbClr val="000000"/>
                </a:solidFill>
                <a:latin typeface="Franklin Gothic Medium" charset="0"/>
              </a:rPr>
              <a:t>grado di sicurezza del posto di lavoro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.</a:t>
            </a:r>
          </a:p>
          <a:p>
            <a:pPr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Funzione di utilità del lavoratore:</a:t>
            </a:r>
          </a:p>
          <a:p>
            <a:pPr algn="ctr">
              <a:spcBef>
                <a:spcPts val="700"/>
              </a:spcBef>
              <a:buClrTx/>
              <a:buSzPct val="7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Utilità =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F(w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, </a:t>
            </a:r>
            <a:r>
              <a:rPr lang="it-IT" sz="2400" b="1" i="1" dirty="0">
                <a:solidFill>
                  <a:srgbClr val="FF0000"/>
                </a:solidFill>
                <a:latin typeface="Garamond" charset="0"/>
              </a:rPr>
              <a:t>rischio di infortunio sul lavoro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) </a:t>
            </a:r>
          </a:p>
          <a:p>
            <a:pPr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utilità marginale del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w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positiva</a:t>
            </a:r>
          </a:p>
          <a:p>
            <a:pPr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utilità marginale del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rischio di infortunio </a:t>
            </a:r>
            <a:r>
              <a:rPr lang="it-IT" sz="2400" b="1" dirty="0">
                <a:solidFill>
                  <a:srgbClr val="FF0000"/>
                </a:solidFill>
                <a:latin typeface="Garamond" charset="0"/>
              </a:rPr>
              <a:t>negativa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(è un male per hp.) =&gt; </a:t>
            </a:r>
            <a:r>
              <a:rPr lang="it-IT" sz="2400" b="1" dirty="0">
                <a:solidFill>
                  <a:srgbClr val="000000"/>
                </a:solidFill>
                <a:latin typeface="Franklin Gothic Medium" charset="0"/>
              </a:rPr>
              <a:t>curve di indifferenza inclinate positivamente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: l’unico modo per convincere individuo a spostarsi verso un posto di lavoro più rischioso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e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mantenere la sua utilità costante è aumentare il suo salario.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8489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0A3B6D-9F6B-4B20-8C3F-BC83FA78BEB8}" type="slidenum">
              <a:rPr lang="it-IT" sz="1000">
                <a:solidFill>
                  <a:srgbClr val="000000"/>
                </a:solidFill>
                <a:latin typeface="Verdana" pitchFamily="34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999900"/>
                </a:solidFill>
                <a:latin typeface="Garamond" pitchFamily="18" charset="0"/>
              </a:rPr>
              <a:t>I differenziali salariali compensativi – </a:t>
            </a:r>
            <a:br>
              <a:rPr lang="it-IT" sz="3600" dirty="0">
                <a:solidFill>
                  <a:srgbClr val="999900"/>
                </a:solidFill>
                <a:latin typeface="Garamond" pitchFamily="18" charset="0"/>
              </a:rPr>
            </a:br>
            <a:r>
              <a:rPr lang="it-IT" sz="2800" b="1" dirty="0">
                <a:solidFill>
                  <a:srgbClr val="999900"/>
                </a:solidFill>
                <a:latin typeface="Garamond" pitchFamily="18" charset="0"/>
              </a:rPr>
              <a:t>Le scelte individuali dei lavoratori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2908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28775"/>
            <a:ext cx="7543800" cy="492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611788" y="2338968"/>
            <a:ext cx="280831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I lavoratori presentano curve di utilità crescenti e convesse all’aumentare del salario: i lavoratori più propensi al rischio presentano le curve più basse. Bastano salari limitati per convincerli a lavorare in posti ad elevato rischio</a:t>
            </a:r>
            <a:endParaRPr lang="en-US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10E5C7F-BCED-4574-AD60-F6ED83308EF6}"/>
              </a:ext>
            </a:extLst>
          </p:cNvPr>
          <p:cNvSpPr/>
          <p:nvPr/>
        </p:nvSpPr>
        <p:spPr>
          <a:xfrm>
            <a:off x="539552" y="4519996"/>
            <a:ext cx="504056" cy="5008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umetto: rettangolo 3">
            <a:extLst>
              <a:ext uri="{FF2B5EF4-FFF2-40B4-BE49-F238E27FC236}">
                <a16:creationId xmlns:a16="http://schemas.microsoft.com/office/drawing/2014/main" id="{D3121F87-DFB2-4888-A462-DA2B4C683856}"/>
              </a:ext>
            </a:extLst>
          </p:cNvPr>
          <p:cNvSpPr/>
          <p:nvPr/>
        </p:nvSpPr>
        <p:spPr>
          <a:xfrm>
            <a:off x="76200" y="2630171"/>
            <a:ext cx="1615480" cy="1139825"/>
          </a:xfrm>
          <a:prstGeom prst="wedgeRectCallout">
            <a:avLst>
              <a:gd name="adj1" fmla="val -10895"/>
              <a:gd name="adj2" fmla="val 115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Prezzo di riserva= ricompensa per accettare un posto rischioso</a:t>
            </a:r>
          </a:p>
        </p:txBody>
      </p:sp>
    </p:spTree>
    <p:extLst>
      <p:ext uri="{BB962C8B-B14F-4D97-AF65-F5344CB8AC3E}">
        <p14:creationId xmlns:p14="http://schemas.microsoft.com/office/powerpoint/2010/main" val="363181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ADCE47C-C7DB-4D49-9298-6F3B286665A0}" type="slidenum">
              <a:rPr lang="it-IT" sz="1000">
                <a:solidFill>
                  <a:srgbClr val="000000"/>
                </a:solidFill>
                <a:latin typeface="Verdana" pitchFamily="34" charset="0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999900"/>
                </a:solidFill>
                <a:latin typeface="Garamond" pitchFamily="18" charset="0"/>
              </a:rPr>
              <a:t>I differenziali salariali compensativi – </a:t>
            </a:r>
            <a:br>
              <a:rPr lang="it-IT" sz="3600">
                <a:solidFill>
                  <a:srgbClr val="999900"/>
                </a:solidFill>
                <a:latin typeface="Garamond" pitchFamily="18" charset="0"/>
              </a:rPr>
            </a:br>
            <a:r>
              <a:rPr lang="it-IT" sz="2800" b="1">
                <a:solidFill>
                  <a:srgbClr val="999900"/>
                </a:solidFill>
                <a:latin typeface="Garamond" pitchFamily="18" charset="0"/>
              </a:rPr>
              <a:t>Il mercato dei lavori rischiosi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52575"/>
            <a:ext cx="6400800" cy="492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004048" y="1444328"/>
            <a:ext cx="339472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La curva di offerta di mercato è composta </a:t>
            </a:r>
            <a:r>
              <a:rPr lang="it-IT" dirty="0">
                <a:solidFill>
                  <a:srgbClr val="FF3300"/>
                </a:solidFill>
              </a:rPr>
              <a:t>dai differenziali salariali</a:t>
            </a:r>
            <a:r>
              <a:rPr lang="it-IT" dirty="0"/>
              <a:t> necessari per mobilitare lavoratori aggiuntivi: per offrirsi sul mercato richiedono differenziali salariali compensativi via via crescenti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76056" y="4014787"/>
            <a:ext cx="331236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La curva di domanda è invece composta dal numero di lavoratori in posti di lavoro rischiosi richiesti dalle imprese al variare dei differenziali compensativi</a:t>
            </a:r>
            <a:endParaRPr lang="en-US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284D9DA-311C-4257-B04C-C895770AA32F}"/>
              </a:ext>
            </a:extLst>
          </p:cNvPr>
          <p:cNvSpPr/>
          <p:nvPr/>
        </p:nvSpPr>
        <p:spPr>
          <a:xfrm>
            <a:off x="683568" y="1444328"/>
            <a:ext cx="720080" cy="400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832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0CB956A-3C02-46D0-8823-E0CE0C315F29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2800">
                <a:solidFill>
                  <a:srgbClr val="999900"/>
                </a:solidFill>
                <a:latin typeface="Garamond" charset="0"/>
              </a:rPr>
            </a:br>
            <a:r>
              <a:rPr lang="it-IT" sz="2800">
                <a:solidFill>
                  <a:srgbClr val="999900"/>
                </a:solidFill>
                <a:latin typeface="Garamond" charset="0"/>
              </a:rPr>
              <a:t>La funzione del salario edonico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528" y="1772816"/>
            <a:ext cx="8532812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Adesso vediamo un modello in cui non abbiamo più solo due tipologie di lavoro (uno rischioso e uno sicuro), ma 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esistono molte tipologie di imprese.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Le altre ipotesi del modello sono: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Garamond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la </a:t>
            </a:r>
            <a:r>
              <a:rPr lang="it-IT" sz="2600" b="1" dirty="0">
                <a:solidFill>
                  <a:srgbClr val="FF0000"/>
                </a:solidFill>
                <a:latin typeface="Garamond" charset="0"/>
              </a:rPr>
              <a:t>probabilità di infortunio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sul lavoro, che chiameremo ρ, può assumere un qualsiasi </a:t>
            </a:r>
            <a:r>
              <a:rPr lang="it-IT" sz="2600" b="1" dirty="0">
                <a:solidFill>
                  <a:srgbClr val="FF0000"/>
                </a:solidFill>
                <a:latin typeface="Garamond" charset="0"/>
              </a:rPr>
              <a:t>valore tra 0 e 1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Garamond" charset="0"/>
              <a:buAutoNum type="arabicPeriod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i </a:t>
            </a:r>
            <a:r>
              <a:rPr lang="it-IT" sz="2600" b="1" dirty="0">
                <a:solidFill>
                  <a:srgbClr val="FF0000"/>
                </a:solidFill>
                <a:latin typeface="Garamond" charset="0"/>
              </a:rPr>
              <a:t>lavoratori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sono avversi al </a:t>
            </a:r>
            <a:r>
              <a:rPr lang="it-IT" sz="2600" b="1" dirty="0">
                <a:solidFill>
                  <a:srgbClr val="FF0000"/>
                </a:solidFill>
                <a:latin typeface="Garamond" charset="0"/>
              </a:rPr>
              <a:t>rischio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. Lavoratori diversi, quindi, hanno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diversi livelli di avversione al rischio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ciascuno può avere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curve di indifferenza con inclinazione diversa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913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5EC6F7-9C92-4191-8201-E688B4A5BF9F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7544" y="332656"/>
            <a:ext cx="8507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999900"/>
                </a:solidFill>
                <a:latin typeface="Garamond" charset="0"/>
              </a:rPr>
              <a:t>I differenziali salariali compensativi </a:t>
            </a:r>
            <a:r>
              <a:rPr lang="it-IT" sz="2800" dirty="0">
                <a:solidFill>
                  <a:srgbClr val="999900"/>
                </a:solidFill>
                <a:latin typeface="Garamond" charset="0"/>
              </a:rPr>
              <a:t>– </a:t>
            </a:r>
            <a:br>
              <a:rPr lang="it-IT" sz="2800" dirty="0">
                <a:solidFill>
                  <a:srgbClr val="999900"/>
                </a:solidFill>
                <a:latin typeface="Garamond" charset="0"/>
              </a:rPr>
            </a:br>
            <a:r>
              <a:rPr lang="it-IT" sz="2800" dirty="0">
                <a:solidFill>
                  <a:srgbClr val="999900"/>
                </a:solidFill>
                <a:latin typeface="Garamond" charset="0"/>
              </a:rPr>
              <a:t>le funzioni di utilità di lavoratori con differenti propensioni al rischio: sono lavoratori diversi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60500"/>
            <a:ext cx="76962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3D27E1-336E-4E1B-8F20-9E0E171AB202}"/>
              </a:ext>
            </a:extLst>
          </p:cNvPr>
          <p:cNvSpPr txBox="1"/>
          <p:nvPr/>
        </p:nvSpPr>
        <p:spPr>
          <a:xfrm>
            <a:off x="2483768" y="19168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Lavoratore                            </a:t>
            </a:r>
          </a:p>
          <a:p>
            <a:r>
              <a:rPr lang="it-IT" dirty="0">
                <a:solidFill>
                  <a:srgbClr val="FF0000"/>
                </a:solidFill>
              </a:rPr>
              <a:t>       A                                B                        C</a:t>
            </a:r>
          </a:p>
        </p:txBody>
      </p:sp>
    </p:spTree>
    <p:extLst>
      <p:ext uri="{BB962C8B-B14F-4D97-AF65-F5344CB8AC3E}">
        <p14:creationId xmlns:p14="http://schemas.microsoft.com/office/powerpoint/2010/main" val="1534011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70D521-21CB-44DF-93D8-73B3BF30F232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8293" y="278546"/>
            <a:ext cx="8507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 dirty="0">
                <a:solidFill>
                  <a:srgbClr val="999900"/>
                </a:solidFill>
                <a:latin typeface="Garamond" charset="0"/>
              </a:rPr>
              <a:t>I differenziali salariali compensativi </a:t>
            </a:r>
            <a:r>
              <a:rPr lang="it-IT" sz="2800" dirty="0">
                <a:solidFill>
                  <a:srgbClr val="999900"/>
                </a:solidFill>
                <a:latin typeface="Garamond" charset="0"/>
              </a:rPr>
              <a:t>– </a:t>
            </a:r>
            <a:br>
              <a:rPr lang="it-IT" sz="2800" dirty="0">
                <a:solidFill>
                  <a:srgbClr val="999900"/>
                </a:solidFill>
                <a:latin typeface="Garamond" charset="0"/>
              </a:rPr>
            </a:br>
            <a:r>
              <a:rPr lang="it-IT" sz="2800" dirty="0">
                <a:solidFill>
                  <a:srgbClr val="999900"/>
                </a:solidFill>
                <a:latin typeface="Garamond" charset="0"/>
              </a:rPr>
              <a:t>curve di </a:t>
            </a:r>
            <a:r>
              <a:rPr lang="it-IT" sz="2800" dirty="0" err="1">
                <a:solidFill>
                  <a:srgbClr val="999900"/>
                </a:solidFill>
                <a:latin typeface="Garamond" charset="0"/>
              </a:rPr>
              <a:t>isoprofitto</a:t>
            </a:r>
            <a:r>
              <a:rPr lang="it-IT" sz="2800" dirty="0">
                <a:solidFill>
                  <a:srgbClr val="999900"/>
                </a:solidFill>
                <a:latin typeface="Garamond" charset="0"/>
              </a:rPr>
              <a:t> per imprese con diverse combinazioni di salario-rischio d’infortunio: le 3 proprietà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306" y="1581929"/>
            <a:ext cx="7315200" cy="492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Connettore 1">
            <a:extLst>
              <a:ext uri="{FF2B5EF4-FFF2-40B4-BE49-F238E27FC236}">
                <a16:creationId xmlns:a16="http://schemas.microsoft.com/office/drawing/2014/main" id="{01BD8054-483E-495C-8328-9C8816C0796F}"/>
              </a:ext>
            </a:extLst>
          </p:cNvPr>
          <p:cNvSpPr/>
          <p:nvPr/>
        </p:nvSpPr>
        <p:spPr>
          <a:xfrm>
            <a:off x="3779912" y="33681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0DF88-10C4-40BD-BF82-18A48F5E1DD1}"/>
              </a:ext>
            </a:extLst>
          </p:cNvPr>
          <p:cNvSpPr txBox="1"/>
          <p:nvPr/>
        </p:nvSpPr>
        <p:spPr>
          <a:xfrm>
            <a:off x="3707904" y="2999657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P’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713255-20F4-473B-AABE-C742A24AE6A4}"/>
              </a:ext>
            </a:extLst>
          </p:cNvPr>
          <p:cNvSpPr txBox="1"/>
          <p:nvPr/>
        </p:nvSpPr>
        <p:spPr>
          <a:xfrm>
            <a:off x="5580112" y="1883839"/>
            <a:ext cx="3168477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Dato il livello ottimale di probabilità di infortunio connesso al posto di lavoro scelto dall’impresa </a:t>
            </a:r>
            <a:r>
              <a:rPr lang="el-GR" dirty="0"/>
              <a:t>ρ</a:t>
            </a:r>
            <a:r>
              <a:rPr lang="it-IT" dirty="0"/>
              <a:t>*, P’ è un punto per cui l’impresa ottiene un profitto </a:t>
            </a:r>
            <a:r>
              <a:rPr lang="it-IT" dirty="0">
                <a:solidFill>
                  <a:schemeClr val="tx1"/>
                </a:solidFill>
              </a:rPr>
              <a:t>più alto </a:t>
            </a:r>
            <a:r>
              <a:rPr lang="it-IT" dirty="0"/>
              <a:t>rispetto a P, perché risparmia sui costi salariali.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concavità</a:t>
            </a:r>
            <a:r>
              <a:rPr lang="it-IT" dirty="0"/>
              <a:t> è il risultato della legge dei rendimenti decrescenti della produzione di sicurezza (ci si sposta lungo la curva di </a:t>
            </a:r>
            <a:r>
              <a:rPr lang="it-IT" dirty="0" err="1"/>
              <a:t>isoprofitto</a:t>
            </a:r>
            <a:r>
              <a:rPr lang="it-IT" dirty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dirty="0"/>
              <a:t>da P a R) </a:t>
            </a:r>
          </a:p>
        </p:txBody>
      </p:sp>
      <p:sp>
        <p:nvSpPr>
          <p:cNvPr id="5" name="Fumetto: rettangolo 4">
            <a:extLst>
              <a:ext uri="{FF2B5EF4-FFF2-40B4-BE49-F238E27FC236}">
                <a16:creationId xmlns:a16="http://schemas.microsoft.com/office/drawing/2014/main" id="{BAA87DB8-6D9A-41AF-9248-01E655704EB3}"/>
              </a:ext>
            </a:extLst>
          </p:cNvPr>
          <p:cNvSpPr/>
          <p:nvPr/>
        </p:nvSpPr>
        <p:spPr>
          <a:xfrm>
            <a:off x="4073710" y="1467584"/>
            <a:ext cx="1362386" cy="593264"/>
          </a:xfrm>
          <a:prstGeom prst="wedgeRectCallout">
            <a:avLst>
              <a:gd name="adj1" fmla="val -19590"/>
              <a:gd name="adj2" fmla="val 109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Profitto più basso di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F1B72C0-8199-4EC9-AAEC-EB2FFD680389}"/>
              </a:ext>
            </a:extLst>
          </p:cNvPr>
          <p:cNvCxnSpPr/>
          <p:nvPr/>
        </p:nvCxnSpPr>
        <p:spPr>
          <a:xfrm flipV="1">
            <a:off x="2411760" y="3512196"/>
            <a:ext cx="1944216" cy="142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39089FC5-9F9D-48AF-AF9B-8DF7DE86E3CE}"/>
              </a:ext>
            </a:extLst>
          </p:cNvPr>
          <p:cNvSpPr/>
          <p:nvPr/>
        </p:nvSpPr>
        <p:spPr>
          <a:xfrm>
            <a:off x="3115879" y="4725144"/>
            <a:ext cx="2145939" cy="991458"/>
          </a:xfrm>
          <a:prstGeom prst="borderCallout1">
            <a:avLst>
              <a:gd name="adj1" fmla="val 18750"/>
              <a:gd name="adj2" fmla="val -8333"/>
              <a:gd name="adj3" fmla="val -27550"/>
              <a:gd name="adj4" fmla="val -2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Inclinazione positiva: costa produrre sicurezza</a:t>
            </a:r>
          </a:p>
        </p:txBody>
      </p:sp>
    </p:spTree>
    <p:extLst>
      <p:ext uri="{BB962C8B-B14F-4D97-AF65-F5344CB8AC3E}">
        <p14:creationId xmlns:p14="http://schemas.microsoft.com/office/powerpoint/2010/main" val="3982063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B248B4-5DFE-47AF-98A4-4874CA4FC8E1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21532" y="260648"/>
            <a:ext cx="8507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200" dirty="0">
                <a:solidFill>
                  <a:srgbClr val="999900"/>
                </a:solidFill>
                <a:latin typeface="Garamond" charset="0"/>
              </a:rPr>
            </a:br>
            <a:r>
              <a:rPr lang="it-IT" sz="3200" dirty="0">
                <a:solidFill>
                  <a:srgbClr val="999900"/>
                </a:solidFill>
                <a:latin typeface="Garamond" charset="0"/>
              </a:rPr>
              <a:t>La funzione del salario </a:t>
            </a:r>
            <a:r>
              <a:rPr lang="it-IT" sz="3200" dirty="0" err="1">
                <a:solidFill>
                  <a:srgbClr val="999900"/>
                </a:solidFill>
                <a:latin typeface="Garamond" charset="0"/>
              </a:rPr>
              <a:t>edonico</a:t>
            </a:r>
            <a:endParaRPr lang="it-IT" sz="3200" dirty="0">
              <a:solidFill>
                <a:srgbClr val="999900"/>
              </a:solidFill>
              <a:latin typeface="Garamond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6133" y="1628800"/>
            <a:ext cx="8532812" cy="596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Figura precedente: </a:t>
            </a:r>
            <a:r>
              <a:rPr lang="it-IT" sz="2400" b="1" i="1" u="sng" dirty="0">
                <a:solidFill>
                  <a:srgbClr val="000000"/>
                </a:solidFill>
                <a:latin typeface="Garamond" charset="0"/>
              </a:rPr>
              <a:t>la curva di isoprofitto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mostra tutte le combinazioni w – probabilità di infortunio sul posto di lavoro che producono lo stesso livello di profitto, e.g.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π</a:t>
            </a:r>
            <a:r>
              <a:rPr lang="it-IT" sz="2400" b="1" baseline="-25000" dirty="0">
                <a:solidFill>
                  <a:srgbClr val="000000"/>
                </a:solidFill>
                <a:latin typeface="Garamond" charset="0"/>
              </a:rPr>
              <a:t>0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serve per illustrare come le imprese che massimizzano il profitto scelgono le condizioni lavorative (pacchetto w - job </a:t>
            </a:r>
            <a:r>
              <a:rPr lang="it-IT" sz="2400" b="1" dirty="0" err="1">
                <a:solidFill>
                  <a:srgbClr val="000000"/>
                </a:solidFill>
                <a:latin typeface="Garamond" charset="0"/>
              </a:rPr>
              <a:t>amenieties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, in questo caso la probabilità di infortunio sul posto di lavoro) da offrire alla propria forza lavoro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un’impresa che massimizza il profitto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è indifferente 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tra l’offrire una delle varie combinazioni </a:t>
            </a:r>
            <a:r>
              <a:rPr lang="it-IT" sz="2400" b="1" dirty="0">
                <a:solidFill>
                  <a:srgbClr val="FF0000"/>
                </a:solidFill>
                <a:latin typeface="Garamond" charset="0"/>
              </a:rPr>
              <a:t>w-rischio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che si trovano lungo una stessa curva di isoprofitto.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18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EE15B2-0961-418F-8442-ACB252ABDFB2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507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200">
                <a:solidFill>
                  <a:srgbClr val="999900"/>
                </a:solidFill>
                <a:latin typeface="Garamond" charset="0"/>
              </a:rPr>
            </a:br>
            <a:r>
              <a:rPr lang="it-IT" sz="3200">
                <a:solidFill>
                  <a:srgbClr val="999900"/>
                </a:solidFill>
                <a:latin typeface="Garamond" charset="0"/>
              </a:rPr>
              <a:t>La funzione del salario edonico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532812" cy="4608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Tx/>
              <a:buSzPct val="75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2. le combinazioni di salario-rischio che si trovano sulle 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curve di isoprofitto più alte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 producono 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profitti più bassi.</a:t>
            </a:r>
            <a:r>
              <a:rPr lang="it-IT" sz="2600" b="1" dirty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In particolare, i punti sulla curva di isoprofitto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π</a:t>
            </a:r>
            <a:r>
              <a:rPr lang="it-IT" sz="2600" b="1" i="1" baseline="-25000" dirty="0">
                <a:solidFill>
                  <a:srgbClr val="000000"/>
                </a:solidFill>
                <a:latin typeface="Garamond" charset="0"/>
              </a:rPr>
              <a:t>0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danno meno profitti di quelli sulla curva di isoprofitto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π</a:t>
            </a:r>
            <a:r>
              <a:rPr lang="it-IT" sz="2600" b="1" i="1" baseline="-25000" dirty="0">
                <a:solidFill>
                  <a:srgbClr val="000000"/>
                </a:solidFill>
                <a:latin typeface="Garamond" charset="0"/>
              </a:rPr>
              <a:t>1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=&gt; per ogni livello di probabilità di infortunio (e.g.ρ* nella fig.) una </a:t>
            </a:r>
            <a:r>
              <a:rPr lang="it-IT" sz="2600" b="1" dirty="0">
                <a:solidFill>
                  <a:srgbClr val="000000"/>
                </a:solidFill>
                <a:latin typeface="Wingdings" charset="2"/>
              </a:rPr>
              <a:t>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w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sposta l’impresa su una curva di isoprofitto più bassa indicando un </a:t>
            </a:r>
            <a:r>
              <a:rPr lang="it-IT" sz="2600" b="1" dirty="0">
                <a:solidFill>
                  <a:srgbClr val="000000"/>
                </a:solidFill>
                <a:latin typeface="Wingdings" charset="2"/>
              </a:rPr>
              <a:t></a:t>
            </a:r>
            <a:r>
              <a:rPr lang="it-IT" sz="2600" i="1" dirty="0">
                <a:solidFill>
                  <a:srgbClr val="000000"/>
                </a:solidFill>
                <a:latin typeface="Garamond" charset="0"/>
              </a:rPr>
              <a:t>π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dell’impresa;</a:t>
            </a:r>
          </a:p>
          <a:p>
            <a:pPr algn="just">
              <a:spcBef>
                <a:spcPts val="700"/>
              </a:spcBef>
              <a:buClrTx/>
              <a:buSzPct val="75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3. le curve di isoprofitto sono 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concave.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La concavità delle curve di isoprofitto è una conseguenza della </a:t>
            </a:r>
            <a:r>
              <a:rPr lang="it-IT" sz="2600" b="1" i="1" dirty="0">
                <a:solidFill>
                  <a:srgbClr val="FF0000"/>
                </a:solidFill>
                <a:latin typeface="Garamond" charset="0"/>
              </a:rPr>
              <a:t>legge dei rendimenti decrescenti </a:t>
            </a:r>
            <a:r>
              <a:rPr lang="it-IT" sz="2600" b="1" dirty="0">
                <a:solidFill>
                  <a:srgbClr val="FF0000"/>
                </a:solidFill>
                <a:latin typeface="Garamond" charset="0"/>
              </a:rPr>
              <a:t>relativa alla produzione di sicurezza. </a:t>
            </a:r>
          </a:p>
          <a:p>
            <a:pPr algn="just">
              <a:spcBef>
                <a:spcPts val="700"/>
              </a:spcBef>
              <a:buClrTx/>
              <a:buSzPct val="75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6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700"/>
              </a:spcBef>
              <a:buClrTx/>
              <a:buSzPct val="75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600" b="1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6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Supponiamo ora che l’equilibrio non sia istantaneo (il ruolo del tempo)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65104"/>
          </a:xfrm>
        </p:spPr>
        <p:txBody>
          <a:bodyPr/>
          <a:lstStyle/>
          <a:p>
            <a:pPr eaLnBrk="1" hangingPunct="1"/>
            <a:r>
              <a:rPr lang="it-IT" altLang="it-IT" sz="2200" dirty="0"/>
              <a:t>Freeman propone nel 1976 una interpretazione dei disallineamenti che si possono formare tra domanda e offerta di lavoro in concorrenza perfetta: il </a:t>
            </a:r>
            <a:r>
              <a:rPr lang="it-IT" altLang="it-IT" sz="2200" i="1" dirty="0" err="1"/>
              <a:t>Cobweb</a:t>
            </a:r>
            <a:r>
              <a:rPr lang="it-IT" altLang="it-IT" sz="2200" i="1" dirty="0"/>
              <a:t> model </a:t>
            </a:r>
            <a:r>
              <a:rPr lang="it-IT" altLang="it-IT" sz="2200" dirty="0"/>
              <a:t>o </a:t>
            </a:r>
            <a:r>
              <a:rPr lang="it-IT" altLang="it-IT" sz="2200" b="1" dirty="0"/>
              <a:t>modello della ragnatela</a:t>
            </a:r>
            <a:r>
              <a:rPr lang="it-IT" altLang="it-IT" sz="2200" dirty="0"/>
              <a:t> nel mercato del lavoro degli ingegneri</a:t>
            </a:r>
          </a:p>
          <a:p>
            <a:pPr eaLnBrk="1" hangingPunct="1"/>
            <a:r>
              <a:rPr lang="it-IT" altLang="it-IT" sz="2200" dirty="0"/>
              <a:t>HP:</a:t>
            </a:r>
          </a:p>
          <a:p>
            <a:pPr lvl="1" eaLnBrk="1" hangingPunct="1"/>
            <a:r>
              <a:rPr lang="it-IT" altLang="it-IT" sz="2200" dirty="0"/>
              <a:t>Occorre </a:t>
            </a:r>
            <a:r>
              <a:rPr lang="it-IT" altLang="it-IT" sz="2200" dirty="0">
                <a:solidFill>
                  <a:srgbClr val="FF0000"/>
                </a:solidFill>
              </a:rPr>
              <a:t>tempo</a:t>
            </a:r>
            <a:r>
              <a:rPr lang="it-IT" altLang="it-IT" sz="2200" dirty="0"/>
              <a:t> per formare un nuovo ingegnere</a:t>
            </a:r>
          </a:p>
          <a:p>
            <a:pPr lvl="1" eaLnBrk="1" hangingPunct="1"/>
            <a:r>
              <a:rPr lang="it-IT" altLang="it-IT" sz="2200" u="sng" dirty="0"/>
              <a:t>La scelta </a:t>
            </a:r>
            <a:r>
              <a:rPr lang="it-IT" altLang="it-IT" sz="2200" dirty="0"/>
              <a:t>di diventare ingegneri dipende dalle condizioni di mercato presenti per gli ingegneri </a:t>
            </a:r>
            <a:r>
              <a:rPr lang="it-IT" altLang="it-IT" sz="2200" u="sng" dirty="0"/>
              <a:t>al momento della scelta dell’università</a:t>
            </a:r>
            <a:r>
              <a:rPr lang="it-IT" altLang="it-IT" sz="2200" dirty="0"/>
              <a:t> (</a:t>
            </a:r>
            <a:r>
              <a:rPr lang="it-IT" altLang="it-IT" sz="2200" dirty="0">
                <a:solidFill>
                  <a:srgbClr val="FF0000"/>
                </a:solidFill>
              </a:rPr>
              <a:t>non</a:t>
            </a:r>
            <a:r>
              <a:rPr lang="it-IT" altLang="it-IT" sz="2200" dirty="0"/>
              <a:t> ci sono </a:t>
            </a:r>
            <a:r>
              <a:rPr lang="it-IT" altLang="it-IT" sz="2200" dirty="0">
                <a:solidFill>
                  <a:srgbClr val="FF0000"/>
                </a:solidFill>
              </a:rPr>
              <a:t>aspettative razionali</a:t>
            </a:r>
            <a:r>
              <a:rPr lang="it-IT" altLang="it-IT" sz="2200" dirty="0"/>
              <a:t>, cioè non si conosce esattamente il mercato nel futuro, ma solo nel presente, viene quindi meno l’ipotesi dell’informazione perfetta e la contemporaneità delle scelte)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3" grpId="0" build="p"/>
      <p:bldP spid="3" grpId="1" build="p" bldLvl="2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986C7D-39EF-4221-995A-2D074F6F3345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507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200" dirty="0">
                <a:solidFill>
                  <a:srgbClr val="999900"/>
                </a:solidFill>
                <a:latin typeface="Garamond" charset="0"/>
              </a:rPr>
            </a:br>
            <a:r>
              <a:rPr lang="it-IT" sz="3200" dirty="0">
                <a:solidFill>
                  <a:srgbClr val="999900"/>
                </a:solidFill>
                <a:latin typeface="Garamond" charset="0"/>
              </a:rPr>
              <a:t>La funzione del </a:t>
            </a:r>
            <a:r>
              <a:rPr lang="it-IT" sz="3200" dirty="0">
                <a:solidFill>
                  <a:srgbClr val="FF0000"/>
                </a:solidFill>
                <a:latin typeface="Garamond" charset="0"/>
              </a:rPr>
              <a:t>salario </a:t>
            </a:r>
            <a:r>
              <a:rPr lang="it-IT" sz="3200" dirty="0" err="1">
                <a:solidFill>
                  <a:srgbClr val="FF0000"/>
                </a:solidFill>
                <a:latin typeface="Garamond" charset="0"/>
              </a:rPr>
              <a:t>edonico</a:t>
            </a:r>
            <a:endParaRPr lang="it-IT" sz="3200" dirty="0">
              <a:solidFill>
                <a:srgbClr val="FF0000"/>
              </a:solidFill>
              <a:latin typeface="Garamond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532812" cy="462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HP: l’impresa opera in un </a:t>
            </a:r>
            <a:r>
              <a:rPr lang="it-IT" sz="2400" b="1" i="1" dirty="0">
                <a:solidFill>
                  <a:srgbClr val="000000"/>
                </a:solidFill>
                <a:latin typeface="Franklin Gothic Medium" charset="0"/>
              </a:rPr>
              <a:t>mercato competitivo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, nel quale le imprese possono entrare ed uscire liberamente. Le condizioni di entrata-uscita sono determinate da: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400" b="1" u="sng" dirty="0">
                <a:solidFill>
                  <a:srgbClr val="000000"/>
                </a:solidFill>
                <a:latin typeface="Garamond" charset="0"/>
              </a:rPr>
              <a:t>Extraprofitti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=&gt; molte imprese entrerebbero nel mercato e farebbero scendere tali profitti.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400" b="1" u="sng" dirty="0">
                <a:solidFill>
                  <a:srgbClr val="000000"/>
                </a:solidFill>
                <a:latin typeface="Garamond" charset="0"/>
              </a:rPr>
              <a:t>Profitti negativi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=&gt; imprese lascerebbero l’industria, spingendo in alto i prezzi ed aumentando i profitti per le imprese che sono rimaste nel mercato.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le uniche combinazioni salario-rischio possibili sono quelle che si trovano sulla curva di isoprofitto con </a:t>
            </a:r>
            <a:r>
              <a:rPr lang="it-IT" sz="2400" b="1" i="1" dirty="0">
                <a:solidFill>
                  <a:srgbClr val="000000"/>
                </a:solidFill>
                <a:latin typeface="Franklin Gothic Medium" charset="0"/>
              </a:rPr>
              <a:t>profitto economico pari a zero (extraprofitto nullo)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.</a:t>
            </a:r>
            <a:r>
              <a:rPr lang="it-IT" sz="2400" dirty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594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2E5166F-73D0-4838-90B0-6454F79913F2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30163"/>
            <a:ext cx="85074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200">
                <a:solidFill>
                  <a:srgbClr val="999900"/>
                </a:solidFill>
                <a:latin typeface="Garamond" charset="0"/>
              </a:rPr>
            </a:br>
            <a:r>
              <a:rPr lang="it-IT" sz="3200">
                <a:solidFill>
                  <a:srgbClr val="999900"/>
                </a:solidFill>
                <a:latin typeface="Garamond" charset="0"/>
              </a:rPr>
              <a:t>La funzione del salario edonico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532812" cy="590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 L</a:t>
            </a:r>
            <a:r>
              <a:rPr lang="it-IT" sz="2400" b="1" i="1" u="sng" dirty="0">
                <a:solidFill>
                  <a:srgbClr val="000000"/>
                </a:solidFill>
                <a:latin typeface="Garamond" charset="0"/>
              </a:rPr>
              <a:t>’equilibrio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nel mercato sarà determinato dalla tangenza della curve di isoprofitto (a </a:t>
            </a:r>
            <a:r>
              <a:rPr lang="it-IT" sz="2400" b="1" i="1" cap="all" dirty="0">
                <a:solidFill>
                  <a:srgbClr val="000000"/>
                </a:solidFill>
                <a:latin typeface="Garamond" charset="0"/>
              </a:rPr>
              <a:t>π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=0) con la </a:t>
            </a:r>
            <a:r>
              <a:rPr lang="it-IT" sz="2400" b="1" i="1" dirty="0" err="1">
                <a:solidFill>
                  <a:srgbClr val="000000"/>
                </a:solidFill>
                <a:latin typeface="Garamond" charset="0"/>
              </a:rPr>
              <a:t>c.i.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più elevata del lavoratore: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la curva di isoprofitto (con </a:t>
            </a:r>
            <a:r>
              <a:rPr lang="it-IT" sz="2400" b="1" i="1" cap="all" dirty="0">
                <a:solidFill>
                  <a:srgbClr val="000000"/>
                </a:solidFill>
                <a:latin typeface="Garamond" charset="0"/>
              </a:rPr>
              <a:t>π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=0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) indica le combinazioni salario-rischio di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una particolare impresa.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Alcune imprese troveranno semplice offrire un ambiente sicuro ai propri lavoratori, mentre per altre sarà molto difficile =&gt;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imprese diverse avranno curve di isoprofitto diverse.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I diversi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lavoratori, ciascuno con </a:t>
            </a:r>
            <a:r>
              <a:rPr lang="it-IT" sz="2400" b="1" i="1" dirty="0" err="1">
                <a:solidFill>
                  <a:srgbClr val="000000"/>
                </a:solidFill>
                <a:latin typeface="Garamond" charset="0"/>
              </a:rPr>
              <a:t>c.i.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diversa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, massimizzano l’utilità scegliendo la combinazione di salario-rischio che li colloca sulla c. i. più alta possibile. </a:t>
            </a:r>
          </a:p>
          <a:p>
            <a:pPr algn="just">
              <a:spcBef>
                <a:spcPts val="700"/>
              </a:spcBef>
              <a:buClrTx/>
              <a:buSzPct val="75000"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8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66836B-6865-446E-B79F-E4C2DD0BCE58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507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200">
                <a:solidFill>
                  <a:srgbClr val="999900"/>
                </a:solidFill>
                <a:latin typeface="Garamond" charset="0"/>
              </a:rPr>
            </a:br>
            <a:r>
              <a:rPr lang="it-IT" sz="3200">
                <a:solidFill>
                  <a:srgbClr val="999900"/>
                </a:solidFill>
                <a:latin typeface="Garamond" charset="0"/>
              </a:rPr>
              <a:t>La funzione del salario edonico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28775"/>
            <a:ext cx="7086600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2248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8A1903-D3E4-49CE-8468-E33669D9AC5D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507413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200">
                <a:solidFill>
                  <a:srgbClr val="999900"/>
                </a:solidFill>
                <a:latin typeface="Garamond" charset="0"/>
              </a:rPr>
            </a:br>
            <a:r>
              <a:rPr lang="it-IT" sz="3200">
                <a:solidFill>
                  <a:srgbClr val="999900"/>
                </a:solidFill>
                <a:latin typeface="Garamond" charset="0"/>
              </a:rPr>
              <a:t>La funzione del salario edonico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353176" cy="468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200" b="1" i="1" u="sng" dirty="0">
                <a:solidFill>
                  <a:srgbClr val="000000"/>
                </a:solidFill>
                <a:latin typeface="+mj-lt"/>
              </a:rPr>
              <a:t>L’abbinamento tra lavoratori e imprese non è casuale</a:t>
            </a:r>
            <a:r>
              <a:rPr lang="it-IT" sz="2200" b="1" i="1" dirty="0">
                <a:solidFill>
                  <a:srgbClr val="000000"/>
                </a:solidFill>
                <a:latin typeface="+mj-lt"/>
              </a:rPr>
              <a:t>: le imprese più sicure sono abbinate a lavoratori che amano la sicurezza e le meno sicure ai più avversi al rischio: </a:t>
            </a:r>
            <a:r>
              <a:rPr lang="it-IT" sz="2200" b="1" i="1" u="sng" dirty="0">
                <a:solidFill>
                  <a:srgbClr val="000000"/>
                </a:solidFill>
                <a:latin typeface="+mj-lt"/>
              </a:rPr>
              <a:t>autoselezione</a:t>
            </a:r>
            <a:r>
              <a:rPr lang="it-IT" sz="2200" b="1" i="1" dirty="0">
                <a:solidFill>
                  <a:srgbClr val="000000"/>
                </a:solidFill>
                <a:latin typeface="+mj-lt"/>
              </a:rPr>
              <a:t> dei lavoratori nelle imprese (diverso da modello tradizionale con lavoratori indistinguibili e abbinamento casuale).</a:t>
            </a:r>
            <a:r>
              <a:rPr lang="it-IT" sz="2200" b="1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200" b="1" dirty="0">
                <a:solidFill>
                  <a:srgbClr val="000000"/>
                </a:solidFill>
                <a:latin typeface="+mj-lt"/>
              </a:rPr>
              <a:t>Collegando i punti w-rischio, generiamo la c.d. </a:t>
            </a:r>
            <a:r>
              <a:rPr lang="it-IT" sz="2200" b="1" i="1" dirty="0">
                <a:solidFill>
                  <a:srgbClr val="FF0000"/>
                </a:solidFill>
                <a:latin typeface="+mj-lt"/>
              </a:rPr>
              <a:t>funzione del salario edonico</a:t>
            </a:r>
            <a:r>
              <a:rPr lang="it-IT" sz="22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200" b="1" dirty="0">
                <a:solidFill>
                  <a:srgbClr val="000000"/>
                </a:solidFill>
                <a:latin typeface="+mj-lt"/>
              </a:rPr>
              <a:t> Poiché i lavoratori non amano il rischio ed è costoso produrre sicurezza, la funzione del salario edonico </a:t>
            </a:r>
            <a:r>
              <a:rPr lang="it-IT" sz="2200" b="1" i="1" dirty="0">
                <a:solidFill>
                  <a:srgbClr val="000000"/>
                </a:solidFill>
                <a:latin typeface="+mj-lt"/>
              </a:rPr>
              <a:t>è </a:t>
            </a:r>
            <a:r>
              <a:rPr lang="it-IT" sz="2200" b="1" i="1" u="sng" dirty="0">
                <a:solidFill>
                  <a:srgbClr val="000000"/>
                </a:solidFill>
                <a:latin typeface="+mj-lt"/>
              </a:rPr>
              <a:t>inclinata positivamente</a:t>
            </a:r>
            <a:r>
              <a:rPr lang="it-IT" sz="22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200" b="1" dirty="0">
                <a:solidFill>
                  <a:srgbClr val="000000"/>
                </a:solidFill>
                <a:latin typeface="+mj-lt"/>
              </a:rPr>
              <a:t>L’inclinazione della funzione del salario edonico mostra l’aumento del salario associato ad un lavoro marginalmente più rischioso.</a:t>
            </a: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078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it-IT" sz="3200" dirty="0"/>
              <a:t>Riconsiderare la curva di offerta/domanda di lavoro sulla base delle caratteristiche: gli equilibri multipli</a:t>
            </a:r>
            <a:endParaRPr lang="en-US" sz="3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Abbiamo visto quindi che è importante considerare la:</a:t>
            </a:r>
          </a:p>
          <a:p>
            <a:pPr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Funzione di utilità del lavoratore: Utilità = </a:t>
            </a:r>
            <a:r>
              <a:rPr lang="it-IT" sz="2400" i="1" dirty="0">
                <a:solidFill>
                  <a:srgbClr val="000000"/>
                </a:solidFill>
                <a:latin typeface="Garamond" charset="0"/>
              </a:rPr>
              <a:t>F(w</a:t>
            </a: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, </a:t>
            </a:r>
            <a:r>
              <a:rPr lang="it-IT" sz="2400" i="1" dirty="0" err="1">
                <a:solidFill>
                  <a:srgbClr val="FF0000"/>
                </a:solidFill>
                <a:latin typeface="Garamond" charset="0"/>
              </a:rPr>
              <a:t>amenities</a:t>
            </a: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)</a:t>
            </a:r>
          </a:p>
          <a:p>
            <a:pPr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Funzione di profitto dell’ impresa: Profitto = </a:t>
            </a:r>
            <a:r>
              <a:rPr lang="it-IT" sz="2400" i="1" dirty="0">
                <a:solidFill>
                  <a:srgbClr val="000000"/>
                </a:solidFill>
                <a:latin typeface="Garamond" charset="0"/>
              </a:rPr>
              <a:t>F(w</a:t>
            </a: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, </a:t>
            </a:r>
            <a:r>
              <a:rPr lang="it-IT" sz="2400" i="1" dirty="0" err="1">
                <a:solidFill>
                  <a:srgbClr val="FF0000"/>
                </a:solidFill>
                <a:latin typeface="Garamond" charset="0"/>
              </a:rPr>
              <a:t>amenities</a:t>
            </a: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)</a:t>
            </a:r>
          </a:p>
          <a:p>
            <a:pPr>
              <a:spcBef>
                <a:spcPts val="700"/>
              </a:spcBef>
              <a:buClrTx/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Un modello che tenga conto quindi delle caratteristiche del posto di lavoro  e della disponibilità dei singoli individui a rinunciare ad aumenti retributivi in favore di migliori condizioni lavorative comporterà l’emergere di equilibri multipli nel mercato del lavoro</a:t>
            </a:r>
          </a:p>
          <a:p>
            <a:pPr>
              <a:spcBef>
                <a:spcPts val="700"/>
              </a:spcBef>
              <a:buClrTx/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Poiché le imprese sono in grado di offrire posti di lavoro con caratteristiche alternative a cui sono associati costi crescenti all’aumentare della sicurezza/qualità del lavoro</a:t>
            </a:r>
          </a:p>
          <a:p>
            <a:pPr>
              <a:spcBef>
                <a:spcPts val="700"/>
              </a:spcBef>
              <a:buClrTx/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24</a:t>
            </a:fld>
            <a:endParaRPr lang="it-IT" altLang="en-US"/>
          </a:p>
        </p:txBody>
      </p:sp>
      <p:sp>
        <p:nvSpPr>
          <p:cNvPr id="5" name="Freccia in giù 4"/>
          <p:cNvSpPr/>
          <p:nvPr/>
        </p:nvSpPr>
        <p:spPr>
          <a:xfrm>
            <a:off x="3779912" y="5733256"/>
            <a:ext cx="64807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5949280"/>
            <a:ext cx="42484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L’equilibrio non considera solo il salario, ma anche la qualità del posto di lavoro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11552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dicono letteratura e i dati a questo proposito?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it-IT" sz="1900" dirty="0"/>
              <a:t>Per quanto riguarda l’Europa i dati necessari possono essere tratti dall’indagine sui lavoratori condotta dall’</a:t>
            </a:r>
            <a:r>
              <a:rPr lang="it-IT" sz="1900" dirty="0" err="1"/>
              <a:t>Eurofound</a:t>
            </a:r>
            <a:r>
              <a:rPr lang="it-IT" sz="1900" dirty="0"/>
              <a:t>, in cui si identificano sia le caratteristiche dei lavoratori che dei posti di lavoro: «</a:t>
            </a:r>
            <a:r>
              <a:rPr lang="en-US" sz="1900" dirty="0"/>
              <a:t>European Working Conditions Surveys (EWCS), Publications Office of the European Union, Luxembourg.” (</a:t>
            </a:r>
            <a:r>
              <a:rPr lang="en-US" sz="1900" dirty="0">
                <a:hlinkClick r:id="rId2"/>
              </a:rPr>
              <a:t>https://www.eurofound.europa.eu/it/surveys/european-working-conditions-surveys-ewcs</a:t>
            </a:r>
            <a:r>
              <a:rPr lang="en-US" sz="1900" dirty="0"/>
              <a:t> ) Un </a:t>
            </a:r>
            <a:r>
              <a:rPr lang="en-US" sz="1900" dirty="0" err="1"/>
              <a:t>sunto</a:t>
            </a:r>
            <a:r>
              <a:rPr lang="en-US" sz="1900" dirty="0"/>
              <a:t> </a:t>
            </a:r>
            <a:r>
              <a:rPr lang="en-US" sz="1900" dirty="0" err="1"/>
              <a:t>dei</a:t>
            </a:r>
            <a:r>
              <a:rPr lang="en-US" sz="1900" dirty="0"/>
              <a:t> </a:t>
            </a:r>
            <a:r>
              <a:rPr lang="en-US" sz="1900" dirty="0" err="1"/>
              <a:t>risultati</a:t>
            </a:r>
            <a:r>
              <a:rPr lang="en-US" sz="1900" dirty="0"/>
              <a:t> per </a:t>
            </a:r>
            <a:r>
              <a:rPr lang="en-US" sz="1900" dirty="0" err="1"/>
              <a:t>l’Italia</a:t>
            </a:r>
            <a:r>
              <a:rPr lang="en-US" sz="1900" dirty="0"/>
              <a:t>: </a:t>
            </a:r>
            <a:r>
              <a:rPr lang="en-US" sz="1900" dirty="0">
                <a:hlinkClick r:id="rId3"/>
              </a:rPr>
              <a:t>Report</a:t>
            </a:r>
            <a:endParaRPr lang="en-US" sz="1900" dirty="0"/>
          </a:p>
          <a:p>
            <a:r>
              <a:rPr lang="en-US" sz="1900" dirty="0"/>
              <a:t>E da </a:t>
            </a:r>
            <a:r>
              <a:rPr lang="en-US" sz="1900" dirty="0" err="1"/>
              <a:t>quella</a:t>
            </a:r>
            <a:r>
              <a:rPr lang="en-US" sz="1900" dirty="0"/>
              <a:t> </a:t>
            </a:r>
            <a:r>
              <a:rPr lang="en-US" sz="1900" dirty="0" err="1"/>
              <a:t>sulle</a:t>
            </a:r>
            <a:r>
              <a:rPr lang="en-US" sz="1900" dirty="0"/>
              <a:t> </a:t>
            </a:r>
            <a:r>
              <a:rPr lang="en-US" sz="1900" dirty="0" err="1"/>
              <a:t>imprese</a:t>
            </a:r>
            <a:r>
              <a:rPr lang="en-US" sz="1900" dirty="0"/>
              <a:t>:”European Company Survey”(ECS) (</a:t>
            </a:r>
            <a:r>
              <a:rPr lang="en-US" sz="1900" dirty="0">
                <a:hlinkClick r:id="rId4"/>
              </a:rPr>
              <a:t>European Company Survey 2019 | European Foundation for the Improvement of Living and Working Conditions (europa.eu)</a:t>
            </a:r>
            <a:r>
              <a:rPr lang="en-US" sz="1900" dirty="0"/>
              <a:t>) </a:t>
            </a:r>
            <a:r>
              <a:rPr lang="en-US" sz="1900" dirty="0" err="1"/>
              <a:t>che</a:t>
            </a:r>
            <a:r>
              <a:rPr lang="en-US" sz="1900" dirty="0"/>
              <a:t> </a:t>
            </a:r>
            <a:r>
              <a:rPr lang="en-US" sz="1900" dirty="0" err="1"/>
              <a:t>riporta</a:t>
            </a:r>
            <a:r>
              <a:rPr lang="en-US" sz="1900" dirty="0"/>
              <a:t> </a:t>
            </a:r>
            <a:r>
              <a:rPr lang="en-US" sz="1900" dirty="0" err="1"/>
              <a:t>interviste</a:t>
            </a:r>
            <a:r>
              <a:rPr lang="en-US" sz="1900" dirty="0"/>
              <a:t> a manager e </a:t>
            </a:r>
            <a:r>
              <a:rPr lang="en-US" sz="1900" dirty="0" err="1"/>
              <a:t>dipendenti</a:t>
            </a:r>
            <a:r>
              <a:rPr lang="en-US" sz="1900" dirty="0"/>
              <a:t> </a:t>
            </a:r>
            <a:r>
              <a:rPr lang="en-US" sz="1900" dirty="0" err="1"/>
              <a:t>sulla</a:t>
            </a:r>
            <a:r>
              <a:rPr lang="en-US" sz="1900" dirty="0"/>
              <a:t> </a:t>
            </a:r>
            <a:r>
              <a:rPr lang="en-US" sz="1900" dirty="0" err="1"/>
              <a:t>qualità</a:t>
            </a:r>
            <a:r>
              <a:rPr lang="en-US" sz="1900" dirty="0"/>
              <a:t> del </a:t>
            </a:r>
            <a:r>
              <a:rPr lang="en-US" sz="1900" dirty="0" err="1"/>
              <a:t>posto</a:t>
            </a:r>
            <a:r>
              <a:rPr lang="en-US" sz="1900" dirty="0"/>
              <a:t> di </a:t>
            </a:r>
            <a:r>
              <a:rPr lang="en-US" sz="1900" dirty="0" err="1"/>
              <a:t>lavoro</a:t>
            </a:r>
            <a:r>
              <a:rPr lang="en-US" sz="1900" dirty="0"/>
              <a:t>:</a:t>
            </a:r>
          </a:p>
          <a:p>
            <a:r>
              <a:rPr lang="it-IT" sz="1900" dirty="0"/>
              <a:t>Per gli Stati Uniti: «</a:t>
            </a:r>
            <a:r>
              <a:rPr lang="en-US" sz="1900" dirty="0"/>
              <a:t>The American Working Conditions Survey (AWCS)” (</a:t>
            </a:r>
            <a:r>
              <a:rPr lang="en-US" sz="1900" dirty="0">
                <a:hlinkClick r:id="rId5"/>
              </a:rPr>
              <a:t>https://www.rand.org/education-and-labor/projects/american-working-conditions.html</a:t>
            </a:r>
            <a:r>
              <a:rPr lang="en-US" sz="1900" dirty="0"/>
              <a:t>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25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756636583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Indagine europea: quali sono i rischi?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30725"/>
          </a:xfrm>
        </p:spPr>
        <p:txBody>
          <a:bodyPr/>
          <a:lstStyle/>
          <a:p>
            <a:r>
              <a:rPr lang="it-IT" sz="1600" dirty="0"/>
              <a:t>L’indagine EWCS mira a cogliere l’esperienza concreta dei lavoratori. Comprende i seguenti argomenti:</a:t>
            </a:r>
          </a:p>
          <a:p>
            <a:r>
              <a:rPr lang="it-IT" sz="1600" b="1" dirty="0"/>
              <a:t>i fattori di rischio fisici e psicosociali</a:t>
            </a:r>
            <a:r>
              <a:rPr lang="it-IT" sz="1600" dirty="0"/>
              <a:t>;</a:t>
            </a:r>
          </a:p>
          <a:p>
            <a:r>
              <a:rPr lang="it-IT" sz="1600" dirty="0"/>
              <a:t>l’orario di lavoro: durata, organizzazione, prevedibilità e flessibilità; equilibrio tra vita privata e professionale;</a:t>
            </a:r>
          </a:p>
          <a:p>
            <a:r>
              <a:rPr lang="it-IT" sz="1600" dirty="0"/>
              <a:t>il luogo di lavoro;</a:t>
            </a:r>
          </a:p>
          <a:p>
            <a:r>
              <a:rPr lang="it-IT" sz="1600" b="1" dirty="0"/>
              <a:t>la rapidità del lavoro, i fattori determinanti del ritmo</a:t>
            </a:r>
            <a:r>
              <a:rPr lang="it-IT" sz="1600" dirty="0"/>
              <a:t>;</a:t>
            </a:r>
          </a:p>
          <a:p>
            <a:r>
              <a:rPr lang="it-IT" sz="1600" dirty="0"/>
              <a:t>la partecipazione dei lavoratori dipendenti, le politiche relative alle risorse umane e l’organizzazione del lavoro (ad esempio, la rotazione delle mansioni); la rappresentanza dei lavoratori;</a:t>
            </a:r>
          </a:p>
          <a:p>
            <a:r>
              <a:rPr lang="it-IT" sz="1600" dirty="0"/>
              <a:t>l’uso delle abilità, le dimensioni cognitive del lavoro, l’autorità decisionale e l’apprendimento sul lavoro;</a:t>
            </a:r>
          </a:p>
          <a:p>
            <a:r>
              <a:rPr lang="it-IT" sz="1600" b="1" dirty="0"/>
              <a:t>le condizioni di lavoro: sicurezza e insicurezza sul lavoro</a:t>
            </a:r>
            <a:r>
              <a:rPr lang="it-IT" sz="1600" dirty="0"/>
              <a:t>;</a:t>
            </a:r>
          </a:p>
          <a:p>
            <a:r>
              <a:rPr lang="it-IT" sz="1600" dirty="0"/>
              <a:t>le relazioni sociali sul luogo di lavoro: supporto, fiducia, cooperazione, discriminazione e violenza;</a:t>
            </a:r>
          </a:p>
          <a:p>
            <a:r>
              <a:rPr lang="it-IT" sz="1600" dirty="0"/>
              <a:t>le questioni di genere: segregazione, composizione del nucleo familiare, lavoro non retribuito, numero di donne che svolgono funzioni di controllo;</a:t>
            </a:r>
          </a:p>
          <a:p>
            <a:r>
              <a:rPr lang="it-IT" sz="1600" b="1" dirty="0"/>
              <a:t>il benessere e la salute, i guadagni e la sicurezza finanziaria.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26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12025670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L’indagine USA: un’applicazione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0725"/>
          </a:xfrm>
        </p:spPr>
        <p:txBody>
          <a:bodyPr/>
          <a:lstStyle/>
          <a:p>
            <a:r>
              <a:rPr lang="en-US" sz="1800" dirty="0"/>
              <a:t>Si </a:t>
            </a:r>
            <a:r>
              <a:rPr lang="en-US" sz="1800" dirty="0" err="1"/>
              <a:t>considerano</a:t>
            </a:r>
            <a:r>
              <a:rPr lang="en-US" sz="1800" dirty="0"/>
              <a:t> le </a:t>
            </a:r>
            <a:r>
              <a:rPr lang="en-US" sz="1800" dirty="0" err="1"/>
              <a:t>condizioni</a:t>
            </a:r>
            <a:r>
              <a:rPr lang="en-US" sz="1800" dirty="0"/>
              <a:t> di </a:t>
            </a:r>
            <a:r>
              <a:rPr lang="en-US" sz="1800" dirty="0" err="1"/>
              <a:t>lavoro</a:t>
            </a:r>
            <a:r>
              <a:rPr lang="en-US" sz="1800" dirty="0"/>
              <a:t> </a:t>
            </a:r>
            <a:r>
              <a:rPr lang="en-US" sz="1800" dirty="0" err="1"/>
              <a:t>negli</a:t>
            </a:r>
            <a:r>
              <a:rPr lang="en-US" sz="1800" dirty="0"/>
              <a:t> USA e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stimano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valori</a:t>
            </a:r>
            <a:r>
              <a:rPr lang="en-US" sz="1800" dirty="0"/>
              <a:t> </a:t>
            </a:r>
            <a:r>
              <a:rPr lang="en-US" sz="1800" dirty="0" err="1"/>
              <a:t>assegnati</a:t>
            </a:r>
            <a:r>
              <a:rPr lang="en-US" sz="1800" dirty="0"/>
              <a:t> </a:t>
            </a:r>
            <a:r>
              <a:rPr lang="en-US" sz="1800" dirty="0" err="1"/>
              <a:t>dai</a:t>
            </a:r>
            <a:r>
              <a:rPr lang="en-US" sz="1800" dirty="0"/>
              <a:t> </a:t>
            </a:r>
            <a:r>
              <a:rPr lang="en-US" sz="1800" dirty="0" err="1"/>
              <a:t>lavoratori</a:t>
            </a:r>
            <a:r>
              <a:rPr lang="en-US" sz="1800" dirty="0"/>
              <a:t> </a:t>
            </a:r>
            <a:r>
              <a:rPr lang="en-US" sz="1800" dirty="0" err="1"/>
              <a:t>alle</a:t>
            </a:r>
            <a:r>
              <a:rPr lang="en-US" sz="1800" dirty="0"/>
              <a:t> diverse </a:t>
            </a:r>
            <a:r>
              <a:rPr lang="en-US" sz="1800" dirty="0" err="1"/>
              <a:t>condizioni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caratterizzano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posto</a:t>
            </a:r>
            <a:r>
              <a:rPr lang="en-US" sz="1800" dirty="0"/>
              <a:t> di lavoro’</a:t>
            </a:r>
          </a:p>
          <a:p>
            <a:r>
              <a:rPr lang="it-IT" sz="1800" u="sng" dirty="0"/>
              <a:t>Si stima poi l’impatto delle condizioni di lavoro sulla struttura dei salari e sulla disuguaglianza relativa</a:t>
            </a:r>
            <a:endParaRPr lang="en-US" sz="1800" u="sng" dirty="0"/>
          </a:p>
          <a:p>
            <a:r>
              <a:rPr lang="en-US" sz="1800" dirty="0"/>
              <a:t>Si </a:t>
            </a:r>
            <a:r>
              <a:rPr lang="en-US" sz="1800" dirty="0" err="1"/>
              <a:t>calcola</a:t>
            </a:r>
            <a:r>
              <a:rPr lang="en-US" sz="1800" dirty="0"/>
              <a:t> la </a:t>
            </a:r>
            <a:r>
              <a:rPr lang="en-US" sz="1800" b="1" dirty="0" err="1"/>
              <a:t>propensione</a:t>
            </a:r>
            <a:r>
              <a:rPr lang="en-US" sz="1800" b="1" dirty="0"/>
              <a:t> a </a:t>
            </a:r>
            <a:r>
              <a:rPr lang="en-US" sz="1800" b="1" dirty="0" err="1"/>
              <a:t>pagare</a:t>
            </a:r>
            <a:r>
              <a:rPr lang="en-US" sz="1800" b="1" dirty="0"/>
              <a:t> </a:t>
            </a:r>
            <a:r>
              <a:rPr lang="en-US" sz="1800" dirty="0"/>
              <a:t>in termini di </a:t>
            </a:r>
            <a:r>
              <a:rPr lang="en-US" sz="1800" dirty="0" err="1"/>
              <a:t>salari</a:t>
            </a:r>
            <a:r>
              <a:rPr lang="en-US" sz="1800" dirty="0"/>
              <a:t> “willingness-to-pay” </a:t>
            </a:r>
            <a:r>
              <a:rPr lang="en-US" sz="1800" dirty="0">
                <a:highlight>
                  <a:srgbClr val="FFFF00"/>
                </a:highlight>
              </a:rPr>
              <a:t>per un </a:t>
            </a:r>
            <a:r>
              <a:rPr lang="en-US" sz="1800" dirty="0" err="1">
                <a:highlight>
                  <a:srgbClr val="FFFF00"/>
                </a:highlight>
              </a:rPr>
              <a:t>insieme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ampio</a:t>
            </a:r>
            <a:r>
              <a:rPr lang="en-US" sz="1800" dirty="0">
                <a:highlight>
                  <a:srgbClr val="FFFF00"/>
                </a:highlight>
              </a:rPr>
              <a:t> di </a:t>
            </a:r>
            <a:r>
              <a:rPr lang="en-US" sz="1800" dirty="0" err="1">
                <a:highlight>
                  <a:srgbClr val="FFFF00"/>
                </a:highlight>
              </a:rPr>
              <a:t>caratteristiche</a:t>
            </a:r>
            <a:r>
              <a:rPr lang="en-US" sz="1800" dirty="0">
                <a:highlight>
                  <a:srgbClr val="FFFF00"/>
                </a:highlight>
              </a:rPr>
              <a:t> del </a:t>
            </a:r>
            <a:r>
              <a:rPr lang="en-US" sz="1800" dirty="0" err="1">
                <a:highlight>
                  <a:srgbClr val="FFFF00"/>
                </a:highlight>
              </a:rPr>
              <a:t>posto</a:t>
            </a:r>
            <a:r>
              <a:rPr lang="en-US" sz="1800" dirty="0">
                <a:highlight>
                  <a:srgbClr val="FFFF00"/>
                </a:highlight>
              </a:rPr>
              <a:t> di lavoro </a:t>
            </a:r>
            <a:r>
              <a:rPr lang="en-US" sz="1800" dirty="0"/>
              <a:t>e </a:t>
            </a:r>
            <a:r>
              <a:rPr lang="en-US" sz="1800" dirty="0" err="1"/>
              <a:t>si</a:t>
            </a:r>
            <a:r>
              <a:rPr lang="en-US" sz="1800" dirty="0"/>
              <a:t> opera un </a:t>
            </a:r>
            <a:r>
              <a:rPr lang="en-US" sz="1800" dirty="0" err="1"/>
              <a:t>controllo</a:t>
            </a:r>
            <a:r>
              <a:rPr lang="en-US" sz="1800" dirty="0"/>
              <a:t> </a:t>
            </a:r>
            <a:r>
              <a:rPr lang="en-US" sz="1800" dirty="0" err="1"/>
              <a:t>sulla</a:t>
            </a:r>
            <a:r>
              <a:rPr lang="en-US" sz="1800" dirty="0"/>
              <a:t> </a:t>
            </a:r>
            <a:r>
              <a:rPr lang="en-US" sz="1800" dirty="0" err="1"/>
              <a:t>risposta</a:t>
            </a:r>
            <a:r>
              <a:rPr lang="en-US" sz="1800" dirty="0"/>
              <a:t>, </a:t>
            </a:r>
            <a:r>
              <a:rPr lang="en-US" sz="1800" dirty="0" err="1"/>
              <a:t>considerando</a:t>
            </a:r>
            <a:r>
              <a:rPr lang="en-US" sz="1800" dirty="0"/>
              <a:t> la </a:t>
            </a:r>
            <a:r>
              <a:rPr lang="en-US" sz="1800" dirty="0" err="1"/>
              <a:t>differenza</a:t>
            </a:r>
            <a:r>
              <a:rPr lang="en-US" sz="1800" dirty="0"/>
              <a:t> con le </a:t>
            </a:r>
            <a:r>
              <a:rPr lang="en-US" sz="1800" dirty="0" err="1"/>
              <a:t>caratteristiche</a:t>
            </a:r>
            <a:r>
              <a:rPr lang="en-US" sz="1800" dirty="0"/>
              <a:t> del </a:t>
            </a:r>
            <a:r>
              <a:rPr lang="en-US" sz="1800" dirty="0" err="1"/>
              <a:t>posto</a:t>
            </a:r>
            <a:r>
              <a:rPr lang="en-US" sz="1800" dirty="0"/>
              <a:t> di lavoro </a:t>
            </a:r>
            <a:r>
              <a:rPr lang="en-US" sz="1800" dirty="0" err="1"/>
              <a:t>ricoperto</a:t>
            </a:r>
            <a:r>
              <a:rPr lang="en-US" sz="1800" dirty="0"/>
              <a:t>.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I </a:t>
            </a:r>
            <a:r>
              <a:rPr lang="en-US" sz="1800" dirty="0" err="1">
                <a:solidFill>
                  <a:srgbClr val="FF0000"/>
                </a:solidFill>
              </a:rPr>
              <a:t>risultati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mettono</a:t>
            </a:r>
            <a:r>
              <a:rPr lang="en-US" sz="1800" dirty="0">
                <a:solidFill>
                  <a:srgbClr val="FF0000"/>
                </a:solidFill>
              </a:rPr>
              <a:t> in </a:t>
            </a:r>
            <a:r>
              <a:rPr lang="en-US" sz="1800" dirty="0" err="1">
                <a:solidFill>
                  <a:srgbClr val="FF0000"/>
                </a:solidFill>
              </a:rPr>
              <a:t>evidenza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che</a:t>
            </a:r>
            <a:r>
              <a:rPr lang="en-US" sz="1800" dirty="0">
                <a:solidFill>
                  <a:srgbClr val="FF0000"/>
                </a:solidFill>
              </a:rPr>
              <a:t> le </a:t>
            </a:r>
            <a:r>
              <a:rPr lang="en-US" sz="1800" dirty="0" err="1">
                <a:solidFill>
                  <a:srgbClr val="FF0000"/>
                </a:solidFill>
              </a:rPr>
              <a:t>condizioni</a:t>
            </a:r>
            <a:r>
              <a:rPr lang="en-US" sz="1800" dirty="0">
                <a:solidFill>
                  <a:srgbClr val="FF0000"/>
                </a:solidFill>
              </a:rPr>
              <a:t> di lavoro </a:t>
            </a:r>
            <a:r>
              <a:rPr lang="en-US" sz="1800" dirty="0" err="1">
                <a:solidFill>
                  <a:srgbClr val="FF0000"/>
                </a:solidFill>
              </a:rPr>
              <a:t>variano</a:t>
            </a:r>
            <a:r>
              <a:rPr lang="en-US" sz="1800" dirty="0">
                <a:solidFill>
                  <a:srgbClr val="FF0000"/>
                </a:solidFill>
              </a:rPr>
              <a:t> in </a:t>
            </a:r>
            <a:r>
              <a:rPr lang="en-US" sz="1800" dirty="0" err="1">
                <a:solidFill>
                  <a:srgbClr val="FF0000"/>
                </a:solidFill>
              </a:rPr>
              <a:t>modo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sostanziale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lavoratori</a:t>
            </a:r>
            <a:r>
              <a:rPr lang="en-US" sz="1800" dirty="0">
                <a:solidFill>
                  <a:srgbClr val="FF0000"/>
                </a:solidFill>
              </a:rPr>
              <a:t> e </a:t>
            </a:r>
            <a:r>
              <a:rPr lang="en-US" sz="1800" dirty="0" err="1">
                <a:solidFill>
                  <a:srgbClr val="FF0000"/>
                </a:solidFill>
              </a:rPr>
              <a:t>ricoprono</a:t>
            </a:r>
            <a:r>
              <a:rPr lang="en-US" sz="1800" dirty="0">
                <a:solidFill>
                  <a:srgbClr val="FF0000"/>
                </a:solidFill>
              </a:rPr>
              <a:t> un </a:t>
            </a:r>
            <a:r>
              <a:rPr lang="en-US" sz="1800" dirty="0" err="1">
                <a:solidFill>
                  <a:srgbClr val="FF0000"/>
                </a:solidFill>
              </a:rPr>
              <a:t>ruolo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importante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nella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scelta</a:t>
            </a:r>
            <a:r>
              <a:rPr lang="en-US" sz="1800" dirty="0">
                <a:solidFill>
                  <a:srgbClr val="FF0000"/>
                </a:solidFill>
              </a:rPr>
              <a:t> del </a:t>
            </a:r>
            <a:r>
              <a:rPr lang="en-US" sz="1800" dirty="0" err="1">
                <a:solidFill>
                  <a:srgbClr val="FF0000"/>
                </a:solidFill>
              </a:rPr>
              <a:t>posto</a:t>
            </a:r>
            <a:r>
              <a:rPr lang="en-US" sz="1800" dirty="0">
                <a:solidFill>
                  <a:srgbClr val="FF0000"/>
                </a:solidFill>
              </a:rPr>
              <a:t> di lavoro e </a:t>
            </a:r>
            <a:r>
              <a:rPr lang="en-US" sz="1800" dirty="0" err="1">
                <a:solidFill>
                  <a:srgbClr val="FF0000"/>
                </a:solidFill>
              </a:rPr>
              <a:t>sono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anche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una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componente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fondamentale</a:t>
            </a:r>
            <a:r>
              <a:rPr lang="en-US" sz="1800" dirty="0">
                <a:solidFill>
                  <a:srgbClr val="FF0000"/>
                </a:solidFill>
              </a:rPr>
              <a:t> del </a:t>
            </a:r>
            <a:r>
              <a:rPr lang="en-US" sz="1800" dirty="0" err="1">
                <a:solidFill>
                  <a:srgbClr val="FF0000"/>
                </a:solidFill>
              </a:rPr>
              <a:t>salario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Le </a:t>
            </a:r>
            <a:r>
              <a:rPr lang="en-US" sz="1800" dirty="0" err="1"/>
              <a:t>preferenze</a:t>
            </a:r>
            <a:r>
              <a:rPr lang="en-US" sz="1800" dirty="0"/>
              <a:t> </a:t>
            </a:r>
            <a:r>
              <a:rPr lang="en-US" sz="1800" dirty="0" err="1"/>
              <a:t>variano</a:t>
            </a:r>
            <a:r>
              <a:rPr lang="en-US" sz="1800" dirty="0"/>
              <a:t> in base </a:t>
            </a:r>
            <a:r>
              <a:rPr lang="en-US" sz="1800" dirty="0" err="1"/>
              <a:t>alle</a:t>
            </a:r>
            <a:r>
              <a:rPr lang="en-US" sz="1800" dirty="0"/>
              <a:t> </a:t>
            </a:r>
            <a:r>
              <a:rPr lang="en-US" sz="1800" dirty="0" err="1"/>
              <a:t>caratteristiche</a:t>
            </a:r>
            <a:r>
              <a:rPr lang="en-US" sz="1800" dirty="0"/>
              <a:t> </a:t>
            </a:r>
            <a:r>
              <a:rPr lang="en-US" sz="1800" dirty="0" err="1"/>
              <a:t>demografiche</a:t>
            </a:r>
            <a:r>
              <a:rPr lang="en-US" sz="1800" dirty="0"/>
              <a:t> e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distribuzione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salari</a:t>
            </a:r>
            <a:endParaRPr lang="en-US" sz="1800" dirty="0"/>
          </a:p>
          <a:p>
            <a:r>
              <a:rPr lang="en-US" sz="1800" dirty="0"/>
              <a:t>In </a:t>
            </a:r>
            <a:r>
              <a:rPr lang="en-US" sz="1800" dirty="0" err="1"/>
              <a:t>particolare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differenziali</a:t>
            </a:r>
            <a:r>
              <a:rPr lang="en-US" sz="1800" dirty="0"/>
              <a:t> </a:t>
            </a:r>
            <a:r>
              <a:rPr lang="en-US" sz="1800" dirty="0" err="1"/>
              <a:t>salariali</a:t>
            </a:r>
            <a:r>
              <a:rPr lang="en-US" sz="1800" dirty="0"/>
              <a:t> </a:t>
            </a:r>
            <a:r>
              <a:rPr lang="en-US" sz="1800" dirty="0" err="1"/>
              <a:t>osservati</a:t>
            </a:r>
            <a:r>
              <a:rPr lang="en-US" sz="1800" dirty="0"/>
              <a:t> per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diversi</a:t>
            </a:r>
            <a:r>
              <a:rPr lang="en-US" sz="1800" dirty="0"/>
              <a:t> </a:t>
            </a:r>
            <a:r>
              <a:rPr lang="en-US" sz="1800" dirty="0" err="1"/>
              <a:t>posti</a:t>
            </a:r>
            <a:r>
              <a:rPr lang="en-US" sz="1800" dirty="0"/>
              <a:t> di lavoro </a:t>
            </a:r>
            <a:r>
              <a:rPr lang="en-US" sz="1800" dirty="0" err="1"/>
              <a:t>aumentano</a:t>
            </a:r>
            <a:r>
              <a:rPr lang="en-US" sz="1800" dirty="0"/>
              <a:t> se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considerano</a:t>
            </a:r>
            <a:r>
              <a:rPr lang="en-US" sz="1800" dirty="0"/>
              <a:t> </a:t>
            </a:r>
            <a:r>
              <a:rPr lang="en-US" sz="1800" dirty="0" err="1"/>
              <a:t>altre</a:t>
            </a:r>
            <a:r>
              <a:rPr lang="en-US" sz="1800" dirty="0"/>
              <a:t> </a:t>
            </a:r>
            <a:r>
              <a:rPr lang="en-US" sz="1800" dirty="0" err="1"/>
              <a:t>caratteristiche</a:t>
            </a:r>
            <a:r>
              <a:rPr lang="en-US" sz="1800" dirty="0"/>
              <a:t>: </a:t>
            </a:r>
            <a:r>
              <a:rPr lang="en-US" sz="1800" dirty="0" err="1"/>
              <a:t>etnia</a:t>
            </a:r>
            <a:r>
              <a:rPr lang="en-US" sz="1800" dirty="0"/>
              <a:t>, </a:t>
            </a:r>
            <a:r>
              <a:rPr lang="en-US" sz="1800" dirty="0" err="1"/>
              <a:t>età</a:t>
            </a:r>
            <a:r>
              <a:rPr lang="en-US" sz="1800" dirty="0"/>
              <a:t>, </a:t>
            </a:r>
            <a:r>
              <a:rPr lang="en-US" sz="1800" dirty="0" err="1"/>
              <a:t>livello</a:t>
            </a:r>
            <a:r>
              <a:rPr lang="en-US" sz="1800" dirty="0"/>
              <a:t> di istruzione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27</a:t>
            </a:fld>
            <a:endParaRPr lang="it-IT" alt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624363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Maestas</a:t>
            </a:r>
            <a:r>
              <a:rPr lang="en-US" sz="1200" dirty="0"/>
              <a:t> et al. (2018), The Value of Working Conditions in the United States and Implications for the Structure of Wages; </a:t>
            </a:r>
            <a:r>
              <a:rPr lang="en-US" sz="1200" dirty="0">
                <a:hlinkClick r:id="rId2"/>
              </a:rPr>
              <a:t>http://www.econ.ucla.edu/tvwachter/papers/working_conditions_mmpwvw_Oct2018_webpage.pdf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5908612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scelta tra alternative: il questionario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28</a:t>
            </a:fld>
            <a:endParaRPr lang="it-IT" alt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" y="1077900"/>
            <a:ext cx="9070947" cy="51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3712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caratteristiche del posto di lavoro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29</a:t>
            </a:fld>
            <a:endParaRPr lang="it-IT" alt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96249" cy="234353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841" y="4463401"/>
            <a:ext cx="775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funzione di utilità del lavoratore rappresentativo da stimare sarà: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4797091"/>
            <a:ext cx="5607333" cy="918432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3131840" y="5288983"/>
            <a:ext cx="0" cy="35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274382" y="5782759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Caratteristiche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67944" y="5572997"/>
            <a:ext cx="11521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Orario di lavoro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55038" y="5792048"/>
            <a:ext cx="11521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salario</a:t>
            </a:r>
            <a:endParaRPr lang="en-US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4207314" y="5288983"/>
            <a:ext cx="0" cy="35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796136" y="5323723"/>
            <a:ext cx="0" cy="35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51520" y="6379262"/>
            <a:ext cx="81419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b="1" dirty="0"/>
              <a:t>i</a:t>
            </a:r>
            <a:r>
              <a:rPr lang="it-IT" dirty="0"/>
              <a:t>= indicatore per individui diversi; </a:t>
            </a:r>
            <a:r>
              <a:rPr lang="it-IT" b="1" dirty="0"/>
              <a:t>j</a:t>
            </a:r>
            <a:r>
              <a:rPr lang="it-IT" dirty="0"/>
              <a:t>=alternative considerate; </a:t>
            </a:r>
            <a:r>
              <a:rPr lang="it-IT" b="1" dirty="0"/>
              <a:t>t</a:t>
            </a:r>
            <a:r>
              <a:rPr lang="it-IT" dirty="0"/>
              <a:t>=coppie di scelte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6B8B931F-CD63-44B4-B437-381E30479171}"/>
                  </a:ext>
                </a:extLst>
              </p14:cNvPr>
              <p14:cNvContentPartPr/>
              <p14:nvPr/>
            </p14:nvContentPartPr>
            <p14:xfrm>
              <a:off x="880680" y="1678180"/>
              <a:ext cx="38520" cy="7812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6B8B931F-CD63-44B4-B437-381E304791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680" y="1660180"/>
                <a:ext cx="74160" cy="1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782552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6695E24-04C9-4D23-ACA8-9422FC58AE64}" type="slidenum">
              <a:rPr lang="it-IT" altLang="it-IT" sz="10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it-IT" sz="1000">
              <a:solidFill>
                <a:srgbClr val="000000"/>
              </a:solidFill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999900"/>
                </a:solidFill>
                <a:latin typeface="Garamond" panose="02020404030301010803" pitchFamily="18" charset="0"/>
              </a:rPr>
              <a:t>L’equilibrio del mercato del lavoro – </a:t>
            </a:r>
            <a:br>
              <a:rPr lang="it-IT" altLang="it-IT" sz="3600">
                <a:solidFill>
                  <a:srgbClr val="999900"/>
                </a:solidFill>
                <a:latin typeface="Garamond" panose="02020404030301010803" pitchFamily="18" charset="0"/>
              </a:rPr>
            </a:br>
            <a:r>
              <a:rPr lang="it-IT" altLang="it-IT" sz="2800" b="1">
                <a:solidFill>
                  <a:srgbClr val="999900"/>
                </a:solidFill>
                <a:latin typeface="Garamond" panose="02020404030301010803" pitchFamily="18" charset="0"/>
              </a:rPr>
              <a:t>Il modello della ragnatela (</a:t>
            </a:r>
            <a:r>
              <a:rPr lang="it-IT" altLang="it-IT" sz="2800" b="1" i="1">
                <a:solidFill>
                  <a:srgbClr val="999900"/>
                </a:solidFill>
                <a:latin typeface="Garamond" panose="02020404030301010803" pitchFamily="18" charset="0"/>
              </a:rPr>
              <a:t>Cobweb model</a:t>
            </a:r>
            <a:r>
              <a:rPr lang="it-IT" altLang="it-IT" sz="2800" b="1">
                <a:solidFill>
                  <a:srgbClr val="999900"/>
                </a:solidFill>
                <a:latin typeface="Garamond" panose="02020404030301010803" pitchFamily="18" charset="0"/>
              </a:rPr>
              <a:t>)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620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llout 2 4"/>
          <p:cNvSpPr/>
          <p:nvPr/>
        </p:nvSpPr>
        <p:spPr>
          <a:xfrm>
            <a:off x="1043608" y="1411106"/>
            <a:ext cx="2664916" cy="863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1428"/>
              <a:gd name="adj6" fmla="val 93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dirty="0"/>
              <a:t>Non ho un numero sufficiente di laureati: le imprese pagano w</a:t>
            </a:r>
            <a:r>
              <a:rPr lang="it-IT" baseline="-25000" dirty="0"/>
              <a:t>1</a:t>
            </a:r>
          </a:p>
        </p:txBody>
      </p:sp>
      <p:sp>
        <p:nvSpPr>
          <p:cNvPr id="6" name="Parentesi graffa chiusa 5"/>
          <p:cNvSpPr/>
          <p:nvPr/>
        </p:nvSpPr>
        <p:spPr>
          <a:xfrm rot="16200000">
            <a:off x="4283868" y="2059782"/>
            <a:ext cx="360363" cy="1657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76600" y="2420938"/>
            <a:ext cx="4057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/>
              <a:t>Nuovi ingegneri conseguono la laurea</a:t>
            </a:r>
          </a:p>
        </p:txBody>
      </p:sp>
      <p:sp>
        <p:nvSpPr>
          <p:cNvPr id="8" name="Parentesi graffa chiusa 7"/>
          <p:cNvSpPr/>
          <p:nvPr/>
        </p:nvSpPr>
        <p:spPr>
          <a:xfrm>
            <a:off x="5292725" y="3141663"/>
            <a:ext cx="287338" cy="719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651500" y="3141663"/>
            <a:ext cx="239039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/>
              <a:t>Eccesso di offerta: </a:t>
            </a:r>
          </a:p>
          <a:p>
            <a:pPr eaLnBrk="1" hangingPunct="1">
              <a:defRPr/>
            </a:pPr>
            <a:r>
              <a:rPr lang="it-IT" dirty="0"/>
              <a:t>il salario scende a w</a:t>
            </a:r>
            <a:r>
              <a:rPr lang="it-IT" baseline="-25000" dirty="0"/>
              <a:t>2</a:t>
            </a:r>
          </a:p>
        </p:txBody>
      </p:sp>
      <p:sp>
        <p:nvSpPr>
          <p:cNvPr id="10" name="Parentesi graffa chiusa 9"/>
          <p:cNvSpPr/>
          <p:nvPr/>
        </p:nvSpPr>
        <p:spPr>
          <a:xfrm rot="5400000" flipV="1">
            <a:off x="4464050" y="3536950"/>
            <a:ext cx="358775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067175" y="4221163"/>
            <a:ext cx="1582738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/>
              <a:t>Meno laureati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010F2A-2D30-48C2-B5FD-5A88F408C68A}"/>
              </a:ext>
            </a:extLst>
          </p:cNvPr>
          <p:cNvSpPr txBox="1"/>
          <p:nvPr/>
        </p:nvSpPr>
        <p:spPr>
          <a:xfrm>
            <a:off x="971601" y="4113212"/>
            <a:ext cx="210915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dirty="0"/>
              <a:t>Ancora eccesso di domanda: </a:t>
            </a:r>
          </a:p>
          <a:p>
            <a:pPr eaLnBrk="1" hangingPunct="1">
              <a:defRPr/>
            </a:pPr>
            <a:r>
              <a:rPr lang="it-IT" dirty="0"/>
              <a:t>il salario sale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F6519D05-4AB9-4498-A75E-45B44E41AEA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80753" y="3933827"/>
            <a:ext cx="1383296" cy="641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F015336-9581-4753-B3CC-DC60C7B7E4B2}"/>
              </a:ext>
            </a:extLst>
          </p:cNvPr>
          <p:cNvCxnSpPr/>
          <p:nvPr/>
        </p:nvCxnSpPr>
        <p:spPr>
          <a:xfrm flipV="1">
            <a:off x="3080752" y="3610660"/>
            <a:ext cx="1037931" cy="502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5B26E-28BE-477C-98A2-1DB5B460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La disponibilità a rinunciare ad una parte del salario sarà espressa dalla scelta tra due diversi posti di lavoro: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BC782D-B872-4923-89B0-F9882F57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30</a:t>
            </a:fld>
            <a:endParaRPr lang="it-IT" alt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0B96EB-EC1A-4D2F-8AD0-77D6E240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4" y="1923493"/>
            <a:ext cx="8512696" cy="9261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FD5EFB-66A1-44DF-BB5B-9FA78D650617}"/>
              </a:ext>
            </a:extLst>
          </p:cNvPr>
          <p:cNvSpPr txBox="1"/>
          <p:nvPr/>
        </p:nvSpPr>
        <p:spPr>
          <a:xfrm>
            <a:off x="457200" y="321297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scelta verrà quindi effettuata tra le probabilità di godere dell’utilità derivante da un posto di lavoro attualmente ricoperto (j) e le condizioni salariali, di orario e le «</a:t>
            </a:r>
            <a:r>
              <a:rPr lang="it-IT" dirty="0" err="1"/>
              <a:t>amenities</a:t>
            </a:r>
            <a:r>
              <a:rPr lang="it-IT" dirty="0"/>
              <a:t>» di un posto alternativo (k), da cui si ricaverà la disponibilità a pagare o </a:t>
            </a:r>
            <a:r>
              <a:rPr lang="it-IT" dirty="0" err="1"/>
              <a:t>Willingness</a:t>
            </a:r>
            <a:r>
              <a:rPr lang="it-IT" dirty="0"/>
              <a:t> to </a:t>
            </a:r>
            <a:r>
              <a:rPr lang="it-IT" dirty="0" err="1"/>
              <a:t>Pay</a:t>
            </a:r>
            <a:r>
              <a:rPr lang="it-IT" dirty="0"/>
              <a:t> (WTP) in inglese.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060FA7B-D491-4063-B89B-4D627E2E2A19}"/>
              </a:ext>
            </a:extLst>
          </p:cNvPr>
          <p:cNvSpPr/>
          <p:nvPr/>
        </p:nvSpPr>
        <p:spPr>
          <a:xfrm>
            <a:off x="251520" y="1988840"/>
            <a:ext cx="1584176" cy="79208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447903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A8759-F172-4093-8C51-59AACF17F444}" type="slidenum">
              <a:rPr lang="it-IT" altLang="en-US" smtClean="0"/>
              <a:pPr>
                <a:defRPr/>
              </a:pPr>
              <a:t>31</a:t>
            </a:fld>
            <a:endParaRPr lang="it-IT" alt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9" y="78334"/>
            <a:ext cx="6393471" cy="659735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948264" y="764704"/>
            <a:ext cx="19442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disponibilità a pagare (WTP) </a:t>
            </a:r>
            <a:r>
              <a:rPr lang="it-IT" u="sng" dirty="0"/>
              <a:t>in termini di minor salario</a:t>
            </a:r>
            <a:r>
              <a:rPr lang="it-IT" dirty="0"/>
              <a:t> per condizioni di lavoro migliori è evidente dai risultati delle stime riportati nei grafici che confrontano le 4 condizioni migliorative con un posto di lavoro senza le caratteristiche indicate</a:t>
            </a:r>
            <a:endParaRPr lang="en-US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2051720" y="76470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>
            <a:off x="5076056" y="76470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2036515" y="407707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4932040" y="4077072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llout 1 12"/>
          <p:cNvSpPr/>
          <p:nvPr/>
        </p:nvSpPr>
        <p:spPr>
          <a:xfrm>
            <a:off x="7164288" y="5598195"/>
            <a:ext cx="1599381" cy="1080120"/>
          </a:xfrm>
          <a:prstGeom prst="borderCallout1">
            <a:avLst>
              <a:gd name="adj1" fmla="val 18750"/>
              <a:gd name="adj2" fmla="val -8333"/>
              <a:gd name="adj3" fmla="val -9195"/>
              <a:gd name="adj4" fmla="val -172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Salari più bassi rispetto a posti di lavoro senza le caratteristiche</a:t>
            </a:r>
            <a:endParaRPr lang="en-US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66A93-6C4A-4E18-8533-CBA23C1839D6}"/>
              </a:ext>
            </a:extLst>
          </p:cNvPr>
          <p:cNvSpPr txBox="1"/>
          <p:nvPr/>
        </p:nvSpPr>
        <p:spPr>
          <a:xfrm>
            <a:off x="179512" y="692696"/>
            <a:ext cx="136814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Il 40% preferisce lavoro flessibile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DAE538-B9ED-4D10-9138-5DFD71E95D54}"/>
              </a:ext>
            </a:extLst>
          </p:cNvPr>
          <p:cNvSpPr txBox="1"/>
          <p:nvPr/>
        </p:nvSpPr>
        <p:spPr>
          <a:xfrm>
            <a:off x="5500753" y="614263"/>
            <a:ext cx="13681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Il 20% preferisce  un ambiente di lavoro tranquillo</a:t>
            </a:r>
          </a:p>
        </p:txBody>
      </p:sp>
    </p:spTree>
    <p:extLst>
      <p:ext uri="{BB962C8B-B14F-4D97-AF65-F5344CB8AC3E}">
        <p14:creationId xmlns:p14="http://schemas.microsoft.com/office/powerpoint/2010/main" val="16168058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salari compensativi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32</a:t>
            </a:fld>
            <a:endParaRPr lang="it-IT" alt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84604"/>
            <a:ext cx="5753401" cy="548763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1F269A-FAC7-4496-A11D-A6978D975117}"/>
              </a:ext>
            </a:extLst>
          </p:cNvPr>
          <p:cNvSpPr txBox="1"/>
          <p:nvPr/>
        </p:nvSpPr>
        <p:spPr>
          <a:xfrm>
            <a:off x="7092279" y="1844824"/>
            <a:ext cx="1080121" cy="523220"/>
          </a:xfrm>
          <a:prstGeom prst="rect">
            <a:avLst/>
          </a:prstGeom>
          <a:ln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33CC"/>
                </a:solidFill>
              </a:rPr>
              <a:t>Preferenze dichiarate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D908AC6-C534-41DE-9F47-3F34E73CD4E6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012161" y="1844824"/>
            <a:ext cx="1080118" cy="261610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86B3FC-D1B7-43B3-A8A9-FDBDDD4296F9}"/>
              </a:ext>
            </a:extLst>
          </p:cNvPr>
          <p:cNvSpPr txBox="1"/>
          <p:nvPr/>
        </p:nvSpPr>
        <p:spPr>
          <a:xfrm>
            <a:off x="7092279" y="2708920"/>
            <a:ext cx="1440161" cy="11695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Stime del differenziale di compensazione (salario edonico)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37CEDE7-72F3-4FFA-8704-A410C499AD4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436097" y="1916834"/>
            <a:ext cx="1656182" cy="13768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800579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L’orario di lavoro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694E-C490-4595-A36A-7B518B37E64C}" type="slidenum">
              <a:rPr lang="it-IT" altLang="en-US" smtClean="0"/>
              <a:pPr>
                <a:defRPr/>
              </a:pPr>
              <a:t>33</a:t>
            </a:fld>
            <a:endParaRPr lang="it-IT" alt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4" y="912747"/>
            <a:ext cx="6747762" cy="55284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14286C-A046-4A1E-B0B2-63AEA625FFA2}"/>
              </a:ext>
            </a:extLst>
          </p:cNvPr>
          <p:cNvSpPr txBox="1"/>
          <p:nvPr/>
        </p:nvSpPr>
        <p:spPr>
          <a:xfrm>
            <a:off x="6516216" y="1340768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33CC"/>
                </a:solidFill>
              </a:rPr>
              <a:t>La disponibilità a pagare per il cambiamento dell’orario settimanale trova il suo picco a 45 ore: chi lavora 60 ore/settimana rinuncia al 10% del proprio salario per ridurre il proprio orario a 45 ore e chi ne lavora 20, rinuncerebbe al 17% del proprio salario pur di lavorare a tempo pieno (40 ore per settimana)</a:t>
            </a:r>
          </a:p>
        </p:txBody>
      </p:sp>
    </p:spTree>
    <p:extLst>
      <p:ext uri="{BB962C8B-B14F-4D97-AF65-F5344CB8AC3E}">
        <p14:creationId xmlns:p14="http://schemas.microsoft.com/office/powerpoint/2010/main" val="994664778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dirty="0"/>
              <a:t>Scelte diverse per uomini e donne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34</a:t>
            </a:fld>
            <a:endParaRPr lang="it-IT" alt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92788"/>
            <a:ext cx="6157116" cy="5560548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99401333-DF47-4291-B728-D00E21B448FD}"/>
              </a:ext>
            </a:extLst>
          </p:cNvPr>
          <p:cNvSpPr/>
          <p:nvPr/>
        </p:nvSpPr>
        <p:spPr>
          <a:xfrm>
            <a:off x="4355976" y="1916832"/>
            <a:ext cx="720080" cy="360040"/>
          </a:xfrm>
          <a:prstGeom prst="ellipse">
            <a:avLst/>
          </a:prstGeom>
          <a:noFill/>
          <a:ln>
            <a:solidFill>
              <a:srgbClr val="8E0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E73518B-E26E-49B7-A8BF-7DDD02A6AAFA}"/>
              </a:ext>
            </a:extLst>
          </p:cNvPr>
          <p:cNvSpPr/>
          <p:nvPr/>
        </p:nvSpPr>
        <p:spPr>
          <a:xfrm>
            <a:off x="5004048" y="2204864"/>
            <a:ext cx="1512168" cy="571202"/>
          </a:xfrm>
          <a:prstGeom prst="ellipse">
            <a:avLst/>
          </a:prstGeom>
          <a:noFill/>
          <a:ln>
            <a:solidFill>
              <a:srgbClr val="8E0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241EDB1-0923-4072-83A2-0ADE4DA6CEA3}"/>
              </a:ext>
            </a:extLst>
          </p:cNvPr>
          <p:cNvSpPr/>
          <p:nvPr/>
        </p:nvSpPr>
        <p:spPr>
          <a:xfrm>
            <a:off x="5508104" y="3064098"/>
            <a:ext cx="1872208" cy="796949"/>
          </a:xfrm>
          <a:prstGeom prst="ellipse">
            <a:avLst/>
          </a:prstGeom>
          <a:noFill/>
          <a:ln>
            <a:solidFill>
              <a:srgbClr val="8E0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E172C09-58CD-4D65-89E1-8D4E3D9C8EFB}"/>
              </a:ext>
            </a:extLst>
          </p:cNvPr>
          <p:cNvSpPr/>
          <p:nvPr/>
        </p:nvSpPr>
        <p:spPr>
          <a:xfrm>
            <a:off x="4427984" y="4297958"/>
            <a:ext cx="936104" cy="571202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058861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98F3D-1743-43F5-85B1-D423F14B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Pandemia da Covid19 e posti di lavoro rischiosi: qualche riferimento bibliografico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6FD791-43DE-47C6-AB98-8527BD6D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Il tema del rischio sul posto di lavoro è tornato in auge con la recente pandemia, diversi autori hanno trattato questo tema e misurato il rischio connesso:</a:t>
            </a:r>
          </a:p>
          <a:p>
            <a:r>
              <a:rPr lang="it-IT" sz="2000" dirty="0">
                <a:solidFill>
                  <a:srgbClr val="FF0000"/>
                </a:solidFill>
              </a:rPr>
              <a:t>I lavoratori a rischio in Italia durante l’epidemia da COVID-19 </a:t>
            </a:r>
            <a:r>
              <a:rPr lang="it-IT" sz="2000" dirty="0"/>
              <a:t>- a cura di Gaetano Basso (Banca d’Italia), Teresa Barbieri (INAPP) e Sergio </a:t>
            </a:r>
            <a:r>
              <a:rPr lang="it-IT" sz="2000" dirty="0" err="1"/>
              <a:t>Scicchitano</a:t>
            </a:r>
            <a:r>
              <a:rPr lang="it-IT" sz="2000" dirty="0"/>
              <a:t> (INAPP): </a:t>
            </a:r>
            <a:r>
              <a:rPr lang="it-IT" sz="2000" dirty="0">
                <a:hlinkClick r:id="rId2"/>
              </a:rPr>
              <a:t>https://www.bancaditalia.it/pubblicazioni/note-covid-19/2020/basso_et_al_rischi_sitoBdI_06042020_modified.pdf</a:t>
            </a:r>
            <a:r>
              <a:rPr lang="it-IT" sz="2000" dirty="0"/>
              <a:t>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The New </a:t>
            </a:r>
            <a:r>
              <a:rPr lang="it-IT" sz="2000" dirty="0" err="1">
                <a:solidFill>
                  <a:srgbClr val="FF0000"/>
                </a:solidFill>
              </a:rPr>
              <a:t>Hazardous</a:t>
            </a:r>
            <a:r>
              <a:rPr lang="it-IT" sz="2000" dirty="0">
                <a:solidFill>
                  <a:srgbClr val="FF0000"/>
                </a:solidFill>
              </a:rPr>
              <a:t> Jobs and Worker </a:t>
            </a:r>
            <a:r>
              <a:rPr lang="it-IT" sz="2000" dirty="0" err="1">
                <a:solidFill>
                  <a:srgbClr val="FF0000"/>
                </a:solidFill>
              </a:rPr>
              <a:t>Reallocation</a:t>
            </a:r>
            <a:r>
              <a:rPr lang="it-IT" sz="2000" dirty="0"/>
              <a:t> – T. Boeri, G. Basso, A. </a:t>
            </a:r>
            <a:r>
              <a:rPr lang="it-IT" sz="2000" dirty="0" err="1"/>
              <a:t>Caiumi</a:t>
            </a:r>
            <a:r>
              <a:rPr lang="it-IT" sz="2000" dirty="0"/>
              <a:t> e M. Paccagnella, </a:t>
            </a:r>
            <a:r>
              <a:rPr lang="it-IT" sz="2000" dirty="0">
                <a:hlinkClick r:id="rId3"/>
              </a:rPr>
              <a:t>IZA DP Nr. 13532</a:t>
            </a:r>
            <a:r>
              <a:rPr lang="it-IT" sz="2000" dirty="0"/>
              <a:t>, </a:t>
            </a:r>
            <a:r>
              <a:rPr lang="it-IT" sz="2000" dirty="0">
                <a:hlinkClick r:id="rId4"/>
              </a:rPr>
              <a:t>CEPR DP Nr. 15100</a:t>
            </a:r>
            <a:r>
              <a:rPr lang="it-IT" sz="2000" dirty="0"/>
              <a:t>, </a:t>
            </a:r>
            <a:r>
              <a:rPr lang="it-IT" sz="2000" dirty="0">
                <a:hlinkClick r:id="rId5"/>
              </a:rPr>
              <a:t>OECD Social, Employment and Migration </a:t>
            </a:r>
            <a:r>
              <a:rPr lang="it-IT" sz="2000" dirty="0" err="1">
                <a:hlinkClick r:id="rId5"/>
              </a:rPr>
              <a:t>Working</a:t>
            </a:r>
            <a:r>
              <a:rPr lang="it-IT" sz="2000" dirty="0">
                <a:hlinkClick r:id="rId5"/>
              </a:rPr>
              <a:t> Papers Nr. 247</a:t>
            </a:r>
            <a:endParaRPr lang="it-IT" sz="2000" dirty="0"/>
          </a:p>
          <a:p>
            <a:r>
              <a:rPr lang="it-IT" sz="2000" dirty="0"/>
              <a:t>Marcus Lu (2020) in World </a:t>
            </a:r>
            <a:r>
              <a:rPr lang="it-IT" sz="2000" dirty="0" err="1"/>
              <a:t>Economic</a:t>
            </a:r>
            <a:r>
              <a:rPr lang="it-IT" sz="2000" dirty="0"/>
              <a:t> Forum:  </a:t>
            </a:r>
            <a:r>
              <a:rPr lang="it-IT" sz="2000" dirty="0">
                <a:hlinkClick r:id="rId6"/>
              </a:rPr>
              <a:t>https://www.weforum.org/agenda/2020/04/occupations-highest-covid19-risk/</a:t>
            </a:r>
            <a:r>
              <a:rPr lang="it-IT" sz="2000" dirty="0"/>
              <a:t>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2A0F3B-F017-4F67-9E08-3E6DFF00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43824554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AE4D665-6884-4573-B146-FCCCF211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Differenziali salariali in Italia:  lavoratori o posti di lavoro?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D20C4C4-3E6F-40DF-A7AE-BCDF8550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0B94B-997A-47EA-84D4-7BC141F0C2C2}" type="slidenum">
              <a:rPr lang="it-IT" altLang="en-US" smtClean="0"/>
              <a:pPr>
                <a:defRPr/>
              </a:pPr>
              <a:t>36</a:t>
            </a:fld>
            <a:endParaRPr lang="it-IT" alt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F7498AB-589A-4EF0-996B-C9EE88E7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01923"/>
            <a:ext cx="6480720" cy="429891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4B5C0C3-CCF0-40CA-8A57-B1E236E1D223}"/>
              </a:ext>
            </a:extLst>
          </p:cNvPr>
          <p:cNvSpPr/>
          <p:nvPr/>
        </p:nvSpPr>
        <p:spPr>
          <a:xfrm>
            <a:off x="6804248" y="2081211"/>
            <a:ext cx="22860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F5F5F"/>
                </a:solidFill>
                <a:latin typeface="Lato"/>
              </a:rPr>
              <a:t>Abilità innate, capitale umano e motivazione contribuiscono a determinare la produttività dei lavoratori, generando rendimenti in termini salariali.</a:t>
            </a:r>
            <a:endParaRPr lang="it-IT" sz="14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52B89D-7E01-45FF-9E7C-F571E2A92754}"/>
              </a:ext>
            </a:extLst>
          </p:cNvPr>
          <p:cNvSpPr/>
          <p:nvPr/>
        </p:nvSpPr>
        <p:spPr>
          <a:xfrm>
            <a:off x="6804248" y="3789040"/>
            <a:ext cx="221399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F5F5F"/>
                </a:solidFill>
                <a:latin typeface="Lato"/>
              </a:rPr>
              <a:t>Tecnologia, pratiche gestionali e potere di mercato hanno effetti sulla redditività delle imprese, con potenziali ricadute sul salario</a:t>
            </a:r>
            <a:endParaRPr lang="it-IT" sz="14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734810C-46CF-44A1-8134-C310A78761A6}"/>
              </a:ext>
            </a:extLst>
          </p:cNvPr>
          <p:cNvSpPr/>
          <p:nvPr/>
        </p:nvSpPr>
        <p:spPr>
          <a:xfrm>
            <a:off x="223830" y="4509120"/>
            <a:ext cx="151216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F5F5F"/>
                </a:solidFill>
                <a:latin typeface="Lato"/>
              </a:rPr>
              <a:t>differenze di salario medio tra imprese </a:t>
            </a:r>
            <a:endParaRPr lang="it-IT" sz="10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FB03C86-DB91-4363-A67C-F48A3380469B}"/>
              </a:ext>
            </a:extLst>
          </p:cNvPr>
          <p:cNvCxnSpPr>
            <a:stCxn id="6" idx="3"/>
          </p:cNvCxnSpPr>
          <p:nvPr/>
        </p:nvCxnSpPr>
        <p:spPr>
          <a:xfrm flipV="1">
            <a:off x="1735997" y="4621198"/>
            <a:ext cx="720081" cy="8797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llout: linea 7">
            <a:extLst>
              <a:ext uri="{FF2B5EF4-FFF2-40B4-BE49-F238E27FC236}">
                <a16:creationId xmlns:a16="http://schemas.microsoft.com/office/drawing/2014/main" id="{6C1F9404-3F73-4817-A07B-F3743DCF336B}"/>
              </a:ext>
            </a:extLst>
          </p:cNvPr>
          <p:cNvSpPr/>
          <p:nvPr/>
        </p:nvSpPr>
        <p:spPr>
          <a:xfrm>
            <a:off x="107504" y="2674506"/>
            <a:ext cx="1872208" cy="504056"/>
          </a:xfrm>
          <a:prstGeom prst="borderCallout1">
            <a:avLst>
              <a:gd name="adj1" fmla="val 100216"/>
              <a:gd name="adj2" fmla="val 68094"/>
              <a:gd name="adj3" fmla="val 303147"/>
              <a:gd name="adj4" fmla="val 83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Le imprese migliori (peggiori) attraggono i lavoratori migliori (peggiori)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64CD332-9713-4951-9EE5-6890DB092D68}"/>
              </a:ext>
            </a:extLst>
          </p:cNvPr>
          <p:cNvSpPr/>
          <p:nvPr/>
        </p:nvSpPr>
        <p:spPr>
          <a:xfrm>
            <a:off x="223830" y="1505865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La presenza di differenziali salariali tra </a:t>
            </a:r>
            <a:r>
              <a:rPr lang="it-IT" sz="1400" b="1" dirty="0"/>
              <a:t>lavoratori identici </a:t>
            </a:r>
            <a:r>
              <a:rPr lang="it-IT" sz="1400" dirty="0"/>
              <a:t>impiegati in imprese diverse è sintomo di imperfezioni nel mercato del lavoro che potrebbero ostacolare una efficiente allocazione delle risorse.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D0FC1FE-B9B8-47CE-BFED-2CC005B4FD5B}"/>
              </a:ext>
            </a:extLst>
          </p:cNvPr>
          <p:cNvSpPr/>
          <p:nvPr/>
        </p:nvSpPr>
        <p:spPr>
          <a:xfrm>
            <a:off x="6795864" y="5229200"/>
            <a:ext cx="2286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F5F5F"/>
                </a:solidFill>
                <a:latin typeface="Lato"/>
              </a:rPr>
              <a:t>La presenza di premi/penalità specifici delle singole imprese connota la disuguaglianza salariale come esito di differenze tra le imprese</a:t>
            </a:r>
            <a:endParaRPr lang="it-IT" sz="1400" dirty="0"/>
          </a:p>
        </p:txBody>
      </p:sp>
      <p:sp>
        <p:nvSpPr>
          <p:cNvPr id="13" name="Pulsante di azione: Informazioni 12">
            <a:hlinkClick r:id="rId3" highlightClick="1"/>
            <a:extLst>
              <a:ext uri="{FF2B5EF4-FFF2-40B4-BE49-F238E27FC236}">
                <a16:creationId xmlns:a16="http://schemas.microsoft.com/office/drawing/2014/main" id="{68D2C5F2-6AC2-4390-97C9-9E61DE85F9C5}"/>
              </a:ext>
            </a:extLst>
          </p:cNvPr>
          <p:cNvSpPr/>
          <p:nvPr/>
        </p:nvSpPr>
        <p:spPr>
          <a:xfrm>
            <a:off x="4139952" y="6398171"/>
            <a:ext cx="144016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8967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800" b="1" dirty="0"/>
              <a:t>Limiti ed estensioni del modello neoclassico di base</a:t>
            </a:r>
            <a:endParaRPr lang="it-IT" sz="3800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17638"/>
            <a:ext cx="8229600" cy="4530725"/>
          </a:xfrm>
        </p:spPr>
        <p:txBody>
          <a:bodyPr/>
          <a:lstStyle/>
          <a:p>
            <a:pPr eaLnBrk="1" hangingPunct="1"/>
            <a:r>
              <a:rPr lang="it-IT" sz="2000" dirty="0">
                <a:solidFill>
                  <a:srgbClr val="0033CC"/>
                </a:solidFill>
              </a:rPr>
              <a:t>Costo del lavoro quasi fisso (</a:t>
            </a:r>
            <a:r>
              <a:rPr lang="it-IT" sz="2000" dirty="0">
                <a:solidFill>
                  <a:srgbClr val="FF0000"/>
                </a:solidFill>
              </a:rPr>
              <a:t>costi di aggiustamento</a:t>
            </a:r>
            <a:r>
              <a:rPr lang="it-IT" sz="2000" dirty="0">
                <a:solidFill>
                  <a:srgbClr val="0033CC"/>
                </a:solidFill>
              </a:rPr>
              <a:t>)</a:t>
            </a:r>
          </a:p>
          <a:p>
            <a:pPr eaLnBrk="1" hangingPunct="1"/>
            <a:r>
              <a:rPr lang="it-IT" sz="2000" dirty="0">
                <a:solidFill>
                  <a:srgbClr val="0033CC"/>
                </a:solidFill>
              </a:rPr>
              <a:t>Posti di lavoro con caratteristiche qualitative/di sicurezza diverse (</a:t>
            </a:r>
            <a:r>
              <a:rPr lang="it-IT" sz="2000" dirty="0">
                <a:solidFill>
                  <a:srgbClr val="FF0000"/>
                </a:solidFill>
              </a:rPr>
              <a:t>salario edonico</a:t>
            </a:r>
            <a:r>
              <a:rPr lang="it-IT" sz="2000" dirty="0">
                <a:solidFill>
                  <a:srgbClr val="0033CC"/>
                </a:solidFill>
              </a:rPr>
              <a:t>)</a:t>
            </a:r>
          </a:p>
          <a:p>
            <a:pPr eaLnBrk="1" hangingPunct="1"/>
            <a:r>
              <a:rPr lang="it-IT" sz="2000" dirty="0"/>
              <a:t>Ci sono però altri </a:t>
            </a:r>
            <a:r>
              <a:rPr lang="it-IT" sz="2000" b="1" dirty="0"/>
              <a:t>aspetti del mondo del lavoro </a:t>
            </a:r>
            <a:r>
              <a:rPr lang="it-IT" sz="2000" dirty="0"/>
              <a:t>che </a:t>
            </a:r>
            <a:r>
              <a:rPr lang="it-IT" sz="2000" u="sng" dirty="0"/>
              <a:t>non sono descritti correttamente da un modello base</a:t>
            </a:r>
            <a:r>
              <a:rPr lang="it-IT" sz="2000" dirty="0"/>
              <a:t> come quello fin qui analizzato:</a:t>
            </a:r>
          </a:p>
          <a:p>
            <a:pPr lvl="1" eaLnBrk="1" hangingPunct="1"/>
            <a:r>
              <a:rPr lang="it-IT" sz="2000" dirty="0">
                <a:highlight>
                  <a:srgbClr val="FFFF00"/>
                </a:highlight>
              </a:rPr>
              <a:t>Salari di efficienza</a:t>
            </a:r>
            <a:r>
              <a:rPr lang="it-IT" sz="2000" dirty="0"/>
              <a:t> e </a:t>
            </a:r>
            <a:r>
              <a:rPr lang="it-IT" sz="2000" dirty="0">
                <a:highlight>
                  <a:srgbClr val="FFFF00"/>
                </a:highlight>
              </a:rPr>
              <a:t>contrattazione salariale </a:t>
            </a:r>
            <a:r>
              <a:rPr lang="it-IT" sz="2000" dirty="0"/>
              <a:t>(produttività e salari non sono indipendenti)</a:t>
            </a:r>
          </a:p>
          <a:p>
            <a:pPr lvl="1" eaLnBrk="1" hangingPunct="1"/>
            <a:r>
              <a:rPr lang="it-IT" sz="2000" dirty="0">
                <a:highlight>
                  <a:srgbClr val="FFFF00"/>
                </a:highlight>
              </a:rPr>
              <a:t>Non perfetta concorrenza </a:t>
            </a:r>
            <a:r>
              <a:rPr lang="it-IT" sz="2000" dirty="0"/>
              <a:t>o imprese che non massimizzano il profitto</a:t>
            </a:r>
          </a:p>
          <a:p>
            <a:pPr lvl="1" eaLnBrk="1" hangingPunct="1"/>
            <a:r>
              <a:rPr lang="it-IT" sz="2000" dirty="0">
                <a:highlight>
                  <a:srgbClr val="FFFF00"/>
                </a:highlight>
              </a:rPr>
              <a:t>Poteri contrattuali e regolamentazione</a:t>
            </a:r>
            <a:r>
              <a:rPr lang="it-IT" sz="2000" dirty="0"/>
              <a:t> (il ruolo delle istituzioni: contratti di lavoro, sindacati, leggi sul lavoro)</a:t>
            </a:r>
          </a:p>
          <a:p>
            <a:pPr lvl="1" eaLnBrk="1" hangingPunct="1"/>
            <a:r>
              <a:rPr lang="it-IT" sz="2000" dirty="0">
                <a:highlight>
                  <a:srgbClr val="FFFF00"/>
                </a:highlight>
              </a:rPr>
              <a:t>Lavoro eterogeneo  </a:t>
            </a:r>
            <a:r>
              <a:rPr lang="it-IT" sz="2000" dirty="0"/>
              <a:t>e </a:t>
            </a:r>
            <a:r>
              <a:rPr lang="it-IT" sz="2000" dirty="0">
                <a:highlight>
                  <a:srgbClr val="FFFF00"/>
                </a:highlight>
              </a:rPr>
              <a:t>tempo</a:t>
            </a:r>
            <a:r>
              <a:rPr lang="it-IT" sz="2000" dirty="0"/>
              <a:t> (istruzione, esperienza professionale, nazionalità, anzianità, pensionamento…)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5E64CE4-9710-41B3-9764-5E1ABACA9116}" type="slidenum">
              <a:rPr lang="it-IT" altLang="en-US"/>
              <a:pPr>
                <a:defRPr/>
              </a:pPr>
              <a:t>37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0555834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nice 3"/>
          <p:cNvSpPr/>
          <p:nvPr/>
        </p:nvSpPr>
        <p:spPr>
          <a:xfrm>
            <a:off x="3177557" y="2949572"/>
            <a:ext cx="2448272" cy="14401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90411" y="3358153"/>
            <a:ext cx="201622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SALARIO</a:t>
            </a:r>
          </a:p>
        </p:txBody>
      </p:sp>
      <p:sp>
        <p:nvSpPr>
          <p:cNvPr id="7" name="Saetta 6"/>
          <p:cNvSpPr/>
          <p:nvPr/>
        </p:nvSpPr>
        <p:spPr>
          <a:xfrm rot="627144">
            <a:off x="4081248" y="3767414"/>
            <a:ext cx="720080" cy="18002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0" y="3861048"/>
            <a:ext cx="2726400" cy="144016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FUNZIONE </a:t>
            </a:r>
          </a:p>
          <a:p>
            <a:pPr algn="ctr"/>
            <a:r>
              <a:rPr lang="it-IT" sz="2000" dirty="0"/>
              <a:t>ALLOCATIVA</a:t>
            </a:r>
          </a:p>
        </p:txBody>
      </p:sp>
      <p:sp>
        <p:nvSpPr>
          <p:cNvPr id="11" name="Ovale 10"/>
          <p:cNvSpPr/>
          <p:nvPr/>
        </p:nvSpPr>
        <p:spPr>
          <a:xfrm>
            <a:off x="31052" y="1833396"/>
            <a:ext cx="266429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FUNZIONE </a:t>
            </a:r>
          </a:p>
          <a:p>
            <a:pPr algn="ctr"/>
            <a:r>
              <a:rPr lang="it-IT" sz="2000" dirty="0"/>
              <a:t>INFORMATIVA</a:t>
            </a:r>
          </a:p>
        </p:txBody>
      </p:sp>
      <p:sp>
        <p:nvSpPr>
          <p:cNvPr id="12" name="Ovale 11"/>
          <p:cNvSpPr/>
          <p:nvPr/>
        </p:nvSpPr>
        <p:spPr>
          <a:xfrm>
            <a:off x="6156176" y="4077072"/>
            <a:ext cx="298782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FUNZIONE INCENTIVANTE</a:t>
            </a:r>
          </a:p>
        </p:txBody>
      </p:sp>
      <p:sp>
        <p:nvSpPr>
          <p:cNvPr id="13" name="Ovale 12"/>
          <p:cNvSpPr/>
          <p:nvPr/>
        </p:nvSpPr>
        <p:spPr>
          <a:xfrm>
            <a:off x="6084168" y="2089778"/>
            <a:ext cx="3028779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FUNZIONE </a:t>
            </a:r>
          </a:p>
          <a:p>
            <a:pPr algn="ctr"/>
            <a:r>
              <a:rPr lang="it-IT" sz="2000" dirty="0"/>
              <a:t>ASSICURATIVA</a:t>
            </a:r>
          </a:p>
        </p:txBody>
      </p:sp>
      <p:sp>
        <p:nvSpPr>
          <p:cNvPr id="14" name="Ovale 13"/>
          <p:cNvSpPr/>
          <p:nvPr/>
        </p:nvSpPr>
        <p:spPr>
          <a:xfrm>
            <a:off x="2997044" y="5367715"/>
            <a:ext cx="3240360" cy="144016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FUNZIONE </a:t>
            </a:r>
          </a:p>
          <a:p>
            <a:pPr algn="ctr"/>
            <a:r>
              <a:rPr lang="it-IT" sz="2000" dirty="0"/>
              <a:t>REDISTRIBUTIVA</a:t>
            </a:r>
          </a:p>
        </p:txBody>
      </p:sp>
      <p:sp>
        <p:nvSpPr>
          <p:cNvPr id="8" name="Saetta 7"/>
          <p:cNvSpPr/>
          <p:nvPr/>
        </p:nvSpPr>
        <p:spPr>
          <a:xfrm rot="8074697">
            <a:off x="2567651" y="2438084"/>
            <a:ext cx="484607" cy="13097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aetta 8"/>
          <p:cNvSpPr/>
          <p:nvPr/>
        </p:nvSpPr>
        <p:spPr>
          <a:xfrm rot="16200000">
            <a:off x="5751437" y="2324241"/>
            <a:ext cx="698743" cy="127303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aetta 5"/>
          <p:cNvSpPr/>
          <p:nvPr/>
        </p:nvSpPr>
        <p:spPr>
          <a:xfrm rot="20247783">
            <a:off x="5774531" y="3460697"/>
            <a:ext cx="720080" cy="131518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aetta 14"/>
          <p:cNvSpPr/>
          <p:nvPr/>
        </p:nvSpPr>
        <p:spPr>
          <a:xfrm rot="4887873">
            <a:off x="2156156" y="3525539"/>
            <a:ext cx="720080" cy="112253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23547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dirty="0"/>
              <a:t>In questi ultimi casi il prezzo del lavoro è qualcosa di diverso da ogni altro prezzo</a:t>
            </a: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5554-6A51-4D76-87FB-4FA46D6A5038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2935043" y="1396016"/>
            <a:ext cx="3083261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FUNZIONE </a:t>
            </a:r>
          </a:p>
          <a:p>
            <a:pPr algn="ctr"/>
            <a:r>
              <a:rPr lang="it-IT" sz="2000" dirty="0"/>
              <a:t>COMPENSATIVA</a:t>
            </a:r>
          </a:p>
        </p:txBody>
      </p:sp>
      <p:sp>
        <p:nvSpPr>
          <p:cNvPr id="19" name="Saetta 18"/>
          <p:cNvSpPr/>
          <p:nvPr/>
        </p:nvSpPr>
        <p:spPr>
          <a:xfrm rot="15286707">
            <a:off x="3983069" y="2633761"/>
            <a:ext cx="723809" cy="51825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9934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  <p:bldP spid="9" grpId="0" animBg="1"/>
      <p:bldP spid="6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differenziali salariali compensativi (cap. 5 </a:t>
            </a:r>
            <a:r>
              <a:rPr lang="it-IT" dirty="0" err="1"/>
              <a:t>Borjas</a:t>
            </a:r>
            <a:r>
              <a:rPr lang="it-IT" dirty="0"/>
              <a:t>)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 quando i posti di lavoro o i lavoratori sono eterogenei?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049B-E25F-4894-BA21-6D49CD7369DE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57443060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Lavoro omogeneo ed eterogeneo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4427" y="1163637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100" dirty="0"/>
              <a:t>Nel caso in cui si consideri l’offerta di lavoro non omogenea, come nel caso di lavoratori con diversa qualifica, il modello di rifermento per il mercato del lavoro è quello di concorrenza perfetta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In questa situazione sappiamo che i profitti dell’impresa e la fonte dei redditi non da lavoro dei lavoratori coincidono: come se i lavoratori detenessero l’intera proprietà delle imprese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L’equilibrio si ottiene dall’uguaglianza tra domanda e offerta aggregate di lavoro che dipendono dalla retribuzione reale di equilibrio o prezzo relativo (</a:t>
            </a:r>
            <a:r>
              <a:rPr lang="it-IT" sz="2100" dirty="0" err="1"/>
              <a:t>W*</a:t>
            </a:r>
            <a:r>
              <a:rPr lang="it-IT" sz="2100" dirty="0"/>
              <a:t>/P)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Modello molto efficace come «prototipo» al quale paragonare modelli più realistici, poiché </a:t>
            </a:r>
            <a:r>
              <a:rPr lang="it-IT" sz="2100" b="1" dirty="0"/>
              <a:t>la legge del prezzo unico</a:t>
            </a:r>
            <a:r>
              <a:rPr lang="it-IT" sz="2100" dirty="0"/>
              <a:t> spiega bene sia </a:t>
            </a:r>
            <a:r>
              <a:rPr lang="it-IT" sz="2100" u="sng" dirty="0"/>
              <a:t>l’allocazione efficiente</a:t>
            </a:r>
            <a:r>
              <a:rPr lang="it-IT" sz="2100" dirty="0"/>
              <a:t>, che </a:t>
            </a:r>
            <a:r>
              <a:rPr lang="it-IT" sz="2100" u="sng" dirty="0"/>
              <a:t>l’ottimo paretiano (*)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Un passo avanti: </a:t>
            </a:r>
            <a:r>
              <a:rPr lang="it-IT" sz="2100" dirty="0">
                <a:solidFill>
                  <a:srgbClr val="FF0000"/>
                </a:solidFill>
              </a:rPr>
              <a:t>Modello concorrenziale ma posti di lavoro eterogenei o lavoratori eterogenei. Questa ipotesi rilascia quella più restrittiva del prezzo unico. </a:t>
            </a:r>
            <a:r>
              <a:rPr lang="it-IT" sz="2100" dirty="0"/>
              <a:t>Vediamo perché.</a:t>
            </a:r>
            <a:endParaRPr lang="it-IT" sz="2100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5D99BFB7-C634-41FE-9A83-A6D75BF8C994}" type="slidenum">
              <a:rPr lang="it-IT" altLang="en-US"/>
              <a:pPr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351738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1"/>
      <p:bldP spid="115715" grpId="2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Lavoratori diversi o Posti di lavoro diversi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it-IT" sz="2400" dirty="0"/>
              <a:t>Li e </a:t>
            </a:r>
            <a:r>
              <a:rPr lang="it-IT" sz="2400" dirty="0" err="1"/>
              <a:t>Lj</a:t>
            </a:r>
            <a:r>
              <a:rPr lang="it-IT" sz="2400" dirty="0"/>
              <a:t> rappresentano due tipologie di lavoratori perché: </a:t>
            </a:r>
          </a:p>
          <a:p>
            <a:pPr lvl="1" eaLnBrk="1" hangingPunct="1"/>
            <a:r>
              <a:rPr lang="it-IT" sz="2400" dirty="0"/>
              <a:t>I  posti di lavoro sono diversi (per diverso livello di </a:t>
            </a:r>
            <a:r>
              <a:rPr lang="it-IT" sz="2400" dirty="0">
                <a:solidFill>
                  <a:srgbClr val="FF0000"/>
                </a:solidFill>
              </a:rPr>
              <a:t>rischio o sicurezza del lavoro</a:t>
            </a:r>
            <a:r>
              <a:rPr lang="it-IT" sz="2400" dirty="0"/>
              <a:t>)</a:t>
            </a:r>
          </a:p>
          <a:p>
            <a:pPr lvl="1" eaLnBrk="1" hangingPunct="1"/>
            <a:r>
              <a:rPr lang="it-IT" sz="2400" dirty="0"/>
              <a:t>O perché i lavoratori sono diversi (</a:t>
            </a:r>
            <a:r>
              <a:rPr lang="it-IT" sz="2400" dirty="0">
                <a:solidFill>
                  <a:srgbClr val="FF3300"/>
                </a:solidFill>
              </a:rPr>
              <a:t>diversa qualifica </a:t>
            </a:r>
            <a:r>
              <a:rPr lang="it-IT" sz="2400" dirty="0"/>
              <a:t>o diverso </a:t>
            </a:r>
            <a:r>
              <a:rPr lang="it-IT" sz="2400" dirty="0">
                <a:solidFill>
                  <a:srgbClr val="0033CC"/>
                </a:solidFill>
              </a:rPr>
              <a:t>capitale umano</a:t>
            </a:r>
            <a:r>
              <a:rPr lang="it-IT" sz="2400" dirty="0"/>
              <a:t>)</a:t>
            </a:r>
          </a:p>
          <a:p>
            <a:pPr lvl="1" eaLnBrk="1" hangingPunct="1"/>
            <a:r>
              <a:rPr lang="it-IT" sz="2400" dirty="0"/>
              <a:t>provengono da regioni/paesi diversi (</a:t>
            </a:r>
            <a:r>
              <a:rPr lang="it-IT" sz="2400" dirty="0">
                <a:solidFill>
                  <a:srgbClr val="FF0000"/>
                </a:solidFill>
              </a:rPr>
              <a:t>migrazioni</a:t>
            </a:r>
            <a:r>
              <a:rPr lang="it-IT" sz="2400" dirty="0"/>
              <a:t> interne o internazionali)</a:t>
            </a:r>
          </a:p>
          <a:p>
            <a:pPr eaLnBrk="1" hangingPunct="1"/>
            <a:r>
              <a:rPr lang="it-IT" sz="2400" dirty="0"/>
              <a:t>Un diverso contenuto di capacità e/o di rischio implica considerare le </a:t>
            </a:r>
            <a:r>
              <a:rPr lang="it-IT" sz="2400" b="1" dirty="0"/>
              <a:t>differenze retributive dovute alle caratteristiche relative: </a:t>
            </a:r>
            <a:r>
              <a:rPr lang="it-IT" sz="2400" b="1" dirty="0">
                <a:solidFill>
                  <a:srgbClr val="0033CC"/>
                </a:solidFill>
              </a:rPr>
              <a:t>consideriamo in questo caso posti di lavoro diversi per livelli di rischio</a:t>
            </a:r>
            <a:r>
              <a:rPr lang="it-IT" sz="2400" b="1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1958592-791A-4F99-9E33-9C9A32334658}" type="slidenum">
              <a:rPr lang="it-IT" altLang="en-US"/>
              <a:pPr>
                <a:defRPr/>
              </a:pPr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94151845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53AD51-2675-4A70-9D74-6DFD67A4B1D7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>
                <a:solidFill>
                  <a:srgbClr val="999900"/>
                </a:solidFill>
                <a:latin typeface="Garamond" charset="0"/>
              </a:rPr>
              <a:t>I differenziali salariali compensativi – i posti di lavoro diversi</a:t>
            </a:r>
            <a:endParaRPr lang="it-IT" sz="2800" b="1" dirty="0">
              <a:solidFill>
                <a:srgbClr val="999900"/>
              </a:solidFill>
              <a:latin typeface="Garamond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5594" y="1712913"/>
            <a:ext cx="8532812" cy="453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Posti di lavoro uguali e lavoratori uguali =&gt; </a:t>
            </a: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unico salario, le imprese e i lavoratori potrebbero entrare e uscire liberamente dal mercato del lavoro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400" b="1" dirty="0">
                <a:solidFill>
                  <a:srgbClr val="0033CC"/>
                </a:solidFill>
                <a:latin typeface="Garamond" charset="0"/>
              </a:rPr>
              <a:t>Mondo reale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: lavoratori sono diversi (per capacità o per preferenze rispetto al tipo di lavoro) e posti di lavoro sono diversi (offrono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job </a:t>
            </a:r>
            <a:r>
              <a:rPr lang="it-IT" sz="2400" b="1" i="1" dirty="0" err="1">
                <a:solidFill>
                  <a:srgbClr val="000000"/>
                </a:solidFill>
                <a:latin typeface="Garamond" charset="0"/>
              </a:rPr>
              <a:t>amenities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: </a:t>
            </a:r>
            <a:r>
              <a:rPr lang="it-IT" sz="2400" dirty="0">
                <a:solidFill>
                  <a:srgbClr val="000000"/>
                </a:solidFill>
                <a:latin typeface="Garamond" charset="0"/>
              </a:rPr>
              <a:t>un insieme di benefici non salariali, come il prestigio o condizioni lavorative particolarmente favorevoli) =&gt; nel mercato del lavoro non c’è un unico salario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400" b="1" i="1" dirty="0">
                <a:solidFill>
                  <a:srgbClr val="FF3300"/>
                </a:solidFill>
                <a:latin typeface="Garamond" charset="0"/>
              </a:rPr>
              <a:t>Obiettivo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: 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descrivere l’impatto delle job </a:t>
            </a:r>
            <a:r>
              <a:rPr lang="it-IT" sz="2400" b="1" dirty="0" err="1">
                <a:solidFill>
                  <a:srgbClr val="000000"/>
                </a:solidFill>
                <a:latin typeface="Garamond" charset="0"/>
              </a:rPr>
              <a:t>amenities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su occupazione e salario</a:t>
            </a:r>
          </a:p>
        </p:txBody>
      </p:sp>
    </p:spTree>
    <p:extLst>
      <p:ext uri="{BB962C8B-B14F-4D97-AF65-F5344CB8AC3E}">
        <p14:creationId xmlns:p14="http://schemas.microsoft.com/office/powerpoint/2010/main" val="2823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86A4BC-612C-4F5D-9079-A1FC5142E306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600">
                <a:solidFill>
                  <a:srgbClr val="999900"/>
                </a:solidFill>
                <a:latin typeface="Garamond" charset="0"/>
              </a:rPr>
            </a:br>
            <a:r>
              <a:rPr lang="it-IT" sz="2800" b="1">
                <a:solidFill>
                  <a:srgbClr val="999900"/>
                </a:solidFill>
                <a:latin typeface="Garamond" charset="0"/>
              </a:rPr>
              <a:t>Introduzione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528" y="1580728"/>
            <a:ext cx="8532812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Esempi di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job </a:t>
            </a:r>
            <a:r>
              <a:rPr lang="it-IT" sz="2600" b="1" i="1" dirty="0" err="1">
                <a:solidFill>
                  <a:srgbClr val="000000"/>
                </a:solidFill>
                <a:latin typeface="Garamond" charset="0"/>
              </a:rPr>
              <a:t>amenities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: 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posti di lavoro vicini alle spiagge della Sardegna, oppure nelle tundre della Russia; alcuni lavoratori sono esposti a prodotti chimici pericolosi, mentre altri passano la giornata tra pranzi gourmet e ambienti piacevoli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600" b="1" i="1" u="sng" dirty="0">
                <a:solidFill>
                  <a:srgbClr val="000000"/>
                </a:solidFill>
                <a:latin typeface="Garamond" charset="0"/>
              </a:rPr>
              <a:t>A. Smith (1776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): 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un’offerta di lavoro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non è caratterizzata soltanto da un determinato livello di salario, ma comprende l’intero “pacchetto” =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 salario + job </a:t>
            </a:r>
            <a:r>
              <a:rPr lang="it-IT" sz="2600" b="1" i="1" dirty="0" err="1">
                <a:solidFill>
                  <a:srgbClr val="000000"/>
                </a:solidFill>
                <a:latin typeface="Franklin Gothic Medium" charset="0"/>
              </a:rPr>
              <a:t>amenities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 Ciò influenza la natura di equilibrio del mercato del lavoro: i differenziali salariali che si osservano in equilibrio hanno una </a:t>
            </a:r>
            <a:r>
              <a:rPr lang="it-IT" sz="2600" b="1" i="1" dirty="0">
                <a:solidFill>
                  <a:srgbClr val="000000"/>
                </a:solidFill>
                <a:latin typeface="Franklin Gothic Medium" charset="0"/>
              </a:rPr>
              <a:t>natura compensativa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:</a:t>
            </a:r>
            <a:r>
              <a:rPr lang="it-IT" sz="26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servono a compensare i lavoratori </a:t>
            </a:r>
            <a:r>
              <a:rPr lang="it-IT" sz="2600" b="1" i="1" u="sng" dirty="0">
                <a:solidFill>
                  <a:srgbClr val="000000"/>
                </a:solidFill>
                <a:latin typeface="Garamond" charset="0"/>
              </a:rPr>
              <a:t>per le caratteristiche non salariali </a:t>
            </a:r>
            <a:r>
              <a:rPr lang="it-IT" sz="2600" b="1" i="1" dirty="0">
                <a:solidFill>
                  <a:srgbClr val="000000"/>
                </a:solidFill>
                <a:latin typeface="Garamond" charset="0"/>
              </a:rPr>
              <a:t>del posto di lavoro, non ho più un unico salario di equilibrio</a:t>
            </a:r>
          </a:p>
        </p:txBody>
      </p:sp>
    </p:spTree>
    <p:extLst>
      <p:ext uri="{BB962C8B-B14F-4D97-AF65-F5344CB8AC3E}">
        <p14:creationId xmlns:p14="http://schemas.microsoft.com/office/powerpoint/2010/main" val="2340000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F722BE6-7360-4633-AF2E-6904F29B6327}" type="slidenum">
              <a:rPr lang="it-IT" sz="10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277813"/>
            <a:ext cx="8507413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999900"/>
                </a:solidFill>
                <a:latin typeface="Garamond" charset="0"/>
              </a:rPr>
              <a:t>I differenziali salariali compensativi – </a:t>
            </a:r>
            <a:br>
              <a:rPr lang="it-IT" sz="3600">
                <a:solidFill>
                  <a:srgbClr val="999900"/>
                </a:solidFill>
                <a:latin typeface="Garamond" charset="0"/>
              </a:rPr>
            </a:br>
            <a:r>
              <a:rPr lang="it-IT" sz="2800" b="1">
                <a:solidFill>
                  <a:srgbClr val="999900"/>
                </a:solidFill>
                <a:latin typeface="Garamond" charset="0"/>
              </a:rPr>
              <a:t>Introduzione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532812" cy="491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 Smith: </a:t>
            </a:r>
            <a:r>
              <a:rPr lang="it-IT" sz="2800" b="1" i="1" dirty="0">
                <a:solidFill>
                  <a:srgbClr val="000000"/>
                </a:solidFill>
                <a:latin typeface="Franklin Gothic Medium" charset="0"/>
              </a:rPr>
              <a:t>non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 sono </a:t>
            </a:r>
            <a:r>
              <a:rPr lang="it-IT" sz="2800" b="1" i="1" dirty="0">
                <a:solidFill>
                  <a:srgbClr val="000000"/>
                </a:solidFill>
                <a:latin typeface="Franklin Gothic Medium" charset="0"/>
              </a:rPr>
              <a:t>i salari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dei diversi posti di lavoro ad essere</a:t>
            </a:r>
            <a:r>
              <a:rPr lang="it-IT" sz="2800" b="1" i="1" dirty="0">
                <a:solidFill>
                  <a:srgbClr val="000000"/>
                </a:solidFill>
                <a:latin typeface="Franklin Gothic Medium" charset="0"/>
              </a:rPr>
              <a:t> uguali in un mercato competitivo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, ma “</a:t>
            </a:r>
            <a:r>
              <a:rPr lang="it-IT" sz="2800" b="1" i="1" dirty="0">
                <a:solidFill>
                  <a:srgbClr val="000000"/>
                </a:solidFill>
                <a:latin typeface="Franklin Gothic Medium" charset="0"/>
              </a:rPr>
              <a:t>l’</a:t>
            </a:r>
            <a:r>
              <a:rPr lang="it-IT" sz="2800" b="1" i="1" dirty="0" err="1">
                <a:solidFill>
                  <a:srgbClr val="000000"/>
                </a:solidFill>
                <a:latin typeface="Franklin Gothic Medium" charset="0"/>
              </a:rPr>
              <a:t>nsieme</a:t>
            </a:r>
            <a:r>
              <a:rPr lang="it-IT" sz="2800" b="1" i="1" dirty="0">
                <a:solidFill>
                  <a:srgbClr val="000000"/>
                </a:solidFill>
                <a:latin typeface="Franklin Gothic Medium" charset="0"/>
              </a:rPr>
              <a:t> dei vantaggi e degli svantaggi”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 che caratterizzano il posto di lavoro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imprese con condizioni di lavoro </a:t>
            </a:r>
            <a:r>
              <a:rPr lang="it-IT" sz="2800" b="1" u="sng" dirty="0">
                <a:solidFill>
                  <a:srgbClr val="000000"/>
                </a:solidFill>
                <a:latin typeface="Garamond" charset="0"/>
              </a:rPr>
              <a:t>poco gradevoli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devono offrire qualche vantaggio compensativo (ad esempio un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salario maggiore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) per attrarre lavoratori.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imprese con condizioni lavorative </a:t>
            </a:r>
            <a:r>
              <a:rPr lang="it-IT" sz="2800" b="1" u="sng" dirty="0">
                <a:solidFill>
                  <a:srgbClr val="000000"/>
                </a:solidFill>
                <a:latin typeface="Garamond" charset="0"/>
              </a:rPr>
              <a:t>gradevoli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possono  offrire semplicemente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salari più bassi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, facendo pagare ai lavoratori l’ambiente di lavoro piacevole o sicuro.</a:t>
            </a:r>
          </a:p>
        </p:txBody>
      </p:sp>
    </p:spTree>
    <p:extLst>
      <p:ext uri="{BB962C8B-B14F-4D97-AF65-F5344CB8AC3E}">
        <p14:creationId xmlns:p14="http://schemas.microsoft.com/office/powerpoint/2010/main" val="1559648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10410</TotalTime>
  <Words>3526</Words>
  <Application>Microsoft Office PowerPoint</Application>
  <PresentationFormat>Presentazione su schermo (4:3)</PresentationFormat>
  <Paragraphs>239</Paragraphs>
  <Slides>38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7" baseType="lpstr">
      <vt:lpstr>Arial</vt:lpstr>
      <vt:lpstr>Cambria Math</vt:lpstr>
      <vt:lpstr>Franklin Gothic Medium</vt:lpstr>
      <vt:lpstr>Garamond</vt:lpstr>
      <vt:lpstr>Lato</vt:lpstr>
      <vt:lpstr>Symbol</vt:lpstr>
      <vt:lpstr>Verdana</vt:lpstr>
      <vt:lpstr>Wingdings</vt:lpstr>
      <vt:lpstr>Bordi</vt:lpstr>
      <vt:lpstr>Il ruolo del tempo</vt:lpstr>
      <vt:lpstr>Supponiamo ora che l’equilibrio non sia istantaneo (il ruolo del tempo)</vt:lpstr>
      <vt:lpstr>Presentazione standard di PowerPoint</vt:lpstr>
      <vt:lpstr>I differenziali salariali compensativi (cap. 5 Borjas)</vt:lpstr>
      <vt:lpstr>Lavoro omogeneo ed eterogeneo</vt:lpstr>
      <vt:lpstr>Lavoratori diversi o Posti di lavoro diversi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Riconsiderare la curva di offerta/domanda di lavoro sulla base delle caratteristiche: gli equilibri multipli</vt:lpstr>
      <vt:lpstr>Cosa dicono letteratura e i dati a questo proposito?</vt:lpstr>
      <vt:lpstr>Indagine europea: quali sono i rischi?</vt:lpstr>
      <vt:lpstr>L’indagine USA: un’applicazione</vt:lpstr>
      <vt:lpstr>La scelta tra alternative: il questionario</vt:lpstr>
      <vt:lpstr>Le caratteristiche del posto di lavoro</vt:lpstr>
      <vt:lpstr>La disponibilità a rinunciare ad una parte del salario sarà espressa dalla scelta tra due diversi posti di lavoro:</vt:lpstr>
      <vt:lpstr>Presentazione standard di PowerPoint</vt:lpstr>
      <vt:lpstr>I salari compensativi</vt:lpstr>
      <vt:lpstr>L’orario di lavoro</vt:lpstr>
      <vt:lpstr>Scelte diverse per uomini e donne</vt:lpstr>
      <vt:lpstr>Pandemia da Covid19 e posti di lavoro rischiosi: qualche riferimento bibliografico</vt:lpstr>
      <vt:lpstr>Differenziali salariali in Italia:  lavoratori o posti di lavoro?</vt:lpstr>
      <vt:lpstr>Limiti ed estensioni del modello neoclassico di base</vt:lpstr>
      <vt:lpstr>In questi ultimi casi il prezzo del lavoro è qualcosa di diverso da ogni altro prezzo</vt:lpstr>
    </vt:vector>
  </TitlesOfParts>
  <Company>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chies</dc:creator>
  <cp:lastModifiedBy>CHIES LAURA</cp:lastModifiedBy>
  <cp:revision>171</cp:revision>
  <dcterms:created xsi:type="dcterms:W3CDTF">2007-02-27T06:12:18Z</dcterms:created>
  <dcterms:modified xsi:type="dcterms:W3CDTF">2024-10-31T10:14:22Z</dcterms:modified>
</cp:coreProperties>
</file>