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  <p:sldMasterId id="2147483690" r:id="rId2"/>
  </p:sldMasterIdLst>
  <p:notesMasterIdLst>
    <p:notesMasterId r:id="rId24"/>
  </p:notesMasterIdLst>
  <p:handoutMasterIdLst>
    <p:handoutMasterId r:id="rId25"/>
  </p:handoutMasterIdLst>
  <p:sldIdLst>
    <p:sldId id="1334" r:id="rId3"/>
    <p:sldId id="1262" r:id="rId4"/>
    <p:sldId id="1231" r:id="rId5"/>
    <p:sldId id="1304" r:id="rId6"/>
    <p:sldId id="999" r:id="rId7"/>
    <p:sldId id="1000" r:id="rId8"/>
    <p:sldId id="1333" r:id="rId9"/>
    <p:sldId id="1322" r:id="rId10"/>
    <p:sldId id="1331" r:id="rId11"/>
    <p:sldId id="804" r:id="rId12"/>
    <p:sldId id="805" r:id="rId13"/>
    <p:sldId id="1335" r:id="rId14"/>
    <p:sldId id="807" r:id="rId15"/>
    <p:sldId id="808" r:id="rId16"/>
    <p:sldId id="809" r:id="rId17"/>
    <p:sldId id="1329" r:id="rId18"/>
    <p:sldId id="834" r:id="rId19"/>
    <p:sldId id="1332" r:id="rId20"/>
    <p:sldId id="831" r:id="rId21"/>
    <p:sldId id="832" r:id="rId22"/>
    <p:sldId id="833" r:id="rId23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.pecini@gmail.com" initials="c [3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7" autoAdjust="0"/>
    <p:restoredTop sz="92417" autoAdjust="0"/>
  </p:normalViewPr>
  <p:slideViewPr>
    <p:cSldViewPr>
      <p:cViewPr>
        <p:scale>
          <a:sx n="81" d="100"/>
          <a:sy n="81" d="100"/>
        </p:scale>
        <p:origin x="-960" y="6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9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23481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8T09:51:03.666" idx="1">
    <p:pos x="3658" y="1421"/>
    <p:text>inserire anche taciuto e dal segno al suono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185E100-813A-46F6-9095-B61162BE521D}" type="datetimeFigureOut">
              <a:rPr lang="it-IT" altLang="it-IT"/>
              <a:pPr>
                <a:defRPr/>
              </a:pPr>
              <a:t>14/05/2019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2F92D61-0EB3-4EE0-AE40-0244AC2C44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87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9" tIns="46805" rIns="90009" bIns="468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86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9" tIns="46805" rIns="90009" bIns="468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54717BF-E035-4DA4-AA0B-8DCDE2E206F8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12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A5CEAD92-C7E0-4100-918A-BA4D5812910D}" type="slidenum">
              <a:rPr lang="en-GB" altLang="it-IT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GB" alt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it-IT" smtClean="0">
                <a:latin typeface="Times New Roman" pitchFamily="18" charset="0"/>
              </a:rPr>
              <a:t>Home-based software </a:t>
            </a:r>
            <a:r>
              <a:rPr lang="en-US" altLang="it-IT" smtClean="0">
                <a:solidFill>
                  <a:srgbClr val="FF0000"/>
                </a:solidFill>
                <a:latin typeface="Times New Roman" pitchFamily="18" charset="0"/>
              </a:rPr>
              <a:t>facilitating reading </a:t>
            </a:r>
            <a:r>
              <a:rPr lang="en-US" altLang="it-IT" smtClean="0">
                <a:latin typeface="Times New Roman" pitchFamily="18" charset="0"/>
              </a:rPr>
              <a:t>by </a:t>
            </a:r>
            <a:r>
              <a:rPr lang="en-US" altLang="it-IT" smtClean="0">
                <a:solidFill>
                  <a:srgbClr val="FF0000"/>
                </a:solidFill>
                <a:latin typeface="Times New Roman" pitchFamily="18" charset="0"/>
              </a:rPr>
              <a:t>intensive and auto-adaptive reading exercises </a:t>
            </a:r>
            <a:r>
              <a:rPr lang="en-US" altLang="it-IT" smtClean="0">
                <a:latin typeface="Times New Roman" pitchFamily="18" charset="0"/>
              </a:rPr>
              <a:t>may be efficace (Tucci et al., 2015) and very fruitful different types of DD  (Pecini et al., 2015)</a:t>
            </a:r>
            <a:endParaRPr lang="it-IT" altLang="it-IT" smtClean="0">
              <a:latin typeface="Times New Roman" pitchFamily="18" charset="0"/>
            </a:endParaRPr>
          </a:p>
          <a:p>
            <a:endParaRPr lang="en-US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Times New Roman" pitchFamily="18" charset="0"/>
              </a:rPr>
              <a:t>Facilita maggiormente (rispetto a tutti gli item) scansione visiva e disancoraggio dallo stimolo precedente</a:t>
            </a:r>
          </a:p>
          <a:p>
            <a:r>
              <a:rPr lang="it-IT" altLang="it-IT" smtClean="0">
                <a:latin typeface="Times New Roman" pitchFamily="18" charset="0"/>
              </a:rPr>
              <a:t>Pianificazione dell’accesso lessicale dello stimolo successivo. (+ lettura-like)</a:t>
            </a:r>
          </a:p>
          <a:p>
            <a:r>
              <a:rPr lang="it-IT" altLang="it-IT" smtClean="0">
                <a:latin typeface="Times New Roman" pitchFamily="18" charset="0"/>
              </a:rPr>
              <a:t>Resembla maggiormente lo spostamento dell’attenzione, procedura più spontanea</a:t>
            </a:r>
          </a:p>
          <a:p>
            <a:endParaRPr lang="it-IT" altLang="it-IT" smtClean="0">
              <a:latin typeface="Times New Roman" pitchFamily="18" charset="0"/>
            </a:endParaRPr>
          </a:p>
          <a:p>
            <a:r>
              <a:rPr lang="it-IT" altLang="it-IT" smtClean="0">
                <a:latin typeface="Times New Roman" pitchFamily="18" charset="0"/>
              </a:rPr>
              <a:t>Forse è la più facile!</a:t>
            </a:r>
          </a:p>
        </p:txBody>
      </p:sp>
      <p:sp>
        <p:nvSpPr>
          <p:cNvPr id="41988" name="Segnaposto numero diapositiva 3"/>
          <p:cNvSpPr txBox="1">
            <a:spLocks noGrp="1"/>
          </p:cNvSpPr>
          <p:nvPr/>
        </p:nvSpPr>
        <p:spPr bwMode="auto">
          <a:xfrm>
            <a:off x="3852863" y="9429750"/>
            <a:ext cx="2941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1" rIns="90000" bIns="46801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  <a:buFont typeface="Times New Roman" pitchFamily="18" charset="0"/>
              <a:buNone/>
            </a:pPr>
            <a:fld id="{77262639-CD6E-4667-8848-B050BD139719}" type="slidenum"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  <a:buFont typeface="Times New Roman" pitchFamily="18" charset="0"/>
                <a:buNone/>
              </a:pPr>
              <a:t>14</a:t>
            </a:fld>
            <a:endParaRPr lang="it-IT" alt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>
              <a:spcBef>
                <a:spcPct val="0"/>
              </a:spcBef>
              <a:buClrTx/>
              <a:buSzTx/>
            </a:pPr>
            <a:r>
              <a:rPr lang="it-IT" altLang="it-IT" smtClean="0">
                <a:latin typeface="Times New Roman" pitchFamily="18" charset="0"/>
              </a:rPr>
              <a:t>Compito tradizionale di ran</a:t>
            </a:r>
          </a:p>
          <a:p>
            <a:pPr defTabSz="912813" eaLnBrk="1" hangingPunct="1">
              <a:spcBef>
                <a:spcPct val="0"/>
              </a:spcBef>
              <a:buClrTx/>
              <a:buSzTx/>
            </a:pPr>
            <a:r>
              <a:rPr lang="it-IT" altLang="it-IT" smtClean="0">
                <a:latin typeface="Times New Roman" pitchFamily="18" charset="0"/>
              </a:rPr>
              <a:t>agisce su movimenti saccadici, riconoscimento percettivo, spostamento dell’attenzione visiva, connessioni fra le rappresentazioni visive e le corrispondenti etichette fonologiche e sulla programmazione articolatoria, ma, a differenza della matrice autonoma, guida il bambino in questi processi, liberandolo da un impegno di pianificazione. </a:t>
            </a:r>
          </a:p>
          <a:p>
            <a:pPr defTabSz="912813" eaLnBrk="1" hangingPunct="1">
              <a:spcBef>
                <a:spcPct val="0"/>
              </a:spcBef>
              <a:buClrTx/>
              <a:buSzTx/>
            </a:pPr>
            <a:endParaRPr lang="it-IT" altLang="it-IT" smtClean="0">
              <a:latin typeface="Times New Roman" pitchFamily="18" charset="0"/>
            </a:endParaRPr>
          </a:p>
          <a:p>
            <a:pPr defTabSz="912813" eaLnBrk="1" hangingPunct="1">
              <a:spcBef>
                <a:spcPct val="0"/>
              </a:spcBef>
              <a:buClrTx/>
              <a:buSzTx/>
            </a:pPr>
            <a:r>
              <a:rPr lang="it-IT" altLang="it-IT" smtClean="0">
                <a:solidFill>
                  <a:schemeClr val="tx1"/>
                </a:solidFill>
                <a:latin typeface="Times New Roman" pitchFamily="18" charset="0"/>
              </a:rPr>
              <a:t>[il DE non si avvantaggia del location cue in compiti d’integrazione cross-modale (Jones; 2013) o della presentazione multipla degli stimoli </a:t>
            </a:r>
            <a:r>
              <a:rPr lang="en-US" altLang="it-IT" smtClean="0">
                <a:solidFill>
                  <a:schemeClr val="tx1"/>
                </a:solidFill>
                <a:latin typeface="Times New Roman" pitchFamily="18" charset="0"/>
              </a:rPr>
              <a:t>(Zoccolotti et al.2013)]</a:t>
            </a:r>
            <a:endParaRPr lang="it-IT" altLang="it-IT" smtClean="0">
              <a:solidFill>
                <a:schemeClr val="tx1"/>
              </a:solidFill>
              <a:latin typeface="Times New Roman" pitchFamily="18" charset="0"/>
            </a:endParaRPr>
          </a:p>
          <a:p>
            <a:pPr defTabSz="912813" eaLnBrk="1" hangingPunct="1">
              <a:spcBef>
                <a:spcPct val="0"/>
              </a:spcBef>
              <a:buClrTx/>
              <a:buSzTx/>
            </a:pPr>
            <a:endParaRPr lang="it-IT" altLang="it-IT" smtClean="0">
              <a:latin typeface="Times New Roman" pitchFamily="18" charset="0"/>
            </a:endParaRPr>
          </a:p>
          <a:p>
            <a:pPr defTabSz="912813"/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44036" name="Segnaposto numero diapositiva 3"/>
          <p:cNvSpPr txBox="1">
            <a:spLocks noGrp="1"/>
          </p:cNvSpPr>
          <p:nvPr/>
        </p:nvSpPr>
        <p:spPr bwMode="auto">
          <a:xfrm>
            <a:off x="3852863" y="9429750"/>
            <a:ext cx="2941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1" rIns="90000" bIns="46801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  <a:buFont typeface="Times New Roman" pitchFamily="18" charset="0"/>
              <a:buNone/>
            </a:pPr>
            <a:fld id="{A6C5BE14-B7BA-4564-ADC0-27DC46F02E52}" type="slidenum"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  <a:buFont typeface="Times New Roman" pitchFamily="18" charset="0"/>
                <a:buNone/>
              </a:pPr>
              <a:t>15</a:t>
            </a:fld>
            <a:endParaRPr lang="it-IT" alt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>
              <a:spcBef>
                <a:spcPct val="0"/>
              </a:spcBef>
              <a:buClrTx/>
              <a:buSzTx/>
            </a:pPr>
            <a:r>
              <a:rPr lang="it-IT" altLang="it-IT" smtClean="0">
                <a:latin typeface="Times New Roman" pitchFamily="18" charset="0"/>
              </a:rPr>
              <a:t>Compito tradizionale di ran</a:t>
            </a:r>
          </a:p>
          <a:p>
            <a:pPr defTabSz="912813" eaLnBrk="1" hangingPunct="1">
              <a:spcBef>
                <a:spcPct val="0"/>
              </a:spcBef>
              <a:buClrTx/>
              <a:buSzTx/>
            </a:pPr>
            <a:r>
              <a:rPr lang="it-IT" altLang="it-IT" smtClean="0">
                <a:latin typeface="Times New Roman" pitchFamily="18" charset="0"/>
              </a:rPr>
              <a:t>agisce su movimenti saccadici, riconoscimento percettivo, spostamento dell’attenzione visiva, connessioni fra le rappresentazioni visive e le corrispondenti etichette fonologiche e sulla programmazione articolatoria, ma, a differenza della matrice autonoma, guida il bambino in questi processi, liberandolo da un impegno di pianificazione. </a:t>
            </a:r>
          </a:p>
          <a:p>
            <a:pPr defTabSz="912813" eaLnBrk="1" hangingPunct="1">
              <a:spcBef>
                <a:spcPct val="0"/>
              </a:spcBef>
              <a:buClrTx/>
              <a:buSzTx/>
            </a:pPr>
            <a:endParaRPr lang="it-IT" altLang="it-IT" smtClean="0">
              <a:latin typeface="Times New Roman" pitchFamily="18" charset="0"/>
            </a:endParaRPr>
          </a:p>
          <a:p>
            <a:pPr defTabSz="912813" eaLnBrk="1" hangingPunct="1">
              <a:spcBef>
                <a:spcPct val="0"/>
              </a:spcBef>
              <a:buClrTx/>
              <a:buSzTx/>
            </a:pPr>
            <a:r>
              <a:rPr lang="it-IT" altLang="it-IT" smtClean="0">
                <a:solidFill>
                  <a:schemeClr val="tx1"/>
                </a:solidFill>
                <a:latin typeface="Times New Roman" pitchFamily="18" charset="0"/>
              </a:rPr>
              <a:t>[il DE non si avvantaggia del location cue in compiti d’integrazione cross-modale (Jones; 2013) o della presentazione multipla degli stimoli </a:t>
            </a:r>
            <a:r>
              <a:rPr lang="en-US" altLang="it-IT" smtClean="0">
                <a:solidFill>
                  <a:schemeClr val="tx1"/>
                </a:solidFill>
                <a:latin typeface="Times New Roman" pitchFamily="18" charset="0"/>
              </a:rPr>
              <a:t>(Zoccolotti et al.2013)]</a:t>
            </a:r>
            <a:endParaRPr lang="it-IT" altLang="it-IT" smtClean="0">
              <a:solidFill>
                <a:schemeClr val="tx1"/>
              </a:solidFill>
              <a:latin typeface="Times New Roman" pitchFamily="18" charset="0"/>
            </a:endParaRPr>
          </a:p>
          <a:p>
            <a:pPr defTabSz="912813" eaLnBrk="1" hangingPunct="1">
              <a:spcBef>
                <a:spcPct val="0"/>
              </a:spcBef>
              <a:buClrTx/>
              <a:buSzTx/>
            </a:pPr>
            <a:endParaRPr lang="it-IT" altLang="it-IT" smtClean="0">
              <a:latin typeface="Times New Roman" pitchFamily="18" charset="0"/>
            </a:endParaRPr>
          </a:p>
          <a:p>
            <a:pPr defTabSz="912813"/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45060" name="Segnaposto numero diapositiva 3"/>
          <p:cNvSpPr txBox="1">
            <a:spLocks noGrp="1"/>
          </p:cNvSpPr>
          <p:nvPr/>
        </p:nvSpPr>
        <p:spPr bwMode="auto">
          <a:xfrm>
            <a:off x="3852863" y="9429750"/>
            <a:ext cx="2941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1" rIns="90000" bIns="46801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  <a:buFont typeface="Times New Roman" pitchFamily="18" charset="0"/>
              <a:buNone/>
            </a:pPr>
            <a:fld id="{73C8B382-5556-4825-9284-1BA3551AC554}" type="slidenum"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  <a:buFont typeface="Times New Roman" pitchFamily="18" charset="0"/>
                <a:buNone/>
              </a:pPr>
              <a:t>19</a:t>
            </a:fld>
            <a:endParaRPr lang="it-IT" alt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Times New Roman" pitchFamily="18" charset="0"/>
              </a:rPr>
              <a:t>Facilita maggiormente (rispetto a tutti gli item) scansione visiva e disancoraggio dallo stimolo precedente</a:t>
            </a:r>
          </a:p>
          <a:p>
            <a:r>
              <a:rPr lang="it-IT" altLang="it-IT" smtClean="0">
                <a:latin typeface="Times New Roman" pitchFamily="18" charset="0"/>
              </a:rPr>
              <a:t>Pianificazione dell’accesso lessicale dello stimolo successivo. (+ lettura-like)</a:t>
            </a:r>
          </a:p>
          <a:p>
            <a:r>
              <a:rPr lang="it-IT" altLang="it-IT" smtClean="0">
                <a:latin typeface="Times New Roman" pitchFamily="18" charset="0"/>
              </a:rPr>
              <a:t>Resembla maggiormente lo spostamento dell’attenzione, procedura più spontanea</a:t>
            </a:r>
          </a:p>
          <a:p>
            <a:endParaRPr lang="it-IT" altLang="it-IT" smtClean="0">
              <a:latin typeface="Times New Roman" pitchFamily="18" charset="0"/>
            </a:endParaRPr>
          </a:p>
          <a:p>
            <a:r>
              <a:rPr lang="it-IT" altLang="it-IT" smtClean="0">
                <a:latin typeface="Times New Roman" pitchFamily="18" charset="0"/>
              </a:rPr>
              <a:t>Forse è la più facile!</a:t>
            </a:r>
          </a:p>
        </p:txBody>
      </p:sp>
      <p:sp>
        <p:nvSpPr>
          <p:cNvPr id="46084" name="Segnaposto numero diapositiva 3"/>
          <p:cNvSpPr txBox="1">
            <a:spLocks noGrp="1"/>
          </p:cNvSpPr>
          <p:nvPr/>
        </p:nvSpPr>
        <p:spPr bwMode="auto">
          <a:xfrm>
            <a:off x="3852863" y="9429750"/>
            <a:ext cx="2941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1" rIns="90000" bIns="46801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  <a:buFont typeface="Times New Roman" pitchFamily="18" charset="0"/>
              <a:buNone/>
            </a:pPr>
            <a:fld id="{C8CCA8A9-0FE1-460E-967C-0BC4DF179D94}" type="slidenum"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  <a:buFont typeface="Times New Roman" pitchFamily="18" charset="0"/>
                <a:buNone/>
              </a:pPr>
              <a:t>20</a:t>
            </a:fld>
            <a:endParaRPr lang="it-IT" alt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Times New Roman" pitchFamily="18" charset="0"/>
              </a:rPr>
              <a:t>Ogni item di una matrice riabilitativa è composto da 1 solo stimolo (quindi l’utente denominerà tutti gli stimoli presenti sullo schermo) oppure è composto da un cluster di stimoli. </a:t>
            </a:r>
          </a:p>
          <a:p>
            <a:r>
              <a:rPr lang="it-IT" altLang="it-IT" smtClean="0">
                <a:latin typeface="Times New Roman" pitchFamily="18" charset="0"/>
              </a:rPr>
              <a:t>Controllo dell’interferenza </a:t>
            </a:r>
            <a:r>
              <a:rPr lang="it-IT" altLang="it-IT" smtClean="0">
                <a:latin typeface="Times New Roman" pitchFamily="18" charset="0"/>
                <a:sym typeface="Wingdings" pitchFamily="2" charset="2"/>
              </a:rPr>
              <a:t> con stimoli piccoli può diventare difficile</a:t>
            </a:r>
          </a:p>
          <a:p>
            <a:endParaRPr lang="it-IT" altLang="it-IT" smtClean="0">
              <a:latin typeface="Times New Roman" pitchFamily="18" charset="0"/>
            </a:endParaRPr>
          </a:p>
          <a:p>
            <a:r>
              <a:rPr lang="it-IT" altLang="it-IT" smtClean="0">
                <a:latin typeface="Times New Roman" pitchFamily="18" charset="0"/>
              </a:rPr>
              <a:t>Questa condizione si discosta dalla modalità classica del RAN cartaceo ed è stata creata </a:t>
            </a:r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</a:rPr>
              <a:t>al fine di riprodurre situazioni in cui le lettere devono essere identificate all’interno di parole (attraverso operazioni di segregazione grafemica) o le parole all’interno di frasi.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</a:rPr>
              <a:t>Fase alfabetica - Soprattutto per l’età prescolare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b="1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47108" name="Segnaposto numero diapositiva 3"/>
          <p:cNvSpPr txBox="1">
            <a:spLocks noGrp="1"/>
          </p:cNvSpPr>
          <p:nvPr/>
        </p:nvSpPr>
        <p:spPr bwMode="auto">
          <a:xfrm>
            <a:off x="3852863" y="9429750"/>
            <a:ext cx="2941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1" rIns="90000" bIns="46801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  <a:buFont typeface="Times New Roman" pitchFamily="18" charset="0"/>
              <a:buNone/>
            </a:pPr>
            <a:fld id="{D0DD325D-184A-4358-9174-BD9D742AE60A}" type="slidenum"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  <a:buFont typeface="Times New Roman" pitchFamily="18" charset="0"/>
                <a:buNone/>
              </a:pPr>
              <a:t>21</a:t>
            </a:fld>
            <a:endParaRPr lang="it-IT" alt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0197931A-7033-4FCC-A153-3310AE9B9846}" type="slidenum">
              <a:rPr lang="en-GB" altLang="it-IT" smtClean="0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GB" alt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it-IT" altLang="it-IT" smtClean="0">
                <a:solidFill>
                  <a:srgbClr val="A6A6A6"/>
                </a:solidFill>
                <a:latin typeface="Times New Roman" pitchFamily="18" charset="0"/>
              </a:rPr>
              <a:t>(fino al raggiungimento del tempo target nella categoria target, stabilita dal clinico)</a:t>
            </a:r>
            <a:endParaRPr lang="it-IT" altLang="it-IT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/>
            <a:r>
              <a:rPr lang="it-IT" altLang="it-IT" smtClean="0">
                <a:solidFill>
                  <a:schemeClr val="tx1"/>
                </a:solidFill>
                <a:latin typeface="Times New Roman" pitchFamily="18" charset="0"/>
              </a:rPr>
              <a:t>DIVERSE MODALITA’ DI PRESENTAZIONE DELLE MATRICI</a:t>
            </a:r>
          </a:p>
          <a:p>
            <a:pPr algn="just"/>
            <a:r>
              <a:rPr lang="it-IT" altLang="it-IT" smtClean="0">
                <a:solidFill>
                  <a:schemeClr val="tx1"/>
                </a:solidFill>
                <a:latin typeface="Times New Roman" pitchFamily="18" charset="0"/>
              </a:rPr>
              <a:t>DIVERSE CATEGORIE DI STIMOLI </a:t>
            </a:r>
          </a:p>
        </p:txBody>
      </p:sp>
      <p:sp>
        <p:nvSpPr>
          <p:cNvPr id="32772" name="Segnaposto numero diapositiva 3"/>
          <p:cNvSpPr txBox="1">
            <a:spLocks noGrp="1"/>
          </p:cNvSpPr>
          <p:nvPr/>
        </p:nvSpPr>
        <p:spPr bwMode="auto">
          <a:xfrm>
            <a:off x="3852863" y="9429750"/>
            <a:ext cx="2941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1" rIns="90000" bIns="46801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  <a:buFont typeface="Times New Roman" pitchFamily="18" charset="0"/>
              <a:buNone/>
            </a:pPr>
            <a:fld id="{427FA111-8DC1-41E3-99FF-836AE61B611D}" type="slidenum"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  <a:buFont typeface="Times New Roman" pitchFamily="18" charset="0"/>
                <a:buNone/>
              </a:pPr>
              <a:t>5</a:t>
            </a:fld>
            <a:endParaRPr lang="it-IT" alt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Times New Roman" pitchFamily="18" charset="0"/>
              </a:rPr>
              <a:t>Fattori di rischio per DE </a:t>
            </a:r>
            <a:r>
              <a:rPr lang="it-IT" altLang="it-IT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it-IT" smtClean="0">
                <a:solidFill>
                  <a:schemeClr val="tx1"/>
                </a:solidFill>
                <a:latin typeface="Times New Roman" pitchFamily="18" charset="0"/>
              </a:rPr>
              <a:t>il rafforzamento dei processi di denominazione veloce di stimoli visivi può rappresentare un fattore protettivo/preventivo del deficit di rapidità nella decodifica del testo</a:t>
            </a:r>
            <a:endParaRPr lang="it-IT" altLang="it-IT" smtClean="0">
              <a:latin typeface="Times New Roman" pitchFamily="18" charset="0"/>
            </a:endParaRPr>
          </a:p>
          <a:p>
            <a:r>
              <a:rPr lang="en-US" altLang="it-IT" smtClean="0">
                <a:solidFill>
                  <a:schemeClr val="tx1"/>
                </a:solidFill>
                <a:latin typeface="Times New Roman" pitchFamily="18" charset="0"/>
              </a:rPr>
              <a:t>pazienti con DE con un marcato deficit di velocità di decodifica per i quali un miglioramento nella velocità del RAN può generalizzare alla lettura</a:t>
            </a:r>
          </a:p>
          <a:p>
            <a:endParaRPr lang="en-US" altLang="it-IT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altLang="it-IT" smtClean="0">
                <a:solidFill>
                  <a:schemeClr val="tx1"/>
                </a:solidFill>
                <a:latin typeface="Times New Roman" pitchFamily="18" charset="0"/>
              </a:rPr>
              <a:t>Bambini con altri disturbi dello sviluppo ,es. Disprassia oculare</a:t>
            </a:r>
          </a:p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EAC40891-060E-4BC4-ACCD-8031F8A0FF19}" type="slidenum">
              <a:rPr lang="it-IT" altLang="it-IT" smtClean="0">
                <a:solidFill>
                  <a:srgbClr val="000000"/>
                </a:solidFill>
                <a:latin typeface="Calibri" pitchFamily="34" charset="0"/>
              </a:rPr>
              <a:pPr/>
              <a:t>6</a:t>
            </a:fld>
            <a:endParaRPr lang="it-IT" alt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55A8C5C6-B5F8-4740-99BF-6E6349DAC4C3}" type="slidenum">
              <a:rPr lang="en-GB" altLang="it-IT" smtClean="0">
                <a:solidFill>
                  <a:srgbClr val="000000"/>
                </a:solidFill>
                <a:latin typeface="Calibri" pitchFamily="34" charset="0"/>
              </a:rPr>
              <a:pPr/>
              <a:t>8</a:t>
            </a:fld>
            <a:endParaRPr lang="en-GB" alt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Times New Roman" pitchFamily="18" charset="0"/>
              </a:rPr>
              <a:t>Diminuzione del tempo (50 msec) se performance del b. sopra le soglie di eccellenza (esercizio superato).. Avanzamenti a metà e a fine sessione (media degli errori), fino a raggiungere tempo target per quella determinata categoria di stimoli.</a:t>
            </a:r>
          </a:p>
          <a:p>
            <a:r>
              <a:rPr lang="it-IT" altLang="it-IT" smtClean="0">
                <a:latin typeface="Times New Roman" pitchFamily="18" charset="0"/>
              </a:rPr>
              <a:t>Avanzamento categoria di stimoli (se raggiunto tempo target) a fine sessione. </a:t>
            </a:r>
          </a:p>
          <a:p>
            <a:r>
              <a:rPr lang="it-IT" altLang="it-IT" smtClean="0">
                <a:latin typeface="Times New Roman" pitchFamily="18" charset="0"/>
              </a:rPr>
              <a:t>Dimensione degli stimoli parametro indipendente; diminuisce di 0,5 cm se la media di un’intera sessione è eccellente. La dimensione viene di nuovo aumentata al passaggio a una nuova categoria di stimoli.</a:t>
            </a:r>
          </a:p>
          <a:p>
            <a:endParaRPr lang="it-IT" altLang="it-IT" smtClean="0">
              <a:latin typeface="Times New Roman" pitchFamily="18" charset="0"/>
            </a:endParaRPr>
          </a:p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35844" name="Segnaposto numero diapositiva 3"/>
          <p:cNvSpPr txBox="1">
            <a:spLocks noGrp="1"/>
          </p:cNvSpPr>
          <p:nvPr/>
        </p:nvSpPr>
        <p:spPr bwMode="auto">
          <a:xfrm>
            <a:off x="3852863" y="9429750"/>
            <a:ext cx="2941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1" rIns="90000" bIns="46801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  <a:buFont typeface="Times New Roman" pitchFamily="18" charset="0"/>
              <a:buNone/>
            </a:pPr>
            <a:fld id="{AF932DE8-FC34-421C-BEF7-D65D6CD3F8A6}" type="slidenum"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  <a:buFont typeface="Times New Roman" pitchFamily="18" charset="0"/>
                <a:buNone/>
              </a:pPr>
              <a:t>11</a:t>
            </a:fld>
            <a:endParaRPr lang="it-IT" alt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Times New Roman" pitchFamily="18" charset="0"/>
              </a:rPr>
              <a:t>Più difficile in realtà delle altre modalità! (anche se a priori la ritenevamo la più facile)</a:t>
            </a:r>
          </a:p>
          <a:p>
            <a:r>
              <a:rPr lang="it-IT" altLang="it-IT" smtClean="0">
                <a:latin typeface="Times New Roman" pitchFamily="18" charset="0"/>
              </a:rPr>
              <a:t>Sono favoriti i meccanismi attentivi ma…</a:t>
            </a:r>
          </a:p>
          <a:p>
            <a:r>
              <a:rPr lang="it-IT" altLang="it-IT" smtClean="0">
                <a:latin typeface="Times New Roman" pitchFamily="18" charset="0"/>
              </a:rPr>
              <a:t>è resa impossibile la pianificazione dell’item successivo da denominare, le operazioni di elaborazione percettiva, (accesso al magazzino semantico), accesso al lessico e programmazione articolatoria  devono avvenire in una finestra temporale ristretta </a:t>
            </a:r>
            <a:r>
              <a:rPr lang="it-IT" altLang="it-IT" smtClean="0">
                <a:latin typeface="Times New Roman" pitchFamily="18" charset="0"/>
                <a:sym typeface="Wingdings" pitchFamily="2" charset="2"/>
              </a:rPr>
              <a:t> molto stressata la velocità di integrazione visuo-verbale e di accesso lessicale</a:t>
            </a:r>
          </a:p>
          <a:p>
            <a:endParaRPr lang="it-IT" altLang="it-IT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mtClean="0">
                <a:latin typeface="Times New Roman" pitchFamily="18" charset="0"/>
              </a:rPr>
              <a:t>Forse è in generale la più difficile!</a:t>
            </a:r>
          </a:p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37892" name="Segnaposto numero diapositiva 3"/>
          <p:cNvSpPr txBox="1">
            <a:spLocks noGrp="1"/>
          </p:cNvSpPr>
          <p:nvPr/>
        </p:nvSpPr>
        <p:spPr bwMode="auto">
          <a:xfrm>
            <a:off x="3852863" y="9429750"/>
            <a:ext cx="2941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1" rIns="90000" bIns="46801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  <a:buFont typeface="Times New Roman" pitchFamily="18" charset="0"/>
              <a:buNone/>
            </a:pPr>
            <a:fld id="{52A39E93-39F6-4028-8FA3-C69B104880CF}" type="slidenum"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  <a:buFont typeface="Times New Roman" pitchFamily="18" charset="0"/>
                <a:buNone/>
              </a:pPr>
              <a:t>12</a:t>
            </a:fld>
            <a:endParaRPr lang="it-IT" alt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latin typeface="Times New Roman" pitchFamily="18" charset="0"/>
              </a:rPr>
              <a:t>inizialmente non è presente alcun item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mtClean="0">
                <a:latin typeface="Times New Roman" pitchFamily="18" charset="0"/>
              </a:rPr>
              <a:t> </a:t>
            </a:r>
            <a:r>
              <a:rPr lang="it-IT" altLang="it-IT" b="1" smtClean="0">
                <a:latin typeface="Times New Roman" pitchFamily="18" charset="0"/>
              </a:rPr>
              <a:t>si lavora sul disancoraggio dallo stimolo precedente</a:t>
            </a:r>
            <a:endParaRPr lang="it-IT" altLang="it-IT" smtClean="0">
              <a:latin typeface="Times New Roman" pitchFamily="18" charset="0"/>
            </a:endParaRPr>
          </a:p>
          <a:p>
            <a:endParaRPr lang="it-IT" altLang="it-IT" smtClean="0">
              <a:latin typeface="Times New Roman" pitchFamily="18" charset="0"/>
            </a:endParaRPr>
          </a:p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39940" name="Segnaposto numero diapositiva 3"/>
          <p:cNvSpPr txBox="1">
            <a:spLocks noGrp="1"/>
          </p:cNvSpPr>
          <p:nvPr/>
        </p:nvSpPr>
        <p:spPr bwMode="auto">
          <a:xfrm>
            <a:off x="3852863" y="9429750"/>
            <a:ext cx="2941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1" rIns="90000" bIns="46801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  <a:buFont typeface="Times New Roman" pitchFamily="18" charset="0"/>
              <a:buNone/>
            </a:pPr>
            <a:fld id="{1813542D-8409-449C-9DDA-11DFE7FE86FF}" type="slidenum"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  <a:buFont typeface="Times New Roman" pitchFamily="18" charset="0"/>
                <a:buNone/>
              </a:pPr>
              <a:t>13</a:t>
            </a:fld>
            <a:endParaRPr lang="it-IT" alt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3F6D-4D7D-4A02-B601-BDABB56C1DF9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82661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21D7-C768-44DE-B4B6-73F624C6A7E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80202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6423-6BF2-44B5-9986-454BCA55049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84026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78F5-153E-4FD3-9C66-722331402029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647470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EE49-96F3-4534-BAB4-E2937C9E192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9733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481A-738F-40DF-AFB7-2D11C6E5959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4269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A902-36D5-427B-BC6D-FF62D32DF9FC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77866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E5CE-A858-471B-8B64-9E806CD8248C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4348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7A31-AB9D-49BC-A03A-8C6FBB333558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42175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9703-1B08-4811-9374-6B4DFE881417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60250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455B-4FDD-4A1B-88E3-8C62282EA0C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88920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5473-D5F9-4154-9738-B83FC052E51D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835453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2E9D-D8D5-4F03-92D2-280AB7416517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45738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62F5-11B4-428E-B165-B8082EAE6429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91342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138D-8123-4519-98AE-6AE59EF776E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047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6CF1-542E-4A8E-BE6B-E91292BCCC2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77847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607F-9B93-44AF-A10B-380A64F95FA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84724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D303D-4950-4118-B4E7-18A6CAEEB6A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628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763E-FE3A-4BF1-A620-C90EC8C2BCD9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70303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E011-4B6F-47AC-93FD-6AE454502A7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29202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D0E4-98CA-464D-8F88-ADFC6E437F3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93587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5A67-57AB-4687-A0A8-0E5EAFEC13A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9510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6F8377-9ACC-41A1-A355-502E1026EEBA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1B48E33-E4CC-4163-A9DA-A2BB33E5CBF7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comments" Target="../comments/comment1.xml"/><Relationship Id="rId5" Type="http://schemas.openxmlformats.org/officeDocument/2006/relationships/image" Target="../media/image3.emf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4"/>
          <p:cNvSpPr txBox="1">
            <a:spLocks noChangeArrowheads="1"/>
          </p:cNvSpPr>
          <p:nvPr/>
        </p:nvSpPr>
        <p:spPr bwMode="auto">
          <a:xfrm>
            <a:off x="4211638" y="5245100"/>
            <a:ext cx="70643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600">
                <a:solidFill>
                  <a:srgbClr val="000000"/>
                </a:solidFill>
              </a:rPr>
              <a:t>dal suono al segno</a:t>
            </a:r>
          </a:p>
        </p:txBody>
      </p:sp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-684213" y="115888"/>
            <a:ext cx="108727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buSzPct val="100000"/>
            </a:pPr>
            <a:r>
              <a:rPr lang="en-US" altLang="it-IT" sz="2600" b="1">
                <a:solidFill>
                  <a:srgbClr val="262699"/>
                </a:solidFill>
              </a:rPr>
              <a:t>Servizio di tele-riabilitazione 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35200"/>
            <a:ext cx="51784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38" y="5253038"/>
            <a:ext cx="35750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5035550"/>
            <a:ext cx="7334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9" name="Oggetto 2"/>
          <p:cNvGraphicFramePr>
            <a:graphicFrameLocks noChangeAspect="1"/>
          </p:cNvGraphicFramePr>
          <p:nvPr/>
        </p:nvGraphicFramePr>
        <p:xfrm>
          <a:off x="198438" y="250825"/>
          <a:ext cx="8255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Immagine bitmap" r:id="rId7" imgW="4352381" imgH="4439270" progId="Paint.Picture">
                  <p:embed/>
                </p:oleObj>
              </mc:Choice>
              <mc:Fallback>
                <p:oleObj name="Immagine bitmap" r:id="rId7" imgW="4352381" imgH="4439270" progId="Paint.Picture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250825"/>
                        <a:ext cx="8255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CasellaDiTesto 7"/>
          <p:cNvSpPr txBox="1">
            <a:spLocks noChangeArrowheads="1"/>
          </p:cNvSpPr>
          <p:nvPr/>
        </p:nvSpPr>
        <p:spPr bwMode="auto">
          <a:xfrm>
            <a:off x="5749925" y="2216150"/>
            <a:ext cx="3117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it-IT" sz="2400" dirty="0" err="1">
                <a:solidFill>
                  <a:srgbClr val="000000"/>
                </a:solidFill>
              </a:rPr>
              <a:t>Bassi</a:t>
            </a:r>
            <a:r>
              <a:rPr lang="en-US" altLang="it-IT" sz="2400" dirty="0">
                <a:solidFill>
                  <a:srgbClr val="000000"/>
                </a:solidFill>
              </a:rPr>
              <a:t> </a:t>
            </a:r>
            <a:r>
              <a:rPr lang="en-US" altLang="it-IT" sz="2400" dirty="0" err="1">
                <a:solidFill>
                  <a:srgbClr val="000000"/>
                </a:solidFill>
              </a:rPr>
              <a:t>costi</a:t>
            </a:r>
            <a:endParaRPr lang="en-US" altLang="it-IT" sz="24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it-IT" sz="2400" dirty="0" err="1">
                <a:solidFill>
                  <a:srgbClr val="000000"/>
                </a:solidFill>
              </a:rPr>
              <a:t>Facili</a:t>
            </a:r>
            <a:r>
              <a:rPr lang="en-US" altLang="it-IT" sz="2400" dirty="0">
                <a:solidFill>
                  <a:srgbClr val="000000"/>
                </a:solidFill>
              </a:rPr>
              <a:t> da </a:t>
            </a:r>
            <a:r>
              <a:rPr lang="en-US" altLang="it-IT" sz="2400" dirty="0" err="1">
                <a:solidFill>
                  <a:srgbClr val="000000"/>
                </a:solidFill>
              </a:rPr>
              <a:t>usare</a:t>
            </a:r>
            <a:endParaRPr lang="en-US" altLang="it-IT" sz="24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it-IT" sz="2400" dirty="0" err="1">
                <a:solidFill>
                  <a:srgbClr val="000000"/>
                </a:solidFill>
              </a:rPr>
              <a:t>Intensivi</a:t>
            </a:r>
            <a:endParaRPr lang="en-US" altLang="it-IT" sz="24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it-IT" sz="2400" dirty="0">
                <a:solidFill>
                  <a:srgbClr val="000000"/>
                </a:solidFill>
              </a:rPr>
              <a:t>Auto-</a:t>
            </a:r>
            <a:r>
              <a:rPr lang="en-US" altLang="it-IT" sz="2400" dirty="0" err="1">
                <a:solidFill>
                  <a:srgbClr val="000000"/>
                </a:solidFill>
              </a:rPr>
              <a:t>adattivi</a:t>
            </a:r>
            <a:endParaRPr lang="en-US" altLang="it-IT" sz="2400" dirty="0">
              <a:solidFill>
                <a:srgbClr val="000000"/>
              </a:solidFill>
            </a:endParaRPr>
          </a:p>
        </p:txBody>
      </p:sp>
      <p:sp>
        <p:nvSpPr>
          <p:cNvPr id="3081" name="Rettangolo 1"/>
          <p:cNvSpPr>
            <a:spLocks noChangeArrowheads="1"/>
          </p:cNvSpPr>
          <p:nvPr/>
        </p:nvSpPr>
        <p:spPr bwMode="auto">
          <a:xfrm>
            <a:off x="560388" y="1249363"/>
            <a:ext cx="6719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it-IT" sz="2400" dirty="0" err="1">
                <a:solidFill>
                  <a:srgbClr val="000000"/>
                </a:solidFill>
                <a:latin typeface="Times New Roman" pitchFamily="18" charset="0"/>
              </a:rPr>
              <a:t>Esercizi</a:t>
            </a:r>
            <a:r>
              <a:rPr lang="en-US" altLang="it-IT" sz="2400" dirty="0">
                <a:solidFill>
                  <a:srgbClr val="000000"/>
                </a:solidFill>
                <a:latin typeface="Times New Roman" pitchFamily="18" charset="0"/>
              </a:rPr>
              <a:t> al computer </a:t>
            </a:r>
            <a:r>
              <a:rPr lang="en-US" altLang="it-IT" sz="2400" dirty="0" err="1">
                <a:solidFill>
                  <a:srgbClr val="000000"/>
                </a:solidFill>
                <a:latin typeface="Times New Roman" pitchFamily="18" charset="0"/>
              </a:rPr>
              <a:t>svolti</a:t>
            </a:r>
            <a:r>
              <a:rPr lang="en-US" altLang="it-IT" sz="2400" dirty="0">
                <a:solidFill>
                  <a:srgbClr val="000000"/>
                </a:solidFill>
                <a:latin typeface="Times New Roman" pitchFamily="18" charset="0"/>
              </a:rPr>
              <a:t> a casa ma </a:t>
            </a:r>
            <a:r>
              <a:rPr lang="en-US" altLang="it-IT" sz="2400" dirty="0" err="1">
                <a:solidFill>
                  <a:srgbClr val="000000"/>
                </a:solidFill>
                <a:latin typeface="Times New Roman" pitchFamily="18" charset="0"/>
              </a:rPr>
              <a:t>monitorati</a:t>
            </a:r>
            <a:r>
              <a:rPr lang="en-US" altLang="it-IT" sz="2400" dirty="0">
                <a:solidFill>
                  <a:srgbClr val="000000"/>
                </a:solidFill>
                <a:latin typeface="Times New Roman" pitchFamily="18" charset="0"/>
              </a:rPr>
              <a:t> da </a:t>
            </a:r>
            <a:r>
              <a:rPr lang="en-US" altLang="it-IT" sz="2400" dirty="0" err="1">
                <a:solidFill>
                  <a:srgbClr val="000000"/>
                </a:solidFill>
                <a:latin typeface="Times New Roman" pitchFamily="18" charset="0"/>
              </a:rPr>
              <a:t>clinici</a:t>
            </a:r>
            <a:r>
              <a:rPr lang="en-US" altLang="it-IT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it-IT" sz="2400" dirty="0" err="1">
                <a:solidFill>
                  <a:srgbClr val="000000"/>
                </a:solidFill>
                <a:latin typeface="Times New Roman" pitchFamily="18" charset="0"/>
              </a:rPr>
              <a:t>esperti</a:t>
            </a:r>
            <a:r>
              <a:rPr lang="en-US" altLang="it-IT" sz="2400" dirty="0">
                <a:solidFill>
                  <a:srgbClr val="000000"/>
                </a:solidFill>
                <a:latin typeface="Times New Roman" pitchFamily="18" charset="0"/>
              </a:rPr>
              <a:t> e </a:t>
            </a:r>
            <a:r>
              <a:rPr lang="en-US" altLang="it-IT" sz="2400" dirty="0" err="1">
                <a:solidFill>
                  <a:srgbClr val="000000"/>
                </a:solidFill>
                <a:latin typeface="Times New Roman" pitchFamily="18" charset="0"/>
              </a:rPr>
              <a:t>adattati</a:t>
            </a:r>
            <a:r>
              <a:rPr lang="en-US" altLang="it-IT" sz="2400" dirty="0">
                <a:solidFill>
                  <a:srgbClr val="000000"/>
                </a:solidFill>
                <a:latin typeface="Times New Roman" pitchFamily="18" charset="0"/>
              </a:rPr>
              <a:t> on-line</a:t>
            </a:r>
            <a:endParaRPr lang="it-IT" altLang="it-IT" sz="2400" dirty="0">
              <a:solidFill>
                <a:srgbClr val="FFFFFF"/>
              </a:solidFill>
            </a:endParaRPr>
          </a:p>
        </p:txBody>
      </p:sp>
      <p:pic>
        <p:nvPicPr>
          <p:cNvPr id="3082" name="Immagin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26415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CasellaDiTesto 14"/>
          <p:cNvSpPr txBox="1">
            <a:spLocks noChangeArrowheads="1"/>
          </p:cNvSpPr>
          <p:nvPr/>
        </p:nvSpPr>
        <p:spPr bwMode="auto">
          <a:xfrm>
            <a:off x="4946650" y="5275263"/>
            <a:ext cx="70485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600">
                <a:solidFill>
                  <a:srgbClr val="000000"/>
                </a:solidFill>
              </a:rPr>
              <a:t>Rapwords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rgbClr val="000000"/>
              </a:solidFill>
            </a:endParaRPr>
          </a:p>
        </p:txBody>
      </p:sp>
      <p:pic>
        <p:nvPicPr>
          <p:cNvPr id="3084" name="Immagin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5238750"/>
            <a:ext cx="59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ttangolo 2"/>
          <p:cNvSpPr>
            <a:spLocks noChangeArrowheads="1"/>
          </p:cNvSpPr>
          <p:nvPr/>
        </p:nvSpPr>
        <p:spPr bwMode="auto">
          <a:xfrm>
            <a:off x="1751013" y="6153150"/>
            <a:ext cx="281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>
                <a:solidFill>
                  <a:srgbClr val="000000"/>
                </a:solidFill>
              </a:rPr>
              <a:t>http://www.ridinet.it/ridinet</a:t>
            </a:r>
          </a:p>
        </p:txBody>
      </p:sp>
      <p:sp>
        <p:nvSpPr>
          <p:cNvPr id="3086" name="CasellaDiTesto 1"/>
          <p:cNvSpPr txBox="1">
            <a:spLocks noChangeArrowheads="1"/>
          </p:cNvSpPr>
          <p:nvPr/>
        </p:nvSpPr>
        <p:spPr bwMode="auto">
          <a:xfrm>
            <a:off x="1258888" y="4221163"/>
            <a:ext cx="648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it-IT" altLang="it-IT" sz="2400">
                <a:solidFill>
                  <a:srgbClr val="FF0000"/>
                </a:solidFill>
              </a:rPr>
              <a:t>per allenare (favorire l’attività spontanea)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olo isoscele 1"/>
          <p:cNvSpPr/>
          <p:nvPr/>
        </p:nvSpPr>
        <p:spPr>
          <a:xfrm>
            <a:off x="3132138" y="1916113"/>
            <a:ext cx="2860675" cy="165735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>
              <a:solidFill>
                <a:srgbClr val="FFFFFF"/>
              </a:solidFill>
              <a:ea typeface="Microsoft YaHei" pitchFamily="34" charset="-122"/>
            </a:endParaRPr>
          </a:p>
        </p:txBody>
      </p:sp>
      <p:sp>
        <p:nvSpPr>
          <p:cNvPr id="21507" name="CasellaDiTesto 2"/>
          <p:cNvSpPr txBox="1">
            <a:spLocks noChangeArrowheads="1"/>
          </p:cNvSpPr>
          <p:nvPr/>
        </p:nvSpPr>
        <p:spPr bwMode="auto">
          <a:xfrm>
            <a:off x="3581400" y="273367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LINGUAGGIO</a:t>
            </a:r>
          </a:p>
        </p:txBody>
      </p:sp>
      <p:sp>
        <p:nvSpPr>
          <p:cNvPr id="4" name="Triangolo isoscele 3"/>
          <p:cNvSpPr/>
          <p:nvPr/>
        </p:nvSpPr>
        <p:spPr>
          <a:xfrm>
            <a:off x="5715000" y="3203575"/>
            <a:ext cx="3249613" cy="155098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>
              <a:solidFill>
                <a:srgbClr val="FFFFFF"/>
              </a:solidFill>
              <a:ea typeface="Microsoft YaHei" pitchFamily="34" charset="-122"/>
            </a:endParaRPr>
          </a:p>
        </p:txBody>
      </p:sp>
      <p:sp>
        <p:nvSpPr>
          <p:cNvPr id="21509" name="CasellaDiTesto 4"/>
          <p:cNvSpPr txBox="1">
            <a:spLocks noChangeArrowheads="1"/>
          </p:cNvSpPr>
          <p:nvPr/>
        </p:nvSpPr>
        <p:spPr bwMode="auto">
          <a:xfrm>
            <a:off x="6300788" y="3865563"/>
            <a:ext cx="2333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ATTENZIONE e CONTROLLO ESECUTIVO</a:t>
            </a:r>
          </a:p>
        </p:txBody>
      </p:sp>
      <p:sp>
        <p:nvSpPr>
          <p:cNvPr id="6" name="Triangolo isoscele 5"/>
          <p:cNvSpPr/>
          <p:nvPr/>
        </p:nvSpPr>
        <p:spPr>
          <a:xfrm>
            <a:off x="468313" y="3270250"/>
            <a:ext cx="3032125" cy="146050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>
              <a:solidFill>
                <a:srgbClr val="FFFFFF"/>
              </a:solidFill>
              <a:ea typeface="Microsoft YaHei" pitchFamily="34" charset="-122"/>
            </a:endParaRPr>
          </a:p>
        </p:txBody>
      </p:sp>
      <p:sp>
        <p:nvSpPr>
          <p:cNvPr id="21511" name="CasellaDiTesto 6"/>
          <p:cNvSpPr txBox="1">
            <a:spLocks noChangeArrowheads="1"/>
          </p:cNvSpPr>
          <p:nvPr/>
        </p:nvSpPr>
        <p:spPr bwMode="auto">
          <a:xfrm>
            <a:off x="1187450" y="4043363"/>
            <a:ext cx="174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SCANSIONE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VISIVA</a:t>
            </a:r>
          </a:p>
        </p:txBody>
      </p:sp>
      <p:sp>
        <p:nvSpPr>
          <p:cNvPr id="12296" name="CasellaDiTesto 8"/>
          <p:cNvSpPr txBox="1">
            <a:spLocks noChangeArrowheads="1"/>
          </p:cNvSpPr>
          <p:nvPr/>
        </p:nvSpPr>
        <p:spPr bwMode="auto">
          <a:xfrm>
            <a:off x="250825" y="682625"/>
            <a:ext cx="8497888" cy="1006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FF0000"/>
                </a:solidFill>
              </a:rPr>
              <a:t>Run the RAN </a:t>
            </a:r>
            <a:r>
              <a:rPr lang="it-IT" altLang="it-IT" sz="2000" b="1">
                <a:solidFill>
                  <a:srgbClr val="FF0000"/>
                </a:solidFill>
                <a:sym typeface="Wingdings" pitchFamily="2" charset="2"/>
              </a:rPr>
              <a:t> adattare </a:t>
            </a:r>
            <a:r>
              <a:rPr lang="it-IT" altLang="it-IT" sz="2000" b="1">
                <a:solidFill>
                  <a:srgbClr val="FF0000"/>
                </a:solidFill>
              </a:rPr>
              <a:t>l’esercizio                                                         di INTEGRAZIONE VISUO-VERBALE RAPIDA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FF0000"/>
                </a:solidFill>
              </a:rPr>
              <a:t>A seconda del profilo del bambino</a:t>
            </a:r>
          </a:p>
        </p:txBody>
      </p:sp>
      <p:sp>
        <p:nvSpPr>
          <p:cNvPr id="21513" name="CasellaDiTesto 18"/>
          <p:cNvSpPr txBox="1">
            <a:spLocks noChangeArrowheads="1"/>
          </p:cNvSpPr>
          <p:nvPr/>
        </p:nvSpPr>
        <p:spPr bwMode="auto">
          <a:xfrm>
            <a:off x="3500438" y="4016375"/>
            <a:ext cx="22145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70C0"/>
                </a:solidFill>
              </a:rPr>
              <a:t>TEMPO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rgbClr val="0070C0"/>
                </a:solidFill>
              </a:rPr>
              <a:t>esposizione + pausa</a:t>
            </a:r>
          </a:p>
        </p:txBody>
      </p:sp>
      <p:sp>
        <p:nvSpPr>
          <p:cNvPr id="20" name="Arco 19"/>
          <p:cNvSpPr/>
          <p:nvPr/>
        </p:nvSpPr>
        <p:spPr>
          <a:xfrm>
            <a:off x="2500313" y="3087688"/>
            <a:ext cx="4071937" cy="2428875"/>
          </a:xfrm>
          <a:prstGeom prst="arc">
            <a:avLst>
              <a:gd name="adj1" fmla="val 16200000"/>
              <a:gd name="adj2" fmla="val 1618492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/>
          </a:p>
        </p:txBody>
      </p:sp>
      <p:sp>
        <p:nvSpPr>
          <p:cNvPr id="12299" name="Freccia in giù 2"/>
          <p:cNvSpPr>
            <a:spLocks noChangeArrowheads="1"/>
          </p:cNvSpPr>
          <p:nvPr/>
        </p:nvSpPr>
        <p:spPr bwMode="auto">
          <a:xfrm>
            <a:off x="4259263" y="141288"/>
            <a:ext cx="241300" cy="504825"/>
          </a:xfrm>
          <a:prstGeom prst="downArrow">
            <a:avLst>
              <a:gd name="adj1" fmla="val 50000"/>
              <a:gd name="adj2" fmla="val 4987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7" grpId="0"/>
      <p:bldP spid="4" grpId="0" animBg="1"/>
      <p:bldP spid="21509" grpId="0"/>
      <p:bldP spid="6" grpId="0" animBg="1"/>
      <p:bldP spid="21511" grpId="0"/>
      <p:bldP spid="215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76213"/>
            <a:ext cx="9144000" cy="588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2" charset="-122"/>
              </a:rPr>
              <a:t>	PARAMETRI AUTO-ADATTIVI</a:t>
            </a:r>
          </a:p>
        </p:txBody>
      </p:sp>
      <p:sp>
        <p:nvSpPr>
          <p:cNvPr id="13315" name="Sottotitolo 2"/>
          <p:cNvSpPr txBox="1">
            <a:spLocks/>
          </p:cNvSpPr>
          <p:nvPr/>
        </p:nvSpPr>
        <p:spPr bwMode="auto">
          <a:xfrm>
            <a:off x="468313" y="1052513"/>
            <a:ext cx="77041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altLang="it-IT">
                <a:solidFill>
                  <a:schemeClr val="tx1"/>
                </a:solidFill>
              </a:rPr>
              <a:t>AVANZAMENTO AUTOMATICO </a:t>
            </a:r>
            <a:r>
              <a:rPr lang="it-IT" altLang="it-IT" b="1">
                <a:solidFill>
                  <a:schemeClr val="tx1"/>
                </a:solidFill>
              </a:rPr>
              <a:t>ON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altLang="it-IT">
                <a:solidFill>
                  <a:schemeClr val="tx1"/>
                </a:solidFill>
              </a:rPr>
              <a:t> </a:t>
            </a:r>
            <a:r>
              <a:rPr lang="it-IT" altLang="it-IT" b="1">
                <a:solidFill>
                  <a:schemeClr val="tx1"/>
                </a:solidFill>
              </a:rPr>
              <a:t>Tempo (esposizione + pausa)</a:t>
            </a:r>
          </a:p>
          <a:p>
            <a:pPr marL="0" lvl="1"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altLang="it-IT">
                <a:solidFill>
                  <a:schemeClr val="tx1"/>
                </a:solidFill>
              </a:rPr>
              <a:t> </a:t>
            </a:r>
            <a:r>
              <a:rPr lang="it-IT" altLang="it-IT" b="1">
                <a:solidFill>
                  <a:schemeClr val="tx1"/>
                </a:solidFill>
              </a:rPr>
              <a:t>Complessità degli stimoli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endParaRPr lang="it-IT" altLang="it-IT" sz="200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endParaRPr lang="it-IT" altLang="it-IT" sz="200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altLang="it-IT">
                <a:solidFill>
                  <a:schemeClr val="tx1"/>
                </a:solidFill>
              </a:rPr>
              <a:t> </a:t>
            </a:r>
            <a:r>
              <a:rPr lang="it-IT" altLang="it-IT" b="1">
                <a:solidFill>
                  <a:schemeClr val="tx1"/>
                </a:solidFill>
              </a:rPr>
              <a:t>Dimensione e affollamento visivo degli stimoli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 marL="0" lvl="1"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331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88913"/>
            <a:ext cx="5254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4165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838"/>
            <a:ext cx="37115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703888"/>
            <a:ext cx="29876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97425"/>
            <a:ext cx="50038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r="16460" b="5756"/>
          <a:stretch>
            <a:fillRect/>
          </a:stretch>
        </p:blipFill>
        <p:spPr bwMode="auto">
          <a:xfrm>
            <a:off x="6443663" y="908050"/>
            <a:ext cx="2016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76213"/>
            <a:ext cx="9144000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Microsoft YaHei" pitchFamily="32" charset="-122"/>
              </a:rPr>
              <a:t>	MODALITA’ DI PRESENTAZIONE: ITEM SINGOLO</a:t>
            </a:r>
          </a:p>
        </p:txBody>
      </p:sp>
      <p:sp>
        <p:nvSpPr>
          <p:cNvPr id="17411" name="Sottotitolo 2"/>
          <p:cNvSpPr txBox="1">
            <a:spLocks/>
          </p:cNvSpPr>
          <p:nvPr/>
        </p:nvSpPr>
        <p:spPr bwMode="auto">
          <a:xfrm>
            <a:off x="250825" y="1052513"/>
            <a:ext cx="878522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700" i="1">
                <a:solidFill>
                  <a:srgbClr val="000000"/>
                </a:solidFill>
              </a:rPr>
              <a:t>_</a:t>
            </a:r>
            <a:r>
              <a:rPr lang="it-IT" altLang="it-IT" sz="1700" b="1">
                <a:solidFill>
                  <a:srgbClr val="000000"/>
                </a:solidFill>
              </a:rPr>
              <a:t>eliminando i distrattori, facilita lo spostamento dell’attenzione sinistra-destra e la focalizzazione sullo stimolo presentato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700" b="1">
                <a:solidFill>
                  <a:srgbClr val="FF0000"/>
                </a:solidFill>
              </a:rPr>
              <a:t>Più difficile in realtà delle altre modalità! (anche se a priori era ritenuta la più facile)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700">
                <a:solidFill>
                  <a:srgbClr val="000000"/>
                </a:solidFill>
              </a:rPr>
              <a:t>_ sono favoriti i meccanismi attentivi ma…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700" b="1">
                <a:solidFill>
                  <a:srgbClr val="000000"/>
                </a:solidFill>
              </a:rPr>
              <a:t>è impossibile la pianificazione dell’item successivo da denominare: molto stressata la rapidità di integrazione visuo-verbale e la prontezza di accesso lessicale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12" name="Immagine 6" descr="ITEM-SINGOL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5600"/>
            <a:ext cx="86423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76213"/>
            <a:ext cx="9144000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2" charset="-122"/>
              </a:rPr>
              <a:t>	MODALITA’ DI PRESENTAZIONE: PROGRESSIVO</a:t>
            </a:r>
          </a:p>
        </p:txBody>
      </p:sp>
      <p:sp>
        <p:nvSpPr>
          <p:cNvPr id="18435" name="Sottotitolo 2"/>
          <p:cNvSpPr txBox="1">
            <a:spLocks/>
          </p:cNvSpPr>
          <p:nvPr/>
        </p:nvSpPr>
        <p:spPr bwMode="auto">
          <a:xfrm>
            <a:off x="684213" y="1052513"/>
            <a:ext cx="748823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_inizialmente non è presente alcun item; 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 _si lavora sul disancoraggio dallo stimolo precedente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_sono facilitati lo spostamento e il ri-ancoraggio dell’attenzione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_oltre a stressare la scansione sinistra-destra, si inserisce un elemento di interferenza (le figure precedenti), che il bambino non deve considerare, ponendo l’attenzione sullo stimolo prestabilito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b="1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8436" name="Immagine 8" descr="ITEM-PROG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86423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76213"/>
            <a:ext cx="9144000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2" charset="-122"/>
              </a:rPr>
              <a:t>	MODALITA’ DI PRESENTAZIONE: ANTIPROGRESSIVO</a:t>
            </a:r>
          </a:p>
        </p:txBody>
      </p:sp>
      <p:sp>
        <p:nvSpPr>
          <p:cNvPr id="19459" name="Sottotitolo 2"/>
          <p:cNvSpPr txBox="1">
            <a:spLocks/>
          </p:cNvSpPr>
          <p:nvPr/>
        </p:nvSpPr>
        <p:spPr bwMode="auto">
          <a:xfrm>
            <a:off x="611188" y="981075"/>
            <a:ext cx="80645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700">
                <a:solidFill>
                  <a:schemeClr val="tx1"/>
                </a:solidFill>
              </a:rPr>
              <a:t>_</a:t>
            </a:r>
            <a:r>
              <a:rPr lang="it-IT" altLang="it-IT" sz="1700" b="1">
                <a:solidFill>
                  <a:schemeClr val="tx1"/>
                </a:solidFill>
              </a:rPr>
              <a:t>incalza la denominazione eliminando gli item precedenti 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700">
                <a:solidFill>
                  <a:schemeClr val="tx1"/>
                </a:solidFill>
              </a:rPr>
              <a:t>_</a:t>
            </a:r>
            <a:r>
              <a:rPr lang="it-IT" altLang="it-IT" sz="1700" b="1">
                <a:solidFill>
                  <a:schemeClr val="tx1"/>
                </a:solidFill>
              </a:rPr>
              <a:t>facilita, sopprimendo i distrattori (stimoli già denominati), lo spostamento dell’attenzione sinistra-destra (soprattutto il disancoraggio dallo stimolo precedente) e la focalizzazione sullo stimolo da denominare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700">
                <a:solidFill>
                  <a:schemeClr val="tx1"/>
                </a:solidFill>
              </a:rPr>
              <a:t>_</a:t>
            </a:r>
            <a:r>
              <a:rPr lang="it-IT" altLang="it-IT" sz="1700" b="1">
                <a:solidFill>
                  <a:schemeClr val="tx1"/>
                </a:solidFill>
              </a:rPr>
              <a:t>vantaggio dato dalla possibile anticipazione dell’accesso lessicale dello stimolo successivo (pianificazione) (+ lettura-like)_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700" b="1">
                <a:solidFill>
                  <a:srgbClr val="FF0000"/>
                </a:solidFill>
              </a:rPr>
              <a:t>Forse è la più facile!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1700" b="1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1700" b="1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170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9460" name="Immagine 7" descr="ITEM-ANTIPROG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862965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76213"/>
            <a:ext cx="9144000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2" charset="-122"/>
              </a:rPr>
              <a:t>	MODALITA’ DI PRESENTAZIONE: TUTTI GLI ITEM</a:t>
            </a:r>
          </a:p>
        </p:txBody>
      </p:sp>
      <p:sp>
        <p:nvSpPr>
          <p:cNvPr id="20483" name="Sottotitolo 2"/>
          <p:cNvSpPr txBox="1">
            <a:spLocks/>
          </p:cNvSpPr>
          <p:nvPr/>
        </p:nvSpPr>
        <p:spPr bwMode="auto">
          <a:xfrm>
            <a:off x="684213" y="1052513"/>
            <a:ext cx="78486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>
                <a:solidFill>
                  <a:schemeClr val="tx1"/>
                </a:solidFill>
              </a:rPr>
              <a:t>_</a:t>
            </a:r>
            <a:r>
              <a:rPr lang="it-IT" altLang="it-IT" b="1">
                <a:solidFill>
                  <a:schemeClr val="tx1"/>
                </a:solidFill>
              </a:rPr>
              <a:t>compito che si avvicina di più al compito della lettura 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_interferenza degli stimoli precedenti e successivi 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>
                <a:solidFill>
                  <a:schemeClr val="tx1"/>
                </a:solidFill>
              </a:rPr>
              <a:t>_</a:t>
            </a:r>
            <a:r>
              <a:rPr lang="it-IT" altLang="it-IT" b="1">
                <a:solidFill>
                  <a:schemeClr val="tx1"/>
                </a:solidFill>
              </a:rPr>
              <a:t>scansione visiva ancora guidata (facilitata la pianificazione)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_</a:t>
            </a:r>
            <a:r>
              <a:rPr lang="it-IT" altLang="it-IT" b="1">
                <a:solidFill>
                  <a:srgbClr val="FF0000"/>
                </a:solidFill>
              </a:rPr>
              <a:t>Compito tradizionale di RAN</a:t>
            </a:r>
            <a:r>
              <a:rPr lang="it-IT" altLang="it-IT" b="1">
                <a:solidFill>
                  <a:schemeClr val="tx1"/>
                </a:solidFill>
              </a:rPr>
              <a:t>: agisce su movimenti saccadici, riconoscimento percettivo, spostamento dell’attenzione visiva, connessioni fra le rappresentazioni visive e le corrispondenti etichette fonologiche e sulla programmazione articolatoria, </a:t>
            </a:r>
            <a:r>
              <a:rPr lang="it-IT" altLang="it-IT" b="1">
                <a:solidFill>
                  <a:srgbClr val="FF0000"/>
                </a:solidFill>
              </a:rPr>
              <a:t>ma, a differenza della matrice autonoma, guida il bambino in questi processi, liberandolo da un impegno di pianificazione. 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Times New Roman" pitchFamily="18" charset="0"/>
              <a:buNone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484" name="Immagine 5" descr="ITEM-TUTT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29200"/>
            <a:ext cx="8642350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284288"/>
            <a:ext cx="8224837" cy="4521200"/>
          </a:xfrm>
        </p:spPr>
        <p:txBody>
          <a:bodyPr/>
          <a:lstStyle/>
          <a:p>
            <a:pPr eaLnBrk="1" hangingPunct="1"/>
            <a:r>
              <a:rPr lang="it-IT" altLang="it-IT" sz="3600" dirty="0" err="1" smtClean="0"/>
              <a:t>Run</a:t>
            </a:r>
            <a:r>
              <a:rPr lang="it-IT" altLang="it-IT" sz="3600" dirty="0" smtClean="0"/>
              <a:t> the RAN come trattamento “</a:t>
            </a:r>
            <a:r>
              <a:rPr lang="it-IT" altLang="it-IT" sz="3600" dirty="0" err="1" smtClean="0"/>
              <a:t>process-oriented</a:t>
            </a:r>
            <a:r>
              <a:rPr lang="it-IT" altLang="it-IT" sz="3600" dirty="0" smtClean="0"/>
              <a:t>”, non promuove miglioramenti stimolo specifici </a:t>
            </a:r>
          </a:p>
          <a:p>
            <a:pPr eaLnBrk="1" hangingPunct="1"/>
            <a:endParaRPr lang="it-IT" altLang="it-IT" sz="3600" dirty="0" smtClean="0"/>
          </a:p>
          <a:p>
            <a:pPr eaLnBrk="1" hangingPunct="1"/>
            <a:r>
              <a:rPr lang="it-IT" altLang="it-IT" sz="3600" dirty="0" smtClean="0"/>
              <a:t>Diversamente da altri trattamenti focalizzati sul processo, lavora sulla modalità “</a:t>
            </a:r>
            <a:r>
              <a:rPr lang="it-IT" altLang="it-IT" sz="3600" dirty="0" err="1" smtClean="0"/>
              <a:t>visuo</a:t>
            </a:r>
            <a:r>
              <a:rPr lang="it-IT" altLang="it-IT" sz="3600" dirty="0" smtClean="0"/>
              <a:t>-verbale”– «orientato a processi complessi»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olo 1"/>
          <p:cNvSpPr>
            <a:spLocks noGrp="1"/>
          </p:cNvSpPr>
          <p:nvPr>
            <p:ph type="title"/>
          </p:nvPr>
        </p:nvSpPr>
        <p:spPr>
          <a:xfrm>
            <a:off x="539750" y="1484313"/>
            <a:ext cx="8228013" cy="3024187"/>
          </a:xfr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path path="rect">
              <a:fillToRect l="100000" t="100000"/>
            </a:path>
          </a:gradFill>
          <a:ln>
            <a:solidFill>
              <a:schemeClr val="accent2"/>
            </a:solidFill>
            <a:miter lim="800000"/>
            <a:headEnd/>
            <a:tailEnd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it-IT" altLang="it-IT" dirty="0" smtClean="0">
                <a:solidFill>
                  <a:srgbClr val="FFFFFF"/>
                </a:solidFill>
                <a:latin typeface="Calibri" pitchFamily="34" charset="0"/>
              </a:rPr>
              <a:t>E per i bambini con difficoltà di lettura e scrittura, </a:t>
            </a:r>
            <a:r>
              <a:rPr lang="it-IT" altLang="it-IT" dirty="0">
                <a:solidFill>
                  <a:srgbClr val="FFFFFF"/>
                </a:solidFill>
                <a:latin typeface="Calibri" pitchFamily="34" charset="0"/>
              </a:rPr>
              <a:t>d</a:t>
            </a:r>
            <a:r>
              <a:rPr lang="it-IT" altLang="it-IT" dirty="0" smtClean="0">
                <a:solidFill>
                  <a:srgbClr val="FFFFFF"/>
                </a:solidFill>
                <a:latin typeface="Calibri" pitchFamily="34" charset="0"/>
              </a:rPr>
              <a:t>eficit linguistico e debole memoria fonologica? </a:t>
            </a:r>
            <a:br>
              <a:rPr lang="it-IT" altLang="it-IT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it-IT" altLang="it-IT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it-IT" altLang="it-IT" dirty="0" smtClean="0">
                <a:solidFill>
                  <a:srgbClr val="FFFFFF"/>
                </a:solidFill>
                <a:latin typeface="Calibri" pitchFamily="34" charset="0"/>
              </a:rPr>
            </a:br>
            <a:endParaRPr lang="it-IT" altLang="it-IT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3792537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619375" y="652463"/>
            <a:ext cx="43211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it-IT" altLang="it-IT" sz="2400">
                <a:solidFill>
                  <a:srgbClr val="000000"/>
                </a:solidFill>
                <a:latin typeface="Calibri Light" pitchFamily="34" charset="0"/>
              </a:rPr>
              <a:t>             </a:t>
            </a:r>
            <a:r>
              <a:rPr lang="it-IT" altLang="it-IT" sz="2400" b="1">
                <a:solidFill>
                  <a:srgbClr val="000000"/>
                </a:solidFill>
                <a:latin typeface="Calibri Light" pitchFamily="34" charset="0"/>
              </a:rPr>
              <a:t>MEMO-RAN </a:t>
            </a:r>
          </a:p>
        </p:txBody>
      </p:sp>
      <p:sp>
        <p:nvSpPr>
          <p:cNvPr id="24580" name="CasellaDiTesto 9"/>
          <p:cNvSpPr txBox="1">
            <a:spLocks noChangeArrowheads="1"/>
          </p:cNvSpPr>
          <p:nvPr/>
        </p:nvSpPr>
        <p:spPr bwMode="auto">
          <a:xfrm>
            <a:off x="611188" y="1166813"/>
            <a:ext cx="8137525" cy="168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sz="2400">
                <a:solidFill>
                  <a:srgbClr val="22228B"/>
                </a:solidFill>
              </a:rPr>
              <a:t>Per enfatizzare il controllo e il mantenimento in memoria durante un compito «simil-lettura»,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2400">
                <a:solidFill>
                  <a:srgbClr val="22228B"/>
                </a:solidFill>
              </a:rPr>
              <a:t>in particolare nei DE con pregresso RL</a:t>
            </a:r>
          </a:p>
        </p:txBody>
      </p:sp>
      <p:sp>
        <p:nvSpPr>
          <p:cNvPr id="24581" name="CasellaDiTesto 1"/>
          <p:cNvSpPr txBox="1">
            <a:spLocks noChangeArrowheads="1"/>
          </p:cNvSpPr>
          <p:nvPr/>
        </p:nvSpPr>
        <p:spPr bwMode="auto">
          <a:xfrm>
            <a:off x="4427538" y="3284538"/>
            <a:ext cx="4573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solidFill>
                  <a:srgbClr val="7030A0"/>
                </a:solidFill>
              </a:rPr>
              <a:t>1. Denomina tutti ad eccezione di «letto»</a:t>
            </a:r>
          </a:p>
        </p:txBody>
      </p:sp>
      <p:sp>
        <p:nvSpPr>
          <p:cNvPr id="24582" name="CasellaDiTesto 10"/>
          <p:cNvSpPr txBox="1">
            <a:spLocks noChangeArrowheads="1"/>
          </p:cNvSpPr>
          <p:nvPr/>
        </p:nvSpPr>
        <p:spPr bwMode="auto">
          <a:xfrm>
            <a:off x="4464050" y="3924300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dirty="0">
                <a:solidFill>
                  <a:srgbClr val="7030A0"/>
                </a:solidFill>
              </a:rPr>
              <a:t>2. Denomina quello precedente (o n-back) a quello evidenziato (modalità anti-progressivo)</a:t>
            </a:r>
          </a:p>
        </p:txBody>
      </p:sp>
      <p:sp>
        <p:nvSpPr>
          <p:cNvPr id="24583" name="CasellaDiTesto 11"/>
          <p:cNvSpPr txBox="1">
            <a:spLocks noChangeArrowheads="1"/>
          </p:cNvSpPr>
          <p:nvPr/>
        </p:nvSpPr>
        <p:spPr bwMode="auto">
          <a:xfrm>
            <a:off x="4500563" y="495458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solidFill>
                  <a:srgbClr val="7030A0"/>
                </a:solidFill>
              </a:rPr>
              <a:t>3. Inverti «palla» e «letto»</a:t>
            </a:r>
          </a:p>
        </p:txBody>
      </p:sp>
      <p:sp>
        <p:nvSpPr>
          <p:cNvPr id="289800" name="Freccia in giù 1"/>
          <p:cNvSpPr>
            <a:spLocks noChangeArrowheads="1"/>
          </p:cNvSpPr>
          <p:nvPr/>
        </p:nvSpPr>
        <p:spPr bwMode="auto">
          <a:xfrm>
            <a:off x="4006850" y="115888"/>
            <a:ext cx="419100" cy="536575"/>
          </a:xfrm>
          <a:prstGeom prst="downArrow">
            <a:avLst>
              <a:gd name="adj1" fmla="val 50000"/>
              <a:gd name="adj2" fmla="val 50068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>
              <a:solidFill>
                <a:prstClr val="white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76213"/>
            <a:ext cx="9144000" cy="577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2" charset="-122"/>
              </a:rPr>
              <a:t>	MEMO-RAN</a:t>
            </a:r>
          </a:p>
        </p:txBody>
      </p:sp>
      <p:pic>
        <p:nvPicPr>
          <p:cNvPr id="25603" name="Immagine 5" descr="ITEM-TUTT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86423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asellaDiTesto 5"/>
          <p:cNvSpPr txBox="1">
            <a:spLocks noChangeArrowheads="1"/>
          </p:cNvSpPr>
          <p:nvPr/>
        </p:nvSpPr>
        <p:spPr bwMode="auto">
          <a:xfrm>
            <a:off x="323850" y="1052513"/>
            <a:ext cx="8424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Esercizio 1)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b="1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TUTTI GLI STIMOLI VISIBILI: denominazione e inversione di denominazione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>
                <a:solidFill>
                  <a:schemeClr val="tx1"/>
                </a:solidFill>
              </a:rPr>
              <a:t>Tra i 5 stimoli il tutor sceglie due stimoli, di cui si invertirà il nome (per es quando vede lago deve dire ragno e quando vede ragno deve dire lago).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>
                <a:solidFill>
                  <a:schemeClr val="tx1"/>
                </a:solidFill>
              </a:rPr>
              <a:t>Compito: denominare tutti gli stimoli, ricordandosi di invertire i due prima detti restando al ritmo del cue visivo (quadratino rosso)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>
                <a:solidFill>
                  <a:schemeClr val="tx1"/>
                </a:solidFill>
              </a:rPr>
              <a:t> 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6"/>
          <a:stretch>
            <a:fillRect/>
          </a:stretch>
        </p:blipFill>
        <p:spPr bwMode="auto">
          <a:xfrm>
            <a:off x="709613" y="836613"/>
            <a:ext cx="4725987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55575" y="-433388"/>
            <a:ext cx="152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09614" y="3327900"/>
            <a:ext cx="7912992" cy="3095336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Trattamento orientato al processo</a:t>
            </a:r>
          </a:p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SCOPO: automatizzare la prontezza della lettura</a:t>
            </a:r>
          </a:p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COME: allenando </a:t>
            </a:r>
            <a:r>
              <a:rPr lang="it-IT" altLang="it-IT" sz="2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l’integrazione </a:t>
            </a:r>
            <a:r>
              <a:rPr lang="it-IT" altLang="it-IT" sz="2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visuo</a:t>
            </a:r>
            <a:r>
              <a:rPr lang="it-IT" altLang="it-IT" sz="2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-verbale </a:t>
            </a: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rapida </a:t>
            </a:r>
            <a:endParaRPr lang="it-IT" altLang="it-IT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</a:t>
            </a: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compiti «lettura-</a:t>
            </a:r>
            <a:r>
              <a:rPr lang="it-IT" altLang="it-IT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like</a:t>
            </a: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357563"/>
            <a:ext cx="9493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asellaDiTesto 4"/>
          <p:cNvSpPr txBox="1">
            <a:spLocks noChangeArrowheads="1"/>
          </p:cNvSpPr>
          <p:nvPr/>
        </p:nvSpPr>
        <p:spPr bwMode="auto">
          <a:xfrm>
            <a:off x="4997450" y="1989138"/>
            <a:ext cx="706438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600">
                <a:solidFill>
                  <a:schemeClr val="tx1"/>
                </a:solidFill>
              </a:rPr>
              <a:t>dal suono al segno</a:t>
            </a:r>
          </a:p>
        </p:txBody>
      </p:sp>
      <p:pic>
        <p:nvPicPr>
          <p:cNvPr id="4103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1836738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CasellaDiTesto 14"/>
          <p:cNvSpPr txBox="1">
            <a:spLocks noChangeArrowheads="1"/>
          </p:cNvSpPr>
          <p:nvPr/>
        </p:nvSpPr>
        <p:spPr bwMode="auto">
          <a:xfrm>
            <a:off x="5732463" y="1989138"/>
            <a:ext cx="70485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600">
                <a:solidFill>
                  <a:schemeClr val="tx1"/>
                </a:solidFill>
              </a:rPr>
              <a:t>Rapwords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600">
              <a:solidFill>
                <a:schemeClr val="tx1"/>
              </a:solidFill>
            </a:endParaRPr>
          </a:p>
        </p:txBody>
      </p:sp>
      <p:pic>
        <p:nvPicPr>
          <p:cNvPr id="4105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1844675"/>
            <a:ext cx="59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013" y="84138"/>
            <a:ext cx="10869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908050"/>
            <a:ext cx="2908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Rettangolo 1"/>
          <p:cNvSpPr>
            <a:spLocks noChangeArrowheads="1"/>
          </p:cNvSpPr>
          <p:nvPr/>
        </p:nvSpPr>
        <p:spPr bwMode="auto">
          <a:xfrm>
            <a:off x="468313" y="2924175"/>
            <a:ext cx="734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it-IT" sz="1400">
                <a:solidFill>
                  <a:srgbClr val="000000"/>
                </a:solidFill>
                <a:latin typeface="Comic Sans MS" pitchFamily="66" charset="0"/>
              </a:rPr>
              <a:t>Esercizi al computer svolti a casa ma monitorati da clinici esperti e adattati on-line</a:t>
            </a:r>
            <a:endParaRPr lang="it-IT" altLang="it-IT" sz="140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76213"/>
            <a:ext cx="9144000" cy="577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2" charset="-122"/>
              </a:rPr>
              <a:t>	MEMO-RAN</a:t>
            </a:r>
          </a:p>
        </p:txBody>
      </p:sp>
      <p:sp>
        <p:nvSpPr>
          <p:cNvPr id="26627" name="Sottotitolo 2"/>
          <p:cNvSpPr txBox="1">
            <a:spLocks/>
          </p:cNvSpPr>
          <p:nvPr/>
        </p:nvSpPr>
        <p:spPr bwMode="auto">
          <a:xfrm>
            <a:off x="395288" y="1052513"/>
            <a:ext cx="8485187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Esercizio 2)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1600" b="1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ITEM CHE SCOMPAIONO PROGRESSIVAMENTE: denominazione dello stimolo precedente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16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>
                <a:solidFill>
                  <a:schemeClr val="tx1"/>
                </a:solidFill>
              </a:rPr>
              <a:t>Il tutor dice al bambino che dovrà denominare partendo dal secondo stimolo. Il bambino dovrà utilizzare l’etichetta verbale dello stimolo precedente restando al ritmo del cue visivo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1700" b="1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170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it-IT" altLang="it-IT" sz="17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6628" name="Immagine 7" descr="ITEM-ANTIPROG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862965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76213"/>
            <a:ext cx="9144000" cy="5889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 pitchFamily="32" charset="-122"/>
              </a:rPr>
              <a:t>	MEMO-RAN</a:t>
            </a:r>
          </a:p>
        </p:txBody>
      </p:sp>
      <p:sp>
        <p:nvSpPr>
          <p:cNvPr id="27651" name="Sottotitolo 2"/>
          <p:cNvSpPr txBox="1">
            <a:spLocks/>
          </p:cNvSpPr>
          <p:nvPr/>
        </p:nvSpPr>
        <p:spPr bwMode="auto">
          <a:xfrm>
            <a:off x="971550" y="1052513"/>
            <a:ext cx="72009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b="1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7652" name="Immagine 3" descr="CLUS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01250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ttangolo 4"/>
          <p:cNvSpPr>
            <a:spLocks noChangeArrowheads="1"/>
          </p:cNvSpPr>
          <p:nvPr/>
        </p:nvSpPr>
        <p:spPr bwMode="auto">
          <a:xfrm>
            <a:off x="323850" y="1052513"/>
            <a:ext cx="8640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chemeClr val="tx1"/>
                </a:solidFill>
              </a:rPr>
              <a:t>Esercizio 3) Denominazione in Cluster</a:t>
            </a:r>
            <a:endParaRPr lang="it-IT" alt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3" descr="run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04813"/>
            <a:ext cx="86614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4878388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ttangolo 1"/>
          <p:cNvSpPr>
            <a:spLocks noChangeArrowheads="1"/>
          </p:cNvSpPr>
          <p:nvPr/>
        </p:nvSpPr>
        <p:spPr bwMode="auto">
          <a:xfrm>
            <a:off x="179388" y="0"/>
            <a:ext cx="47640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b="1">
                <a:solidFill>
                  <a:srgbClr val="FF0000"/>
                </a:solidFill>
              </a:rPr>
              <a:t> Contesto narrativo ludico</a:t>
            </a:r>
          </a:p>
        </p:txBody>
      </p:sp>
      <p:pic>
        <p:nvPicPr>
          <p:cNvPr id="9222" name="Picture 6" descr="j0301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92150"/>
            <a:ext cx="18303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56325" y="2420938"/>
            <a:ext cx="2411413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Calibri" charset="0"/>
                <a:ea typeface="Microsoft YaHei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it-IT" altLang="it-IT" sz="2400" smtClean="0">
                <a:solidFill>
                  <a:prstClr val="black"/>
                </a:solidFill>
                <a:latin typeface="Arial" charset="0"/>
              </a:rPr>
              <a:t>Un clinico appositamente formato monitora l’andamento del trattamento via web</a:t>
            </a:r>
          </a:p>
        </p:txBody>
      </p:sp>
      <p:sp>
        <p:nvSpPr>
          <p:cNvPr id="6150" name="Rettangolo 1"/>
          <p:cNvSpPr>
            <a:spLocks noChangeArrowheads="1"/>
          </p:cNvSpPr>
          <p:nvPr/>
        </p:nvSpPr>
        <p:spPr bwMode="auto">
          <a:xfrm>
            <a:off x="1619250" y="5373688"/>
            <a:ext cx="5114925" cy="461962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>
                <a:solidFill>
                  <a:srgbClr val="000000"/>
                </a:solidFill>
              </a:rPr>
              <a:t>http://www.ridinet.it/ridinet/login/auth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539750" y="549275"/>
            <a:ext cx="2857500" cy="14287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tx1"/>
                </a:solidFill>
              </a:rPr>
              <a:t>COMPITO: denominare ad alta voce e in modo seriale gli stimoli (colori, figure in b/n) contenuti in una serie di matrici </a:t>
            </a:r>
          </a:p>
        </p:txBody>
      </p:sp>
      <p:sp>
        <p:nvSpPr>
          <p:cNvPr id="7171" name="CasellaDiTesto 8"/>
          <p:cNvSpPr txBox="1">
            <a:spLocks noChangeArrowheads="1"/>
          </p:cNvSpPr>
          <p:nvPr/>
        </p:nvSpPr>
        <p:spPr bwMode="auto">
          <a:xfrm>
            <a:off x="4546600" y="3813175"/>
            <a:ext cx="374491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>
                <a:solidFill>
                  <a:schemeClr val="tx1"/>
                </a:solidFill>
              </a:rPr>
              <a:t>OBIETTIVO (3 mesi circa): raggiungimento di una determinata velocità di denominazione (target per l’età e la scolarità)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39750" y="2708275"/>
            <a:ext cx="2857500" cy="14287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altLang="it-IT">
                <a:solidFill>
                  <a:schemeClr val="tx1"/>
                </a:solidFill>
                <a:ea typeface="Microsoft YaHei" pitchFamily="34" charset="-122"/>
              </a:rPr>
              <a:t>Esercizio quotidiano al pc per circa 15-25 minuti (tempo di esercizio </a:t>
            </a:r>
            <a:r>
              <a:rPr lang="it-IT" altLang="it-IT" i="1">
                <a:solidFill>
                  <a:schemeClr val="tx1"/>
                </a:solidFill>
                <a:ea typeface="Microsoft YaHei" pitchFamily="34" charset="-122"/>
              </a:rPr>
              <a:t>netto</a:t>
            </a:r>
            <a:r>
              <a:rPr lang="it-IT" altLang="it-IT">
                <a:solidFill>
                  <a:schemeClr val="tx1"/>
                </a:solidFill>
                <a:ea typeface="Microsoft YaHei" pitchFamily="34" charset="-122"/>
              </a:rPr>
              <a:t> variabile a seconda dell’età e della scolarità)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539750" y="4868863"/>
            <a:ext cx="2857500" cy="14287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altLang="it-IT">
                <a:solidFill>
                  <a:schemeClr val="tx1"/>
                </a:solidFill>
                <a:ea typeface="Microsoft YaHei" pitchFamily="34" charset="-122"/>
              </a:rPr>
              <a:t>Auto-adattività</a:t>
            </a:r>
          </a:p>
        </p:txBody>
      </p:sp>
      <p:pic>
        <p:nvPicPr>
          <p:cNvPr id="7174" name="run the ran.mov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635000"/>
            <a:ext cx="3871913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4"/>
          <p:cNvSpPr txBox="1">
            <a:spLocks noChangeArrowheads="1"/>
          </p:cNvSpPr>
          <p:nvPr/>
        </p:nvSpPr>
        <p:spPr bwMode="auto">
          <a:xfrm>
            <a:off x="298450" y="1322388"/>
            <a:ext cx="8640763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>
                <a:solidFill>
                  <a:schemeClr val="tx1"/>
                </a:solidFill>
              </a:rPr>
              <a:t>-</a:t>
            </a:r>
            <a:r>
              <a:rPr lang="it-IT" altLang="it-IT" sz="2400" b="1">
                <a:solidFill>
                  <a:schemeClr val="tx1"/>
                </a:solidFill>
              </a:rPr>
              <a:t> </a:t>
            </a:r>
            <a:r>
              <a:rPr lang="it-IT" altLang="it-IT" sz="2400">
                <a:solidFill>
                  <a:schemeClr val="tx1"/>
                </a:solidFill>
              </a:rPr>
              <a:t>bambini con </a:t>
            </a:r>
            <a:r>
              <a:rPr lang="it-IT" altLang="it-IT" sz="2400" b="1">
                <a:solidFill>
                  <a:schemeClr val="tx1"/>
                </a:solidFill>
              </a:rPr>
              <a:t>deficit prevalente nell’automatizzazione della decodifica</a:t>
            </a:r>
            <a:r>
              <a:rPr lang="it-IT" altLang="it-IT" sz="2400">
                <a:solidFill>
                  <a:schemeClr val="tx1"/>
                </a:solidFill>
              </a:rPr>
              <a:t> (</a:t>
            </a:r>
            <a:r>
              <a:rPr lang="it-IT" altLang="it-IT" sz="2400" b="1">
                <a:solidFill>
                  <a:schemeClr val="tx1"/>
                </a:solidFill>
              </a:rPr>
              <a:t>rapidità</a:t>
            </a:r>
            <a:r>
              <a:rPr lang="it-IT" altLang="it-IT" sz="2400">
                <a:solidFill>
                  <a:schemeClr val="tx1"/>
                </a:solidFill>
              </a:rPr>
              <a:t>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Tx/>
              <a:buChar char="-"/>
            </a:pPr>
            <a:r>
              <a:rPr lang="it-IT" altLang="it-IT" sz="2400">
                <a:solidFill>
                  <a:schemeClr val="tx1"/>
                </a:solidFill>
              </a:rPr>
              <a:t> bambini a rischio di difficoltà di lettura e </a:t>
            </a:r>
            <a:r>
              <a:rPr lang="it-IT" altLang="it-IT" sz="2400" b="1">
                <a:solidFill>
                  <a:schemeClr val="tx1"/>
                </a:solidFill>
              </a:rPr>
              <a:t>deficit al test RAN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240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it-IT" altLang="it-IT" sz="2400">
                <a:solidFill>
                  <a:schemeClr val="tx1"/>
                </a:solidFill>
              </a:rPr>
              <a:t> bambini con altri disturbi dello sviluppo, per i quali ci sia necessità di migliorare le capacità di integrazione visuo-verbale rapida e automatica in compiti da sinistra a destra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Tx/>
              <a:buChar char="-"/>
            </a:pPr>
            <a:r>
              <a:rPr lang="it-IT" altLang="it-IT" sz="2400">
                <a:solidFill>
                  <a:schemeClr val="tx1"/>
                </a:solidFill>
              </a:rPr>
              <a:t> età compresa fra </a:t>
            </a:r>
            <a:r>
              <a:rPr lang="it-IT" altLang="it-IT" sz="2400" b="1">
                <a:solidFill>
                  <a:schemeClr val="tx1"/>
                </a:solidFill>
              </a:rPr>
              <a:t>5 e 11 anni </a:t>
            </a:r>
            <a:r>
              <a:rPr lang="it-IT" altLang="it-IT" sz="2400">
                <a:solidFill>
                  <a:schemeClr val="tx1"/>
                </a:solidFill>
              </a:rPr>
              <a:t>circa</a:t>
            </a:r>
          </a:p>
        </p:txBody>
      </p:sp>
      <p:sp>
        <p:nvSpPr>
          <p:cNvPr id="8195" name="Titolo 1"/>
          <p:cNvSpPr txBox="1">
            <a:spLocks/>
          </p:cNvSpPr>
          <p:nvPr/>
        </p:nvSpPr>
        <p:spPr bwMode="auto">
          <a:xfrm>
            <a:off x="179388" y="53975"/>
            <a:ext cx="82264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4400">
                <a:solidFill>
                  <a:srgbClr val="FF0000"/>
                </a:solidFill>
                <a:latin typeface="Calibri Light" pitchFamily="34" charset="0"/>
              </a:rPr>
              <a:t>Destinatari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3573463"/>
            <a:ext cx="25527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83300" y="2647950"/>
            <a:ext cx="295116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b="1">
                <a:solidFill>
                  <a:srgbClr val="000000"/>
                </a:solidFill>
                <a:latin typeface="Calibri" pitchFamily="34" charset="0"/>
              </a:rPr>
              <a:t>Rappresentazioni intatte ma scarsamente accessibili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solidFill>
                  <a:srgbClr val="000000"/>
                </a:solidFill>
                <a:latin typeface="Calibri" pitchFamily="34" charset="0"/>
              </a:rPr>
              <a:t>Science, Boets et al., 2013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5288" y="549275"/>
            <a:ext cx="6048375" cy="364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200" dirty="0">
                <a:solidFill>
                  <a:srgbClr val="000000"/>
                </a:solidFill>
                <a:latin typeface="+mn-lt"/>
                <a:ea typeface="Microsoft YaHei" pitchFamily="32" charset="-122"/>
              </a:rPr>
              <a:t>La lentezza di decodifica (70%) riflette un deficit di “</a:t>
            </a:r>
            <a:r>
              <a:rPr lang="it-IT" altLang="it-IT" sz="2200" dirty="0">
                <a:solidFill>
                  <a:srgbClr val="FF0000"/>
                </a:solidFill>
                <a:latin typeface="+mn-lt"/>
                <a:ea typeface="Microsoft YaHei" pitchFamily="32" charset="-122"/>
              </a:rPr>
              <a:t>SPEED </a:t>
            </a:r>
            <a:r>
              <a:rPr lang="it-IT" altLang="it-IT" sz="2200" dirty="0" err="1">
                <a:solidFill>
                  <a:srgbClr val="FF0000"/>
                </a:solidFill>
                <a:latin typeface="+mn-lt"/>
                <a:ea typeface="Microsoft YaHei" pitchFamily="32" charset="-122"/>
              </a:rPr>
              <a:t>of</a:t>
            </a:r>
            <a:r>
              <a:rPr lang="it-IT" altLang="it-IT" sz="2200" dirty="0">
                <a:solidFill>
                  <a:srgbClr val="FF0000"/>
                </a:solidFill>
                <a:latin typeface="+mn-lt"/>
                <a:ea typeface="Microsoft YaHei" pitchFamily="32" charset="-122"/>
              </a:rPr>
              <a:t> PROCESSING” </a:t>
            </a:r>
            <a:r>
              <a:rPr lang="it-IT" altLang="it-IT" sz="2200" dirty="0">
                <a:solidFill>
                  <a:srgbClr val="000000"/>
                </a:solidFill>
                <a:latin typeface="+mn-lt"/>
                <a:ea typeface="Microsoft YaHei" pitchFamily="32" charset="-122"/>
              </a:rPr>
              <a:t>inteso come scarsa AUTOMATIZZAZIONE </a:t>
            </a:r>
            <a:r>
              <a:rPr lang="it-IT" altLang="it-IT" sz="2200" dirty="0">
                <a:solidFill>
                  <a:srgbClr val="FF0000"/>
                </a:solidFill>
                <a:latin typeface="+mn-lt"/>
                <a:ea typeface="Microsoft YaHei" pitchFamily="32" charset="-122"/>
              </a:rPr>
              <a:t>dell’INTEGRAZIONE CROSSMODALE</a:t>
            </a:r>
            <a:r>
              <a:rPr lang="it-IT" altLang="it-IT" sz="2200" dirty="0">
                <a:solidFill>
                  <a:srgbClr val="000000"/>
                </a:solidFill>
                <a:latin typeface="+mn-lt"/>
                <a:ea typeface="Microsoft YaHei" pitchFamily="32" charset="-122"/>
              </a:rPr>
              <a:t>, fra la modalità visiva e la rappresentazione fonologica corrispondente                           </a:t>
            </a:r>
          </a:p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200" dirty="0">
                <a:solidFill>
                  <a:srgbClr val="000000"/>
                </a:solidFill>
                <a:latin typeface="+mn-lt"/>
                <a:ea typeface="Microsoft YaHei" pitchFamily="32" charset="-122"/>
              </a:rPr>
              <a:t>   (</a:t>
            </a:r>
            <a:r>
              <a:rPr lang="it-IT" altLang="it-IT" sz="2200" dirty="0" err="1">
                <a:solidFill>
                  <a:srgbClr val="000000"/>
                </a:solidFill>
                <a:latin typeface="+mn-lt"/>
                <a:ea typeface="Microsoft YaHei" pitchFamily="32" charset="-122"/>
              </a:rPr>
              <a:t>Hulme</a:t>
            </a:r>
            <a:r>
              <a:rPr lang="it-IT" altLang="it-IT" sz="2200" dirty="0">
                <a:solidFill>
                  <a:srgbClr val="000000"/>
                </a:solidFill>
                <a:latin typeface="+mn-lt"/>
                <a:ea typeface="Microsoft YaHei" pitchFamily="32" charset="-122"/>
              </a:rPr>
              <a:t>, 2004; </a:t>
            </a:r>
            <a:r>
              <a:rPr lang="it-IT" altLang="it-IT" sz="2200" dirty="0" err="1">
                <a:solidFill>
                  <a:srgbClr val="000000"/>
                </a:solidFill>
                <a:latin typeface="+mn-lt"/>
                <a:ea typeface="Microsoft YaHei" pitchFamily="32" charset="-122"/>
              </a:rPr>
              <a:t>Sela</a:t>
            </a:r>
            <a:r>
              <a:rPr lang="it-IT" altLang="it-IT" sz="2200" dirty="0">
                <a:solidFill>
                  <a:srgbClr val="000000"/>
                </a:solidFill>
                <a:latin typeface="+mn-lt"/>
                <a:ea typeface="Microsoft YaHei" pitchFamily="32" charset="-122"/>
              </a:rPr>
              <a:t>, 2014; Norton e </a:t>
            </a:r>
            <a:r>
              <a:rPr lang="it-IT" altLang="it-IT" sz="2200" dirty="0" err="1">
                <a:solidFill>
                  <a:srgbClr val="000000"/>
                </a:solidFill>
                <a:latin typeface="+mn-lt"/>
                <a:ea typeface="Microsoft YaHei" pitchFamily="32" charset="-122"/>
              </a:rPr>
              <a:t>Wolf</a:t>
            </a:r>
            <a:r>
              <a:rPr lang="it-IT" altLang="it-IT" sz="2200" dirty="0">
                <a:solidFill>
                  <a:srgbClr val="000000"/>
                </a:solidFill>
                <a:latin typeface="+mn-lt"/>
                <a:ea typeface="Microsoft YaHei" pitchFamily="32" charset="-122"/>
              </a:rPr>
              <a:t>, 2012 ; Jones 2013)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876925"/>
            <a:ext cx="5508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Text Box 1"/>
          <p:cNvSpPr txBox="1">
            <a:spLocks noChangeArrowheads="1"/>
          </p:cNvSpPr>
          <p:nvPr/>
        </p:nvSpPr>
        <p:spPr bwMode="auto">
          <a:xfrm>
            <a:off x="1476375" y="2781300"/>
            <a:ext cx="6684963" cy="3003550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buSzPct val="100000"/>
            </a:pPr>
            <a:r>
              <a:rPr lang="it-IT" altLang="it-IT" sz="2400">
                <a:solidFill>
                  <a:srgbClr val="000000"/>
                </a:solidFill>
              </a:rPr>
              <a:t>La velocità di </a:t>
            </a:r>
          </a:p>
          <a:p>
            <a:pPr algn="ctr" eaLnBrk="1" hangingPunct="1">
              <a:lnSpc>
                <a:spcPct val="150000"/>
              </a:lnSpc>
              <a:buSzPct val="100000"/>
            </a:pPr>
            <a:r>
              <a:rPr lang="it-IT" altLang="it-IT" sz="2400">
                <a:solidFill>
                  <a:srgbClr val="000000"/>
                </a:solidFill>
              </a:rPr>
              <a:t>INTEGRAZIONE VISUO-VERBALE </a:t>
            </a:r>
          </a:p>
          <a:p>
            <a:pPr algn="ctr" eaLnBrk="1" hangingPunct="1">
              <a:lnSpc>
                <a:spcPct val="150000"/>
              </a:lnSpc>
              <a:buSzPct val="100000"/>
            </a:pPr>
            <a:r>
              <a:rPr lang="it-IT" altLang="it-IT" sz="2400">
                <a:solidFill>
                  <a:srgbClr val="000000"/>
                </a:solidFill>
              </a:rPr>
              <a:t>come </a:t>
            </a:r>
            <a:r>
              <a:rPr lang="it-IT" altLang="it-IT" sz="2400" b="1">
                <a:solidFill>
                  <a:srgbClr val="262699"/>
                </a:solidFill>
              </a:rPr>
              <a:t>PRE-REQUISITO</a:t>
            </a:r>
            <a:r>
              <a:rPr lang="it-IT" altLang="it-IT" sz="2400">
                <a:solidFill>
                  <a:srgbClr val="262699"/>
                </a:solidFill>
              </a:rPr>
              <a:t>, </a:t>
            </a:r>
          </a:p>
          <a:p>
            <a:pPr algn="ctr" eaLnBrk="1" hangingPunct="1">
              <a:lnSpc>
                <a:spcPct val="150000"/>
              </a:lnSpc>
              <a:buSzPct val="100000"/>
            </a:pPr>
            <a:r>
              <a:rPr lang="it-IT" altLang="it-IT" sz="2400">
                <a:solidFill>
                  <a:srgbClr val="000000"/>
                </a:solidFill>
              </a:rPr>
              <a:t>piuttosto che «outcome», della lettura</a:t>
            </a:r>
          </a:p>
          <a:p>
            <a:pPr algn="ctr" eaLnBrk="1" hangingPunct="1">
              <a:lnSpc>
                <a:spcPct val="150000"/>
              </a:lnSpc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buSzPct val="100000"/>
            </a:pPr>
            <a:r>
              <a:rPr lang="it-IT" altLang="it-IT" sz="1600">
                <a:solidFill>
                  <a:srgbClr val="000000"/>
                </a:solidFill>
              </a:rPr>
              <a:t>(Wolf e Katzir-Cohen (2001) – Norton e Wolf, 2012; Doppio Deficit)</a:t>
            </a: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306513" y="1052513"/>
            <a:ext cx="68548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buSzPct val="100000"/>
            </a:pPr>
            <a:endParaRPr lang="it-IT" altLang="it-IT">
              <a:solidFill>
                <a:srgbClr val="000000"/>
              </a:solidFill>
            </a:endParaRP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it-IT" altLang="it-IT" sz="2400">
                <a:solidFill>
                  <a:srgbClr val="000000"/>
                </a:solidFill>
              </a:rPr>
              <a:t> RAN prescolare </a:t>
            </a:r>
            <a:r>
              <a:rPr lang="it-IT" altLang="it-IT" sz="2400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it-IT" altLang="it-IT" sz="2400">
                <a:solidFill>
                  <a:srgbClr val="000000"/>
                </a:solidFill>
              </a:rPr>
              <a:t> lettura (across ortografie)</a:t>
            </a:r>
          </a:p>
          <a:p>
            <a:pPr algn="ctr" eaLnBrk="1" hangingPunct="1">
              <a:lnSpc>
                <a:spcPct val="150000"/>
              </a:lnSpc>
              <a:buSzPct val="100000"/>
            </a:pP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it-IT" sz="4400" b="1">
                <a:solidFill>
                  <a:srgbClr val="000000"/>
                </a:solidFill>
                <a:latin typeface="Calibri Light" pitchFamily="34" charset="0"/>
              </a:rPr>
              <a:t>RAN-LETTURA</a:t>
            </a:r>
            <a:br>
              <a:rPr lang="it-IT" altLang="it-IT" sz="4400" b="1">
                <a:solidFill>
                  <a:srgbClr val="000000"/>
                </a:solidFill>
                <a:latin typeface="Calibri Light" pitchFamily="34" charset="0"/>
              </a:rPr>
            </a:br>
            <a:endParaRPr lang="it-IT" altLang="it-IT" sz="4400" b="1">
              <a:solidFill>
                <a:srgbClr val="0000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SzPct val="100000"/>
            </a:pPr>
            <a:r>
              <a:rPr lang="it-IT" altLang="it-IT" sz="1800" smtClean="0">
                <a:solidFill>
                  <a:srgbClr val="FFFFFF"/>
                </a:solidFill>
              </a:rPr>
              <a:t>17/09/14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82454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5350" y="2463800"/>
            <a:ext cx="6985000" cy="2679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240" cap="sq">
            <a:solidFill>
              <a:srgbClr val="00B05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339725" indent="-33972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Times New Roman" pitchFamily="18" charset="0"/>
              <a:buAutoNum type="arabicParenR"/>
              <a:defRPr/>
            </a:pPr>
            <a:r>
              <a:rPr lang="it-IT" altLang="it-IT" sz="2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La natura SERIALE degli stimoli VISIVI</a:t>
            </a:r>
          </a:p>
          <a:p>
            <a:pPr marL="0" indent="0" algn="ctr" eaLnBrk="1" hangingPunct="1">
              <a:lnSpc>
                <a:spcPct val="200000"/>
              </a:lnSpc>
              <a:spcBef>
                <a:spcPct val="0"/>
              </a:spcBef>
              <a:buClrTx/>
              <a:buSzTx/>
              <a:defRPr/>
            </a:pPr>
            <a:r>
              <a:rPr lang="it-IT" altLang="it-IT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</a:p>
          <a:p>
            <a:pPr marL="0" indent="0" algn="ctr" eaLnBrk="1" hangingPunct="1">
              <a:lnSpc>
                <a:spcPct val="200000"/>
              </a:lnSpc>
              <a:spcBef>
                <a:spcPct val="0"/>
              </a:spcBef>
              <a:buClrTx/>
              <a:buSzTx/>
              <a:defRPr/>
            </a:pPr>
            <a:r>
              <a:rPr lang="it-IT" altLang="it-IT" sz="24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2) Il RECUPERO dell’etichetta FONOLOGICA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14523</TotalTime>
  <Words>1554</Words>
  <Application>Microsoft Office PowerPoint</Application>
  <PresentationFormat>Presentazione su schermo (4:3)</PresentationFormat>
  <Paragraphs>231</Paragraphs>
  <Slides>21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Tema di Office</vt:lpstr>
      <vt:lpstr>1_Tema di Office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per i bambini con difficoltà di lettura e scrittura, deficit linguistico e debole memoria fonologica? 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giomma xxx</dc:creator>
  <cp:lastModifiedBy>burani</cp:lastModifiedBy>
  <cp:revision>391</cp:revision>
  <cp:lastPrinted>2016-09-29T15:02:09Z</cp:lastPrinted>
  <dcterms:created xsi:type="dcterms:W3CDTF">2011-04-10T06:06:50Z</dcterms:created>
  <dcterms:modified xsi:type="dcterms:W3CDTF">2019-05-14T16:57:11Z</dcterms:modified>
</cp:coreProperties>
</file>