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77" r:id="rId5"/>
    <p:sldId id="278" r:id="rId6"/>
    <p:sldId id="266" r:id="rId7"/>
    <p:sldId id="258" r:id="rId8"/>
    <p:sldId id="257" r:id="rId9"/>
    <p:sldId id="269" r:id="rId10"/>
    <p:sldId id="262" r:id="rId11"/>
    <p:sldId id="261" r:id="rId12"/>
    <p:sldId id="263" r:id="rId13"/>
    <p:sldId id="268" r:id="rId14"/>
    <p:sldId id="270" r:id="rId15"/>
    <p:sldId id="271" r:id="rId16"/>
    <p:sldId id="279" r:id="rId17"/>
    <p:sldId id="281" r:id="rId18"/>
    <p:sldId id="287" r:id="rId19"/>
    <p:sldId id="272" r:id="rId20"/>
    <p:sldId id="273" r:id="rId21"/>
    <p:sldId id="274" r:id="rId22"/>
    <p:sldId id="280" r:id="rId23"/>
    <p:sldId id="275" r:id="rId24"/>
    <p:sldId id="259" r:id="rId25"/>
    <p:sldId id="283" r:id="rId26"/>
    <p:sldId id="285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7530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641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20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082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872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28/11/2018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4807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28/11/2018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2156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28/11/2018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848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28/11/2018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1895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28/11/2018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2130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28/11/2018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2680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09B4-19EA-4257-AB58-686CCB219895}" type="datetimeFigureOut">
              <a:rPr lang="it-IT" smtClean="0"/>
              <a:pPr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2211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.wustl.edu/memory/Roddy%20article%20PDF's/Roediger%20&amp;%20Butler%20(2011)_TCS.pdf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sy.it/DownloadSINP/Test/Memoria/Apprendimento%20Coppie%20Parole%20vers%20De%20Renzi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ram_(software)" TargetMode="External"/><Relationship Id="rId13" Type="http://schemas.openxmlformats.org/officeDocument/2006/relationships/hyperlink" Target="http://en.wikipedia.org/wiki/Mnemosyne_(software)" TargetMode="External"/><Relationship Id="rId18" Type="http://schemas.openxmlformats.org/officeDocument/2006/relationships/hyperlink" Target="http://www.lextutor.ca/" TargetMode="External"/><Relationship Id="rId3" Type="http://schemas.openxmlformats.org/officeDocument/2006/relationships/hyperlink" Target="http://www.livemocha.com/" TargetMode="External"/><Relationship Id="rId7" Type="http://schemas.openxmlformats.org/officeDocument/2006/relationships/hyperlink" Target="https://www.youtube.com/watch?v=QS2G-k2hQyg&amp;yt%3Acc=on" TargetMode="External"/><Relationship Id="rId12" Type="http://schemas.openxmlformats.org/officeDocument/2006/relationships/hyperlink" Target="http://en.wikipedia.org/wiki/Cram.com" TargetMode="External"/><Relationship Id="rId17" Type="http://schemas.openxmlformats.org/officeDocument/2006/relationships/hyperlink" Target="http://en.wikipedia.org/wiki/SuperMemo" TargetMode="External"/><Relationship Id="rId2" Type="http://schemas.openxmlformats.org/officeDocument/2006/relationships/hyperlink" Target="http://www.memrise.com/" TargetMode="External"/><Relationship Id="rId16" Type="http://schemas.openxmlformats.org/officeDocument/2006/relationships/hyperlink" Target="http://en.wikipedia.org/wiki/Skritter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Anki_(software)" TargetMode="External"/><Relationship Id="rId11" Type="http://schemas.openxmlformats.org/officeDocument/2006/relationships/hyperlink" Target="http://en.wikipedia.org/wiki/ESpindle_Learning" TargetMode="External"/><Relationship Id="rId5" Type="http://schemas.openxmlformats.org/officeDocument/2006/relationships/hyperlink" Target="http://en.wikipedia.org/wiki/List_of_flashcard_software" TargetMode="External"/><Relationship Id="rId15" Type="http://schemas.openxmlformats.org/officeDocument/2006/relationships/hyperlink" Target="http://en.wikipedia.org/wiki/Quizlet" TargetMode="External"/><Relationship Id="rId10" Type="http://schemas.openxmlformats.org/officeDocument/2006/relationships/hyperlink" Target="http://en.wikipedia.org/wiki/Course_Hero" TargetMode="External"/><Relationship Id="rId4" Type="http://schemas.openxmlformats.org/officeDocument/2006/relationships/hyperlink" Target="http://www.duolingo.com/" TargetMode="External"/><Relationship Id="rId9" Type="http://schemas.openxmlformats.org/officeDocument/2006/relationships/hyperlink" Target="http://en.wikipedia.org/wiki/Cobocards" TargetMode="External"/><Relationship Id="rId14" Type="http://schemas.openxmlformats.org/officeDocument/2006/relationships/hyperlink" Target="http://en.wikipedia.org/wiki/OpenCard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i.cmu.edu/" TargetMode="External"/><Relationship Id="rId5" Type="http://schemas.openxmlformats.org/officeDocument/2006/relationships/hyperlink" Target="http://www.cmu.edu/simon/" TargetMode="External"/><Relationship Id="rId4" Type="http://schemas.openxmlformats.org/officeDocument/2006/relationships/hyperlink" Target="http://dl.acm.org/citation.cfm?id=272468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rinceton_University" TargetMode="External"/><Relationship Id="rId3" Type="http://schemas.openxmlformats.org/officeDocument/2006/relationships/hyperlink" Target="http://en.wikipedia.org/wiki/Mnemonic" TargetMode="External"/><Relationship Id="rId7" Type="http://schemas.openxmlformats.org/officeDocument/2006/relationships/hyperlink" Target="http://en.wikipedia.org/wiki/Grand_Master_of_Memory" TargetMode="External"/><Relationship Id="rId2" Type="http://schemas.openxmlformats.org/officeDocument/2006/relationships/hyperlink" Target="http://en.wikipedia.org/wiki/Flashc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d_Cooke_(author)" TargetMode="External"/><Relationship Id="rId5" Type="http://schemas.openxmlformats.org/officeDocument/2006/relationships/hyperlink" Target="http://en.wikipedia.org/wiki/Spacing_effect" TargetMode="External"/><Relationship Id="rId4" Type="http://schemas.openxmlformats.org/officeDocument/2006/relationships/hyperlink" Target="http://en.wikipedia.org/wiki/Crowdsourcing" TargetMode="External"/><Relationship Id="rId9" Type="http://schemas.openxmlformats.org/officeDocument/2006/relationships/hyperlink" Target="http://en.wikipedia.org/wiki/Memris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t.wikipedia.org/wiki/Duoling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V</a:t>
            </a:r>
            <a:r>
              <a:rPr lang="it-IT" dirty="0" smtClean="0"/>
              <a:t>ocabolario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Scopi, metodi, programmi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036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2000 parole = 80%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062" y="1600200"/>
            <a:ext cx="720987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13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Vocabolario basico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00200"/>
            <a:ext cx="324036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In quanti sensi?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Polisemia</a:t>
            </a:r>
          </a:p>
          <a:p>
            <a:pPr marL="73025" lvl="1" indent="0">
              <a:buNone/>
            </a:pPr>
            <a:r>
              <a:rPr lang="it-IT" dirty="0" err="1"/>
              <a:t>R</a:t>
            </a:r>
            <a:r>
              <a:rPr lang="it-IT" i="1" dirty="0" err="1" smtClean="0"/>
              <a:t>ich</a:t>
            </a:r>
            <a:r>
              <a:rPr lang="it-IT" i="1" dirty="0" smtClean="0"/>
              <a:t> </a:t>
            </a:r>
            <a:r>
              <a:rPr lang="it-IT" i="1" dirty="0" err="1" smtClean="0"/>
              <a:t>food</a:t>
            </a:r>
            <a:r>
              <a:rPr lang="it-IT" i="1" dirty="0" smtClean="0"/>
              <a:t>, </a:t>
            </a:r>
            <a:r>
              <a:rPr lang="it-IT" i="1" dirty="0" err="1" smtClean="0"/>
              <a:t>soil</a:t>
            </a:r>
            <a:endParaRPr lang="it-IT" i="1" dirty="0" smtClean="0"/>
          </a:p>
          <a:p>
            <a:r>
              <a:rPr lang="it-IT" dirty="0" smtClean="0"/>
              <a:t>Combinazioni</a:t>
            </a:r>
          </a:p>
          <a:p>
            <a:pPr marL="0" indent="0">
              <a:buNone/>
            </a:pPr>
            <a:r>
              <a:rPr lang="it-IT" i="1" dirty="0" smtClean="0"/>
              <a:t>Do a </a:t>
            </a:r>
            <a:r>
              <a:rPr lang="it-IT" i="1" dirty="0" err="1" smtClean="0"/>
              <a:t>favour</a:t>
            </a:r>
            <a:r>
              <a:rPr lang="it-IT" i="1" dirty="0" smtClean="0"/>
              <a:t>, the </a:t>
            </a:r>
            <a:r>
              <a:rPr lang="it-IT" i="1" dirty="0" err="1" smtClean="0"/>
              <a:t>dishes</a:t>
            </a:r>
            <a:endParaRPr lang="it-IT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83397"/>
            <a:ext cx="5446415" cy="577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19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L’organizzazione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00200"/>
            <a:ext cx="2099941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5345"/>
            <a:ext cx="7308304" cy="553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13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t-IT" dirty="0" err="1" smtClean="0"/>
              <a:t>Memorise</a:t>
            </a:r>
            <a:r>
              <a:rPr lang="it-IT" dirty="0" smtClean="0"/>
              <a:t> basato su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 smtClean="0"/>
          </a:p>
          <a:p>
            <a:r>
              <a:rPr lang="it-IT" dirty="0" err="1" smtClean="0"/>
              <a:t>Spacing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 smtClean="0"/>
          </a:p>
          <a:p>
            <a:r>
              <a:rPr lang="it-IT" dirty="0" smtClean="0"/>
              <a:t>Figure….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83568" y="4797152"/>
            <a:ext cx="336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http://www.memrise.com/about/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017" y="1334419"/>
            <a:ext cx="4994645" cy="48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88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Testing</a:t>
            </a:r>
            <a:r>
              <a:rPr lang="it-IT" dirty="0" smtClean="0"/>
              <a:t>, </a:t>
            </a:r>
            <a:r>
              <a:rPr lang="it-IT" dirty="0" err="1"/>
              <a:t>S</a:t>
            </a:r>
            <a:r>
              <a:rPr lang="it-IT" dirty="0" err="1" smtClean="0"/>
              <a:t>pacing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t-IT" dirty="0"/>
              <a:t>Nello studio è importante comprendere e apprendere i concetti, ritenerli, ma è importante anche </a:t>
            </a:r>
            <a:r>
              <a:rPr lang="it-IT" b="1" dirty="0"/>
              <a:t>verificare</a:t>
            </a:r>
            <a:r>
              <a:rPr lang="it-IT" dirty="0"/>
              <a:t> cosa si è appreso e in che misura lo si sa </a:t>
            </a:r>
            <a:r>
              <a:rPr lang="it-IT" b="1" dirty="0"/>
              <a:t>riferire</a:t>
            </a:r>
            <a:r>
              <a:rPr lang="it-IT" dirty="0"/>
              <a:t>. </a:t>
            </a:r>
          </a:p>
          <a:p>
            <a:pPr lvl="0"/>
            <a:r>
              <a:rPr lang="it-IT" dirty="0"/>
              <a:t>La pratica di riesporre il contenuto studiato ci dà il miglior </a:t>
            </a:r>
            <a:r>
              <a:rPr lang="it-IT" b="1" i="1" dirty="0" err="1"/>
              <a:t>cue</a:t>
            </a:r>
            <a:r>
              <a:rPr lang="it-IT" i="1" dirty="0"/>
              <a:t> /indizio </a:t>
            </a:r>
            <a:r>
              <a:rPr lang="it-IT" dirty="0"/>
              <a:t>per i giudizi di apprendimento (JOL): ci dà informazioni veritiere su quanto sappiamo e non solo illusioni di sapere. </a:t>
            </a:r>
          </a:p>
          <a:p>
            <a:pPr lvl="0"/>
            <a:r>
              <a:rPr lang="it-IT" dirty="0"/>
              <a:t>Ripetere, testarsi è uno strumento di apprendimento molto </a:t>
            </a:r>
            <a:r>
              <a:rPr lang="it-IT" dirty="0" smtClean="0"/>
              <a:t>efficace.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953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45955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51460" y="587553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http://psych.wustl.edu/memory/Roddy%20article%20PDF's/Roediger%20&amp;%20Butler%20(2011)_TCS.pdf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730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Un esempio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1800" dirty="0" smtClean="0">
                <a:hlinkClick r:id="rId2"/>
              </a:rPr>
              <a:t>http</a:t>
            </a:r>
            <a:r>
              <a:rPr lang="it-IT" sz="1800" dirty="0">
                <a:hlinkClick r:id="rId2"/>
              </a:rPr>
              <a:t>://</a:t>
            </a:r>
            <a:r>
              <a:rPr lang="it-IT" sz="1800" dirty="0" smtClean="0">
                <a:hlinkClick r:id="rId2"/>
              </a:rPr>
              <a:t>www.npsy.it/DownloadSINP/Test/Memoria/Apprendimento%20Coppie%20Parole%20vers%20De%20Renzi.pdf</a:t>
            </a:r>
            <a:endParaRPr lang="it-IT" sz="1800" dirty="0" smtClean="0"/>
          </a:p>
          <a:p>
            <a:r>
              <a:rPr lang="it-IT" dirty="0"/>
              <a:t>1. AVANTI - INDIETRO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2. BICICLETTA - FORBICE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3. ESPLOSIONE - FRANCOBOLLO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4. EST - OVEST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5. OSPEDALE - PANETTIERE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6. LIQUIDO - VINO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7. GIOCATTOLO - BAMBINO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8. STELLA - PIEDE </a:t>
            </a:r>
          </a:p>
          <a:p>
            <a:r>
              <a:rPr lang="it-IT" dirty="0" smtClean="0"/>
              <a:t>9</a:t>
            </a:r>
            <a:r>
              <a:rPr lang="it-IT" dirty="0"/>
              <a:t>. LAVORARE - SCATOLA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10. CARCIOFI - VERDURA </a:t>
            </a:r>
          </a:p>
        </p:txBody>
      </p:sp>
    </p:spTree>
    <p:extLst>
      <p:ext uri="{BB962C8B-B14F-4D97-AF65-F5344CB8AC3E}">
        <p14:creationId xmlns:p14="http://schemas.microsoft.com/office/powerpoint/2010/main" xmlns="" val="3861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1. AVANTI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2. BICICLETTA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3. ESPLOSIONE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4. EST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5. OSPEDALE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6. LIQUIDO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7. GIOCATTOLO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8. STELLA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9. LAVORARE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10. CARCIOFI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396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492896"/>
            <a:ext cx="3024336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The data in Figure 1 come from a study in which two groups of students retrieved information several </a:t>
            </a:r>
            <a:r>
              <a:rPr lang="en-US" sz="2400" dirty="0" smtClean="0"/>
              <a:t>times</a:t>
            </a:r>
            <a:br>
              <a:rPr lang="en-US" sz="2400" dirty="0" smtClean="0"/>
            </a:br>
            <a:r>
              <a:rPr lang="en-US" sz="2400" dirty="0"/>
              <a:t>during learning and two other groups were treated similarly but only practiced retrieval once [11]. The figure shows performance on a final test given 1 week </a:t>
            </a:r>
            <a:r>
              <a:rPr lang="en-US" sz="2400" dirty="0" smtClean="0"/>
              <a:t>later.</a:t>
            </a:r>
            <a:endParaRPr lang="it-IT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6032"/>
            <a:ext cx="5904656" cy="679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569379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Karpicke</a:t>
            </a:r>
            <a:r>
              <a:rPr lang="en-US" dirty="0"/>
              <a:t>, J.D. and </a:t>
            </a:r>
            <a:r>
              <a:rPr lang="en-US" dirty="0" err="1"/>
              <a:t>Roediger</a:t>
            </a:r>
            <a:r>
              <a:rPr lang="en-US" dirty="0"/>
              <a:t>, H.L., III (2008) The critical importance of retrieval for learning. Science 15, 966–968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38668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Apprendimento:</a:t>
            </a:r>
          </a:p>
          <a:p>
            <a:r>
              <a:rPr lang="it-IT" dirty="0" smtClean="0"/>
              <a:t>Durante lo studio</a:t>
            </a:r>
          </a:p>
          <a:p>
            <a:r>
              <a:rPr lang="it-IT" dirty="0" smtClean="0"/>
              <a:t>Durante il recupero</a:t>
            </a:r>
          </a:p>
          <a:p>
            <a:pPr marL="0" indent="0" algn="ctr">
              <a:buNone/>
            </a:pPr>
            <a:r>
              <a:rPr lang="it-IT" i="1" dirty="0" err="1" smtClean="0"/>
              <a:t>Testing</a:t>
            </a:r>
            <a:r>
              <a:rPr lang="it-IT" i="1" dirty="0" smtClean="0"/>
              <a:t> </a:t>
            </a:r>
            <a:r>
              <a:rPr lang="it-IT" i="1" dirty="0" err="1" smtClean="0"/>
              <a:t>effect</a:t>
            </a:r>
            <a:endParaRPr lang="it-IT" i="1" dirty="0" smtClean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Quali sono le condizioni di studio migliori?</a:t>
            </a:r>
          </a:p>
          <a:p>
            <a:r>
              <a:rPr lang="it-IT" dirty="0" smtClean="0"/>
              <a:t>Quando riesporre?</a:t>
            </a:r>
          </a:p>
          <a:p>
            <a:r>
              <a:rPr lang="it-IT" dirty="0" smtClean="0"/>
              <a:t>Quante volte?</a:t>
            </a:r>
          </a:p>
          <a:p>
            <a:pPr marL="0" indent="0" algn="ctr">
              <a:buNone/>
            </a:pPr>
            <a:r>
              <a:rPr lang="it-IT" i="1" dirty="0" err="1" smtClean="0"/>
              <a:t>Spacing</a:t>
            </a:r>
            <a:r>
              <a:rPr lang="it-IT" i="1" dirty="0" smtClean="0"/>
              <a:t> </a:t>
            </a:r>
            <a:r>
              <a:rPr lang="it-IT" i="1" dirty="0" err="1" smtClean="0"/>
              <a:t>effect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25677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1431730" cy="642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3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err="1"/>
              <a:t>Pyc</a:t>
            </a:r>
            <a:r>
              <a:rPr lang="en-US" sz="2400" dirty="0"/>
              <a:t>, M.A. and Rawson, K.A. (2007) Examining the efficiency of</a:t>
            </a:r>
            <a:br>
              <a:rPr lang="en-US" sz="2400" dirty="0"/>
            </a:br>
            <a:r>
              <a:rPr lang="en-US" sz="2400" dirty="0"/>
              <a:t>schedules of distributed retrieval practice. </a:t>
            </a:r>
            <a:r>
              <a:rPr lang="en-US" sz="2400" dirty="0" err="1"/>
              <a:t>Mem</a:t>
            </a:r>
            <a:r>
              <a:rPr lang="en-US" sz="2400" dirty="0"/>
              <a:t>. </a:t>
            </a:r>
            <a:r>
              <a:rPr lang="en-US" sz="2400" dirty="0" err="1"/>
              <a:t>Cogn</a:t>
            </a:r>
            <a:r>
              <a:rPr lang="en-US" sz="2400" dirty="0"/>
              <a:t>. 35, </a:t>
            </a:r>
            <a:r>
              <a:rPr lang="en-US" sz="2400" dirty="0" smtClean="0"/>
              <a:t>1917–</a:t>
            </a:r>
            <a:r>
              <a:rPr lang="it-IT" sz="2400" dirty="0" smtClean="0"/>
              <a:t>1927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Condizioni:</a:t>
            </a:r>
          </a:p>
          <a:p>
            <a:pPr lvl="1"/>
            <a:r>
              <a:rPr lang="it-IT" dirty="0" smtClean="0"/>
              <a:t>tempo </a:t>
            </a:r>
            <a:r>
              <a:rPr lang="it-IT" dirty="0"/>
              <a:t>tra </a:t>
            </a:r>
            <a:r>
              <a:rPr lang="it-IT" dirty="0" err="1"/>
              <a:t>ri</a:t>
            </a:r>
            <a:r>
              <a:rPr lang="it-IT" dirty="0"/>
              <a:t>-esposizioni successive (1 minuto o 6 minuti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numero </a:t>
            </a:r>
            <a:r>
              <a:rPr lang="it-IT" dirty="0"/>
              <a:t>di </a:t>
            </a:r>
            <a:r>
              <a:rPr lang="it-IT" dirty="0" err="1"/>
              <a:t>ri</a:t>
            </a:r>
            <a:r>
              <a:rPr lang="it-IT" dirty="0"/>
              <a:t>-esposizioni (1, 3, 5, 6, 7 8 10</a:t>
            </a:r>
            <a:r>
              <a:rPr lang="it-IT" dirty="0" smtClean="0"/>
              <a:t>).</a:t>
            </a:r>
          </a:p>
          <a:p>
            <a:pPr lvl="1"/>
            <a:r>
              <a:rPr lang="it-IT" dirty="0" smtClean="0"/>
              <a:t>test </a:t>
            </a:r>
            <a:r>
              <a:rPr lang="it-IT" dirty="0"/>
              <a:t>finale è immediato (25 minuti) o delay (1 settimana</a:t>
            </a:r>
            <a:r>
              <a:rPr lang="it-IT" dirty="0" smtClean="0"/>
              <a:t>).</a:t>
            </a:r>
          </a:p>
          <a:p>
            <a:pPr lvl="1"/>
            <a:endParaRPr lang="it-IT" dirty="0"/>
          </a:p>
          <a:p>
            <a:r>
              <a:rPr lang="it-IT" dirty="0" smtClean="0"/>
              <a:t>Risultati:</a:t>
            </a:r>
          </a:p>
          <a:p>
            <a:pPr lvl="1"/>
            <a:r>
              <a:rPr lang="it-IT" dirty="0" smtClean="0"/>
              <a:t>Meglio intervallo </a:t>
            </a:r>
            <a:r>
              <a:rPr lang="it-IT" dirty="0"/>
              <a:t>di 6 minuti </a:t>
            </a:r>
            <a:endParaRPr lang="it-IT" dirty="0" smtClean="0"/>
          </a:p>
          <a:p>
            <a:pPr lvl="1"/>
            <a:r>
              <a:rPr lang="it-IT" dirty="0" smtClean="0"/>
              <a:t>Aumento </a:t>
            </a:r>
            <a:r>
              <a:rPr lang="it-IT" dirty="0" err="1" smtClean="0"/>
              <a:t>mem</a:t>
            </a:r>
            <a:r>
              <a:rPr lang="it-IT" dirty="0" smtClean="0"/>
              <a:t> fino a 5-7 ripetizioni</a:t>
            </a:r>
          </a:p>
          <a:p>
            <a:pPr lvl="1"/>
            <a:r>
              <a:rPr lang="it-IT" dirty="0" smtClean="0"/>
              <a:t>Ricordo delay – solo   intervalli lunghi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13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2400" dirty="0" err="1"/>
              <a:t>Landauer</a:t>
            </a:r>
            <a:r>
              <a:rPr lang="it-IT" sz="2400" dirty="0"/>
              <a:t>, T.K. and Bjork, R.A. (1978) Optimum </a:t>
            </a:r>
            <a:r>
              <a:rPr lang="it-IT" sz="2400" dirty="0" err="1"/>
              <a:t>rehearsal</a:t>
            </a:r>
            <a:r>
              <a:rPr lang="it-IT" sz="2400" dirty="0"/>
              <a:t> </a:t>
            </a:r>
            <a:r>
              <a:rPr lang="it-IT" sz="2400" dirty="0" err="1"/>
              <a:t>patterns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en-US" sz="2400" dirty="0"/>
              <a:t>and name learning. In Practical Aspects of Memory (</a:t>
            </a:r>
            <a:r>
              <a:rPr lang="en-US" sz="2400" dirty="0" err="1"/>
              <a:t>Gruneberg</a:t>
            </a:r>
            <a:r>
              <a:rPr lang="en-US" sz="2400" dirty="0"/>
              <a:t>, </a:t>
            </a:r>
            <a:r>
              <a:rPr lang="en-US" sz="2400" dirty="0" smtClean="0"/>
              <a:t>M.M. et </a:t>
            </a:r>
            <a:r>
              <a:rPr lang="en-US" sz="2400" dirty="0"/>
              <a:t>al., </a:t>
            </a:r>
            <a:r>
              <a:rPr lang="en-US" sz="2400" dirty="0" err="1"/>
              <a:t>eds</a:t>
            </a:r>
            <a:r>
              <a:rPr lang="en-US" sz="2400" dirty="0"/>
              <a:t>), pp. 625–632, Academic Press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E</a:t>
            </a:r>
            <a:r>
              <a:rPr lang="it-IT" dirty="0" err="1" smtClean="0"/>
              <a:t>xpanding</a:t>
            </a:r>
            <a:r>
              <a:rPr lang="it-IT" dirty="0" smtClean="0"/>
              <a:t> </a:t>
            </a:r>
            <a:r>
              <a:rPr lang="it-IT" dirty="0"/>
              <a:t>schedule: </a:t>
            </a:r>
            <a:endParaRPr lang="it-IT" dirty="0" smtClean="0"/>
          </a:p>
          <a:p>
            <a:r>
              <a:rPr lang="it-IT" dirty="0" smtClean="0"/>
              <a:t>1 </a:t>
            </a:r>
            <a:r>
              <a:rPr lang="it-IT" dirty="0"/>
              <a:t>primo recupero a un intervallo breve, e poi allungare </a:t>
            </a:r>
            <a:r>
              <a:rPr lang="it-IT" dirty="0" smtClean="0"/>
              <a:t>l’intervallo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Risultati migliori di:</a:t>
            </a:r>
          </a:p>
          <a:p>
            <a:r>
              <a:rPr lang="it-IT" dirty="0" smtClean="0"/>
              <a:t>piano </a:t>
            </a:r>
            <a:r>
              <a:rPr lang="it-IT" dirty="0"/>
              <a:t>di lavoro con intervalli uguali </a:t>
            </a:r>
            <a:endParaRPr lang="it-IT" dirty="0" smtClean="0"/>
          </a:p>
          <a:p>
            <a:r>
              <a:rPr lang="it-IT" dirty="0" smtClean="0"/>
              <a:t>piano </a:t>
            </a:r>
            <a:r>
              <a:rPr lang="it-IT" i="1" dirty="0" err="1"/>
              <a:t>massed</a:t>
            </a:r>
            <a:r>
              <a:rPr lang="it-IT" dirty="0"/>
              <a:t> (ammassati, tutti insieme</a:t>
            </a:r>
            <a:r>
              <a:rPr lang="it-IT" dirty="0" smtClean="0"/>
              <a:t>) (questo è il peggiore)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712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all’università:</a:t>
            </a:r>
          </a:p>
          <a:p>
            <a:r>
              <a:rPr lang="it-IT" dirty="0" smtClean="0"/>
              <a:t>Solo Esame finale?</a:t>
            </a:r>
          </a:p>
          <a:p>
            <a:r>
              <a:rPr lang="it-IT" dirty="0" err="1" smtClean="0"/>
              <a:t>Massed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110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2400" dirty="0"/>
              <a:t>http://en.wikipedia.org/wiki/Leitner_system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Quindi in questi giochi che intervalli e quante ripetizioni si usano?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43719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47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Game: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hlinkClick r:id="rId2"/>
              </a:rPr>
              <a:t>Memrise</a:t>
            </a:r>
            <a:r>
              <a:rPr lang="en-US" dirty="0" smtClean="0"/>
              <a:t> </a:t>
            </a:r>
            <a:endParaRPr lang="it-IT" dirty="0" smtClean="0"/>
          </a:p>
          <a:p>
            <a:pPr lvl="0"/>
            <a:r>
              <a:rPr lang="en-US" b="1" dirty="0" err="1" smtClean="0">
                <a:hlinkClick r:id="rId3"/>
              </a:rPr>
              <a:t>Livemocha</a:t>
            </a:r>
            <a:r>
              <a:rPr lang="en-US" b="1" dirty="0"/>
              <a:t> </a:t>
            </a:r>
            <a:endParaRPr lang="it-IT" dirty="0"/>
          </a:p>
          <a:p>
            <a:pPr lvl="0"/>
            <a:r>
              <a:rPr lang="en-US" b="1" dirty="0" err="1">
                <a:hlinkClick r:id="rId4"/>
              </a:rPr>
              <a:t>Duolingo</a:t>
            </a:r>
            <a:r>
              <a:rPr lang="en-US" b="1" dirty="0" smtClean="0"/>
              <a:t>,</a:t>
            </a:r>
          </a:p>
          <a:p>
            <a:pPr>
              <a:buFont typeface="Arial"/>
              <a:buChar char="•"/>
            </a:pPr>
            <a:r>
              <a:rPr lang="it-IT" dirty="0">
                <a:solidFill>
                  <a:srgbClr val="0B0080"/>
                </a:solidFill>
                <a:hlinkClick r:id="rId5" tooltip="List of flashcard software"/>
              </a:rPr>
              <a:t>List of </a:t>
            </a:r>
            <a:r>
              <a:rPr lang="it-IT" dirty="0" err="1">
                <a:solidFill>
                  <a:srgbClr val="0B0080"/>
                </a:solidFill>
                <a:hlinkClick r:id="rId5" tooltip="List of flashcard software"/>
              </a:rPr>
              <a:t>Flashcard</a:t>
            </a:r>
            <a:r>
              <a:rPr lang="it-IT" dirty="0">
                <a:solidFill>
                  <a:srgbClr val="0B0080"/>
                </a:solidFill>
                <a:hlinkClick r:id="rId5" tooltip="List of flashcard software"/>
              </a:rPr>
              <a:t> software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 smtClean="0">
                <a:solidFill>
                  <a:srgbClr val="0B0080"/>
                </a:solidFill>
                <a:hlinkClick r:id="rId6" tooltip="Anki (software)"/>
              </a:rPr>
              <a:t>Anki</a:t>
            </a:r>
            <a:endParaRPr lang="it-IT" dirty="0" smtClean="0">
              <a:solidFill>
                <a:srgbClr val="0B0080"/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>
                <a:hlinkClick r:id="rId7"/>
              </a:rPr>
              <a:t>https://</a:t>
            </a:r>
            <a:r>
              <a:rPr lang="it-IT" dirty="0" smtClean="0">
                <a:hlinkClick r:id="rId7"/>
              </a:rPr>
              <a:t>www.youtube.com/watch?v=QS2G-k2hQyg&amp;yt%3Acc=on</a:t>
            </a:r>
            <a:endParaRPr lang="it-IT" dirty="0" smtClean="0"/>
          </a:p>
          <a:p>
            <a:pPr>
              <a:buFont typeface="Arial"/>
              <a:buChar char="•"/>
            </a:pP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>
                <a:solidFill>
                  <a:srgbClr val="0B0080"/>
                </a:solidFill>
                <a:hlinkClick r:id="rId8" tooltip="Cram (software)"/>
              </a:rPr>
              <a:t>Cram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9" tooltip="Cobocards"/>
              </a:rPr>
              <a:t>Cobocards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>
                <a:solidFill>
                  <a:srgbClr val="0B0080"/>
                </a:solidFill>
                <a:hlinkClick r:id="rId10" tooltip="Course Hero"/>
              </a:rPr>
              <a:t>Course Hero</a:t>
            </a:r>
            <a:endParaRPr lang="it-IT" dirty="0"/>
          </a:p>
          <a:p>
            <a:pPr>
              <a:buFont typeface="Arial"/>
              <a:buChar char="•"/>
            </a:pPr>
            <a:endParaRPr lang="it-IT" dirty="0"/>
          </a:p>
          <a:p>
            <a:pPr lvl="0"/>
            <a:r>
              <a:rPr lang="en-US" dirty="0" smtClean="0"/>
              <a:t>……..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1" tooltip="ESpindle Learning"/>
              </a:rPr>
              <a:t>eSpindle</a:t>
            </a:r>
            <a:r>
              <a:rPr lang="it-IT" dirty="0">
                <a:solidFill>
                  <a:srgbClr val="0B0080"/>
                </a:solidFill>
                <a:hlinkClick r:id="rId11" tooltip="ESpindle Learning"/>
              </a:rPr>
              <a:t> </a:t>
            </a:r>
            <a:r>
              <a:rPr lang="it-IT" dirty="0" smtClean="0">
                <a:solidFill>
                  <a:srgbClr val="0B0080"/>
                </a:solidFill>
                <a:hlinkClick r:id="rId11" tooltip="ESpindle Learning"/>
              </a:rPr>
              <a:t>Learning</a:t>
            </a:r>
            <a:r>
              <a:rPr lang="it-IT" dirty="0"/>
              <a:t> </a:t>
            </a:r>
            <a:r>
              <a:rPr lang="it-IT" dirty="0" err="1"/>
              <a:t>aka</a:t>
            </a:r>
            <a:r>
              <a:rPr lang="it-IT" dirty="0"/>
              <a:t> LearnThat.org</a:t>
            </a:r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>
                <a:solidFill>
                  <a:srgbClr val="0B0080"/>
                </a:solidFill>
                <a:hlinkClick r:id="rId12" tooltip="Cram.com"/>
              </a:rPr>
              <a:t>Cram.com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b="1" dirty="0" err="1"/>
              <a:t>Memrise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3" tooltip="Mnemosyne (software)"/>
              </a:rPr>
              <a:t>Mnemosyne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4" tooltip="OpenCards"/>
              </a:rPr>
              <a:t>OpenCards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5" tooltip="Quizlet"/>
              </a:rPr>
              <a:t>Quizlet</a:t>
            </a:r>
            <a:endParaRPr lang="it-IT" dirty="0">
              <a:solidFill>
                <a:srgbClr val="0B0080"/>
              </a:solidFill>
            </a:endParaRPr>
          </a:p>
          <a:p>
            <a:pPr>
              <a:buFont typeface="Arial"/>
              <a:buChar char="•"/>
            </a:pPr>
            <a:r>
              <a:rPr lang="it-IT" dirty="0" err="1">
                <a:solidFill>
                  <a:srgbClr val="0B0080"/>
                </a:solidFill>
                <a:hlinkClick r:id="rId16" tooltip="Skritter"/>
              </a:rPr>
              <a:t>Skritter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7" tooltip="SuperMemo"/>
              </a:rPr>
              <a:t>SuperMemo</a:t>
            </a:r>
            <a:endParaRPr lang="it-IT" dirty="0">
              <a:solidFill>
                <a:srgbClr val="0B0080"/>
              </a:solidFill>
            </a:endParaRPr>
          </a:p>
          <a:p>
            <a:pPr>
              <a:buFont typeface="Arial"/>
              <a:buChar char="•"/>
            </a:pPr>
            <a:r>
              <a:rPr lang="it-IT" dirty="0">
                <a:hlinkClick r:id="rId18"/>
              </a:rPr>
              <a:t>http://www.lextutor.ca/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644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246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15419"/>
            <a:ext cx="4525491" cy="474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64246" y="2276872"/>
            <a:ext cx="41357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The emphasis in MOOCs is often on lecture videos that students watch and learn from</a:t>
            </a:r>
            <a:r>
              <a:rPr lang="en-US" dirty="0" smtClean="0"/>
              <a:t>. However</a:t>
            </a:r>
            <a:r>
              <a:rPr lang="en-US" dirty="0"/>
              <a:t>, a study published in the </a:t>
            </a:r>
            <a:r>
              <a:rPr lang="en-US" u="sng" dirty="0">
                <a:hlinkClick r:id="rId4"/>
              </a:rPr>
              <a:t>Proceedings of the Second (2015) ACM Conference on Learning @ </a:t>
            </a:r>
            <a:r>
              <a:rPr lang="en-US" u="sng" dirty="0" smtClean="0">
                <a:hlinkClick r:id="rId4"/>
              </a:rPr>
              <a:t>Scale</a:t>
            </a:r>
            <a:r>
              <a:rPr lang="en-US" u="sng" dirty="0" smtClean="0"/>
              <a:t> </a:t>
            </a:r>
            <a:r>
              <a:rPr lang="en-US" dirty="0" smtClean="0"/>
              <a:t>shows </a:t>
            </a:r>
            <a:r>
              <a:rPr lang="en-US" dirty="0"/>
              <a:t>that </a:t>
            </a:r>
            <a:r>
              <a:rPr lang="en-US" dirty="0" smtClean="0"/>
              <a:t>…having </a:t>
            </a:r>
            <a:r>
              <a:rPr lang="en-US" dirty="0"/>
              <a:t>students watch to learn — is ineffective. Instead, the emphasis on interactive activities as advocated by Carnegie Mellon University’s </a:t>
            </a:r>
            <a:r>
              <a:rPr lang="en-US" u="sng" dirty="0">
                <a:hlinkClick r:id="rId5"/>
              </a:rPr>
              <a:t>Simon Initiative</a:t>
            </a:r>
            <a:r>
              <a:rPr lang="en-US" dirty="0"/>
              <a:t> helps students learn about six times more.  </a:t>
            </a:r>
            <a:r>
              <a:rPr lang="en-US" dirty="0" smtClean="0"/>
              <a:t>…uses </a:t>
            </a:r>
            <a:r>
              <a:rPr lang="en-US" dirty="0"/>
              <a:t>CMU’s </a:t>
            </a:r>
            <a:r>
              <a:rPr lang="en-US" u="sng" dirty="0">
                <a:hlinkClick r:id="rId6"/>
              </a:rPr>
              <a:t>Open Learning Initiative</a:t>
            </a:r>
            <a:r>
              <a:rPr lang="en-US" dirty="0"/>
              <a:t> (OLI) courses, which are built to mimic intelligent tutors in order to provide adaptive feedback and hints during learning by doing.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82168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9375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Memrise</a:t>
            </a:r>
            <a:r>
              <a:rPr lang="en-US" dirty="0"/>
              <a:t> is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 </a:t>
            </a:r>
            <a:r>
              <a:rPr lang="en-US" dirty="0"/>
              <a:t>online learning tool that uses </a:t>
            </a:r>
            <a:r>
              <a:rPr lang="en-US" dirty="0">
                <a:hlinkClick r:id="rId2" tooltip="Flashcard"/>
              </a:rPr>
              <a:t>flashcards</a:t>
            </a:r>
            <a:r>
              <a:rPr lang="en-US" dirty="0"/>
              <a:t> augmented with </a:t>
            </a:r>
            <a:r>
              <a:rPr lang="en-US" dirty="0">
                <a:hlinkClick r:id="rId3" tooltip="Mnemonic"/>
              </a:rPr>
              <a:t>mnemonics</a:t>
            </a:r>
            <a:r>
              <a:rPr lang="en-US" dirty="0"/>
              <a:t>—partly gathered through </a:t>
            </a:r>
            <a:r>
              <a:rPr lang="en-US" dirty="0">
                <a:hlinkClick r:id="rId4" tooltip="Crowdsourcing"/>
              </a:rPr>
              <a:t>crowdsourcing</a:t>
            </a:r>
            <a:r>
              <a:rPr lang="en-US" dirty="0"/>
              <a:t>—and the </a:t>
            </a:r>
            <a:r>
              <a:rPr lang="en-US" dirty="0">
                <a:hlinkClick r:id="rId5" tooltip="Spacing effect"/>
              </a:rPr>
              <a:t>spacing </a:t>
            </a:r>
            <a:r>
              <a:rPr lang="en-US" dirty="0" smtClean="0">
                <a:hlinkClick r:id="rId5" tooltip="Spacing effect"/>
              </a:rPr>
              <a:t>effect</a:t>
            </a:r>
            <a:r>
              <a:rPr lang="en-US" dirty="0" smtClean="0"/>
              <a:t> to </a:t>
            </a:r>
            <a:r>
              <a:rPr lang="en-US" dirty="0"/>
              <a:t>boost the speed and ease of learning.</a:t>
            </a:r>
          </a:p>
          <a:p>
            <a:r>
              <a:rPr lang="en-US" dirty="0" err="1"/>
              <a:t>Memrise</a:t>
            </a:r>
            <a:r>
              <a:rPr lang="en-US" dirty="0"/>
              <a:t> was founded by </a:t>
            </a:r>
            <a:r>
              <a:rPr lang="en-US" dirty="0">
                <a:hlinkClick r:id="rId6" tooltip="Ed Cooke (author)"/>
              </a:rPr>
              <a:t>Ed Cooke</a:t>
            </a:r>
            <a:r>
              <a:rPr lang="en-US" dirty="0"/>
              <a:t>, a </a:t>
            </a:r>
            <a:r>
              <a:rPr lang="en-US" dirty="0">
                <a:hlinkClick r:id="rId7" tooltip="Grand Master of Memory"/>
              </a:rPr>
              <a:t>Grand Master of Memory</a:t>
            </a:r>
            <a:r>
              <a:rPr lang="en-US" dirty="0"/>
              <a:t>, and Greg </a:t>
            </a:r>
            <a:r>
              <a:rPr lang="en-US" dirty="0" err="1"/>
              <a:t>Detre</a:t>
            </a:r>
            <a:r>
              <a:rPr lang="en-US" dirty="0"/>
              <a:t>, a Princeton neuroscientist specializing in the science of memory and forgetting.</a:t>
            </a:r>
          </a:p>
          <a:p>
            <a:r>
              <a:rPr lang="en-US" dirty="0" err="1"/>
              <a:t>Memrise</a:t>
            </a:r>
            <a:r>
              <a:rPr lang="en-US" dirty="0"/>
              <a:t> launched in private beta after winning the </a:t>
            </a:r>
            <a:r>
              <a:rPr lang="en-US" dirty="0">
                <a:hlinkClick r:id="rId8" tooltip="Princeton University"/>
              </a:rPr>
              <a:t>Princeton</a:t>
            </a:r>
            <a:r>
              <a:rPr lang="en-US" dirty="0"/>
              <a:t> Entrepreneurship Club 2009 </a:t>
            </a:r>
            <a:r>
              <a:rPr lang="en-US" dirty="0" err="1"/>
              <a:t>TigerLaunch</a:t>
            </a:r>
            <a:r>
              <a:rPr lang="en-US" dirty="0"/>
              <a:t> competition.</a:t>
            </a:r>
            <a:r>
              <a:rPr lang="en-US" baseline="30000" dirty="0">
                <a:hlinkClick r:id="rId9"/>
              </a:rPr>
              <a:t>[1]</a:t>
            </a:r>
            <a:endParaRPr lang="en-US" dirty="0"/>
          </a:p>
          <a:p>
            <a:r>
              <a:rPr lang="it-IT" dirty="0">
                <a:hlinkClick r:id="rId9"/>
              </a:rPr>
              <a:t>http://en.wikipedia.org/wiki/Memrise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955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10264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60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Duolingo</a:t>
            </a:r>
            <a:r>
              <a:rPr lang="it-IT" b="1" dirty="0"/>
              <a:t/>
            </a:r>
            <a:br>
              <a:rPr lang="it-IT" b="1" dirty="0"/>
            </a:br>
            <a:r>
              <a:rPr lang="it-IT" dirty="0"/>
              <a:t>Da Wikipedia, l'enciclopedia libera.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b="1" dirty="0" err="1"/>
              <a:t>Duolingo</a:t>
            </a:r>
            <a:r>
              <a:rPr lang="it-IT" dirty="0"/>
              <a:t> è un metodo di apprendimento di linguaggio ed una piattaforma </a:t>
            </a:r>
            <a:r>
              <a:rPr lang="it-IT" dirty="0" err="1"/>
              <a:t>crowdsourced</a:t>
            </a:r>
            <a:r>
              <a:rPr lang="it-IT" dirty="0"/>
              <a:t> di traduzione testo. Il programma è progettato in modo tale che gli utenti imparino attraverso le lezioni, e contemporaneamente aiutino a tradurre siti web ed altri documenti</a:t>
            </a:r>
            <a:r>
              <a:rPr lang="it-IT" dirty="0" smtClean="0"/>
              <a:t>.</a:t>
            </a:r>
            <a:r>
              <a:rPr lang="it-IT" baseline="30000" dirty="0" smtClean="0">
                <a:hlinkClick r:id="rId2"/>
              </a:rPr>
              <a:t>[</a:t>
            </a:r>
            <a:endParaRPr lang="it-IT" baseline="30000" dirty="0" smtClean="0"/>
          </a:p>
          <a:p>
            <a:r>
              <a:rPr lang="it-IT" dirty="0" smtClean="0"/>
              <a:t>A </a:t>
            </a:r>
            <a:r>
              <a:rPr lang="it-IT" dirty="0"/>
              <a:t>partire da dicembre 2013, </a:t>
            </a:r>
            <a:r>
              <a:rPr lang="it-IT" dirty="0" err="1"/>
              <a:t>Duolingo</a:t>
            </a:r>
            <a:r>
              <a:rPr lang="it-IT" dirty="0"/>
              <a:t> offre corsi di spagnolo latino-americano, francese, tedesco, portoghese, brasiliano e italiano per anglofoni. Sono disponibili anche corsi di inglese americano per spagnoli, francesi, tedeschi, portoghesi, italiani, olandesi, russi, polacchi, turchi, ungheresi, romeni, giapponesi, hindi e indonesiani. È disponibile online e sulle piattaforme </a:t>
            </a:r>
            <a:r>
              <a:rPr lang="it-IT" dirty="0" err="1"/>
              <a:t>Android</a:t>
            </a:r>
            <a:r>
              <a:rPr lang="it-IT" dirty="0"/>
              <a:t> ed </a:t>
            </a:r>
            <a:r>
              <a:rPr lang="it-IT" dirty="0" err="1"/>
              <a:t>iOS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87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 </a:t>
            </a:r>
            <a:r>
              <a:rPr lang="it-IT" dirty="0" err="1" smtClean="0"/>
              <a:t>Serragiotto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8626" y="1600200"/>
            <a:ext cx="6754169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54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</a:t>
            </a:r>
            <a:r>
              <a:rPr lang="it-IT" dirty="0" err="1" smtClean="0"/>
              <a:t>framework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768752" cy="507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83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VOCABOLARY INSTRUCTION, chapter 25, Anne </a:t>
            </a:r>
            <a:r>
              <a:rPr lang="en-US" dirty="0" err="1"/>
              <a:t>O’Keffe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0527" y="1600200"/>
            <a:ext cx="624294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61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si insegnava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Liste di parole, testi letterari, paradigmi</a:t>
            </a:r>
          </a:p>
          <a:p>
            <a:r>
              <a:rPr lang="it-IT" dirty="0" smtClean="0"/>
              <a:t>Teoria dell’apprendimento:</a:t>
            </a:r>
          </a:p>
          <a:p>
            <a:pPr lvl="1"/>
            <a:r>
              <a:rPr lang="it-IT" dirty="0" smtClean="0"/>
              <a:t>Comportamentismo</a:t>
            </a:r>
          </a:p>
          <a:p>
            <a:pPr lvl="1"/>
            <a:r>
              <a:rPr lang="it-IT" dirty="0" smtClean="0"/>
              <a:t>Cognitivismo</a:t>
            </a:r>
          </a:p>
          <a:p>
            <a:pPr lvl="1"/>
            <a:r>
              <a:rPr lang="it-IT" dirty="0" smtClean="0"/>
              <a:t>Interattività</a:t>
            </a:r>
          </a:p>
          <a:p>
            <a:pPr lvl="1"/>
            <a:r>
              <a:rPr lang="it-IT" dirty="0" smtClean="0"/>
              <a:t>Teoria socioculturale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32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507</Words>
  <Application>Microsoft Office PowerPoint</Application>
  <PresentationFormat>Presentazione su schermo (4:3)</PresentationFormat>
  <Paragraphs>118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Vocabolario</vt:lpstr>
      <vt:lpstr>Diapositiva 2</vt:lpstr>
      <vt:lpstr>Memrise is </vt:lpstr>
      <vt:lpstr>Diapositiva 4</vt:lpstr>
      <vt:lpstr>Duolingo Da Wikipedia, l'enciclopedia libera. </vt:lpstr>
      <vt:lpstr>Da Serragiotto</vt:lpstr>
      <vt:lpstr>Dal framework</vt:lpstr>
      <vt:lpstr>VOCABOLARY INSTRUCTION, chapter 25, Anne O’Keffe </vt:lpstr>
      <vt:lpstr>Come si insegnava</vt:lpstr>
      <vt:lpstr>2000 parole = 80%</vt:lpstr>
      <vt:lpstr>Vocabolario basico</vt:lpstr>
      <vt:lpstr>L’organizzazione</vt:lpstr>
      <vt:lpstr>Memorise basato su</vt:lpstr>
      <vt:lpstr>Testing, Spacing effect</vt:lpstr>
      <vt:lpstr>Diapositiva 15</vt:lpstr>
      <vt:lpstr>Un esempio </vt:lpstr>
      <vt:lpstr>Diapositiva 17</vt:lpstr>
      <vt:lpstr>The data in Figure 1 come from a study in which two groups of students retrieved information several times during learning and two other groups were treated similarly but only practiced retrieval once [11]. The figure shows performance on a final test given 1 week later.</vt:lpstr>
      <vt:lpstr>Diapositiva 19</vt:lpstr>
      <vt:lpstr>Pyc, M.A. and Rawson, K.A. (2007) Examining the efficiency of schedules of distributed retrieval practice. Mem. Cogn. 35, 1917–1927</vt:lpstr>
      <vt:lpstr>Landauer, T.K. and Bjork, R.A. (1978) Optimum rehearsal patterns and name learning. In Practical Aspects of Memory (Gruneberg, M.M. et al., eds), pp. 625–632, Academic Press</vt:lpstr>
      <vt:lpstr>Diapositiva 22</vt:lpstr>
      <vt:lpstr>http://en.wikipedia.org/wiki/Leitner_system</vt:lpstr>
      <vt:lpstr>Game:  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vocabolario</dc:title>
  <dc:creator>Gisella</dc:creator>
  <cp:lastModifiedBy>gisella</cp:lastModifiedBy>
  <cp:revision>56</cp:revision>
  <dcterms:created xsi:type="dcterms:W3CDTF">2013-10-05T15:43:14Z</dcterms:created>
  <dcterms:modified xsi:type="dcterms:W3CDTF">2018-11-28T13:39:45Z</dcterms:modified>
</cp:coreProperties>
</file>