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2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806" y="143001"/>
            <a:ext cx="8076387" cy="1059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7049" y="1357324"/>
            <a:ext cx="8089900" cy="4625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5748" y="6489979"/>
            <a:ext cx="489584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‹N›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.units.it/moodle/course/category.php?id=8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ecd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4092" y="1691462"/>
            <a:ext cx="396747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>
                <a:solidFill>
                  <a:srgbClr val="001F5F"/>
                </a:solidFill>
              </a:rPr>
              <a:t>STORIA</a:t>
            </a:r>
            <a:r>
              <a:rPr sz="4400" spc="-90" dirty="0">
                <a:solidFill>
                  <a:srgbClr val="001F5F"/>
                </a:solidFill>
              </a:rPr>
              <a:t> </a:t>
            </a:r>
            <a:r>
              <a:rPr sz="4400" spc="-20" dirty="0">
                <a:solidFill>
                  <a:srgbClr val="001F5F"/>
                </a:solidFill>
              </a:rPr>
              <a:t>GLOBALE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585341" y="3437001"/>
            <a:ext cx="5975350" cy="2165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Guido</a:t>
            </a:r>
            <a:r>
              <a:rPr sz="3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Abbattista</a:t>
            </a:r>
            <a:endParaRPr sz="3200" dirty="0">
              <a:latin typeface="Calibri"/>
              <a:cs typeface="Calibri"/>
            </a:endParaRPr>
          </a:p>
          <a:p>
            <a:pPr marL="12700" marR="5080" algn="ctr">
              <a:lnSpc>
                <a:spcPct val="120000"/>
              </a:lnSpc>
              <a:spcBef>
                <a:spcPts val="2125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Laurea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Magistrale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Interateneo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Studi Storici dal Medioevo 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all’età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contemporanea 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Anno </a:t>
            </a:r>
            <a:r>
              <a:rPr sz="1400" spc="-10" dirty="0" err="1">
                <a:solidFill>
                  <a:srgbClr val="FFFFFF"/>
                </a:solidFill>
                <a:latin typeface="Calibri"/>
                <a:cs typeface="Calibri"/>
              </a:rPr>
              <a:t>accademico</a:t>
            </a:r>
            <a:r>
              <a:rPr sz="14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202</a:t>
            </a:r>
            <a:r>
              <a:rPr lang="it-IT" sz="1400" spc="-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-202</a:t>
            </a:r>
            <a:r>
              <a:rPr lang="it-IT" sz="1400" spc="-5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5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Moodle</a:t>
            </a:r>
            <a:r>
              <a:rPr sz="2400" b="1" spc="-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enrolment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key:</a:t>
            </a:r>
            <a:r>
              <a:rPr sz="2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00"/>
                </a:solidFill>
                <a:latin typeface="Calibri"/>
                <a:cs typeface="Calibri"/>
              </a:rPr>
              <a:t>GLOBHIST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306" y="139953"/>
            <a:ext cx="8108315" cy="1066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Struttura amministrativa </a:t>
            </a:r>
            <a:r>
              <a:rPr sz="3600" spc="-5" dirty="0"/>
              <a:t>dell’impero</a:t>
            </a:r>
            <a:r>
              <a:rPr sz="3600" spc="-50" dirty="0"/>
              <a:t> </a:t>
            </a:r>
            <a:r>
              <a:rPr sz="3600" spc="-5" dirty="0"/>
              <a:t>Qing:</a:t>
            </a:r>
            <a:endParaRPr sz="3600"/>
          </a:p>
          <a:p>
            <a:pPr marL="635" algn="ctr">
              <a:lnSpc>
                <a:spcPct val="100000"/>
              </a:lnSpc>
              <a:spcBef>
                <a:spcPts val="30"/>
              </a:spcBef>
            </a:pPr>
            <a:r>
              <a:rPr dirty="0"/>
              <a:t>il </a:t>
            </a:r>
            <a:r>
              <a:rPr spc="-10" dirty="0"/>
              <a:t>governo </a:t>
            </a:r>
            <a:r>
              <a:rPr dirty="0"/>
              <a:t>delle</a:t>
            </a:r>
            <a:r>
              <a:rPr spc="-15" dirty="0"/>
              <a:t> </a:t>
            </a:r>
            <a:r>
              <a:rPr spc="-10" dirty="0"/>
              <a:t>province</a:t>
            </a:r>
          </a:p>
        </p:txBody>
      </p:sp>
      <p:sp>
        <p:nvSpPr>
          <p:cNvPr id="3" name="object 3"/>
          <p:cNvSpPr/>
          <p:nvPr/>
        </p:nvSpPr>
        <p:spPr>
          <a:xfrm>
            <a:off x="899160" y="1499616"/>
            <a:ext cx="2016760" cy="792480"/>
          </a:xfrm>
          <a:custGeom>
            <a:avLst/>
            <a:gdLst/>
            <a:ahLst/>
            <a:cxnLst/>
            <a:rect l="l" t="t" r="r" b="b"/>
            <a:pathLst>
              <a:path w="2016760" h="792480">
                <a:moveTo>
                  <a:pt x="0" y="792479"/>
                </a:moveTo>
                <a:lnTo>
                  <a:pt x="2016252" y="792479"/>
                </a:lnTo>
                <a:lnTo>
                  <a:pt x="2016252" y="0"/>
                </a:lnTo>
                <a:lnTo>
                  <a:pt x="0" y="0"/>
                </a:lnTo>
                <a:lnTo>
                  <a:pt x="0" y="79247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4108" y="2773679"/>
            <a:ext cx="2087880" cy="935990"/>
          </a:xfrm>
          <a:custGeom>
            <a:avLst/>
            <a:gdLst/>
            <a:ahLst/>
            <a:cxnLst/>
            <a:rect l="l" t="t" r="r" b="b"/>
            <a:pathLst>
              <a:path w="2087880" h="935989">
                <a:moveTo>
                  <a:pt x="0" y="935736"/>
                </a:moveTo>
                <a:lnTo>
                  <a:pt x="2087879" y="935736"/>
                </a:lnTo>
                <a:lnTo>
                  <a:pt x="2087879" y="0"/>
                </a:lnTo>
                <a:lnTo>
                  <a:pt x="0" y="0"/>
                </a:lnTo>
                <a:lnTo>
                  <a:pt x="0" y="93573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4108" y="3965447"/>
            <a:ext cx="2159635" cy="911860"/>
          </a:xfrm>
          <a:custGeom>
            <a:avLst/>
            <a:gdLst/>
            <a:ahLst/>
            <a:cxnLst/>
            <a:rect l="l" t="t" r="r" b="b"/>
            <a:pathLst>
              <a:path w="2159635" h="911860">
                <a:moveTo>
                  <a:pt x="0" y="911351"/>
                </a:moveTo>
                <a:lnTo>
                  <a:pt x="2159507" y="911351"/>
                </a:lnTo>
                <a:lnTo>
                  <a:pt x="2159507" y="0"/>
                </a:lnTo>
                <a:lnTo>
                  <a:pt x="0" y="0"/>
                </a:lnTo>
                <a:lnTo>
                  <a:pt x="0" y="91135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6675" y="5189220"/>
            <a:ext cx="2232660" cy="792480"/>
          </a:xfrm>
          <a:custGeom>
            <a:avLst/>
            <a:gdLst/>
            <a:ahLst/>
            <a:cxnLst/>
            <a:rect l="l" t="t" r="r" b="b"/>
            <a:pathLst>
              <a:path w="2232660" h="792479">
                <a:moveTo>
                  <a:pt x="0" y="792479"/>
                </a:moveTo>
                <a:lnTo>
                  <a:pt x="2232660" y="792479"/>
                </a:lnTo>
                <a:lnTo>
                  <a:pt x="2232660" y="0"/>
                </a:lnTo>
                <a:lnTo>
                  <a:pt x="0" y="0"/>
                </a:lnTo>
                <a:lnTo>
                  <a:pt x="0" y="79247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60297" y="1478280"/>
          <a:ext cx="2116455" cy="2484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479">
                <a:tc gridSpan="2">
                  <a:txBody>
                    <a:bodyPr/>
                    <a:lstStyle/>
                    <a:p>
                      <a:pPr marL="625475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2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Corte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59385" marB="0">
                    <a:lnL w="53975">
                      <a:solidFill>
                        <a:srgbClr val="385D89"/>
                      </a:solidFill>
                      <a:prstDash val="solid"/>
                    </a:lnL>
                    <a:lnR w="53975">
                      <a:solidFill>
                        <a:srgbClr val="385D89"/>
                      </a:solidFill>
                      <a:prstDash val="solid"/>
                    </a:lnR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205868"/>
                      </a:solidFill>
                      <a:prstDash val="solid"/>
                    </a:lnR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205868"/>
                      </a:solidFill>
                      <a:prstDash val="solid"/>
                    </a:lnL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5736">
                <a:tc gridSpan="2">
                  <a:txBody>
                    <a:bodyPr/>
                    <a:lstStyle/>
                    <a:p>
                      <a:pPr marL="307975" marR="30289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Direttore 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provinciale 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spc="-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’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az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53975">
                      <a:solidFill>
                        <a:srgbClr val="385D89"/>
                      </a:solidFill>
                      <a:prstDash val="solid"/>
                    </a:lnL>
                    <a:lnR w="53975">
                      <a:solidFill>
                        <a:srgbClr val="385D89"/>
                      </a:solidFill>
                      <a:prstDash val="solid"/>
                    </a:lnR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205868"/>
                      </a:solidFill>
                      <a:prstDash val="solid"/>
                    </a:lnR>
                    <a:lnT w="53975">
                      <a:solidFill>
                        <a:srgbClr val="385D89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205868"/>
                      </a:solidFill>
                      <a:prstDash val="solid"/>
                    </a:lnL>
                    <a:lnT w="53975">
                      <a:solidFill>
                        <a:srgbClr val="385D89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29055" y="3944111"/>
          <a:ext cx="2260600" cy="2059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7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135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208279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Giudice</a:t>
                      </a:r>
                      <a:r>
                        <a:rPr sz="1800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provinciale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53975">
                      <a:solidFill>
                        <a:srgbClr val="385D89"/>
                      </a:solidFill>
                      <a:prstDash val="solid"/>
                    </a:lnL>
                    <a:lnR w="53975">
                      <a:solidFill>
                        <a:srgbClr val="385D89"/>
                      </a:solidFill>
                      <a:prstDash val="solid"/>
                    </a:lnR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4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205868"/>
                      </a:solidFill>
                      <a:prstDash val="solid"/>
                    </a:lnR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205868"/>
                      </a:solidFill>
                      <a:prstDash val="solid"/>
                    </a:lnL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42240">
                        <a:lnSpc>
                          <a:spcPct val="100000"/>
                        </a:lnSpc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Tesoriere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provinciale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53975">
                      <a:solidFill>
                        <a:srgbClr val="385D89"/>
                      </a:solidFill>
                      <a:prstDash val="solid"/>
                    </a:lnL>
                    <a:lnR w="53975">
                      <a:solidFill>
                        <a:srgbClr val="385D89"/>
                      </a:solidFill>
                      <a:prstDash val="solid"/>
                    </a:lnR>
                    <a:lnT w="53975">
                      <a:solidFill>
                        <a:srgbClr val="385D89"/>
                      </a:solidFill>
                      <a:prstDash val="solid"/>
                    </a:lnT>
                    <a:lnB w="53975">
                      <a:solidFill>
                        <a:srgbClr val="385D89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3392423" y="2852927"/>
            <a:ext cx="1827530" cy="3053080"/>
          </a:xfrm>
          <a:custGeom>
            <a:avLst/>
            <a:gdLst/>
            <a:ahLst/>
            <a:cxnLst/>
            <a:rect l="l" t="t" r="r" b="b"/>
            <a:pathLst>
              <a:path w="1827529" h="3053079">
                <a:moveTo>
                  <a:pt x="0" y="0"/>
                </a:moveTo>
                <a:lnTo>
                  <a:pt x="74930" y="504"/>
                </a:lnTo>
                <a:lnTo>
                  <a:pt x="148192" y="1993"/>
                </a:lnTo>
                <a:lnTo>
                  <a:pt x="219552" y="4426"/>
                </a:lnTo>
                <a:lnTo>
                  <a:pt x="288773" y="7765"/>
                </a:lnTo>
                <a:lnTo>
                  <a:pt x="355621" y="11969"/>
                </a:lnTo>
                <a:lnTo>
                  <a:pt x="419861" y="17000"/>
                </a:lnTo>
                <a:lnTo>
                  <a:pt x="481257" y="22819"/>
                </a:lnTo>
                <a:lnTo>
                  <a:pt x="539575" y="29386"/>
                </a:lnTo>
                <a:lnTo>
                  <a:pt x="594578" y="36662"/>
                </a:lnTo>
                <a:lnTo>
                  <a:pt x="646033" y="44608"/>
                </a:lnTo>
                <a:lnTo>
                  <a:pt x="693703" y="53185"/>
                </a:lnTo>
                <a:lnTo>
                  <a:pt x="737353" y="62352"/>
                </a:lnTo>
                <a:lnTo>
                  <a:pt x="776749" y="72072"/>
                </a:lnTo>
                <a:lnTo>
                  <a:pt x="841837" y="93011"/>
                </a:lnTo>
                <a:lnTo>
                  <a:pt x="887084" y="115687"/>
                </a:lnTo>
                <a:lnTo>
                  <a:pt x="913638" y="152273"/>
                </a:lnTo>
                <a:lnTo>
                  <a:pt x="913638" y="682879"/>
                </a:lnTo>
                <a:lnTo>
                  <a:pt x="916666" y="695364"/>
                </a:lnTo>
                <a:lnTo>
                  <a:pt x="960217" y="730999"/>
                </a:lnTo>
                <a:lnTo>
                  <a:pt x="1015619" y="752846"/>
                </a:lnTo>
                <a:lnTo>
                  <a:pt x="1089922" y="772799"/>
                </a:lnTo>
                <a:lnTo>
                  <a:pt x="1133572" y="781966"/>
                </a:lnTo>
                <a:lnTo>
                  <a:pt x="1181242" y="790543"/>
                </a:lnTo>
                <a:lnTo>
                  <a:pt x="1232697" y="798489"/>
                </a:lnTo>
                <a:lnTo>
                  <a:pt x="1287700" y="805765"/>
                </a:lnTo>
                <a:lnTo>
                  <a:pt x="1346018" y="812332"/>
                </a:lnTo>
                <a:lnTo>
                  <a:pt x="1407414" y="818151"/>
                </a:lnTo>
                <a:lnTo>
                  <a:pt x="1471654" y="823182"/>
                </a:lnTo>
                <a:lnTo>
                  <a:pt x="1538502" y="827386"/>
                </a:lnTo>
                <a:lnTo>
                  <a:pt x="1607723" y="830725"/>
                </a:lnTo>
                <a:lnTo>
                  <a:pt x="1679083" y="833158"/>
                </a:lnTo>
                <a:lnTo>
                  <a:pt x="1752345" y="834647"/>
                </a:lnTo>
                <a:lnTo>
                  <a:pt x="1827276" y="835152"/>
                </a:lnTo>
                <a:lnTo>
                  <a:pt x="1752345" y="835656"/>
                </a:lnTo>
                <a:lnTo>
                  <a:pt x="1679083" y="837145"/>
                </a:lnTo>
                <a:lnTo>
                  <a:pt x="1607723" y="839578"/>
                </a:lnTo>
                <a:lnTo>
                  <a:pt x="1538502" y="842917"/>
                </a:lnTo>
                <a:lnTo>
                  <a:pt x="1471654" y="847121"/>
                </a:lnTo>
                <a:lnTo>
                  <a:pt x="1407414" y="852152"/>
                </a:lnTo>
                <a:lnTo>
                  <a:pt x="1346018" y="857971"/>
                </a:lnTo>
                <a:lnTo>
                  <a:pt x="1287700" y="864538"/>
                </a:lnTo>
                <a:lnTo>
                  <a:pt x="1232697" y="871814"/>
                </a:lnTo>
                <a:lnTo>
                  <a:pt x="1181242" y="879760"/>
                </a:lnTo>
                <a:lnTo>
                  <a:pt x="1133572" y="888337"/>
                </a:lnTo>
                <a:lnTo>
                  <a:pt x="1089922" y="897504"/>
                </a:lnTo>
                <a:lnTo>
                  <a:pt x="1050526" y="907224"/>
                </a:lnTo>
                <a:lnTo>
                  <a:pt x="985438" y="928163"/>
                </a:lnTo>
                <a:lnTo>
                  <a:pt x="940191" y="950839"/>
                </a:lnTo>
                <a:lnTo>
                  <a:pt x="913638" y="987425"/>
                </a:lnTo>
                <a:lnTo>
                  <a:pt x="913638" y="2900299"/>
                </a:lnTo>
                <a:lnTo>
                  <a:pt x="910609" y="2912787"/>
                </a:lnTo>
                <a:lnTo>
                  <a:pt x="867058" y="2948429"/>
                </a:lnTo>
                <a:lnTo>
                  <a:pt x="811656" y="2970277"/>
                </a:lnTo>
                <a:lnTo>
                  <a:pt x="737353" y="2990230"/>
                </a:lnTo>
                <a:lnTo>
                  <a:pt x="693703" y="2999397"/>
                </a:lnTo>
                <a:lnTo>
                  <a:pt x="646033" y="3007972"/>
                </a:lnTo>
                <a:lnTo>
                  <a:pt x="594578" y="3015917"/>
                </a:lnTo>
                <a:lnTo>
                  <a:pt x="539575" y="3023192"/>
                </a:lnTo>
                <a:lnTo>
                  <a:pt x="481257" y="3029758"/>
                </a:lnTo>
                <a:lnTo>
                  <a:pt x="419861" y="3035575"/>
                </a:lnTo>
                <a:lnTo>
                  <a:pt x="355621" y="3040605"/>
                </a:lnTo>
                <a:lnTo>
                  <a:pt x="288773" y="3044809"/>
                </a:lnTo>
                <a:lnTo>
                  <a:pt x="219552" y="3048146"/>
                </a:lnTo>
                <a:lnTo>
                  <a:pt x="148192" y="3050579"/>
                </a:lnTo>
                <a:lnTo>
                  <a:pt x="74930" y="3052067"/>
                </a:lnTo>
                <a:lnTo>
                  <a:pt x="0" y="3052572"/>
                </a:lnTo>
              </a:path>
            </a:pathLst>
          </a:custGeom>
          <a:ln w="57912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07735" y="1647444"/>
            <a:ext cx="2592705" cy="958850"/>
          </a:xfrm>
          <a:custGeom>
            <a:avLst/>
            <a:gdLst/>
            <a:ahLst/>
            <a:cxnLst/>
            <a:rect l="l" t="t" r="r" b="b"/>
            <a:pathLst>
              <a:path w="2592704" h="958850">
                <a:moveTo>
                  <a:pt x="0" y="958596"/>
                </a:moveTo>
                <a:lnTo>
                  <a:pt x="2592323" y="958596"/>
                </a:lnTo>
                <a:lnTo>
                  <a:pt x="2592323" y="0"/>
                </a:lnTo>
                <a:lnTo>
                  <a:pt x="0" y="0"/>
                </a:lnTo>
                <a:lnTo>
                  <a:pt x="0" y="95859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507735" y="1647444"/>
            <a:ext cx="2592705" cy="958850"/>
          </a:xfrm>
          <a:prstGeom prst="rect">
            <a:avLst/>
          </a:prstGeom>
          <a:ln w="42671">
            <a:solidFill>
              <a:srgbClr val="385D89"/>
            </a:solidFill>
          </a:ln>
        </p:spPr>
        <p:txBody>
          <a:bodyPr vert="horz" wrap="square" lIns="0" tIns="189865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495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Gruppo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di 2-3</a:t>
            </a:r>
            <a:r>
              <a:rPr sz="1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provincie</a:t>
            </a:r>
            <a:endParaRPr sz="1800">
              <a:latin typeface="Calibri"/>
              <a:cs typeface="Calibri"/>
            </a:endParaRPr>
          </a:p>
          <a:p>
            <a:pPr marL="263525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Governatore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generale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553455" y="2915411"/>
            <a:ext cx="2618740" cy="853440"/>
          </a:xfrm>
          <a:custGeom>
            <a:avLst/>
            <a:gdLst/>
            <a:ahLst/>
            <a:cxnLst/>
            <a:rect l="l" t="t" r="r" b="b"/>
            <a:pathLst>
              <a:path w="2618740" h="853439">
                <a:moveTo>
                  <a:pt x="0" y="853439"/>
                </a:moveTo>
                <a:lnTo>
                  <a:pt x="2618231" y="853439"/>
                </a:lnTo>
                <a:lnTo>
                  <a:pt x="2618231" y="0"/>
                </a:lnTo>
                <a:lnTo>
                  <a:pt x="0" y="0"/>
                </a:lnTo>
                <a:lnTo>
                  <a:pt x="0" y="85343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553455" y="2915411"/>
            <a:ext cx="2618740" cy="853440"/>
          </a:xfrm>
          <a:prstGeom prst="rect">
            <a:avLst/>
          </a:prstGeom>
          <a:ln w="42671">
            <a:solidFill>
              <a:srgbClr val="385D89"/>
            </a:solidFill>
          </a:ln>
        </p:spPr>
        <p:txBody>
          <a:bodyPr vert="horz" wrap="square" lIns="0" tIns="137795" rIns="0" bIns="0" rtlCol="0">
            <a:spAutoFit/>
          </a:bodyPr>
          <a:lstStyle/>
          <a:p>
            <a:pPr marL="163830" marR="154305" indent="706755">
              <a:lnSpc>
                <a:spcPct val="100000"/>
              </a:lnSpc>
              <a:spcBef>
                <a:spcPts val="1085"/>
              </a:spcBef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Provincia  Governatore</a:t>
            </a:r>
            <a:r>
              <a:rPr sz="18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provinciale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567171" y="4143755"/>
            <a:ext cx="2548255" cy="794385"/>
          </a:xfrm>
          <a:custGeom>
            <a:avLst/>
            <a:gdLst/>
            <a:ahLst/>
            <a:cxnLst/>
            <a:rect l="l" t="t" r="r" b="b"/>
            <a:pathLst>
              <a:path w="2548254" h="794385">
                <a:moveTo>
                  <a:pt x="0" y="794004"/>
                </a:moveTo>
                <a:lnTo>
                  <a:pt x="2548128" y="794004"/>
                </a:lnTo>
                <a:lnTo>
                  <a:pt x="2548128" y="0"/>
                </a:lnTo>
                <a:lnTo>
                  <a:pt x="0" y="0"/>
                </a:lnTo>
                <a:lnTo>
                  <a:pt x="0" y="794004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567171" y="4143755"/>
            <a:ext cx="2548255" cy="794385"/>
          </a:xfrm>
          <a:prstGeom prst="rect">
            <a:avLst/>
          </a:prstGeom>
          <a:ln w="42671">
            <a:solidFill>
              <a:srgbClr val="385D89"/>
            </a:solidFill>
          </a:ln>
        </p:spPr>
        <p:txBody>
          <a:bodyPr vert="horz" wrap="square" lIns="0" tIns="108585" rIns="0" bIns="0" rtlCol="0">
            <a:spAutoFit/>
          </a:bodyPr>
          <a:lstStyle/>
          <a:p>
            <a:pPr marL="889000" marR="783590" indent="-96520">
              <a:lnSpc>
                <a:spcPct val="100000"/>
              </a:lnSpc>
              <a:spcBef>
                <a:spcPts val="855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45" dirty="0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tu</a:t>
            </a:r>
            <a:r>
              <a:rPr sz="1800" b="1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 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Prefetto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567171" y="5312664"/>
            <a:ext cx="2548255" cy="794385"/>
          </a:xfrm>
          <a:custGeom>
            <a:avLst/>
            <a:gdLst/>
            <a:ahLst/>
            <a:cxnLst/>
            <a:rect l="l" t="t" r="r" b="b"/>
            <a:pathLst>
              <a:path w="2548254" h="794385">
                <a:moveTo>
                  <a:pt x="0" y="794004"/>
                </a:moveTo>
                <a:lnTo>
                  <a:pt x="2548128" y="794004"/>
                </a:lnTo>
                <a:lnTo>
                  <a:pt x="2548128" y="0"/>
                </a:lnTo>
                <a:lnTo>
                  <a:pt x="0" y="0"/>
                </a:lnTo>
                <a:lnTo>
                  <a:pt x="0" y="794004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567171" y="5312664"/>
            <a:ext cx="2548255" cy="794385"/>
          </a:xfrm>
          <a:prstGeom prst="rect">
            <a:avLst/>
          </a:prstGeom>
          <a:ln w="42671">
            <a:solidFill>
              <a:srgbClr val="385D89"/>
            </a:solidFill>
          </a:ln>
        </p:spPr>
        <p:txBody>
          <a:bodyPr vert="horz" wrap="square" lIns="0" tIns="109220" rIns="0" bIns="0" rtlCol="0">
            <a:spAutoFit/>
          </a:bodyPr>
          <a:lstStyle/>
          <a:p>
            <a:pPr marL="599440" marR="494665" indent="-96520">
              <a:lnSpc>
                <a:spcPct val="100000"/>
              </a:lnSpc>
              <a:spcBef>
                <a:spcPts val="86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So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o-p</a:t>
            </a:r>
            <a:r>
              <a:rPr sz="1800" b="1" spc="-3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45" dirty="0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-4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a  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Sotto-prefetto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Circoscrizioni</a:t>
            </a:r>
            <a:r>
              <a:rPr sz="3600" spc="-55" dirty="0"/>
              <a:t> </a:t>
            </a:r>
            <a:r>
              <a:rPr sz="3600" spc="-15" dirty="0"/>
              <a:t>amministrative</a:t>
            </a:r>
            <a:endParaRPr sz="3600"/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sz="2800" b="0" spc="-15" dirty="0">
                <a:latin typeface="Calibri"/>
                <a:cs typeface="Calibri"/>
              </a:rPr>
              <a:t>(ordine</a:t>
            </a:r>
            <a:r>
              <a:rPr sz="2800" b="0" spc="-5" dirty="0">
                <a:latin typeface="Calibri"/>
                <a:cs typeface="Calibri"/>
              </a:rPr>
              <a:t> </a:t>
            </a:r>
            <a:r>
              <a:rPr sz="2800" b="0" spc="-15" dirty="0">
                <a:latin typeface="Calibri"/>
                <a:cs typeface="Calibri"/>
              </a:rPr>
              <a:t>decrescente)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71500" y="2036572"/>
            <a:ext cx="2667000" cy="864235"/>
          </a:xfrm>
          <a:custGeom>
            <a:avLst/>
            <a:gdLst/>
            <a:ahLst/>
            <a:cxnLst/>
            <a:rect l="l" t="t" r="r" b="b"/>
            <a:pathLst>
              <a:path w="2667000" h="864235">
                <a:moveTo>
                  <a:pt x="0" y="864235"/>
                </a:moveTo>
                <a:lnTo>
                  <a:pt x="2667000" y="864235"/>
                </a:lnTo>
                <a:lnTo>
                  <a:pt x="2667000" y="0"/>
                </a:lnTo>
                <a:lnTo>
                  <a:pt x="0" y="0"/>
                </a:lnTo>
                <a:lnTo>
                  <a:pt x="0" y="86423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38500" y="2036572"/>
            <a:ext cx="2667000" cy="864235"/>
          </a:xfrm>
          <a:custGeom>
            <a:avLst/>
            <a:gdLst/>
            <a:ahLst/>
            <a:cxnLst/>
            <a:rect l="l" t="t" r="r" b="b"/>
            <a:pathLst>
              <a:path w="2667000" h="864235">
                <a:moveTo>
                  <a:pt x="0" y="864235"/>
                </a:moveTo>
                <a:lnTo>
                  <a:pt x="2667000" y="864235"/>
                </a:lnTo>
                <a:lnTo>
                  <a:pt x="2667000" y="0"/>
                </a:lnTo>
                <a:lnTo>
                  <a:pt x="0" y="0"/>
                </a:lnTo>
                <a:lnTo>
                  <a:pt x="0" y="86423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05500" y="2036572"/>
            <a:ext cx="1790700" cy="864235"/>
          </a:xfrm>
          <a:custGeom>
            <a:avLst/>
            <a:gdLst/>
            <a:ahLst/>
            <a:cxnLst/>
            <a:rect l="l" t="t" r="r" b="b"/>
            <a:pathLst>
              <a:path w="1790700" h="864235">
                <a:moveTo>
                  <a:pt x="0" y="864235"/>
                </a:moveTo>
                <a:lnTo>
                  <a:pt x="1790700" y="864235"/>
                </a:lnTo>
                <a:lnTo>
                  <a:pt x="1790700" y="0"/>
                </a:lnTo>
                <a:lnTo>
                  <a:pt x="0" y="0"/>
                </a:lnTo>
                <a:lnTo>
                  <a:pt x="0" y="86423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96200" y="2036572"/>
            <a:ext cx="876300" cy="864235"/>
          </a:xfrm>
          <a:custGeom>
            <a:avLst/>
            <a:gdLst/>
            <a:ahLst/>
            <a:cxnLst/>
            <a:rect l="l" t="t" r="r" b="b"/>
            <a:pathLst>
              <a:path w="876300" h="864235">
                <a:moveTo>
                  <a:pt x="0" y="864235"/>
                </a:moveTo>
                <a:lnTo>
                  <a:pt x="876300" y="864235"/>
                </a:lnTo>
                <a:lnTo>
                  <a:pt x="876300" y="0"/>
                </a:lnTo>
                <a:lnTo>
                  <a:pt x="0" y="0"/>
                </a:lnTo>
                <a:lnTo>
                  <a:pt x="0" y="86423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65150" y="2030222"/>
          <a:ext cx="8020050" cy="3666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4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5938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Divisione</a:t>
                      </a:r>
                      <a:r>
                        <a:rPr sz="18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amministrativa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Numero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approssimativo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Funzionario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Rango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6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Provincia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(6-7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prefetture)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Governatore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2B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96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Prefettura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(5-6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sotto-prefetture)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200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Prefetto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4B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9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800" spc="-15" dirty="0">
                          <a:latin typeface="Calibri"/>
                          <a:cs typeface="Calibri"/>
                        </a:rPr>
                        <a:t>Sotto-prefettura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(o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distretto)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1300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15" dirty="0">
                          <a:latin typeface="Calibri"/>
                          <a:cs typeface="Calibri"/>
                        </a:rPr>
                        <a:t>Sotto-prefetto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7A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8594" y="383489"/>
            <a:ext cx="26885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Il </a:t>
            </a:r>
            <a:r>
              <a:rPr sz="3600" i="1" spc="-5" dirty="0">
                <a:latin typeface="Calibri"/>
                <a:cs typeface="Calibri"/>
              </a:rPr>
              <a:t>Da Qing </a:t>
            </a:r>
            <a:r>
              <a:rPr sz="3600" i="1" dirty="0">
                <a:latin typeface="Calibri"/>
                <a:cs typeface="Calibri"/>
              </a:rPr>
              <a:t>lü</a:t>
            </a:r>
            <a:r>
              <a:rPr sz="3600" i="1" spc="-70" dirty="0">
                <a:latin typeface="Calibri"/>
                <a:cs typeface="Calibri"/>
              </a:rPr>
              <a:t> </a:t>
            </a:r>
            <a:r>
              <a:rPr sz="3600" i="1" dirty="0">
                <a:latin typeface="Calibri"/>
                <a:cs typeface="Calibri"/>
              </a:rPr>
              <a:t>li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9546" y="1844801"/>
            <a:ext cx="8291830" cy="370840"/>
          </a:xfrm>
          <a:custGeom>
            <a:avLst/>
            <a:gdLst/>
            <a:ahLst/>
            <a:cxnLst/>
            <a:rect l="l" t="t" r="r" b="b"/>
            <a:pathLst>
              <a:path w="8291830" h="370839">
                <a:moveTo>
                  <a:pt x="0" y="370839"/>
                </a:moveTo>
                <a:lnTo>
                  <a:pt x="8291576" y="370839"/>
                </a:lnTo>
                <a:lnTo>
                  <a:pt x="8291576" y="0"/>
                </a:lnTo>
                <a:lnTo>
                  <a:pt x="0" y="0"/>
                </a:lnTo>
                <a:lnTo>
                  <a:pt x="0" y="37083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33196" y="1838451"/>
          <a:ext cx="8310880" cy="3408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9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 grid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Contenuto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del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Codice Qing</a:t>
                      </a:r>
                      <a:r>
                        <a:rPr sz="18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(1740)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>
                          <a:latin typeface="Calibri"/>
                          <a:cs typeface="Calibri"/>
                        </a:rPr>
                        <a:t>Parti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Sezioni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I.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Principi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generali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1-46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II. Leggi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amministrative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47-74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III. Leggi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civili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75-156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IV.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Leggi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relative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ai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riti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157-182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95" dirty="0">
                          <a:latin typeface="Calibri"/>
                          <a:cs typeface="Calibri"/>
                        </a:rPr>
                        <a:t>V.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Leggi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militari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183-253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3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VI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Leggi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penali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254-423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VII.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Leggi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relative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ai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lavori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pubblici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424-436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08275" marR="5080" indent="-2132330">
              <a:lnSpc>
                <a:spcPct val="100000"/>
              </a:lnSpc>
              <a:spcBef>
                <a:spcPts val="100"/>
              </a:spcBef>
            </a:pPr>
            <a:r>
              <a:rPr dirty="0"/>
              <a:t>Il </a:t>
            </a:r>
            <a:r>
              <a:rPr spc="-10" dirty="0"/>
              <a:t>sistema </a:t>
            </a:r>
            <a:r>
              <a:rPr spc="-5" dirty="0"/>
              <a:t>giudiziario cinese </a:t>
            </a:r>
            <a:r>
              <a:rPr spc="-15" dirty="0"/>
              <a:t>sotto </a:t>
            </a:r>
            <a:r>
              <a:rPr dirty="0"/>
              <a:t>i </a:t>
            </a:r>
            <a:r>
              <a:rPr spc="-5" dirty="0"/>
              <a:t>Qing:  come</a:t>
            </a:r>
            <a:r>
              <a:rPr spc="-35" dirty="0"/>
              <a:t> </a:t>
            </a:r>
            <a:r>
              <a:rPr dirty="0"/>
              <a:t>funziona</a:t>
            </a:r>
          </a:p>
        </p:txBody>
      </p:sp>
      <p:sp>
        <p:nvSpPr>
          <p:cNvPr id="3" name="object 3"/>
          <p:cNvSpPr/>
          <p:nvPr/>
        </p:nvSpPr>
        <p:spPr>
          <a:xfrm>
            <a:off x="179514" y="1340713"/>
            <a:ext cx="2283460" cy="401955"/>
          </a:xfrm>
          <a:custGeom>
            <a:avLst/>
            <a:gdLst/>
            <a:ahLst/>
            <a:cxnLst/>
            <a:rect l="l" t="t" r="r" b="b"/>
            <a:pathLst>
              <a:path w="2283460" h="401955">
                <a:moveTo>
                  <a:pt x="0" y="401599"/>
                </a:moveTo>
                <a:lnTo>
                  <a:pt x="2282952" y="401599"/>
                </a:lnTo>
                <a:lnTo>
                  <a:pt x="2282952" y="0"/>
                </a:lnTo>
                <a:lnTo>
                  <a:pt x="0" y="0"/>
                </a:lnTo>
                <a:lnTo>
                  <a:pt x="0" y="40159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62529" y="1340713"/>
            <a:ext cx="6512559" cy="401955"/>
          </a:xfrm>
          <a:custGeom>
            <a:avLst/>
            <a:gdLst/>
            <a:ahLst/>
            <a:cxnLst/>
            <a:rect l="l" t="t" r="r" b="b"/>
            <a:pathLst>
              <a:path w="6512559" h="401955">
                <a:moveTo>
                  <a:pt x="0" y="401599"/>
                </a:moveTo>
                <a:lnTo>
                  <a:pt x="6512306" y="401599"/>
                </a:lnTo>
                <a:lnTo>
                  <a:pt x="6512306" y="0"/>
                </a:lnTo>
                <a:lnTo>
                  <a:pt x="0" y="0"/>
                </a:lnTo>
                <a:lnTo>
                  <a:pt x="0" y="40159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3164" y="1334388"/>
          <a:ext cx="8814435" cy="5028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2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6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84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0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574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Livello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amministrativo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Gravità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caso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22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03200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Bastonatura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Lavori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forzati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236220" indent="3810" algn="ctr">
                        <a:lnSpc>
                          <a:spcPct val="107200"/>
                        </a:lnSpc>
                        <a:spcBef>
                          <a:spcPts val="710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Omicidio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non 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passibile di</a:t>
                      </a:r>
                      <a:r>
                        <a:rPr sz="16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pena  capitale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90500" marR="173990" indent="-9525">
                        <a:lnSpc>
                          <a:spcPct val="107500"/>
                        </a:lnSpc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Crimine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passibile  di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pensa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capitale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28625">
                        <a:lnSpc>
                          <a:spcPct val="100000"/>
                        </a:lnSpc>
                        <a:tabLst>
                          <a:tab pos="771525" algn="l"/>
                        </a:tabLst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1.	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Sotto-prefettura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05765" marR="335915" indent="-60960">
                        <a:lnSpc>
                          <a:spcPct val="106900"/>
                        </a:lnSpc>
                        <a:spcBef>
                          <a:spcPts val="425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Processo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e 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9105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Indagine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Indagine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Indagine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6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31190">
                        <a:lnSpc>
                          <a:spcPct val="100000"/>
                        </a:lnSpc>
                        <a:tabLst>
                          <a:tab pos="974090" algn="l"/>
                        </a:tabLst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1.	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Prefettura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10820" marR="203835" indent="27305">
                        <a:lnSpc>
                          <a:spcPct val="107100"/>
                        </a:lnSpc>
                        <a:spcBef>
                          <a:spcPts val="425"/>
                        </a:spcBef>
                      </a:pPr>
                      <a:r>
                        <a:rPr sz="1300" spc="-15" dirty="0">
                          <a:latin typeface="Calibri"/>
                          <a:cs typeface="Calibri"/>
                        </a:rPr>
                        <a:t>Trasmissione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al  livello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superiore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03250" marR="191135" indent="-405765">
                        <a:lnSpc>
                          <a:spcPct val="107100"/>
                        </a:lnSpc>
                        <a:spcBef>
                          <a:spcPts val="425"/>
                        </a:spcBef>
                      </a:pPr>
                      <a:r>
                        <a:rPr sz="1300" spc="-15" dirty="0">
                          <a:latin typeface="Calibri"/>
                          <a:cs typeface="Calibri"/>
                        </a:rPr>
                        <a:t>Trasmissione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al livello  superiore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560705" marR="145415" indent="-405765">
                        <a:lnSpc>
                          <a:spcPct val="107100"/>
                        </a:lnSpc>
                        <a:spcBef>
                          <a:spcPts val="425"/>
                        </a:spcBef>
                      </a:pPr>
                      <a:r>
                        <a:rPr sz="1300" spc="-15" dirty="0">
                          <a:latin typeface="Calibri"/>
                          <a:cs typeface="Calibri"/>
                        </a:rPr>
                        <a:t>Trasmissione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al livello  superiore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7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876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3.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Corte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provinciale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50215" marR="381635" indent="-60960">
                        <a:lnSpc>
                          <a:spcPct val="106900"/>
                        </a:lnSpc>
                        <a:spcBef>
                          <a:spcPts val="430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Processo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e 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Processo 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Processo e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754">
                <a:tc>
                  <a:txBody>
                    <a:bodyPr/>
                    <a:lstStyle/>
                    <a:p>
                      <a:pPr marL="850900" marR="94615" indent="-750570">
                        <a:lnSpc>
                          <a:spcPct val="106900"/>
                        </a:lnSpc>
                        <a:spcBef>
                          <a:spcPts val="430"/>
                        </a:spcBef>
                      </a:pPr>
                      <a:r>
                        <a:rPr sz="1300" dirty="0">
                          <a:latin typeface="Calibri"/>
                          <a:cs typeface="Calibri"/>
                        </a:rPr>
                        <a:t>3b.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Governatore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o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governatore 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generale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50215" marR="230504" indent="-212090">
                        <a:lnSpc>
                          <a:spcPct val="106900"/>
                        </a:lnSpc>
                        <a:spcBef>
                          <a:spcPts val="430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Conferma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della 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Conferma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583565" marR="362585" indent="-213360">
                        <a:lnSpc>
                          <a:spcPct val="106900"/>
                        </a:lnSpc>
                        <a:spcBef>
                          <a:spcPts val="430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Conferma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della 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841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504825" algn="l"/>
                        </a:tabLst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4.	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Ministero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della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Giustizia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finale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Esame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130">
                <a:tc>
                  <a:txBody>
                    <a:bodyPr/>
                    <a:lstStyle/>
                    <a:p>
                      <a:pPr marL="528955">
                        <a:lnSpc>
                          <a:spcPct val="100000"/>
                        </a:lnSpc>
                        <a:spcBef>
                          <a:spcPts val="944"/>
                        </a:spcBef>
                        <a:tabLst>
                          <a:tab pos="871855" algn="l"/>
                        </a:tabLst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4.	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Tre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Alte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Corti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Sentenza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finale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080">
                <a:tc>
                  <a:txBody>
                    <a:bodyPr/>
                    <a:lstStyle/>
                    <a:p>
                      <a:pPr marL="593090">
                        <a:lnSpc>
                          <a:spcPct val="100000"/>
                        </a:lnSpc>
                        <a:spcBef>
                          <a:spcPts val="950"/>
                        </a:spcBef>
                        <a:tabLst>
                          <a:tab pos="935990" algn="l"/>
                        </a:tabLst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4.	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Imperatore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Ratifica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5561" y="240029"/>
            <a:ext cx="914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Qi</a:t>
            </a:r>
            <a:r>
              <a:rPr sz="3600" spc="5" dirty="0"/>
              <a:t>n</a:t>
            </a:r>
            <a:r>
              <a:rPr sz="3600" dirty="0"/>
              <a:t>g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251459" y="908303"/>
            <a:ext cx="8496300" cy="5256530"/>
          </a:xfrm>
          <a:custGeom>
            <a:avLst/>
            <a:gdLst/>
            <a:ahLst/>
            <a:cxnLst/>
            <a:rect l="l" t="t" r="r" b="b"/>
            <a:pathLst>
              <a:path w="8496300" h="5256530">
                <a:moveTo>
                  <a:pt x="0" y="5256276"/>
                </a:moveTo>
                <a:lnTo>
                  <a:pt x="8496300" y="5256276"/>
                </a:lnTo>
                <a:lnTo>
                  <a:pt x="8496300" y="0"/>
                </a:lnTo>
                <a:lnTo>
                  <a:pt x="0" y="0"/>
                </a:lnTo>
                <a:lnTo>
                  <a:pt x="0" y="525627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0200" y="863930"/>
            <a:ext cx="8226425" cy="5147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ts val="2375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Struttura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fondo immutata,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funzionariato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aperto 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misto</a:t>
            </a:r>
            <a:r>
              <a:rPr sz="2200" spc="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(sino-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mancese),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pur nella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prevalenza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22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mancesi</a:t>
            </a:r>
            <a:endParaRPr sz="22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Potere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personale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‘illuminato’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tre grandi imperatori</a:t>
            </a:r>
            <a:r>
              <a:rPr sz="2200" spc="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Qing</a:t>
            </a:r>
            <a:endParaRPr sz="2200">
              <a:latin typeface="Calibri"/>
              <a:cs typeface="Calibri"/>
            </a:endParaRPr>
          </a:p>
          <a:p>
            <a:pPr marL="355600" marR="346710" indent="-343535">
              <a:lnSpc>
                <a:spcPct val="8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Ruolo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molto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attivo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dell’imperatore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regolarità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udienze,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riunioni, 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consulti (i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‘memoriali 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palazzo’), razionalizzazione </a:t>
            </a:r>
            <a:r>
              <a:rPr sz="2200" spc="-25" dirty="0">
                <a:solidFill>
                  <a:srgbClr val="FFFFFF"/>
                </a:solidFill>
                <a:latin typeface="Calibri"/>
                <a:cs typeface="Calibri"/>
              </a:rPr>
              <a:t>dell’apparato 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burocratico,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crescente efficienza amministrativa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(circa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20.000 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funzionari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nel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‘700)</a:t>
            </a:r>
            <a:endParaRPr sz="2200">
              <a:latin typeface="Calibri"/>
              <a:cs typeface="Calibri"/>
            </a:endParaRPr>
          </a:p>
          <a:p>
            <a:pPr marL="355600" marR="5080" indent="-343535">
              <a:lnSpc>
                <a:spcPct val="8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Sistema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reclutamento basato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sugli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‘esami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Stato’: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circa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il 3%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dei  promossi ottiene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un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posto; gerarchia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9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gradi; promozioni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gradi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alti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legate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al </a:t>
            </a:r>
            <a:r>
              <a:rPr sz="2200" spc="-25" dirty="0">
                <a:solidFill>
                  <a:srgbClr val="FFFFFF"/>
                </a:solidFill>
                <a:latin typeface="Calibri"/>
                <a:cs typeface="Calibri"/>
              </a:rPr>
              <a:t>favore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imperiale; solo un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decimo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titolari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del massimo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grado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riesce ad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arrivare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vertici delle cariche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statali;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promozioni dai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gradi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più bassi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legate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una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struttura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carriere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legata</a:t>
            </a:r>
            <a:r>
              <a:rPr sz="220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meno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110"/>
              </a:lnSpc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all’intervento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imperiale e più alle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reti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patronato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clientele</a:t>
            </a:r>
            <a:r>
              <a:rPr sz="2200" spc="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locali</a:t>
            </a:r>
            <a:endParaRPr sz="22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Burocrazia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non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mera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emanazione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volontà</a:t>
            </a:r>
            <a:r>
              <a:rPr sz="2200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imperiale</a:t>
            </a:r>
            <a:endParaRPr sz="2200">
              <a:latin typeface="Calibri"/>
              <a:cs typeface="Calibri"/>
            </a:endParaRPr>
          </a:p>
          <a:p>
            <a:pPr marL="355600" marR="1108075" indent="-343535">
              <a:lnSpc>
                <a:spcPts val="2110"/>
              </a:lnSpc>
              <a:spcBef>
                <a:spcPts val="11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Inesistenza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forme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potere resistenti: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ceti, organizzazioni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ecclesiastiche,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città</a:t>
            </a:r>
            <a:r>
              <a:rPr sz="2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libere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6317" y="383489"/>
            <a:ext cx="25336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La</a:t>
            </a:r>
            <a:r>
              <a:rPr sz="3600" spc="-65" dirty="0"/>
              <a:t> </a:t>
            </a:r>
            <a:r>
              <a:rPr sz="3600" spc="-15" dirty="0"/>
              <a:t>burocrazia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376298"/>
            <a:ext cx="8015605" cy="449199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855344" indent="-343535">
              <a:lnSpc>
                <a:spcPts val="3240"/>
              </a:lnSpc>
              <a:spcBef>
                <a:spcPts val="5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Regole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funzionamento: conseguimento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di  cariche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al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di fuori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della provincia</a:t>
            </a:r>
            <a:r>
              <a:rPr sz="3000" spc="-35" dirty="0">
                <a:solidFill>
                  <a:srgbClr val="FFFFFF"/>
                </a:solidFill>
                <a:latin typeface="Calibri"/>
                <a:cs typeface="Calibri"/>
              </a:rPr>
              <a:t> d’origine</a:t>
            </a:r>
            <a:endParaRPr sz="3000">
              <a:latin typeface="Calibri"/>
              <a:cs typeface="Calibri"/>
            </a:endParaRPr>
          </a:p>
          <a:p>
            <a:pPr marL="355600" marR="5080" indent="-343535">
              <a:lnSpc>
                <a:spcPct val="90000"/>
              </a:lnSpc>
              <a:spcBef>
                <a:spcPts val="115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Orientamenti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normativi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intesi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produrre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regole 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operative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(il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funzionario confuciano come 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rappresentante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carisma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del monarca)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tali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da 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moderare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tendenza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curare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gli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interessi 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personali,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famiglia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o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della regione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di 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provenienza</a:t>
            </a:r>
            <a:endParaRPr sz="3000">
              <a:latin typeface="Calibri"/>
              <a:cs typeface="Calibri"/>
            </a:endParaRPr>
          </a:p>
          <a:p>
            <a:pPr marL="355600" marR="760730" indent="-343535">
              <a:lnSpc>
                <a:spcPts val="3240"/>
              </a:lnSpc>
              <a:spcBef>
                <a:spcPts val="124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Spazi di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iniziativa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personale,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prestigio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sociale 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come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contrappesi </a:t>
            </a:r>
            <a:r>
              <a:rPr sz="3000" spc="-30" dirty="0">
                <a:solidFill>
                  <a:srgbClr val="FFFFFF"/>
                </a:solidFill>
                <a:latin typeface="Calibri"/>
                <a:cs typeface="Calibri"/>
              </a:rPr>
              <a:t>all’autorità</a:t>
            </a:r>
            <a:r>
              <a:rPr sz="30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imperiale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713740"/>
          </a:xfrm>
          <a:custGeom>
            <a:avLst/>
            <a:gdLst/>
            <a:ahLst/>
            <a:cxnLst/>
            <a:rect l="l" t="t" r="r" b="b"/>
            <a:pathLst>
              <a:path w="9144000" h="713740">
                <a:moveTo>
                  <a:pt x="0" y="713232"/>
                </a:moveTo>
                <a:lnTo>
                  <a:pt x="9144000" y="713232"/>
                </a:lnTo>
                <a:lnTo>
                  <a:pt x="9144000" y="0"/>
                </a:lnTo>
                <a:lnTo>
                  <a:pt x="0" y="0"/>
                </a:lnTo>
                <a:lnTo>
                  <a:pt x="0" y="7132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233159"/>
            <a:ext cx="9144000" cy="624840"/>
          </a:xfrm>
          <a:custGeom>
            <a:avLst/>
            <a:gdLst/>
            <a:ahLst/>
            <a:cxnLst/>
            <a:rect l="l" t="t" r="r" b="b"/>
            <a:pathLst>
              <a:path w="9144000" h="624840">
                <a:moveTo>
                  <a:pt x="0" y="624839"/>
                </a:moveTo>
                <a:lnTo>
                  <a:pt x="9144000" y="624839"/>
                </a:lnTo>
                <a:lnTo>
                  <a:pt x="9144000" y="0"/>
                </a:lnTo>
                <a:lnTo>
                  <a:pt x="0" y="0"/>
                </a:lnTo>
                <a:lnTo>
                  <a:pt x="0" y="62483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14883" y="139395"/>
            <a:ext cx="78695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Dipartimenti </a:t>
            </a:r>
            <a:r>
              <a:rPr sz="2800" spc="-5" dirty="0"/>
              <a:t>e </a:t>
            </a:r>
            <a:r>
              <a:rPr sz="2800" spc="-10" dirty="0"/>
              <a:t>ministri </a:t>
            </a:r>
            <a:r>
              <a:rPr sz="2800" spc="-5" dirty="0"/>
              <a:t>ai </a:t>
            </a:r>
            <a:r>
              <a:rPr sz="2800" spc="-10" dirty="0"/>
              <a:t>vertici </a:t>
            </a:r>
            <a:r>
              <a:rPr sz="2800" spc="-5" dirty="0"/>
              <a:t>dello </a:t>
            </a:r>
            <a:r>
              <a:rPr sz="2800" spc="-20" dirty="0"/>
              <a:t>Stato</a:t>
            </a:r>
            <a:r>
              <a:rPr sz="2800" spc="135" dirty="0"/>
              <a:t> </a:t>
            </a:r>
            <a:r>
              <a:rPr sz="2800" spc="-5" dirty="0"/>
              <a:t>imperiale</a:t>
            </a:r>
            <a:endParaRPr sz="28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16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7157" y="990600"/>
            <a:ext cx="8909685" cy="579374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In origine, </a:t>
            </a:r>
            <a:r>
              <a:rPr sz="1400" b="1" spc="-5" dirty="0">
                <a:solidFill>
                  <a:srgbClr val="C00000"/>
                </a:solidFill>
                <a:latin typeface="Verdana"/>
                <a:cs typeface="Verdana"/>
              </a:rPr>
              <a:t>tre</a:t>
            </a:r>
            <a:r>
              <a:rPr sz="1400" b="1" spc="-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Verdana"/>
                <a:cs typeface="Verdana"/>
              </a:rPr>
              <a:t>dipartimenti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:</a:t>
            </a:r>
            <a:endParaRPr sz="1400" dirty="0">
              <a:latin typeface="Verdana"/>
              <a:cs typeface="Verdana"/>
            </a:endParaRPr>
          </a:p>
          <a:p>
            <a:pPr marL="355600" marR="165735" indent="-342900">
              <a:lnSpc>
                <a:spcPts val="1340"/>
              </a:lnSpc>
              <a:spcBef>
                <a:spcPts val="11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01F5F"/>
                </a:solidFill>
                <a:latin typeface="Verdana"/>
                <a:cs typeface="Verdana"/>
              </a:rPr>
              <a:t>Segretariato centrale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sz="1400" spc="5" dirty="0">
                <a:solidFill>
                  <a:srgbClr val="FFFFFF"/>
                </a:solidFill>
                <a:latin typeface="Verdana"/>
                <a:cs typeface="Verdana"/>
              </a:rPr>
              <a:t>il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vero ufficio responsabile dela politica </a:t>
            </a:r>
            <a:r>
              <a:rPr sz="1400" spc="5" dirty="0">
                <a:solidFill>
                  <a:srgbClr val="FFFFFF"/>
                </a:solidFill>
                <a:latin typeface="Verdana"/>
                <a:cs typeface="Verdana"/>
              </a:rPr>
              <a:t>imperiale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e della preparzione  dei decreti imperiali; esistente già in epoca Song e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Yuan, quando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divenne l’organo centrale  dell’amministrazione </a:t>
            </a:r>
            <a:r>
              <a:rPr sz="1400" spc="5" dirty="0">
                <a:solidFill>
                  <a:srgbClr val="FFFFFF"/>
                </a:solidFill>
                <a:latin typeface="Verdana"/>
                <a:cs typeface="Verdana"/>
              </a:rPr>
              <a:t>civile;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poi abolito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dai</a:t>
            </a:r>
            <a:r>
              <a:rPr sz="14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Ming</a:t>
            </a:r>
            <a:endParaRPr sz="1400" dirty="0">
              <a:latin typeface="Verdana"/>
              <a:cs typeface="Verdana"/>
            </a:endParaRPr>
          </a:p>
          <a:p>
            <a:pPr marL="355600" marR="377190" indent="-342900">
              <a:lnSpc>
                <a:spcPts val="1340"/>
              </a:lnSpc>
              <a:spcBef>
                <a:spcPts val="12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01F5F"/>
                </a:solidFill>
                <a:latin typeface="Verdana"/>
                <a:cs typeface="Verdana"/>
              </a:rPr>
              <a:t>Dipartimento </a:t>
            </a:r>
            <a:r>
              <a:rPr sz="1400" b="1" dirty="0">
                <a:solidFill>
                  <a:srgbClr val="001F5F"/>
                </a:solidFill>
                <a:latin typeface="Verdana"/>
                <a:cs typeface="Verdana"/>
              </a:rPr>
              <a:t>degli </a:t>
            </a:r>
            <a:r>
              <a:rPr sz="1400" b="1" spc="-5" dirty="0">
                <a:solidFill>
                  <a:srgbClr val="001F5F"/>
                </a:solidFill>
                <a:latin typeface="Verdana"/>
                <a:cs typeface="Verdana"/>
              </a:rPr>
              <a:t>Affari di Stato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posto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al controllo dei Sei ministeri, massima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autorità 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esecutiva: abolito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dopo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gli</a:t>
            </a:r>
            <a:r>
              <a:rPr sz="14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Yuan</a:t>
            </a:r>
            <a:endParaRPr sz="1400" dirty="0">
              <a:latin typeface="Verdana"/>
              <a:cs typeface="Verdana"/>
            </a:endParaRPr>
          </a:p>
          <a:p>
            <a:pPr marL="355600" indent="-342900">
              <a:lnSpc>
                <a:spcPts val="1515"/>
              </a:lnSpc>
              <a:spcBef>
                <a:spcPts val="8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01F5F"/>
                </a:solidFill>
                <a:latin typeface="Verdana"/>
                <a:cs typeface="Verdana"/>
              </a:rPr>
              <a:t>Cancelleria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con funzioni di consulenza e di </a:t>
            </a:r>
            <a:r>
              <a:rPr sz="1400" spc="5" dirty="0">
                <a:solidFill>
                  <a:srgbClr val="FFFFFF"/>
                </a:solidFill>
                <a:latin typeface="Verdana"/>
                <a:cs typeface="Verdana"/>
              </a:rPr>
              <a:t>revision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degl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ieditti e delle leggi imperiali;</a:t>
            </a:r>
            <a:r>
              <a:rPr sz="1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abolita</a:t>
            </a:r>
            <a:endParaRPr sz="1400" dirty="0">
              <a:latin typeface="Verdana"/>
              <a:cs typeface="Verdana"/>
            </a:endParaRPr>
          </a:p>
          <a:p>
            <a:pPr marL="355600">
              <a:lnSpc>
                <a:spcPts val="1515"/>
              </a:lnSpc>
            </a:pP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all’iinzio della dinastia</a:t>
            </a:r>
            <a:r>
              <a:rPr sz="14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Ming</a:t>
            </a:r>
            <a:endParaRPr sz="1400" dirty="0">
              <a:latin typeface="Verdana"/>
              <a:cs typeface="Verdana"/>
            </a:endParaRPr>
          </a:p>
          <a:p>
            <a:pPr marL="355600" marR="86995" indent="-342900">
              <a:lnSpc>
                <a:spcPct val="80900"/>
              </a:lnSpc>
              <a:spcBef>
                <a:spcPts val="1175"/>
              </a:spcBef>
              <a:buFont typeface="Arial"/>
              <a:buChar char="•"/>
              <a:tabLst>
                <a:tab pos="354965" algn="l"/>
                <a:tab pos="355600" algn="l"/>
                <a:tab pos="3347720" algn="l"/>
              </a:tabLst>
            </a:pP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Dipartimento</a:t>
            </a:r>
            <a:r>
              <a:rPr sz="1600" b="1"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1600" b="1" spc="3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Ministero	del Personale </a:t>
            </a:r>
            <a:r>
              <a:rPr sz="1600" b="1" spc="-5" dirty="0">
                <a:solidFill>
                  <a:srgbClr val="C00000"/>
                </a:solidFill>
                <a:latin typeface="Verdana"/>
                <a:cs typeface="Verdana"/>
              </a:rPr>
              <a:t>o </a:t>
            </a: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delle </a:t>
            </a:r>
            <a:r>
              <a:rPr sz="1600" b="1" spc="-5" dirty="0">
                <a:solidFill>
                  <a:srgbClr val="C00000"/>
                </a:solidFill>
                <a:latin typeface="Verdana"/>
                <a:cs typeface="Verdana"/>
              </a:rPr>
              <a:t>Nomine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nomine, avanzamenti,  disciplina,</a:t>
            </a:r>
            <a:r>
              <a:rPr sz="14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ricompense</a:t>
            </a:r>
            <a:endParaRPr sz="1400" dirty="0">
              <a:latin typeface="Verdana"/>
              <a:cs typeface="Verdana"/>
            </a:endParaRPr>
          </a:p>
          <a:p>
            <a:pPr marL="355600" marR="111760" indent="-342900">
              <a:lnSpc>
                <a:spcPct val="80900"/>
              </a:lnSpc>
              <a:spcBef>
                <a:spcPts val="11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Dipartimento delle Finanze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raccolta dei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dati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sulla popolazione, riscossione delle tasse,  gestione delle entrate</a:t>
            </a:r>
            <a:r>
              <a:rPr sz="140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statali</a:t>
            </a:r>
            <a:endParaRPr sz="1400" dirty="0">
              <a:latin typeface="Verdana"/>
              <a:cs typeface="Verdana"/>
            </a:endParaRPr>
          </a:p>
          <a:p>
            <a:pPr marL="355600" marR="70485" indent="-342900">
              <a:lnSpc>
                <a:spcPct val="80300"/>
              </a:lnSpc>
              <a:spcBef>
                <a:spcPts val="11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Dipartimento dei Riti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cerimonie, rituali, sacrifici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di Stato,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gestione degli esami, registro  dei monaci buddisti e daoisti; ricezione degli inviati stranieri, cura degli affari esteri prima  dell’istituzione dello Zongli Yamen nel1861. Il </a:t>
            </a:r>
            <a:r>
              <a:rPr sz="1400" b="1" dirty="0">
                <a:solidFill>
                  <a:srgbClr val="C00000"/>
                </a:solidFill>
                <a:latin typeface="Verdana"/>
                <a:cs typeface="Verdana"/>
              </a:rPr>
              <a:t>Lifan </a:t>
            </a:r>
            <a:r>
              <a:rPr sz="1400" b="1" spc="-5" dirty="0">
                <a:solidFill>
                  <a:srgbClr val="C00000"/>
                </a:solidFill>
                <a:latin typeface="Verdana"/>
                <a:cs typeface="Verdana"/>
              </a:rPr>
              <a:t>Yuan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è organismo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di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origine Ming distinto  per gli affari mongoli, russi, tibetani e centro-asiatici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(dura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fino al</a:t>
            </a:r>
            <a:r>
              <a:rPr sz="14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1912)</a:t>
            </a:r>
            <a:endParaRPr sz="1400" dirty="0">
              <a:latin typeface="Verdana"/>
              <a:cs typeface="Verdana"/>
            </a:endParaRPr>
          </a:p>
          <a:p>
            <a:pPr marL="355600" marR="5080" indent="-342900">
              <a:lnSpc>
                <a:spcPct val="80500"/>
              </a:lnSpc>
              <a:spcBef>
                <a:spcPts val="11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Dipartimento degli </a:t>
            </a:r>
            <a:r>
              <a:rPr sz="1600" b="1" spc="-5" dirty="0">
                <a:solidFill>
                  <a:srgbClr val="C00000"/>
                </a:solidFill>
                <a:latin typeface="Verdana"/>
                <a:cs typeface="Verdana"/>
              </a:rPr>
              <a:t>affari </a:t>
            </a: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militari </a:t>
            </a:r>
            <a:r>
              <a:rPr sz="1600" b="1" spc="-5" dirty="0">
                <a:solidFill>
                  <a:srgbClr val="C00000"/>
                </a:solidFill>
                <a:latin typeface="Verdana"/>
                <a:cs typeface="Verdana"/>
              </a:rPr>
              <a:t>o </a:t>
            </a: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della Difesa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nomine, promozioni, fortificazioni,  equipaggiamenti, </a:t>
            </a:r>
            <a:r>
              <a:rPr sz="1400" spc="5" dirty="0">
                <a:solidFill>
                  <a:srgbClr val="FFFFFF"/>
                </a:solidFill>
                <a:latin typeface="Verdana"/>
                <a:cs typeface="Verdana"/>
              </a:rPr>
              <a:t>sistema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di comunicazioni interne per corriere; strategie militari </a:t>
            </a:r>
            <a:r>
              <a:rPr sz="1400" spc="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tempo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di  guerra</a:t>
            </a:r>
            <a:endParaRPr sz="1400" dirty="0">
              <a:latin typeface="Verdana"/>
              <a:cs typeface="Verdana"/>
            </a:endParaRPr>
          </a:p>
          <a:p>
            <a:pPr marL="355600" marR="656590" indent="-342900">
              <a:lnSpc>
                <a:spcPct val="81000"/>
              </a:lnSpc>
              <a:spcBef>
                <a:spcPts val="1170"/>
              </a:spcBef>
              <a:buFont typeface="Arial"/>
              <a:buChar char="•"/>
              <a:tabLst>
                <a:tab pos="354965" algn="l"/>
                <a:tab pos="355600" algn="l"/>
                <a:tab pos="3684270" algn="l"/>
              </a:tabLst>
            </a:pP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Dipartimento</a:t>
            </a:r>
            <a:r>
              <a:rPr sz="1600" b="1"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della</a:t>
            </a:r>
            <a:r>
              <a:rPr sz="1600" b="1" spc="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Giustizia	</a:t>
            </a:r>
            <a:r>
              <a:rPr sz="1600" b="1" spc="-5" dirty="0">
                <a:solidFill>
                  <a:srgbClr val="C00000"/>
                </a:solidFill>
                <a:latin typeface="Verdana"/>
                <a:cs typeface="Verdana"/>
              </a:rPr>
              <a:t>o Tribunale </a:t>
            </a: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delle </a:t>
            </a:r>
            <a:r>
              <a:rPr sz="1600" b="1" spc="-5" dirty="0">
                <a:solidFill>
                  <a:srgbClr val="C00000"/>
                </a:solidFill>
                <a:latin typeface="Verdana"/>
                <a:cs typeface="Verdana"/>
              </a:rPr>
              <a:t>punizion</a:t>
            </a:r>
            <a:r>
              <a:rPr sz="1400" b="1" spc="-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competenza sui  procedimenti</a:t>
            </a:r>
            <a:r>
              <a:rPr sz="14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penali</a:t>
            </a:r>
            <a:endParaRPr sz="1400" dirty="0">
              <a:latin typeface="Verdana"/>
              <a:cs typeface="Verdana"/>
            </a:endParaRPr>
          </a:p>
          <a:p>
            <a:pPr marL="355600" marR="29209" indent="-342900">
              <a:lnSpc>
                <a:spcPct val="80500"/>
              </a:lnSpc>
              <a:spcBef>
                <a:spcPts val="11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b="1" spc="-10" dirty="0">
                <a:solidFill>
                  <a:srgbClr val="C00000"/>
                </a:solidFill>
                <a:latin typeface="Verdana"/>
                <a:cs typeface="Verdana"/>
              </a:rPr>
              <a:t>Dipartimento dei Lavori Pubblici</a:t>
            </a:r>
            <a:r>
              <a:rPr sz="14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opere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statali di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costruzioni pubbliche,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progetti, 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reclutamento di manodopera, mantenimento strade e canali; standardizzazione </a:t>
            </a:r>
            <a:r>
              <a:rPr sz="1400" spc="-5" dirty="0">
                <a:solidFill>
                  <a:srgbClr val="FFFFFF"/>
                </a:solidFill>
                <a:latin typeface="Verdana"/>
                <a:cs typeface="Verdana"/>
              </a:rPr>
              <a:t>pesi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400" spc="3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misure,  raccolta delle risorse dalle</a:t>
            </a:r>
            <a:r>
              <a:rPr sz="14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FFFF"/>
                </a:solidFill>
                <a:latin typeface="Verdana"/>
                <a:cs typeface="Verdana"/>
              </a:rPr>
              <a:t>campagne</a:t>
            </a:r>
            <a:endParaRPr sz="14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200" y="76201"/>
            <a:ext cx="9067800" cy="685800"/>
          </a:xfrm>
        </p:spPr>
        <p:txBody>
          <a:bodyPr/>
          <a:lstStyle/>
          <a:p>
            <a:pPr algn="ctr"/>
            <a:r>
              <a:rPr lang="it-IT" dirty="0"/>
              <a:t>Dipartimenti e ministri ai vertici dello Stato imperiale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4800" y="1061084"/>
            <a:ext cx="8763000" cy="6130443"/>
          </a:xfrm>
        </p:spPr>
        <p:txBody>
          <a:bodyPr/>
          <a:lstStyle/>
          <a:p>
            <a:pPr marL="355600" marR="165735" lvl="0" indent="-342900" algn="l" defTabSz="914400" rtl="0" eaLnBrk="1" fontAlgn="auto" latinLnBrk="0" hangingPunct="1">
              <a:lnSpc>
                <a:spcPts val="1340"/>
              </a:lnSpc>
              <a:spcBef>
                <a:spcPts val="119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it-IT" sz="1400" b="1" kern="1200" spc="-5" dirty="0" smtClean="0">
                <a:solidFill>
                  <a:srgbClr val="001F5F"/>
                </a:solidFill>
                <a:latin typeface="Verdana"/>
                <a:cs typeface="Verdana"/>
              </a:rPr>
              <a:t>Segretariato </a:t>
            </a:r>
            <a:r>
              <a:rPr lang="it-IT" sz="1400" b="1" kern="1200" spc="-5" dirty="0">
                <a:solidFill>
                  <a:srgbClr val="001F5F"/>
                </a:solidFill>
                <a:latin typeface="Verdana"/>
                <a:cs typeface="Verdana"/>
              </a:rPr>
              <a:t>centrale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lang="it-IT" sz="1400" kern="1200" spc="5" dirty="0">
                <a:solidFill>
                  <a:srgbClr val="FFFFFF"/>
                </a:solidFill>
                <a:latin typeface="Verdana"/>
                <a:cs typeface="Verdana"/>
              </a:rPr>
              <a:t>il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vero ufficio responsabile </a:t>
            </a:r>
            <a:r>
              <a:rPr lang="it-IT" sz="1400" kern="1200" dirty="0" err="1">
                <a:solidFill>
                  <a:srgbClr val="FFFFFF"/>
                </a:solidFill>
                <a:latin typeface="Verdana"/>
                <a:cs typeface="Verdana"/>
              </a:rPr>
              <a:t>dela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 politica </a:t>
            </a:r>
            <a:r>
              <a:rPr lang="it-IT" sz="1400" kern="1200" spc="5" dirty="0">
                <a:solidFill>
                  <a:srgbClr val="FFFFFF"/>
                </a:solidFill>
                <a:latin typeface="Verdana"/>
                <a:cs typeface="Verdana"/>
              </a:rPr>
              <a:t>imperiale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e della </a:t>
            </a:r>
            <a:r>
              <a:rPr lang="it-IT" sz="1400" kern="1200" dirty="0" err="1">
                <a:solidFill>
                  <a:srgbClr val="FFFFFF"/>
                </a:solidFill>
                <a:latin typeface="Verdana"/>
                <a:cs typeface="Verdana"/>
              </a:rPr>
              <a:t>preparzione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  dei decreti imperiali; esistente già in epoca Song e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Yuan, quando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divenne l’organo centrale  dell’amministrazione </a:t>
            </a:r>
            <a:r>
              <a:rPr lang="it-IT" sz="1400" kern="1200" spc="5" dirty="0">
                <a:solidFill>
                  <a:srgbClr val="FFFFFF"/>
                </a:solidFill>
                <a:latin typeface="Verdana"/>
                <a:cs typeface="Verdana"/>
              </a:rPr>
              <a:t>civile;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poi abolito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dai</a:t>
            </a:r>
            <a:r>
              <a:rPr lang="it-IT" sz="1400" kern="12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Ming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377190" lvl="0" indent="-342900" algn="l" defTabSz="914400" rtl="0" eaLnBrk="1" fontAlgn="auto" latinLnBrk="0" hangingPunct="1">
              <a:lnSpc>
                <a:spcPts val="1340"/>
              </a:lnSpc>
              <a:spcBef>
                <a:spcPts val="121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it-IT" sz="1400" b="1" kern="1200" spc="-5" dirty="0">
                <a:solidFill>
                  <a:srgbClr val="001F5F"/>
                </a:solidFill>
                <a:latin typeface="Verdana"/>
                <a:cs typeface="Verdana"/>
              </a:rPr>
              <a:t>Dipartimento </a:t>
            </a:r>
            <a:r>
              <a:rPr lang="it-IT" sz="1400" b="1" kern="1200" dirty="0">
                <a:solidFill>
                  <a:srgbClr val="001F5F"/>
                </a:solidFill>
                <a:latin typeface="Verdana"/>
                <a:cs typeface="Verdana"/>
              </a:rPr>
              <a:t>degli </a:t>
            </a:r>
            <a:r>
              <a:rPr lang="it-IT" sz="1400" b="1" kern="1200" spc="-5" dirty="0">
                <a:solidFill>
                  <a:srgbClr val="001F5F"/>
                </a:solidFill>
                <a:latin typeface="Verdana"/>
                <a:cs typeface="Verdana"/>
              </a:rPr>
              <a:t>Affari di Stato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posto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al controllo dei Sei ministeri, massima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autorità 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esecutiva: abolito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dopo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gli</a:t>
            </a:r>
            <a:r>
              <a:rPr lang="it-IT" sz="1400" kern="12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Yuan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0" lvl="0" indent="-342900" algn="l" defTabSz="914400" rtl="0" eaLnBrk="1" fontAlgn="auto" latinLnBrk="0" hangingPunct="1">
              <a:lnSpc>
                <a:spcPts val="1515"/>
              </a:lnSpc>
              <a:spcBef>
                <a:spcPts val="88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it-IT" sz="1400" b="1" kern="1200" spc="-5" dirty="0">
                <a:solidFill>
                  <a:srgbClr val="001F5F"/>
                </a:solidFill>
                <a:latin typeface="Verdana"/>
                <a:cs typeface="Verdana"/>
              </a:rPr>
              <a:t>Cancelleria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con funzioni di consulenza e di </a:t>
            </a:r>
            <a:r>
              <a:rPr lang="it-IT" sz="1400" kern="1200" spc="5" dirty="0" err="1">
                <a:solidFill>
                  <a:srgbClr val="FFFFFF"/>
                </a:solidFill>
                <a:latin typeface="Verdana"/>
                <a:cs typeface="Verdana"/>
              </a:rPr>
              <a:t>revision</a:t>
            </a:r>
            <a:r>
              <a:rPr lang="it-IT" sz="1400" kern="1200" spc="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spc="-5" dirty="0" err="1">
                <a:solidFill>
                  <a:srgbClr val="FFFFFF"/>
                </a:solidFill>
                <a:latin typeface="Verdana"/>
                <a:cs typeface="Verdana"/>
              </a:rPr>
              <a:t>degl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 err="1">
                <a:solidFill>
                  <a:srgbClr val="FFFFFF"/>
                </a:solidFill>
                <a:latin typeface="Verdana"/>
                <a:cs typeface="Verdana"/>
              </a:rPr>
              <a:t>ieditti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 e delle leggi imperiali;</a:t>
            </a:r>
            <a:r>
              <a:rPr lang="it-IT" sz="1400" kern="12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abolita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0" lvl="0" indent="0" algn="l" defTabSz="914400" rtl="0" eaLnBrk="1" fontAlgn="auto" latinLnBrk="0" hangingPunct="1">
              <a:lnSpc>
                <a:spcPts val="151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all’</a:t>
            </a:r>
            <a:r>
              <a:rPr lang="it-IT" sz="1400" kern="1200" dirty="0" err="1">
                <a:solidFill>
                  <a:srgbClr val="FFFFFF"/>
                </a:solidFill>
                <a:latin typeface="Verdana"/>
                <a:cs typeface="Verdana"/>
              </a:rPr>
              <a:t>iinzio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 della dinastia</a:t>
            </a:r>
            <a:r>
              <a:rPr lang="it-IT" sz="1400" kern="12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Ming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86995" lvl="0" indent="-342900" algn="l" defTabSz="914400" rtl="0" eaLnBrk="1" fontAlgn="auto" latinLnBrk="0" hangingPunct="1">
              <a:lnSpc>
                <a:spcPct val="80900"/>
              </a:lnSpc>
              <a:spcBef>
                <a:spcPts val="11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  <a:tab pos="3347720" algn="l"/>
              </a:tabLst>
              <a:defRPr/>
            </a:pP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Dipartimento</a:t>
            </a:r>
            <a:r>
              <a:rPr lang="it-IT" sz="1600" b="1" kern="1200"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it-IT" sz="1600" b="1" kern="1200" spc="-5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lang="it-IT" sz="1600" b="1" kern="1200" spc="3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Ministero	del Personale </a:t>
            </a:r>
            <a:r>
              <a:rPr lang="it-IT" sz="1600" b="1" kern="1200" spc="-5" dirty="0">
                <a:solidFill>
                  <a:srgbClr val="C00000"/>
                </a:solidFill>
                <a:latin typeface="Verdana"/>
                <a:cs typeface="Verdana"/>
              </a:rPr>
              <a:t>o </a:t>
            </a: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delle </a:t>
            </a:r>
            <a:r>
              <a:rPr lang="it-IT" sz="1600" b="1" kern="1200" spc="-5" dirty="0">
                <a:solidFill>
                  <a:srgbClr val="C00000"/>
                </a:solidFill>
                <a:latin typeface="Verdana"/>
                <a:cs typeface="Verdana"/>
              </a:rPr>
              <a:t>Nomine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nomine, avanzamenti,  disciplina,</a:t>
            </a:r>
            <a:r>
              <a:rPr lang="it-IT" sz="1400" kern="12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ricompense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111760" lvl="0" indent="-342900" algn="l" defTabSz="914400" rtl="0" eaLnBrk="1" fontAlgn="auto" latinLnBrk="0" hangingPunct="1">
              <a:lnSpc>
                <a:spcPct val="80900"/>
              </a:lnSpc>
              <a:spcBef>
                <a:spcPts val="11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Dipartimento delle Finanze</a:t>
            </a:r>
            <a:r>
              <a:rPr lang="it-IT" sz="1400" kern="12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raccolta dei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dati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sulla popolazione, riscossione delle tasse,  gestione delle entrate</a:t>
            </a:r>
            <a:r>
              <a:rPr lang="it-IT" sz="1400" kern="1200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statali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70485" lvl="0" indent="-342900" algn="l" defTabSz="914400" rtl="0" eaLnBrk="1" fontAlgn="auto" latinLnBrk="0" hangingPunct="1">
              <a:lnSpc>
                <a:spcPct val="80300"/>
              </a:lnSpc>
              <a:spcBef>
                <a:spcPts val="11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Dipartimento dei Riti</a:t>
            </a:r>
            <a:r>
              <a:rPr lang="it-IT" sz="1400" kern="12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cerimonie, rituali, sacrifici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di Stato,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gestione degli esami, registro  dei monaci buddisti e </a:t>
            </a:r>
            <a:r>
              <a:rPr lang="it-IT" sz="1400" kern="1200" dirty="0" err="1">
                <a:solidFill>
                  <a:srgbClr val="FFFFFF"/>
                </a:solidFill>
                <a:latin typeface="Verdana"/>
                <a:cs typeface="Verdana"/>
              </a:rPr>
              <a:t>daoisti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; ricezione degli inviati stranieri, cura degli affari esteri prima  dell’istituzione dello </a:t>
            </a:r>
            <a:r>
              <a:rPr lang="it-IT" sz="1400" kern="1200" dirty="0" err="1">
                <a:solidFill>
                  <a:srgbClr val="FFFFFF"/>
                </a:solidFill>
                <a:latin typeface="Verdana"/>
                <a:cs typeface="Verdana"/>
              </a:rPr>
              <a:t>Zongli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 Yamen nel1861. Il </a:t>
            </a:r>
            <a:r>
              <a:rPr lang="it-IT" sz="1400" b="1" kern="1200" dirty="0" err="1">
                <a:solidFill>
                  <a:srgbClr val="C00000"/>
                </a:solidFill>
                <a:latin typeface="Verdana"/>
                <a:cs typeface="Verdana"/>
              </a:rPr>
              <a:t>Lifan</a:t>
            </a:r>
            <a:r>
              <a:rPr lang="it-IT" sz="1400" b="1" kern="120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it-IT" sz="1400" b="1" kern="1200" spc="-5" dirty="0">
                <a:solidFill>
                  <a:srgbClr val="C00000"/>
                </a:solidFill>
                <a:latin typeface="Verdana"/>
                <a:cs typeface="Verdana"/>
              </a:rPr>
              <a:t>Yuan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è organismo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di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origine Ming distinto  per gli affari mongoli, russi, tibetani e centro-asiatici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(dura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fino al</a:t>
            </a:r>
            <a:r>
              <a:rPr lang="it-IT" sz="1400" kern="1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spc="-10" dirty="0">
                <a:solidFill>
                  <a:srgbClr val="FFFFFF"/>
                </a:solidFill>
                <a:latin typeface="Verdana"/>
                <a:cs typeface="Verdana"/>
              </a:rPr>
              <a:t>1912)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5080" lvl="0" indent="-342900" algn="l" defTabSz="914400" rtl="0" eaLnBrk="1" fontAlgn="auto" latinLnBrk="0" hangingPunct="1">
              <a:lnSpc>
                <a:spcPct val="80500"/>
              </a:lnSpc>
              <a:spcBef>
                <a:spcPts val="11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Dipartimento degli </a:t>
            </a:r>
            <a:r>
              <a:rPr lang="it-IT" sz="1600" b="1" kern="1200" spc="-5" dirty="0">
                <a:solidFill>
                  <a:srgbClr val="C00000"/>
                </a:solidFill>
                <a:latin typeface="Verdana"/>
                <a:cs typeface="Verdana"/>
              </a:rPr>
              <a:t>affari </a:t>
            </a: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militari </a:t>
            </a:r>
            <a:r>
              <a:rPr lang="it-IT" sz="1600" b="1" kern="1200" spc="-5" dirty="0">
                <a:solidFill>
                  <a:srgbClr val="C00000"/>
                </a:solidFill>
                <a:latin typeface="Verdana"/>
                <a:cs typeface="Verdana"/>
              </a:rPr>
              <a:t>o </a:t>
            </a: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della Difesa</a:t>
            </a:r>
            <a:r>
              <a:rPr lang="it-IT" sz="1400" kern="12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nomine, promozioni, fortificazioni,  equipaggiamenti, </a:t>
            </a:r>
            <a:r>
              <a:rPr lang="it-IT" sz="1400" kern="1200" spc="5" dirty="0">
                <a:solidFill>
                  <a:srgbClr val="FFFFFF"/>
                </a:solidFill>
                <a:latin typeface="Verdana"/>
                <a:cs typeface="Verdana"/>
              </a:rPr>
              <a:t>sistema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di comunicazioni interne per corriere; strategie militari </a:t>
            </a:r>
            <a:r>
              <a:rPr lang="it-IT" sz="1400" kern="1200" spc="5" dirty="0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tempo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di  guerra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656590" lvl="0" indent="-342900" algn="l" defTabSz="914400" rtl="0" eaLnBrk="1" fontAlgn="auto" latinLnBrk="0" hangingPunct="1">
              <a:lnSpc>
                <a:spcPct val="81000"/>
              </a:lnSpc>
              <a:spcBef>
                <a:spcPts val="11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  <a:tab pos="3684270" algn="l"/>
              </a:tabLst>
              <a:defRPr/>
            </a:pP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Dipartimento</a:t>
            </a:r>
            <a:r>
              <a:rPr lang="it-IT" sz="1600" b="1" kern="1200"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della</a:t>
            </a:r>
            <a:r>
              <a:rPr lang="it-IT" sz="1600" b="1" kern="1200" spc="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Giustizia	</a:t>
            </a:r>
            <a:r>
              <a:rPr lang="it-IT" sz="1600" b="1" kern="1200" spc="-5" dirty="0">
                <a:solidFill>
                  <a:srgbClr val="C00000"/>
                </a:solidFill>
                <a:latin typeface="Verdana"/>
                <a:cs typeface="Verdana"/>
              </a:rPr>
              <a:t>o Tribunale </a:t>
            </a: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delle </a:t>
            </a:r>
            <a:r>
              <a:rPr lang="it-IT" sz="1600" b="1" kern="1200" spc="-5" dirty="0">
                <a:solidFill>
                  <a:srgbClr val="C00000"/>
                </a:solidFill>
                <a:latin typeface="Verdana"/>
                <a:cs typeface="Verdana"/>
              </a:rPr>
              <a:t>punizion</a:t>
            </a:r>
            <a:r>
              <a:rPr lang="it-IT" sz="1400" b="1" kern="1200" spc="-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competenza sui  procedimenti</a:t>
            </a:r>
            <a:r>
              <a:rPr lang="it-IT" sz="1400" kern="12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penali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355600" marR="29209" lvl="0" indent="-342900" algn="l" defTabSz="914400" rtl="0" eaLnBrk="1" fontAlgn="auto" latinLnBrk="0" hangingPunct="1">
              <a:lnSpc>
                <a:spcPct val="80500"/>
              </a:lnSpc>
              <a:spcBef>
                <a:spcPts val="11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54965" algn="l"/>
                <a:tab pos="355600" algn="l"/>
              </a:tabLst>
              <a:defRPr/>
            </a:pPr>
            <a:r>
              <a:rPr lang="it-IT" sz="1600" b="1" kern="1200" spc="-10" dirty="0">
                <a:solidFill>
                  <a:srgbClr val="C00000"/>
                </a:solidFill>
                <a:latin typeface="Verdana"/>
                <a:cs typeface="Verdana"/>
              </a:rPr>
              <a:t>Dipartimento dei Lavori Pubblici</a:t>
            </a:r>
            <a:r>
              <a:rPr lang="it-IT" sz="1400" kern="1200" spc="-10" dirty="0">
                <a:solidFill>
                  <a:srgbClr val="FFFFFF"/>
                </a:solidFill>
                <a:latin typeface="Verdana"/>
                <a:cs typeface="Verdana"/>
              </a:rPr>
              <a:t>: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opere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statali di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costruzioni pubbliche,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progetti, 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reclutamento di manodopera, mantenimento strade e canali; standardizzazione </a:t>
            </a:r>
            <a:r>
              <a:rPr lang="it-IT" sz="1400" kern="1200" spc="-5" dirty="0">
                <a:solidFill>
                  <a:srgbClr val="FFFFFF"/>
                </a:solidFill>
                <a:latin typeface="Verdana"/>
                <a:cs typeface="Verdana"/>
              </a:rPr>
              <a:t>pesi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lang="it-IT" sz="1400" kern="1200" spc="3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misure,  raccolta delle risorse dalle</a:t>
            </a:r>
            <a:r>
              <a:rPr lang="it-IT" sz="1400" kern="12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it-IT" sz="1400" kern="1200" dirty="0">
                <a:solidFill>
                  <a:srgbClr val="FFFFFF"/>
                </a:solidFill>
                <a:latin typeface="Verdana"/>
                <a:cs typeface="Verdana"/>
              </a:rPr>
              <a:t>campagne</a:t>
            </a:r>
            <a:endParaRPr lang="it-IT" sz="1400" kern="1200" dirty="0">
              <a:solidFill>
                <a:prstClr val="black"/>
              </a:solidFill>
              <a:latin typeface="Verdana"/>
              <a:cs typeface="Verdana"/>
            </a:endParaRP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527584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3770" y="383489"/>
            <a:ext cx="21551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Da</a:t>
            </a:r>
            <a:r>
              <a:rPr sz="3600" spc="-65" dirty="0"/>
              <a:t> </a:t>
            </a:r>
            <a:r>
              <a:rPr sz="3600" spc="-15" dirty="0"/>
              <a:t>Barrow: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024127" y="1147487"/>
            <a:ext cx="7220712" cy="50414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18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635" y="153365"/>
            <a:ext cx="63696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Il </a:t>
            </a:r>
            <a:r>
              <a:rPr sz="3600" spc="-15" dirty="0"/>
              <a:t>reddito </a:t>
            </a:r>
            <a:r>
              <a:rPr sz="3600" spc="-5" dirty="0"/>
              <a:t>pubblico </a:t>
            </a:r>
            <a:r>
              <a:rPr sz="3600" dirty="0"/>
              <a:t>e la </a:t>
            </a:r>
            <a:r>
              <a:rPr sz="3600" spc="-5" dirty="0"/>
              <a:t>tassazione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251459" y="836675"/>
            <a:ext cx="8569960" cy="5184775"/>
          </a:xfrm>
          <a:custGeom>
            <a:avLst/>
            <a:gdLst/>
            <a:ahLst/>
            <a:cxnLst/>
            <a:rect l="l" t="t" r="r" b="b"/>
            <a:pathLst>
              <a:path w="8569960" h="5184775">
                <a:moveTo>
                  <a:pt x="0" y="5184648"/>
                </a:moveTo>
                <a:lnTo>
                  <a:pt x="8569452" y="5184648"/>
                </a:lnTo>
                <a:lnTo>
                  <a:pt x="8569452" y="0"/>
                </a:lnTo>
                <a:lnTo>
                  <a:pt x="0" y="0"/>
                </a:lnTo>
                <a:lnTo>
                  <a:pt x="0" y="5184648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0200" y="702198"/>
            <a:ext cx="8304530" cy="5299710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2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Limitata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vendita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uffici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(dal 3 al 17 %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delle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entrate statali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nel</a:t>
            </a:r>
            <a:r>
              <a:rPr sz="1900" spc="1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‘700)</a:t>
            </a:r>
            <a:endParaRPr sz="19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Tassazione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sul sale: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circa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il 12 % a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metà</a:t>
            </a:r>
            <a:r>
              <a:rPr sz="19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‘700</a:t>
            </a:r>
            <a:endParaRPr sz="1900">
              <a:latin typeface="Calibri"/>
              <a:cs typeface="Calibri"/>
            </a:endParaRPr>
          </a:p>
          <a:p>
            <a:pPr marL="355600" marR="130810" indent="-343535">
              <a:lnSpc>
                <a:spcPct val="100000"/>
              </a:lnSpc>
              <a:spcBef>
                <a:spcPts val="12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Monopoli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commercio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del sale a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livello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locale in cambio di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consistenti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anticipi 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(grande commercio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del sale 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fonte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notevoilissime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ricchezze</a:t>
            </a:r>
            <a:r>
              <a:rPr sz="1900" spc="1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private)</a:t>
            </a:r>
            <a:endParaRPr sz="19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Imposta fondiaria: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circa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il 75 % a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metà</a:t>
            </a:r>
            <a:r>
              <a:rPr sz="19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’700</a:t>
            </a:r>
            <a:endParaRPr sz="1900">
              <a:latin typeface="Calibri"/>
              <a:cs typeface="Calibri"/>
            </a:endParaRPr>
          </a:p>
          <a:p>
            <a:pPr marL="355600" marR="408940" indent="-3435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Pagamento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argento: imposta 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vera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propria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commutazione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prestazioni 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servili,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oneri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aggiuntivi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dovuti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alle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forme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1900" spc="1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riscossione</a:t>
            </a:r>
            <a:endParaRPr sz="190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Diseguaglianza nella ripartizione: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più </a:t>
            </a:r>
            <a:r>
              <a:rPr sz="1900" spc="-25" dirty="0">
                <a:solidFill>
                  <a:srgbClr val="FFFFFF"/>
                </a:solidFill>
                <a:latin typeface="Calibri"/>
                <a:cs typeface="Calibri"/>
              </a:rPr>
              <a:t>gravata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piccola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proprietà,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meno la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grande 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proprietà</a:t>
            </a:r>
            <a:endParaRPr sz="1900">
              <a:latin typeface="Calibri"/>
              <a:cs typeface="Calibri"/>
            </a:endParaRPr>
          </a:p>
          <a:p>
            <a:pPr marL="355600" marR="472440" indent="-343535">
              <a:lnSpc>
                <a:spcPct val="100000"/>
              </a:lnSpc>
              <a:spcBef>
                <a:spcPts val="12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Ampia corruzione: riscossioni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elevate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non 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registrate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non 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versate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allo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Stato; 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brutalità nelle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forme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19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riscossione</a:t>
            </a:r>
            <a:endParaRPr sz="1900">
              <a:latin typeface="Calibri"/>
              <a:cs typeface="Calibri"/>
            </a:endParaRPr>
          </a:p>
          <a:p>
            <a:pPr marL="355600" marR="156210" indent="-3435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Prelievo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non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particolarmente pesante;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ampie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quote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terreni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non censiti, 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mancanza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catasti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aggiornati;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relativa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moderazione fiscale (Kangxi fissa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in 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perpetuo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nel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1713 </a:t>
            </a:r>
            <a:r>
              <a:rPr sz="1900" spc="-25" dirty="0">
                <a:solidFill>
                  <a:srgbClr val="FFFFFF"/>
                </a:solidFill>
                <a:latin typeface="Calibri"/>
                <a:cs typeface="Calibri"/>
              </a:rPr>
              <a:t>l’ammontare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una tassa sostitutiva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prestazioni</a:t>
            </a:r>
            <a:r>
              <a:rPr sz="1900" spc="2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personali)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19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82948" y="1615186"/>
            <a:ext cx="15995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Lezione</a:t>
            </a:r>
            <a:r>
              <a:rPr spc="-65" dirty="0"/>
              <a:t> </a:t>
            </a:r>
            <a:r>
              <a:rPr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5680" y="2590926"/>
            <a:ext cx="79736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FFC000"/>
                </a:solidFill>
                <a:latin typeface="Calibri"/>
                <a:cs typeface="Calibri"/>
              </a:rPr>
              <a:t>Le </a:t>
            </a:r>
            <a:r>
              <a:rPr sz="3200" b="1" spc="-10" dirty="0">
                <a:solidFill>
                  <a:srgbClr val="FFC000"/>
                </a:solidFill>
                <a:latin typeface="Calibri"/>
                <a:cs typeface="Calibri"/>
              </a:rPr>
              <a:t>relazioni </a:t>
            </a:r>
            <a:r>
              <a:rPr sz="3200" b="1" spc="-25" dirty="0">
                <a:solidFill>
                  <a:srgbClr val="FFC000"/>
                </a:solidFill>
                <a:latin typeface="Calibri"/>
                <a:cs typeface="Calibri"/>
              </a:rPr>
              <a:t>tra </a:t>
            </a:r>
            <a:r>
              <a:rPr sz="3200" b="1" spc="-10" dirty="0">
                <a:solidFill>
                  <a:srgbClr val="FFC000"/>
                </a:solidFill>
                <a:latin typeface="Calibri"/>
                <a:cs typeface="Calibri"/>
              </a:rPr>
              <a:t>Europa </a:t>
            </a:r>
            <a:r>
              <a:rPr sz="3200" b="1" dirty="0">
                <a:solidFill>
                  <a:srgbClr val="FFC000"/>
                </a:solidFill>
                <a:latin typeface="Calibri"/>
                <a:cs typeface="Calibri"/>
              </a:rPr>
              <a:t>e la </a:t>
            </a:r>
            <a:r>
              <a:rPr sz="3200" b="1" spc="-5" dirty="0">
                <a:solidFill>
                  <a:srgbClr val="FFC000"/>
                </a:solidFill>
                <a:latin typeface="Calibri"/>
                <a:cs typeface="Calibri"/>
              </a:rPr>
              <a:t>Cina </a:t>
            </a:r>
            <a:r>
              <a:rPr sz="3200" b="1" dirty="0">
                <a:solidFill>
                  <a:srgbClr val="FFC000"/>
                </a:solidFill>
                <a:latin typeface="Calibri"/>
                <a:cs typeface="Calibri"/>
              </a:rPr>
              <a:t>in </a:t>
            </a:r>
            <a:r>
              <a:rPr sz="3200" b="1" spc="-25" dirty="0">
                <a:solidFill>
                  <a:srgbClr val="FFC000"/>
                </a:solidFill>
                <a:latin typeface="Calibri"/>
                <a:cs typeface="Calibri"/>
              </a:rPr>
              <a:t>età</a:t>
            </a:r>
            <a:r>
              <a:rPr sz="3200" b="1" spc="-5" dirty="0">
                <a:solidFill>
                  <a:srgbClr val="FFC000"/>
                </a:solidFill>
                <a:latin typeface="Calibri"/>
                <a:cs typeface="Calibri"/>
              </a:rPr>
              <a:t> moderna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3717035"/>
            <a:ext cx="8229600" cy="2409825"/>
          </a:xfrm>
          <a:custGeom>
            <a:avLst/>
            <a:gdLst/>
            <a:ahLst/>
            <a:cxnLst/>
            <a:rect l="l" t="t" r="r" b="b"/>
            <a:pathLst>
              <a:path w="8229600" h="2409825">
                <a:moveTo>
                  <a:pt x="0" y="2409444"/>
                </a:moveTo>
                <a:lnTo>
                  <a:pt x="8229600" y="2409444"/>
                </a:lnTo>
                <a:lnTo>
                  <a:pt x="8229600" y="0"/>
                </a:lnTo>
                <a:lnTo>
                  <a:pt x="0" y="0"/>
                </a:lnTo>
                <a:lnTo>
                  <a:pt x="0" y="2409444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95652" y="3727780"/>
            <a:ext cx="55543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1F5F"/>
                </a:solidFill>
                <a:latin typeface="Calibri"/>
                <a:cs typeface="Calibri"/>
              </a:rPr>
              <a:t>Lo </a:t>
            </a:r>
            <a:r>
              <a:rPr sz="2800" spc="-25" dirty="0">
                <a:solidFill>
                  <a:srgbClr val="001F5F"/>
                </a:solidFill>
                <a:latin typeface="Calibri"/>
                <a:cs typeface="Calibri"/>
              </a:rPr>
              <a:t>Stato </a:t>
            </a:r>
            <a:r>
              <a:rPr sz="2800" spc="-10" dirty="0">
                <a:solidFill>
                  <a:srgbClr val="001F5F"/>
                </a:solidFill>
                <a:latin typeface="Calibri"/>
                <a:cs typeface="Calibri"/>
              </a:rPr>
              <a:t>imperiale </a:t>
            </a:r>
            <a:r>
              <a:rPr sz="2800" spc="-5" dirty="0">
                <a:solidFill>
                  <a:srgbClr val="001F5F"/>
                </a:solidFill>
                <a:latin typeface="Calibri"/>
                <a:cs typeface="Calibri"/>
              </a:rPr>
              <a:t>Qing nel</a:t>
            </a:r>
            <a:r>
              <a:rPr sz="2800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1F5F"/>
                </a:solidFill>
                <a:latin typeface="Calibri"/>
                <a:cs typeface="Calibri"/>
              </a:rPr>
              <a:t>Settecento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06714" y="6426809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4310" y="117424"/>
            <a:ext cx="46977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/>
              <a:t>Strategia </a:t>
            </a:r>
            <a:r>
              <a:rPr sz="3600" spc="-5" dirty="0"/>
              <a:t>fiscale </a:t>
            </a:r>
            <a:r>
              <a:rPr sz="3600" dirty="0"/>
              <a:t>dei</a:t>
            </a:r>
            <a:r>
              <a:rPr sz="3600" spc="-45" dirty="0"/>
              <a:t> </a:t>
            </a:r>
            <a:r>
              <a:rPr sz="3600" spc="-5" dirty="0"/>
              <a:t>Qing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79831" y="765048"/>
            <a:ext cx="8784590" cy="5544820"/>
          </a:xfrm>
          <a:custGeom>
            <a:avLst/>
            <a:gdLst/>
            <a:ahLst/>
            <a:cxnLst/>
            <a:rect l="l" t="t" r="r" b="b"/>
            <a:pathLst>
              <a:path w="8784590" h="5544820">
                <a:moveTo>
                  <a:pt x="0" y="5544312"/>
                </a:moveTo>
                <a:lnTo>
                  <a:pt x="8784336" y="5544312"/>
                </a:lnTo>
                <a:lnTo>
                  <a:pt x="8784336" y="0"/>
                </a:lnTo>
                <a:lnTo>
                  <a:pt x="0" y="0"/>
                </a:lnTo>
                <a:lnTo>
                  <a:pt x="0" y="554431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778256"/>
            <a:ext cx="8618220" cy="5544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587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Moderazione fiscale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come parte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300" spc="-15" dirty="0">
                <a:solidFill>
                  <a:srgbClr val="FFFFFF"/>
                </a:solidFill>
                <a:latin typeface="Calibri"/>
                <a:cs typeface="Calibri"/>
              </a:rPr>
              <a:t>strategia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di consolidamento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dei  Qing</a:t>
            </a:r>
            <a:endParaRPr sz="2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1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Rispetto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popolazione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sotto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il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profilo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fiscale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funzionale</a:t>
            </a:r>
            <a:r>
              <a:rPr sz="23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sia</a:t>
            </a:r>
            <a:endParaRPr sz="23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300" spc="-25" dirty="0">
                <a:solidFill>
                  <a:srgbClr val="FFFFFF"/>
                </a:solidFill>
                <a:latin typeface="Calibri"/>
                <a:cs typeface="Calibri"/>
              </a:rPr>
              <a:t>all’ordine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pubblico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sia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al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buon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governo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e al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successo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dei</a:t>
            </a:r>
            <a:r>
              <a:rPr sz="2300" spc="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funzionari</a:t>
            </a:r>
            <a:endParaRPr sz="2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Minimizzazione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dei </a:t>
            </a:r>
            <a:r>
              <a:rPr sz="2300" spc="-15" dirty="0">
                <a:solidFill>
                  <a:srgbClr val="FFFFFF"/>
                </a:solidFill>
                <a:latin typeface="Calibri"/>
                <a:cs typeface="Calibri"/>
              </a:rPr>
              <a:t>contrasti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interesse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tra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dinastia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mancese</a:t>
            </a:r>
            <a:r>
              <a:rPr sz="2300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23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sudditi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cinesi</a:t>
            </a:r>
            <a:endParaRPr sz="23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354965" algn="l"/>
                <a:tab pos="355600" algn="l"/>
                <a:tab pos="5627370" algn="l"/>
              </a:tabLst>
            </a:pP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Comparabilità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tra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pressione fiscale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nello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dei Qing e in analoghe 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comunità </a:t>
            </a:r>
            <a:r>
              <a:rPr sz="2300" spc="-15" dirty="0">
                <a:solidFill>
                  <a:srgbClr val="FFFFFF"/>
                </a:solidFill>
                <a:latin typeface="Calibri"/>
                <a:cs typeface="Calibri"/>
              </a:rPr>
              <a:t>statali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non dispotiche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contemporanee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(4-8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% del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reddito 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nazionale,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Europa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5-8 %) 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[</a:t>
            </a:r>
            <a:r>
              <a:rPr sz="2300" b="1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Dati </a:t>
            </a:r>
            <a:r>
              <a:rPr sz="23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2012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(% su GDP della 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tassazione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sul  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reddito): </a:t>
            </a:r>
            <a:r>
              <a:rPr sz="2300" b="1" spc="-5" dirty="0">
                <a:solidFill>
                  <a:srgbClr val="FFC000"/>
                </a:solidFill>
                <a:latin typeface="Calibri"/>
                <a:cs typeface="Calibri"/>
              </a:rPr>
              <a:t>Italia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300" b="1" spc="-5" dirty="0">
                <a:solidFill>
                  <a:srgbClr val="FF0000"/>
                </a:solidFill>
                <a:latin typeface="Calibri"/>
                <a:cs typeface="Calibri"/>
              </a:rPr>
              <a:t>44,4 </a:t>
            </a:r>
            <a:r>
              <a:rPr sz="2300" b="1" dirty="0">
                <a:solidFill>
                  <a:srgbClr val="FF0000"/>
                </a:solidFill>
                <a:latin typeface="Calibri"/>
                <a:cs typeface="Calibri"/>
              </a:rPr>
              <a:t>%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; </a:t>
            </a:r>
            <a:r>
              <a:rPr sz="2300" b="1" spc="-5" dirty="0">
                <a:solidFill>
                  <a:srgbClr val="FFC000"/>
                </a:solidFill>
                <a:latin typeface="Calibri"/>
                <a:cs typeface="Calibri"/>
              </a:rPr>
              <a:t>Germania 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37,6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%; </a:t>
            </a:r>
            <a:r>
              <a:rPr sz="2300" b="1" spc="-10" dirty="0">
                <a:solidFill>
                  <a:srgbClr val="FFC000"/>
                </a:solidFill>
                <a:latin typeface="Calibri"/>
                <a:cs typeface="Calibri"/>
              </a:rPr>
              <a:t>Francia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45,3 %; </a:t>
            </a:r>
            <a:r>
              <a:rPr sz="2300" b="1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FFC000"/>
                </a:solidFill>
                <a:latin typeface="Calibri"/>
                <a:cs typeface="Calibri"/>
              </a:rPr>
              <a:t>Lussemburgo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37,8%; </a:t>
            </a:r>
            <a:r>
              <a:rPr sz="2300" b="1" spc="-10" dirty="0">
                <a:solidFill>
                  <a:srgbClr val="FFC000"/>
                </a:solidFill>
                <a:latin typeface="Calibri"/>
                <a:cs typeface="Calibri"/>
              </a:rPr>
              <a:t>Regno Unito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30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35,2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%;	</a:t>
            </a:r>
            <a:r>
              <a:rPr sz="2300" b="1" spc="-15" dirty="0">
                <a:solidFill>
                  <a:srgbClr val="FFC000"/>
                </a:solidFill>
                <a:latin typeface="Calibri"/>
                <a:cs typeface="Calibri"/>
              </a:rPr>
              <a:t>Svizzera</a:t>
            </a:r>
            <a:r>
              <a:rPr sz="2300" b="1" spc="-15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28,2% </a:t>
            </a:r>
            <a:r>
              <a:rPr sz="2300" b="1" dirty="0">
                <a:solidFill>
                  <a:srgbClr val="FFC000"/>
                </a:solidFill>
                <a:latin typeface="Calibri"/>
                <a:cs typeface="Calibri"/>
              </a:rPr>
              <a:t>Usa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300" b="1" dirty="0">
                <a:solidFill>
                  <a:srgbClr val="00FF00"/>
                </a:solidFill>
                <a:latin typeface="Calibri"/>
                <a:cs typeface="Calibri"/>
              </a:rPr>
              <a:t> </a:t>
            </a:r>
            <a:r>
              <a:rPr sz="2300" b="1" spc="-5" dirty="0">
                <a:solidFill>
                  <a:srgbClr val="00FF00"/>
                </a:solidFill>
                <a:latin typeface="Calibri"/>
                <a:cs typeface="Calibri"/>
              </a:rPr>
              <a:t>24,3 </a:t>
            </a:r>
            <a:r>
              <a:rPr sz="2300" b="1" dirty="0">
                <a:solidFill>
                  <a:srgbClr val="00FF00"/>
                </a:solidFill>
                <a:latin typeface="Calibri"/>
                <a:cs typeface="Calibri"/>
              </a:rPr>
              <a:t>%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; </a:t>
            </a:r>
            <a:r>
              <a:rPr sz="2300" b="1" spc="-5" dirty="0">
                <a:solidFill>
                  <a:srgbClr val="FFC000"/>
                </a:solidFill>
                <a:latin typeface="Calibri"/>
                <a:cs typeface="Calibri"/>
              </a:rPr>
              <a:t>Corea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26,8%; </a:t>
            </a:r>
            <a:r>
              <a:rPr sz="2300" b="1" spc="-5" dirty="0">
                <a:solidFill>
                  <a:srgbClr val="FFC000"/>
                </a:solidFill>
                <a:latin typeface="Calibri"/>
                <a:cs typeface="Calibri"/>
              </a:rPr>
              <a:t>media 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OECD 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34,1 </a:t>
            </a:r>
            <a:r>
              <a:rPr sz="2300" b="1" dirty="0">
                <a:solidFill>
                  <a:srgbClr val="001F5F"/>
                </a:solidFill>
                <a:latin typeface="Calibri"/>
                <a:cs typeface="Calibri"/>
              </a:rPr>
              <a:t>%; </a:t>
            </a:r>
            <a:r>
              <a:rPr sz="2300" b="1" spc="-5" dirty="0">
                <a:solidFill>
                  <a:srgbClr val="FFC000"/>
                </a:solidFill>
                <a:latin typeface="Calibri"/>
                <a:cs typeface="Calibri"/>
              </a:rPr>
              <a:t>Cina</a:t>
            </a:r>
            <a:r>
              <a:rPr sz="2300" b="1" spc="-5" dirty="0">
                <a:solidFill>
                  <a:srgbClr val="001F5F"/>
                </a:solidFill>
                <a:latin typeface="Calibri"/>
                <a:cs typeface="Calibri"/>
              </a:rPr>
              <a:t>: non disponibili; </a:t>
            </a:r>
            <a:r>
              <a:rPr sz="23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300" b="1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fonte</a:t>
            </a:r>
            <a:r>
              <a:rPr sz="2300" b="1" spc="-15" dirty="0">
                <a:solidFill>
                  <a:srgbClr val="001F5F"/>
                </a:solidFill>
                <a:latin typeface="Calibri"/>
                <a:cs typeface="Calibri"/>
              </a:rPr>
              <a:t>: </a:t>
            </a:r>
            <a:r>
              <a:rPr sz="2300" b="1" spc="-10" dirty="0">
                <a:solidFill>
                  <a:srgbClr val="0000FF"/>
                </a:solidFill>
                <a:latin typeface="Calibri"/>
                <a:cs typeface="Calibri"/>
              </a:rPr>
              <a:t>OECD Statistics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300" b="1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300" b="1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http://www.oecd.org/</a:t>
            </a:r>
            <a:r>
              <a:rPr sz="2300" b="1" spc="-10" dirty="0">
                <a:solidFill>
                  <a:srgbClr val="001F5F"/>
                </a:solidFill>
                <a:latin typeface="Calibri"/>
                <a:cs typeface="Calibri"/>
              </a:rPr>
              <a:t>]</a:t>
            </a:r>
            <a:endParaRPr sz="23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2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300" spc="-10" dirty="0">
                <a:solidFill>
                  <a:srgbClr val="FFFFFF"/>
                </a:solidFill>
                <a:latin typeface="Calibri"/>
                <a:cs typeface="Calibri"/>
              </a:rPr>
              <a:t>Debolezza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base fiscale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dello </a:t>
            </a:r>
            <a:r>
              <a:rPr sz="2300" spc="-20" dirty="0">
                <a:solidFill>
                  <a:srgbClr val="FFFFFF"/>
                </a:solidFill>
                <a:latin typeface="Calibri"/>
                <a:cs typeface="Calibri"/>
              </a:rPr>
              <a:t>Stato</a:t>
            </a:r>
            <a:r>
              <a:rPr sz="2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FFFFFF"/>
                </a:solidFill>
                <a:latin typeface="Calibri"/>
                <a:cs typeface="Calibri"/>
              </a:rPr>
              <a:t>Qing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20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1373" y="383489"/>
            <a:ext cx="54616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Ruolo </a:t>
            </a:r>
            <a:r>
              <a:rPr sz="3600" spc="-5" dirty="0"/>
              <a:t>economico </a:t>
            </a:r>
            <a:r>
              <a:rPr sz="3600" dirty="0"/>
              <a:t>dello</a:t>
            </a:r>
            <a:r>
              <a:rPr sz="3600" spc="-50" dirty="0"/>
              <a:t> </a:t>
            </a:r>
            <a:r>
              <a:rPr sz="3600" spc="-25" dirty="0"/>
              <a:t>Stato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376298"/>
            <a:ext cx="7985125" cy="449199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3535">
              <a:lnSpc>
                <a:spcPct val="9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Presenza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minima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come imprenditore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rurale 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(demanio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8%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suolo;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92 %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proprietà privata;  contrasto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con l’impero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zarista: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metà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‘800 50 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milioni di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servi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gleba impegnati sul demanio 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statale)</a:t>
            </a:r>
            <a:endParaRPr sz="3000">
              <a:latin typeface="Calibri"/>
              <a:cs typeface="Calibri"/>
            </a:endParaRPr>
          </a:p>
          <a:p>
            <a:pPr marL="355600" marR="590550" indent="-343535" algn="just">
              <a:lnSpc>
                <a:spcPct val="90000"/>
              </a:lnSpc>
              <a:spcBef>
                <a:spcPts val="1200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25" dirty="0">
                <a:solidFill>
                  <a:srgbClr val="FFFFFF"/>
                </a:solidFill>
                <a:latin typeface="Calibri"/>
                <a:cs typeface="Calibri"/>
              </a:rPr>
              <a:t>Infondatezza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dell’immagine di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uno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Qing 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imprenditore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opere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pubbliche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realizzate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da 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manodopera</a:t>
            </a:r>
            <a:r>
              <a:rPr sz="3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privata</a:t>
            </a:r>
            <a:endParaRPr sz="3000">
              <a:latin typeface="Calibri"/>
              <a:cs typeface="Calibri"/>
            </a:endParaRPr>
          </a:p>
          <a:p>
            <a:pPr marL="355600" marR="345440" indent="-343535" algn="just">
              <a:lnSpc>
                <a:spcPts val="3240"/>
              </a:lnSpc>
              <a:spcBef>
                <a:spcPts val="1245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Presenza </a:t>
            </a: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dello 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Calibri"/>
                <a:cs typeface="Calibri"/>
              </a:rPr>
              <a:t>due </a:t>
            </a:r>
            <a:r>
              <a:rPr sz="3000" spc="-15" dirty="0">
                <a:solidFill>
                  <a:srgbClr val="FFFFFF"/>
                </a:solidFill>
                <a:latin typeface="Calibri"/>
                <a:cs typeface="Calibri"/>
              </a:rPr>
              <a:t>settori: </a:t>
            </a:r>
            <a:r>
              <a:rPr sz="3000" b="1" spc="-10" dirty="0">
                <a:solidFill>
                  <a:srgbClr val="FFC000"/>
                </a:solidFill>
                <a:latin typeface="Calibri"/>
                <a:cs typeface="Calibri"/>
              </a:rPr>
              <a:t>regolazione  </a:t>
            </a:r>
            <a:r>
              <a:rPr sz="3000" b="1" spc="-5" dirty="0">
                <a:solidFill>
                  <a:srgbClr val="FFC000"/>
                </a:solidFill>
                <a:latin typeface="Calibri"/>
                <a:cs typeface="Calibri"/>
              </a:rPr>
              <a:t>delle </a:t>
            </a:r>
            <a:r>
              <a:rPr sz="3000" b="1" dirty="0">
                <a:solidFill>
                  <a:srgbClr val="FFC000"/>
                </a:solidFill>
                <a:latin typeface="Calibri"/>
                <a:cs typeface="Calibri"/>
              </a:rPr>
              <a:t>acque </a:t>
            </a:r>
            <a:r>
              <a:rPr sz="30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3000" b="1" spc="-15" dirty="0">
                <a:solidFill>
                  <a:srgbClr val="FFC000"/>
                </a:solidFill>
                <a:latin typeface="Calibri"/>
                <a:cs typeface="Calibri"/>
              </a:rPr>
              <a:t>immagazzinamento</a:t>
            </a:r>
            <a:r>
              <a:rPr sz="3000" b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FFC000"/>
                </a:solidFill>
                <a:latin typeface="Calibri"/>
                <a:cs typeface="Calibri"/>
              </a:rPr>
              <a:t>cereali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21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187575" marR="5080" indent="-2175510">
              <a:lnSpc>
                <a:spcPct val="99300"/>
              </a:lnSpc>
              <a:spcBef>
                <a:spcPts val="130"/>
              </a:spcBef>
            </a:pPr>
            <a:r>
              <a:rPr dirty="0"/>
              <a:t>La </a:t>
            </a:r>
            <a:r>
              <a:rPr spc="-5" dirty="0"/>
              <a:t>funzione </a:t>
            </a:r>
            <a:r>
              <a:rPr spc="-10" dirty="0"/>
              <a:t>‘idraulica’ </a:t>
            </a:r>
            <a:r>
              <a:rPr dirty="0"/>
              <a:t>dello </a:t>
            </a:r>
            <a:r>
              <a:rPr spc="-20" dirty="0"/>
              <a:t>Stato </a:t>
            </a:r>
            <a:r>
              <a:rPr dirty="0"/>
              <a:t>e la </a:t>
            </a:r>
            <a:r>
              <a:rPr spc="-10" dirty="0"/>
              <a:t>teoria </a:t>
            </a:r>
            <a:r>
              <a:rPr dirty="0"/>
              <a:t>del  </a:t>
            </a:r>
            <a:r>
              <a:rPr spc="-10" dirty="0"/>
              <a:t>‘dispotismo</a:t>
            </a:r>
            <a:r>
              <a:rPr spc="-25" dirty="0"/>
              <a:t> </a:t>
            </a:r>
            <a:r>
              <a:rPr spc="-10" dirty="0"/>
              <a:t>idraulico</a:t>
            </a:r>
            <a:r>
              <a:rPr sz="3600" spc="-10" dirty="0"/>
              <a:t>’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349705"/>
            <a:ext cx="8047990" cy="466915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marR="5080" indent="-343535">
              <a:lnSpc>
                <a:spcPts val="26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Regimentazione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canalizzazione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delle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acque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base della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prosperità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economica</a:t>
            </a:r>
            <a:endParaRPr sz="27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Irrigazione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curata 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piuttosto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dalle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comunità</a:t>
            </a:r>
            <a:endParaRPr sz="2700">
              <a:latin typeface="Calibri"/>
              <a:cs typeface="Calibri"/>
            </a:endParaRPr>
          </a:p>
          <a:p>
            <a:pPr marL="355600" marR="67310" indent="-343535">
              <a:lnSpc>
                <a:spcPts val="2590"/>
              </a:lnSpc>
              <a:spcBef>
                <a:spcPts val="11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Opere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regimentazione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grandi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fiumi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curata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dalla 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dinastia,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ma non in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un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quadro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fruttamento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dispotico 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manodopera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della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società</a:t>
            </a:r>
            <a:endParaRPr sz="2700">
              <a:latin typeface="Calibri"/>
              <a:cs typeface="Calibri"/>
            </a:endParaRPr>
          </a:p>
          <a:p>
            <a:pPr marL="355600" marR="368300" indent="-343535">
              <a:lnSpc>
                <a:spcPct val="80000"/>
              </a:lnSpc>
              <a:spcBef>
                <a:spcPts val="12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Ricerca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accordi operativi con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le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comunità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i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proprietari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contrasti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tra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interessi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privati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sovrintendenza 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burocratica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(il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“ciclo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idraulico”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Will 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per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lo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Hubei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[1980])</a:t>
            </a:r>
            <a:endParaRPr sz="2700">
              <a:latin typeface="Calibri"/>
              <a:cs typeface="Calibri"/>
            </a:endParaRPr>
          </a:p>
          <a:p>
            <a:pPr marL="355600" marR="459740" indent="-343535">
              <a:lnSpc>
                <a:spcPct val="80000"/>
              </a:lnSpc>
              <a:spcBef>
                <a:spcPts val="12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Conseguente inefficienza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catastrofi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ecologiche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alla 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fine del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‘700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22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56890" marR="5080" indent="-2678430">
              <a:lnSpc>
                <a:spcPct val="100000"/>
              </a:lnSpc>
              <a:spcBef>
                <a:spcPts val="100"/>
              </a:spcBef>
            </a:pPr>
            <a:r>
              <a:rPr dirty="0"/>
              <a:t>Ruolo </a:t>
            </a:r>
            <a:r>
              <a:rPr spc="-5" dirty="0"/>
              <a:t>economico </a:t>
            </a:r>
            <a:r>
              <a:rPr dirty="0"/>
              <a:t>dello </a:t>
            </a:r>
            <a:r>
              <a:rPr spc="-15" dirty="0"/>
              <a:t>Stato: </a:t>
            </a:r>
            <a:r>
              <a:rPr spc="-10" dirty="0"/>
              <a:t>commercio </a:t>
            </a:r>
            <a:r>
              <a:rPr dirty="0"/>
              <a:t>e  </a:t>
            </a:r>
            <a:r>
              <a:rPr spc="-5" dirty="0"/>
              <a:t>artigianato</a:t>
            </a:r>
          </a:p>
        </p:txBody>
      </p:sp>
      <p:sp>
        <p:nvSpPr>
          <p:cNvPr id="3" name="object 3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367993"/>
            <a:ext cx="8131175" cy="4726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ts val="2375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Lo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dinastico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è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intervenuto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sulle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iniziative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private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nel</a:t>
            </a:r>
            <a:r>
              <a:rPr sz="2200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proprio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interesse?</a:t>
            </a:r>
            <a:endParaRPr sz="2200">
              <a:latin typeface="Calibri"/>
              <a:cs typeface="Calibri"/>
            </a:endParaRPr>
          </a:p>
          <a:p>
            <a:pPr marL="355600" marR="216535" indent="-343535">
              <a:lnSpc>
                <a:spcPct val="8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Assenza dello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nel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commercio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nella produzione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cotone,  scarsa presenza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nella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lavorazione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seta,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porcellana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rame; scarsa 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incidenza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dei monopoli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commerciali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statali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nel</a:t>
            </a:r>
            <a:r>
              <a:rPr sz="22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‘700</a:t>
            </a:r>
            <a:endParaRPr sz="2200">
              <a:latin typeface="Calibri"/>
              <a:cs typeface="Calibri"/>
            </a:endParaRPr>
          </a:p>
          <a:p>
            <a:pPr marL="355600" marR="207645" indent="-343535">
              <a:lnSpc>
                <a:spcPct val="80000"/>
              </a:lnSpc>
              <a:spcBef>
                <a:spcPts val="12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Diversione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grandi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patrimoni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verso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spese di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status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per accedere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al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ceto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dei</a:t>
            </a:r>
            <a:r>
              <a:rPr sz="22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funzionari</a:t>
            </a:r>
            <a:endParaRPr sz="2200">
              <a:latin typeface="Calibri"/>
              <a:cs typeface="Calibri"/>
            </a:endParaRPr>
          </a:p>
          <a:p>
            <a:pPr marL="355600" marR="5080" indent="-343535">
              <a:lnSpc>
                <a:spcPct val="8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Forme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estorsione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(imposizione 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“doni”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45" dirty="0">
                <a:solidFill>
                  <a:srgbClr val="FFFFFF"/>
                </a:solidFill>
                <a:latin typeface="Calibri"/>
                <a:cs typeface="Calibri"/>
              </a:rPr>
              <a:t>“offerte”,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pagamenti 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extra)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sui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grandi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patrimoni specie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fasi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accresciuto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bisogno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di  risorse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parte della Corte (repressione rivolte);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crisi dei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mercanti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di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sale, ripercussioni sui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ceti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contadini, aumento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contrabbando,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crisi  del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sistema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 inizio</a:t>
            </a:r>
            <a:r>
              <a:rPr sz="22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‘800</a:t>
            </a:r>
            <a:endParaRPr sz="2200">
              <a:latin typeface="Calibri"/>
              <a:cs typeface="Calibri"/>
            </a:endParaRPr>
          </a:p>
          <a:p>
            <a:pPr marL="355600" marR="355600" indent="-343535">
              <a:lnSpc>
                <a:spcPts val="2110"/>
              </a:lnSpc>
              <a:spcBef>
                <a:spcPts val="11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Gioco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tra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sistema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regolare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introiti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fiscali moderati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sistemi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di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imposizioni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aggiuntive per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far fronte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 bisogni eccezionali: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nessun  meccanismo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espropriazione 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patrimoni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mercantili</a:t>
            </a:r>
            <a:r>
              <a:rPr sz="22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privati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23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7945" y="101549"/>
            <a:ext cx="7090409" cy="87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74420" marR="5080" indent="-1062355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Osterhammel: </a:t>
            </a:r>
            <a:r>
              <a:rPr sz="2800" spc="-5" dirty="0"/>
              <a:t>due </a:t>
            </a:r>
            <a:r>
              <a:rPr sz="2800" spc="-10" dirty="0"/>
              <a:t>luoghi comuni, </a:t>
            </a:r>
            <a:r>
              <a:rPr sz="2800" spc="-5" dirty="0"/>
              <a:t>il </a:t>
            </a:r>
            <a:r>
              <a:rPr sz="2800" spc="-15" dirty="0"/>
              <a:t>‘dispotismo  </a:t>
            </a:r>
            <a:r>
              <a:rPr sz="2800" spc="-10" dirty="0"/>
              <a:t>orientale’ </a:t>
            </a:r>
            <a:r>
              <a:rPr sz="2800" spc="-5" dirty="0"/>
              <a:t>e la </a:t>
            </a:r>
            <a:r>
              <a:rPr sz="2800" spc="-20" dirty="0"/>
              <a:t>‘democrazia</a:t>
            </a:r>
            <a:r>
              <a:rPr sz="2800" spc="75" dirty="0"/>
              <a:t> </a:t>
            </a:r>
            <a:r>
              <a:rPr sz="2800" spc="-15" dirty="0"/>
              <a:t>rurale’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461155" y="1037844"/>
            <a:ext cx="7760824" cy="53295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3939" y="1062227"/>
            <a:ext cx="1440180" cy="288290"/>
          </a:xfrm>
          <a:custGeom>
            <a:avLst/>
            <a:gdLst/>
            <a:ahLst/>
            <a:cxnLst/>
            <a:rect l="l" t="t" r="r" b="b"/>
            <a:pathLst>
              <a:path w="1440180" h="288290">
                <a:moveTo>
                  <a:pt x="0" y="288036"/>
                </a:moveTo>
                <a:lnTo>
                  <a:pt x="1440180" y="288036"/>
                </a:lnTo>
                <a:lnTo>
                  <a:pt x="1440180" y="0"/>
                </a:lnTo>
                <a:lnTo>
                  <a:pt x="0" y="0"/>
                </a:lnTo>
                <a:lnTo>
                  <a:pt x="0" y="288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43939" y="1062227"/>
            <a:ext cx="1440180" cy="288290"/>
          </a:xfrm>
          <a:custGeom>
            <a:avLst/>
            <a:gdLst/>
            <a:ahLst/>
            <a:cxnLst/>
            <a:rect l="l" t="t" r="r" b="b"/>
            <a:pathLst>
              <a:path w="1440180" h="288290">
                <a:moveTo>
                  <a:pt x="0" y="288036"/>
                </a:moveTo>
                <a:lnTo>
                  <a:pt x="1440180" y="288036"/>
                </a:lnTo>
                <a:lnTo>
                  <a:pt x="1440180" y="0"/>
                </a:lnTo>
                <a:lnTo>
                  <a:pt x="0" y="0"/>
                </a:lnTo>
                <a:lnTo>
                  <a:pt x="0" y="288036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045322" y="6001918"/>
            <a:ext cx="1993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...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24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17017"/>
            <a:ext cx="14312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i="1" spc="-5" dirty="0">
                <a:latin typeface="Calibri"/>
                <a:cs typeface="Calibri"/>
              </a:rPr>
              <a:t>...</a:t>
            </a:r>
            <a:r>
              <a:rPr i="1" spc="-9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segue</a:t>
            </a:r>
          </a:p>
        </p:txBody>
      </p:sp>
      <p:sp>
        <p:nvSpPr>
          <p:cNvPr id="3" name="object 3"/>
          <p:cNvSpPr/>
          <p:nvPr/>
        </p:nvSpPr>
        <p:spPr>
          <a:xfrm>
            <a:off x="423071" y="1484434"/>
            <a:ext cx="8397840" cy="45399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25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7874" y="383489"/>
            <a:ext cx="69881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Una </a:t>
            </a:r>
            <a:r>
              <a:rPr sz="3600" spc="-20" dirty="0"/>
              <a:t>‘democrazia </a:t>
            </a:r>
            <a:r>
              <a:rPr sz="3600" spc="-15" dirty="0"/>
              <a:t>rurale’ </a:t>
            </a:r>
            <a:r>
              <a:rPr sz="3600" dirty="0"/>
              <a:t>di </a:t>
            </a:r>
            <a:r>
              <a:rPr sz="3600" spc="-5" dirty="0"/>
              <a:t>villaggio</a:t>
            </a:r>
            <a:r>
              <a:rPr sz="3600" spc="-15" dirty="0"/>
              <a:t> </a:t>
            </a:r>
            <a:r>
              <a:rPr sz="3600" dirty="0"/>
              <a:t>?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367993"/>
            <a:ext cx="8123555" cy="44583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marR="46355" indent="-343535">
              <a:lnSpc>
                <a:spcPct val="80000"/>
              </a:lnSpc>
              <a:spcBef>
                <a:spcPts val="6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Villaggio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rurale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cinese non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comunità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organizzata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per la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gestione  della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proprietà,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beni collettivi (forni,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mulini,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terre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comuni)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di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attività amministrative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fiscali, non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soggetto </a:t>
            </a: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diritto </a:t>
            </a:r>
            <a:r>
              <a:rPr sz="2200" spc="-25" dirty="0">
                <a:solidFill>
                  <a:srgbClr val="FFFFFF"/>
                </a:solidFill>
                <a:latin typeface="Calibri"/>
                <a:cs typeface="Calibri"/>
              </a:rPr>
              <a:t>(differeza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con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comunità rurale europea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2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russa)</a:t>
            </a:r>
            <a:endParaRPr sz="2200">
              <a:latin typeface="Calibri"/>
              <a:cs typeface="Calibri"/>
            </a:endParaRPr>
          </a:p>
          <a:p>
            <a:pPr marL="355600" marR="311150" indent="-343535">
              <a:lnSpc>
                <a:spcPct val="80000"/>
              </a:lnSpc>
              <a:spcBef>
                <a:spcPts val="12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Economia rurale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basata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sull’economia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domestica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individuale,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sulla  responsabilità fiscale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individuale e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su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scambi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collaborazioni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tra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unità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familiari</a:t>
            </a:r>
            <a:endParaRPr sz="2200">
              <a:latin typeface="Calibri"/>
              <a:cs typeface="Calibri"/>
            </a:endParaRPr>
          </a:p>
          <a:p>
            <a:pPr marL="355600" indent="-343535">
              <a:lnSpc>
                <a:spcPts val="2375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Villaggi inseriti in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reti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più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vaste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sistemi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scambio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divisione</a:t>
            </a:r>
            <a:r>
              <a:rPr sz="2200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del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</a:pP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lavoro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comprendenti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2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città</a:t>
            </a:r>
            <a:endParaRPr sz="2200">
              <a:latin typeface="Calibri"/>
              <a:cs typeface="Calibri"/>
            </a:endParaRPr>
          </a:p>
          <a:p>
            <a:pPr marL="355600" marR="5080" indent="-343535">
              <a:lnSpc>
                <a:spcPts val="2110"/>
              </a:lnSpc>
              <a:spcBef>
                <a:spcPts val="11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Compattezza dell’organizzazione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 livello di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villaggio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proporzionale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al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grado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emergenza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eccezionalità degli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eventi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(inondazioni,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carestie,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ribellioni,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banditismo)</a:t>
            </a:r>
            <a:endParaRPr sz="2200">
              <a:latin typeface="Calibri"/>
              <a:cs typeface="Calibri"/>
            </a:endParaRPr>
          </a:p>
          <a:p>
            <a:pPr marL="355600" marR="164465" indent="-343535">
              <a:lnSpc>
                <a:spcPts val="2110"/>
              </a:lnSpc>
              <a:spcBef>
                <a:spcPts val="12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Il ‘700 è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per due terzi </a:t>
            </a:r>
            <a:r>
              <a:rPr sz="2200" spc="-25" dirty="0">
                <a:solidFill>
                  <a:srgbClr val="FFFFFF"/>
                </a:solidFill>
                <a:latin typeface="Calibri"/>
                <a:cs typeface="Calibri"/>
              </a:rPr>
              <a:t>caratterizzato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apertura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scarsa  </a:t>
            </a:r>
            <a:r>
              <a:rPr sz="2200" spc="-25" dirty="0">
                <a:solidFill>
                  <a:srgbClr val="FFFFFF"/>
                </a:solidFill>
                <a:latin typeface="Calibri"/>
                <a:cs typeface="Calibri"/>
              </a:rPr>
              <a:t>compattezza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dei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villaggi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per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mancanza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eventi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questo</a:t>
            </a:r>
            <a:r>
              <a:rPr sz="2200" spc="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genere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26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0077" y="240029"/>
            <a:ext cx="3324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Uno </a:t>
            </a:r>
            <a:r>
              <a:rPr sz="3600" spc="-25" dirty="0"/>
              <a:t>Stato</a:t>
            </a:r>
            <a:r>
              <a:rPr sz="3600" spc="-75" dirty="0"/>
              <a:t> </a:t>
            </a:r>
            <a:r>
              <a:rPr sz="3600" dirty="0"/>
              <a:t>debole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396240" y="1053083"/>
            <a:ext cx="8290559" cy="5256530"/>
          </a:xfrm>
          <a:custGeom>
            <a:avLst/>
            <a:gdLst/>
            <a:ahLst/>
            <a:cxnLst/>
            <a:rect l="l" t="t" r="r" b="b"/>
            <a:pathLst>
              <a:path w="8290559" h="5256530">
                <a:moveTo>
                  <a:pt x="0" y="5256276"/>
                </a:moveTo>
                <a:lnTo>
                  <a:pt x="8290559" y="5256276"/>
                </a:lnTo>
                <a:lnTo>
                  <a:pt x="8290559" y="0"/>
                </a:lnTo>
                <a:lnTo>
                  <a:pt x="0" y="0"/>
                </a:lnTo>
                <a:lnTo>
                  <a:pt x="0" y="5256276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4370" y="912771"/>
            <a:ext cx="8124190" cy="523240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Impero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Qing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come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grande potenza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ricchezza</a:t>
            </a:r>
            <a:endParaRPr sz="2700">
              <a:latin typeface="Calibri"/>
              <a:cs typeface="Calibri"/>
            </a:endParaRPr>
          </a:p>
          <a:p>
            <a:pPr marL="355600" marR="382270" indent="-342900">
              <a:lnSpc>
                <a:spcPts val="2920"/>
              </a:lnSpc>
              <a:spcBef>
                <a:spcPts val="12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Scarsa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penetrazione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potere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statale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nella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vita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della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società</a:t>
            </a:r>
            <a:endParaRPr sz="2700">
              <a:latin typeface="Calibri"/>
              <a:cs typeface="Calibri"/>
            </a:endParaRPr>
          </a:p>
          <a:p>
            <a:pPr marL="355600" marR="66040" indent="-342900">
              <a:lnSpc>
                <a:spcPts val="2920"/>
              </a:lnSpc>
              <a:spcBef>
                <a:spcPts val="11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Ruolo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preponderante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grandi proprietari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locali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come 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figure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riferimento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non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ufficiali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oggetto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</a:t>
            </a:r>
            <a:r>
              <a:rPr sz="27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deferenza</a:t>
            </a:r>
            <a:endParaRPr sz="2700">
              <a:latin typeface="Calibri"/>
              <a:cs typeface="Calibri"/>
            </a:endParaRPr>
          </a:p>
          <a:p>
            <a:pPr marL="355600" marR="130175" indent="-342900">
              <a:lnSpc>
                <a:spcPct val="90000"/>
              </a:lnSpc>
              <a:spcBef>
                <a:spcPts val="11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Una </a:t>
            </a:r>
            <a:r>
              <a:rPr sz="2700" i="1" spc="-10" dirty="0">
                <a:solidFill>
                  <a:srgbClr val="FFFFFF"/>
                </a:solidFill>
                <a:latin typeface="Calibri"/>
                <a:cs typeface="Calibri"/>
              </a:rPr>
              <a:t>gentry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cinese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(circa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l’1,5%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della popolazione),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ma 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non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un’aristocrazia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ereditaria,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base del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sistema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politico 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Qing: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fornisce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funzionari, detiene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potere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informale,  inserita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una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rete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relazioni, spesso di tensioni locali 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con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glI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strati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superiori della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burocrazia legati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più  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direttamente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alla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dinastia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Un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potenziale di indebolimento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dell’impero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(inizio</a:t>
            </a:r>
            <a:r>
              <a:rPr sz="27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‘800)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27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787" y="377139"/>
            <a:ext cx="8475345" cy="560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dirty="0"/>
              <a:t>Due immagini </a:t>
            </a:r>
            <a:r>
              <a:rPr sz="3500" spc="-20" dirty="0"/>
              <a:t>dell’organizzazione </a:t>
            </a:r>
            <a:r>
              <a:rPr sz="3500" spc="-25" dirty="0"/>
              <a:t>statale</a:t>
            </a:r>
            <a:r>
              <a:rPr sz="3500" spc="-110" dirty="0"/>
              <a:t> </a:t>
            </a:r>
            <a:r>
              <a:rPr sz="3500" spc="-5" dirty="0"/>
              <a:t>Qing</a:t>
            </a:r>
            <a:endParaRPr sz="3500"/>
          </a:p>
        </p:txBody>
      </p:sp>
      <p:sp>
        <p:nvSpPr>
          <p:cNvPr id="3" name="object 3"/>
          <p:cNvSpPr/>
          <p:nvPr/>
        </p:nvSpPr>
        <p:spPr>
          <a:xfrm>
            <a:off x="539495" y="1412747"/>
            <a:ext cx="8208645" cy="4752340"/>
          </a:xfrm>
          <a:custGeom>
            <a:avLst/>
            <a:gdLst/>
            <a:ahLst/>
            <a:cxnLst/>
            <a:rect l="l" t="t" r="r" b="b"/>
            <a:pathLst>
              <a:path w="8208645" h="4752340">
                <a:moveTo>
                  <a:pt x="0" y="4751832"/>
                </a:moveTo>
                <a:lnTo>
                  <a:pt x="8208264" y="4751832"/>
                </a:lnTo>
                <a:lnTo>
                  <a:pt x="8208264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18540" y="1349705"/>
            <a:ext cx="7955280" cy="436435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527685" marR="5080" indent="-515620">
              <a:lnSpc>
                <a:spcPct val="80000"/>
              </a:lnSpc>
              <a:spcBef>
                <a:spcPts val="75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Lo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imperiale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come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forma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potere autocratico  (burocrazia con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funzioni fiscali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ordine pubblico)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sovraimposta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una 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struttura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piramidale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istituzioni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informali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che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governavano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700" spc="-30" dirty="0">
                <a:solidFill>
                  <a:srgbClr val="FFFFFF"/>
                </a:solidFill>
                <a:latin typeface="Calibri"/>
                <a:cs typeface="Calibri"/>
              </a:rPr>
              <a:t>fatto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società  (comunità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rurali,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clan,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famiglie,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gilde,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società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segrete)</a:t>
            </a:r>
            <a:endParaRPr sz="2700">
              <a:latin typeface="Calibri"/>
              <a:cs typeface="Calibri"/>
            </a:endParaRPr>
          </a:p>
          <a:p>
            <a:pPr marL="527685" marR="433705" indent="-515620">
              <a:lnSpc>
                <a:spcPct val="80000"/>
              </a:lnSpc>
              <a:spcBef>
                <a:spcPts val="12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Macchina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dispotica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pronta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violare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proprietà,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vita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privata, senza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freni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controlli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legali: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antitesi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dello  </a:t>
            </a:r>
            <a:r>
              <a:rPr sz="2700" spc="-25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costituzionale </a:t>
            </a:r>
            <a:r>
              <a:rPr sz="2700" spc="-20" dirty="0">
                <a:solidFill>
                  <a:srgbClr val="FFFFFF"/>
                </a:solidFill>
                <a:latin typeface="Calibri"/>
                <a:cs typeface="Calibri"/>
              </a:rPr>
              <a:t>ottocentesco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europeo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causa  della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mancata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modernizzazione (M. </a:t>
            </a:r>
            <a:r>
              <a:rPr sz="2700" spc="-60" dirty="0">
                <a:solidFill>
                  <a:srgbClr val="FFFFFF"/>
                </a:solidFill>
                <a:latin typeface="Calibri"/>
                <a:cs typeface="Calibri"/>
              </a:rPr>
              <a:t>Weber,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K.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Wittfogel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[la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burocrazia </a:t>
            </a:r>
            <a:r>
              <a:rPr sz="2700" spc="-10" dirty="0">
                <a:solidFill>
                  <a:srgbClr val="FFFFFF"/>
                </a:solidFill>
                <a:latin typeface="Calibri"/>
                <a:cs typeface="Calibri"/>
              </a:rPr>
              <a:t>‘”idraulica”],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E.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Balasz)</a:t>
            </a:r>
            <a:endParaRPr sz="2700">
              <a:latin typeface="Calibri"/>
              <a:cs typeface="Calibri"/>
            </a:endParaRPr>
          </a:p>
          <a:p>
            <a:pPr marL="527685" marR="448945" indent="-515620">
              <a:lnSpc>
                <a:spcPts val="2590"/>
              </a:lnSpc>
              <a:spcBef>
                <a:spcPts val="11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Entrambe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sono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immagini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limitate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non applicabili 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indistintamente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diverse fasi </a:t>
            </a:r>
            <a:r>
              <a:rPr sz="27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700" spc="-5" dirty="0">
                <a:solidFill>
                  <a:srgbClr val="FFFFFF"/>
                </a:solidFill>
                <a:latin typeface="Calibri"/>
                <a:cs typeface="Calibri"/>
              </a:rPr>
              <a:t>situazioni</a:t>
            </a:r>
            <a:r>
              <a:rPr sz="2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spc="-15" dirty="0">
                <a:solidFill>
                  <a:srgbClr val="FFFFFF"/>
                </a:solidFill>
                <a:latin typeface="Calibri"/>
                <a:cs typeface="Calibri"/>
              </a:rPr>
              <a:t>storiche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736" y="383489"/>
            <a:ext cx="87598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Autori </a:t>
            </a:r>
            <a:r>
              <a:rPr sz="3600" dirty="0"/>
              <a:t>di </a:t>
            </a:r>
            <a:r>
              <a:rPr sz="3600" spc="-15" dirty="0"/>
              <a:t>riferimento: </a:t>
            </a:r>
            <a:r>
              <a:rPr sz="3600" spc="-20" dirty="0"/>
              <a:t>Max </a:t>
            </a:r>
            <a:r>
              <a:rPr sz="3600" spc="-30" dirty="0"/>
              <a:t>Weber</a:t>
            </a:r>
            <a:r>
              <a:rPr sz="3600" spc="30" dirty="0"/>
              <a:t> </a:t>
            </a:r>
            <a:r>
              <a:rPr sz="3600" spc="-5" dirty="0"/>
              <a:t>(1864-1920)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323088" y="1124711"/>
            <a:ext cx="8425180" cy="5039995"/>
          </a:xfrm>
          <a:custGeom>
            <a:avLst/>
            <a:gdLst/>
            <a:ahLst/>
            <a:cxnLst/>
            <a:rect l="l" t="t" r="r" b="b"/>
            <a:pathLst>
              <a:path w="8425180" h="5039995">
                <a:moveTo>
                  <a:pt x="0" y="5039868"/>
                </a:moveTo>
                <a:lnTo>
                  <a:pt x="8424672" y="5039868"/>
                </a:lnTo>
                <a:lnTo>
                  <a:pt x="8424672" y="0"/>
                </a:lnTo>
                <a:lnTo>
                  <a:pt x="0" y="0"/>
                </a:lnTo>
                <a:lnTo>
                  <a:pt x="0" y="5039868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2437" y="950183"/>
            <a:ext cx="8096884" cy="5026660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5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solidFill>
                  <a:srgbClr val="FFFFFF"/>
                </a:solidFill>
                <a:latin typeface="Calibri"/>
                <a:cs typeface="Calibri"/>
              </a:rPr>
              <a:t>Max</a:t>
            </a:r>
            <a:r>
              <a:rPr sz="3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00" spc="-25" dirty="0">
                <a:solidFill>
                  <a:srgbClr val="FFFFFF"/>
                </a:solidFill>
                <a:latin typeface="Calibri"/>
                <a:cs typeface="Calibri"/>
              </a:rPr>
              <a:t>Weber:</a:t>
            </a:r>
            <a:endParaRPr sz="3000">
              <a:latin typeface="Calibri"/>
              <a:cs typeface="Calibri"/>
            </a:endParaRPr>
          </a:p>
          <a:p>
            <a:pPr marL="1087120" lvl="1" indent="-617855">
              <a:lnSpc>
                <a:spcPct val="100000"/>
              </a:lnSpc>
              <a:spcBef>
                <a:spcPts val="1255"/>
              </a:spcBef>
              <a:buFont typeface="Wingdings"/>
              <a:buChar char=""/>
              <a:tabLst>
                <a:tab pos="1086485" algn="l"/>
                <a:tab pos="1087755" algn="l"/>
              </a:tabLst>
            </a:pPr>
            <a:r>
              <a:rPr sz="2600" i="1" spc="-5" dirty="0">
                <a:solidFill>
                  <a:srgbClr val="FFFFFF"/>
                </a:solidFill>
                <a:latin typeface="Calibri"/>
                <a:cs typeface="Calibri"/>
              </a:rPr>
              <a:t>Konfuzianismus </a:t>
            </a:r>
            <a:r>
              <a:rPr sz="2600" i="1" spc="5" dirty="0">
                <a:solidFill>
                  <a:srgbClr val="FFFFFF"/>
                </a:solidFill>
                <a:latin typeface="Calibri"/>
                <a:cs typeface="Calibri"/>
              </a:rPr>
              <a:t>und </a:t>
            </a:r>
            <a:r>
              <a:rPr sz="2600" i="1" spc="-30" dirty="0">
                <a:solidFill>
                  <a:srgbClr val="FFFFFF"/>
                </a:solidFill>
                <a:latin typeface="Calibri"/>
                <a:cs typeface="Calibri"/>
              </a:rPr>
              <a:t>Taoismus,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1915 </a:t>
            </a:r>
            <a:r>
              <a:rPr sz="2600" spc="-65" dirty="0">
                <a:solidFill>
                  <a:srgbClr val="FFFFFF"/>
                </a:solidFill>
                <a:latin typeface="Calibri"/>
                <a:cs typeface="Calibri"/>
              </a:rPr>
              <a:t>(tr.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it.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endParaRPr sz="2600">
              <a:latin typeface="Calibri"/>
              <a:cs typeface="Calibri"/>
            </a:endParaRPr>
          </a:p>
          <a:p>
            <a:pPr marL="1087120">
              <a:lnSpc>
                <a:spcPct val="100000"/>
              </a:lnSpc>
            </a:pPr>
            <a:r>
              <a:rPr sz="2600" i="1" spc="-5" dirty="0">
                <a:solidFill>
                  <a:srgbClr val="FFFFFF"/>
                </a:solidFill>
                <a:latin typeface="Calibri"/>
                <a:cs typeface="Calibri"/>
              </a:rPr>
              <a:t>Sociologia </a:t>
            </a:r>
            <a:r>
              <a:rPr sz="2600" i="1" dirty="0">
                <a:solidFill>
                  <a:srgbClr val="FFFFFF"/>
                </a:solidFill>
                <a:latin typeface="Calibri"/>
                <a:cs typeface="Calibri"/>
              </a:rPr>
              <a:t>delle religioni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, saggi</a:t>
            </a:r>
            <a:r>
              <a:rPr sz="2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1890-1920)</a:t>
            </a:r>
            <a:endParaRPr sz="2600">
              <a:latin typeface="Calibri"/>
              <a:cs typeface="Calibri"/>
            </a:endParaRPr>
          </a:p>
          <a:p>
            <a:pPr marL="1087120" lvl="1" indent="-617855">
              <a:lnSpc>
                <a:spcPct val="100000"/>
              </a:lnSpc>
              <a:spcBef>
                <a:spcPts val="625"/>
              </a:spcBef>
              <a:buFont typeface="Wingdings"/>
              <a:buChar char=""/>
              <a:tabLst>
                <a:tab pos="1086485" algn="l"/>
                <a:tab pos="1087755" algn="l"/>
              </a:tabLst>
            </a:pPr>
            <a:r>
              <a:rPr sz="2600" i="1" spc="-5" dirty="0">
                <a:solidFill>
                  <a:srgbClr val="FFFFFF"/>
                </a:solidFill>
                <a:latin typeface="Calibri"/>
                <a:cs typeface="Calibri"/>
              </a:rPr>
              <a:t>Wirtschaft </a:t>
            </a:r>
            <a:r>
              <a:rPr sz="2600" i="1" dirty="0">
                <a:solidFill>
                  <a:srgbClr val="FFFFFF"/>
                </a:solidFill>
                <a:latin typeface="Calibri"/>
                <a:cs typeface="Calibri"/>
              </a:rPr>
              <a:t>und Gesellschaft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2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1922</a:t>
            </a:r>
            <a:endParaRPr sz="2600">
              <a:latin typeface="Calibri"/>
              <a:cs typeface="Calibri"/>
            </a:endParaRPr>
          </a:p>
          <a:p>
            <a:pPr marL="1087120" marR="1072515" lvl="1" indent="-617855">
              <a:lnSpc>
                <a:spcPct val="100000"/>
              </a:lnSpc>
              <a:spcBef>
                <a:spcPts val="625"/>
              </a:spcBef>
              <a:buFont typeface="Wingdings"/>
              <a:buChar char=""/>
              <a:tabLst>
                <a:tab pos="1086485" algn="l"/>
                <a:tab pos="1087755" algn="l"/>
              </a:tabLst>
            </a:pPr>
            <a:r>
              <a:rPr sz="2600" i="1" spc="-5" dirty="0">
                <a:solidFill>
                  <a:srgbClr val="FFFFFF"/>
                </a:solidFill>
                <a:latin typeface="Calibri"/>
                <a:cs typeface="Calibri"/>
              </a:rPr>
              <a:t>Die Stadt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1921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(“Occidental”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“Oriental” 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urbanism)</a:t>
            </a:r>
            <a:endParaRPr sz="2600">
              <a:latin typeface="Calibri"/>
              <a:cs typeface="Calibri"/>
            </a:endParaRPr>
          </a:p>
          <a:p>
            <a:pPr marL="1087120" marR="5080" lvl="1" indent="-617855">
              <a:lnSpc>
                <a:spcPct val="100000"/>
              </a:lnSpc>
              <a:spcBef>
                <a:spcPts val="625"/>
              </a:spcBef>
              <a:buFont typeface="Wingdings"/>
              <a:buChar char=""/>
              <a:tabLst>
                <a:tab pos="1086485" algn="l"/>
                <a:tab pos="1087755" algn="l"/>
              </a:tabLst>
            </a:pP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Stabilità </a:t>
            </a:r>
            <a:r>
              <a:rPr sz="2600" spc="-15" dirty="0">
                <a:solidFill>
                  <a:srgbClr val="FFFFFF"/>
                </a:solidFill>
                <a:latin typeface="Calibri"/>
                <a:cs typeface="Calibri"/>
              </a:rPr>
              <a:t>frutto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equilibrio </a:t>
            </a:r>
            <a:r>
              <a:rPr sz="2600" spc="-15" dirty="0">
                <a:solidFill>
                  <a:srgbClr val="FFFFFF"/>
                </a:solidFill>
                <a:latin typeface="Calibri"/>
                <a:cs typeface="Calibri"/>
              </a:rPr>
              <a:t>tra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una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autocrazia  </a:t>
            </a:r>
            <a:r>
              <a:rPr sz="2600" spc="-15" dirty="0">
                <a:solidFill>
                  <a:srgbClr val="FFFFFF"/>
                </a:solidFill>
                <a:latin typeface="Calibri"/>
                <a:cs typeface="Calibri"/>
              </a:rPr>
              <a:t>burocratica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(“burocrazia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patrimoniale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”=potere  discendente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da quello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personale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sovrano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e 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basato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su decisioni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personali,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arbitrarie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perfino  irrazionali)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e il </a:t>
            </a:r>
            <a:r>
              <a:rPr sz="2600" spc="-10" dirty="0">
                <a:solidFill>
                  <a:srgbClr val="FFFFFF"/>
                </a:solidFill>
                <a:latin typeface="Calibri"/>
                <a:cs typeface="Calibri"/>
              </a:rPr>
              <a:t>potere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locale dei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lignaggi e </a:t>
            </a:r>
            <a:r>
              <a:rPr sz="2600" spc="-5" dirty="0">
                <a:solidFill>
                  <a:srgbClr val="FFFFFF"/>
                </a:solidFill>
                <a:latin typeface="Calibri"/>
                <a:cs typeface="Calibri"/>
              </a:rPr>
              <a:t>delle</a:t>
            </a:r>
            <a:r>
              <a:rPr sz="2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FFFF"/>
                </a:solidFill>
                <a:latin typeface="Calibri"/>
                <a:cs typeface="Calibri"/>
              </a:rPr>
              <a:t>gilde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361" y="400253"/>
            <a:ext cx="879411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10" dirty="0"/>
              <a:t>Autori </a:t>
            </a:r>
            <a:r>
              <a:rPr sz="3400" spc="-5" dirty="0"/>
              <a:t>di </a:t>
            </a:r>
            <a:r>
              <a:rPr sz="3400" spc="-20" dirty="0"/>
              <a:t>riferimento: </a:t>
            </a:r>
            <a:r>
              <a:rPr sz="3400" spc="-5" dirty="0"/>
              <a:t>K. </a:t>
            </a:r>
            <a:r>
              <a:rPr sz="3400" dirty="0"/>
              <a:t>A. </a:t>
            </a:r>
            <a:r>
              <a:rPr sz="3400" spc="-20" dirty="0"/>
              <a:t>Wittfogel</a:t>
            </a:r>
            <a:r>
              <a:rPr sz="3400" spc="90" dirty="0"/>
              <a:t> </a:t>
            </a:r>
            <a:r>
              <a:rPr sz="3400" spc="-5" dirty="0"/>
              <a:t>(1896-1988)</a:t>
            </a:r>
            <a:endParaRPr sz="3400"/>
          </a:p>
        </p:txBody>
      </p:sp>
      <p:sp>
        <p:nvSpPr>
          <p:cNvPr id="3" name="object 3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267840"/>
            <a:ext cx="8114030" cy="406146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Karl </a:t>
            </a:r>
            <a:r>
              <a:rPr sz="2500" spc="-10" dirty="0">
                <a:solidFill>
                  <a:srgbClr val="FFFFFF"/>
                </a:solidFill>
                <a:latin typeface="Calibri"/>
                <a:cs typeface="Calibri"/>
              </a:rPr>
              <a:t>Augustus</a:t>
            </a:r>
            <a:r>
              <a:rPr sz="25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500" spc="-15" dirty="0">
                <a:solidFill>
                  <a:srgbClr val="FFFFFF"/>
                </a:solidFill>
                <a:latin typeface="Calibri"/>
                <a:cs typeface="Calibri"/>
              </a:rPr>
              <a:t>Wittfogel:</a:t>
            </a:r>
            <a:endParaRPr sz="2500">
              <a:latin typeface="Calibri"/>
              <a:cs typeface="Calibri"/>
            </a:endParaRPr>
          </a:p>
          <a:p>
            <a:pPr marL="1087120" marR="501015" lvl="1" indent="-617220">
              <a:lnSpc>
                <a:spcPct val="80000"/>
              </a:lnSpc>
              <a:spcBef>
                <a:spcPts val="1145"/>
              </a:spcBef>
              <a:buFont typeface="Wingdings"/>
              <a:buChar char=""/>
              <a:tabLst>
                <a:tab pos="1087120" algn="l"/>
                <a:tab pos="1087755" algn="l"/>
              </a:tabLst>
            </a:pP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Storia della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società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borghese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Geschichte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der bürgerlichen  Gesellschaft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sz="2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1924</a:t>
            </a:r>
            <a:endParaRPr sz="2200">
              <a:latin typeface="Calibri"/>
              <a:cs typeface="Calibri"/>
            </a:endParaRPr>
          </a:p>
          <a:p>
            <a:pPr marL="1087120" lvl="1" indent="-617855">
              <a:lnSpc>
                <a:spcPts val="2375"/>
              </a:lnSpc>
              <a:buFont typeface="Wingdings"/>
              <a:buChar char=""/>
              <a:tabLst>
                <a:tab pos="1087120" algn="l"/>
                <a:tab pos="1087755" algn="l"/>
              </a:tabLst>
            </a:pP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Economia </a:t>
            </a: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società </a:t>
            </a: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della Cina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Wirtschaft und</a:t>
            </a:r>
            <a:r>
              <a:rPr sz="2200" i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Gesellschaft</a:t>
            </a:r>
            <a:endParaRPr sz="2200">
              <a:latin typeface="Calibri"/>
              <a:cs typeface="Calibri"/>
            </a:endParaRPr>
          </a:p>
          <a:p>
            <a:pPr marL="1087120">
              <a:lnSpc>
                <a:spcPts val="2375"/>
              </a:lnSpc>
            </a:pP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Chinas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),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1931: la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teoria della «società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idraulica»</a:t>
            </a:r>
            <a:endParaRPr sz="2200">
              <a:latin typeface="Calibri"/>
              <a:cs typeface="Calibri"/>
            </a:endParaRPr>
          </a:p>
          <a:p>
            <a:pPr marL="1087120" marR="5080" lvl="1" indent="-617220">
              <a:lnSpc>
                <a:spcPct val="80000"/>
              </a:lnSpc>
              <a:spcBef>
                <a:spcPts val="530"/>
              </a:spcBef>
              <a:buFont typeface="Wingdings"/>
              <a:buChar char=""/>
              <a:tabLst>
                <a:tab pos="1087120" algn="l"/>
                <a:tab pos="1087755" algn="l"/>
              </a:tabLst>
            </a:pP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Il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dispotismo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orientale.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Un'indagine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comparata </a:t>
            </a: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potere  assoluto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Die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orientalische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Despotie. Eine </a:t>
            </a:r>
            <a:r>
              <a:rPr sz="2200" i="1" spc="-5" dirty="0">
                <a:solidFill>
                  <a:srgbClr val="FFFFFF"/>
                </a:solidFill>
                <a:latin typeface="Calibri"/>
                <a:cs typeface="Calibri"/>
              </a:rPr>
              <a:t>vergleichende 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Untersuchung </a:t>
            </a:r>
            <a:r>
              <a:rPr sz="2200" i="1" spc="-15" dirty="0">
                <a:solidFill>
                  <a:srgbClr val="FFFFFF"/>
                </a:solidFill>
                <a:latin typeface="Calibri"/>
                <a:cs typeface="Calibri"/>
              </a:rPr>
              <a:t>totaler </a:t>
            </a:r>
            <a:r>
              <a:rPr sz="2200" i="1" spc="-10" dirty="0">
                <a:solidFill>
                  <a:srgbClr val="FFFFFF"/>
                </a:solidFill>
                <a:latin typeface="Calibri"/>
                <a:cs typeface="Calibri"/>
              </a:rPr>
              <a:t>Macht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),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Colonia-Berlino 1962: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uno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Stato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centrale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burocratico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con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un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sovrano assoluto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al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vertice,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che  dispone da solo del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potere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delle risorse per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dirigere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grandi  schiere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lavoratori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nella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direzione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una società</a:t>
            </a:r>
            <a:r>
              <a:rPr sz="22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idraulica</a:t>
            </a:r>
            <a:endParaRPr sz="2200">
              <a:latin typeface="Calibri"/>
              <a:cs typeface="Calibri"/>
            </a:endParaRPr>
          </a:p>
          <a:p>
            <a:pPr marL="1087120" lvl="1" indent="-617855">
              <a:lnSpc>
                <a:spcPts val="2375"/>
              </a:lnSpc>
              <a:buFont typeface="Wingdings"/>
              <a:buChar char=""/>
              <a:tabLst>
                <a:tab pos="1087120" algn="l"/>
                <a:tab pos="1087755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 critici di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Wittfogel: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Needham,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Barrington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Moore,</a:t>
            </a:r>
            <a:r>
              <a:rPr sz="22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Vidal-</a:t>
            </a:r>
            <a:endParaRPr sz="2200">
              <a:latin typeface="Calibri"/>
              <a:cs typeface="Calibri"/>
            </a:endParaRPr>
          </a:p>
          <a:p>
            <a:pPr marL="1087120">
              <a:lnSpc>
                <a:spcPts val="2375"/>
              </a:lnSpc>
            </a:pP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Nacquet;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seguaci:</a:t>
            </a:r>
            <a:r>
              <a:rPr sz="2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Huntington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120" y="417017"/>
            <a:ext cx="82530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Autori di </a:t>
            </a:r>
            <a:r>
              <a:rPr spc="-15" dirty="0"/>
              <a:t>riferimento: </a:t>
            </a:r>
            <a:r>
              <a:rPr spc="-10" dirty="0"/>
              <a:t>Étienne </a:t>
            </a:r>
            <a:r>
              <a:rPr dirty="0"/>
              <a:t>Balasz</a:t>
            </a:r>
            <a:r>
              <a:rPr spc="-40" dirty="0"/>
              <a:t> </a:t>
            </a:r>
            <a:r>
              <a:rPr spc="-5" dirty="0"/>
              <a:t>(1905-1963)</a:t>
            </a:r>
          </a:p>
        </p:txBody>
      </p:sp>
      <p:sp>
        <p:nvSpPr>
          <p:cNvPr id="3" name="object 3"/>
          <p:cNvSpPr/>
          <p:nvPr/>
        </p:nvSpPr>
        <p:spPr>
          <a:xfrm>
            <a:off x="457200" y="1412747"/>
            <a:ext cx="8290559" cy="4752340"/>
          </a:xfrm>
          <a:custGeom>
            <a:avLst/>
            <a:gdLst/>
            <a:ahLst/>
            <a:cxnLst/>
            <a:rect l="l" t="t" r="r" b="b"/>
            <a:pathLst>
              <a:path w="8290559" h="4752340">
                <a:moveTo>
                  <a:pt x="0" y="4751832"/>
                </a:moveTo>
                <a:lnTo>
                  <a:pt x="8290559" y="4751832"/>
                </a:lnTo>
                <a:lnTo>
                  <a:pt x="8290559" y="0"/>
                </a:lnTo>
                <a:lnTo>
                  <a:pt x="0" y="0"/>
                </a:lnTo>
                <a:lnTo>
                  <a:pt x="0" y="475183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64490" marR="78105" indent="-343535">
              <a:lnSpc>
                <a:spcPts val="2400"/>
              </a:lnSpc>
              <a:spcBef>
                <a:spcPts val="675"/>
              </a:spcBef>
              <a:buFont typeface="Arial"/>
              <a:buChar char="•"/>
              <a:tabLst>
                <a:tab pos="364490" algn="l"/>
                <a:tab pos="365125" algn="l"/>
              </a:tabLst>
            </a:pPr>
            <a:r>
              <a:rPr i="1" spc="-5" dirty="0"/>
              <a:t>Chinese </a:t>
            </a:r>
            <a:r>
              <a:rPr i="1" spc="-10" dirty="0"/>
              <a:t>Civilization </a:t>
            </a:r>
            <a:r>
              <a:rPr i="1" spc="-5" dirty="0"/>
              <a:t>and Bureaucracy; </a:t>
            </a:r>
            <a:r>
              <a:rPr i="1" spc="-20" dirty="0"/>
              <a:t>Variations </a:t>
            </a:r>
            <a:r>
              <a:rPr i="1" spc="-5" dirty="0"/>
              <a:t>on a  </a:t>
            </a:r>
            <a:r>
              <a:rPr i="1" spc="-10" dirty="0"/>
              <a:t>Theme</a:t>
            </a:r>
            <a:r>
              <a:rPr spc="-10" dirty="0">
                <a:latin typeface="Calibri"/>
                <a:cs typeface="Calibri"/>
              </a:rPr>
              <a:t>, New </a:t>
            </a:r>
            <a:r>
              <a:rPr spc="-15" dirty="0">
                <a:latin typeface="Calibri"/>
                <a:cs typeface="Calibri"/>
              </a:rPr>
              <a:t>Haven, </a:t>
            </a:r>
            <a:r>
              <a:rPr spc="-50" dirty="0">
                <a:latin typeface="Calibri"/>
                <a:cs typeface="Calibri"/>
              </a:rPr>
              <a:t>Yale </a:t>
            </a:r>
            <a:r>
              <a:rPr spc="-15" dirty="0">
                <a:latin typeface="Calibri"/>
                <a:cs typeface="Calibri"/>
              </a:rPr>
              <a:t>University </a:t>
            </a:r>
            <a:r>
              <a:rPr spc="-10" dirty="0">
                <a:latin typeface="Calibri"/>
                <a:cs typeface="Calibri"/>
              </a:rPr>
              <a:t>Press, </a:t>
            </a:r>
            <a:r>
              <a:rPr spc="-5" dirty="0">
                <a:latin typeface="Calibri"/>
                <a:cs typeface="Calibri"/>
              </a:rPr>
              <a:t>1964 </a:t>
            </a:r>
            <a:r>
              <a:rPr spc="-65" dirty="0">
                <a:latin typeface="Calibri"/>
                <a:cs typeface="Calibri"/>
              </a:rPr>
              <a:t>(tr. </a:t>
            </a:r>
            <a:r>
              <a:rPr spc="-90" dirty="0">
                <a:latin typeface="Calibri"/>
                <a:cs typeface="Calibri"/>
              </a:rPr>
              <a:t>fr.</a:t>
            </a:r>
            <a:r>
              <a:rPr spc="27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1968)</a:t>
            </a:r>
          </a:p>
          <a:p>
            <a:pPr marL="1096010" marR="5080" lvl="1" indent="-617220">
              <a:lnSpc>
                <a:spcPct val="80000"/>
              </a:lnSpc>
              <a:spcBef>
                <a:spcPts val="1165"/>
              </a:spcBef>
              <a:buFont typeface="Wingdings"/>
              <a:buChar char=""/>
              <a:tabLst>
                <a:tab pos="1096010" algn="l"/>
                <a:tab pos="1096645" algn="l"/>
                <a:tab pos="5690870" algn="l"/>
              </a:tabLst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Burocrazia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come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fondamento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continuità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stabilità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sociale: “Responsible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2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broad </a:t>
            </a:r>
            <a:r>
              <a:rPr sz="22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range	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of managerial  activities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vital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agriculture, </a:t>
            </a:r>
            <a:r>
              <a:rPr sz="2200" spc="-40" dirty="0">
                <a:solidFill>
                  <a:srgbClr val="FFFFFF"/>
                </a:solidFill>
                <a:latin typeface="Calibri"/>
                <a:cs typeface="Calibri"/>
              </a:rPr>
              <a:t>safety,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civilized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life,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was 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an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elite not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narrow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specialists but </a:t>
            </a:r>
            <a:r>
              <a:rPr sz="2200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men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thoroughly  grounded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classics and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endowed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with the skills and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tastes befitting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Chinese</a:t>
            </a:r>
            <a:r>
              <a:rPr sz="22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gentleman«</a:t>
            </a:r>
            <a:endParaRPr sz="2200">
              <a:latin typeface="Calibri"/>
              <a:cs typeface="Calibri"/>
            </a:endParaRPr>
          </a:p>
          <a:p>
            <a:pPr marL="1096010" marR="220345" lvl="1" indent="-617220">
              <a:lnSpc>
                <a:spcPct val="80000"/>
              </a:lnSpc>
              <a:spcBef>
                <a:spcPts val="530"/>
              </a:spcBef>
              <a:buFont typeface="Wingdings"/>
              <a:buChar char=""/>
              <a:tabLst>
                <a:tab pos="1096010" algn="l"/>
                <a:tab pos="1096645" algn="l"/>
              </a:tabLst>
            </a:pP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Burocrazia come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organismo pervasivo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strumento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potere 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dello </a:t>
            </a:r>
            <a:r>
              <a:rPr sz="2200" spc="-20" dirty="0">
                <a:solidFill>
                  <a:srgbClr val="FFFFFF"/>
                </a:solidFill>
                <a:latin typeface="Calibri"/>
                <a:cs typeface="Calibri"/>
              </a:rPr>
              <a:t>Stato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ai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danni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dei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privati: mancanza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di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libertà, diritti, 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sicurezza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della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proprietà,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esposizione a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estorsioni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da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parte  della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burocrazia</a:t>
            </a:r>
            <a:endParaRPr sz="2200">
              <a:latin typeface="Calibri"/>
              <a:cs typeface="Calibri"/>
            </a:endParaRPr>
          </a:p>
          <a:p>
            <a:pPr marL="1096010" lvl="1" indent="-617855">
              <a:lnSpc>
                <a:spcPts val="2635"/>
              </a:lnSpc>
              <a:buFont typeface="Wingdings"/>
              <a:buChar char=""/>
              <a:tabLst>
                <a:tab pos="1096010" algn="l"/>
                <a:tab pos="1096645" algn="l"/>
              </a:tabLst>
            </a:pP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Cina imperiale </a:t>
            </a:r>
            <a:r>
              <a:rPr sz="2200" spc="-15" dirty="0">
                <a:solidFill>
                  <a:srgbClr val="FFFFFF"/>
                </a:solidFill>
                <a:latin typeface="Calibri"/>
                <a:cs typeface="Calibri"/>
              </a:rPr>
              <a:t>come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« </a:t>
            </a:r>
            <a:r>
              <a:rPr sz="2200" spc="-10" dirty="0">
                <a:solidFill>
                  <a:srgbClr val="FFFFFF"/>
                </a:solidFill>
                <a:latin typeface="Calibri"/>
                <a:cs typeface="Calibri"/>
              </a:rPr>
              <a:t>totalitaria</a:t>
            </a:r>
            <a:r>
              <a:rPr sz="2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Calibri"/>
                <a:cs typeface="Calibri"/>
              </a:rPr>
              <a:t>»</a:t>
            </a:r>
            <a:endParaRPr sz="2200">
              <a:latin typeface="Calibri"/>
              <a:cs typeface="Calibri"/>
            </a:endParaRPr>
          </a:p>
          <a:p>
            <a:pPr marL="364490" marR="170180" indent="-343535">
              <a:lnSpc>
                <a:spcPts val="2400"/>
              </a:lnSpc>
              <a:spcBef>
                <a:spcPts val="575"/>
              </a:spcBef>
              <a:buFont typeface="Arial"/>
              <a:buChar char="•"/>
              <a:tabLst>
                <a:tab pos="364490" algn="l"/>
                <a:tab pos="365125" algn="l"/>
              </a:tabLst>
            </a:pPr>
            <a:r>
              <a:rPr i="1" spc="-15" dirty="0"/>
              <a:t>Histoire et </a:t>
            </a:r>
            <a:r>
              <a:rPr i="1" spc="-5" dirty="0"/>
              <a:t>institutions de la Chine ancienne </a:t>
            </a:r>
            <a:r>
              <a:rPr i="1" spc="-10" dirty="0"/>
              <a:t>des origines au  XIIe </a:t>
            </a:r>
            <a:r>
              <a:rPr i="1" spc="-5" dirty="0"/>
              <a:t>siècle </a:t>
            </a:r>
            <a:r>
              <a:rPr i="1" spc="-10" dirty="0"/>
              <a:t>après </a:t>
            </a:r>
            <a:r>
              <a:rPr i="1" spc="-20" dirty="0"/>
              <a:t>J. </a:t>
            </a:r>
            <a:r>
              <a:rPr i="1" spc="5" dirty="0"/>
              <a:t>C.</a:t>
            </a:r>
            <a:r>
              <a:rPr spc="5" dirty="0">
                <a:latin typeface="Calibri"/>
                <a:cs typeface="Calibri"/>
              </a:rPr>
              <a:t>,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1967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629" y="281686"/>
            <a:ext cx="8315959" cy="521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4275" marR="5080" indent="-3712210">
              <a:lnSpc>
                <a:spcPct val="100000"/>
              </a:lnSpc>
              <a:spcBef>
                <a:spcPts val="100"/>
              </a:spcBef>
            </a:pPr>
            <a:r>
              <a:rPr sz="3200" b="1" spc="-10" dirty="0">
                <a:solidFill>
                  <a:srgbClr val="FFC000"/>
                </a:solidFill>
                <a:latin typeface="Calibri"/>
                <a:cs typeface="Calibri"/>
              </a:rPr>
              <a:t>Evoluzione </a:t>
            </a:r>
            <a:r>
              <a:rPr sz="3200" b="1" dirty="0">
                <a:solidFill>
                  <a:srgbClr val="FFC000"/>
                </a:solidFill>
                <a:latin typeface="Calibri"/>
                <a:cs typeface="Calibri"/>
              </a:rPr>
              <a:t>del </a:t>
            </a:r>
            <a:r>
              <a:rPr sz="3200" b="1" spc="-10" dirty="0">
                <a:solidFill>
                  <a:srgbClr val="FFC000"/>
                </a:solidFill>
                <a:latin typeface="Calibri"/>
                <a:cs typeface="Calibri"/>
              </a:rPr>
              <a:t>sistema </a:t>
            </a:r>
            <a:r>
              <a:rPr sz="3200" b="1" dirty="0">
                <a:solidFill>
                  <a:srgbClr val="FFC000"/>
                </a:solidFill>
                <a:latin typeface="Calibri"/>
                <a:cs typeface="Calibri"/>
              </a:rPr>
              <a:t>di </a:t>
            </a:r>
            <a:r>
              <a:rPr sz="3200" b="1" spc="-15" dirty="0">
                <a:solidFill>
                  <a:srgbClr val="FFC000"/>
                </a:solidFill>
                <a:latin typeface="Calibri"/>
                <a:cs typeface="Calibri"/>
              </a:rPr>
              <a:t>potere </a:t>
            </a:r>
            <a:r>
              <a:rPr sz="3200" b="1" dirty="0">
                <a:solidFill>
                  <a:srgbClr val="FFC000"/>
                </a:solidFill>
                <a:latin typeface="Calibri"/>
                <a:cs typeface="Calibri"/>
              </a:rPr>
              <a:t>imperiale </a:t>
            </a:r>
            <a:r>
              <a:rPr sz="3200" b="1" spc="-15" dirty="0">
                <a:solidFill>
                  <a:srgbClr val="FFC000"/>
                </a:solidFill>
                <a:latin typeface="Calibri"/>
                <a:cs typeface="Calibri"/>
              </a:rPr>
              <a:t>sotto</a:t>
            </a:r>
            <a:r>
              <a:rPr sz="3200" b="1" spc="-114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C000"/>
                </a:solidFill>
                <a:latin typeface="Calibri"/>
                <a:cs typeface="Calibri"/>
              </a:rPr>
              <a:t>i  </a:t>
            </a:r>
            <a:r>
              <a:rPr sz="3200" b="1" spc="-5" dirty="0">
                <a:solidFill>
                  <a:srgbClr val="FFC000"/>
                </a:solidFill>
                <a:latin typeface="Calibri"/>
                <a:cs typeface="Calibri"/>
              </a:rPr>
              <a:t>Ming</a:t>
            </a:r>
            <a:endParaRPr sz="3200">
              <a:latin typeface="Calibri"/>
              <a:cs typeface="Calibri"/>
            </a:endParaRPr>
          </a:p>
          <a:p>
            <a:pPr marL="476884" marR="96520" indent="-343535">
              <a:lnSpc>
                <a:spcPct val="100000"/>
              </a:lnSpc>
              <a:spcBef>
                <a:spcPts val="1290"/>
              </a:spcBef>
              <a:buFont typeface="Arial"/>
              <a:buChar char="•"/>
              <a:tabLst>
                <a:tab pos="476884" algn="l"/>
                <a:tab pos="477520" algn="l"/>
              </a:tabLst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Ming: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accentramento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rafforzamento  dell’autorità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imperiale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sotto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Hongwu,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ruolo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dei 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Grandi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Segeretari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degli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eunuchi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come  strumenti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potere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imperiale,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controlli 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polizieschi sul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funzionariato,</a:t>
            </a:r>
            <a:r>
              <a:rPr sz="3200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culto</a:t>
            </a:r>
            <a:endParaRPr sz="3200">
              <a:latin typeface="Calibri"/>
              <a:cs typeface="Calibri"/>
            </a:endParaRPr>
          </a:p>
          <a:p>
            <a:pPr marL="476884" marR="1344295">
              <a:lnSpc>
                <a:spcPct val="100000"/>
              </a:lnSpc>
              <a:spcBef>
                <a:spcPts val="5"/>
              </a:spcBef>
            </a:pP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dell’imperatore, assoggettamento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della 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burocrazia</a:t>
            </a:r>
            <a:endParaRPr sz="3200">
              <a:latin typeface="Calibri"/>
              <a:cs typeface="Calibri"/>
            </a:endParaRPr>
          </a:p>
          <a:p>
            <a:pPr marL="476884" indent="-343535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476884" algn="l"/>
                <a:tab pos="477520" algn="l"/>
              </a:tabLst>
            </a:pP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Virata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dispotica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del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tardo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sec.</a:t>
            </a:r>
            <a:r>
              <a:rPr sz="3200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XIV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6336" y="123571"/>
            <a:ext cx="8126730" cy="892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La </a:t>
            </a:r>
            <a:r>
              <a:rPr sz="3600" spc="-25" dirty="0"/>
              <a:t>gerarchia </a:t>
            </a:r>
            <a:r>
              <a:rPr sz="3600" spc="-5" dirty="0"/>
              <a:t>mandarinale </a:t>
            </a:r>
            <a:r>
              <a:rPr sz="2000" dirty="0"/>
              <a:t>(«mandarino», dal</a:t>
            </a:r>
            <a:r>
              <a:rPr sz="2000" spc="50" dirty="0"/>
              <a:t> </a:t>
            </a:r>
            <a:r>
              <a:rPr sz="2000" spc="-5" dirty="0"/>
              <a:t>portoghese</a:t>
            </a:r>
            <a:endParaRPr sz="2000"/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«mandarim», </a:t>
            </a:r>
            <a:r>
              <a:rPr sz="2000" dirty="0"/>
              <a:t>anche </a:t>
            </a:r>
            <a:r>
              <a:rPr sz="2000" spc="-5" dirty="0"/>
              <a:t>«mandador», colui </a:t>
            </a:r>
            <a:r>
              <a:rPr sz="2000" dirty="0"/>
              <a:t>che comanda, </a:t>
            </a:r>
            <a:r>
              <a:rPr sz="2000" spc="-5" dirty="0"/>
              <a:t>latino</a:t>
            </a:r>
            <a:r>
              <a:rPr sz="2000" spc="-95" dirty="0"/>
              <a:t> </a:t>
            </a:r>
            <a:r>
              <a:rPr sz="2000" spc="-5" dirty="0"/>
              <a:t>«mandare»)</a:t>
            </a:r>
            <a:endParaRPr sz="2000"/>
          </a:p>
        </p:txBody>
      </p:sp>
      <p:sp>
        <p:nvSpPr>
          <p:cNvPr id="3" name="object 3"/>
          <p:cNvSpPr/>
          <p:nvPr/>
        </p:nvSpPr>
        <p:spPr>
          <a:xfrm>
            <a:off x="179514" y="1111478"/>
            <a:ext cx="8795385" cy="414655"/>
          </a:xfrm>
          <a:custGeom>
            <a:avLst/>
            <a:gdLst/>
            <a:ahLst/>
            <a:cxnLst/>
            <a:rect l="l" t="t" r="r" b="b"/>
            <a:pathLst>
              <a:path w="8795385" h="414655">
                <a:moveTo>
                  <a:pt x="0" y="414045"/>
                </a:moveTo>
                <a:lnTo>
                  <a:pt x="8795258" y="414045"/>
                </a:lnTo>
                <a:lnTo>
                  <a:pt x="8795258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9514" y="1525524"/>
            <a:ext cx="792480" cy="521970"/>
          </a:xfrm>
          <a:custGeom>
            <a:avLst/>
            <a:gdLst/>
            <a:ahLst/>
            <a:cxnLst/>
            <a:rect l="l" t="t" r="r" b="b"/>
            <a:pathLst>
              <a:path w="792480" h="521969">
                <a:moveTo>
                  <a:pt x="0" y="521842"/>
                </a:moveTo>
                <a:lnTo>
                  <a:pt x="792086" y="521842"/>
                </a:lnTo>
                <a:lnTo>
                  <a:pt x="792086" y="0"/>
                </a:lnTo>
                <a:lnTo>
                  <a:pt x="0" y="0"/>
                </a:lnTo>
                <a:lnTo>
                  <a:pt x="0" y="52184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9514" y="2047316"/>
            <a:ext cx="792480" cy="828675"/>
          </a:xfrm>
          <a:custGeom>
            <a:avLst/>
            <a:gdLst/>
            <a:ahLst/>
            <a:cxnLst/>
            <a:rect l="l" t="t" r="r" b="b"/>
            <a:pathLst>
              <a:path w="792480" h="828675">
                <a:moveTo>
                  <a:pt x="0" y="828090"/>
                </a:moveTo>
                <a:lnTo>
                  <a:pt x="792086" y="828090"/>
                </a:lnTo>
                <a:lnTo>
                  <a:pt x="792086" y="0"/>
                </a:lnTo>
                <a:lnTo>
                  <a:pt x="0" y="0"/>
                </a:lnTo>
                <a:lnTo>
                  <a:pt x="0" y="82809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9514" y="2875381"/>
            <a:ext cx="792480" cy="414655"/>
          </a:xfrm>
          <a:custGeom>
            <a:avLst/>
            <a:gdLst/>
            <a:ahLst/>
            <a:cxnLst/>
            <a:rect l="l" t="t" r="r" b="b"/>
            <a:pathLst>
              <a:path w="792480" h="414654">
                <a:moveTo>
                  <a:pt x="0" y="414045"/>
                </a:moveTo>
                <a:lnTo>
                  <a:pt x="792086" y="414045"/>
                </a:lnTo>
                <a:lnTo>
                  <a:pt x="792086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9514" y="3289401"/>
            <a:ext cx="792480" cy="414655"/>
          </a:xfrm>
          <a:custGeom>
            <a:avLst/>
            <a:gdLst/>
            <a:ahLst/>
            <a:cxnLst/>
            <a:rect l="l" t="t" r="r" b="b"/>
            <a:pathLst>
              <a:path w="792480" h="414654">
                <a:moveTo>
                  <a:pt x="0" y="414045"/>
                </a:moveTo>
                <a:lnTo>
                  <a:pt x="792086" y="414045"/>
                </a:lnTo>
                <a:lnTo>
                  <a:pt x="792086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9514" y="3703548"/>
            <a:ext cx="792480" cy="414655"/>
          </a:xfrm>
          <a:custGeom>
            <a:avLst/>
            <a:gdLst/>
            <a:ahLst/>
            <a:cxnLst/>
            <a:rect l="l" t="t" r="r" b="b"/>
            <a:pathLst>
              <a:path w="792480" h="414654">
                <a:moveTo>
                  <a:pt x="0" y="414045"/>
                </a:moveTo>
                <a:lnTo>
                  <a:pt x="792086" y="414045"/>
                </a:lnTo>
                <a:lnTo>
                  <a:pt x="792086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9514" y="4117568"/>
            <a:ext cx="792480" cy="414655"/>
          </a:xfrm>
          <a:custGeom>
            <a:avLst/>
            <a:gdLst/>
            <a:ahLst/>
            <a:cxnLst/>
            <a:rect l="l" t="t" r="r" b="b"/>
            <a:pathLst>
              <a:path w="792480" h="414654">
                <a:moveTo>
                  <a:pt x="0" y="414045"/>
                </a:moveTo>
                <a:lnTo>
                  <a:pt x="792086" y="414045"/>
                </a:lnTo>
                <a:lnTo>
                  <a:pt x="792086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9514" y="4531588"/>
            <a:ext cx="792480" cy="414655"/>
          </a:xfrm>
          <a:custGeom>
            <a:avLst/>
            <a:gdLst/>
            <a:ahLst/>
            <a:cxnLst/>
            <a:rect l="l" t="t" r="r" b="b"/>
            <a:pathLst>
              <a:path w="792480" h="414654">
                <a:moveTo>
                  <a:pt x="0" y="414045"/>
                </a:moveTo>
                <a:lnTo>
                  <a:pt x="792086" y="414045"/>
                </a:lnTo>
                <a:lnTo>
                  <a:pt x="792086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9514" y="4945608"/>
            <a:ext cx="792480" cy="414655"/>
          </a:xfrm>
          <a:custGeom>
            <a:avLst/>
            <a:gdLst/>
            <a:ahLst/>
            <a:cxnLst/>
            <a:rect l="l" t="t" r="r" b="b"/>
            <a:pathLst>
              <a:path w="792480" h="414654">
                <a:moveTo>
                  <a:pt x="0" y="414045"/>
                </a:moveTo>
                <a:lnTo>
                  <a:pt x="792086" y="414045"/>
                </a:lnTo>
                <a:lnTo>
                  <a:pt x="792086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9514" y="5359679"/>
            <a:ext cx="792480" cy="414655"/>
          </a:xfrm>
          <a:custGeom>
            <a:avLst/>
            <a:gdLst/>
            <a:ahLst/>
            <a:cxnLst/>
            <a:rect l="l" t="t" r="r" b="b"/>
            <a:pathLst>
              <a:path w="792480" h="414654">
                <a:moveTo>
                  <a:pt x="0" y="414045"/>
                </a:moveTo>
                <a:lnTo>
                  <a:pt x="792086" y="414045"/>
                </a:lnTo>
                <a:lnTo>
                  <a:pt x="792086" y="0"/>
                </a:lnTo>
                <a:lnTo>
                  <a:pt x="0" y="0"/>
                </a:lnTo>
                <a:lnTo>
                  <a:pt x="0" y="41404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9514" y="5773724"/>
            <a:ext cx="792480" cy="521970"/>
          </a:xfrm>
          <a:custGeom>
            <a:avLst/>
            <a:gdLst/>
            <a:ahLst/>
            <a:cxnLst/>
            <a:rect l="l" t="t" r="r" b="b"/>
            <a:pathLst>
              <a:path w="792480" h="521970">
                <a:moveTo>
                  <a:pt x="0" y="521842"/>
                </a:moveTo>
                <a:lnTo>
                  <a:pt x="792086" y="521842"/>
                </a:lnTo>
                <a:lnTo>
                  <a:pt x="792086" y="0"/>
                </a:lnTo>
                <a:lnTo>
                  <a:pt x="0" y="0"/>
                </a:lnTo>
                <a:lnTo>
                  <a:pt x="0" y="521842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173164" y="1105027"/>
          <a:ext cx="8814435" cy="5197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1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34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4147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nove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gradi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mandarinali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(ordine</a:t>
                      </a:r>
                      <a:r>
                        <a:rPr sz="16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decrescente)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85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8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Rango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Emblema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civile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ts val="1860"/>
                        </a:lnSpc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Emblema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3740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militare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Globulo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Esempio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titolo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Gru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Liocorno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Corallo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rosa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1A: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gran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segretario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1B: presidente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ministero,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governatore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generale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Fagiano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dorato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Leone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Corallo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rosso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2A: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governatore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provinciale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0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Pavone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Leopardo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Zaffiro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3A: giudice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provinciale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Oca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selvatica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Tigre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Lapislazzulo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4B: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prefetto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0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Fagiano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argentato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Orso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Cristallo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5A e 5B: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censore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0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Airone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di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seta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Pantera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Giada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bianca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0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Anatra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mandarina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Rinoceronte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Rame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dorato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7B: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sotto-prefetto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0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Quaglia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Rinoceronte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Rame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dorato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18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38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0"/>
                        </a:lnSpc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Passero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pigliamosche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del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paradiso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Cavallo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38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Rame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dorato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38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136" y="90296"/>
            <a:ext cx="8108315" cy="1065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Struttura amministrativa </a:t>
            </a:r>
            <a:r>
              <a:rPr sz="3600" spc="-5" dirty="0"/>
              <a:t>dell’impero</a:t>
            </a:r>
            <a:r>
              <a:rPr sz="3600" spc="-50" dirty="0"/>
              <a:t> </a:t>
            </a:r>
            <a:r>
              <a:rPr sz="3600" spc="-5" dirty="0"/>
              <a:t>Qing:</a:t>
            </a:r>
            <a:endParaRPr sz="3600"/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/>
              <a:t>il </a:t>
            </a:r>
            <a:r>
              <a:rPr spc="-10" dirty="0"/>
              <a:t>governo</a:t>
            </a:r>
            <a:r>
              <a:rPr spc="-30" dirty="0"/>
              <a:t> </a:t>
            </a:r>
            <a:r>
              <a:rPr spc="-15" dirty="0"/>
              <a:t>centrale</a:t>
            </a:r>
          </a:p>
        </p:txBody>
      </p:sp>
      <p:sp>
        <p:nvSpPr>
          <p:cNvPr id="3" name="object 3"/>
          <p:cNvSpPr/>
          <p:nvPr/>
        </p:nvSpPr>
        <p:spPr>
          <a:xfrm>
            <a:off x="4094988" y="2127504"/>
            <a:ext cx="2010410" cy="295275"/>
          </a:xfrm>
          <a:custGeom>
            <a:avLst/>
            <a:gdLst/>
            <a:ahLst/>
            <a:cxnLst/>
            <a:rect l="l" t="t" r="r" b="b"/>
            <a:pathLst>
              <a:path w="2010410" h="295275">
                <a:moveTo>
                  <a:pt x="0" y="0"/>
                </a:moveTo>
                <a:lnTo>
                  <a:pt x="0" y="169672"/>
                </a:lnTo>
                <a:lnTo>
                  <a:pt x="2010283" y="169672"/>
                </a:lnTo>
                <a:lnTo>
                  <a:pt x="2010283" y="294767"/>
                </a:lnTo>
              </a:path>
            </a:pathLst>
          </a:custGeom>
          <a:ln w="42671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31920" y="3422903"/>
            <a:ext cx="2394585" cy="439420"/>
          </a:xfrm>
          <a:custGeom>
            <a:avLst/>
            <a:gdLst/>
            <a:ahLst/>
            <a:cxnLst/>
            <a:rect l="l" t="t" r="r" b="b"/>
            <a:pathLst>
              <a:path w="2394585" h="439420">
                <a:moveTo>
                  <a:pt x="0" y="0"/>
                </a:moveTo>
                <a:lnTo>
                  <a:pt x="0" y="313817"/>
                </a:lnTo>
                <a:lnTo>
                  <a:pt x="2394584" y="313817"/>
                </a:lnTo>
                <a:lnTo>
                  <a:pt x="2394584" y="438912"/>
                </a:lnTo>
              </a:path>
            </a:pathLst>
          </a:custGeom>
          <a:ln w="42672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83179" y="4718303"/>
            <a:ext cx="4177029" cy="439420"/>
          </a:xfrm>
          <a:custGeom>
            <a:avLst/>
            <a:gdLst/>
            <a:ahLst/>
            <a:cxnLst/>
            <a:rect l="l" t="t" r="r" b="b"/>
            <a:pathLst>
              <a:path w="4177029" h="439420">
                <a:moveTo>
                  <a:pt x="0" y="0"/>
                </a:moveTo>
                <a:lnTo>
                  <a:pt x="0" y="313817"/>
                </a:lnTo>
                <a:lnTo>
                  <a:pt x="4176522" y="313817"/>
                </a:lnTo>
                <a:lnTo>
                  <a:pt x="4176522" y="438912"/>
                </a:lnTo>
              </a:path>
            </a:pathLst>
          </a:custGeom>
          <a:ln w="42672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83179" y="4718303"/>
            <a:ext cx="2479040" cy="439420"/>
          </a:xfrm>
          <a:custGeom>
            <a:avLst/>
            <a:gdLst/>
            <a:ahLst/>
            <a:cxnLst/>
            <a:rect l="l" t="t" r="r" b="b"/>
            <a:pathLst>
              <a:path w="2479040" h="439420">
                <a:moveTo>
                  <a:pt x="0" y="0"/>
                </a:moveTo>
                <a:lnTo>
                  <a:pt x="0" y="313817"/>
                </a:lnTo>
                <a:lnTo>
                  <a:pt x="2478532" y="313817"/>
                </a:lnTo>
                <a:lnTo>
                  <a:pt x="2478532" y="438912"/>
                </a:lnTo>
              </a:path>
            </a:pathLst>
          </a:custGeom>
          <a:ln w="42672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83179" y="4718303"/>
            <a:ext cx="648335" cy="439420"/>
          </a:xfrm>
          <a:custGeom>
            <a:avLst/>
            <a:gdLst/>
            <a:ahLst/>
            <a:cxnLst/>
            <a:rect l="l" t="t" r="r" b="b"/>
            <a:pathLst>
              <a:path w="648335" h="439420">
                <a:moveTo>
                  <a:pt x="0" y="0"/>
                </a:moveTo>
                <a:lnTo>
                  <a:pt x="0" y="313817"/>
                </a:lnTo>
                <a:lnTo>
                  <a:pt x="648081" y="313817"/>
                </a:lnTo>
                <a:lnTo>
                  <a:pt x="648081" y="438912"/>
                </a:lnTo>
              </a:path>
            </a:pathLst>
          </a:custGeom>
          <a:ln w="42672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31036" y="4718303"/>
            <a:ext cx="1152525" cy="439420"/>
          </a:xfrm>
          <a:custGeom>
            <a:avLst/>
            <a:gdLst/>
            <a:ahLst/>
            <a:cxnLst/>
            <a:rect l="l" t="t" r="r" b="b"/>
            <a:pathLst>
              <a:path w="1152525" h="439420">
                <a:moveTo>
                  <a:pt x="1152144" y="0"/>
                </a:moveTo>
                <a:lnTo>
                  <a:pt x="1152144" y="313817"/>
                </a:lnTo>
                <a:lnTo>
                  <a:pt x="0" y="313817"/>
                </a:lnTo>
                <a:lnTo>
                  <a:pt x="0" y="438912"/>
                </a:lnTo>
              </a:path>
            </a:pathLst>
          </a:custGeom>
          <a:ln w="42672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83179" y="3422903"/>
            <a:ext cx="1350010" cy="439420"/>
          </a:xfrm>
          <a:custGeom>
            <a:avLst/>
            <a:gdLst/>
            <a:ahLst/>
            <a:cxnLst/>
            <a:rect l="l" t="t" r="r" b="b"/>
            <a:pathLst>
              <a:path w="1350010" h="439420">
                <a:moveTo>
                  <a:pt x="1349883" y="0"/>
                </a:moveTo>
                <a:lnTo>
                  <a:pt x="1349883" y="313817"/>
                </a:lnTo>
                <a:lnTo>
                  <a:pt x="0" y="313817"/>
                </a:lnTo>
                <a:lnTo>
                  <a:pt x="0" y="438912"/>
                </a:lnTo>
              </a:path>
            </a:pathLst>
          </a:custGeom>
          <a:ln w="42672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31920" y="2127504"/>
            <a:ext cx="162560" cy="437515"/>
          </a:xfrm>
          <a:custGeom>
            <a:avLst/>
            <a:gdLst/>
            <a:ahLst/>
            <a:cxnLst/>
            <a:rect l="l" t="t" r="r" b="b"/>
            <a:pathLst>
              <a:path w="162560" h="437514">
                <a:moveTo>
                  <a:pt x="162305" y="0"/>
                </a:moveTo>
                <a:lnTo>
                  <a:pt x="162305" y="312166"/>
                </a:lnTo>
                <a:lnTo>
                  <a:pt x="0" y="312166"/>
                </a:lnTo>
                <a:lnTo>
                  <a:pt x="0" y="437261"/>
                </a:lnTo>
              </a:path>
            </a:pathLst>
          </a:custGeom>
          <a:ln w="42672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45920" y="2127504"/>
            <a:ext cx="2448560" cy="327025"/>
          </a:xfrm>
          <a:custGeom>
            <a:avLst/>
            <a:gdLst/>
            <a:ahLst/>
            <a:cxnLst/>
            <a:rect l="l" t="t" r="r" b="b"/>
            <a:pathLst>
              <a:path w="2448560" h="327025">
                <a:moveTo>
                  <a:pt x="2448306" y="0"/>
                </a:moveTo>
                <a:lnTo>
                  <a:pt x="2448306" y="201930"/>
                </a:lnTo>
                <a:lnTo>
                  <a:pt x="0" y="201930"/>
                </a:lnTo>
                <a:lnTo>
                  <a:pt x="0" y="327025"/>
                </a:lnTo>
              </a:path>
            </a:pathLst>
          </a:custGeom>
          <a:ln w="42672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19855" y="1271016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1264666" y="0"/>
                </a:moveTo>
                <a:lnTo>
                  <a:pt x="85598" y="0"/>
                </a:lnTo>
                <a:lnTo>
                  <a:pt x="52292" y="6731"/>
                </a:lnTo>
                <a:lnTo>
                  <a:pt x="25082" y="25082"/>
                </a:lnTo>
                <a:lnTo>
                  <a:pt x="6731" y="52292"/>
                </a:lnTo>
                <a:lnTo>
                  <a:pt x="0" y="85598"/>
                </a:lnTo>
                <a:lnTo>
                  <a:pt x="0" y="770889"/>
                </a:lnTo>
                <a:lnTo>
                  <a:pt x="6731" y="804195"/>
                </a:lnTo>
                <a:lnTo>
                  <a:pt x="25082" y="831405"/>
                </a:lnTo>
                <a:lnTo>
                  <a:pt x="52292" y="849757"/>
                </a:lnTo>
                <a:lnTo>
                  <a:pt x="85598" y="856488"/>
                </a:lnTo>
                <a:lnTo>
                  <a:pt x="1264666" y="856488"/>
                </a:lnTo>
                <a:lnTo>
                  <a:pt x="1297971" y="849757"/>
                </a:lnTo>
                <a:lnTo>
                  <a:pt x="1325181" y="831405"/>
                </a:lnTo>
                <a:lnTo>
                  <a:pt x="1343532" y="804195"/>
                </a:lnTo>
                <a:lnTo>
                  <a:pt x="1350264" y="770889"/>
                </a:lnTo>
                <a:lnTo>
                  <a:pt x="1350264" y="85598"/>
                </a:lnTo>
                <a:lnTo>
                  <a:pt x="1343533" y="52292"/>
                </a:lnTo>
                <a:lnTo>
                  <a:pt x="1325181" y="25082"/>
                </a:lnTo>
                <a:lnTo>
                  <a:pt x="1297971" y="6731"/>
                </a:lnTo>
                <a:lnTo>
                  <a:pt x="126466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19855" y="1271016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0" y="85598"/>
                </a:moveTo>
                <a:lnTo>
                  <a:pt x="6731" y="52292"/>
                </a:lnTo>
                <a:lnTo>
                  <a:pt x="25082" y="25082"/>
                </a:lnTo>
                <a:lnTo>
                  <a:pt x="52292" y="6731"/>
                </a:lnTo>
                <a:lnTo>
                  <a:pt x="85598" y="0"/>
                </a:lnTo>
                <a:lnTo>
                  <a:pt x="1264666" y="0"/>
                </a:lnTo>
                <a:lnTo>
                  <a:pt x="1297971" y="6731"/>
                </a:lnTo>
                <a:lnTo>
                  <a:pt x="1325181" y="25082"/>
                </a:lnTo>
                <a:lnTo>
                  <a:pt x="1343533" y="52292"/>
                </a:lnTo>
                <a:lnTo>
                  <a:pt x="1350264" y="85598"/>
                </a:lnTo>
                <a:lnTo>
                  <a:pt x="1350264" y="770889"/>
                </a:lnTo>
                <a:lnTo>
                  <a:pt x="1343533" y="804195"/>
                </a:lnTo>
                <a:lnTo>
                  <a:pt x="1325181" y="831405"/>
                </a:lnTo>
                <a:lnTo>
                  <a:pt x="1297971" y="849756"/>
                </a:lnTo>
                <a:lnTo>
                  <a:pt x="1264666" y="856488"/>
                </a:lnTo>
                <a:lnTo>
                  <a:pt x="85598" y="856488"/>
                </a:lnTo>
                <a:lnTo>
                  <a:pt x="52292" y="849757"/>
                </a:lnTo>
                <a:lnTo>
                  <a:pt x="25082" y="831405"/>
                </a:lnTo>
                <a:lnTo>
                  <a:pt x="6731" y="804195"/>
                </a:lnTo>
                <a:lnTo>
                  <a:pt x="0" y="770889"/>
                </a:lnTo>
                <a:lnTo>
                  <a:pt x="0" y="85598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69208" y="14127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19">
                <a:moveTo>
                  <a:pt x="1264412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160"/>
                </a:lnTo>
                <a:lnTo>
                  <a:pt x="6734" y="805612"/>
                </a:lnTo>
                <a:lnTo>
                  <a:pt x="25114" y="832897"/>
                </a:lnTo>
                <a:lnTo>
                  <a:pt x="52399" y="851277"/>
                </a:lnTo>
                <a:lnTo>
                  <a:pt x="85851" y="858012"/>
                </a:lnTo>
                <a:lnTo>
                  <a:pt x="1264412" y="858012"/>
                </a:lnTo>
                <a:lnTo>
                  <a:pt x="1297864" y="851277"/>
                </a:lnTo>
                <a:lnTo>
                  <a:pt x="1325149" y="832897"/>
                </a:lnTo>
                <a:lnTo>
                  <a:pt x="1343529" y="805612"/>
                </a:lnTo>
                <a:lnTo>
                  <a:pt x="1350264" y="772160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69208" y="14127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19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160"/>
                </a:lnTo>
                <a:lnTo>
                  <a:pt x="1343529" y="805612"/>
                </a:lnTo>
                <a:lnTo>
                  <a:pt x="1325149" y="832897"/>
                </a:lnTo>
                <a:lnTo>
                  <a:pt x="1297864" y="851277"/>
                </a:lnTo>
                <a:lnTo>
                  <a:pt x="1264412" y="858012"/>
                </a:lnTo>
                <a:lnTo>
                  <a:pt x="85851" y="858012"/>
                </a:lnTo>
                <a:lnTo>
                  <a:pt x="52399" y="851277"/>
                </a:lnTo>
                <a:lnTo>
                  <a:pt x="25114" y="832897"/>
                </a:lnTo>
                <a:lnTo>
                  <a:pt x="6734" y="805612"/>
                </a:lnTo>
                <a:lnTo>
                  <a:pt x="0" y="772160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770503" y="1684147"/>
            <a:ext cx="9493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Calibri"/>
                <a:cs typeface="Calibri"/>
              </a:rPr>
              <a:t>Imperatore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72311" y="2455164"/>
            <a:ext cx="1348740" cy="856615"/>
          </a:xfrm>
          <a:custGeom>
            <a:avLst/>
            <a:gdLst/>
            <a:ahLst/>
            <a:cxnLst/>
            <a:rect l="l" t="t" r="r" b="b"/>
            <a:pathLst>
              <a:path w="1348739" h="856614">
                <a:moveTo>
                  <a:pt x="1263142" y="0"/>
                </a:moveTo>
                <a:lnTo>
                  <a:pt x="85648" y="0"/>
                </a:lnTo>
                <a:lnTo>
                  <a:pt x="52308" y="6731"/>
                </a:lnTo>
                <a:lnTo>
                  <a:pt x="25084" y="25082"/>
                </a:lnTo>
                <a:lnTo>
                  <a:pt x="6730" y="52292"/>
                </a:lnTo>
                <a:lnTo>
                  <a:pt x="0" y="85598"/>
                </a:lnTo>
                <a:lnTo>
                  <a:pt x="0" y="770889"/>
                </a:lnTo>
                <a:lnTo>
                  <a:pt x="6730" y="804195"/>
                </a:lnTo>
                <a:lnTo>
                  <a:pt x="25084" y="831405"/>
                </a:lnTo>
                <a:lnTo>
                  <a:pt x="52308" y="849757"/>
                </a:lnTo>
                <a:lnTo>
                  <a:pt x="85648" y="856488"/>
                </a:lnTo>
                <a:lnTo>
                  <a:pt x="1263142" y="856488"/>
                </a:lnTo>
                <a:lnTo>
                  <a:pt x="1296447" y="849757"/>
                </a:lnTo>
                <a:lnTo>
                  <a:pt x="1323657" y="831405"/>
                </a:lnTo>
                <a:lnTo>
                  <a:pt x="1342008" y="804195"/>
                </a:lnTo>
                <a:lnTo>
                  <a:pt x="1348739" y="770889"/>
                </a:lnTo>
                <a:lnTo>
                  <a:pt x="1348739" y="85598"/>
                </a:lnTo>
                <a:lnTo>
                  <a:pt x="1342008" y="52292"/>
                </a:lnTo>
                <a:lnTo>
                  <a:pt x="1323657" y="25082"/>
                </a:lnTo>
                <a:lnTo>
                  <a:pt x="1296447" y="6731"/>
                </a:lnTo>
                <a:lnTo>
                  <a:pt x="126314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72311" y="2455164"/>
            <a:ext cx="1348740" cy="856615"/>
          </a:xfrm>
          <a:custGeom>
            <a:avLst/>
            <a:gdLst/>
            <a:ahLst/>
            <a:cxnLst/>
            <a:rect l="l" t="t" r="r" b="b"/>
            <a:pathLst>
              <a:path w="1348739" h="856614">
                <a:moveTo>
                  <a:pt x="0" y="85598"/>
                </a:moveTo>
                <a:lnTo>
                  <a:pt x="6730" y="52292"/>
                </a:lnTo>
                <a:lnTo>
                  <a:pt x="25084" y="25082"/>
                </a:lnTo>
                <a:lnTo>
                  <a:pt x="52308" y="6731"/>
                </a:lnTo>
                <a:lnTo>
                  <a:pt x="85648" y="0"/>
                </a:lnTo>
                <a:lnTo>
                  <a:pt x="1263142" y="0"/>
                </a:lnTo>
                <a:lnTo>
                  <a:pt x="1296447" y="6730"/>
                </a:lnTo>
                <a:lnTo>
                  <a:pt x="1323657" y="25082"/>
                </a:lnTo>
                <a:lnTo>
                  <a:pt x="1342008" y="52292"/>
                </a:lnTo>
                <a:lnTo>
                  <a:pt x="1348739" y="85598"/>
                </a:lnTo>
                <a:lnTo>
                  <a:pt x="1348739" y="770889"/>
                </a:lnTo>
                <a:lnTo>
                  <a:pt x="1342008" y="804195"/>
                </a:lnTo>
                <a:lnTo>
                  <a:pt x="1323657" y="831405"/>
                </a:lnTo>
                <a:lnTo>
                  <a:pt x="1296447" y="849756"/>
                </a:lnTo>
                <a:lnTo>
                  <a:pt x="1263142" y="856488"/>
                </a:lnTo>
                <a:lnTo>
                  <a:pt x="85648" y="856488"/>
                </a:lnTo>
                <a:lnTo>
                  <a:pt x="52308" y="849757"/>
                </a:lnTo>
                <a:lnTo>
                  <a:pt x="25084" y="831405"/>
                </a:lnTo>
                <a:lnTo>
                  <a:pt x="6730" y="804195"/>
                </a:lnTo>
                <a:lnTo>
                  <a:pt x="0" y="770889"/>
                </a:lnTo>
                <a:lnTo>
                  <a:pt x="0" y="85598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21663" y="2596895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01" y="0"/>
                </a:lnTo>
                <a:lnTo>
                  <a:pt x="52404" y="6734"/>
                </a:lnTo>
                <a:lnTo>
                  <a:pt x="25131" y="25114"/>
                </a:lnTo>
                <a:lnTo>
                  <a:pt x="6743" y="52399"/>
                </a:lnTo>
                <a:lnTo>
                  <a:pt x="0" y="85851"/>
                </a:lnTo>
                <a:lnTo>
                  <a:pt x="0" y="772159"/>
                </a:lnTo>
                <a:lnTo>
                  <a:pt x="6743" y="805612"/>
                </a:lnTo>
                <a:lnTo>
                  <a:pt x="25131" y="832897"/>
                </a:lnTo>
                <a:lnTo>
                  <a:pt x="52404" y="851277"/>
                </a:lnTo>
                <a:lnTo>
                  <a:pt x="85801" y="858012"/>
                </a:lnTo>
                <a:lnTo>
                  <a:pt x="1264412" y="858012"/>
                </a:lnTo>
                <a:lnTo>
                  <a:pt x="1297864" y="851277"/>
                </a:lnTo>
                <a:lnTo>
                  <a:pt x="1325149" y="832897"/>
                </a:lnTo>
                <a:lnTo>
                  <a:pt x="1343529" y="805612"/>
                </a:lnTo>
                <a:lnTo>
                  <a:pt x="1350264" y="772159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21663" y="2596895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43" y="52399"/>
                </a:lnTo>
                <a:lnTo>
                  <a:pt x="25131" y="25114"/>
                </a:lnTo>
                <a:lnTo>
                  <a:pt x="52404" y="6734"/>
                </a:lnTo>
                <a:lnTo>
                  <a:pt x="8580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159"/>
                </a:lnTo>
                <a:lnTo>
                  <a:pt x="1343529" y="805612"/>
                </a:lnTo>
                <a:lnTo>
                  <a:pt x="1325149" y="832897"/>
                </a:lnTo>
                <a:lnTo>
                  <a:pt x="1297864" y="851277"/>
                </a:lnTo>
                <a:lnTo>
                  <a:pt x="1264412" y="858012"/>
                </a:lnTo>
                <a:lnTo>
                  <a:pt x="85801" y="858012"/>
                </a:lnTo>
                <a:lnTo>
                  <a:pt x="52404" y="851277"/>
                </a:lnTo>
                <a:lnTo>
                  <a:pt x="25131" y="832897"/>
                </a:lnTo>
                <a:lnTo>
                  <a:pt x="6743" y="805612"/>
                </a:lnTo>
                <a:lnTo>
                  <a:pt x="0" y="772159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231798" y="2645410"/>
            <a:ext cx="1128395" cy="71564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 algn="ctr">
              <a:lnSpc>
                <a:spcPct val="91600"/>
              </a:lnSpc>
              <a:spcBef>
                <a:spcPts val="254"/>
              </a:spcBef>
            </a:pPr>
            <a:r>
              <a:rPr sz="1600" spc="-10" dirty="0">
                <a:latin typeface="Calibri"/>
                <a:cs typeface="Calibri"/>
              </a:rPr>
              <a:t>D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10" dirty="0">
                <a:latin typeface="Calibri"/>
                <a:cs typeface="Calibri"/>
              </a:rPr>
              <a:t>p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1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tim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o  della </a:t>
            </a:r>
            <a:r>
              <a:rPr sz="1600" spc="-10" dirty="0">
                <a:latin typeface="Calibri"/>
                <a:cs typeface="Calibri"/>
              </a:rPr>
              <a:t>Casa  </a:t>
            </a:r>
            <a:r>
              <a:rPr sz="1600" spc="-5" dirty="0">
                <a:latin typeface="Calibri"/>
                <a:cs typeface="Calibri"/>
              </a:rPr>
              <a:t>Imperiale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258311" y="2564892"/>
            <a:ext cx="1348740" cy="858519"/>
          </a:xfrm>
          <a:custGeom>
            <a:avLst/>
            <a:gdLst/>
            <a:ahLst/>
            <a:cxnLst/>
            <a:rect l="l" t="t" r="r" b="b"/>
            <a:pathLst>
              <a:path w="1348739" h="858520">
                <a:moveTo>
                  <a:pt x="1262888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2"/>
                </a:lnTo>
                <a:lnTo>
                  <a:pt x="0" y="772160"/>
                </a:lnTo>
                <a:lnTo>
                  <a:pt x="6734" y="805612"/>
                </a:lnTo>
                <a:lnTo>
                  <a:pt x="25114" y="832897"/>
                </a:lnTo>
                <a:lnTo>
                  <a:pt x="52399" y="851277"/>
                </a:lnTo>
                <a:lnTo>
                  <a:pt x="85851" y="858012"/>
                </a:lnTo>
                <a:lnTo>
                  <a:pt x="1262888" y="858012"/>
                </a:lnTo>
                <a:lnTo>
                  <a:pt x="1296340" y="851277"/>
                </a:lnTo>
                <a:lnTo>
                  <a:pt x="1323625" y="832897"/>
                </a:lnTo>
                <a:lnTo>
                  <a:pt x="1342005" y="805612"/>
                </a:lnTo>
                <a:lnTo>
                  <a:pt x="1348739" y="772160"/>
                </a:lnTo>
                <a:lnTo>
                  <a:pt x="1348739" y="85852"/>
                </a:lnTo>
                <a:lnTo>
                  <a:pt x="1342005" y="52399"/>
                </a:lnTo>
                <a:lnTo>
                  <a:pt x="1323625" y="25114"/>
                </a:lnTo>
                <a:lnTo>
                  <a:pt x="1296340" y="6734"/>
                </a:lnTo>
                <a:lnTo>
                  <a:pt x="126288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58311" y="2564892"/>
            <a:ext cx="1348740" cy="858519"/>
          </a:xfrm>
          <a:custGeom>
            <a:avLst/>
            <a:gdLst/>
            <a:ahLst/>
            <a:cxnLst/>
            <a:rect l="l" t="t" r="r" b="b"/>
            <a:pathLst>
              <a:path w="1348739" h="858520">
                <a:moveTo>
                  <a:pt x="0" y="85852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2888" y="0"/>
                </a:lnTo>
                <a:lnTo>
                  <a:pt x="1296340" y="6734"/>
                </a:lnTo>
                <a:lnTo>
                  <a:pt x="1323625" y="25114"/>
                </a:lnTo>
                <a:lnTo>
                  <a:pt x="1342005" y="52399"/>
                </a:lnTo>
                <a:lnTo>
                  <a:pt x="1348739" y="85852"/>
                </a:lnTo>
                <a:lnTo>
                  <a:pt x="1348739" y="772160"/>
                </a:lnTo>
                <a:lnTo>
                  <a:pt x="1342005" y="805612"/>
                </a:lnTo>
                <a:lnTo>
                  <a:pt x="1323625" y="832897"/>
                </a:lnTo>
                <a:lnTo>
                  <a:pt x="1296340" y="851277"/>
                </a:lnTo>
                <a:lnTo>
                  <a:pt x="1262888" y="858012"/>
                </a:lnTo>
                <a:lnTo>
                  <a:pt x="85851" y="858012"/>
                </a:lnTo>
                <a:lnTo>
                  <a:pt x="52399" y="851277"/>
                </a:lnTo>
                <a:lnTo>
                  <a:pt x="25114" y="832897"/>
                </a:lnTo>
                <a:lnTo>
                  <a:pt x="6734" y="805612"/>
                </a:lnTo>
                <a:lnTo>
                  <a:pt x="0" y="772160"/>
                </a:lnTo>
                <a:lnTo>
                  <a:pt x="0" y="85852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07664" y="2708148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1264665" y="0"/>
                </a:moveTo>
                <a:lnTo>
                  <a:pt x="85598" y="0"/>
                </a:lnTo>
                <a:lnTo>
                  <a:pt x="52292" y="6731"/>
                </a:lnTo>
                <a:lnTo>
                  <a:pt x="25082" y="25082"/>
                </a:lnTo>
                <a:lnTo>
                  <a:pt x="6730" y="52292"/>
                </a:lnTo>
                <a:lnTo>
                  <a:pt x="0" y="85598"/>
                </a:lnTo>
                <a:lnTo>
                  <a:pt x="0" y="770889"/>
                </a:lnTo>
                <a:lnTo>
                  <a:pt x="6731" y="804195"/>
                </a:lnTo>
                <a:lnTo>
                  <a:pt x="25082" y="831405"/>
                </a:lnTo>
                <a:lnTo>
                  <a:pt x="52292" y="849757"/>
                </a:lnTo>
                <a:lnTo>
                  <a:pt x="85598" y="856488"/>
                </a:lnTo>
                <a:lnTo>
                  <a:pt x="1264665" y="856488"/>
                </a:lnTo>
                <a:lnTo>
                  <a:pt x="1297971" y="849757"/>
                </a:lnTo>
                <a:lnTo>
                  <a:pt x="1325181" y="831405"/>
                </a:lnTo>
                <a:lnTo>
                  <a:pt x="1343532" y="804195"/>
                </a:lnTo>
                <a:lnTo>
                  <a:pt x="1350264" y="770889"/>
                </a:lnTo>
                <a:lnTo>
                  <a:pt x="1350264" y="85598"/>
                </a:lnTo>
                <a:lnTo>
                  <a:pt x="1343532" y="52292"/>
                </a:lnTo>
                <a:lnTo>
                  <a:pt x="1325181" y="25082"/>
                </a:lnTo>
                <a:lnTo>
                  <a:pt x="1297971" y="6731"/>
                </a:lnTo>
                <a:lnTo>
                  <a:pt x="1264665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07664" y="2708148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0" y="85598"/>
                </a:moveTo>
                <a:lnTo>
                  <a:pt x="6730" y="52292"/>
                </a:lnTo>
                <a:lnTo>
                  <a:pt x="25082" y="25082"/>
                </a:lnTo>
                <a:lnTo>
                  <a:pt x="52292" y="6731"/>
                </a:lnTo>
                <a:lnTo>
                  <a:pt x="85598" y="0"/>
                </a:lnTo>
                <a:lnTo>
                  <a:pt x="1264665" y="0"/>
                </a:lnTo>
                <a:lnTo>
                  <a:pt x="1297971" y="6730"/>
                </a:lnTo>
                <a:lnTo>
                  <a:pt x="1325181" y="25082"/>
                </a:lnTo>
                <a:lnTo>
                  <a:pt x="1343532" y="52292"/>
                </a:lnTo>
                <a:lnTo>
                  <a:pt x="1350264" y="85598"/>
                </a:lnTo>
                <a:lnTo>
                  <a:pt x="1350264" y="770889"/>
                </a:lnTo>
                <a:lnTo>
                  <a:pt x="1343533" y="804195"/>
                </a:lnTo>
                <a:lnTo>
                  <a:pt x="1325181" y="831405"/>
                </a:lnTo>
                <a:lnTo>
                  <a:pt x="1297971" y="849756"/>
                </a:lnTo>
                <a:lnTo>
                  <a:pt x="1264665" y="856488"/>
                </a:lnTo>
                <a:lnTo>
                  <a:pt x="85598" y="856488"/>
                </a:lnTo>
                <a:lnTo>
                  <a:pt x="52292" y="849757"/>
                </a:lnTo>
                <a:lnTo>
                  <a:pt x="25082" y="831405"/>
                </a:lnTo>
                <a:lnTo>
                  <a:pt x="6731" y="804195"/>
                </a:lnTo>
                <a:lnTo>
                  <a:pt x="0" y="770889"/>
                </a:lnTo>
                <a:lnTo>
                  <a:pt x="0" y="85598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697985" y="2867405"/>
            <a:ext cx="770255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173355">
              <a:lnSpc>
                <a:spcPts val="1750"/>
              </a:lnSpc>
              <a:spcBef>
                <a:spcPts val="295"/>
              </a:spcBef>
            </a:pPr>
            <a:r>
              <a:rPr sz="1600" spc="-15" dirty="0">
                <a:latin typeface="Calibri"/>
                <a:cs typeface="Calibri"/>
              </a:rPr>
              <a:t>Gran  </a:t>
            </a:r>
            <a:r>
              <a:rPr sz="1600" spc="-10" dirty="0">
                <a:latin typeface="Calibri"/>
                <a:cs typeface="Calibri"/>
              </a:rPr>
              <a:t>Cons</a:t>
            </a:r>
            <a:r>
              <a:rPr sz="1600" dirty="0">
                <a:latin typeface="Calibri"/>
                <a:cs typeface="Calibri"/>
              </a:rPr>
              <a:t>i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io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908048" y="3860291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159"/>
                </a:lnTo>
                <a:lnTo>
                  <a:pt x="6734" y="805612"/>
                </a:lnTo>
                <a:lnTo>
                  <a:pt x="25114" y="832897"/>
                </a:lnTo>
                <a:lnTo>
                  <a:pt x="52399" y="851277"/>
                </a:lnTo>
                <a:lnTo>
                  <a:pt x="85851" y="858011"/>
                </a:lnTo>
                <a:lnTo>
                  <a:pt x="1264412" y="858011"/>
                </a:lnTo>
                <a:lnTo>
                  <a:pt x="1297864" y="851277"/>
                </a:lnTo>
                <a:lnTo>
                  <a:pt x="1325149" y="832897"/>
                </a:lnTo>
                <a:lnTo>
                  <a:pt x="1343529" y="805612"/>
                </a:lnTo>
                <a:lnTo>
                  <a:pt x="1350264" y="772159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08048" y="3860291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159"/>
                </a:lnTo>
                <a:lnTo>
                  <a:pt x="1343529" y="805612"/>
                </a:lnTo>
                <a:lnTo>
                  <a:pt x="1325149" y="832897"/>
                </a:lnTo>
                <a:lnTo>
                  <a:pt x="1297864" y="851277"/>
                </a:lnTo>
                <a:lnTo>
                  <a:pt x="1264412" y="858011"/>
                </a:lnTo>
                <a:lnTo>
                  <a:pt x="85851" y="858011"/>
                </a:lnTo>
                <a:lnTo>
                  <a:pt x="52399" y="851277"/>
                </a:lnTo>
                <a:lnTo>
                  <a:pt x="25114" y="832897"/>
                </a:lnTo>
                <a:lnTo>
                  <a:pt x="6734" y="805612"/>
                </a:lnTo>
                <a:lnTo>
                  <a:pt x="0" y="772159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057400" y="40035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159"/>
                </a:lnTo>
                <a:lnTo>
                  <a:pt x="6734" y="805612"/>
                </a:lnTo>
                <a:lnTo>
                  <a:pt x="25114" y="832897"/>
                </a:lnTo>
                <a:lnTo>
                  <a:pt x="52399" y="851277"/>
                </a:lnTo>
                <a:lnTo>
                  <a:pt x="85851" y="858012"/>
                </a:lnTo>
                <a:lnTo>
                  <a:pt x="1264412" y="858012"/>
                </a:lnTo>
                <a:lnTo>
                  <a:pt x="1297864" y="851277"/>
                </a:lnTo>
                <a:lnTo>
                  <a:pt x="1325149" y="832897"/>
                </a:lnTo>
                <a:lnTo>
                  <a:pt x="1343529" y="805612"/>
                </a:lnTo>
                <a:lnTo>
                  <a:pt x="1350264" y="772159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057400" y="40035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159"/>
                </a:lnTo>
                <a:lnTo>
                  <a:pt x="1343529" y="805612"/>
                </a:lnTo>
                <a:lnTo>
                  <a:pt x="1325149" y="832897"/>
                </a:lnTo>
                <a:lnTo>
                  <a:pt x="1297864" y="851277"/>
                </a:lnTo>
                <a:lnTo>
                  <a:pt x="1264412" y="858012"/>
                </a:lnTo>
                <a:lnTo>
                  <a:pt x="85851" y="858012"/>
                </a:lnTo>
                <a:lnTo>
                  <a:pt x="52399" y="851277"/>
                </a:lnTo>
                <a:lnTo>
                  <a:pt x="25114" y="832897"/>
                </a:lnTo>
                <a:lnTo>
                  <a:pt x="6734" y="805612"/>
                </a:lnTo>
                <a:lnTo>
                  <a:pt x="0" y="772159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16911" y="4163948"/>
            <a:ext cx="1031240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304800">
              <a:lnSpc>
                <a:spcPts val="1750"/>
              </a:lnSpc>
              <a:spcBef>
                <a:spcPts val="295"/>
              </a:spcBef>
            </a:pPr>
            <a:r>
              <a:rPr sz="1600" spc="-15" dirty="0">
                <a:latin typeface="Calibri"/>
                <a:cs typeface="Calibri"/>
              </a:rPr>
              <a:t>Gran  </a:t>
            </a:r>
            <a:r>
              <a:rPr sz="1600" spc="-10" dirty="0">
                <a:latin typeface="Calibri"/>
                <a:cs typeface="Calibri"/>
              </a:rPr>
              <a:t>Seg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0" dirty="0">
                <a:latin typeface="Calibri"/>
                <a:cs typeface="Calibri"/>
              </a:rPr>
              <a:t>e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ari</a:t>
            </a:r>
            <a:r>
              <a:rPr sz="1600" spc="-10" dirty="0">
                <a:latin typeface="Calibri"/>
                <a:cs typeface="Calibri"/>
              </a:rPr>
              <a:t>a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55904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1264665" y="0"/>
                </a:moveTo>
                <a:lnTo>
                  <a:pt x="85648" y="0"/>
                </a:lnTo>
                <a:lnTo>
                  <a:pt x="52308" y="6730"/>
                </a:lnTo>
                <a:lnTo>
                  <a:pt x="25084" y="25082"/>
                </a:lnTo>
                <a:lnTo>
                  <a:pt x="6730" y="52292"/>
                </a:lnTo>
                <a:lnTo>
                  <a:pt x="0" y="85597"/>
                </a:lnTo>
                <a:lnTo>
                  <a:pt x="0" y="770839"/>
                </a:lnTo>
                <a:lnTo>
                  <a:pt x="6730" y="804179"/>
                </a:lnTo>
                <a:lnTo>
                  <a:pt x="25084" y="831403"/>
                </a:lnTo>
                <a:lnTo>
                  <a:pt x="52308" y="849757"/>
                </a:lnTo>
                <a:lnTo>
                  <a:pt x="85648" y="856487"/>
                </a:lnTo>
                <a:lnTo>
                  <a:pt x="1264665" y="856487"/>
                </a:lnTo>
                <a:lnTo>
                  <a:pt x="1297971" y="849757"/>
                </a:lnTo>
                <a:lnTo>
                  <a:pt x="1325181" y="831403"/>
                </a:lnTo>
                <a:lnTo>
                  <a:pt x="1343533" y="804179"/>
                </a:lnTo>
                <a:lnTo>
                  <a:pt x="1350264" y="770839"/>
                </a:lnTo>
                <a:lnTo>
                  <a:pt x="1350264" y="85597"/>
                </a:lnTo>
                <a:lnTo>
                  <a:pt x="1343533" y="52292"/>
                </a:lnTo>
                <a:lnTo>
                  <a:pt x="1325181" y="25082"/>
                </a:lnTo>
                <a:lnTo>
                  <a:pt x="1297971" y="6730"/>
                </a:lnTo>
                <a:lnTo>
                  <a:pt x="126466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55904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0" y="85597"/>
                </a:moveTo>
                <a:lnTo>
                  <a:pt x="6730" y="52292"/>
                </a:lnTo>
                <a:lnTo>
                  <a:pt x="25084" y="25082"/>
                </a:lnTo>
                <a:lnTo>
                  <a:pt x="52308" y="6730"/>
                </a:lnTo>
                <a:lnTo>
                  <a:pt x="85648" y="0"/>
                </a:lnTo>
                <a:lnTo>
                  <a:pt x="1264665" y="0"/>
                </a:lnTo>
                <a:lnTo>
                  <a:pt x="1297971" y="6730"/>
                </a:lnTo>
                <a:lnTo>
                  <a:pt x="1325181" y="25082"/>
                </a:lnTo>
                <a:lnTo>
                  <a:pt x="1343533" y="52292"/>
                </a:lnTo>
                <a:lnTo>
                  <a:pt x="1350264" y="85597"/>
                </a:lnTo>
                <a:lnTo>
                  <a:pt x="1350264" y="770839"/>
                </a:lnTo>
                <a:lnTo>
                  <a:pt x="1343533" y="804179"/>
                </a:lnTo>
                <a:lnTo>
                  <a:pt x="1325181" y="831403"/>
                </a:lnTo>
                <a:lnTo>
                  <a:pt x="1297971" y="849757"/>
                </a:lnTo>
                <a:lnTo>
                  <a:pt x="1264665" y="856487"/>
                </a:lnTo>
                <a:lnTo>
                  <a:pt x="85648" y="856487"/>
                </a:lnTo>
                <a:lnTo>
                  <a:pt x="52308" y="849757"/>
                </a:lnTo>
                <a:lnTo>
                  <a:pt x="25084" y="831403"/>
                </a:lnTo>
                <a:lnTo>
                  <a:pt x="6730" y="804179"/>
                </a:lnTo>
                <a:lnTo>
                  <a:pt x="0" y="770839"/>
                </a:lnTo>
                <a:lnTo>
                  <a:pt x="0" y="85597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05255" y="52989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01" y="0"/>
                </a:lnTo>
                <a:lnTo>
                  <a:pt x="52404" y="6734"/>
                </a:lnTo>
                <a:lnTo>
                  <a:pt x="25131" y="25114"/>
                </a:lnTo>
                <a:lnTo>
                  <a:pt x="6743" y="52399"/>
                </a:lnTo>
                <a:lnTo>
                  <a:pt x="0" y="85851"/>
                </a:lnTo>
                <a:lnTo>
                  <a:pt x="0" y="772210"/>
                </a:lnTo>
                <a:lnTo>
                  <a:pt x="6743" y="805607"/>
                </a:lnTo>
                <a:lnTo>
                  <a:pt x="25131" y="832880"/>
                </a:lnTo>
                <a:lnTo>
                  <a:pt x="52404" y="851268"/>
                </a:lnTo>
                <a:lnTo>
                  <a:pt x="85801" y="858011"/>
                </a:lnTo>
                <a:lnTo>
                  <a:pt x="1264412" y="858011"/>
                </a:lnTo>
                <a:lnTo>
                  <a:pt x="1297864" y="851268"/>
                </a:lnTo>
                <a:lnTo>
                  <a:pt x="1325149" y="832880"/>
                </a:lnTo>
                <a:lnTo>
                  <a:pt x="1343529" y="805607"/>
                </a:lnTo>
                <a:lnTo>
                  <a:pt x="1350264" y="772210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05255" y="52989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43" y="52399"/>
                </a:lnTo>
                <a:lnTo>
                  <a:pt x="25131" y="25114"/>
                </a:lnTo>
                <a:lnTo>
                  <a:pt x="52404" y="6734"/>
                </a:lnTo>
                <a:lnTo>
                  <a:pt x="8580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210"/>
                </a:lnTo>
                <a:lnTo>
                  <a:pt x="1343529" y="805607"/>
                </a:lnTo>
                <a:lnTo>
                  <a:pt x="1325149" y="832880"/>
                </a:lnTo>
                <a:lnTo>
                  <a:pt x="1297864" y="851268"/>
                </a:lnTo>
                <a:lnTo>
                  <a:pt x="1264412" y="858011"/>
                </a:lnTo>
                <a:lnTo>
                  <a:pt x="85801" y="858011"/>
                </a:lnTo>
                <a:lnTo>
                  <a:pt x="52404" y="851268"/>
                </a:lnTo>
                <a:lnTo>
                  <a:pt x="25131" y="832880"/>
                </a:lnTo>
                <a:lnTo>
                  <a:pt x="6743" y="805607"/>
                </a:lnTo>
                <a:lnTo>
                  <a:pt x="0" y="772210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055319" y="5571845"/>
            <a:ext cx="10483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Calibri"/>
                <a:cs typeface="Calibri"/>
              </a:rPr>
              <a:t>Sei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Ministeri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555748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1264665" y="0"/>
                </a:moveTo>
                <a:lnTo>
                  <a:pt x="85597" y="0"/>
                </a:lnTo>
                <a:lnTo>
                  <a:pt x="52292" y="6730"/>
                </a:lnTo>
                <a:lnTo>
                  <a:pt x="25082" y="25082"/>
                </a:lnTo>
                <a:lnTo>
                  <a:pt x="6731" y="52292"/>
                </a:lnTo>
                <a:lnTo>
                  <a:pt x="0" y="85597"/>
                </a:lnTo>
                <a:lnTo>
                  <a:pt x="0" y="770839"/>
                </a:lnTo>
                <a:lnTo>
                  <a:pt x="6731" y="804179"/>
                </a:lnTo>
                <a:lnTo>
                  <a:pt x="25082" y="831403"/>
                </a:lnTo>
                <a:lnTo>
                  <a:pt x="52292" y="849757"/>
                </a:lnTo>
                <a:lnTo>
                  <a:pt x="85597" y="856487"/>
                </a:lnTo>
                <a:lnTo>
                  <a:pt x="1264665" y="856487"/>
                </a:lnTo>
                <a:lnTo>
                  <a:pt x="1297971" y="849757"/>
                </a:lnTo>
                <a:lnTo>
                  <a:pt x="1325181" y="831403"/>
                </a:lnTo>
                <a:lnTo>
                  <a:pt x="1343533" y="804179"/>
                </a:lnTo>
                <a:lnTo>
                  <a:pt x="1350264" y="770839"/>
                </a:lnTo>
                <a:lnTo>
                  <a:pt x="1350264" y="85597"/>
                </a:lnTo>
                <a:lnTo>
                  <a:pt x="1343532" y="52292"/>
                </a:lnTo>
                <a:lnTo>
                  <a:pt x="1325181" y="25082"/>
                </a:lnTo>
                <a:lnTo>
                  <a:pt x="1297971" y="6730"/>
                </a:lnTo>
                <a:lnTo>
                  <a:pt x="126466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555748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0" y="85597"/>
                </a:moveTo>
                <a:lnTo>
                  <a:pt x="6731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7" y="0"/>
                </a:lnTo>
                <a:lnTo>
                  <a:pt x="1264665" y="0"/>
                </a:lnTo>
                <a:lnTo>
                  <a:pt x="1297971" y="6730"/>
                </a:lnTo>
                <a:lnTo>
                  <a:pt x="1325181" y="25082"/>
                </a:lnTo>
                <a:lnTo>
                  <a:pt x="1343532" y="52292"/>
                </a:lnTo>
                <a:lnTo>
                  <a:pt x="1350264" y="85597"/>
                </a:lnTo>
                <a:lnTo>
                  <a:pt x="1350264" y="770839"/>
                </a:lnTo>
                <a:lnTo>
                  <a:pt x="1343533" y="804179"/>
                </a:lnTo>
                <a:lnTo>
                  <a:pt x="1325181" y="831403"/>
                </a:lnTo>
                <a:lnTo>
                  <a:pt x="1297971" y="849757"/>
                </a:lnTo>
                <a:lnTo>
                  <a:pt x="1264665" y="856487"/>
                </a:lnTo>
                <a:lnTo>
                  <a:pt x="85597" y="856487"/>
                </a:lnTo>
                <a:lnTo>
                  <a:pt x="52292" y="849757"/>
                </a:lnTo>
                <a:lnTo>
                  <a:pt x="25082" y="831403"/>
                </a:lnTo>
                <a:lnTo>
                  <a:pt x="6731" y="804179"/>
                </a:lnTo>
                <a:lnTo>
                  <a:pt x="0" y="770839"/>
                </a:lnTo>
                <a:lnTo>
                  <a:pt x="0" y="85597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05100" y="52989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210"/>
                </a:lnTo>
                <a:lnTo>
                  <a:pt x="6734" y="805607"/>
                </a:lnTo>
                <a:lnTo>
                  <a:pt x="25114" y="832880"/>
                </a:lnTo>
                <a:lnTo>
                  <a:pt x="52399" y="851268"/>
                </a:lnTo>
                <a:lnTo>
                  <a:pt x="85851" y="858011"/>
                </a:lnTo>
                <a:lnTo>
                  <a:pt x="1264412" y="858011"/>
                </a:lnTo>
                <a:lnTo>
                  <a:pt x="1297864" y="851268"/>
                </a:lnTo>
                <a:lnTo>
                  <a:pt x="1325149" y="832880"/>
                </a:lnTo>
                <a:lnTo>
                  <a:pt x="1343529" y="805607"/>
                </a:lnTo>
                <a:lnTo>
                  <a:pt x="1350264" y="772210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05100" y="52989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210"/>
                </a:lnTo>
                <a:lnTo>
                  <a:pt x="1343529" y="805607"/>
                </a:lnTo>
                <a:lnTo>
                  <a:pt x="1325149" y="832880"/>
                </a:lnTo>
                <a:lnTo>
                  <a:pt x="1297864" y="851268"/>
                </a:lnTo>
                <a:lnTo>
                  <a:pt x="1264412" y="858011"/>
                </a:lnTo>
                <a:lnTo>
                  <a:pt x="85851" y="858011"/>
                </a:lnTo>
                <a:lnTo>
                  <a:pt x="52399" y="851268"/>
                </a:lnTo>
                <a:lnTo>
                  <a:pt x="25114" y="832880"/>
                </a:lnTo>
                <a:lnTo>
                  <a:pt x="6734" y="805607"/>
                </a:lnTo>
                <a:lnTo>
                  <a:pt x="0" y="772210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857245" y="5571845"/>
            <a:ext cx="10477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Calibri"/>
                <a:cs typeface="Calibri"/>
              </a:rPr>
              <a:t>Cinque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Corti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386071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1264665" y="0"/>
                </a:moveTo>
                <a:lnTo>
                  <a:pt x="85598" y="0"/>
                </a:lnTo>
                <a:lnTo>
                  <a:pt x="52292" y="6730"/>
                </a:lnTo>
                <a:lnTo>
                  <a:pt x="25082" y="25082"/>
                </a:lnTo>
                <a:lnTo>
                  <a:pt x="6730" y="52292"/>
                </a:lnTo>
                <a:lnTo>
                  <a:pt x="0" y="85597"/>
                </a:lnTo>
                <a:lnTo>
                  <a:pt x="0" y="770839"/>
                </a:lnTo>
                <a:lnTo>
                  <a:pt x="6731" y="804179"/>
                </a:lnTo>
                <a:lnTo>
                  <a:pt x="25082" y="831403"/>
                </a:lnTo>
                <a:lnTo>
                  <a:pt x="52292" y="849757"/>
                </a:lnTo>
                <a:lnTo>
                  <a:pt x="85598" y="856487"/>
                </a:lnTo>
                <a:lnTo>
                  <a:pt x="1264665" y="856487"/>
                </a:lnTo>
                <a:lnTo>
                  <a:pt x="1297971" y="849757"/>
                </a:lnTo>
                <a:lnTo>
                  <a:pt x="1325181" y="831403"/>
                </a:lnTo>
                <a:lnTo>
                  <a:pt x="1343533" y="804179"/>
                </a:lnTo>
                <a:lnTo>
                  <a:pt x="1350264" y="770839"/>
                </a:lnTo>
                <a:lnTo>
                  <a:pt x="1350264" y="85597"/>
                </a:lnTo>
                <a:lnTo>
                  <a:pt x="1343532" y="52292"/>
                </a:lnTo>
                <a:lnTo>
                  <a:pt x="1325181" y="25082"/>
                </a:lnTo>
                <a:lnTo>
                  <a:pt x="1297971" y="6730"/>
                </a:lnTo>
                <a:lnTo>
                  <a:pt x="126466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86071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0" y="85597"/>
                </a:moveTo>
                <a:lnTo>
                  <a:pt x="6730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8" y="0"/>
                </a:lnTo>
                <a:lnTo>
                  <a:pt x="1264665" y="0"/>
                </a:lnTo>
                <a:lnTo>
                  <a:pt x="1297971" y="6730"/>
                </a:lnTo>
                <a:lnTo>
                  <a:pt x="1325181" y="25082"/>
                </a:lnTo>
                <a:lnTo>
                  <a:pt x="1343532" y="52292"/>
                </a:lnTo>
                <a:lnTo>
                  <a:pt x="1350264" y="85597"/>
                </a:lnTo>
                <a:lnTo>
                  <a:pt x="1350264" y="770839"/>
                </a:lnTo>
                <a:lnTo>
                  <a:pt x="1343533" y="804179"/>
                </a:lnTo>
                <a:lnTo>
                  <a:pt x="1325181" y="831403"/>
                </a:lnTo>
                <a:lnTo>
                  <a:pt x="1297971" y="849757"/>
                </a:lnTo>
                <a:lnTo>
                  <a:pt x="1264665" y="856487"/>
                </a:lnTo>
                <a:lnTo>
                  <a:pt x="85598" y="856487"/>
                </a:lnTo>
                <a:lnTo>
                  <a:pt x="52292" y="849757"/>
                </a:lnTo>
                <a:lnTo>
                  <a:pt x="25082" y="831403"/>
                </a:lnTo>
                <a:lnTo>
                  <a:pt x="6731" y="804179"/>
                </a:lnTo>
                <a:lnTo>
                  <a:pt x="0" y="770839"/>
                </a:lnTo>
                <a:lnTo>
                  <a:pt x="0" y="85597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536947" y="5298947"/>
            <a:ext cx="1348740" cy="858519"/>
          </a:xfrm>
          <a:custGeom>
            <a:avLst/>
            <a:gdLst/>
            <a:ahLst/>
            <a:cxnLst/>
            <a:rect l="l" t="t" r="r" b="b"/>
            <a:pathLst>
              <a:path w="1348739" h="858520">
                <a:moveTo>
                  <a:pt x="1262888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210"/>
                </a:lnTo>
                <a:lnTo>
                  <a:pt x="6734" y="805607"/>
                </a:lnTo>
                <a:lnTo>
                  <a:pt x="25114" y="832880"/>
                </a:lnTo>
                <a:lnTo>
                  <a:pt x="52399" y="851268"/>
                </a:lnTo>
                <a:lnTo>
                  <a:pt x="85851" y="858011"/>
                </a:lnTo>
                <a:lnTo>
                  <a:pt x="1262888" y="858011"/>
                </a:lnTo>
                <a:lnTo>
                  <a:pt x="1296340" y="851268"/>
                </a:lnTo>
                <a:lnTo>
                  <a:pt x="1323625" y="832880"/>
                </a:lnTo>
                <a:lnTo>
                  <a:pt x="1342005" y="805607"/>
                </a:lnTo>
                <a:lnTo>
                  <a:pt x="1348739" y="772210"/>
                </a:lnTo>
                <a:lnTo>
                  <a:pt x="1348739" y="85851"/>
                </a:lnTo>
                <a:lnTo>
                  <a:pt x="1342005" y="52399"/>
                </a:lnTo>
                <a:lnTo>
                  <a:pt x="1323625" y="25114"/>
                </a:lnTo>
                <a:lnTo>
                  <a:pt x="1296340" y="6734"/>
                </a:lnTo>
                <a:lnTo>
                  <a:pt x="1262888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36947" y="5298947"/>
            <a:ext cx="1348740" cy="858519"/>
          </a:xfrm>
          <a:custGeom>
            <a:avLst/>
            <a:gdLst/>
            <a:ahLst/>
            <a:cxnLst/>
            <a:rect l="l" t="t" r="r" b="b"/>
            <a:pathLst>
              <a:path w="1348739" h="858520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2888" y="0"/>
                </a:lnTo>
                <a:lnTo>
                  <a:pt x="1296340" y="6734"/>
                </a:lnTo>
                <a:lnTo>
                  <a:pt x="1323625" y="25114"/>
                </a:lnTo>
                <a:lnTo>
                  <a:pt x="1342005" y="52399"/>
                </a:lnTo>
                <a:lnTo>
                  <a:pt x="1348739" y="85851"/>
                </a:lnTo>
                <a:lnTo>
                  <a:pt x="1348739" y="772210"/>
                </a:lnTo>
                <a:lnTo>
                  <a:pt x="1342005" y="805607"/>
                </a:lnTo>
                <a:lnTo>
                  <a:pt x="1323625" y="832880"/>
                </a:lnTo>
                <a:lnTo>
                  <a:pt x="1296340" y="851268"/>
                </a:lnTo>
                <a:lnTo>
                  <a:pt x="1262888" y="858011"/>
                </a:lnTo>
                <a:lnTo>
                  <a:pt x="85851" y="858011"/>
                </a:lnTo>
                <a:lnTo>
                  <a:pt x="52399" y="851268"/>
                </a:lnTo>
                <a:lnTo>
                  <a:pt x="25114" y="832880"/>
                </a:lnTo>
                <a:lnTo>
                  <a:pt x="6734" y="805607"/>
                </a:lnTo>
                <a:lnTo>
                  <a:pt x="0" y="772210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810125" y="5460288"/>
            <a:ext cx="803910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59055">
              <a:lnSpc>
                <a:spcPts val="1750"/>
              </a:lnSpc>
              <a:spcBef>
                <a:spcPts val="295"/>
              </a:spcBef>
            </a:pPr>
            <a:r>
              <a:rPr sz="1600" spc="-5" dirty="0">
                <a:latin typeface="Calibri"/>
                <a:cs typeface="Calibri"/>
              </a:rPr>
              <a:t>Collegio  impe</a:t>
            </a:r>
            <a:r>
              <a:rPr sz="1600" spc="-1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ia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083808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1264665" y="0"/>
                </a:moveTo>
                <a:lnTo>
                  <a:pt x="85597" y="0"/>
                </a:lnTo>
                <a:lnTo>
                  <a:pt x="52292" y="6730"/>
                </a:lnTo>
                <a:lnTo>
                  <a:pt x="25082" y="25082"/>
                </a:lnTo>
                <a:lnTo>
                  <a:pt x="6730" y="52292"/>
                </a:lnTo>
                <a:lnTo>
                  <a:pt x="0" y="85597"/>
                </a:lnTo>
                <a:lnTo>
                  <a:pt x="0" y="770839"/>
                </a:lnTo>
                <a:lnTo>
                  <a:pt x="6730" y="804179"/>
                </a:lnTo>
                <a:lnTo>
                  <a:pt x="25082" y="831403"/>
                </a:lnTo>
                <a:lnTo>
                  <a:pt x="52292" y="849757"/>
                </a:lnTo>
                <a:lnTo>
                  <a:pt x="85597" y="856487"/>
                </a:lnTo>
                <a:lnTo>
                  <a:pt x="1264665" y="856487"/>
                </a:lnTo>
                <a:lnTo>
                  <a:pt x="1297971" y="849757"/>
                </a:lnTo>
                <a:lnTo>
                  <a:pt x="1325181" y="831403"/>
                </a:lnTo>
                <a:lnTo>
                  <a:pt x="1343533" y="804179"/>
                </a:lnTo>
                <a:lnTo>
                  <a:pt x="1350264" y="770839"/>
                </a:lnTo>
                <a:lnTo>
                  <a:pt x="1350264" y="85597"/>
                </a:lnTo>
                <a:lnTo>
                  <a:pt x="1343533" y="52292"/>
                </a:lnTo>
                <a:lnTo>
                  <a:pt x="1325181" y="25082"/>
                </a:lnTo>
                <a:lnTo>
                  <a:pt x="1297971" y="6730"/>
                </a:lnTo>
                <a:lnTo>
                  <a:pt x="126466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083808" y="5157215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0" y="85597"/>
                </a:moveTo>
                <a:lnTo>
                  <a:pt x="6730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7" y="0"/>
                </a:lnTo>
                <a:lnTo>
                  <a:pt x="1264665" y="0"/>
                </a:lnTo>
                <a:lnTo>
                  <a:pt x="1297971" y="6730"/>
                </a:lnTo>
                <a:lnTo>
                  <a:pt x="1325181" y="25082"/>
                </a:lnTo>
                <a:lnTo>
                  <a:pt x="1343533" y="52292"/>
                </a:lnTo>
                <a:lnTo>
                  <a:pt x="1350264" y="85597"/>
                </a:lnTo>
                <a:lnTo>
                  <a:pt x="1350264" y="770839"/>
                </a:lnTo>
                <a:lnTo>
                  <a:pt x="1343533" y="804179"/>
                </a:lnTo>
                <a:lnTo>
                  <a:pt x="1325181" y="831403"/>
                </a:lnTo>
                <a:lnTo>
                  <a:pt x="1297971" y="849757"/>
                </a:lnTo>
                <a:lnTo>
                  <a:pt x="1264665" y="856487"/>
                </a:lnTo>
                <a:lnTo>
                  <a:pt x="85597" y="856487"/>
                </a:lnTo>
                <a:lnTo>
                  <a:pt x="52292" y="849757"/>
                </a:lnTo>
                <a:lnTo>
                  <a:pt x="25082" y="831403"/>
                </a:lnTo>
                <a:lnTo>
                  <a:pt x="6730" y="804179"/>
                </a:lnTo>
                <a:lnTo>
                  <a:pt x="0" y="770839"/>
                </a:lnTo>
                <a:lnTo>
                  <a:pt x="0" y="85597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34684" y="52989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210"/>
                </a:lnTo>
                <a:lnTo>
                  <a:pt x="6734" y="805607"/>
                </a:lnTo>
                <a:lnTo>
                  <a:pt x="25114" y="832880"/>
                </a:lnTo>
                <a:lnTo>
                  <a:pt x="52399" y="851268"/>
                </a:lnTo>
                <a:lnTo>
                  <a:pt x="85851" y="858011"/>
                </a:lnTo>
                <a:lnTo>
                  <a:pt x="1264412" y="858011"/>
                </a:lnTo>
                <a:lnTo>
                  <a:pt x="1297864" y="851268"/>
                </a:lnTo>
                <a:lnTo>
                  <a:pt x="1325149" y="832880"/>
                </a:lnTo>
                <a:lnTo>
                  <a:pt x="1343529" y="805607"/>
                </a:lnTo>
                <a:lnTo>
                  <a:pt x="1350264" y="772210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34684" y="52989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210"/>
                </a:lnTo>
                <a:lnTo>
                  <a:pt x="1343529" y="805607"/>
                </a:lnTo>
                <a:lnTo>
                  <a:pt x="1325149" y="832880"/>
                </a:lnTo>
                <a:lnTo>
                  <a:pt x="1297864" y="851268"/>
                </a:lnTo>
                <a:lnTo>
                  <a:pt x="1264412" y="858011"/>
                </a:lnTo>
                <a:lnTo>
                  <a:pt x="85851" y="858011"/>
                </a:lnTo>
                <a:lnTo>
                  <a:pt x="52399" y="851268"/>
                </a:lnTo>
                <a:lnTo>
                  <a:pt x="25114" y="832880"/>
                </a:lnTo>
                <a:lnTo>
                  <a:pt x="6734" y="805607"/>
                </a:lnTo>
                <a:lnTo>
                  <a:pt x="0" y="772210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340602" y="5460288"/>
            <a:ext cx="1137920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133985">
              <a:lnSpc>
                <a:spcPts val="1750"/>
              </a:lnSpc>
              <a:spcBef>
                <a:spcPts val="295"/>
              </a:spcBef>
            </a:pPr>
            <a:r>
              <a:rPr sz="1600" spc="-10" dirty="0">
                <a:latin typeface="Calibri"/>
                <a:cs typeface="Calibri"/>
              </a:rPr>
              <a:t>Corti </a:t>
            </a:r>
            <a:r>
              <a:rPr sz="1600" spc="-5" dirty="0">
                <a:latin typeface="Calibri"/>
                <a:cs typeface="Calibri"/>
              </a:rPr>
              <a:t>degli  </a:t>
            </a:r>
            <a:r>
              <a:rPr sz="1600" spc="-10" dirty="0">
                <a:latin typeface="Calibri"/>
                <a:cs typeface="Calibri"/>
              </a:rPr>
              <a:t>Stati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Tributari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652515" y="3860291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159"/>
                </a:lnTo>
                <a:lnTo>
                  <a:pt x="6734" y="805612"/>
                </a:lnTo>
                <a:lnTo>
                  <a:pt x="25114" y="832897"/>
                </a:lnTo>
                <a:lnTo>
                  <a:pt x="52399" y="851277"/>
                </a:lnTo>
                <a:lnTo>
                  <a:pt x="85851" y="858011"/>
                </a:lnTo>
                <a:lnTo>
                  <a:pt x="1264412" y="858011"/>
                </a:lnTo>
                <a:lnTo>
                  <a:pt x="1297864" y="851277"/>
                </a:lnTo>
                <a:lnTo>
                  <a:pt x="1325149" y="832897"/>
                </a:lnTo>
                <a:lnTo>
                  <a:pt x="1343529" y="805612"/>
                </a:lnTo>
                <a:lnTo>
                  <a:pt x="1350264" y="772159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652515" y="3860291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159"/>
                </a:lnTo>
                <a:lnTo>
                  <a:pt x="1343529" y="805612"/>
                </a:lnTo>
                <a:lnTo>
                  <a:pt x="1325149" y="832897"/>
                </a:lnTo>
                <a:lnTo>
                  <a:pt x="1297864" y="851277"/>
                </a:lnTo>
                <a:lnTo>
                  <a:pt x="1264412" y="858011"/>
                </a:lnTo>
                <a:lnTo>
                  <a:pt x="85851" y="858011"/>
                </a:lnTo>
                <a:lnTo>
                  <a:pt x="52399" y="851277"/>
                </a:lnTo>
                <a:lnTo>
                  <a:pt x="25114" y="832897"/>
                </a:lnTo>
                <a:lnTo>
                  <a:pt x="6734" y="805612"/>
                </a:lnTo>
                <a:lnTo>
                  <a:pt x="0" y="772159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801867" y="40035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52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1"/>
                </a:lnTo>
                <a:lnTo>
                  <a:pt x="0" y="772159"/>
                </a:lnTo>
                <a:lnTo>
                  <a:pt x="6734" y="805612"/>
                </a:lnTo>
                <a:lnTo>
                  <a:pt x="25114" y="832897"/>
                </a:lnTo>
                <a:lnTo>
                  <a:pt x="52399" y="851277"/>
                </a:lnTo>
                <a:lnTo>
                  <a:pt x="85852" y="858012"/>
                </a:lnTo>
                <a:lnTo>
                  <a:pt x="1264412" y="858012"/>
                </a:lnTo>
                <a:lnTo>
                  <a:pt x="1297864" y="851277"/>
                </a:lnTo>
                <a:lnTo>
                  <a:pt x="1325149" y="832897"/>
                </a:lnTo>
                <a:lnTo>
                  <a:pt x="1343529" y="805612"/>
                </a:lnTo>
                <a:lnTo>
                  <a:pt x="1350264" y="772159"/>
                </a:lnTo>
                <a:lnTo>
                  <a:pt x="1350264" y="85851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801867" y="4003547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1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2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1"/>
                </a:lnTo>
                <a:lnTo>
                  <a:pt x="1350264" y="772159"/>
                </a:lnTo>
                <a:lnTo>
                  <a:pt x="1343529" y="805612"/>
                </a:lnTo>
                <a:lnTo>
                  <a:pt x="1325149" y="832897"/>
                </a:lnTo>
                <a:lnTo>
                  <a:pt x="1297864" y="851277"/>
                </a:lnTo>
                <a:lnTo>
                  <a:pt x="1264412" y="858012"/>
                </a:lnTo>
                <a:lnTo>
                  <a:pt x="85852" y="858012"/>
                </a:lnTo>
                <a:lnTo>
                  <a:pt x="52399" y="851277"/>
                </a:lnTo>
                <a:lnTo>
                  <a:pt x="25114" y="832897"/>
                </a:lnTo>
                <a:lnTo>
                  <a:pt x="6734" y="805612"/>
                </a:lnTo>
                <a:lnTo>
                  <a:pt x="0" y="772159"/>
                </a:lnTo>
                <a:lnTo>
                  <a:pt x="0" y="85851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6016878" y="4163948"/>
            <a:ext cx="922655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95580" marR="5080" indent="-182880">
              <a:lnSpc>
                <a:spcPts val="1750"/>
              </a:lnSpc>
              <a:spcBef>
                <a:spcPts val="295"/>
              </a:spcBef>
            </a:pPr>
            <a:r>
              <a:rPr sz="1600" spc="-5" dirty="0">
                <a:latin typeface="Calibri"/>
                <a:cs typeface="Calibri"/>
              </a:rPr>
              <a:t>Ac</a:t>
            </a:r>
            <a:r>
              <a:rPr sz="1600" spc="-2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ade</a:t>
            </a:r>
            <a:r>
              <a:rPr sz="1600" spc="-15" dirty="0">
                <a:latin typeface="Calibri"/>
                <a:cs typeface="Calibri"/>
              </a:rPr>
              <a:t>m</a:t>
            </a:r>
            <a:r>
              <a:rPr sz="1600" spc="-5" dirty="0">
                <a:latin typeface="Calibri"/>
                <a:cs typeface="Calibri"/>
              </a:rPr>
              <a:t>ia  Hanlin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5430011" y="2423160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1264665" y="0"/>
                </a:moveTo>
                <a:lnTo>
                  <a:pt x="85598" y="0"/>
                </a:lnTo>
                <a:lnTo>
                  <a:pt x="52292" y="6731"/>
                </a:lnTo>
                <a:lnTo>
                  <a:pt x="25082" y="25082"/>
                </a:lnTo>
                <a:lnTo>
                  <a:pt x="6730" y="52292"/>
                </a:lnTo>
                <a:lnTo>
                  <a:pt x="0" y="85598"/>
                </a:lnTo>
                <a:lnTo>
                  <a:pt x="0" y="770889"/>
                </a:lnTo>
                <a:lnTo>
                  <a:pt x="6731" y="804195"/>
                </a:lnTo>
                <a:lnTo>
                  <a:pt x="25082" y="831405"/>
                </a:lnTo>
                <a:lnTo>
                  <a:pt x="52292" y="849757"/>
                </a:lnTo>
                <a:lnTo>
                  <a:pt x="85598" y="856488"/>
                </a:lnTo>
                <a:lnTo>
                  <a:pt x="1264665" y="856488"/>
                </a:lnTo>
                <a:lnTo>
                  <a:pt x="1297971" y="849757"/>
                </a:lnTo>
                <a:lnTo>
                  <a:pt x="1325181" y="831405"/>
                </a:lnTo>
                <a:lnTo>
                  <a:pt x="1343533" y="804195"/>
                </a:lnTo>
                <a:lnTo>
                  <a:pt x="1350264" y="770889"/>
                </a:lnTo>
                <a:lnTo>
                  <a:pt x="1350264" y="85598"/>
                </a:lnTo>
                <a:lnTo>
                  <a:pt x="1343533" y="52292"/>
                </a:lnTo>
                <a:lnTo>
                  <a:pt x="1325181" y="25082"/>
                </a:lnTo>
                <a:lnTo>
                  <a:pt x="1297971" y="6731"/>
                </a:lnTo>
                <a:lnTo>
                  <a:pt x="126466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430011" y="2423160"/>
            <a:ext cx="1350645" cy="856615"/>
          </a:xfrm>
          <a:custGeom>
            <a:avLst/>
            <a:gdLst/>
            <a:ahLst/>
            <a:cxnLst/>
            <a:rect l="l" t="t" r="r" b="b"/>
            <a:pathLst>
              <a:path w="1350645" h="856614">
                <a:moveTo>
                  <a:pt x="0" y="85598"/>
                </a:moveTo>
                <a:lnTo>
                  <a:pt x="6730" y="52292"/>
                </a:lnTo>
                <a:lnTo>
                  <a:pt x="25082" y="25082"/>
                </a:lnTo>
                <a:lnTo>
                  <a:pt x="52292" y="6731"/>
                </a:lnTo>
                <a:lnTo>
                  <a:pt x="85598" y="0"/>
                </a:lnTo>
                <a:lnTo>
                  <a:pt x="1264665" y="0"/>
                </a:lnTo>
                <a:lnTo>
                  <a:pt x="1297971" y="6730"/>
                </a:lnTo>
                <a:lnTo>
                  <a:pt x="1325181" y="25082"/>
                </a:lnTo>
                <a:lnTo>
                  <a:pt x="1343533" y="52292"/>
                </a:lnTo>
                <a:lnTo>
                  <a:pt x="1350264" y="85598"/>
                </a:lnTo>
                <a:lnTo>
                  <a:pt x="1350264" y="770889"/>
                </a:lnTo>
                <a:lnTo>
                  <a:pt x="1343533" y="804195"/>
                </a:lnTo>
                <a:lnTo>
                  <a:pt x="1325181" y="831405"/>
                </a:lnTo>
                <a:lnTo>
                  <a:pt x="1297971" y="849756"/>
                </a:lnTo>
                <a:lnTo>
                  <a:pt x="1264665" y="856488"/>
                </a:lnTo>
                <a:lnTo>
                  <a:pt x="85598" y="856488"/>
                </a:lnTo>
                <a:lnTo>
                  <a:pt x="52292" y="849757"/>
                </a:lnTo>
                <a:lnTo>
                  <a:pt x="25082" y="831405"/>
                </a:lnTo>
                <a:lnTo>
                  <a:pt x="6731" y="804195"/>
                </a:lnTo>
                <a:lnTo>
                  <a:pt x="0" y="770889"/>
                </a:lnTo>
                <a:lnTo>
                  <a:pt x="0" y="85598"/>
                </a:lnTo>
                <a:close/>
              </a:path>
            </a:pathLst>
          </a:custGeom>
          <a:ln w="426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579364" y="2564892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1264412" y="0"/>
                </a:moveTo>
                <a:lnTo>
                  <a:pt x="85851" y="0"/>
                </a:lnTo>
                <a:lnTo>
                  <a:pt x="52399" y="6734"/>
                </a:lnTo>
                <a:lnTo>
                  <a:pt x="25114" y="25114"/>
                </a:lnTo>
                <a:lnTo>
                  <a:pt x="6734" y="52399"/>
                </a:lnTo>
                <a:lnTo>
                  <a:pt x="0" y="85852"/>
                </a:lnTo>
                <a:lnTo>
                  <a:pt x="0" y="772160"/>
                </a:lnTo>
                <a:lnTo>
                  <a:pt x="6734" y="805612"/>
                </a:lnTo>
                <a:lnTo>
                  <a:pt x="25114" y="832897"/>
                </a:lnTo>
                <a:lnTo>
                  <a:pt x="52399" y="851277"/>
                </a:lnTo>
                <a:lnTo>
                  <a:pt x="85851" y="858012"/>
                </a:lnTo>
                <a:lnTo>
                  <a:pt x="1264412" y="858012"/>
                </a:lnTo>
                <a:lnTo>
                  <a:pt x="1297864" y="851277"/>
                </a:lnTo>
                <a:lnTo>
                  <a:pt x="1325149" y="832897"/>
                </a:lnTo>
                <a:lnTo>
                  <a:pt x="1343529" y="805612"/>
                </a:lnTo>
                <a:lnTo>
                  <a:pt x="1350264" y="772160"/>
                </a:lnTo>
                <a:lnTo>
                  <a:pt x="1350264" y="85852"/>
                </a:lnTo>
                <a:lnTo>
                  <a:pt x="1343529" y="52399"/>
                </a:lnTo>
                <a:lnTo>
                  <a:pt x="1325149" y="25114"/>
                </a:lnTo>
                <a:lnTo>
                  <a:pt x="1297864" y="6734"/>
                </a:lnTo>
                <a:lnTo>
                  <a:pt x="126441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579364" y="2564892"/>
            <a:ext cx="1350645" cy="858519"/>
          </a:xfrm>
          <a:custGeom>
            <a:avLst/>
            <a:gdLst/>
            <a:ahLst/>
            <a:cxnLst/>
            <a:rect l="l" t="t" r="r" b="b"/>
            <a:pathLst>
              <a:path w="1350645" h="858520">
                <a:moveTo>
                  <a:pt x="0" y="85852"/>
                </a:moveTo>
                <a:lnTo>
                  <a:pt x="6734" y="52399"/>
                </a:lnTo>
                <a:lnTo>
                  <a:pt x="25114" y="25114"/>
                </a:lnTo>
                <a:lnTo>
                  <a:pt x="52399" y="6734"/>
                </a:lnTo>
                <a:lnTo>
                  <a:pt x="85851" y="0"/>
                </a:lnTo>
                <a:lnTo>
                  <a:pt x="1264412" y="0"/>
                </a:lnTo>
                <a:lnTo>
                  <a:pt x="1297864" y="6734"/>
                </a:lnTo>
                <a:lnTo>
                  <a:pt x="1325149" y="25114"/>
                </a:lnTo>
                <a:lnTo>
                  <a:pt x="1343529" y="52399"/>
                </a:lnTo>
                <a:lnTo>
                  <a:pt x="1350264" y="85852"/>
                </a:lnTo>
                <a:lnTo>
                  <a:pt x="1350264" y="772160"/>
                </a:lnTo>
                <a:lnTo>
                  <a:pt x="1343529" y="805612"/>
                </a:lnTo>
                <a:lnTo>
                  <a:pt x="1325149" y="832897"/>
                </a:lnTo>
                <a:lnTo>
                  <a:pt x="1297864" y="851277"/>
                </a:lnTo>
                <a:lnTo>
                  <a:pt x="1264412" y="858012"/>
                </a:lnTo>
                <a:lnTo>
                  <a:pt x="85851" y="858012"/>
                </a:lnTo>
                <a:lnTo>
                  <a:pt x="52399" y="851277"/>
                </a:lnTo>
                <a:lnTo>
                  <a:pt x="25114" y="832897"/>
                </a:lnTo>
                <a:lnTo>
                  <a:pt x="6734" y="805612"/>
                </a:lnTo>
                <a:lnTo>
                  <a:pt x="0" y="772160"/>
                </a:lnTo>
                <a:lnTo>
                  <a:pt x="0" y="85852"/>
                </a:lnTo>
                <a:close/>
              </a:path>
            </a:pathLst>
          </a:custGeom>
          <a:ln w="42672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5825109" y="2836544"/>
            <a:ext cx="8623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5" dirty="0">
                <a:latin typeface="Calibri"/>
                <a:cs typeface="Calibri"/>
              </a:rPr>
              <a:t>Censorato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2" name="object 6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r>
              <a:rPr dirty="0"/>
              <a:t> /</a:t>
            </a:r>
            <a:r>
              <a:rPr spc="-80" dirty="0"/>
              <a:t> </a:t>
            </a:r>
            <a:r>
              <a:rPr dirty="0"/>
              <a:t>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2130</Words>
  <Application>Microsoft Office PowerPoint</Application>
  <PresentationFormat>Presentazione su schermo (4:3)</PresentationFormat>
  <Paragraphs>328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Verdana</vt:lpstr>
      <vt:lpstr>Wingdings</vt:lpstr>
      <vt:lpstr>Office Theme</vt:lpstr>
      <vt:lpstr>STORIA GLOBALE</vt:lpstr>
      <vt:lpstr>Lezione 5</vt:lpstr>
      <vt:lpstr>Due immagini dell’organizzazione statale Qing</vt:lpstr>
      <vt:lpstr>Autori di riferimento: Max Weber (1864-1920)</vt:lpstr>
      <vt:lpstr>Autori di riferimento: K. A. Wittfogel (1896-1988)</vt:lpstr>
      <vt:lpstr>Autori di riferimento: Étienne Balasz (1905-1963)</vt:lpstr>
      <vt:lpstr>Presentazione standard di PowerPoint</vt:lpstr>
      <vt:lpstr>La gerarchia mandarinale («mandarino», dal portoghese «mandarim», anche «mandador», colui che comanda, latino «mandare»)</vt:lpstr>
      <vt:lpstr>Struttura amministrativa dell’impero Qing: il governo centrale</vt:lpstr>
      <vt:lpstr>Struttura amministrativa dell’impero Qing: il governo delle province</vt:lpstr>
      <vt:lpstr>Circoscrizioni amministrative (ordine decrescente)</vt:lpstr>
      <vt:lpstr>Il Da Qing lü li</vt:lpstr>
      <vt:lpstr>Il sistema giudiziario cinese sotto i Qing:  come funziona</vt:lpstr>
      <vt:lpstr>Qing</vt:lpstr>
      <vt:lpstr>La burocrazia</vt:lpstr>
      <vt:lpstr>Dipartimenti e ministri ai vertici dello Stato imperiale</vt:lpstr>
      <vt:lpstr>Dipartimenti e ministri ai vertici dello Stato imperiale</vt:lpstr>
      <vt:lpstr>Da Barrow:</vt:lpstr>
      <vt:lpstr>Il reddito pubblico e la tassazione</vt:lpstr>
      <vt:lpstr>Strategia fiscale dei Qing</vt:lpstr>
      <vt:lpstr>Ruolo economico dello Stato</vt:lpstr>
      <vt:lpstr>La funzione ‘idraulica’ dello Stato e la teoria del  ‘dispotismo idraulico’</vt:lpstr>
      <vt:lpstr>Ruolo economico dello Stato: commercio e  artigianato</vt:lpstr>
      <vt:lpstr>Osterhammel: due luoghi comuni, il ‘dispotismo  orientale’ e la ‘democrazia rurale’</vt:lpstr>
      <vt:lpstr>... segue</vt:lpstr>
      <vt:lpstr>Una ‘democrazia rurale’ di villaggio ?</vt:lpstr>
      <vt:lpstr>Uno Stato debole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 Abbattista</dc:creator>
  <cp:lastModifiedBy>ABBATTISTA GUIDO</cp:lastModifiedBy>
  <cp:revision>2</cp:revision>
  <dcterms:created xsi:type="dcterms:W3CDTF">2022-10-01T17:01:53Z</dcterms:created>
  <dcterms:modified xsi:type="dcterms:W3CDTF">2022-11-07T13:00:32Z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2021-10-06T00:00:00Z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2022-10-01T00:00:00Z</vt:filetime>
  </property>
</Properties>
</file>