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40"/>
  </p:notesMasterIdLst>
  <p:handoutMasterIdLst>
    <p:handoutMasterId r:id="rId41"/>
  </p:handoutMasterIdLst>
  <p:sldIdLst>
    <p:sldId id="256" r:id="rId3"/>
    <p:sldId id="257" r:id="rId4"/>
    <p:sldId id="270" r:id="rId5"/>
    <p:sldId id="278" r:id="rId6"/>
    <p:sldId id="271" r:id="rId7"/>
    <p:sldId id="273" r:id="rId8"/>
    <p:sldId id="303" r:id="rId9"/>
    <p:sldId id="274" r:id="rId10"/>
    <p:sldId id="275" r:id="rId11"/>
    <p:sldId id="276" r:id="rId12"/>
    <p:sldId id="279" r:id="rId13"/>
    <p:sldId id="277" r:id="rId14"/>
    <p:sldId id="272" r:id="rId15"/>
    <p:sldId id="280" r:id="rId16"/>
    <p:sldId id="281" r:id="rId17"/>
    <p:sldId id="282" r:id="rId18"/>
    <p:sldId id="292" r:id="rId19"/>
    <p:sldId id="285" r:id="rId20"/>
    <p:sldId id="284" r:id="rId21"/>
    <p:sldId id="286" r:id="rId22"/>
    <p:sldId id="283" r:id="rId23"/>
    <p:sldId id="287" r:id="rId24"/>
    <p:sldId id="288" r:id="rId25"/>
    <p:sldId id="289" r:id="rId26"/>
    <p:sldId id="290" r:id="rId27"/>
    <p:sldId id="291" r:id="rId28"/>
    <p:sldId id="293" r:id="rId29"/>
    <p:sldId id="295" r:id="rId30"/>
    <p:sldId id="302" r:id="rId31"/>
    <p:sldId id="294" r:id="rId32"/>
    <p:sldId id="296" r:id="rId33"/>
    <p:sldId id="297" r:id="rId34"/>
    <p:sldId id="304" r:id="rId35"/>
    <p:sldId id="260" r:id="rId36"/>
    <p:sldId id="299" r:id="rId37"/>
    <p:sldId id="300" r:id="rId38"/>
    <p:sldId id="301" r:id="rId39"/>
  </p:sldIdLst>
  <p:sldSz cx="12188825" cy="6858000"/>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3" autoAdjust="0"/>
    <p:restoredTop sz="94660"/>
  </p:normalViewPr>
  <p:slideViewPr>
    <p:cSldViewPr>
      <p:cViewPr varScale="1">
        <p:scale>
          <a:sx n="72" d="100"/>
          <a:sy n="72" d="100"/>
        </p:scale>
        <p:origin x="330" y="33"/>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notesTextViewPr>
    <p:cViewPr>
      <p:scale>
        <a:sx n="1" d="1"/>
        <a:sy n="1" d="1"/>
      </p:scale>
      <p:origin x="0" y="0"/>
    </p:cViewPr>
  </p:notesTextViewPr>
  <p:notesViewPr>
    <p:cSldViewPr showGuides="1">
      <p:cViewPr varScale="1">
        <p:scale>
          <a:sx n="55" d="100"/>
          <a:sy n="55" d="100"/>
        </p:scale>
        <p:origin x="3072" y="84"/>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784AA43A-3F76-4A13-9CD6-36134EB429E3}" type="datetimeFigureOut">
              <a:rPr lang="it-IT"/>
              <a:t>06/03/2016</a:t>
            </a:fld>
            <a:endParaRPr/>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A850423A-8BCE-448E-A97B-03A88B2B12C1}" type="slidenum">
              <a:rPr/>
              <a:t>‹N›</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5F674A4F-2B7A-4ECB-A400-260B2FFC03C1}" type="datetimeFigureOut">
              <a:rPr lang="it-IT"/>
              <a:t>06/03/2016</a:t>
            </a:fld>
            <a:endParaRPr/>
          </a:p>
        </p:txBody>
      </p:sp>
      <p:sp>
        <p:nvSpPr>
          <p:cNvPr id="4" name="Slide Image Placeholder 3"/>
          <p:cNvSpPr>
            <a:spLocks noGrp="1" noRot="1" noChangeAspect="1"/>
          </p:cNvSpPr>
          <p:nvPr>
            <p:ph type="sldImg" idx="2"/>
          </p:nvPr>
        </p:nvSpPr>
        <p:spPr>
          <a:xfrm>
            <a:off x="68263" y="746125"/>
            <a:ext cx="6624637" cy="372745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01F2A70B-78F2-4DCF-B53B-C990D2FAFB8A}" type="slidenum">
              <a:rPr/>
              <a:t>‹N›</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it-IT" smtClean="0"/>
              <a:t>Fare clic per modificare lo stile del titolo</a:t>
            </a:r>
            <a:endParaRPr/>
          </a:p>
        </p:txBody>
      </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a:p>
        </p:txBody>
      </p:sp>
      <p:grpSp>
        <p:nvGrpSpPr>
          <p:cNvPr id="256" name="line"/>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it-IT" smtClean="0"/>
              <a:t>Fare clic per modificare lo stile del titolo</a:t>
            </a:r>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10"/>
          </p:nvPr>
        </p:nvSpPr>
        <p:spPr/>
        <p:txBody>
          <a:bodyPr/>
          <a:lstStyle/>
          <a:p>
            <a:fld id="{9AFE8FB1-0A7A-443E-AAF7-31D4FA1AA312}" type="datetimeFigureOut">
              <a:rPr lang="it-IT"/>
              <a:t>06/03/2016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Vertical Title 1"/>
          <p:cNvSpPr>
            <a:spLocks noGrp="1"/>
          </p:cNvSpPr>
          <p:nvPr>
            <p:ph type="title" orient="vert"/>
          </p:nvPr>
        </p:nvSpPr>
        <p:spPr>
          <a:xfrm>
            <a:off x="10361612" y="274639"/>
            <a:ext cx="1371600" cy="5901747"/>
          </a:xfrm>
        </p:spPr>
        <p:txBody>
          <a:bodyPr vert="eaVert"/>
          <a:lstStyle/>
          <a:p>
            <a:r>
              <a:rPr lang="it-IT" smtClean="0"/>
              <a:t>Fare clic per modificare lo stile del titolo</a:t>
            </a:r>
            <a:endParaRPr/>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10"/>
          </p:nvPr>
        </p:nvSpPr>
        <p:spPr/>
        <p:txBody>
          <a:bodyPr/>
          <a:lstStyle/>
          <a:p>
            <a:fld id="{9AFE8FB1-0A7A-443E-AAF7-31D4FA1AA312}" type="datetimeFigureOut">
              <a:rPr lang="it-IT"/>
              <a:t>06/03/2016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it-IT" smtClean="0"/>
              <a:t>Fare clic per modificare lo stile del titolo</a:t>
            </a:r>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10"/>
          </p:nvPr>
        </p:nvSpPr>
        <p:spPr/>
        <p:txBody>
          <a:bodyPr/>
          <a:lstStyle/>
          <a:p>
            <a:fld id="{9AFE8FB1-0A7A-443E-AAF7-31D4FA1AA312}" type="datetimeFigureOut">
              <a:rPr lang="it-IT"/>
              <a:t>06/03/2016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it-IT" smtClean="0"/>
              <a:t>Fare clic per modificare lo stile del titolo</a:t>
            </a:r>
            <a:endParaRPr/>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9AFE8FB1-0A7A-443E-AAF7-31D4FA1AA312}" type="datetimeFigureOut">
              <a:rPr lang="it-IT"/>
              <a:t>06/03/2016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it-IT" smtClean="0"/>
              <a:t>Fare clic per modificare lo stile del titolo</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4"/>
          <p:cNvSpPr>
            <a:spLocks noGrp="1"/>
          </p:cNvSpPr>
          <p:nvPr>
            <p:ph type="dt" sz="half" idx="10"/>
          </p:nvPr>
        </p:nvSpPr>
        <p:spPr/>
        <p:txBody>
          <a:bodyPr/>
          <a:lstStyle/>
          <a:p>
            <a:fld id="{9AFE8FB1-0A7A-443E-AAF7-31D4FA1AA312}" type="datetimeFigureOut">
              <a:rPr lang="it-IT"/>
              <a:t>06/03/2016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lvl1pPr>
              <a:defRPr/>
            </a:lvl1pPr>
          </a:lstStyle>
          <a:p>
            <a:r>
              <a:rPr lang="it-IT" smtClean="0"/>
              <a:t>Fare clic per modificare lo stile del titolo</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7" name="Date Placeholder 6"/>
          <p:cNvSpPr>
            <a:spLocks noGrp="1"/>
          </p:cNvSpPr>
          <p:nvPr>
            <p:ph type="dt" sz="half" idx="10"/>
          </p:nvPr>
        </p:nvSpPr>
        <p:spPr/>
        <p:txBody>
          <a:bodyPr/>
          <a:lstStyle/>
          <a:p>
            <a:fld id="{9AFE8FB1-0A7A-443E-AAF7-31D4FA1AA312}" type="datetimeFigureOut">
              <a:rPr lang="it-IT"/>
              <a:t>06/03/2016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it-IT" smtClean="0"/>
              <a:t>Fare clic per modificare lo stile del titolo</a:t>
            </a:r>
            <a:endParaRPr/>
          </a:p>
        </p:txBody>
      </p:sp>
      <p:sp>
        <p:nvSpPr>
          <p:cNvPr id="3" name="Date Placeholder 2"/>
          <p:cNvSpPr>
            <a:spLocks noGrp="1"/>
          </p:cNvSpPr>
          <p:nvPr>
            <p:ph type="dt" sz="half" idx="10"/>
          </p:nvPr>
        </p:nvSpPr>
        <p:spPr/>
        <p:txBody>
          <a:bodyPr/>
          <a:lstStyle/>
          <a:p>
            <a:fld id="{9AFE8FB1-0A7A-443E-AAF7-31D4FA1AA312}" type="datetimeFigureOut">
              <a:rPr lang="it-IT"/>
              <a:t>06/03/2016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it-IT"/>
              <a:t>06/03/2016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it-IT" smtClean="0"/>
              <a:t>Fare clic per modificare lo stile del titolo</a:t>
            </a:r>
            <a:endParaRP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9AFE8FB1-0A7A-443E-AAF7-31D4FA1AA312}" type="datetimeFigureOut">
              <a:rPr lang="it-IT"/>
              <a:t>06/03/2016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it-IT" smtClean="0"/>
              <a:t>Fare clic per modificare lo stile del titolo</a:t>
            </a:r>
            <a:endParaRPr/>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9AFE8FB1-0A7A-443E-AAF7-31D4FA1AA312}" type="datetimeFigureOut">
              <a:rPr lang="it-IT"/>
              <a:t>06/03/2016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it-IT" smtClean="0"/>
              <a:t>Fare clic per modificare lo stile del titolo</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9AFE8FB1-0A7A-443E-AAF7-31D4FA1AA312}" type="datetimeFigureOut">
              <a:rPr lang="it-IT"/>
              <a:pPr/>
              <a:t>06/03/2016</a:t>
            </a:fld>
            <a:endParaRPr/>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25BA54BD-C84D-46CE-8B72-31BFB26ABA43}" type="slidenum">
              <a:rPr/>
              <a:pPr/>
              <a:t>‹N›</a:t>
            </a:fld>
            <a:endParaRPr/>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80000"/>
        <a:buFont typeface="Wingdings" pitchFamily="2" charset="2"/>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80000"/>
        <a:buFont typeface="Wingdings" pitchFamily="2" charset="2"/>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80000"/>
        <a:buFont typeface="Wingdings" pitchFamily="2" charset="2"/>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80000"/>
        <a:buFont typeface="Wingdings" pitchFamily="2" charset="2"/>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80000"/>
        <a:buFont typeface="Wingdings" pitchFamily="2" charset="2"/>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defTabSz="914400">
              <a:lnSpc>
                <a:spcPct val="90000"/>
              </a:lnSpc>
              <a:spcBef>
                <a:spcPts val="0"/>
              </a:spcBef>
              <a:buNone/>
            </a:pPr>
            <a:r>
              <a:rPr lang="it-IT" sz="5400" b="0" i="0" dirty="0" smtClean="0">
                <a:solidFill>
                  <a:schemeClr val="tx1"/>
                </a:solidFill>
                <a:latin typeface="Consolas"/>
                <a:ea typeface="+mj-ea"/>
                <a:cs typeface="+mj-cs"/>
              </a:rPr>
              <a:t>Le istituzioni dell’Unione europea</a:t>
            </a:r>
            <a:endParaRPr lang="it-IT" sz="5400" b="0" i="0" dirty="0">
              <a:solidFill>
                <a:schemeClr val="tx1"/>
              </a:solidFill>
              <a:latin typeface="Consolas"/>
              <a:ea typeface="+mj-ea"/>
              <a:cs typeface="+mj-cs"/>
            </a:endParaRPr>
          </a:p>
        </p:txBody>
      </p:sp>
      <p:sp>
        <p:nvSpPr>
          <p:cNvPr id="3" name="Subtitle 2"/>
          <p:cNvSpPr>
            <a:spLocks noGrp="1"/>
          </p:cNvSpPr>
          <p:nvPr>
            <p:ph type="subTitle" idx="1"/>
          </p:nvPr>
        </p:nvSpPr>
        <p:spPr/>
        <p:txBody>
          <a:bodyPr/>
          <a:lstStyle/>
          <a:p>
            <a:pPr marL="0" indent="0" algn="l">
              <a:spcBef>
                <a:spcPts val="0"/>
              </a:spcBef>
              <a:buNone/>
            </a:pPr>
            <a:r>
              <a:rPr lang="it-IT" b="0" i="0" dirty="0" smtClean="0">
                <a:solidFill>
                  <a:schemeClr val="tx1">
                    <a:tint val="75000"/>
                  </a:schemeClr>
                </a:solidFill>
              </a:rPr>
              <a:t>Sintesi del quadro istituzionale </a:t>
            </a:r>
            <a:r>
              <a:rPr lang="it-IT" b="0" i="0" smtClean="0">
                <a:solidFill>
                  <a:schemeClr val="tx1">
                    <a:tint val="75000"/>
                  </a:schemeClr>
                </a:solidFill>
              </a:rPr>
              <a:t>e organico</a:t>
            </a:r>
            <a:endParaRPr lang="it-IT" b="0" i="0">
              <a:solidFill>
                <a:schemeClr val="tx1">
                  <a:tint val="75000"/>
                </a:schemeClr>
              </a:solidFill>
            </a:endParaRP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5) </a:t>
            </a:r>
            <a:r>
              <a:rPr lang="it-IT" b="1" dirty="0" smtClean="0">
                <a:solidFill>
                  <a:srgbClr val="FF0000"/>
                </a:solidFill>
              </a:rPr>
              <a:t>Il Consiglio</a:t>
            </a:r>
            <a:r>
              <a:rPr lang="it-IT" dirty="0" smtClean="0"/>
              <a:t> (in generale)</a:t>
            </a:r>
            <a:endParaRPr lang="it-IT" dirty="0"/>
          </a:p>
        </p:txBody>
      </p:sp>
      <p:sp>
        <p:nvSpPr>
          <p:cNvPr id="3" name="Segnaposto contenuto 2"/>
          <p:cNvSpPr>
            <a:spLocks noGrp="1"/>
          </p:cNvSpPr>
          <p:nvPr>
            <p:ph idx="1"/>
          </p:nvPr>
        </p:nvSpPr>
        <p:spPr/>
        <p:txBody>
          <a:bodyPr>
            <a:normAutofit fontScale="70000" lnSpcReduction="20000"/>
          </a:bodyPr>
          <a:lstStyle/>
          <a:p>
            <a:r>
              <a:rPr lang="it-IT" u="sng" dirty="0" smtClean="0">
                <a:solidFill>
                  <a:srgbClr val="FF0000"/>
                </a:solidFill>
              </a:rPr>
              <a:t>Il Consiglio</a:t>
            </a:r>
            <a:r>
              <a:rPr lang="it-IT" dirty="0" smtClean="0"/>
              <a:t> (art. 16 TUE, art. 237-243 TFUE)</a:t>
            </a:r>
          </a:p>
          <a:p>
            <a:r>
              <a:rPr lang="it-IT" u="sng" dirty="0" smtClean="0">
                <a:solidFill>
                  <a:srgbClr val="FF0000"/>
                </a:solidFill>
              </a:rPr>
              <a:t>Natura</a:t>
            </a:r>
            <a:r>
              <a:rPr lang="it-IT" dirty="0" smtClean="0"/>
              <a:t>: </a:t>
            </a:r>
            <a:r>
              <a:rPr lang="it-IT" dirty="0" smtClean="0">
                <a:solidFill>
                  <a:srgbClr val="FF0000"/>
                </a:solidFill>
              </a:rPr>
              <a:t>organo di Stati</a:t>
            </a:r>
            <a:r>
              <a:rPr lang="it-IT" dirty="0" smtClean="0"/>
              <a:t> (di rappresentanti degli Stati membri): carattere intergovernativo (</a:t>
            </a:r>
            <a:r>
              <a:rPr lang="it-IT" dirty="0"/>
              <a:t>v anche il Consiglio europeo, art. 15 TUE, e i vari comitati intergovernativi con funzioni ausiliarie</a:t>
            </a:r>
            <a:r>
              <a:rPr lang="it-IT" dirty="0" smtClean="0"/>
              <a:t>) </a:t>
            </a:r>
            <a:endParaRPr lang="it-IT" dirty="0" smtClean="0"/>
          </a:p>
          <a:p>
            <a:r>
              <a:rPr lang="it-IT" u="sng" dirty="0">
                <a:solidFill>
                  <a:srgbClr val="FF0000"/>
                </a:solidFill>
              </a:rPr>
              <a:t>Composizione</a:t>
            </a:r>
            <a:r>
              <a:rPr lang="it-IT" dirty="0"/>
              <a:t>: </a:t>
            </a:r>
            <a:r>
              <a:rPr lang="it-IT" dirty="0" smtClean="0"/>
              <a:t>«un </a:t>
            </a:r>
            <a:r>
              <a:rPr lang="it-IT" dirty="0"/>
              <a:t>rappresentante di ciascuno Stato membro a livello ministeriale, abilitato a impegnare il governo dello Stato membro che rappresenta e ad esercitare il diritto di </a:t>
            </a:r>
            <a:r>
              <a:rPr lang="it-IT" dirty="0" smtClean="0"/>
              <a:t>voto» (art. 16, par. 2 TUE); </a:t>
            </a:r>
            <a:r>
              <a:rPr lang="it-IT" dirty="0" smtClean="0">
                <a:solidFill>
                  <a:srgbClr val="FF0000"/>
                </a:solidFill>
              </a:rPr>
              <a:t>legittimazione democratica indiretta</a:t>
            </a:r>
            <a:r>
              <a:rPr lang="it-IT" dirty="0" smtClean="0"/>
              <a:t>: art. 10, par. 2, TUE («Gli Stati membri sono rappresentati nel Consiglio dai rispettivi governi, a loro volta democraticamente responsabili dinanzi ai loro parlamenti nazionali o dinanzi ai loro cittadini»)</a:t>
            </a:r>
          </a:p>
          <a:p>
            <a:r>
              <a:rPr lang="it-IT" u="sng" dirty="0" smtClean="0">
                <a:solidFill>
                  <a:srgbClr val="FF0000"/>
                </a:solidFill>
              </a:rPr>
              <a:t>Funzionamento</a:t>
            </a:r>
            <a:r>
              <a:rPr lang="it-IT" dirty="0" smtClean="0"/>
              <a:t>: formazioni del Consiglio; Presidenza del Consiglio e suo ruolo (art. 16, par. 6, TUE)</a:t>
            </a:r>
          </a:p>
          <a:p>
            <a:r>
              <a:rPr lang="it-IT" u="sng" dirty="0" smtClean="0">
                <a:solidFill>
                  <a:srgbClr val="FF0000"/>
                </a:solidFill>
              </a:rPr>
              <a:t>Modalità di deliberazione</a:t>
            </a:r>
            <a:r>
              <a:rPr lang="it-IT" dirty="0" smtClean="0"/>
              <a:t> (maggioranza qualificata; semplice; unanimità) (art. 16, par. 4, TUE)</a:t>
            </a:r>
          </a:p>
          <a:p>
            <a:r>
              <a:rPr lang="it-IT" dirty="0" smtClean="0">
                <a:solidFill>
                  <a:srgbClr val="FF0000"/>
                </a:solidFill>
              </a:rPr>
              <a:t>Organi «specchio»</a:t>
            </a:r>
            <a:r>
              <a:rPr lang="it-IT" dirty="0" smtClean="0"/>
              <a:t> (rappresentanti dei governi degli Stati membri in sede di Consiglio; </a:t>
            </a:r>
            <a:r>
              <a:rPr lang="it-IT" dirty="0" err="1" smtClean="0"/>
              <a:t>CoRePer</a:t>
            </a:r>
            <a:r>
              <a:rPr lang="it-IT" dirty="0" smtClean="0"/>
              <a:t>)</a:t>
            </a:r>
          </a:p>
          <a:p>
            <a:r>
              <a:rPr lang="it-IT" u="sng" dirty="0" smtClean="0">
                <a:solidFill>
                  <a:srgbClr val="FF0000"/>
                </a:solidFill>
              </a:rPr>
              <a:t>Funzioni</a:t>
            </a:r>
            <a:r>
              <a:rPr lang="it-IT" dirty="0" smtClean="0"/>
              <a:t>: legislativa, di bilancio, di definizione e di coordinamento delle politiche dell’Unione (rinvio alle norme dei Trattati) (art. 16, par. 1, TUE)</a:t>
            </a:r>
            <a:endParaRPr lang="it-IT" dirty="0"/>
          </a:p>
        </p:txBody>
      </p:sp>
    </p:spTree>
    <p:extLst>
      <p:ext uri="{BB962C8B-B14F-4D97-AF65-F5344CB8AC3E}">
        <p14:creationId xmlns:p14="http://schemas.microsoft.com/office/powerpoint/2010/main" val="3326790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(composizione)</a:t>
            </a:r>
            <a:endParaRPr lang="it-IT" dirty="0"/>
          </a:p>
        </p:txBody>
      </p:sp>
      <p:sp>
        <p:nvSpPr>
          <p:cNvPr id="3" name="Segnaposto contenuto 2"/>
          <p:cNvSpPr>
            <a:spLocks noGrp="1"/>
          </p:cNvSpPr>
          <p:nvPr>
            <p:ph idx="1"/>
          </p:nvPr>
        </p:nvSpPr>
        <p:spPr/>
        <p:txBody>
          <a:bodyPr>
            <a:normAutofit fontScale="77500" lnSpcReduction="20000"/>
          </a:bodyPr>
          <a:lstStyle/>
          <a:p>
            <a:r>
              <a:rPr lang="it-IT" u="sng" dirty="0" smtClean="0">
                <a:solidFill>
                  <a:srgbClr val="FF0000"/>
                </a:solidFill>
              </a:rPr>
              <a:t>Composizione</a:t>
            </a:r>
            <a:r>
              <a:rPr lang="it-IT" dirty="0" smtClean="0"/>
              <a:t>: rinvio al </a:t>
            </a:r>
            <a:r>
              <a:rPr lang="it-IT" dirty="0" smtClean="0">
                <a:solidFill>
                  <a:srgbClr val="FF0000"/>
                </a:solidFill>
              </a:rPr>
              <a:t>diritto costituzionale interno</a:t>
            </a:r>
            <a:r>
              <a:rPr lang="it-IT" dirty="0" smtClean="0"/>
              <a:t> per l’individuazione del soggetto-organo competente a guidare la delegazione nazionale (Stati federali o decentrati); in Italia, membro del Governo o, in materie di competenza regionale, un presidente di giunta regionale o di provincia autonoma designato dal Governo (</a:t>
            </a:r>
            <a:r>
              <a:rPr lang="it-IT" dirty="0"/>
              <a:t>conferenza Stato-Regioni: art. 5.1 della legge La </a:t>
            </a:r>
            <a:r>
              <a:rPr lang="it-IT" dirty="0" smtClean="0"/>
              <a:t>Loggia, n</a:t>
            </a:r>
            <a:r>
              <a:rPr lang="it-IT" dirty="0"/>
              <a:t>. 131 del </a:t>
            </a:r>
            <a:r>
              <a:rPr lang="it-IT" dirty="0" smtClean="0"/>
              <a:t>2003); </a:t>
            </a:r>
          </a:p>
          <a:p>
            <a:r>
              <a:rPr lang="it-IT" dirty="0" smtClean="0"/>
              <a:t>La disciplina italiana della «fase ascendente» o della formazione della posizione italiana in Consiglio: l. 234 del 24.12.2012, Norme generali sulla partecipazione dell’Italia alla formazione e all’attuazione della normativa e delle politiche UE: a) obblighi di </a:t>
            </a:r>
            <a:r>
              <a:rPr lang="it-IT" dirty="0" smtClean="0">
                <a:solidFill>
                  <a:srgbClr val="FF0000"/>
                </a:solidFill>
              </a:rPr>
              <a:t>coordinamento</a:t>
            </a:r>
            <a:r>
              <a:rPr lang="it-IT" dirty="0" smtClean="0"/>
              <a:t>, di </a:t>
            </a:r>
            <a:r>
              <a:rPr lang="it-IT" dirty="0" smtClean="0">
                <a:solidFill>
                  <a:srgbClr val="FF0000"/>
                </a:solidFill>
              </a:rPr>
              <a:t>informazione preventiva e di consultazione</a:t>
            </a:r>
            <a:r>
              <a:rPr lang="it-IT" dirty="0" smtClean="0"/>
              <a:t>, di </a:t>
            </a:r>
            <a:r>
              <a:rPr lang="it-IT" dirty="0" smtClean="0">
                <a:solidFill>
                  <a:srgbClr val="FF0000"/>
                </a:solidFill>
              </a:rPr>
              <a:t>attuazione</a:t>
            </a:r>
            <a:r>
              <a:rPr lang="it-IT" dirty="0" smtClean="0"/>
              <a:t> di indirizzi politici provenienti dal Parlamento, ovvero dalle assemblee regionali e provinciali (art. 4-9 e 22-24 l. 234)</a:t>
            </a:r>
          </a:p>
          <a:p>
            <a:r>
              <a:rPr lang="it-IT" dirty="0" smtClean="0"/>
              <a:t>b) Istituto della «</a:t>
            </a:r>
            <a:r>
              <a:rPr lang="it-IT" dirty="0" smtClean="0">
                <a:solidFill>
                  <a:srgbClr val="FF0000"/>
                </a:solidFill>
              </a:rPr>
              <a:t>riserva di esame parlamentare</a:t>
            </a:r>
            <a:r>
              <a:rPr lang="it-IT" dirty="0" smtClean="0"/>
              <a:t>» richiesta dalle Camere o dallo stesso Governo (art. 10 l. 234); durata: 30 gg. (art. 10 par 3); </a:t>
            </a:r>
            <a:r>
              <a:rPr lang="it-IT" dirty="0" smtClean="0">
                <a:solidFill>
                  <a:srgbClr val="FF0000"/>
                </a:solidFill>
              </a:rPr>
              <a:t>effetti</a:t>
            </a:r>
            <a:r>
              <a:rPr lang="it-IT" dirty="0" smtClean="0"/>
              <a:t> degli atti di indirizzo parlamentare (art. 6 e 7, par. 1-2: obbligo di coerenza, salvo adeguata motivazione)</a:t>
            </a:r>
          </a:p>
          <a:p>
            <a:r>
              <a:rPr lang="it-IT" dirty="0" smtClean="0"/>
              <a:t>c) Istituto della «riserva di esame regionale</a:t>
            </a:r>
            <a:r>
              <a:rPr lang="it-IT" dirty="0"/>
              <a:t>» richiesta dalla  la Conferenza permanente per i rapporti tra lo Stato, le regioni e le province autonome di Trento e di </a:t>
            </a:r>
            <a:r>
              <a:rPr lang="it-IT" dirty="0" smtClean="0"/>
              <a:t>Bolzano (art. 24, par. 5, l. 234)</a:t>
            </a:r>
            <a:endParaRPr lang="it-IT" dirty="0"/>
          </a:p>
        </p:txBody>
      </p:sp>
    </p:spTree>
    <p:extLst>
      <p:ext uri="{BB962C8B-B14F-4D97-AF65-F5344CB8AC3E}">
        <p14:creationId xmlns:p14="http://schemas.microsoft.com/office/powerpoint/2010/main" val="1024961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a:t>
            </a:r>
            <a:r>
              <a:rPr lang="it-IT" dirty="0" smtClean="0"/>
              <a:t>Consiglio (funzionamento)</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solidFill>
                  <a:srgbClr val="FF0000"/>
                </a:solidFill>
              </a:rPr>
              <a:t>Organo non permanente</a:t>
            </a:r>
            <a:r>
              <a:rPr lang="it-IT" dirty="0" smtClean="0"/>
              <a:t>: si riunisce in </a:t>
            </a:r>
            <a:r>
              <a:rPr lang="it-IT" dirty="0" smtClean="0">
                <a:solidFill>
                  <a:srgbClr val="FF0000"/>
                </a:solidFill>
              </a:rPr>
              <a:t>10 formazioni (tipiche)</a:t>
            </a:r>
            <a:r>
              <a:rPr lang="it-IT" dirty="0" smtClean="0"/>
              <a:t>, diverse per calendario e per funzione (a seconda della materia all’</a:t>
            </a:r>
            <a:r>
              <a:rPr lang="it-IT" dirty="0" err="1" smtClean="0"/>
              <a:t>odg</a:t>
            </a:r>
            <a:r>
              <a:rPr lang="it-IT" dirty="0" smtClean="0"/>
              <a:t> del Consiglio), alcune previste dal TUE (Affari generali, art. 16, par. 6, comma 2; Affari esteri, art. 16, par. </a:t>
            </a:r>
            <a:r>
              <a:rPr lang="it-IT" dirty="0" smtClean="0"/>
              <a:t>6, comma 2)</a:t>
            </a:r>
            <a:endParaRPr lang="it-IT" dirty="0" smtClean="0"/>
          </a:p>
          <a:p>
            <a:r>
              <a:rPr lang="it-IT" dirty="0"/>
              <a:t>I</a:t>
            </a:r>
            <a:r>
              <a:rPr lang="it-IT" dirty="0" smtClean="0"/>
              <a:t>n talune formazioni (esempio: UEM) i rappresentanti degli Stati membri «con deroga» sono presenti ma non esercitano il diritto </a:t>
            </a:r>
            <a:r>
              <a:rPr lang="it-IT" dirty="0"/>
              <a:t>di voto (vedi </a:t>
            </a:r>
            <a:r>
              <a:rPr lang="it-IT" dirty="0" smtClean="0"/>
              <a:t>Europa </a:t>
            </a:r>
            <a:r>
              <a:rPr lang="it-IT" dirty="0"/>
              <a:t>a più </a:t>
            </a:r>
            <a:r>
              <a:rPr lang="it-IT" dirty="0" smtClean="0"/>
              <a:t>velocità)</a:t>
            </a:r>
          </a:p>
          <a:p>
            <a:r>
              <a:rPr lang="it-IT" dirty="0" smtClean="0"/>
              <a:t>La </a:t>
            </a:r>
            <a:r>
              <a:rPr lang="it-IT" dirty="0" smtClean="0">
                <a:solidFill>
                  <a:srgbClr val="FF0000"/>
                </a:solidFill>
              </a:rPr>
              <a:t>Presidenza del Consiglio</a:t>
            </a:r>
            <a:r>
              <a:rPr lang="it-IT" dirty="0" smtClean="0"/>
              <a:t>: rivestita stabilmente dall’</a:t>
            </a:r>
            <a:r>
              <a:rPr lang="it-IT" dirty="0" smtClean="0">
                <a:solidFill>
                  <a:srgbClr val="FF0000"/>
                </a:solidFill>
              </a:rPr>
              <a:t>Alto rappresentante</a:t>
            </a:r>
            <a:r>
              <a:rPr lang="it-IT" dirty="0" smtClean="0"/>
              <a:t> per la formazione «Affari esteri» (art. 16, par. 9, TUE); rivestita a turno dai vari Stati membri secondo un sistema di «rotazione paritaria» negli altri casi (art. 236 TFUE). Nella prassi, sistema della «troika» o «trio» (criteri: diversità ed equilibri geografici nell’Unione)</a:t>
            </a:r>
          </a:p>
          <a:p>
            <a:r>
              <a:rPr lang="it-IT" dirty="0" smtClean="0">
                <a:solidFill>
                  <a:srgbClr val="FF0000"/>
                </a:solidFill>
              </a:rPr>
              <a:t>Funzioni </a:t>
            </a:r>
            <a:r>
              <a:rPr lang="it-IT" dirty="0">
                <a:solidFill>
                  <a:srgbClr val="FF0000"/>
                </a:solidFill>
              </a:rPr>
              <a:t>della Presidenza</a:t>
            </a:r>
            <a:r>
              <a:rPr lang="it-IT" dirty="0"/>
              <a:t>: </a:t>
            </a:r>
            <a:r>
              <a:rPr lang="it-IT" dirty="0" smtClean="0"/>
              <a:t>a) di </a:t>
            </a:r>
            <a:r>
              <a:rPr lang="it-IT" dirty="0"/>
              <a:t>impulso e coordinamento (dei lavori dell'istituzione: per esempio, definisce l'ordine del giorno) e </a:t>
            </a:r>
            <a:r>
              <a:rPr lang="it-IT" dirty="0" smtClean="0"/>
              <a:t>b) di </a:t>
            </a:r>
            <a:r>
              <a:rPr lang="it-IT" dirty="0"/>
              <a:t>rappresentanza esterna (sul piano internazionale </a:t>
            </a:r>
            <a:r>
              <a:rPr lang="it-IT" dirty="0" smtClean="0"/>
              <a:t>e per la firma degli atti consiliari); c) lo Stato membro che ricopre la Presidenza del Consiglio svolge ruolo di presidenza anche dei comitati intergovernativi «specchio» del Consiglio</a:t>
            </a:r>
            <a:endParaRPr lang="it-IT" dirty="0"/>
          </a:p>
        </p:txBody>
      </p:sp>
    </p:spTree>
    <p:extLst>
      <p:ext uri="{BB962C8B-B14F-4D97-AF65-F5344CB8AC3E}">
        <p14:creationId xmlns:p14="http://schemas.microsoft.com/office/powerpoint/2010/main" val="491679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(modalità deliberative)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solidFill>
                  <a:srgbClr val="FF0000"/>
                </a:solidFill>
              </a:rPr>
              <a:t>Metodi deliberativi</a:t>
            </a:r>
            <a:r>
              <a:rPr lang="it-IT" dirty="0" smtClean="0"/>
              <a:t>: maggioranza semplice (ove prevista: esempio questioni organizzative e di procedura: art. 240 TFUE); unanimità (ove prevista: questioni / materie di particolare sensibilità politica, esempio: armonizzazione della fiscalità indiretta e diretta, art. 113 e 114.2 – 115 TFUE), maggioranza qualificata (metodo normale: art. 16, par. </a:t>
            </a:r>
            <a:r>
              <a:rPr lang="it-IT" dirty="0" smtClean="0"/>
              <a:t>3 TUE)</a:t>
            </a:r>
          </a:p>
          <a:p>
            <a:r>
              <a:rPr lang="it-IT" dirty="0" smtClean="0"/>
              <a:t>La </a:t>
            </a:r>
            <a:r>
              <a:rPr lang="it-IT" u="sng" dirty="0" smtClean="0">
                <a:solidFill>
                  <a:srgbClr val="FF0000"/>
                </a:solidFill>
              </a:rPr>
              <a:t>nozione di «maggioranza qualificata»</a:t>
            </a:r>
            <a:r>
              <a:rPr lang="it-IT" dirty="0" smtClean="0"/>
              <a:t>: criteri: duplice criterio soggettivo (il numero e la percentuale di voti favorevoli in Consiglio) e criterio demografico </a:t>
            </a:r>
          </a:p>
          <a:p>
            <a:r>
              <a:rPr lang="it-IT" dirty="0" smtClean="0"/>
              <a:t>La nozione </a:t>
            </a:r>
            <a:r>
              <a:rPr lang="it-IT" dirty="0" smtClean="0">
                <a:solidFill>
                  <a:srgbClr val="FF0000"/>
                </a:solidFill>
              </a:rPr>
              <a:t>applicabile dal 1.11.2014</a:t>
            </a:r>
            <a:r>
              <a:rPr lang="it-IT" dirty="0" smtClean="0"/>
              <a:t>: a) voto favorevole di 15 Stati membri, b) che esprimono il 55% del voti dei membri del Consiglio (28x0,55=15,7), c) espressivi del 65% della popolazione dell’Unione (la soglia del 55% è elevata al 72% qualora la proposta non provenga dalla Commissione o dall’Alto rappresentante: art. 238, par. 2, TFUE)</a:t>
            </a:r>
          </a:p>
          <a:p>
            <a:r>
              <a:rPr lang="it-IT" dirty="0" smtClean="0">
                <a:solidFill>
                  <a:srgbClr val="FF0000"/>
                </a:solidFill>
              </a:rPr>
              <a:t>Regime transitorio</a:t>
            </a:r>
            <a:r>
              <a:rPr lang="it-IT" dirty="0" smtClean="0"/>
              <a:t>: su richiesta di un membro del Consiglio (fino al 31.3.2017) può essere «riesumato» il sistema precedente (cd </a:t>
            </a:r>
            <a:r>
              <a:rPr lang="it-IT" dirty="0" smtClean="0">
                <a:solidFill>
                  <a:srgbClr val="FF0000"/>
                </a:solidFill>
              </a:rPr>
              <a:t>di Nizza</a:t>
            </a:r>
            <a:r>
              <a:rPr lang="it-IT" dirty="0" smtClean="0"/>
              <a:t>): a) soglia minima di voti «ponderati» (vedi protocollo n. 16 sulle disposizioni transitorie per il «peso» di ciascun rappresentante consiliare: 29-3): 260 voti su totali 352; b) voto favorevole della maggioranza numerica degli Stati membri (15 o, senza la proposta della Commissione, 19); c) la condizione demografica (su richiesta di uno Stato membro: 62% popolazione)</a:t>
            </a:r>
          </a:p>
          <a:p>
            <a:endParaRPr lang="it-IT" dirty="0"/>
          </a:p>
        </p:txBody>
      </p:sp>
    </p:spTree>
    <p:extLst>
      <p:ext uri="{BB962C8B-B14F-4D97-AF65-F5344CB8AC3E}">
        <p14:creationId xmlns:p14="http://schemas.microsoft.com/office/powerpoint/2010/main" val="2465074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Consiglio (modalità </a:t>
            </a:r>
            <a:r>
              <a:rPr lang="it-IT" dirty="0" smtClean="0"/>
              <a:t>deliberative II)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Il nuovo sistema «manda in pensione» il sistema della ponderazione (originario e pressoché esclusivo), introducendo l’applicazione di 2 criteri «oggettivi» (duplice quorum numerico e quorum demografico)</a:t>
            </a:r>
          </a:p>
          <a:p>
            <a:r>
              <a:rPr lang="it-IT" dirty="0" smtClean="0"/>
              <a:t>Attenuazione del «quorum demografico» nella definizione della «</a:t>
            </a:r>
            <a:r>
              <a:rPr lang="it-IT" dirty="0" smtClean="0">
                <a:solidFill>
                  <a:srgbClr val="FF0000"/>
                </a:solidFill>
              </a:rPr>
              <a:t>minoranza dissenziente» «di blocco»</a:t>
            </a:r>
            <a:r>
              <a:rPr lang="it-IT" dirty="0" smtClean="0"/>
              <a:t>. Se i dissenzienti non annoverano almeno 4 Stati membri, l’atto si considera adottato (sebbene il 65% della popolazione dell’Unione non sia raggiunto). I precedenti: il compromesso di Lussemburgo e il compromesso di </a:t>
            </a:r>
            <a:r>
              <a:rPr lang="it-IT" dirty="0" err="1" smtClean="0"/>
              <a:t>Ioannina</a:t>
            </a:r>
            <a:endParaRPr lang="it-IT" dirty="0" smtClean="0"/>
          </a:p>
          <a:p>
            <a:r>
              <a:rPr lang="it-IT" dirty="0" smtClean="0"/>
              <a:t>La </a:t>
            </a:r>
            <a:r>
              <a:rPr lang="it-IT" dirty="0" smtClean="0">
                <a:solidFill>
                  <a:srgbClr val="FF0000"/>
                </a:solidFill>
              </a:rPr>
              <a:t>nozione di unanimità</a:t>
            </a:r>
            <a:r>
              <a:rPr lang="it-IT" dirty="0" smtClean="0"/>
              <a:t>: il voto contrario di un rappresentante statale impedisce l’adozione dell’atto; l’astensione (art. 238, par. 4, TFUE) non ha effetto preclusivo, se il membro è presente o rappresentato; ciascun membro può ricevere 1 delega da altri Stati membri. Il caso della «astensione costruttiva»: art. 31, par. 1, comma 2 TUE</a:t>
            </a:r>
          </a:p>
          <a:p>
            <a:endParaRPr lang="it-IT" dirty="0"/>
          </a:p>
        </p:txBody>
      </p:sp>
    </p:spTree>
    <p:extLst>
      <p:ext uri="{BB962C8B-B14F-4D97-AF65-F5344CB8AC3E}">
        <p14:creationId xmlns:p14="http://schemas.microsoft.com/office/powerpoint/2010/main" val="3129661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(organi «specchio»)</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Comitati ed enti intergovernativi (a composizione simile o identica a quella consiliare):</a:t>
            </a:r>
          </a:p>
          <a:p>
            <a:r>
              <a:rPr lang="it-IT" dirty="0" smtClean="0"/>
              <a:t>I </a:t>
            </a:r>
            <a:r>
              <a:rPr lang="it-IT" u="sng" dirty="0" smtClean="0">
                <a:solidFill>
                  <a:srgbClr val="FF0000"/>
                </a:solidFill>
              </a:rPr>
              <a:t>rappresentanti degli Stati membri riuniti in sede di Consiglio </a:t>
            </a:r>
            <a:r>
              <a:rPr lang="it-IT" dirty="0"/>
              <a:t>(esempio: </a:t>
            </a:r>
            <a:r>
              <a:rPr lang="it-IT" dirty="0" smtClean="0"/>
              <a:t>in </a:t>
            </a:r>
            <a:r>
              <a:rPr lang="it-IT" dirty="0"/>
              <a:t>materia di diritto dell’immigrazione (parte materiale) talora i rappresentanti degli Stati membri hanno raggiunto accordi politici poi richiamati in decisioni formali del Consiglio (istituzione): v. </a:t>
            </a:r>
            <a:r>
              <a:rPr lang="it-IT" dirty="0" smtClean="0"/>
              <a:t>l’art</a:t>
            </a:r>
            <a:r>
              <a:rPr lang="it-IT" dirty="0"/>
              <a:t>. 4 della </a:t>
            </a:r>
            <a:r>
              <a:rPr lang="it-IT" dirty="0" err="1"/>
              <a:t>dec</a:t>
            </a:r>
            <a:r>
              <a:rPr lang="it-IT" dirty="0"/>
              <a:t>. (UE) 2015/1523 del Consiglio del 14 settembre 2015 che istituisce misure temporanee nel settore della protezione internazionale a beneficio dell'Italia e della Grecia (sistema delle quote di ricollocazione dei richiedenti asilo in carico, secondo il sistema di Dublino, all’Italia e alla Grecia));</a:t>
            </a:r>
            <a:endParaRPr lang="it-IT" dirty="0" smtClean="0"/>
          </a:p>
          <a:p>
            <a:r>
              <a:rPr lang="it-IT" dirty="0" smtClean="0"/>
              <a:t>Il </a:t>
            </a:r>
            <a:r>
              <a:rPr lang="it-IT" u="sng" dirty="0" smtClean="0">
                <a:solidFill>
                  <a:srgbClr val="FF0000"/>
                </a:solidFill>
              </a:rPr>
              <a:t>Comitato dei rappresentanti permanenti, cd COREPER </a:t>
            </a:r>
            <a:r>
              <a:rPr lang="it-IT" dirty="0" smtClean="0"/>
              <a:t>(art. 16, par. 7, TUE e art. 240, par. 1, TFUE); composizione; funzioni: preparatorie dei lavori del Consiglio, esecutive; filtro delle proposte della Commissione (procedura dei punti A o B dell’</a:t>
            </a:r>
            <a:r>
              <a:rPr lang="it-IT" dirty="0" err="1" smtClean="0"/>
              <a:t>odg</a:t>
            </a:r>
            <a:r>
              <a:rPr lang="it-IT" dirty="0" smtClean="0"/>
              <a:t> del Consiglio)</a:t>
            </a:r>
          </a:p>
          <a:p>
            <a:r>
              <a:rPr lang="it-IT" dirty="0" smtClean="0"/>
              <a:t>Organi ausiliari: il Segretariato generale (art. 240, par. 2, TFUE)</a:t>
            </a:r>
          </a:p>
          <a:p>
            <a:r>
              <a:rPr lang="it-IT" dirty="0"/>
              <a:t>L’Alto rappresentante (art. 18 TUE: rinvio) </a:t>
            </a:r>
          </a:p>
          <a:p>
            <a:endParaRPr lang="it-IT" dirty="0" smtClean="0"/>
          </a:p>
        </p:txBody>
      </p:sp>
    </p:spTree>
    <p:extLst>
      <p:ext uri="{BB962C8B-B14F-4D97-AF65-F5344CB8AC3E}">
        <p14:creationId xmlns:p14="http://schemas.microsoft.com/office/powerpoint/2010/main" val="2872949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6) </a:t>
            </a:r>
            <a:r>
              <a:rPr lang="it-IT" b="1" dirty="0" smtClean="0">
                <a:solidFill>
                  <a:srgbClr val="FF0000"/>
                </a:solidFill>
              </a:rPr>
              <a:t>Il Consiglio europeo</a:t>
            </a:r>
            <a:endParaRPr lang="it-IT" b="1" dirty="0">
              <a:solidFill>
                <a:srgbClr val="FF0000"/>
              </a:solidFill>
            </a:endParaRPr>
          </a:p>
        </p:txBody>
      </p:sp>
      <p:sp>
        <p:nvSpPr>
          <p:cNvPr id="3" name="Segnaposto contenuto 2"/>
          <p:cNvSpPr>
            <a:spLocks noGrp="1"/>
          </p:cNvSpPr>
          <p:nvPr>
            <p:ph idx="1"/>
          </p:nvPr>
        </p:nvSpPr>
        <p:spPr/>
        <p:txBody>
          <a:bodyPr>
            <a:normAutofit fontScale="92500" lnSpcReduction="10000"/>
          </a:bodyPr>
          <a:lstStyle/>
          <a:p>
            <a:r>
              <a:rPr lang="it-IT" sz="3200" dirty="0" smtClean="0"/>
              <a:t>Il Consiglio europeo (1960</a:t>
            </a:r>
            <a:r>
              <a:rPr lang="it-IT" sz="3200" dirty="0" smtClean="0">
                <a:cs typeface="Times New Roman" panose="02020603050405020304" pitchFamily="18" charset="0"/>
              </a:rPr>
              <a:t>→1974→1986): oggi art. 15 TUE, art. 235-236 TFUE</a:t>
            </a:r>
          </a:p>
          <a:p>
            <a:pPr algn="just">
              <a:spcAft>
                <a:spcPts val="0"/>
              </a:spcAft>
            </a:pPr>
            <a:r>
              <a:rPr lang="it-IT" sz="3200" kern="50" dirty="0" smtClean="0">
                <a:ea typeface="SimSun" panose="02010600030101010101" pitchFamily="2" charset="-122"/>
                <a:cs typeface="Times New Roman" panose="02020603050405020304" pitchFamily="18" charset="0"/>
              </a:rPr>
              <a:t>Organo intergovernativo, di matrice politica</a:t>
            </a:r>
          </a:p>
          <a:p>
            <a:pPr algn="just">
              <a:spcAft>
                <a:spcPts val="0"/>
              </a:spcAft>
            </a:pPr>
            <a:r>
              <a:rPr lang="it-IT" sz="3200" kern="50" dirty="0" smtClean="0">
                <a:ea typeface="SimSun" panose="02010600030101010101" pitchFamily="2" charset="-122"/>
                <a:cs typeface="Times New Roman" panose="02020603050405020304" pitchFamily="18" charset="0"/>
              </a:rPr>
              <a:t>Sin dalle origini ha svolto </a:t>
            </a:r>
            <a:r>
              <a:rPr lang="it-IT" sz="3200" kern="50" dirty="0">
                <a:ea typeface="SimSun" panose="02010600030101010101" pitchFamily="2" charset="-122"/>
                <a:cs typeface="Times New Roman" panose="02020603050405020304" pitchFamily="18" charset="0"/>
              </a:rPr>
              <a:t>una funzione di </a:t>
            </a:r>
            <a:r>
              <a:rPr lang="it-IT" sz="3200" b="1" kern="50" dirty="0">
                <a:solidFill>
                  <a:srgbClr val="FF0000"/>
                </a:solidFill>
                <a:ea typeface="SimSun" panose="02010600030101010101" pitchFamily="2" charset="-122"/>
                <a:cs typeface="Times New Roman" panose="02020603050405020304" pitchFamily="18" charset="0"/>
              </a:rPr>
              <a:t>alto negoziato</a:t>
            </a:r>
            <a:r>
              <a:rPr lang="it-IT" sz="3200" kern="50" dirty="0">
                <a:ea typeface="SimSun" panose="02010600030101010101" pitchFamily="2" charset="-122"/>
                <a:cs typeface="Times New Roman" panose="02020603050405020304" pitchFamily="18" charset="0"/>
              </a:rPr>
              <a:t> (cd </a:t>
            </a:r>
            <a:r>
              <a:rPr lang="it-IT" sz="3200" kern="50" dirty="0">
                <a:solidFill>
                  <a:srgbClr val="FF0000"/>
                </a:solidFill>
                <a:ea typeface="SimSun" panose="02010600030101010101" pitchFamily="2" charset="-122"/>
                <a:cs typeface="Times New Roman" panose="02020603050405020304" pitchFamily="18" charset="0"/>
              </a:rPr>
              <a:t>diplomazia intergovernativa</a:t>
            </a:r>
            <a:r>
              <a:rPr lang="it-IT" sz="3200" kern="50" dirty="0">
                <a:ea typeface="SimSun" panose="02010600030101010101" pitchFamily="2" charset="-122"/>
                <a:cs typeface="Times New Roman" panose="02020603050405020304" pitchFamily="18" charset="0"/>
              </a:rPr>
              <a:t>) a soluzione di </a:t>
            </a:r>
            <a:r>
              <a:rPr lang="it-IT" sz="3200" b="1" kern="50" dirty="0">
                <a:ea typeface="SimSun" panose="02010600030101010101" pitchFamily="2" charset="-122"/>
                <a:cs typeface="Times New Roman" panose="02020603050405020304" pitchFamily="18" charset="0"/>
              </a:rPr>
              <a:t>problemi</a:t>
            </a:r>
            <a:r>
              <a:rPr lang="it-IT" sz="3200" b="1" kern="50" dirty="0">
                <a:solidFill>
                  <a:srgbClr val="FF0000"/>
                </a:solidFill>
                <a:ea typeface="SimSun" panose="02010600030101010101" pitchFamily="2" charset="-122"/>
                <a:cs typeface="Times New Roman" panose="02020603050405020304" pitchFamily="18" charset="0"/>
              </a:rPr>
              <a:t> sia interni sia </a:t>
            </a:r>
            <a:r>
              <a:rPr lang="it-IT" sz="3200" b="1" kern="50" dirty="0" smtClean="0">
                <a:solidFill>
                  <a:srgbClr val="FF0000"/>
                </a:solidFill>
                <a:ea typeface="SimSun" panose="02010600030101010101" pitchFamily="2" charset="-122"/>
                <a:cs typeface="Times New Roman" panose="02020603050405020304" pitchFamily="18" charset="0"/>
              </a:rPr>
              <a:t>(soprattutto) esterni </a:t>
            </a:r>
            <a:r>
              <a:rPr lang="it-IT" sz="3200" b="1" kern="50" dirty="0">
                <a:solidFill>
                  <a:srgbClr val="FF0000"/>
                </a:solidFill>
                <a:ea typeface="SimSun" panose="02010600030101010101" pitchFamily="2" charset="-122"/>
                <a:cs typeface="Times New Roman" panose="02020603050405020304" pitchFamily="18" charset="0"/>
              </a:rPr>
              <a:t>all’integrazione europea</a:t>
            </a:r>
            <a:r>
              <a:rPr lang="it-IT" sz="3200" kern="50" dirty="0">
                <a:ea typeface="SimSun" panose="02010600030101010101" pitchFamily="2" charset="-122"/>
                <a:cs typeface="Times New Roman" panose="02020603050405020304" pitchFamily="18" charset="0"/>
              </a:rPr>
              <a:t>, e come sede di individuazione di </a:t>
            </a:r>
            <a:r>
              <a:rPr lang="it-IT" sz="3200" b="1" kern="50" dirty="0">
                <a:solidFill>
                  <a:srgbClr val="FF0000"/>
                </a:solidFill>
                <a:ea typeface="SimSun" panose="02010600030101010101" pitchFamily="2" charset="-122"/>
                <a:cs typeface="Times New Roman" panose="02020603050405020304" pitchFamily="18" charset="0"/>
              </a:rPr>
              <a:t>programmi e indirizzi politici</a:t>
            </a:r>
            <a:r>
              <a:rPr lang="it-IT" sz="3200" kern="50" dirty="0">
                <a:solidFill>
                  <a:srgbClr val="FF0000"/>
                </a:solidFill>
                <a:ea typeface="SimSun" panose="02010600030101010101" pitchFamily="2" charset="-122"/>
                <a:cs typeface="Times New Roman" panose="02020603050405020304" pitchFamily="18" charset="0"/>
              </a:rPr>
              <a:t> </a:t>
            </a:r>
            <a:r>
              <a:rPr lang="it-IT" sz="3200" kern="50" dirty="0">
                <a:ea typeface="SimSun" panose="02010600030101010101" pitchFamily="2" charset="-122"/>
                <a:cs typeface="Times New Roman" panose="02020603050405020304" pitchFamily="18" charset="0"/>
              </a:rPr>
              <a:t>per l’attività delle </a:t>
            </a:r>
            <a:r>
              <a:rPr lang="it-IT" sz="3200" b="1" kern="50" dirty="0">
                <a:solidFill>
                  <a:srgbClr val="FF0000"/>
                </a:solidFill>
                <a:ea typeface="SimSun" panose="02010600030101010101" pitchFamily="2" charset="-122"/>
                <a:cs typeface="Times New Roman" panose="02020603050405020304" pitchFamily="18" charset="0"/>
              </a:rPr>
              <a:t>istituzioni europee</a:t>
            </a:r>
            <a:r>
              <a:rPr lang="it-IT" sz="3200" kern="50" dirty="0">
                <a:solidFill>
                  <a:srgbClr val="FF0000"/>
                </a:solidFill>
                <a:ea typeface="SimSun" panose="02010600030101010101" pitchFamily="2" charset="-122"/>
                <a:cs typeface="Times New Roman" panose="02020603050405020304" pitchFamily="18" charset="0"/>
              </a:rPr>
              <a:t> </a:t>
            </a:r>
            <a:r>
              <a:rPr lang="it-IT" sz="3200" kern="50" dirty="0">
                <a:ea typeface="SimSun" panose="02010600030101010101" pitchFamily="2" charset="-122"/>
                <a:cs typeface="Times New Roman" panose="02020603050405020304" pitchFamily="18" charset="0"/>
              </a:rPr>
              <a:t>(Consiglio, Commissione, Parlamento europeo</a:t>
            </a:r>
            <a:r>
              <a:rPr lang="it-IT" sz="3200" kern="50" dirty="0" smtClean="0">
                <a:ea typeface="SimSun" panose="02010600030101010101" pitchFamily="2" charset="-122"/>
                <a:cs typeface="Times New Roman" panose="02020603050405020304" pitchFamily="18" charset="0"/>
              </a:rPr>
              <a:t>)</a:t>
            </a:r>
            <a:endParaRPr lang="it-IT" sz="3200" kern="50" dirty="0">
              <a:ea typeface="SimSun" panose="02010600030101010101" pitchFamily="2" charset="-122"/>
              <a:cs typeface="Mangal" panose="02040503050203030202" pitchFamily="18" charset="0"/>
            </a:endParaRPr>
          </a:p>
          <a:p>
            <a:pPr algn="just">
              <a:spcAft>
                <a:spcPts val="0"/>
              </a:spcAft>
            </a:pPr>
            <a:endParaRPr lang="it-IT" sz="3600" kern="50" dirty="0">
              <a:latin typeface="Times New Roman" panose="02020603050405020304" pitchFamily="18" charset="0"/>
              <a:ea typeface="SimSun" panose="02010600030101010101" pitchFamily="2" charset="-122"/>
              <a:cs typeface="Mangal" panose="02040503050203030202" pitchFamily="18" charset="0"/>
            </a:endParaRPr>
          </a:p>
        </p:txBody>
      </p:sp>
    </p:spTree>
    <p:extLst>
      <p:ext uri="{BB962C8B-B14F-4D97-AF65-F5344CB8AC3E}">
        <p14:creationId xmlns:p14="http://schemas.microsoft.com/office/powerpoint/2010/main" val="3769415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europeo (natura e composizione)</a:t>
            </a:r>
            <a:endParaRPr lang="it-IT" dirty="0"/>
          </a:p>
        </p:txBody>
      </p:sp>
      <p:sp>
        <p:nvSpPr>
          <p:cNvPr id="3" name="Segnaposto contenuto 2"/>
          <p:cNvSpPr>
            <a:spLocks noGrp="1"/>
          </p:cNvSpPr>
          <p:nvPr>
            <p:ph idx="1"/>
          </p:nvPr>
        </p:nvSpPr>
        <p:spPr/>
        <p:txBody>
          <a:bodyPr>
            <a:normAutofit/>
          </a:bodyPr>
          <a:lstStyle/>
          <a:p>
            <a:pPr algn="just">
              <a:spcAft>
                <a:spcPts val="0"/>
              </a:spcAft>
            </a:pPr>
            <a:r>
              <a:rPr lang="it-IT" sz="1400" dirty="0"/>
              <a:t>1. </a:t>
            </a:r>
            <a:r>
              <a:rPr lang="it-IT" sz="1400" b="1" u="sng" dirty="0">
                <a:solidFill>
                  <a:srgbClr val="FF0000"/>
                </a:solidFill>
              </a:rPr>
              <a:t>Natura e composizione</a:t>
            </a:r>
            <a:r>
              <a:rPr lang="it-IT" sz="1400" dirty="0"/>
              <a:t> </a:t>
            </a:r>
          </a:p>
          <a:p>
            <a:pPr algn="just">
              <a:spcAft>
                <a:spcPts val="0"/>
              </a:spcAft>
            </a:pPr>
            <a:r>
              <a:rPr lang="it-IT" sz="1400" dirty="0">
                <a:solidFill>
                  <a:srgbClr val="FF0000"/>
                </a:solidFill>
              </a:rPr>
              <a:t>S</a:t>
            </a:r>
            <a:r>
              <a:rPr lang="it-IT" sz="1400" b="1" kern="50" dirty="0">
                <a:solidFill>
                  <a:srgbClr val="FF0000"/>
                </a:solidFill>
                <a:ea typeface="SimSun" panose="02010600030101010101" pitchFamily="2" charset="-122"/>
                <a:cs typeface="Times New Roman" panose="02020603050405020304" pitchFamily="18" charset="0"/>
              </a:rPr>
              <a:t>uprema istituzione intergovernativa</a:t>
            </a:r>
            <a:r>
              <a:rPr lang="it-IT" sz="1400" kern="50" dirty="0">
                <a:solidFill>
                  <a:srgbClr val="FF0000"/>
                </a:solidFill>
                <a:ea typeface="SimSun" panose="02010600030101010101" pitchFamily="2" charset="-122"/>
                <a:cs typeface="Times New Roman" panose="02020603050405020304" pitchFamily="18" charset="0"/>
              </a:rPr>
              <a:t> </a:t>
            </a:r>
            <a:r>
              <a:rPr lang="it-IT" sz="1400" kern="50" dirty="0">
                <a:ea typeface="SimSun" panose="02010600030101010101" pitchFamily="2" charset="-122"/>
                <a:cs typeface="Times New Roman" panose="02020603050405020304" pitchFamily="18" charset="0"/>
              </a:rPr>
              <a:t>dell'Unione (</a:t>
            </a:r>
            <a:r>
              <a:rPr lang="it-IT" sz="1400" b="1" kern="50" dirty="0">
                <a:ea typeface="SimSun" panose="02010600030101010101" pitchFamily="2" charset="-122"/>
                <a:cs typeface="Times New Roman" panose="02020603050405020304" pitchFamily="18" charset="0"/>
              </a:rPr>
              <a:t>art. 13 e 15 TUE</a:t>
            </a:r>
            <a:r>
              <a:rPr lang="it-IT" sz="1400" kern="50" dirty="0">
                <a:ea typeface="SimSun" panose="02010600030101010101" pitchFamily="2" charset="-122"/>
                <a:cs typeface="Times New Roman" panose="02020603050405020304" pitchFamily="18" charset="0"/>
              </a:rPr>
              <a:t>): rappresentanza </a:t>
            </a:r>
            <a:r>
              <a:rPr lang="it-IT" sz="1400" b="1" kern="50" dirty="0">
                <a:solidFill>
                  <a:srgbClr val="FF0000"/>
                </a:solidFill>
                <a:ea typeface="SimSun" panose="02010600030101010101" pitchFamily="2" charset="-122"/>
                <a:cs typeface="Times New Roman" panose="02020603050405020304" pitchFamily="18" charset="0"/>
              </a:rPr>
              <a:t>collegiale, dell’Unione nella sua dimensione intergovernativa</a:t>
            </a:r>
            <a:r>
              <a:rPr lang="it-IT" sz="1400" kern="50" dirty="0">
                <a:ea typeface="SimSun" panose="02010600030101010101" pitchFamily="2" charset="-122"/>
                <a:cs typeface="Times New Roman" panose="02020603050405020304" pitchFamily="18" charset="0"/>
              </a:rPr>
              <a:t>. </a:t>
            </a:r>
            <a:r>
              <a:rPr lang="it-IT" sz="1400" b="1" kern="50" dirty="0">
                <a:solidFill>
                  <a:srgbClr val="FF0000"/>
                </a:solidFill>
                <a:ea typeface="SimSun" panose="02010600030101010101" pitchFamily="2" charset="-122"/>
                <a:cs typeface="Times New Roman" panose="02020603050405020304" pitchFamily="18" charset="0"/>
              </a:rPr>
              <a:t>È organo non permanente</a:t>
            </a:r>
            <a:r>
              <a:rPr lang="it-IT" sz="1400" kern="50" dirty="0">
                <a:ea typeface="SimSun" panose="02010600030101010101" pitchFamily="2" charset="-122"/>
                <a:cs typeface="Times New Roman" panose="02020603050405020304" pitchFamily="18" charset="0"/>
              </a:rPr>
              <a:t>. Il Consiglio europeo si riunisce </a:t>
            </a:r>
            <a:r>
              <a:rPr lang="it-IT" sz="1400" b="1" u="sng" kern="50" dirty="0">
                <a:ea typeface="SimSun" panose="02010600030101010101" pitchFamily="2" charset="-122"/>
                <a:cs typeface="Times New Roman" panose="02020603050405020304" pitchFamily="18" charset="0"/>
              </a:rPr>
              <a:t>due volte a semestre</a:t>
            </a:r>
            <a:r>
              <a:rPr lang="it-IT" sz="1400" kern="50" dirty="0">
                <a:ea typeface="SimSun" panose="02010600030101010101" pitchFamily="2" charset="-122"/>
                <a:cs typeface="Times New Roman" panose="02020603050405020304" pitchFamily="18" charset="0"/>
              </a:rPr>
              <a:t> su </a:t>
            </a:r>
            <a:r>
              <a:rPr lang="it-IT" sz="1400" b="1" u="sng" kern="50" dirty="0">
                <a:ea typeface="SimSun" panose="02010600030101010101" pitchFamily="2" charset="-122"/>
                <a:cs typeface="Times New Roman" panose="02020603050405020304" pitchFamily="18" charset="0"/>
              </a:rPr>
              <a:t>convocazione del suo Presidente</a:t>
            </a:r>
            <a:r>
              <a:rPr lang="it-IT" sz="1400" kern="50" dirty="0">
                <a:ea typeface="SimSun" panose="02010600030101010101" pitchFamily="2" charset="-122"/>
                <a:cs typeface="Times New Roman" panose="02020603050405020304" pitchFamily="18" charset="0"/>
              </a:rPr>
              <a:t> (art. 15.3 TUE) o quando sia necessario (in via straordinaria). </a:t>
            </a:r>
            <a:endParaRPr lang="it-IT" sz="1400" kern="50" dirty="0">
              <a:ea typeface="SimSun" panose="02010600030101010101" pitchFamily="2" charset="-122"/>
              <a:cs typeface="Mangal" panose="02040503050203030202" pitchFamily="18" charset="0"/>
            </a:endParaRPr>
          </a:p>
          <a:p>
            <a:pPr algn="just">
              <a:spcAft>
                <a:spcPts val="0"/>
              </a:spcAft>
            </a:pPr>
            <a:r>
              <a:rPr lang="it-IT" sz="1400" kern="50" dirty="0">
                <a:ea typeface="SimSun" panose="02010600030101010101" pitchFamily="2" charset="-122"/>
                <a:cs typeface="Times New Roman" panose="02020603050405020304" pitchFamily="18" charset="0"/>
              </a:rPr>
              <a:t>La preparazione delle sue riunioni spetta </a:t>
            </a:r>
            <a:r>
              <a:rPr lang="it-IT" sz="1400" b="1" kern="50" dirty="0">
                <a:ea typeface="SimSun" panose="02010600030101010101" pitchFamily="2" charset="-122"/>
                <a:cs typeface="Times New Roman" panose="02020603050405020304" pitchFamily="18" charset="0"/>
              </a:rPr>
              <a:t>al Consiglio, nella formazione “Affari generali”</a:t>
            </a:r>
            <a:r>
              <a:rPr lang="it-IT" sz="1400" kern="50" dirty="0">
                <a:ea typeface="SimSun" panose="02010600030101010101" pitchFamily="2" charset="-122"/>
                <a:cs typeface="Times New Roman" panose="02020603050405020304" pitchFamily="18" charset="0"/>
              </a:rPr>
              <a:t> (art. 16.6 TUE) e al </a:t>
            </a:r>
            <a:r>
              <a:rPr lang="it-IT" sz="1400" b="1" kern="50" dirty="0">
                <a:solidFill>
                  <a:srgbClr val="FF0000"/>
                </a:solidFill>
                <a:ea typeface="SimSun" panose="02010600030101010101" pitchFamily="2" charset="-122"/>
                <a:cs typeface="Times New Roman" panose="02020603050405020304" pitchFamily="18" charset="0"/>
              </a:rPr>
              <a:t>Presidente del Consiglio europeo</a:t>
            </a:r>
            <a:r>
              <a:rPr lang="it-IT" sz="1400" kern="50" dirty="0">
                <a:ea typeface="SimSun" panose="02010600030101010101" pitchFamily="2" charset="-122"/>
                <a:cs typeface="Times New Roman" panose="02020603050405020304" pitchFamily="18" charset="0"/>
              </a:rPr>
              <a:t> (al primo spetta anche la definizione del “seguito” di quelle).</a:t>
            </a:r>
            <a:endParaRPr lang="it-IT" sz="1400" kern="50" dirty="0">
              <a:ea typeface="SimSun" panose="02010600030101010101" pitchFamily="2" charset="-122"/>
              <a:cs typeface="Mangal" panose="02040503050203030202" pitchFamily="18" charset="0"/>
            </a:endParaRPr>
          </a:p>
          <a:p>
            <a:pPr algn="just">
              <a:spcAft>
                <a:spcPts val="0"/>
              </a:spcAft>
            </a:pPr>
            <a:r>
              <a:rPr lang="it-IT" sz="1400" kern="50" dirty="0">
                <a:ea typeface="Times New Roman" panose="02020603050405020304" pitchFamily="18" charset="0"/>
                <a:cs typeface="Times New Roman" panose="02020603050405020304" pitchFamily="18" charset="0"/>
              </a:rPr>
              <a:t>Vi siedono i </a:t>
            </a:r>
            <a:r>
              <a:rPr lang="it-IT" sz="1400" b="1" kern="50" dirty="0">
                <a:solidFill>
                  <a:srgbClr val="FF0000"/>
                </a:solidFill>
                <a:ea typeface="Times New Roman" panose="02020603050405020304" pitchFamily="18" charset="0"/>
                <a:cs typeface="Times New Roman" panose="02020603050405020304" pitchFamily="18" charset="0"/>
              </a:rPr>
              <a:t>Capi di Stato o di Governo</a:t>
            </a:r>
            <a:r>
              <a:rPr lang="it-IT" sz="1400" kern="50" dirty="0">
                <a:ea typeface="Times New Roman" panose="02020603050405020304" pitchFamily="18" charset="0"/>
                <a:cs typeface="Times New Roman" panose="02020603050405020304" pitchFamily="18" charset="0"/>
              </a:rPr>
              <a:t> dei 28 Stati membri, + il suo </a:t>
            </a:r>
            <a:r>
              <a:rPr lang="it-IT" sz="1400" b="1" kern="50" dirty="0">
                <a:ea typeface="Times New Roman" panose="02020603050405020304" pitchFamily="18" charset="0"/>
                <a:cs typeface="Times New Roman" panose="02020603050405020304" pitchFamily="18" charset="0"/>
              </a:rPr>
              <a:t>Presidente</a:t>
            </a:r>
            <a:r>
              <a:rPr lang="it-IT" sz="1400" kern="50" dirty="0">
                <a:ea typeface="Times New Roman" panose="02020603050405020304" pitchFamily="18" charset="0"/>
                <a:cs typeface="Times New Roman" panose="02020603050405020304" pitchFamily="18" charset="0"/>
              </a:rPr>
              <a:t> (eletto per 2 anni e mezzo rinnovabili), + il </a:t>
            </a:r>
            <a:r>
              <a:rPr lang="it-IT" sz="1400" b="1" kern="50" dirty="0">
                <a:ea typeface="Times New Roman" panose="02020603050405020304" pitchFamily="18" charset="0"/>
                <a:cs typeface="Times New Roman" panose="02020603050405020304" pitchFamily="18" charset="0"/>
              </a:rPr>
              <a:t>Presidente della Commissione</a:t>
            </a:r>
            <a:r>
              <a:rPr lang="it-IT" sz="1400" kern="50" dirty="0">
                <a:ea typeface="Times New Roman" panose="02020603050405020304" pitchFamily="18" charset="0"/>
                <a:cs typeface="Times New Roman" panose="02020603050405020304" pitchFamily="18" charset="0"/>
              </a:rPr>
              <a:t>. L’</a:t>
            </a:r>
            <a:r>
              <a:rPr lang="it-IT" sz="1400" b="1" kern="50" dirty="0">
                <a:ea typeface="Times New Roman" panose="02020603050405020304" pitchFamily="18" charset="0"/>
                <a:cs typeface="Times New Roman" panose="02020603050405020304" pitchFamily="18" charset="0"/>
              </a:rPr>
              <a:t>Alto rappresentante dell'Unione</a:t>
            </a:r>
            <a:r>
              <a:rPr lang="it-IT" sz="1400" kern="50" dirty="0">
                <a:ea typeface="Times New Roman" panose="02020603050405020304" pitchFamily="18" charset="0"/>
                <a:cs typeface="Times New Roman" panose="02020603050405020304" pitchFamily="18" charset="0"/>
              </a:rPr>
              <a:t> per la politica estera “partecipa ai lavori</a:t>
            </a:r>
            <a:r>
              <a:rPr lang="it-IT" sz="1400" kern="50" dirty="0" smtClean="0">
                <a:ea typeface="Times New Roman" panose="02020603050405020304" pitchFamily="18" charset="0"/>
                <a:cs typeface="Times New Roman" panose="02020603050405020304" pitchFamily="18" charset="0"/>
              </a:rPr>
              <a:t>”. </a:t>
            </a:r>
            <a:r>
              <a:rPr lang="it-IT" sz="1400" kern="50" dirty="0" smtClean="0">
                <a:ea typeface="Times New Roman" panose="02020603050405020304" pitchFamily="18" charset="0"/>
                <a:cs typeface="Aparajita" panose="020B0604020202020204" pitchFamily="34" charset="0"/>
              </a:rPr>
              <a:t>Ciascun </a:t>
            </a:r>
            <a:r>
              <a:rPr lang="it-IT" sz="1400" kern="50" dirty="0">
                <a:ea typeface="Times New Roman" panose="02020603050405020304" pitchFamily="18" charset="0"/>
                <a:cs typeface="Aparajita" panose="020B0604020202020204" pitchFamily="34" charset="0"/>
              </a:rPr>
              <a:t>membro può decidere, “se l'ordine del giorno lo richiede” di farsi </a:t>
            </a:r>
            <a:r>
              <a:rPr lang="it-IT" sz="1400" b="1" kern="50" dirty="0">
                <a:ea typeface="Times New Roman" panose="02020603050405020304" pitchFamily="18" charset="0"/>
                <a:cs typeface="Aparajita" panose="020B0604020202020204" pitchFamily="34" charset="0"/>
              </a:rPr>
              <a:t>assistere</a:t>
            </a:r>
            <a:r>
              <a:rPr lang="it-IT" sz="1400" kern="50" dirty="0">
                <a:ea typeface="Times New Roman" panose="02020603050405020304" pitchFamily="18" charset="0"/>
                <a:cs typeface="Aparajita" panose="020B0604020202020204" pitchFamily="34" charset="0"/>
              </a:rPr>
              <a:t> da </a:t>
            </a:r>
            <a:r>
              <a:rPr lang="it-IT" sz="1400" b="1" kern="50" dirty="0">
                <a:ea typeface="Times New Roman" panose="02020603050405020304" pitchFamily="18" charset="0"/>
                <a:cs typeface="Aparajita" panose="020B0604020202020204" pitchFamily="34" charset="0"/>
              </a:rPr>
              <a:t>un ministro</a:t>
            </a:r>
            <a:r>
              <a:rPr lang="it-IT" sz="1400" kern="50" dirty="0">
                <a:ea typeface="Times New Roman" panose="02020603050405020304" pitchFamily="18" charset="0"/>
                <a:cs typeface="Aparajita" panose="020B0604020202020204" pitchFamily="34" charset="0"/>
              </a:rPr>
              <a:t> e, nel caso del Presidente della Commissione, da un </a:t>
            </a:r>
            <a:r>
              <a:rPr lang="it-IT" sz="1400" b="1" kern="50" dirty="0">
                <a:ea typeface="Times New Roman" panose="02020603050405020304" pitchFamily="18" charset="0"/>
                <a:cs typeface="Aparajita" panose="020B0604020202020204" pitchFamily="34" charset="0"/>
              </a:rPr>
              <a:t>membro della Commissione</a:t>
            </a:r>
            <a:r>
              <a:rPr lang="it-IT" sz="1400" kern="50" dirty="0">
                <a:ea typeface="Times New Roman" panose="02020603050405020304" pitchFamily="18" charset="0"/>
                <a:cs typeface="Aparajita" panose="020B0604020202020204" pitchFamily="34" charset="0"/>
              </a:rPr>
              <a:t> (art. 15.3, seconda frase, TUE). </a:t>
            </a:r>
          </a:p>
          <a:p>
            <a:pPr algn="just">
              <a:spcAft>
                <a:spcPts val="0"/>
              </a:spcAft>
            </a:pPr>
            <a:r>
              <a:rPr lang="it-IT" sz="1400" kern="50" dirty="0">
                <a:ea typeface="SimSun" panose="02010600030101010101" pitchFamily="2" charset="-122"/>
                <a:cs typeface="Aparajita" panose="020B0604020202020204" pitchFamily="34" charset="0"/>
              </a:rPr>
              <a:t>Figure di Consiglio europeo a composizione </a:t>
            </a:r>
            <a:r>
              <a:rPr lang="it-IT" sz="1400" b="1" kern="50" dirty="0">
                <a:solidFill>
                  <a:srgbClr val="FF0000"/>
                </a:solidFill>
                <a:ea typeface="SimSun" panose="02010600030101010101" pitchFamily="2" charset="-122"/>
                <a:cs typeface="Aparajita" panose="020B0604020202020204" pitchFamily="34" charset="0"/>
              </a:rPr>
              <a:t>ristretta</a:t>
            </a:r>
            <a:r>
              <a:rPr lang="it-IT" sz="1400" kern="50" dirty="0">
                <a:ea typeface="SimSun" panose="02010600030101010101" pitchFamily="2" charset="-122"/>
                <a:cs typeface="Aparajita" panose="020B0604020202020204" pitchFamily="34" charset="0"/>
              </a:rPr>
              <a:t> (vedi Europa a più velocità): art. 12 del </a:t>
            </a:r>
            <a:r>
              <a:rPr lang="it-IT" sz="1400" kern="50" dirty="0">
                <a:solidFill>
                  <a:srgbClr val="FF0000"/>
                </a:solidFill>
                <a:ea typeface="SimSun" panose="02010600030101010101" pitchFamily="2" charset="-122"/>
                <a:cs typeface="Aparajita" panose="020B0604020202020204" pitchFamily="34" charset="0"/>
              </a:rPr>
              <a:t>Patto di Bilancio 2012 </a:t>
            </a:r>
            <a:r>
              <a:rPr lang="it-IT" sz="1400" kern="50" dirty="0">
                <a:ea typeface="SimSun" panose="02010600030101010101" pitchFamily="2" charset="-122"/>
                <a:cs typeface="Aparajita" panose="020B0604020202020204" pitchFamily="34" charset="0"/>
              </a:rPr>
              <a:t>(cd Fiscal Compact): </a:t>
            </a:r>
            <a:r>
              <a:rPr lang="it-IT" sz="1400" kern="50" dirty="0">
                <a:ea typeface="SimSun" panose="02010600030101010101" pitchFamily="2" charset="-122"/>
                <a:cs typeface="Times New Roman" panose="02020603050405020304" pitchFamily="18" charset="0"/>
              </a:rPr>
              <a:t>Si tratta dell’</a:t>
            </a:r>
            <a:r>
              <a:rPr lang="it-IT" sz="1400" b="1" u="sng" kern="50" dirty="0">
                <a:solidFill>
                  <a:srgbClr val="FF0000"/>
                </a:solidFill>
                <a:ea typeface="SimSun" panose="02010600030101010101" pitchFamily="2" charset="-122"/>
                <a:cs typeface="Times New Roman" panose="02020603050405020304" pitchFamily="18" charset="0"/>
              </a:rPr>
              <a:t>Euro Summit</a:t>
            </a:r>
            <a:r>
              <a:rPr lang="it-IT" sz="1400" kern="50" dirty="0">
                <a:ea typeface="SimSun" panose="02010600030101010101" pitchFamily="2" charset="-122"/>
                <a:cs typeface="Times New Roman" panose="02020603050405020304" pitchFamily="18" charset="0"/>
              </a:rPr>
              <a:t>, formato dai </a:t>
            </a:r>
            <a:r>
              <a:rPr lang="it-IT" sz="1400" kern="50" dirty="0">
                <a:solidFill>
                  <a:srgbClr val="FF0000"/>
                </a:solidFill>
                <a:ea typeface="SimSun" panose="02010600030101010101" pitchFamily="2" charset="-122"/>
                <a:cs typeface="Times New Roman" panose="02020603050405020304" pitchFamily="18" charset="0"/>
              </a:rPr>
              <a:t>Capi di Stato o di Governo degli Stati partecipanti alla moneta unica</a:t>
            </a:r>
            <a:r>
              <a:rPr lang="it-IT" sz="1400" kern="50" dirty="0">
                <a:ea typeface="SimSun" panose="02010600030101010101" pitchFamily="2" charset="-122"/>
                <a:cs typeface="Times New Roman" panose="02020603050405020304" pitchFamily="18" charset="0"/>
              </a:rPr>
              <a:t>, con il Presidente eletto a maggioranza semplice dei membri; ad esso partecipa il Presidente della Commissione europea mentre il </a:t>
            </a:r>
            <a:r>
              <a:rPr lang="it-IT" sz="1400" b="1" kern="50" dirty="0">
                <a:ea typeface="SimSun" panose="02010600030101010101" pitchFamily="2" charset="-122"/>
                <a:cs typeface="Times New Roman" panose="02020603050405020304" pitchFamily="18" charset="0"/>
              </a:rPr>
              <a:t>Presidente della Banca Centrale</a:t>
            </a:r>
            <a:r>
              <a:rPr lang="it-IT" sz="1400" kern="50" dirty="0">
                <a:ea typeface="SimSun" panose="02010600030101010101" pitchFamily="2" charset="-122"/>
                <a:cs typeface="Times New Roman" panose="02020603050405020304" pitchFamily="18" charset="0"/>
              </a:rPr>
              <a:t> è invitato a partecipare alle riunioni. </a:t>
            </a:r>
            <a:endParaRPr lang="it-IT" sz="1400" kern="50" dirty="0">
              <a:ea typeface="SimSun" panose="02010600030101010101" pitchFamily="2" charset="-122"/>
              <a:cs typeface="Mangal" panose="02040503050203030202" pitchFamily="18" charset="0"/>
            </a:endParaRPr>
          </a:p>
        </p:txBody>
      </p:sp>
    </p:spTree>
    <p:extLst>
      <p:ext uri="{BB962C8B-B14F-4D97-AF65-F5344CB8AC3E}">
        <p14:creationId xmlns:p14="http://schemas.microsoft.com/office/powerpoint/2010/main" val="3193428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 Capi di Stato o di Governo riuniti in sede di Consiglio europeo </a:t>
            </a:r>
            <a:endParaRPr lang="it-IT" dirty="0"/>
          </a:p>
        </p:txBody>
      </p:sp>
      <p:sp>
        <p:nvSpPr>
          <p:cNvPr id="3" name="Segnaposto contenuto 2"/>
          <p:cNvSpPr>
            <a:spLocks noGrp="1"/>
          </p:cNvSpPr>
          <p:nvPr>
            <p:ph idx="1"/>
          </p:nvPr>
        </p:nvSpPr>
        <p:spPr/>
        <p:txBody>
          <a:bodyPr>
            <a:normAutofit lnSpcReduction="10000"/>
          </a:bodyPr>
          <a:lstStyle/>
          <a:p>
            <a:pPr algn="just">
              <a:spcAft>
                <a:spcPts val="0"/>
              </a:spcAft>
            </a:pPr>
            <a:r>
              <a:rPr lang="it-IT" sz="1400" dirty="0" smtClean="0"/>
              <a:t>Organo «specchio» del Consiglio europeo: </a:t>
            </a:r>
            <a:r>
              <a:rPr lang="it-IT" sz="1400" kern="50" dirty="0">
                <a:solidFill>
                  <a:srgbClr val="FF0000"/>
                </a:solidFill>
                <a:ea typeface="Times New Roman" panose="02020603050405020304" pitchFamily="18" charset="0"/>
                <a:cs typeface="Times New Roman" panose="02020603050405020304" pitchFamily="18" charset="0"/>
              </a:rPr>
              <a:t>nella prassi i Capi di Stato e di governo</a:t>
            </a:r>
            <a:r>
              <a:rPr lang="it-IT" sz="1400" kern="50" dirty="0">
                <a:ea typeface="Times New Roman" panose="02020603050405020304" pitchFamily="18" charset="0"/>
                <a:cs typeface="Times New Roman" panose="02020603050405020304" pitchFamily="18" charset="0"/>
              </a:rPr>
              <a:t> operano anche al di fuori del Consiglio europeo (e in simmetria a quanto visto per il Consiglio UE). </a:t>
            </a:r>
            <a:endParaRPr lang="it-IT" sz="1400" kern="50" dirty="0" smtClean="0">
              <a:ea typeface="Times New Roman" panose="02020603050405020304" pitchFamily="18" charset="0"/>
              <a:cs typeface="Times New Roman" panose="02020603050405020304" pitchFamily="18" charset="0"/>
            </a:endParaRPr>
          </a:p>
          <a:p>
            <a:pPr algn="just">
              <a:spcAft>
                <a:spcPts val="0"/>
              </a:spcAft>
            </a:pPr>
            <a:r>
              <a:rPr lang="it-IT" sz="1400" kern="50" dirty="0" smtClean="0">
                <a:ea typeface="Times New Roman" panose="02020603050405020304" pitchFamily="18" charset="0"/>
                <a:cs typeface="Times New Roman" panose="02020603050405020304" pitchFamily="18" charset="0"/>
              </a:rPr>
              <a:t>Taluni </a:t>
            </a:r>
            <a:r>
              <a:rPr lang="it-IT" sz="1400" kern="50" dirty="0">
                <a:ea typeface="Times New Roman" panose="02020603050405020304" pitchFamily="18" charset="0"/>
                <a:cs typeface="Times New Roman" panose="02020603050405020304" pitchFamily="18" charset="0"/>
              </a:rPr>
              <a:t>atti politici sono adottati dai </a:t>
            </a:r>
            <a:r>
              <a:rPr lang="it-IT" sz="1400" b="1" u="sng" kern="50" dirty="0">
                <a:ea typeface="Times New Roman" panose="02020603050405020304" pitchFamily="18" charset="0"/>
                <a:cs typeface="Times New Roman" panose="02020603050405020304" pitchFamily="18" charset="0"/>
              </a:rPr>
              <a:t>Capi di Stato e di Governo degli Stati membri riuniti in sede di Consiglio europeo</a:t>
            </a:r>
            <a:r>
              <a:rPr lang="it-IT" sz="1400" kern="50" dirty="0">
                <a:ea typeface="Times New Roman" panose="02020603050405020304" pitchFamily="18" charset="0"/>
                <a:cs typeface="Times New Roman" panose="02020603050405020304" pitchFamily="18" charset="0"/>
              </a:rPr>
              <a:t> (vedi per </a:t>
            </a:r>
            <a:r>
              <a:rPr lang="it-IT" sz="1400" kern="50" dirty="0" smtClean="0">
                <a:ea typeface="Times New Roman" panose="02020603050405020304" pitchFamily="18" charset="0"/>
                <a:cs typeface="Times New Roman" panose="02020603050405020304" pitchFamily="18" charset="0"/>
              </a:rPr>
              <a:t>esempio art</a:t>
            </a:r>
            <a:r>
              <a:rPr lang="it-IT" sz="1400" kern="50" dirty="0">
                <a:ea typeface="Times New Roman" panose="02020603050405020304" pitchFamily="18" charset="0"/>
                <a:cs typeface="Times New Roman" panose="02020603050405020304" pitchFamily="18" charset="0"/>
              </a:rPr>
              <a:t>. 3.1 dell'Atto relativo all'adesione della Repubblica di Croazia all'Unione europea). </a:t>
            </a:r>
            <a:endParaRPr lang="it-IT" sz="1400" kern="50" dirty="0">
              <a:ea typeface="SimSun" panose="02010600030101010101" pitchFamily="2" charset="-122"/>
              <a:cs typeface="Mangal" panose="02040503050203030202" pitchFamily="18" charset="0"/>
            </a:endParaRPr>
          </a:p>
          <a:p>
            <a:pPr algn="just">
              <a:spcAft>
                <a:spcPts val="0"/>
              </a:spcAft>
            </a:pPr>
            <a:r>
              <a:rPr lang="it-IT" sz="1400" kern="50" dirty="0" smtClean="0">
                <a:ea typeface="Times New Roman" panose="02020603050405020304" pitchFamily="18" charset="0"/>
                <a:cs typeface="Mangal" panose="02040503050203030202" pitchFamily="18" charset="0"/>
              </a:rPr>
              <a:t>In </a:t>
            </a:r>
            <a:r>
              <a:rPr lang="it-IT" sz="1400" kern="50" dirty="0">
                <a:ea typeface="Times New Roman" panose="02020603050405020304" pitchFamily="18" charset="0"/>
                <a:cs typeface="Mangal" panose="02040503050203030202" pitchFamily="18" charset="0"/>
              </a:rPr>
              <a:t>tal caso </a:t>
            </a:r>
            <a:r>
              <a:rPr lang="it-IT" sz="1400" kern="50" dirty="0">
                <a:solidFill>
                  <a:srgbClr val="FF0000"/>
                </a:solidFill>
                <a:ea typeface="Times New Roman" panose="02020603050405020304" pitchFamily="18" charset="0"/>
                <a:cs typeface="Mangal" panose="02040503050203030202" pitchFamily="18" charset="0"/>
              </a:rPr>
              <a:t>il Consiglio europeo agisce come conferenza internazionale e opera al di fuori del sistema e dalle procedure previste dai Trattati </a:t>
            </a:r>
            <a:r>
              <a:rPr lang="it-IT" sz="1400" kern="50" dirty="0">
                <a:ea typeface="Times New Roman" panose="02020603050405020304" pitchFamily="18" charset="0"/>
                <a:cs typeface="Mangal" panose="02040503050203030202" pitchFamily="18" charset="0"/>
              </a:rPr>
              <a:t>(e dettagliate dal suo </a:t>
            </a:r>
            <a:r>
              <a:rPr lang="it-IT" sz="1400" kern="50" dirty="0">
                <a:solidFill>
                  <a:srgbClr val="FF0000"/>
                </a:solidFill>
                <a:ea typeface="Times New Roman" panose="02020603050405020304" pitchFamily="18" charset="0"/>
                <a:cs typeface="Mangal" panose="02040503050203030202" pitchFamily="18" charset="0"/>
              </a:rPr>
              <a:t>Regolamento interno, adottato con decisione 2009/882/UE</a:t>
            </a:r>
            <a:r>
              <a:rPr lang="it-IT" sz="1400" kern="50" dirty="0">
                <a:ea typeface="Times New Roman" panose="02020603050405020304" pitchFamily="18" charset="0"/>
                <a:cs typeface="Mangal" panose="02040503050203030202" pitchFamily="18" charset="0"/>
              </a:rPr>
              <a:t>, v. in specie art. 6, sulle prese di posizioni, decisioni e quorum). </a:t>
            </a:r>
            <a:endParaRPr lang="it-IT" sz="1400" kern="50" dirty="0">
              <a:ea typeface="SimSun" panose="02010600030101010101" pitchFamily="2" charset="-122"/>
              <a:cs typeface="Mangal" panose="02040503050203030202" pitchFamily="18" charset="0"/>
            </a:endParaRPr>
          </a:p>
          <a:p>
            <a:pPr algn="just">
              <a:spcAft>
                <a:spcPts val="0"/>
              </a:spcAft>
            </a:pPr>
            <a:r>
              <a:rPr lang="it-IT" sz="1400" kern="50" dirty="0" smtClean="0">
                <a:ea typeface="Times New Roman" panose="02020603050405020304" pitchFamily="18" charset="0"/>
                <a:cs typeface="Mangal" panose="02040503050203030202" pitchFamily="18" charset="0"/>
              </a:rPr>
              <a:t>In </a:t>
            </a:r>
            <a:r>
              <a:rPr lang="it-IT" sz="1400" kern="50" dirty="0">
                <a:ea typeface="Times New Roman" panose="02020603050405020304" pitchFamily="18" charset="0"/>
                <a:cs typeface="Mangal" panose="02040503050203030202" pitchFamily="18" charset="0"/>
              </a:rPr>
              <a:t>genere le decisioni adottate dai Capi di Stato e di Governo riuniti in tale sede </a:t>
            </a:r>
            <a:r>
              <a:rPr lang="it-IT" sz="1400" kern="50" dirty="0">
                <a:solidFill>
                  <a:srgbClr val="FF0000"/>
                </a:solidFill>
                <a:ea typeface="Times New Roman" panose="02020603050405020304" pitchFamily="18" charset="0"/>
                <a:cs typeface="Mangal" panose="02040503050203030202" pitchFamily="18" charset="0"/>
              </a:rPr>
              <a:t>hanno carattere </a:t>
            </a:r>
            <a:r>
              <a:rPr lang="it-IT" sz="1400" u="sng" kern="50" dirty="0">
                <a:solidFill>
                  <a:srgbClr val="FF0000"/>
                </a:solidFill>
                <a:ea typeface="Times New Roman" panose="02020603050405020304" pitchFamily="18" charset="0"/>
                <a:cs typeface="Mangal" panose="02040503050203030202" pitchFamily="18" charset="0"/>
              </a:rPr>
              <a:t>politico</a:t>
            </a:r>
            <a:r>
              <a:rPr lang="it-IT" sz="1400" kern="50" dirty="0">
                <a:solidFill>
                  <a:srgbClr val="FF0000"/>
                </a:solidFill>
                <a:ea typeface="Times New Roman" panose="02020603050405020304" pitchFamily="18" charset="0"/>
                <a:cs typeface="Mangal" panose="02040503050203030202" pitchFamily="18" charset="0"/>
              </a:rPr>
              <a:t> e soprattutto </a:t>
            </a:r>
            <a:r>
              <a:rPr lang="it-IT" sz="1400" u="sng" kern="50" dirty="0">
                <a:solidFill>
                  <a:srgbClr val="FF0000"/>
                </a:solidFill>
                <a:ea typeface="Times New Roman" panose="02020603050405020304" pitchFamily="18" charset="0"/>
                <a:cs typeface="Mangal" panose="02040503050203030202" pitchFamily="18" charset="0"/>
              </a:rPr>
              <a:t>preliminare</a:t>
            </a:r>
            <a:r>
              <a:rPr lang="it-IT" sz="1400" kern="50" dirty="0">
                <a:ea typeface="Times New Roman" panose="02020603050405020304" pitchFamily="18" charset="0"/>
                <a:cs typeface="Mangal" panose="02040503050203030202" pitchFamily="18" charset="0"/>
              </a:rPr>
              <a:t> all'adozione di atti formali nella competenza del Consiglio europeo</a:t>
            </a:r>
            <a:r>
              <a:rPr lang="it-IT" sz="1400" kern="50" dirty="0" smtClean="0">
                <a:ea typeface="Times New Roman" panose="02020603050405020304" pitchFamily="18" charset="0"/>
                <a:cs typeface="Mangal" panose="02040503050203030202" pitchFamily="18" charset="0"/>
              </a:rPr>
              <a:t>. </a:t>
            </a:r>
            <a:r>
              <a:rPr lang="it-IT" sz="1400" kern="50" dirty="0">
                <a:ea typeface="Times New Roman" panose="02020603050405020304" pitchFamily="18" charset="0"/>
                <a:cs typeface="Mangal" panose="02040503050203030202" pitchFamily="18" charset="0"/>
              </a:rPr>
              <a:t>Vedi per esempio la </a:t>
            </a:r>
            <a:r>
              <a:rPr lang="it-IT" sz="1400" u="sng" kern="50" dirty="0">
                <a:solidFill>
                  <a:srgbClr val="FF0000"/>
                </a:solidFill>
                <a:ea typeface="Times New Roman" panose="02020603050405020304" pitchFamily="18" charset="0"/>
                <a:cs typeface="Mangal" panose="02040503050203030202" pitchFamily="18" charset="0"/>
              </a:rPr>
              <a:t>decisione adottata il 18 e 19.6.2009 dai Capi di Stato e di Governo</a:t>
            </a:r>
            <a:r>
              <a:rPr lang="it-IT" sz="1400" kern="50" dirty="0">
                <a:solidFill>
                  <a:srgbClr val="FF0000"/>
                </a:solidFill>
                <a:ea typeface="Times New Roman" panose="02020603050405020304" pitchFamily="18" charset="0"/>
                <a:cs typeface="Mangal" panose="02040503050203030202" pitchFamily="18" charset="0"/>
              </a:rPr>
              <a:t> </a:t>
            </a:r>
            <a:r>
              <a:rPr lang="it-IT" sz="1400" kern="50" dirty="0">
                <a:ea typeface="Times New Roman" panose="02020603050405020304" pitchFamily="18" charset="0"/>
                <a:cs typeface="Mangal" panose="02040503050203030202" pitchFamily="18" charset="0"/>
              </a:rPr>
              <a:t>dei 27 Stati membri dell'Unione europea, </a:t>
            </a:r>
            <a:r>
              <a:rPr lang="it-IT" sz="1400" u="sng" kern="50" dirty="0">
                <a:solidFill>
                  <a:srgbClr val="FF0000"/>
                </a:solidFill>
                <a:ea typeface="Times New Roman" panose="02020603050405020304" pitchFamily="18" charset="0"/>
                <a:cs typeface="Mangal" panose="02040503050203030202" pitchFamily="18" charset="0"/>
              </a:rPr>
              <a:t>riuniti in sede di Consiglio europeo</a:t>
            </a:r>
            <a:r>
              <a:rPr lang="it-IT" sz="1400" kern="50" dirty="0">
                <a:ea typeface="Times New Roman" panose="02020603050405020304" pitchFamily="18" charset="0"/>
                <a:cs typeface="Mangal" panose="02040503050203030202" pitchFamily="18" charset="0"/>
              </a:rPr>
              <a:t>, concernente le preoccupazioni del popolo irlandese relative al Trattato di Lisbona: che ha fatto da preludio alla </a:t>
            </a:r>
            <a:r>
              <a:rPr lang="it-IT" sz="1400" kern="50" dirty="0">
                <a:solidFill>
                  <a:srgbClr val="FF0000"/>
                </a:solidFill>
                <a:ea typeface="Times New Roman" panose="02020603050405020304" pitchFamily="18" charset="0"/>
                <a:cs typeface="Mangal" panose="02040503050203030202" pitchFamily="18" charset="0"/>
              </a:rPr>
              <a:t>decisione del Consiglio europeo dell'11.5.2012, </a:t>
            </a:r>
            <a:r>
              <a:rPr lang="it-IT" sz="1400" i="1" kern="50" dirty="0">
                <a:solidFill>
                  <a:srgbClr val="FF0000"/>
                </a:solidFill>
                <a:ea typeface="Times New Roman" panose="02020603050405020304" pitchFamily="18" charset="0"/>
                <a:cs typeface="Mangal" panose="02040503050203030202" pitchFamily="18" charset="0"/>
              </a:rPr>
              <a:t>sull'elaborazione di un Protocollo da allegare al Trattato di Lisbona</a:t>
            </a:r>
            <a:r>
              <a:rPr lang="it-IT" sz="1400" kern="50" dirty="0">
                <a:ea typeface="Times New Roman" panose="02020603050405020304" pitchFamily="18" charset="0"/>
                <a:cs typeface="Mangal" panose="02040503050203030202" pitchFamily="18" charset="0"/>
              </a:rPr>
              <a:t> senza la convocazione di una convenzione (in GUUE L 60 del 2.3.2013, p. 129, ex art. 48, par. 3, TUE).</a:t>
            </a:r>
            <a:endParaRPr lang="it-IT" sz="1400" kern="50" dirty="0">
              <a:ea typeface="SimSun" panose="02010600030101010101" pitchFamily="2" charset="-122"/>
              <a:cs typeface="Mangal" panose="02040503050203030202" pitchFamily="18" charset="0"/>
            </a:endParaRPr>
          </a:p>
          <a:p>
            <a:pPr algn="just">
              <a:spcAft>
                <a:spcPts val="0"/>
              </a:spcAft>
            </a:pPr>
            <a:r>
              <a:rPr lang="it-IT" sz="1400" kern="50" dirty="0" smtClean="0">
                <a:ea typeface="SimSun" panose="02010600030101010101" pitchFamily="2" charset="-122"/>
                <a:cs typeface="Mangal" panose="02040503050203030202" pitchFamily="18" charset="0"/>
              </a:rPr>
              <a:t>Vedi anche, di recente, la </a:t>
            </a:r>
            <a:r>
              <a:rPr lang="it-IT" sz="1400" b="1" kern="50" dirty="0">
                <a:ea typeface="SimSun" panose="02010600030101010101" pitchFamily="2" charset="-122"/>
                <a:cs typeface="Mangal" panose="02040503050203030202" pitchFamily="18" charset="0"/>
              </a:rPr>
              <a:t>Decisione dei Capi di Stato o di Governo degli Stati membri dell’Unione europea, riuniti in sede di Consiglio europeo</a:t>
            </a:r>
            <a:r>
              <a:rPr lang="it-IT" sz="1400" kern="50" dirty="0">
                <a:ea typeface="SimSun" panose="02010600030101010101" pitchFamily="2" charset="-122"/>
                <a:cs typeface="Mangal" panose="02040503050203030202" pitchFamily="18" charset="0"/>
              </a:rPr>
              <a:t>, </a:t>
            </a:r>
            <a:r>
              <a:rPr lang="it-IT" sz="1400" i="1" kern="50" dirty="0">
                <a:solidFill>
                  <a:srgbClr val="FF0000"/>
                </a:solidFill>
                <a:ea typeface="SimSun" panose="02010600030101010101" pitchFamily="2" charset="-122"/>
                <a:cs typeface="Mangal" panose="02040503050203030202" pitchFamily="18" charset="0"/>
              </a:rPr>
              <a:t>concernente una nuova intesa per il Regno Unito nell’Unione europea</a:t>
            </a:r>
            <a:r>
              <a:rPr lang="it-IT" sz="1400" kern="50" dirty="0">
                <a:ea typeface="SimSun" panose="02010600030101010101" pitchFamily="2" charset="-122"/>
                <a:cs typeface="Mangal" panose="02040503050203030202" pitchFamily="18" charset="0"/>
              </a:rPr>
              <a:t> (allegata alle Conclusioni del Consiglio europeo di Bruxelles del 18-19 febbraio 2016, in risposta alla lettera del Governo del Regno Unito del 10.11.2015</a:t>
            </a:r>
            <a:r>
              <a:rPr lang="it-IT" sz="1400" kern="50" dirty="0" smtClean="0">
                <a:ea typeface="SimSun" panose="02010600030101010101" pitchFamily="2" charset="-122"/>
                <a:cs typeface="Mangal" panose="02040503050203030202" pitchFamily="18" charset="0"/>
              </a:rPr>
              <a:t>): infra.</a:t>
            </a:r>
            <a:endParaRPr lang="it-IT" sz="1400" kern="50" dirty="0">
              <a:ea typeface="SimSun" panose="02010600030101010101" pitchFamily="2" charset="-122"/>
              <a:cs typeface="Mangal" panose="02040503050203030202" pitchFamily="18" charset="0"/>
            </a:endParaRPr>
          </a:p>
          <a:p>
            <a:endParaRPr lang="it-IT" dirty="0"/>
          </a:p>
        </p:txBody>
      </p:sp>
    </p:spTree>
    <p:extLst>
      <p:ext uri="{BB962C8B-B14F-4D97-AF65-F5344CB8AC3E}">
        <p14:creationId xmlns:p14="http://schemas.microsoft.com/office/powerpoint/2010/main" val="2203021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europeo (Presidenza)</a:t>
            </a:r>
            <a:endParaRPr lang="it-IT" dirty="0"/>
          </a:p>
        </p:txBody>
      </p:sp>
      <p:sp>
        <p:nvSpPr>
          <p:cNvPr id="3" name="Segnaposto contenuto 2"/>
          <p:cNvSpPr>
            <a:spLocks noGrp="1"/>
          </p:cNvSpPr>
          <p:nvPr>
            <p:ph idx="1"/>
          </p:nvPr>
        </p:nvSpPr>
        <p:spPr/>
        <p:txBody>
          <a:bodyPr>
            <a:normAutofit/>
          </a:bodyPr>
          <a:lstStyle/>
          <a:p>
            <a:pPr lvl="0"/>
            <a:r>
              <a:rPr lang="it-IT" sz="1600" dirty="0">
                <a:solidFill>
                  <a:prstClr val="white"/>
                </a:solidFill>
              </a:rPr>
              <a:t>2.</a:t>
            </a:r>
            <a:r>
              <a:rPr lang="it-IT" sz="1600" b="1" u="sng" dirty="0">
                <a:solidFill>
                  <a:srgbClr val="FF0000"/>
                </a:solidFill>
              </a:rPr>
              <a:t>La Presidenza del Consiglio </a:t>
            </a:r>
            <a:r>
              <a:rPr lang="it-IT" sz="1600" b="1" u="sng" dirty="0" smtClean="0">
                <a:solidFill>
                  <a:srgbClr val="FF0000"/>
                </a:solidFill>
              </a:rPr>
              <a:t>europeo (organo monocratico)</a:t>
            </a:r>
            <a:r>
              <a:rPr lang="it-IT" sz="1600" dirty="0" smtClean="0">
                <a:solidFill>
                  <a:prstClr val="white"/>
                </a:solidFill>
              </a:rPr>
              <a:t>: </a:t>
            </a:r>
            <a:endParaRPr lang="it-IT" sz="1600" dirty="0">
              <a:solidFill>
                <a:prstClr val="white"/>
              </a:solidFill>
            </a:endParaRPr>
          </a:p>
          <a:p>
            <a:pPr algn="just">
              <a:spcAft>
                <a:spcPts val="0"/>
              </a:spcAft>
            </a:pPr>
            <a:r>
              <a:rPr lang="it-IT" sz="1600" u="sng" dirty="0" smtClean="0">
                <a:solidFill>
                  <a:srgbClr val="FF0000"/>
                </a:solidFill>
              </a:rPr>
              <a:t>Funzione politica e organizzativa di primazia </a:t>
            </a:r>
            <a:r>
              <a:rPr lang="it-IT" sz="1600" dirty="0" smtClean="0">
                <a:solidFill>
                  <a:prstClr val="white"/>
                </a:solidFill>
              </a:rPr>
              <a:t>nel collegio. </a:t>
            </a:r>
            <a:r>
              <a:rPr lang="it-IT" sz="1600" kern="50" dirty="0">
                <a:ea typeface="Times New Roman" panose="02020603050405020304" pitchFamily="18" charset="0"/>
                <a:cs typeface="Times New Roman" panose="02020603050405020304" pitchFamily="18" charset="0"/>
              </a:rPr>
              <a:t>Precedentemente a Lisbona, la Presidenza era </a:t>
            </a:r>
            <a:r>
              <a:rPr lang="it-IT" sz="1600" b="1" kern="50" dirty="0">
                <a:solidFill>
                  <a:srgbClr val="FF0000"/>
                </a:solidFill>
                <a:ea typeface="Times New Roman" panose="02020603050405020304" pitchFamily="18" charset="0"/>
                <a:cs typeface="Times New Roman" panose="02020603050405020304" pitchFamily="18" charset="0"/>
              </a:rPr>
              <a:t>a rotazione semestrale</a:t>
            </a:r>
            <a:r>
              <a:rPr lang="it-IT" sz="1600" kern="50" dirty="0">
                <a:solidFill>
                  <a:srgbClr val="FF0000"/>
                </a:solidFill>
                <a:ea typeface="Times New Roman" panose="02020603050405020304" pitchFamily="18" charset="0"/>
                <a:cs typeface="Times New Roman" panose="02020603050405020304" pitchFamily="18" charset="0"/>
              </a:rPr>
              <a:t> </a:t>
            </a:r>
            <a:r>
              <a:rPr lang="it-IT" sz="1600" kern="50" dirty="0">
                <a:ea typeface="Times New Roman" panose="02020603050405020304" pitchFamily="18" charset="0"/>
                <a:cs typeface="Times New Roman" panose="02020603050405020304" pitchFamily="18" charset="0"/>
              </a:rPr>
              <a:t>fra i Capi di Stato e di Governo degli Stati membri, come la presidenza delle istituzioni o degli altri organi o gruppi intergovernativi. </a:t>
            </a:r>
            <a:endParaRPr lang="it-IT" sz="1600" kern="50" dirty="0" smtClean="0">
              <a:ea typeface="Times New Roman" panose="02020603050405020304" pitchFamily="18" charset="0"/>
              <a:cs typeface="Times New Roman" panose="02020603050405020304" pitchFamily="18" charset="0"/>
            </a:endParaRPr>
          </a:p>
          <a:p>
            <a:pPr algn="just">
              <a:spcAft>
                <a:spcPts val="0"/>
              </a:spcAft>
            </a:pPr>
            <a:r>
              <a:rPr lang="it-IT" sz="1600" dirty="0" smtClean="0">
                <a:solidFill>
                  <a:prstClr val="white"/>
                </a:solidFill>
              </a:rPr>
              <a:t>Dopo Lisbona il Presidente è</a:t>
            </a:r>
            <a:r>
              <a:rPr lang="it-IT" sz="1600" kern="50" dirty="0" smtClean="0">
                <a:ea typeface="Times New Roman" panose="02020603050405020304" pitchFamily="18" charset="0"/>
              </a:rPr>
              <a:t> </a:t>
            </a:r>
            <a:r>
              <a:rPr lang="it-IT" sz="1600" b="1" kern="50" dirty="0">
                <a:solidFill>
                  <a:srgbClr val="FF0000"/>
                </a:solidFill>
                <a:ea typeface="Times New Roman" panose="02020603050405020304" pitchFamily="18" charset="0"/>
              </a:rPr>
              <a:t>eletto</a:t>
            </a:r>
            <a:r>
              <a:rPr lang="it-IT" sz="1600" kern="50" dirty="0">
                <a:ea typeface="Times New Roman" panose="02020603050405020304" pitchFamily="18" charset="0"/>
              </a:rPr>
              <a:t> dai </a:t>
            </a:r>
            <a:r>
              <a:rPr lang="it-IT" sz="1600" kern="50" dirty="0" smtClean="0">
                <a:ea typeface="Times New Roman" panose="02020603050405020304" pitchFamily="18" charset="0"/>
              </a:rPr>
              <a:t>membri </a:t>
            </a:r>
            <a:r>
              <a:rPr lang="it-IT" sz="1600" kern="50" dirty="0">
                <a:ea typeface="Times New Roman" panose="02020603050405020304" pitchFamily="18" charset="0"/>
              </a:rPr>
              <a:t>a maggioranza qualificata </a:t>
            </a:r>
            <a:r>
              <a:rPr lang="it-IT" sz="1600" b="1" kern="50" dirty="0">
                <a:ea typeface="Times New Roman" panose="02020603050405020304" pitchFamily="18" charset="0"/>
              </a:rPr>
              <a:t>per 2 anni e mezzo</a:t>
            </a:r>
            <a:r>
              <a:rPr lang="it-IT" sz="1600" kern="50" dirty="0">
                <a:ea typeface="Times New Roman" panose="02020603050405020304" pitchFamily="18" charset="0"/>
              </a:rPr>
              <a:t>, con mandato rinnovabile solo una volta (</a:t>
            </a:r>
            <a:r>
              <a:rPr lang="it-IT" sz="1600" b="1" kern="50" dirty="0">
                <a:solidFill>
                  <a:srgbClr val="FF0000"/>
                </a:solidFill>
                <a:ea typeface="Times New Roman" panose="02020603050405020304" pitchFamily="18" charset="0"/>
              </a:rPr>
              <a:t>art. 15, par. 5, </a:t>
            </a:r>
            <a:r>
              <a:rPr lang="it-IT" sz="1600" b="1" kern="50" dirty="0" smtClean="0">
                <a:solidFill>
                  <a:srgbClr val="FF0000"/>
                </a:solidFill>
                <a:ea typeface="Times New Roman" panose="02020603050405020304" pitchFamily="18" charset="0"/>
              </a:rPr>
              <a:t>TUE</a:t>
            </a:r>
            <a:r>
              <a:rPr lang="it-IT" sz="1600" dirty="0" smtClean="0">
                <a:solidFill>
                  <a:prstClr val="white"/>
                </a:solidFill>
              </a:rPr>
              <a:t>), ed è dimissionato </a:t>
            </a:r>
            <a:r>
              <a:rPr lang="it-IT" sz="1600" kern="50" dirty="0">
                <a:ea typeface="Times New Roman" panose="02020603050405020304" pitchFamily="18" charset="0"/>
              </a:rPr>
              <a:t>con la stessa procedura, in caso di “impedimento o colpa grave” (art. 15, par. 5, ultimo comma</a:t>
            </a:r>
            <a:r>
              <a:rPr lang="it-IT" sz="1600" kern="50" dirty="0" smtClean="0">
                <a:ea typeface="Times New Roman" panose="02020603050405020304" pitchFamily="18" charset="0"/>
              </a:rPr>
              <a:t>). </a:t>
            </a:r>
            <a:r>
              <a:rPr lang="it-IT" sz="1600" i="1" kern="50" dirty="0">
                <a:ea typeface="Times New Roman" panose="02020603050405020304" pitchFamily="18" charset="0"/>
                <a:cs typeface="Times New Roman" panose="02020603050405020304" pitchFamily="18" charset="0"/>
              </a:rPr>
              <a:t>Non si tratta di un Capo di Stato o di Governo (e non può ricoprire</a:t>
            </a:r>
            <a:r>
              <a:rPr lang="it-IT" sz="1600" kern="50" dirty="0">
                <a:ea typeface="Times New Roman" panose="02020603050405020304" pitchFamily="18" charset="0"/>
                <a:cs typeface="Times New Roman" panose="02020603050405020304" pitchFamily="18" charset="0"/>
              </a:rPr>
              <a:t> mandati nazionali), ma </a:t>
            </a:r>
            <a:r>
              <a:rPr lang="it-IT" sz="1600" kern="50" dirty="0" smtClean="0">
                <a:ea typeface="Times New Roman" panose="02020603050405020304" pitchFamily="18" charset="0"/>
                <a:cs typeface="Times New Roman" panose="02020603050405020304" pitchFamily="18" charset="0"/>
              </a:rPr>
              <a:t>si tratta in </a:t>
            </a:r>
            <a:r>
              <a:rPr lang="it-IT" sz="1600" kern="50" dirty="0">
                <a:ea typeface="Times New Roman" panose="02020603050405020304" pitchFamily="18" charset="0"/>
                <a:cs typeface="Times New Roman" panose="02020603050405020304" pitchFamily="18" charset="0"/>
              </a:rPr>
              <a:t>genere di ex premier (o politici) </a:t>
            </a:r>
            <a:r>
              <a:rPr lang="it-IT" sz="1600" kern="50" dirty="0" smtClean="0">
                <a:ea typeface="Times New Roman" panose="02020603050405020304" pitchFamily="18" charset="0"/>
                <a:cs typeface="Times New Roman" panose="02020603050405020304" pitchFamily="18" charset="0"/>
              </a:rPr>
              <a:t>nazionale </a:t>
            </a:r>
            <a:r>
              <a:rPr lang="it-IT" sz="1600" kern="50" dirty="0">
                <a:ea typeface="Times New Roman" panose="02020603050405020304" pitchFamily="18" charset="0"/>
                <a:cs typeface="Times New Roman" panose="02020603050405020304" pitchFamily="18" charset="0"/>
              </a:rPr>
              <a:t>(Donald </a:t>
            </a:r>
            <a:r>
              <a:rPr lang="it-IT" sz="1600" kern="50" dirty="0" err="1">
                <a:ea typeface="Times New Roman" panose="02020603050405020304" pitchFamily="18" charset="0"/>
                <a:cs typeface="Times New Roman" panose="02020603050405020304" pitchFamily="18" charset="0"/>
              </a:rPr>
              <a:t>Tusk</a:t>
            </a:r>
            <a:r>
              <a:rPr lang="it-IT" sz="1600" kern="50" dirty="0">
                <a:ea typeface="Times New Roman" panose="02020603050405020304" pitchFamily="18" charset="0"/>
                <a:cs typeface="Times New Roman" panose="02020603050405020304" pitchFamily="18" charset="0"/>
              </a:rPr>
              <a:t> di orientamento liberal-conservatore). </a:t>
            </a:r>
            <a:endParaRPr lang="it-IT" sz="1600" kern="50" dirty="0" smtClean="0">
              <a:ea typeface="Times New Roman" panose="02020603050405020304" pitchFamily="18" charset="0"/>
              <a:cs typeface="Times New Roman" panose="02020603050405020304" pitchFamily="18" charset="0"/>
            </a:endParaRPr>
          </a:p>
          <a:p>
            <a:pPr algn="just">
              <a:spcAft>
                <a:spcPts val="0"/>
              </a:spcAft>
            </a:pPr>
            <a:r>
              <a:rPr lang="it-IT" sz="1600" b="1" u="sng" kern="50" dirty="0" smtClean="0">
                <a:solidFill>
                  <a:srgbClr val="FF0000"/>
                </a:solidFill>
                <a:ea typeface="Times New Roman" panose="02020603050405020304" pitchFamily="18" charset="0"/>
                <a:cs typeface="Times New Roman" panose="02020603050405020304" pitchFamily="18" charset="0"/>
              </a:rPr>
              <a:t>Funzioni </a:t>
            </a:r>
            <a:r>
              <a:rPr lang="it-IT" sz="1600" b="1" u="sng" kern="50" dirty="0">
                <a:solidFill>
                  <a:srgbClr val="FF0000"/>
                </a:solidFill>
                <a:ea typeface="Times New Roman" panose="02020603050405020304" pitchFamily="18" charset="0"/>
                <a:cs typeface="Times New Roman" panose="02020603050405020304" pitchFamily="18" charset="0"/>
              </a:rPr>
              <a:t>del Presidente</a:t>
            </a:r>
            <a:r>
              <a:rPr lang="it-IT" sz="1600" kern="50" dirty="0">
                <a:ea typeface="Times New Roman" panose="02020603050405020304" pitchFamily="18" charset="0"/>
                <a:cs typeface="Times New Roman" panose="02020603050405020304" pitchFamily="18" charset="0"/>
              </a:rPr>
              <a:t>: </a:t>
            </a:r>
            <a:r>
              <a:rPr lang="it-IT" sz="1600" b="1" kern="50" dirty="0">
                <a:ea typeface="Times New Roman" panose="02020603050405020304" pitchFamily="18" charset="0"/>
                <a:cs typeface="Times New Roman" panose="02020603050405020304" pitchFamily="18" charset="0"/>
              </a:rPr>
              <a:t>dirige (presiede e anima) i lavori</a:t>
            </a:r>
            <a:r>
              <a:rPr lang="it-IT" sz="1600" kern="50" dirty="0">
                <a:ea typeface="Times New Roman" panose="02020603050405020304" pitchFamily="18" charset="0"/>
                <a:cs typeface="Times New Roman" panose="02020603050405020304" pitchFamily="18" charset="0"/>
              </a:rPr>
              <a:t> dell'istituzione; ne cura la preparazione e la continuità; sollecita </a:t>
            </a:r>
            <a:r>
              <a:rPr lang="it-IT" sz="1600" b="1" kern="50" dirty="0">
                <a:ea typeface="Times New Roman" panose="02020603050405020304" pitchFamily="18" charset="0"/>
                <a:cs typeface="Times New Roman" panose="02020603050405020304" pitchFamily="18" charset="0"/>
              </a:rPr>
              <a:t>la coesione e il consenso</a:t>
            </a:r>
            <a:r>
              <a:rPr lang="it-IT" sz="1600" kern="50" dirty="0">
                <a:ea typeface="Times New Roman" panose="02020603050405020304" pitchFamily="18" charset="0"/>
                <a:cs typeface="Times New Roman" panose="02020603050405020304" pitchFamily="18" charset="0"/>
              </a:rPr>
              <a:t> fra i membri. </a:t>
            </a:r>
            <a:r>
              <a:rPr lang="it-IT" sz="1600" kern="50" dirty="0" smtClean="0">
                <a:ea typeface="Times New Roman" panose="02020603050405020304" pitchFamily="18" charset="0"/>
                <a:cs typeface="Times New Roman" panose="02020603050405020304" pitchFamily="18" charset="0"/>
              </a:rPr>
              <a:t>Concentra </a:t>
            </a:r>
            <a:r>
              <a:rPr lang="it-IT" sz="1600" kern="50" dirty="0">
                <a:ea typeface="Times New Roman" panose="02020603050405020304" pitchFamily="18" charset="0"/>
                <a:cs typeface="Times New Roman" panose="02020603050405020304" pitchFamily="18" charset="0"/>
              </a:rPr>
              <a:t>inoltre nelle sue mani il ruolo di </a:t>
            </a:r>
            <a:r>
              <a:rPr lang="it-IT" sz="1600" b="1" kern="50" dirty="0">
                <a:ea typeface="Times New Roman" panose="02020603050405020304" pitchFamily="18" charset="0"/>
                <a:cs typeface="Times New Roman" panose="02020603050405020304" pitchFamily="18" charset="0"/>
              </a:rPr>
              <a:t>rappresentanza esterna</a:t>
            </a:r>
            <a:r>
              <a:rPr lang="it-IT" sz="1600" kern="50" dirty="0">
                <a:ea typeface="Times New Roman" panose="02020603050405020304" pitchFamily="18" charset="0"/>
                <a:cs typeface="Times New Roman" panose="02020603050405020304" pitchFamily="18" charset="0"/>
              </a:rPr>
              <a:t> nella PESC (fatte salve le competenze dell'Alto rappresentante, art. 15.6 TUE) e </a:t>
            </a:r>
            <a:r>
              <a:rPr lang="it-IT" sz="1600" b="1" kern="50" dirty="0">
                <a:ea typeface="Times New Roman" panose="02020603050405020304" pitchFamily="18" charset="0"/>
                <a:cs typeface="Times New Roman" panose="02020603050405020304" pitchFamily="18" charset="0"/>
              </a:rPr>
              <a:t>cura i rapporti</a:t>
            </a:r>
            <a:r>
              <a:rPr lang="it-IT" sz="1600" kern="50" dirty="0">
                <a:ea typeface="Times New Roman" panose="02020603050405020304" pitchFamily="18" charset="0"/>
                <a:cs typeface="Times New Roman" panose="02020603050405020304" pitchFamily="18" charset="0"/>
              </a:rPr>
              <a:t> con il Parlamento europeo (presenta al Parlamento una relazione dopo ciascuna delle riunioni: controllo democratico). </a:t>
            </a:r>
            <a:endParaRPr lang="it-IT" sz="1600" kern="50" dirty="0">
              <a:ea typeface="SimSun" panose="02010600030101010101" pitchFamily="2" charset="-122"/>
              <a:cs typeface="Mangal" panose="02040503050203030202" pitchFamily="18" charset="0"/>
            </a:endParaRPr>
          </a:p>
          <a:p>
            <a:endParaRPr lang="it-IT" sz="1600" dirty="0"/>
          </a:p>
        </p:txBody>
      </p:sp>
    </p:spTree>
    <p:extLst>
      <p:ext uri="{BB962C8B-B14F-4D97-AF65-F5344CB8AC3E}">
        <p14:creationId xmlns:p14="http://schemas.microsoft.com/office/powerpoint/2010/main" val="816485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pPr algn="l" defTabSz="914400">
              <a:lnSpc>
                <a:spcPct val="90000"/>
              </a:lnSpc>
              <a:spcBef>
                <a:spcPts val="0"/>
              </a:spcBef>
              <a:buNone/>
            </a:pPr>
            <a:r>
              <a:rPr lang="it-IT" sz="3200" b="0" i="0" dirty="0" smtClean="0">
                <a:solidFill>
                  <a:schemeClr val="tx1"/>
                </a:solidFill>
                <a:latin typeface="Consolas"/>
                <a:ea typeface="+mj-ea"/>
                <a:cs typeface="+mj-cs"/>
              </a:rPr>
              <a:t>1) </a:t>
            </a:r>
            <a:r>
              <a:rPr lang="it-IT" sz="3200" b="0" i="0" dirty="0" smtClean="0">
                <a:solidFill>
                  <a:srgbClr val="FF0000"/>
                </a:solidFill>
                <a:latin typeface="Consolas"/>
                <a:ea typeface="+mj-ea"/>
                <a:cs typeface="+mj-cs"/>
              </a:rPr>
              <a:t>I principi regolatori</a:t>
            </a:r>
            <a:endParaRPr lang="it-IT" sz="3200" b="0" i="0" dirty="0">
              <a:solidFill>
                <a:srgbClr val="FF0000"/>
              </a:solidFill>
              <a:latin typeface="Consolas"/>
              <a:ea typeface="+mj-ea"/>
              <a:cs typeface="+mj-cs"/>
            </a:endParaRPr>
          </a:p>
        </p:txBody>
      </p:sp>
      <p:sp>
        <p:nvSpPr>
          <p:cNvPr id="14" name="Content Placeholder 13"/>
          <p:cNvSpPr>
            <a:spLocks noGrp="1"/>
          </p:cNvSpPr>
          <p:nvPr>
            <p:ph idx="1"/>
          </p:nvPr>
        </p:nvSpPr>
        <p:spPr/>
        <p:txBody>
          <a:bodyPr>
            <a:normAutofit fontScale="92500" lnSpcReduction="10000"/>
          </a:bodyPr>
          <a:lstStyle/>
          <a:p>
            <a:pPr marL="548640" indent="-274320" algn="l" defTabSz="914400">
              <a:lnSpc>
                <a:spcPct val="90000"/>
              </a:lnSpc>
              <a:spcBef>
                <a:spcPts val="1800"/>
              </a:spcBef>
              <a:buClr>
                <a:schemeClr val="tx1"/>
              </a:buClr>
              <a:buSzPct val="80000"/>
              <a:buFont typeface="Wingdings"/>
              <a:buChar char="§"/>
            </a:pPr>
            <a:r>
              <a:rPr lang="it-IT" dirty="0" smtClean="0">
                <a:latin typeface="Corbel"/>
              </a:rPr>
              <a:t>In origine 4 Istituzioni</a:t>
            </a:r>
          </a:p>
          <a:p>
            <a:pPr marL="548640">
              <a:buClr>
                <a:schemeClr val="tx1"/>
              </a:buClr>
              <a:buFont typeface="Wingdings"/>
              <a:buChar char="§"/>
            </a:pPr>
            <a:r>
              <a:rPr lang="it-IT" dirty="0" smtClean="0">
                <a:latin typeface="Corbel"/>
              </a:rPr>
              <a:t>Dopo il Trattato di Lisbona, </a:t>
            </a:r>
            <a:r>
              <a:rPr lang="it-IT" b="1" dirty="0" smtClean="0">
                <a:solidFill>
                  <a:srgbClr val="FF0000"/>
                </a:solidFill>
                <a:latin typeface="Corbel"/>
              </a:rPr>
              <a:t>7 Istituzioni </a:t>
            </a:r>
            <a:r>
              <a:rPr lang="it-IT" dirty="0" smtClean="0">
                <a:latin typeface="Corbel"/>
              </a:rPr>
              <a:t>(4 politiche, 2 giurisdizionali e di controllo, 1 di regolamentazione) </a:t>
            </a:r>
            <a:r>
              <a:rPr lang="en-US" dirty="0"/>
              <a:t>(art. 13 ss. </a:t>
            </a:r>
            <a:r>
              <a:rPr lang="en-US" dirty="0" smtClean="0"/>
              <a:t>TUE; </a:t>
            </a:r>
            <a:r>
              <a:rPr lang="en-US" dirty="0"/>
              <a:t>art. 223-309 </a:t>
            </a:r>
            <a:r>
              <a:rPr lang="en-US" dirty="0" smtClean="0"/>
              <a:t>TFUE)</a:t>
            </a:r>
            <a:endParaRPr lang="it-IT" dirty="0" smtClean="0">
              <a:latin typeface="Corbel"/>
            </a:endParaRPr>
          </a:p>
          <a:p>
            <a:pPr marL="548640" indent="-274320" algn="l" defTabSz="914400">
              <a:lnSpc>
                <a:spcPct val="90000"/>
              </a:lnSpc>
              <a:spcBef>
                <a:spcPts val="1800"/>
              </a:spcBef>
              <a:buClr>
                <a:schemeClr val="tx1"/>
              </a:buClr>
              <a:buSzPct val="80000"/>
              <a:buFont typeface="Wingdings"/>
              <a:buChar char="§"/>
            </a:pPr>
            <a:r>
              <a:rPr lang="it-IT" sz="2400" b="0" i="0" dirty="0" smtClean="0">
                <a:solidFill>
                  <a:schemeClr val="tx1"/>
                </a:solidFill>
                <a:latin typeface="Corbel"/>
                <a:ea typeface="+mn-ea"/>
                <a:cs typeface="+mn-cs"/>
              </a:rPr>
              <a:t>L’attività delle istituzioni è regolata da </a:t>
            </a:r>
            <a:r>
              <a:rPr lang="it-IT" sz="2400" b="0" i="0" dirty="0" smtClean="0">
                <a:solidFill>
                  <a:srgbClr val="FF0000"/>
                </a:solidFill>
                <a:latin typeface="Corbel"/>
                <a:ea typeface="+mn-ea"/>
                <a:cs typeface="+mn-cs"/>
              </a:rPr>
              <a:t>alcuni princip</a:t>
            </a:r>
            <a:r>
              <a:rPr lang="it-IT" dirty="0" smtClean="0">
                <a:solidFill>
                  <a:srgbClr val="FF0000"/>
                </a:solidFill>
                <a:latin typeface="Corbel"/>
              </a:rPr>
              <a:t>i </a:t>
            </a:r>
            <a:endParaRPr lang="it-IT" dirty="0" smtClean="0">
              <a:solidFill>
                <a:srgbClr val="FF0000"/>
              </a:solidFill>
              <a:latin typeface="Corbel"/>
            </a:endParaRPr>
          </a:p>
          <a:p>
            <a:pPr marL="548640" indent="-274320" algn="l" defTabSz="914400">
              <a:lnSpc>
                <a:spcPct val="90000"/>
              </a:lnSpc>
              <a:spcBef>
                <a:spcPts val="1800"/>
              </a:spcBef>
              <a:buClr>
                <a:schemeClr val="tx1"/>
              </a:buClr>
              <a:buSzPct val="80000"/>
              <a:buFont typeface="Wingdings"/>
              <a:buChar char="§"/>
            </a:pPr>
            <a:r>
              <a:rPr lang="it-IT" dirty="0" smtClean="0">
                <a:latin typeface="Corbel"/>
              </a:rPr>
              <a:t>autonomia istituzionale</a:t>
            </a:r>
          </a:p>
          <a:p>
            <a:pPr marL="548640" indent="-274320" algn="l" defTabSz="914400">
              <a:lnSpc>
                <a:spcPct val="90000"/>
              </a:lnSpc>
              <a:spcBef>
                <a:spcPts val="1800"/>
              </a:spcBef>
              <a:buClr>
                <a:schemeClr val="tx1"/>
              </a:buClr>
              <a:buSzPct val="80000"/>
              <a:buFont typeface="Wingdings"/>
              <a:buChar char="§"/>
            </a:pPr>
            <a:r>
              <a:rPr lang="it-IT" dirty="0" smtClean="0">
                <a:latin typeface="Corbel"/>
              </a:rPr>
              <a:t>separazione </a:t>
            </a:r>
            <a:r>
              <a:rPr lang="it-IT" dirty="0" smtClean="0">
                <a:latin typeface="Corbel"/>
              </a:rPr>
              <a:t>delle funzioni ed equilibrio </a:t>
            </a:r>
            <a:r>
              <a:rPr lang="it-IT" dirty="0" smtClean="0">
                <a:latin typeface="Corbel"/>
              </a:rPr>
              <a:t>istituzionale </a:t>
            </a:r>
          </a:p>
          <a:p>
            <a:pPr marL="548640" indent="-274320" algn="l" defTabSz="914400">
              <a:lnSpc>
                <a:spcPct val="90000"/>
              </a:lnSpc>
              <a:spcBef>
                <a:spcPts val="1800"/>
              </a:spcBef>
              <a:buClr>
                <a:schemeClr val="tx1"/>
              </a:buClr>
              <a:buSzPct val="80000"/>
              <a:buFont typeface="Wingdings"/>
              <a:buChar char="§"/>
            </a:pPr>
            <a:r>
              <a:rPr lang="it-IT" dirty="0" smtClean="0">
                <a:latin typeface="Corbel"/>
              </a:rPr>
              <a:t>unità </a:t>
            </a:r>
            <a:r>
              <a:rPr lang="it-IT" dirty="0" smtClean="0">
                <a:latin typeface="Corbel"/>
              </a:rPr>
              <a:t>del quadro istituzionale &amp; coerenza </a:t>
            </a:r>
            <a:r>
              <a:rPr lang="it-IT" dirty="0" smtClean="0">
                <a:latin typeface="Corbel"/>
              </a:rPr>
              <a:t>dell’azione </a:t>
            </a:r>
          </a:p>
          <a:p>
            <a:pPr marL="548640" indent="-274320" algn="l" defTabSz="914400">
              <a:lnSpc>
                <a:spcPct val="90000"/>
              </a:lnSpc>
              <a:spcBef>
                <a:spcPts val="1800"/>
              </a:spcBef>
              <a:buClr>
                <a:schemeClr val="tx1"/>
              </a:buClr>
              <a:buSzPct val="80000"/>
              <a:buFont typeface="Wingdings"/>
              <a:buChar char="§"/>
            </a:pPr>
            <a:r>
              <a:rPr lang="it-IT" dirty="0" smtClean="0">
                <a:latin typeface="Corbel"/>
              </a:rPr>
              <a:t>leale cooperazione</a:t>
            </a:r>
          </a:p>
          <a:p>
            <a:pPr marL="548640" indent="-274320" algn="l" defTabSz="914400">
              <a:lnSpc>
                <a:spcPct val="90000"/>
              </a:lnSpc>
              <a:spcBef>
                <a:spcPts val="1800"/>
              </a:spcBef>
              <a:buClr>
                <a:schemeClr val="tx1"/>
              </a:buClr>
              <a:buSzPct val="80000"/>
              <a:buFont typeface="Wingdings"/>
              <a:buChar char="§"/>
            </a:pPr>
            <a:r>
              <a:rPr lang="it-IT" dirty="0" smtClean="0">
                <a:latin typeface="Corbel"/>
              </a:rPr>
              <a:t>non </a:t>
            </a:r>
            <a:r>
              <a:rPr lang="it-IT" dirty="0" smtClean="0">
                <a:latin typeface="Corbel"/>
              </a:rPr>
              <a:t>regressività dell’integrazione </a:t>
            </a:r>
            <a:r>
              <a:rPr lang="it-IT" dirty="0" smtClean="0">
                <a:latin typeface="Corbel"/>
              </a:rPr>
              <a:t>(rispetto </a:t>
            </a:r>
            <a:r>
              <a:rPr lang="it-IT" dirty="0" smtClean="0">
                <a:latin typeface="Corbel"/>
              </a:rPr>
              <a:t>dell’</a:t>
            </a:r>
            <a:r>
              <a:rPr lang="it-IT" i="1" dirty="0" err="1" smtClean="0">
                <a:latin typeface="Corbel"/>
              </a:rPr>
              <a:t>acquis</a:t>
            </a:r>
            <a:r>
              <a:rPr lang="it-IT" dirty="0" smtClean="0">
                <a:latin typeface="Corbel"/>
              </a:rPr>
              <a:t>)</a:t>
            </a:r>
            <a:endParaRPr lang="it-IT" sz="2400" b="0" i="0" dirty="0">
              <a:solidFill>
                <a:schemeClr val="tx1"/>
              </a:solidFill>
              <a:latin typeface="Corbel"/>
              <a:ea typeface="+mn-ea"/>
              <a:cs typeface="+mn-cs"/>
            </a:endParaRP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europeo (le funzioni)</a:t>
            </a:r>
            <a:endParaRPr lang="it-IT" dirty="0"/>
          </a:p>
        </p:txBody>
      </p:sp>
      <p:sp>
        <p:nvSpPr>
          <p:cNvPr id="3" name="Segnaposto contenuto 2"/>
          <p:cNvSpPr>
            <a:spLocks noGrp="1"/>
          </p:cNvSpPr>
          <p:nvPr>
            <p:ph idx="1"/>
          </p:nvPr>
        </p:nvSpPr>
        <p:spPr/>
        <p:txBody>
          <a:bodyPr>
            <a:normAutofit fontScale="92500" lnSpcReduction="10000"/>
          </a:bodyPr>
          <a:lstStyle/>
          <a:p>
            <a:pPr lvl="0"/>
            <a:r>
              <a:rPr lang="it-IT" sz="1600" dirty="0" smtClean="0">
                <a:solidFill>
                  <a:prstClr val="white"/>
                </a:solidFill>
              </a:rPr>
              <a:t>3.</a:t>
            </a:r>
            <a:r>
              <a:rPr lang="it-IT" sz="1600" b="1" u="sng" dirty="0" smtClean="0">
                <a:solidFill>
                  <a:srgbClr val="FF0000"/>
                </a:solidFill>
              </a:rPr>
              <a:t>Le funzioni del </a:t>
            </a:r>
            <a:r>
              <a:rPr lang="it-IT" sz="1600" b="1" u="sng" dirty="0">
                <a:solidFill>
                  <a:srgbClr val="FF0000"/>
                </a:solidFill>
              </a:rPr>
              <a:t>Consiglio europeo</a:t>
            </a:r>
            <a:r>
              <a:rPr lang="it-IT" sz="1600" dirty="0" smtClean="0">
                <a:solidFill>
                  <a:prstClr val="white"/>
                </a:solidFill>
              </a:rPr>
              <a:t>:</a:t>
            </a:r>
          </a:p>
          <a:p>
            <a:pPr algn="just">
              <a:spcAft>
                <a:spcPts val="0"/>
              </a:spcAft>
            </a:pPr>
            <a:r>
              <a:rPr lang="it-IT" sz="1600" kern="50" dirty="0">
                <a:latin typeface="Times New Roman" panose="02020603050405020304" pitchFamily="18" charset="0"/>
                <a:ea typeface="Times New Roman" panose="02020603050405020304" pitchFamily="18" charset="0"/>
                <a:cs typeface="Times New Roman" panose="02020603050405020304" pitchFamily="18" charset="0"/>
              </a:rPr>
              <a:t>Ai sensi dell’art. 15, par. 1: «</a:t>
            </a:r>
            <a:r>
              <a:rPr lang="it-IT" sz="1600" i="1" kern="5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Il Consiglio europeo dà all’Unione gli impulsi necessari al suo sviluppo e ne definisce gli orientamenti e le priorità politiche generali. Non esercita funzioni legislative</a:t>
            </a:r>
            <a:r>
              <a:rPr lang="it-IT" sz="1600" kern="50" dirty="0">
                <a:latin typeface="Times New Roman" panose="02020603050405020304" pitchFamily="18" charset="0"/>
                <a:ea typeface="Times New Roman" panose="02020603050405020304" pitchFamily="18" charset="0"/>
                <a:cs typeface="Times New Roman" panose="02020603050405020304" pitchFamily="18" charset="0"/>
              </a:rPr>
              <a:t>».</a:t>
            </a:r>
            <a:endParaRPr lang="it-IT" sz="1400" kern="50" dirty="0">
              <a:latin typeface="Times New Roman" panose="02020603050405020304" pitchFamily="18" charset="0"/>
              <a:ea typeface="SimSun" panose="02010600030101010101" pitchFamily="2" charset="-122"/>
              <a:cs typeface="Mangal" panose="02040503050203030202" pitchFamily="18" charset="0"/>
            </a:endParaRPr>
          </a:p>
          <a:p>
            <a:pPr lvl="0"/>
            <a:r>
              <a:rPr lang="it-IT" sz="1600" dirty="0" smtClean="0">
                <a:solidFill>
                  <a:prstClr val="white"/>
                </a:solidFill>
              </a:rPr>
              <a:t>Pur non esercitando funzioni normative, produce atti non solo politici (per esempio: criteri di ammissibilità per l’adesione o criteri di </a:t>
            </a:r>
            <a:r>
              <a:rPr lang="it-IT" sz="1600" dirty="0" err="1" smtClean="0">
                <a:solidFill>
                  <a:prstClr val="white"/>
                </a:solidFill>
              </a:rPr>
              <a:t>Copenhagen</a:t>
            </a:r>
            <a:r>
              <a:rPr lang="it-IT" sz="1600" dirty="0" smtClean="0">
                <a:solidFill>
                  <a:prstClr val="white"/>
                </a:solidFill>
              </a:rPr>
              <a:t>, art. 49, comma 1, TUE) ma anche produttivi di (importanti) effetti giuridici (sostanziali e istituzionali)</a:t>
            </a:r>
            <a:endParaRPr lang="it-IT" sz="1600" dirty="0">
              <a:solidFill>
                <a:prstClr val="white"/>
              </a:solidFill>
            </a:endParaRPr>
          </a:p>
          <a:p>
            <a:pPr lvl="0"/>
            <a:r>
              <a:rPr lang="it-IT" sz="1600" dirty="0" smtClean="0">
                <a:solidFill>
                  <a:prstClr val="white"/>
                </a:solidFill>
              </a:rPr>
              <a:t>A) Partecipa </a:t>
            </a:r>
            <a:r>
              <a:rPr lang="it-IT" sz="1600" dirty="0">
                <a:solidFill>
                  <a:prstClr val="white"/>
                </a:solidFill>
              </a:rPr>
              <a:t>ai procedimenti normativi dell'Unione, con funzione di sblocco del processo </a:t>
            </a:r>
            <a:r>
              <a:rPr lang="it-IT" sz="1600" dirty="0" smtClean="0">
                <a:solidFill>
                  <a:prstClr val="white"/>
                </a:solidFill>
              </a:rPr>
              <a:t>decisionale (art. 31.2 TUE ed «</a:t>
            </a:r>
            <a:r>
              <a:rPr lang="it-IT" sz="1600" dirty="0" err="1" smtClean="0">
                <a:solidFill>
                  <a:prstClr val="white"/>
                </a:solidFill>
              </a:rPr>
              <a:t>emergency</a:t>
            </a:r>
            <a:r>
              <a:rPr lang="it-IT" sz="1600" dirty="0" smtClean="0">
                <a:solidFill>
                  <a:prstClr val="white"/>
                </a:solidFill>
              </a:rPr>
              <a:t> </a:t>
            </a:r>
            <a:r>
              <a:rPr lang="it-IT" sz="1600" dirty="0" err="1" smtClean="0">
                <a:solidFill>
                  <a:prstClr val="white"/>
                </a:solidFill>
              </a:rPr>
              <a:t>brakes</a:t>
            </a:r>
            <a:r>
              <a:rPr lang="it-IT" sz="1600" dirty="0" smtClean="0">
                <a:solidFill>
                  <a:prstClr val="white"/>
                </a:solidFill>
              </a:rPr>
              <a:t>» nel TFUE, art. 82.3 e 83.3)</a:t>
            </a:r>
          </a:p>
          <a:p>
            <a:pPr lvl="0"/>
            <a:r>
              <a:rPr lang="it-IT" sz="1600" dirty="0" smtClean="0">
                <a:solidFill>
                  <a:prstClr val="white"/>
                </a:solidFill>
              </a:rPr>
              <a:t>B) Nomina o contribuisce alla nomina degli organi monocratici UE (Alto rappresentante, Presidente della Commissione)</a:t>
            </a:r>
          </a:p>
          <a:p>
            <a:pPr lvl="0"/>
            <a:r>
              <a:rPr lang="it-IT" sz="1600" dirty="0" smtClean="0">
                <a:solidFill>
                  <a:prstClr val="white"/>
                </a:solidFill>
              </a:rPr>
              <a:t>C) Esercita funzioni di «revisione costituzionale»  dei Trattati (ove a ciò autorizzato: procedure di emendamento «semplificate», art. 48.6 TUE e art. 48.7 TUE)</a:t>
            </a:r>
          </a:p>
          <a:p>
            <a:pPr lvl="0"/>
            <a:r>
              <a:rPr lang="it-IT" sz="1600" dirty="0" smtClean="0">
                <a:solidFill>
                  <a:prstClr val="white"/>
                </a:solidFill>
              </a:rPr>
              <a:t>In tali ipotesi </a:t>
            </a:r>
            <a:r>
              <a:rPr lang="it-IT" sz="1600" dirty="0" smtClean="0">
                <a:solidFill>
                  <a:srgbClr val="FF0000"/>
                </a:solidFill>
              </a:rPr>
              <a:t>è soggetto al sindacato giurisdizionale della Corte di giustizia</a:t>
            </a:r>
            <a:r>
              <a:rPr lang="it-IT" sz="1600" dirty="0" smtClean="0">
                <a:solidFill>
                  <a:prstClr val="white"/>
                </a:solidFill>
              </a:rPr>
              <a:t>, quanto meno limitatamente alla verifica dei presupposti e dei limiti </a:t>
            </a:r>
            <a:r>
              <a:rPr lang="it-IT" sz="1600" dirty="0">
                <a:solidFill>
                  <a:prstClr val="white"/>
                </a:solidFill>
              </a:rPr>
              <a:t>posti all’emendamento (art. 263 comma 1, e 267 TFUE). </a:t>
            </a:r>
            <a:r>
              <a:rPr lang="it-IT" sz="1600" dirty="0" smtClean="0">
                <a:solidFill>
                  <a:prstClr val="white"/>
                </a:solidFill>
              </a:rPr>
              <a:t>Conferma: Corte </a:t>
            </a:r>
            <a:r>
              <a:rPr lang="it-IT" sz="1600" dirty="0" err="1" smtClean="0">
                <a:solidFill>
                  <a:prstClr val="white"/>
                </a:solidFill>
              </a:rPr>
              <a:t>giust</a:t>
            </a:r>
            <a:r>
              <a:rPr lang="it-IT" sz="1600" dirty="0">
                <a:solidFill>
                  <a:prstClr val="white"/>
                </a:solidFill>
              </a:rPr>
              <a:t>., </a:t>
            </a:r>
            <a:r>
              <a:rPr lang="it-IT" sz="1600" i="1" u="sng" dirty="0" err="1">
                <a:solidFill>
                  <a:srgbClr val="FF0000"/>
                </a:solidFill>
              </a:rPr>
              <a:t>Pringle</a:t>
            </a:r>
            <a:r>
              <a:rPr lang="it-IT" sz="1600" dirty="0">
                <a:solidFill>
                  <a:prstClr val="white"/>
                </a:solidFill>
              </a:rPr>
              <a:t>, 27 novembre 2012, </a:t>
            </a:r>
            <a:r>
              <a:rPr lang="it-IT" sz="1600" dirty="0" smtClean="0">
                <a:solidFill>
                  <a:prstClr val="white"/>
                </a:solidFill>
              </a:rPr>
              <a:t>C-370/12, punti 33-35)</a:t>
            </a:r>
            <a:endParaRPr lang="it-IT" sz="1600" dirty="0">
              <a:solidFill>
                <a:prstClr val="white"/>
              </a:solidFill>
            </a:endParaRPr>
          </a:p>
        </p:txBody>
      </p:sp>
    </p:spTree>
    <p:extLst>
      <p:ext uri="{BB962C8B-B14F-4D97-AF65-F5344CB8AC3E}">
        <p14:creationId xmlns:p14="http://schemas.microsoft.com/office/powerpoint/2010/main" val="328689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Consiglio europeo (atti e deliberazioni)</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È inoltre soggetto (indirettamente) ai controlli svolti dagli organi parlamentari interni sui suoi membri (per la delegazione italiana, quando il </a:t>
            </a:r>
            <a:r>
              <a:rPr lang="it-IT" dirty="0" err="1" smtClean="0"/>
              <a:t>il</a:t>
            </a:r>
            <a:r>
              <a:rPr lang="it-IT" dirty="0" smtClean="0"/>
              <a:t> </a:t>
            </a:r>
            <a:r>
              <a:rPr lang="it-IT" dirty="0"/>
              <a:t>Consiglio europeo </a:t>
            </a:r>
            <a:r>
              <a:rPr lang="it-IT" dirty="0" smtClean="0"/>
              <a:t>opera per </a:t>
            </a:r>
            <a:r>
              <a:rPr lang="it-IT" dirty="0"/>
              <a:t>la revisione semplificata dei Trattati (art. 48, par. 6 e 7 TUE, o in materia di passaggio a una “difesa comune”, ex art. 42, par. 2, TUE</a:t>
            </a:r>
            <a:r>
              <a:rPr lang="it-IT" dirty="0" smtClean="0"/>
              <a:t>) v. art</a:t>
            </a:r>
            <a:r>
              <a:rPr lang="it-IT" dirty="0"/>
              <a:t>. 11 della l. 234 del </a:t>
            </a:r>
            <a:r>
              <a:rPr lang="it-IT" dirty="0" smtClean="0"/>
              <a:t>24.12.2012). </a:t>
            </a:r>
            <a:r>
              <a:rPr lang="it-IT" dirty="0"/>
              <a:t>Vedi anche, per i controlli parlamentari sull’attivazione del “meccanismo del freno d’emergenza”, art. 12 della l. 234.</a:t>
            </a:r>
          </a:p>
          <a:p>
            <a:r>
              <a:rPr lang="it-IT" dirty="0" smtClean="0"/>
              <a:t>4) </a:t>
            </a:r>
            <a:r>
              <a:rPr lang="it-IT" b="1" u="sng" dirty="0" smtClean="0">
                <a:solidFill>
                  <a:srgbClr val="FF0000"/>
                </a:solidFill>
              </a:rPr>
              <a:t>Gli </a:t>
            </a:r>
            <a:r>
              <a:rPr lang="it-IT" b="1" u="sng" dirty="0">
                <a:solidFill>
                  <a:srgbClr val="FF0000"/>
                </a:solidFill>
              </a:rPr>
              <a:t>atti e i metodi di voto in seno </a:t>
            </a:r>
            <a:r>
              <a:rPr lang="it-IT" b="1" u="sng" dirty="0" smtClean="0">
                <a:solidFill>
                  <a:srgbClr val="FF0000"/>
                </a:solidFill>
              </a:rPr>
              <a:t>al Consiglio europeo</a:t>
            </a:r>
          </a:p>
          <a:p>
            <a:r>
              <a:rPr lang="it-IT" dirty="0"/>
              <a:t>Oltre alle “decisioni” organizzative e </a:t>
            </a:r>
            <a:r>
              <a:rPr lang="it-IT" dirty="0" smtClean="0"/>
              <a:t>alle fondamentali </a:t>
            </a:r>
            <a:r>
              <a:rPr lang="it-IT" dirty="0"/>
              <a:t>decisioni di natura “costituzionale” </a:t>
            </a:r>
            <a:r>
              <a:rPr lang="it-IT" dirty="0" smtClean="0"/>
              <a:t>il Consiglio europeo adotta «Conclusioni» della Presidenza a margine delle sue riunioni </a:t>
            </a:r>
            <a:endParaRPr lang="it-IT" dirty="0"/>
          </a:p>
          <a:p>
            <a:r>
              <a:rPr lang="it-IT" dirty="0" smtClean="0"/>
              <a:t>Questione: si tratta di atti «politici» ovvero incorporano «accordi», sebbene in forma semplificata, fra Stati membri?</a:t>
            </a:r>
          </a:p>
          <a:p>
            <a:r>
              <a:rPr lang="it-IT" dirty="0"/>
              <a:t>Ex </a:t>
            </a:r>
            <a:r>
              <a:rPr lang="it-IT" dirty="0" smtClean="0"/>
              <a:t>art</a:t>
            </a:r>
            <a:r>
              <a:rPr lang="it-IT" dirty="0"/>
              <a:t>. 15.4 TUE il Consiglio europeo “si pronuncia per consenso, salvo nei casi in cui i trattati dispongono diversamente</a:t>
            </a:r>
            <a:r>
              <a:rPr lang="it-IT" dirty="0" smtClean="0"/>
              <a:t>”. </a:t>
            </a:r>
          </a:p>
          <a:p>
            <a:r>
              <a:rPr lang="it-IT" dirty="0"/>
              <a:t>In caso di voto, il Consiglio europeo segue le previsioni del TFUE e del regolamento interno: le regole applicabili sono quelle seguite dal Consiglio (così l'art. 235 TFUE, che rinvia all'art. 238.2 TFUE).</a:t>
            </a:r>
            <a:endParaRPr lang="it-IT" dirty="0" smtClean="0"/>
          </a:p>
          <a:p>
            <a:r>
              <a:rPr lang="it-IT" dirty="0"/>
              <a:t>In caso di voto, Il potere deliberativo in seno al Consiglio europeo spetta </a:t>
            </a:r>
            <a:r>
              <a:rPr lang="it-IT" u="sng" dirty="0" smtClean="0">
                <a:solidFill>
                  <a:srgbClr val="FF0000"/>
                </a:solidFill>
              </a:rPr>
              <a:t>solo</a:t>
            </a:r>
            <a:r>
              <a:rPr lang="it-IT" dirty="0" smtClean="0"/>
              <a:t> ai </a:t>
            </a:r>
            <a:r>
              <a:rPr lang="it-IT" dirty="0"/>
              <a:t>Capi di Stato e di Governo</a:t>
            </a:r>
          </a:p>
          <a:p>
            <a:endParaRPr lang="it-IT" dirty="0"/>
          </a:p>
        </p:txBody>
      </p:sp>
    </p:spTree>
    <p:extLst>
      <p:ext uri="{BB962C8B-B14F-4D97-AF65-F5344CB8AC3E}">
        <p14:creationId xmlns:p14="http://schemas.microsoft.com/office/powerpoint/2010/main" val="4638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7) </a:t>
            </a:r>
            <a:r>
              <a:rPr lang="it-IT" b="1" dirty="0" smtClean="0">
                <a:solidFill>
                  <a:srgbClr val="FF0000"/>
                </a:solidFill>
              </a:rPr>
              <a:t>La Commissione europea</a:t>
            </a:r>
            <a:endParaRPr lang="it-IT" b="1" dirty="0">
              <a:solidFill>
                <a:srgbClr val="FF0000"/>
              </a:solidFill>
            </a:endParaRPr>
          </a:p>
        </p:txBody>
      </p:sp>
      <p:sp>
        <p:nvSpPr>
          <p:cNvPr id="3" name="Segnaposto contenuto 2"/>
          <p:cNvSpPr>
            <a:spLocks noGrp="1"/>
          </p:cNvSpPr>
          <p:nvPr>
            <p:ph idx="1"/>
          </p:nvPr>
        </p:nvSpPr>
        <p:spPr/>
        <p:txBody>
          <a:bodyPr>
            <a:normAutofit fontScale="62500" lnSpcReduction="20000"/>
          </a:bodyPr>
          <a:lstStyle/>
          <a:p>
            <a:r>
              <a:rPr lang="it-IT" dirty="0"/>
              <a:t>La Commissione europea (art. 17 TUE; art. 244-250 TFUE)</a:t>
            </a:r>
          </a:p>
          <a:p>
            <a:r>
              <a:rPr lang="it-IT" dirty="0" smtClean="0">
                <a:solidFill>
                  <a:srgbClr val="FF0000"/>
                </a:solidFill>
              </a:rPr>
              <a:t>1) </a:t>
            </a:r>
            <a:r>
              <a:rPr lang="it-IT" u="sng" dirty="0" smtClean="0">
                <a:solidFill>
                  <a:srgbClr val="FF0000"/>
                </a:solidFill>
              </a:rPr>
              <a:t>Composizione</a:t>
            </a:r>
            <a:r>
              <a:rPr lang="it-IT" dirty="0"/>
              <a:t>: È organo di individui (come il Parlamento europeo). È formata attualmente da un numero di membri corrispondente al numero di Stati membri (</a:t>
            </a:r>
            <a:r>
              <a:rPr lang="it-IT" dirty="0" smtClean="0"/>
              <a:t>28), </a:t>
            </a:r>
            <a:r>
              <a:rPr lang="it-IT" dirty="0"/>
              <a:t>nominati per 5 anni (come i membri del PE) in una procedura congiunta di Consiglio europeo, Consiglio e PE (art. 17.7 TUE). </a:t>
            </a:r>
            <a:endParaRPr lang="it-IT" dirty="0" smtClean="0"/>
          </a:p>
          <a:p>
            <a:r>
              <a:rPr lang="it-IT" dirty="0"/>
              <a:t>Il TUE (art. 17.4) prevede che dal 1.11.2014 la Commissione possa avere un numero corrispondente ai 2/3 del numero di Stati membri, </a:t>
            </a:r>
            <a:r>
              <a:rPr lang="it-IT" dirty="0">
                <a:solidFill>
                  <a:srgbClr val="FF0000"/>
                </a:solidFill>
              </a:rPr>
              <a:t>a meno che il Consiglio europeo all'unanimità non decida altrimenti</a:t>
            </a:r>
            <a:r>
              <a:rPr lang="it-IT" dirty="0"/>
              <a:t> (art. 17.5 TUE</a:t>
            </a:r>
            <a:r>
              <a:rPr lang="it-IT" dirty="0" smtClean="0"/>
              <a:t>). Tale è stata la decisione del </a:t>
            </a:r>
            <a:r>
              <a:rPr lang="it-IT" dirty="0"/>
              <a:t>Consiglio europeo (</a:t>
            </a:r>
            <a:r>
              <a:rPr lang="it-IT" dirty="0">
                <a:solidFill>
                  <a:srgbClr val="FF0000"/>
                </a:solidFill>
              </a:rPr>
              <a:t>decisione n. 2013/272/UE del 22.5.2013 </a:t>
            </a:r>
            <a:r>
              <a:rPr lang="it-IT" dirty="0"/>
              <a:t>)</a:t>
            </a:r>
            <a:endParaRPr lang="it-IT" dirty="0" smtClean="0"/>
          </a:p>
          <a:p>
            <a:r>
              <a:rPr lang="it-IT" dirty="0"/>
              <a:t>I membri devono presentare </a:t>
            </a:r>
            <a:r>
              <a:rPr lang="it-IT" dirty="0">
                <a:solidFill>
                  <a:srgbClr val="FF0000"/>
                </a:solidFill>
              </a:rPr>
              <a:t>requisiti di professionalità </a:t>
            </a:r>
            <a:r>
              <a:rPr lang="it-IT" dirty="0"/>
              <a:t>(competenza), “</a:t>
            </a:r>
            <a:r>
              <a:rPr lang="it-IT" dirty="0">
                <a:solidFill>
                  <a:srgbClr val="FF0000"/>
                </a:solidFill>
              </a:rPr>
              <a:t>impegno europeo</a:t>
            </a:r>
            <a:r>
              <a:rPr lang="it-IT" dirty="0"/>
              <a:t>” (rilevante ai fini della nomina) e i</a:t>
            </a:r>
            <a:r>
              <a:rPr lang="it-IT" dirty="0">
                <a:solidFill>
                  <a:srgbClr val="FF0000"/>
                </a:solidFill>
              </a:rPr>
              <a:t>ndipendenza</a:t>
            </a:r>
            <a:r>
              <a:rPr lang="it-IT" dirty="0"/>
              <a:t> (“tutte le garanzie di indipendenza”) (art. 17.3 TUE). </a:t>
            </a:r>
            <a:r>
              <a:rPr lang="it-IT" dirty="0" smtClean="0"/>
              <a:t>V. </a:t>
            </a:r>
            <a:r>
              <a:rPr lang="it-IT" dirty="0"/>
              <a:t>anche </a:t>
            </a:r>
            <a:r>
              <a:rPr lang="it-IT" dirty="0" smtClean="0"/>
              <a:t>art</a:t>
            </a:r>
            <a:r>
              <a:rPr lang="it-IT" dirty="0"/>
              <a:t>. 245 </a:t>
            </a:r>
            <a:r>
              <a:rPr lang="it-IT" dirty="0" smtClean="0"/>
              <a:t>TFUE. La Corte può essere richiesta di accertare la violazione di tali requisiti.</a:t>
            </a:r>
          </a:p>
          <a:p>
            <a:r>
              <a:rPr lang="it-IT" dirty="0" smtClean="0"/>
              <a:t>L'indipendenza </a:t>
            </a:r>
            <a:r>
              <a:rPr lang="it-IT" dirty="0"/>
              <a:t>dev'essere rispettata dagli Stati membri (245.1 TFUE); ma non solo: l’obbligo di agire nell’interesse generale dell’Unione (art. 17.1 TUE) implica che “I membri della Commissione devono far prevalere in ogni momento l’interesse generale della Comunità non solo sugli interessi nazionali, ma anche sugli interessi personali</a:t>
            </a:r>
            <a:r>
              <a:rPr lang="it-IT" dirty="0" smtClean="0"/>
              <a:t>”. Così </a:t>
            </a:r>
            <a:r>
              <a:rPr lang="it-IT" dirty="0"/>
              <a:t>la Corte si è espressa nella sentenza </a:t>
            </a:r>
            <a:r>
              <a:rPr lang="it-IT" i="1" u="sng" dirty="0">
                <a:solidFill>
                  <a:srgbClr val="FF0000"/>
                </a:solidFill>
              </a:rPr>
              <a:t>Commissione c. </a:t>
            </a:r>
            <a:r>
              <a:rPr lang="it-IT" i="1" u="sng" dirty="0" err="1">
                <a:solidFill>
                  <a:srgbClr val="FF0000"/>
                </a:solidFill>
              </a:rPr>
              <a:t>Cresson</a:t>
            </a:r>
            <a:r>
              <a:rPr lang="it-IT" dirty="0"/>
              <a:t>, 11.7.2006, C-432/04, punto 71; in ragione della sua finalità, la nozione di “obblighi derivanti dalla loro carica” va interpretata “estensivamente” (art. 245, secondo comma, TFUE). </a:t>
            </a:r>
          </a:p>
          <a:p>
            <a:r>
              <a:rPr lang="it-IT" dirty="0"/>
              <a:t>Il requisito di indipendenza è derogato con riguardo all'Alto rappresentante, che deve poter agire come </a:t>
            </a:r>
            <a:r>
              <a:rPr lang="it-IT" dirty="0" smtClean="0"/>
              <a:t>«mandatario </a:t>
            </a:r>
            <a:r>
              <a:rPr lang="it-IT" dirty="0"/>
              <a:t>del </a:t>
            </a:r>
            <a:r>
              <a:rPr lang="it-IT" dirty="0" smtClean="0"/>
              <a:t>Consiglio» </a:t>
            </a:r>
            <a:r>
              <a:rPr lang="it-IT" dirty="0"/>
              <a:t>(art. 17.3, comma terzo, e art. 18.2 TUE).</a:t>
            </a:r>
          </a:p>
        </p:txBody>
      </p:sp>
    </p:spTree>
    <p:extLst>
      <p:ext uri="{BB962C8B-B14F-4D97-AF65-F5344CB8AC3E}">
        <p14:creationId xmlns:p14="http://schemas.microsoft.com/office/powerpoint/2010/main" val="270126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Commissione (la procedura di nomina)</a:t>
            </a:r>
            <a:endParaRPr lang="it-IT" dirty="0"/>
          </a:p>
        </p:txBody>
      </p:sp>
      <p:sp>
        <p:nvSpPr>
          <p:cNvPr id="3" name="Segnaposto contenuto 2"/>
          <p:cNvSpPr>
            <a:spLocks noGrp="1"/>
          </p:cNvSpPr>
          <p:nvPr>
            <p:ph idx="1"/>
          </p:nvPr>
        </p:nvSpPr>
        <p:spPr/>
        <p:txBody>
          <a:bodyPr>
            <a:normAutofit fontScale="70000" lnSpcReduction="20000"/>
          </a:bodyPr>
          <a:lstStyle/>
          <a:p>
            <a:r>
              <a:rPr lang="it-IT" dirty="0">
                <a:solidFill>
                  <a:srgbClr val="FF0000"/>
                </a:solidFill>
              </a:rPr>
              <a:t>2) </a:t>
            </a:r>
            <a:r>
              <a:rPr lang="it-IT" u="sng" dirty="0" smtClean="0">
                <a:solidFill>
                  <a:srgbClr val="FF0000"/>
                </a:solidFill>
              </a:rPr>
              <a:t>Procedura </a:t>
            </a:r>
            <a:r>
              <a:rPr lang="it-IT" u="sng" dirty="0">
                <a:solidFill>
                  <a:srgbClr val="FF0000"/>
                </a:solidFill>
              </a:rPr>
              <a:t>di nomina</a:t>
            </a:r>
            <a:r>
              <a:rPr lang="it-IT" dirty="0"/>
              <a:t> (art. 17.7 </a:t>
            </a:r>
            <a:r>
              <a:rPr lang="it-IT" dirty="0" smtClean="0"/>
              <a:t>TUE)</a:t>
            </a:r>
          </a:p>
          <a:p>
            <a:r>
              <a:rPr lang="it-IT" dirty="0"/>
              <a:t>Originariamente nomina da parte dei → Governi degli Stati membri di comune accordo (vedi rappresentanti dei governi riuniti in sede di Consiglio</a:t>
            </a:r>
            <a:r>
              <a:rPr lang="it-IT" dirty="0" smtClean="0"/>
              <a:t>). Fase </a:t>
            </a:r>
            <a:r>
              <a:rPr lang="it-IT" dirty="0"/>
              <a:t>poi ricondotta nell'alveo istituzionale, con attribuzione di un ruolo eminente al Consiglio europeo e al Parlamento europeo, e la partecipazione del </a:t>
            </a:r>
            <a:r>
              <a:rPr lang="it-IT" dirty="0" smtClean="0"/>
              <a:t>Consiglio</a:t>
            </a:r>
            <a:endParaRPr lang="it-IT" dirty="0"/>
          </a:p>
          <a:p>
            <a:r>
              <a:rPr lang="it-IT" dirty="0" smtClean="0"/>
              <a:t>Procedimento complesso in 5 fasi: </a:t>
            </a:r>
          </a:p>
          <a:p>
            <a:r>
              <a:rPr lang="it-IT" dirty="0"/>
              <a:t>-</a:t>
            </a:r>
            <a:r>
              <a:rPr lang="it-IT" dirty="0">
                <a:solidFill>
                  <a:srgbClr val="FF0000"/>
                </a:solidFill>
              </a:rPr>
              <a:t>Proposta</a:t>
            </a:r>
            <a:r>
              <a:rPr lang="it-IT" dirty="0"/>
              <a:t> del candidato Presidente da parte del Consiglio europeo a maggioranza qualificata (</a:t>
            </a:r>
            <a:r>
              <a:rPr lang="it-IT" dirty="0">
                <a:solidFill>
                  <a:srgbClr val="FF0000"/>
                </a:solidFill>
              </a:rPr>
              <a:t>tenuto conto delle elezioni del PE </a:t>
            </a:r>
            <a:r>
              <a:rPr lang="it-IT" dirty="0"/>
              <a:t>e dopo consultazioni appropriate, successivamente all’insediamento del nuovo Parlamento</a:t>
            </a:r>
            <a:r>
              <a:rPr lang="it-IT" dirty="0" smtClean="0"/>
              <a:t>);</a:t>
            </a:r>
            <a:endParaRPr lang="it-IT" dirty="0"/>
          </a:p>
          <a:p>
            <a:r>
              <a:rPr lang="it-IT" dirty="0"/>
              <a:t>-</a:t>
            </a:r>
            <a:r>
              <a:rPr lang="it-IT" dirty="0">
                <a:solidFill>
                  <a:srgbClr val="FF0000"/>
                </a:solidFill>
              </a:rPr>
              <a:t>Elezione del Presidente </a:t>
            </a:r>
            <a:r>
              <a:rPr lang="it-IT" dirty="0"/>
              <a:t>da parte del Parlamento europeo a maggioranza (376 voti su 751);</a:t>
            </a:r>
          </a:p>
          <a:p>
            <a:r>
              <a:rPr lang="it-IT" dirty="0" smtClean="0"/>
              <a:t>-</a:t>
            </a:r>
            <a:r>
              <a:rPr lang="it-IT" dirty="0">
                <a:solidFill>
                  <a:srgbClr val="FF0000"/>
                </a:solidFill>
              </a:rPr>
              <a:t>Adozione</a:t>
            </a:r>
            <a:r>
              <a:rPr lang="it-IT" dirty="0"/>
              <a:t>, da parte del Consiglio e di comune accordo con il Presidente eletto, </a:t>
            </a:r>
            <a:r>
              <a:rPr lang="it-IT" dirty="0">
                <a:solidFill>
                  <a:srgbClr val="FF0000"/>
                </a:solidFill>
              </a:rPr>
              <a:t>dell'elenco di personalità candidate</a:t>
            </a:r>
            <a:r>
              <a:rPr lang="it-IT" dirty="0"/>
              <a:t> alla nomina di membri della Commissione</a:t>
            </a:r>
            <a:r>
              <a:rPr lang="it-IT" dirty="0" smtClean="0"/>
              <a:t>. Tale </a:t>
            </a:r>
            <a:r>
              <a:rPr lang="it-IT" dirty="0"/>
              <a:t>elenco è selezionato in base alle proposte dagli Stati membri che devono rispettare i criteri indicati dal TUE sulle qualifiche dei commissari, ex art. 17.3 TUE. </a:t>
            </a:r>
            <a:r>
              <a:rPr lang="it-IT" dirty="0" smtClean="0"/>
              <a:t>Il </a:t>
            </a:r>
            <a:r>
              <a:rPr lang="it-IT" dirty="0"/>
              <a:t>Consiglio delibera a maggioranza qualificata (non è precisata la procedura di voto, regola residuale);</a:t>
            </a:r>
          </a:p>
          <a:p>
            <a:endParaRPr lang="it-IT" dirty="0"/>
          </a:p>
        </p:txBody>
      </p:sp>
    </p:spTree>
    <p:extLst>
      <p:ext uri="{BB962C8B-B14F-4D97-AF65-F5344CB8AC3E}">
        <p14:creationId xmlns:p14="http://schemas.microsoft.com/office/powerpoint/2010/main" val="289670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Commissione (procedura di nomina e questione del «candidato di spicco»)</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(L’Alto Rappresentante è nominato </a:t>
            </a:r>
            <a:r>
              <a:rPr lang="it-IT" dirty="0"/>
              <a:t>dal Consiglio europeo con l'accordo del Presidente della Commissione, prima dell'avvio della quarta </a:t>
            </a:r>
            <a:r>
              <a:rPr lang="it-IT" dirty="0" smtClean="0"/>
              <a:t>fase)</a:t>
            </a:r>
          </a:p>
          <a:p>
            <a:r>
              <a:rPr lang="it-IT" dirty="0"/>
              <a:t>Audizione individuale dei membri designati della Commissione da parte del PE; la presa di posizione negativa del PE può avere ad oggetto anche solo singoli candidati commissari (caso Buttiglione); successivo (eventuale) voto collettivo di approvazione da parte del PE (esteso a tutti i membri della Commissione, compreso il Presidente e l'Alto rappresentante);</a:t>
            </a:r>
          </a:p>
          <a:p>
            <a:r>
              <a:rPr lang="it-IT" dirty="0" smtClean="0"/>
              <a:t>-</a:t>
            </a:r>
            <a:r>
              <a:rPr lang="it-IT" dirty="0"/>
              <a:t>Nomina da parte del Consiglio europeo, a maggioranza </a:t>
            </a:r>
            <a:r>
              <a:rPr lang="it-IT" dirty="0" smtClean="0"/>
              <a:t>qualificata.</a:t>
            </a:r>
          </a:p>
          <a:p>
            <a:r>
              <a:rPr lang="it-IT" u="sng" dirty="0" smtClean="0">
                <a:solidFill>
                  <a:srgbClr val="FF0000"/>
                </a:solidFill>
              </a:rPr>
              <a:t>Prassi post-Lisbona</a:t>
            </a:r>
            <a:r>
              <a:rPr lang="it-IT" dirty="0" smtClean="0"/>
              <a:t>:</a:t>
            </a:r>
          </a:p>
          <a:p>
            <a:r>
              <a:rPr lang="it-IT" dirty="0" smtClean="0"/>
              <a:t>Alle </a:t>
            </a:r>
            <a:r>
              <a:rPr lang="it-IT" dirty="0"/>
              <a:t>elezioni </a:t>
            </a:r>
            <a:r>
              <a:rPr lang="it-IT" dirty="0" smtClean="0"/>
              <a:t>del 2014 </a:t>
            </a:r>
            <a:r>
              <a:rPr lang="it-IT" dirty="0"/>
              <a:t>del Parlamento europeo i partiti politici </a:t>
            </a:r>
            <a:r>
              <a:rPr lang="it-IT" dirty="0" smtClean="0"/>
              <a:t>europei hanno </a:t>
            </a:r>
            <a:r>
              <a:rPr lang="it-IT" dirty="0"/>
              <a:t>dichiarato preventivamente all’elettorato il candidato da essi sostenuto come futuro Presidente della Commissione: è la procedura del c.d. candidato di spicco (</a:t>
            </a:r>
            <a:r>
              <a:rPr lang="it-IT" i="1" dirty="0" err="1">
                <a:solidFill>
                  <a:srgbClr val="FF0000"/>
                </a:solidFill>
              </a:rPr>
              <a:t>Spitzenkandidat</a:t>
            </a:r>
            <a:r>
              <a:rPr lang="it-IT" dirty="0"/>
              <a:t>). </a:t>
            </a:r>
          </a:p>
          <a:p>
            <a:r>
              <a:rPr lang="it-IT" dirty="0"/>
              <a:t>È sorta questione del se il candidato appoggiato dal partito o dalla coalizione di partiti vittoriosa «debba» essere designato dal Consiglio europeo (in che misura tale indicazione vincoli, sul piano giuridico, oltre ché eventualmente politico, il Consiglio europeo</a:t>
            </a:r>
            <a:r>
              <a:rPr lang="it-IT" dirty="0" smtClean="0"/>
              <a:t>).</a:t>
            </a:r>
          </a:p>
          <a:p>
            <a:r>
              <a:rPr lang="it-IT" dirty="0"/>
              <a:t>Dopo le elezioni del 2014 i membri del Consiglio europeo sembrano riconoscere una sorta di primazia parlamentare di fatto, ma intendono contrastarla nelle prossime tornate elettorali </a:t>
            </a:r>
          </a:p>
          <a:p>
            <a:endParaRPr lang="it-IT" dirty="0"/>
          </a:p>
        </p:txBody>
      </p:sp>
    </p:spTree>
    <p:extLst>
      <p:ext uri="{BB962C8B-B14F-4D97-AF65-F5344CB8AC3E}">
        <p14:creationId xmlns:p14="http://schemas.microsoft.com/office/powerpoint/2010/main" val="1365339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Commissione (organizzazione e Presidenza)</a:t>
            </a:r>
            <a:endParaRPr lang="it-IT" dirty="0"/>
          </a:p>
        </p:txBody>
      </p:sp>
      <p:sp>
        <p:nvSpPr>
          <p:cNvPr id="3" name="Segnaposto contenuto 2"/>
          <p:cNvSpPr>
            <a:spLocks noGrp="1"/>
          </p:cNvSpPr>
          <p:nvPr>
            <p:ph idx="1"/>
          </p:nvPr>
        </p:nvSpPr>
        <p:spPr/>
        <p:txBody>
          <a:bodyPr>
            <a:normAutofit/>
          </a:bodyPr>
          <a:lstStyle/>
          <a:p>
            <a:r>
              <a:rPr lang="it-IT" sz="1600" dirty="0"/>
              <a:t>3.</a:t>
            </a:r>
            <a:r>
              <a:rPr lang="it-IT" sz="1600" u="sng" dirty="0">
                <a:solidFill>
                  <a:srgbClr val="FF0000"/>
                </a:solidFill>
              </a:rPr>
              <a:t>Organizzazione interna</a:t>
            </a:r>
          </a:p>
          <a:p>
            <a:r>
              <a:rPr lang="it-IT" sz="1600" dirty="0" smtClean="0"/>
              <a:t>A </a:t>
            </a:r>
            <a:r>
              <a:rPr lang="it-IT" sz="1600" dirty="0"/>
              <a:t>ciascun commissario rispondono una o più Direzioni generali (DG), amministrazioni settoriali fortemente integrate e </a:t>
            </a:r>
            <a:r>
              <a:rPr lang="it-IT" sz="1600" dirty="0" smtClean="0"/>
              <a:t>gerarchizzate.</a:t>
            </a:r>
          </a:p>
          <a:p>
            <a:r>
              <a:rPr lang="it-IT" sz="1600" dirty="0"/>
              <a:t>La Commissione opera, tuttavia, come un collegio </a:t>
            </a:r>
            <a:r>
              <a:rPr lang="it-IT" sz="1600" dirty="0" smtClean="0"/>
              <a:t>perfetto</a:t>
            </a:r>
          </a:p>
          <a:p>
            <a:r>
              <a:rPr lang="it-IT" sz="1600" dirty="0"/>
              <a:t>4.</a:t>
            </a:r>
            <a:r>
              <a:rPr lang="it-IT" sz="1600" u="sng" dirty="0">
                <a:solidFill>
                  <a:srgbClr val="FF0000"/>
                </a:solidFill>
              </a:rPr>
              <a:t>Il Presidente della Commissione europea</a:t>
            </a:r>
          </a:p>
          <a:p>
            <a:r>
              <a:rPr lang="it-IT" sz="1600" dirty="0" smtClean="0"/>
              <a:t>Una </a:t>
            </a:r>
            <a:r>
              <a:rPr lang="it-IT" sz="1600" dirty="0"/>
              <a:t>posizione di primazia spetta al →Presidente della Commissione (art. 17.6 TUE): in particolare esso esercita un potere di impulso e di garanzia dell'efficacia e della collegialità della sua azione. Nomina i vicepresidenti salvo l'Alto rappresentante. </a:t>
            </a:r>
          </a:p>
          <a:p>
            <a:r>
              <a:rPr lang="it-IT" sz="1600" dirty="0"/>
              <a:t>Di rilievo il potere di dimissionare i membri (salvo l'Alto rappresentante). L'Alto rappresentante è invece “dimissionato”, su richiesta del Presidente, dal Consiglio europeo, non essendo chiaro se vi è obbligo o meno di agire in tal senso (v. art. 17.6 e 18.1 TUE).</a:t>
            </a:r>
          </a:p>
          <a:p>
            <a:endParaRPr lang="it-IT" dirty="0"/>
          </a:p>
        </p:txBody>
      </p:sp>
    </p:spTree>
    <p:extLst>
      <p:ext uri="{BB962C8B-B14F-4D97-AF65-F5344CB8AC3E}">
        <p14:creationId xmlns:p14="http://schemas.microsoft.com/office/powerpoint/2010/main" val="2015100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Commissione (le funzioni)</a:t>
            </a:r>
            <a:endParaRPr lang="it-IT" dirty="0"/>
          </a:p>
        </p:txBody>
      </p:sp>
      <p:sp>
        <p:nvSpPr>
          <p:cNvPr id="3" name="Segnaposto contenuto 2"/>
          <p:cNvSpPr>
            <a:spLocks noGrp="1"/>
          </p:cNvSpPr>
          <p:nvPr>
            <p:ph idx="1"/>
          </p:nvPr>
        </p:nvSpPr>
        <p:spPr/>
        <p:txBody>
          <a:bodyPr>
            <a:normAutofit fontScale="55000" lnSpcReduction="20000"/>
          </a:bodyPr>
          <a:lstStyle/>
          <a:p>
            <a:r>
              <a:rPr lang="it-IT" dirty="0">
                <a:solidFill>
                  <a:srgbClr val="FF0000"/>
                </a:solidFill>
              </a:rPr>
              <a:t>5. </a:t>
            </a:r>
            <a:r>
              <a:rPr lang="it-IT" u="sng" dirty="0" smtClean="0">
                <a:solidFill>
                  <a:srgbClr val="FF0000"/>
                </a:solidFill>
              </a:rPr>
              <a:t>Le funzioni</a:t>
            </a:r>
          </a:p>
          <a:p>
            <a:r>
              <a:rPr lang="it-IT" dirty="0" smtClean="0"/>
              <a:t>I </a:t>
            </a:r>
            <a:r>
              <a:rPr lang="it-IT" dirty="0"/>
              <a:t>compiti della Commissione sono fondamentali per lo sviluppo e il corretto funzionamento dell'integrazione europea (art. 17.1 TUE, che è norma “di codificazione” della prassi precedente</a:t>
            </a:r>
            <a:r>
              <a:rPr lang="it-IT" dirty="0" smtClean="0"/>
              <a:t>)</a:t>
            </a:r>
            <a:endParaRPr lang="it-IT" dirty="0"/>
          </a:p>
          <a:p>
            <a:r>
              <a:rPr lang="it-IT" dirty="0"/>
              <a:t>Tre funzioni principali: iniziativa, esecuzione e controllo; altre: alta amministrazione UE (che si esercita direttamente anche nei confronti dei cittadini in taluni settori), gestione dei fondi, ecc. (impropria la definizione di “esecutivo comunitario</a:t>
            </a:r>
            <a:r>
              <a:rPr lang="it-IT" dirty="0" smtClean="0"/>
              <a:t>”).</a:t>
            </a:r>
          </a:p>
          <a:p>
            <a:r>
              <a:rPr lang="it-IT" dirty="0"/>
              <a:t>→Fra i suoi compiti spiccano </a:t>
            </a:r>
            <a:r>
              <a:rPr lang="it-IT" u="sng" dirty="0">
                <a:solidFill>
                  <a:srgbClr val="FF0000"/>
                </a:solidFill>
              </a:rPr>
              <a:t>il potere di iniziativa normativa</a:t>
            </a:r>
            <a:r>
              <a:rPr lang="it-IT" dirty="0"/>
              <a:t> (monopolio del potere di proposta: art. 17.2 TUE nell'ambito del TFUE), che si associa alla sua funzione di </a:t>
            </a:r>
            <a:r>
              <a:rPr lang="it-IT" dirty="0">
                <a:solidFill>
                  <a:srgbClr val="FF0000"/>
                </a:solidFill>
              </a:rPr>
              <a:t>interprete de “l'interesse generale dell'Unione”</a:t>
            </a:r>
            <a:r>
              <a:rPr lang="it-IT" dirty="0"/>
              <a:t> (→ motore dell'integrazione europea</a:t>
            </a:r>
            <a:r>
              <a:rPr lang="it-IT" dirty="0" smtClean="0"/>
              <a:t>)</a:t>
            </a:r>
          </a:p>
          <a:p>
            <a:r>
              <a:rPr lang="it-IT" dirty="0" smtClean="0"/>
              <a:t>→Dispone del </a:t>
            </a:r>
            <a:r>
              <a:rPr lang="it-IT" dirty="0">
                <a:solidFill>
                  <a:srgbClr val="FF0000"/>
                </a:solidFill>
              </a:rPr>
              <a:t>potere di </a:t>
            </a:r>
            <a:r>
              <a:rPr lang="it-IT" dirty="0" smtClean="0">
                <a:solidFill>
                  <a:srgbClr val="FF0000"/>
                </a:solidFill>
              </a:rPr>
              <a:t>«eseguire» gli </a:t>
            </a:r>
            <a:r>
              <a:rPr lang="it-IT" dirty="0">
                <a:solidFill>
                  <a:srgbClr val="FF0000"/>
                </a:solidFill>
              </a:rPr>
              <a:t>atti derivati </a:t>
            </a:r>
            <a:r>
              <a:rPr lang="it-IT" dirty="0" smtClean="0">
                <a:solidFill>
                  <a:srgbClr val="FF0000"/>
                </a:solidFill>
              </a:rPr>
              <a:t>dell'Unione</a:t>
            </a:r>
            <a:r>
              <a:rPr lang="it-IT" dirty="0" smtClean="0"/>
              <a:t>. La </a:t>
            </a:r>
            <a:r>
              <a:rPr lang="it-IT" dirty="0"/>
              <a:t>Commissione “Dà esecuzione al bilancio e gestisce i programmi. Esercita funzioni di coordinamento, di esecuzione e di gestione, alle condizioni stabilite dai trattati” (art. 17 TUE). </a:t>
            </a:r>
          </a:p>
          <a:p>
            <a:r>
              <a:rPr lang="it-IT" dirty="0"/>
              <a:t>La Commissione </a:t>
            </a:r>
            <a:r>
              <a:rPr lang="it-IT" dirty="0">
                <a:solidFill>
                  <a:srgbClr val="FF0000"/>
                </a:solidFill>
              </a:rPr>
              <a:t>può essere delegata ad attuare atti legislativi</a:t>
            </a:r>
            <a:r>
              <a:rPr lang="it-IT" dirty="0"/>
              <a:t> dell'Unione (mediante atti non legislativi di portata generale che “integrano o modificano determinati elementi non essenziali dell'atto legislativo”, art. 290) (delega legislativa, contenuta nello stesso atto legislativo: art. 290 TFUE</a:t>
            </a:r>
            <a:r>
              <a:rPr lang="it-IT" dirty="0" smtClean="0"/>
              <a:t>). </a:t>
            </a:r>
          </a:p>
          <a:p>
            <a:r>
              <a:rPr lang="it-IT" dirty="0" smtClean="0"/>
              <a:t>Più </a:t>
            </a:r>
            <a:r>
              <a:rPr lang="it-IT" dirty="0"/>
              <a:t>in generale può esercitare </a:t>
            </a:r>
            <a:r>
              <a:rPr lang="it-IT" dirty="0">
                <a:solidFill>
                  <a:srgbClr val="FF0000"/>
                </a:solidFill>
              </a:rPr>
              <a:t>competenze “di esecuzione” di atti giuridicamente vincolanti</a:t>
            </a:r>
            <a:r>
              <a:rPr lang="it-IT" dirty="0"/>
              <a:t> dell'Unione, previo conferimento da parte dell'atto stesso e quando “sono necessarie condizioni uniformi di esecuzione” di questo (altrimenti la competenza d'esecuzione </a:t>
            </a:r>
            <a:r>
              <a:rPr lang="it-IT" dirty="0">
                <a:solidFill>
                  <a:srgbClr val="FF0000"/>
                </a:solidFill>
              </a:rPr>
              <a:t>grava sugli Stati membri</a:t>
            </a:r>
            <a:r>
              <a:rPr lang="it-IT" dirty="0"/>
              <a:t>, come </a:t>
            </a:r>
            <a:r>
              <a:rPr lang="it-IT" dirty="0" err="1"/>
              <a:t>lex</a:t>
            </a:r>
            <a:r>
              <a:rPr lang="it-IT" dirty="0"/>
              <a:t> </a:t>
            </a:r>
            <a:r>
              <a:rPr lang="it-IT" dirty="0" err="1"/>
              <a:t>generalis</a:t>
            </a:r>
            <a:r>
              <a:rPr lang="it-IT" dirty="0"/>
              <a:t>: art. 291, par. 1 e </a:t>
            </a:r>
            <a:r>
              <a:rPr lang="it-IT" dirty="0" smtClean="0"/>
              <a:t>2)</a:t>
            </a:r>
            <a:endParaRPr lang="it-IT" dirty="0"/>
          </a:p>
          <a:p>
            <a:r>
              <a:rPr lang="it-IT" dirty="0"/>
              <a:t>→ </a:t>
            </a:r>
            <a:r>
              <a:rPr lang="it-IT" dirty="0" smtClean="0"/>
              <a:t>Svolge </a:t>
            </a:r>
            <a:r>
              <a:rPr lang="it-IT" dirty="0">
                <a:solidFill>
                  <a:srgbClr val="FF0000"/>
                </a:solidFill>
              </a:rPr>
              <a:t>il ruolo di “custode della legalità”</a:t>
            </a:r>
            <a:r>
              <a:rPr lang="it-IT" dirty="0"/>
              <a:t> nell'ambito dell'Unione - sotto il controllo della Corte di giustizia: può attivare tutti i rimedi giurisdizionali per il rispetto della legalità europea da parte delle altre istituzioni dell’Unione (art. 263 TFUE e art. 265 TFUE) e da parte degli Stati membri (art. 258 (ricorso per infrazione)</a:t>
            </a:r>
          </a:p>
        </p:txBody>
      </p:sp>
    </p:spTree>
    <p:extLst>
      <p:ext uri="{BB962C8B-B14F-4D97-AF65-F5344CB8AC3E}">
        <p14:creationId xmlns:p14="http://schemas.microsoft.com/office/powerpoint/2010/main" val="2040599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8) </a:t>
            </a:r>
            <a:r>
              <a:rPr lang="it-IT" b="1" dirty="0" smtClean="0">
                <a:solidFill>
                  <a:srgbClr val="FF0000"/>
                </a:solidFill>
              </a:rPr>
              <a:t>L’Alto rappresentante dell’Unione</a:t>
            </a:r>
            <a:endParaRPr lang="it-IT" b="1" dirty="0">
              <a:solidFill>
                <a:srgbClr val="FF0000"/>
              </a:solidFill>
            </a:endParaRPr>
          </a:p>
        </p:txBody>
      </p:sp>
      <p:sp>
        <p:nvSpPr>
          <p:cNvPr id="3" name="Segnaposto contenuto 2"/>
          <p:cNvSpPr>
            <a:spLocks noGrp="1"/>
          </p:cNvSpPr>
          <p:nvPr>
            <p:ph idx="1"/>
          </p:nvPr>
        </p:nvSpPr>
        <p:spPr/>
        <p:txBody>
          <a:bodyPr/>
          <a:lstStyle/>
          <a:p>
            <a:r>
              <a:rPr lang="it-IT" dirty="0" smtClean="0"/>
              <a:t>L’Alto </a:t>
            </a:r>
            <a:r>
              <a:rPr lang="it-IT" dirty="0"/>
              <a:t>rappresentante dell’Unione per gli affari esteri e la politica di </a:t>
            </a:r>
            <a:r>
              <a:rPr lang="it-IT" dirty="0" smtClean="0"/>
              <a:t>sicurezza (art. 18 TUE). </a:t>
            </a:r>
          </a:p>
          <a:p>
            <a:r>
              <a:rPr lang="it-IT" u="sng" dirty="0" smtClean="0">
                <a:solidFill>
                  <a:srgbClr val="FF0000"/>
                </a:solidFill>
              </a:rPr>
              <a:t>Natura</a:t>
            </a:r>
            <a:r>
              <a:rPr lang="it-IT" dirty="0" smtClean="0"/>
              <a:t>. Organo </a:t>
            </a:r>
            <a:r>
              <a:rPr lang="it-IT" dirty="0"/>
              <a:t>monocratico </a:t>
            </a:r>
            <a:r>
              <a:rPr lang="it-IT" dirty="0">
                <a:solidFill>
                  <a:srgbClr val="FF0000"/>
                </a:solidFill>
              </a:rPr>
              <a:t>facente parte di più istituzioni</a:t>
            </a:r>
            <a:r>
              <a:rPr lang="it-IT" dirty="0"/>
              <a:t> e alla cui nomina </a:t>
            </a:r>
            <a:r>
              <a:rPr lang="it-IT" dirty="0" smtClean="0"/>
              <a:t>presiede il Consiglio europeo. Incaricato </a:t>
            </a:r>
            <a:r>
              <a:rPr lang="it-IT" dirty="0"/>
              <a:t>di gestire sul piano dell’iniziativa </a:t>
            </a:r>
            <a:r>
              <a:rPr lang="it-IT" dirty="0" smtClean="0"/>
              <a:t>e sul piano esecutivo </a:t>
            </a:r>
            <a:r>
              <a:rPr lang="it-IT" dirty="0"/>
              <a:t>la </a:t>
            </a:r>
            <a:r>
              <a:rPr lang="it-IT" dirty="0" smtClean="0"/>
              <a:t>PESC. Nel </a:t>
            </a:r>
            <a:r>
              <a:rPr lang="it-IT" dirty="0"/>
              <a:t>Trattato costituzionale del 2004 figurava come ministro degli esteri </a:t>
            </a:r>
            <a:r>
              <a:rPr lang="it-IT" dirty="0" smtClean="0"/>
              <a:t>dell’Unione</a:t>
            </a:r>
            <a:endParaRPr lang="it-IT" dirty="0"/>
          </a:p>
          <a:p>
            <a:r>
              <a:rPr lang="it-IT" u="sng" dirty="0" smtClean="0">
                <a:solidFill>
                  <a:srgbClr val="FF0000"/>
                </a:solidFill>
              </a:rPr>
              <a:t>Nomina (</a:t>
            </a:r>
            <a:r>
              <a:rPr lang="it-IT" u="sng" dirty="0">
                <a:solidFill>
                  <a:srgbClr val="FF0000"/>
                </a:solidFill>
              </a:rPr>
              <a:t>e revoca)</a:t>
            </a:r>
            <a:r>
              <a:rPr lang="it-IT" dirty="0"/>
              <a:t>: Ex art. 18.1 TUE: «Il Consiglio europeo, deliberando a maggioranza qualificata </a:t>
            </a:r>
            <a:r>
              <a:rPr lang="it-IT" dirty="0">
                <a:solidFill>
                  <a:srgbClr val="FF0000"/>
                </a:solidFill>
              </a:rPr>
              <a:t>con l’accordo del Presidente della Commissione</a:t>
            </a:r>
            <a:r>
              <a:rPr lang="it-IT" dirty="0"/>
              <a:t>, nomina l’Alto rappresentante dell’Unione per gli affari esteri e la politica di sicurezza</a:t>
            </a:r>
            <a:r>
              <a:rPr lang="it-IT" dirty="0" smtClean="0"/>
              <a:t>».</a:t>
            </a:r>
          </a:p>
          <a:p>
            <a:pPr marL="0" indent="0">
              <a:buNone/>
            </a:pPr>
            <a:endParaRPr lang="it-IT" dirty="0" smtClean="0"/>
          </a:p>
          <a:p>
            <a:endParaRPr lang="it-IT" dirty="0"/>
          </a:p>
        </p:txBody>
      </p:sp>
    </p:spTree>
    <p:extLst>
      <p:ext uri="{BB962C8B-B14F-4D97-AF65-F5344CB8AC3E}">
        <p14:creationId xmlns:p14="http://schemas.microsoft.com/office/powerpoint/2010/main" val="827782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L’Alto rappresentante (il ruolo ibrido o misto sotto il profilo organico)</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(segue): La </a:t>
            </a:r>
            <a:r>
              <a:rPr lang="it-IT" dirty="0">
                <a:solidFill>
                  <a:srgbClr val="FF0000"/>
                </a:solidFill>
              </a:rPr>
              <a:t>cessazione delle funzioni </a:t>
            </a:r>
            <a:r>
              <a:rPr lang="it-IT" dirty="0"/>
              <a:t>si ha alla scadenza del mandato, salvo facoltà del Consiglio europeo di porvi termine anticipatamente (con la stessa procedura, art. 18.1 seconda frase). </a:t>
            </a:r>
            <a:r>
              <a:rPr lang="it-IT" dirty="0" smtClean="0"/>
              <a:t>L’Alto </a:t>
            </a:r>
            <a:r>
              <a:rPr lang="it-IT" dirty="0"/>
              <a:t>rappresentante, inoltre, </a:t>
            </a:r>
            <a:r>
              <a:rPr lang="it-IT" dirty="0" smtClean="0"/>
              <a:t>«rassegna </a:t>
            </a:r>
            <a:r>
              <a:rPr lang="it-IT" dirty="0"/>
              <a:t>le dimissioni conformemente alla procedura di cui all’art. 18.1 TUE, se il Presidente [della Commissione] glielo </a:t>
            </a:r>
            <a:r>
              <a:rPr lang="it-IT" dirty="0" smtClean="0"/>
              <a:t>chiede» </a:t>
            </a:r>
            <a:r>
              <a:rPr lang="it-IT" dirty="0"/>
              <a:t>(art. 17.6, ultimo comma, TUE</a:t>
            </a:r>
            <a:r>
              <a:rPr lang="it-IT" dirty="0" smtClean="0"/>
              <a:t>). In </a:t>
            </a:r>
            <a:r>
              <a:rPr lang="it-IT" dirty="0"/>
              <a:t>caso di </a:t>
            </a:r>
            <a:r>
              <a:rPr lang="it-IT" dirty="0">
                <a:solidFill>
                  <a:srgbClr val="FF0000"/>
                </a:solidFill>
              </a:rPr>
              <a:t>mozione di censura</a:t>
            </a:r>
            <a:r>
              <a:rPr lang="it-IT" dirty="0"/>
              <a:t> del Parlamento, l’Alto rappresentante </a:t>
            </a:r>
            <a:r>
              <a:rPr lang="it-IT" dirty="0" smtClean="0"/>
              <a:t>«si </a:t>
            </a:r>
            <a:r>
              <a:rPr lang="it-IT" dirty="0"/>
              <a:t>dimette dalle funzioni che esercita in seno alla </a:t>
            </a:r>
            <a:r>
              <a:rPr lang="it-IT" dirty="0" smtClean="0"/>
              <a:t>Commissione» </a:t>
            </a:r>
            <a:r>
              <a:rPr lang="it-IT" dirty="0"/>
              <a:t>(art. 17.8 TUE</a:t>
            </a:r>
            <a:r>
              <a:rPr lang="it-IT" dirty="0" smtClean="0"/>
              <a:t>)</a:t>
            </a:r>
            <a:endParaRPr lang="it-IT" dirty="0"/>
          </a:p>
          <a:p>
            <a:r>
              <a:rPr lang="it-IT" dirty="0"/>
              <a:t>La persona che ricopre tale ruolo deve quindi </a:t>
            </a:r>
            <a:r>
              <a:rPr lang="it-IT" dirty="0">
                <a:solidFill>
                  <a:srgbClr val="FF0000"/>
                </a:solidFill>
              </a:rPr>
              <a:t>godere della fiducia</a:t>
            </a:r>
            <a:r>
              <a:rPr lang="it-IT" dirty="0"/>
              <a:t> sia dei Capi di Stato e di governo, sia dell’organo di vertice della Commissione (nonché del Parlamento europeo, per le funzioni </a:t>
            </a:r>
            <a:r>
              <a:rPr lang="it-IT" dirty="0" smtClean="0"/>
              <a:t>esercitate nell’ambito </a:t>
            </a:r>
            <a:r>
              <a:rPr lang="it-IT" dirty="0"/>
              <a:t>della Commissione</a:t>
            </a:r>
            <a:r>
              <a:rPr lang="it-IT" dirty="0" smtClean="0"/>
              <a:t>) </a:t>
            </a:r>
          </a:p>
          <a:p>
            <a:r>
              <a:rPr lang="it-IT" dirty="0" smtClean="0"/>
              <a:t>Ibridazione organica</a:t>
            </a:r>
            <a:r>
              <a:rPr lang="it-IT" dirty="0"/>
              <a:t>: </a:t>
            </a:r>
            <a:r>
              <a:rPr lang="it-IT" dirty="0" smtClean="0"/>
              <a:t>a) partecipa </a:t>
            </a:r>
            <a:r>
              <a:rPr lang="it-IT" dirty="0"/>
              <a:t>ai lavori e alle riunioni del Consiglio europeo (</a:t>
            </a:r>
            <a:r>
              <a:rPr lang="it-IT" dirty="0">
                <a:solidFill>
                  <a:srgbClr val="FF0000"/>
                </a:solidFill>
              </a:rPr>
              <a:t>senza diritto di voto</a:t>
            </a:r>
            <a:r>
              <a:rPr lang="it-IT" dirty="0"/>
              <a:t>: </a:t>
            </a:r>
            <a:r>
              <a:rPr lang="it-IT" dirty="0" smtClean="0"/>
              <a:t>«partecipa ai lavori»); b) presiede </a:t>
            </a:r>
            <a:r>
              <a:rPr lang="it-IT" dirty="0"/>
              <a:t>il Consiglio nella formazione “Affari esteri” (tale presidenza non è dunque “statale”); </a:t>
            </a:r>
            <a:r>
              <a:rPr lang="it-IT" dirty="0">
                <a:solidFill>
                  <a:srgbClr val="FF0000"/>
                </a:solidFill>
              </a:rPr>
              <a:t>non partecipa al voto</a:t>
            </a:r>
            <a:r>
              <a:rPr lang="it-IT" dirty="0"/>
              <a:t> in seno al Consiglio (v. implicitamente art. 238, par. 2 ss</a:t>
            </a:r>
            <a:r>
              <a:rPr lang="it-IT" dirty="0" smtClean="0"/>
              <a:t>., TFUE); c) è </a:t>
            </a:r>
            <a:r>
              <a:rPr lang="it-IT" dirty="0"/>
              <a:t>uno dei vice-presidenti della Commissione, e in tale qualità ha la responsabilità del settore delle relazioni esterne e del coordinamento degli altri aspetti dell'azione esterna dell'UE </a:t>
            </a:r>
            <a:r>
              <a:rPr lang="it-IT" dirty="0" smtClean="0"/>
              <a:t>(principio di coerenza </a:t>
            </a:r>
            <a:r>
              <a:rPr lang="it-IT" dirty="0"/>
              <a:t>fra le politiche </a:t>
            </a:r>
            <a:r>
              <a:rPr lang="it-IT" dirty="0" smtClean="0"/>
              <a:t>UE)</a:t>
            </a:r>
          </a:p>
        </p:txBody>
      </p:sp>
    </p:spTree>
    <p:extLst>
      <p:ext uri="{BB962C8B-B14F-4D97-AF65-F5344CB8AC3E}">
        <p14:creationId xmlns:p14="http://schemas.microsoft.com/office/powerpoint/2010/main" val="107533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cd </a:t>
            </a:r>
            <a:r>
              <a:rPr lang="it-IT" dirty="0" smtClean="0">
                <a:solidFill>
                  <a:srgbClr val="FF0000"/>
                </a:solidFill>
              </a:rPr>
              <a:t>double </a:t>
            </a:r>
            <a:r>
              <a:rPr lang="it-IT" dirty="0" err="1" smtClean="0">
                <a:solidFill>
                  <a:srgbClr val="FF0000"/>
                </a:solidFill>
              </a:rPr>
              <a:t>hatting</a:t>
            </a:r>
            <a:r>
              <a:rPr lang="it-IT" dirty="0">
                <a:solidFill>
                  <a:srgbClr val="FF0000"/>
                </a:solidFill>
              </a:rPr>
              <a:t> o </a:t>
            </a:r>
            <a:r>
              <a:rPr lang="it-IT" dirty="0" err="1">
                <a:solidFill>
                  <a:srgbClr val="FF0000"/>
                </a:solidFill>
              </a:rPr>
              <a:t>shared</a:t>
            </a:r>
            <a:r>
              <a:rPr lang="it-IT" dirty="0">
                <a:solidFill>
                  <a:srgbClr val="FF0000"/>
                </a:solidFill>
              </a:rPr>
              <a:t> </a:t>
            </a:r>
            <a:r>
              <a:rPr lang="it-IT" dirty="0" err="1">
                <a:solidFill>
                  <a:srgbClr val="FF0000"/>
                </a:solidFill>
              </a:rPr>
              <a:t>hat</a:t>
            </a:r>
            <a:endParaRPr lang="it-IT" dirty="0">
              <a:solidFill>
                <a:srgbClr val="FF0000"/>
              </a:solidFill>
            </a:endParaRPr>
          </a:p>
        </p:txBody>
      </p:sp>
      <p:sp>
        <p:nvSpPr>
          <p:cNvPr id="3" name="Segnaposto contenuto 2"/>
          <p:cNvSpPr>
            <a:spLocks noGrp="1"/>
          </p:cNvSpPr>
          <p:nvPr>
            <p:ph idx="1"/>
          </p:nvPr>
        </p:nvSpPr>
        <p:spPr/>
        <p:txBody>
          <a:bodyPr>
            <a:normAutofit fontScale="77500" lnSpcReduction="20000"/>
          </a:bodyPr>
          <a:lstStyle/>
          <a:p>
            <a:r>
              <a:rPr lang="it-IT" u="sng" dirty="0" smtClean="0">
                <a:solidFill>
                  <a:srgbClr val="FF0000"/>
                </a:solidFill>
              </a:rPr>
              <a:t>Funzioni</a:t>
            </a:r>
            <a:r>
              <a:rPr lang="it-IT" dirty="0" smtClean="0"/>
              <a:t>. </a:t>
            </a:r>
            <a:r>
              <a:rPr lang="it-IT" dirty="0"/>
              <a:t>Ai sensi dell’art. </a:t>
            </a:r>
            <a:r>
              <a:rPr lang="it-IT" dirty="0" smtClean="0"/>
              <a:t>27.2 </a:t>
            </a:r>
            <a:r>
              <a:rPr lang="it-IT" dirty="0"/>
              <a:t>TUE (</a:t>
            </a:r>
            <a:r>
              <a:rPr lang="it-IT" u="sng" dirty="0">
                <a:solidFill>
                  <a:srgbClr val="FF0000"/>
                </a:solidFill>
              </a:rPr>
              <a:t>PESC</a:t>
            </a:r>
            <a:r>
              <a:rPr lang="it-IT" dirty="0"/>
              <a:t>) </a:t>
            </a:r>
            <a:r>
              <a:rPr lang="it-IT" dirty="0">
                <a:solidFill>
                  <a:srgbClr val="FF0000"/>
                </a:solidFill>
              </a:rPr>
              <a:t>formula proposte </a:t>
            </a:r>
            <a:r>
              <a:rPr lang="it-IT" dirty="0"/>
              <a:t>e </a:t>
            </a:r>
            <a:r>
              <a:rPr lang="it-IT" dirty="0">
                <a:solidFill>
                  <a:srgbClr val="FF0000"/>
                </a:solidFill>
              </a:rPr>
              <a:t>assicura l'attuazione </a:t>
            </a:r>
            <a:r>
              <a:rPr lang="it-IT" dirty="0"/>
              <a:t>delle misure adottate dal Consiglio europeo e dal Consiglio, in qualità di «mandatario del Consiglio». </a:t>
            </a:r>
            <a:endParaRPr lang="it-IT" dirty="0" smtClean="0"/>
          </a:p>
          <a:p>
            <a:r>
              <a:rPr lang="it-IT" dirty="0" smtClean="0"/>
              <a:t>Ha </a:t>
            </a:r>
            <a:r>
              <a:rPr lang="it-IT" dirty="0"/>
              <a:t>una funzione di </a:t>
            </a:r>
            <a:r>
              <a:rPr lang="it-IT" dirty="0">
                <a:solidFill>
                  <a:srgbClr val="FF0000"/>
                </a:solidFill>
              </a:rPr>
              <a:t>rappresentanza esterna </a:t>
            </a:r>
            <a:r>
              <a:rPr lang="it-IT" dirty="0"/>
              <a:t>e </a:t>
            </a:r>
            <a:r>
              <a:rPr lang="it-IT" dirty="0">
                <a:solidFill>
                  <a:srgbClr val="FF0000"/>
                </a:solidFill>
              </a:rPr>
              <a:t>nelle organizzazioni e conferenze </a:t>
            </a:r>
            <a:r>
              <a:rPr lang="it-IT" dirty="0" smtClean="0">
                <a:solidFill>
                  <a:srgbClr val="FF0000"/>
                </a:solidFill>
              </a:rPr>
              <a:t>internazionali</a:t>
            </a:r>
            <a:r>
              <a:rPr lang="it-IT" dirty="0" smtClean="0"/>
              <a:t>. </a:t>
            </a:r>
            <a:r>
              <a:rPr lang="it-IT" dirty="0"/>
              <a:t>Per lo svolgimento dei suoi compiti s'avvale di un </a:t>
            </a:r>
            <a:r>
              <a:rPr lang="it-IT" u="sng" dirty="0">
                <a:solidFill>
                  <a:srgbClr val="FF0000"/>
                </a:solidFill>
              </a:rPr>
              <a:t>Servizio europeo per l’azione esterna</a:t>
            </a:r>
            <a:r>
              <a:rPr lang="it-IT" dirty="0"/>
              <a:t> (art. 27.3 TUE, e </a:t>
            </a:r>
            <a:r>
              <a:rPr lang="it-IT" dirty="0" err="1"/>
              <a:t>dec</a:t>
            </a:r>
            <a:r>
              <a:rPr lang="it-IT" dirty="0"/>
              <a:t> del Consiglio del 26.7.2010, n. 2010/427/UE, che stabilisce l’organizzazione e il funzionamento del SEAE/EEAS): questo assiste l'Alto rappresentante dell'UE nella gestione della politica estera e di sicurezza dell'UE, in particolare gestisce le relazioni diplomatiche e i partenariati strategici con i paesi extra UE e collabora con i servizi diplomatici nazionali dei paesi dell'UE, di altri Stati o di organizzazioni internazionali, segnatamente l’ONU. </a:t>
            </a:r>
            <a:endParaRPr lang="it-IT" dirty="0" smtClean="0"/>
          </a:p>
          <a:p>
            <a:r>
              <a:rPr lang="it-IT" dirty="0" smtClean="0"/>
              <a:t>Assicura </a:t>
            </a:r>
            <a:r>
              <a:rPr lang="it-IT" dirty="0"/>
              <a:t>i rapporti con il PE, art. 36 TUE. </a:t>
            </a:r>
          </a:p>
          <a:p>
            <a:r>
              <a:rPr lang="it-IT" u="sng" dirty="0" smtClean="0">
                <a:solidFill>
                  <a:srgbClr val="FF0000"/>
                </a:solidFill>
              </a:rPr>
              <a:t>Problemi</a:t>
            </a:r>
            <a:r>
              <a:rPr lang="it-IT" dirty="0" smtClean="0"/>
              <a:t>. Possibili </a:t>
            </a:r>
            <a:r>
              <a:rPr lang="it-IT" dirty="0"/>
              <a:t>sovrapposizioni di competenze tra la figura dell'Alto rappresentante e quella del Presidente del Consiglio </a:t>
            </a:r>
            <a:r>
              <a:rPr lang="it-IT" dirty="0" smtClean="0"/>
              <a:t>europeo (art. 27.2 e art. 15.6 TUE). Possibile </a:t>
            </a:r>
            <a:r>
              <a:rPr lang="it-IT" dirty="0"/>
              <a:t>“tensione” fra gli interessi nazionali / intergovernativi che esso esprime (in qualità di componente del Consiglio e del Consiglio europeo) e l’interesse “oggettivo” europeo di cui è portatore per il suo ruolo in seno alla Commissione (vicepresidente</a:t>
            </a:r>
            <a:r>
              <a:rPr lang="it-IT" dirty="0" smtClean="0"/>
              <a:t>).</a:t>
            </a:r>
            <a:endParaRPr lang="it-IT" dirty="0"/>
          </a:p>
          <a:p>
            <a:endParaRPr lang="it-IT" dirty="0"/>
          </a:p>
        </p:txBody>
      </p:sp>
    </p:spTree>
    <p:extLst>
      <p:ext uri="{BB962C8B-B14F-4D97-AF65-F5344CB8AC3E}">
        <p14:creationId xmlns:p14="http://schemas.microsoft.com/office/powerpoint/2010/main" val="1473662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2) </a:t>
            </a:r>
            <a:r>
              <a:rPr lang="it-IT" dirty="0" smtClean="0">
                <a:solidFill>
                  <a:srgbClr val="FF0000"/>
                </a:solidFill>
              </a:rPr>
              <a:t>Le funzioni istituzionali </a:t>
            </a:r>
            <a:r>
              <a:rPr lang="it-IT" dirty="0" smtClean="0"/>
              <a:t>(organi collegiali)</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SEPARAZIONE DELLE FUNZIONI (sinossi)</a:t>
            </a:r>
          </a:p>
          <a:p>
            <a:pPr algn="just">
              <a:spcAft>
                <a:spcPts val="0"/>
              </a:spcAft>
            </a:pPr>
            <a:r>
              <a:rPr lang="it-IT" kern="50"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Parlamento europeo &amp; </a:t>
            </a:r>
            <a:r>
              <a:rPr lang="it-IT" kern="5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Consiglio</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a:latin typeface="Times New Roman" panose="02020603050405020304" pitchFamily="18" charset="0"/>
                <a:ea typeface="Times New Roman" panose="02020603050405020304" pitchFamily="18" charset="0"/>
                <a:cs typeface="Times New Roman" panose="02020603050405020304" pitchFamily="18" charset="0"/>
              </a:rPr>
              <a:t>→</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«verso» la funzione di parlamento bicamerale («camera dei popoli», «camera degli Stati»)</a:t>
            </a:r>
            <a:endParaRPr lang="it-IT" kern="50" dirty="0">
              <a:latin typeface="Times New Roman" panose="02020603050405020304" pitchFamily="18" charset="0"/>
              <a:ea typeface="SimSun" panose="02010600030101010101" pitchFamily="2" charset="-122"/>
              <a:cs typeface="Mangal" panose="02040503050203030202" pitchFamily="18" charset="0"/>
            </a:endParaRPr>
          </a:p>
          <a:p>
            <a:pPr algn="just">
              <a:spcAft>
                <a:spcPts val="0"/>
              </a:spcAft>
            </a:pPr>
            <a:r>
              <a:rPr lang="it-IT" kern="5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Commissione</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a:latin typeface="Times New Roman" panose="02020603050405020304" pitchFamily="18" charset="0"/>
                <a:ea typeface="Times New Roman" panose="02020603050405020304" pitchFamily="18" charset="0"/>
                <a:cs typeface="Times New Roman" panose="02020603050405020304" pitchFamily="18" charset="0"/>
              </a:rPr>
              <a:t>→</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funzioni esecutive; anche </a:t>
            </a:r>
            <a:r>
              <a:rPr lang="it-IT" kern="50" dirty="0">
                <a:latin typeface="Times New Roman" panose="02020603050405020304" pitchFamily="18" charset="0"/>
                <a:ea typeface="SimSun" panose="02010600030101010101" pitchFamily="2" charset="-122"/>
                <a:cs typeface="Times New Roman" panose="02020603050405020304" pitchFamily="18" charset="0"/>
              </a:rPr>
              <a:t>di controllo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amministrativo (tipo: autorità indipendente)</a:t>
            </a:r>
            <a:endParaRPr lang="it-IT" kern="50" dirty="0">
              <a:latin typeface="Times New Roman" panose="02020603050405020304" pitchFamily="18" charset="0"/>
              <a:ea typeface="SimSun" panose="02010600030101010101" pitchFamily="2" charset="-122"/>
              <a:cs typeface="Mangal" panose="02040503050203030202" pitchFamily="18" charset="0"/>
            </a:endParaRPr>
          </a:p>
          <a:p>
            <a:pPr algn="just">
              <a:spcAft>
                <a:spcPts val="0"/>
              </a:spcAft>
            </a:pPr>
            <a:r>
              <a:rPr lang="it-IT" kern="5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Consiglio europeo</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a:latin typeface="Times New Roman" panose="02020603050405020304" pitchFamily="18" charset="0"/>
                <a:ea typeface="Times New Roman" panose="02020603050405020304" pitchFamily="18" charset="0"/>
                <a:cs typeface="Times New Roman" panose="02020603050405020304" pitchFamily="18" charset="0"/>
              </a:rPr>
              <a:t>→</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funzione di indirizzo politico e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funzioni di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«natura costituzionale» (espressione </a:t>
            </a:r>
            <a:r>
              <a:rPr lang="it-IT" kern="50" dirty="0">
                <a:latin typeface="Times New Roman" panose="02020603050405020304" pitchFamily="18" charset="0"/>
                <a:ea typeface="SimSun" panose="02010600030101010101" pitchFamily="2" charset="-122"/>
                <a:cs typeface="Times New Roman" panose="02020603050405020304" pitchFamily="18" charset="0"/>
              </a:rPr>
              <a:t>“collettiva” degli interessi nazionali al massimo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livello)</a:t>
            </a:r>
          </a:p>
          <a:p>
            <a:pPr algn="just">
              <a:spcAft>
                <a:spcPts val="0"/>
              </a:spcAft>
            </a:pPr>
            <a:r>
              <a:rPr lang="it-IT" kern="50" dirty="0" smtClean="0">
                <a:latin typeface="Times New Roman" panose="02020603050405020304" pitchFamily="18" charset="0"/>
                <a:ea typeface="SimSun" panose="02010600030101010101" pitchFamily="2" charset="-122"/>
                <a:cs typeface="Times New Roman" panose="02020603050405020304" pitchFamily="18" charset="0"/>
              </a:rPr>
              <a:t>Banca </a:t>
            </a:r>
            <a:r>
              <a:rPr lang="it-IT" kern="50" dirty="0">
                <a:latin typeface="Times New Roman" panose="02020603050405020304" pitchFamily="18" charset="0"/>
                <a:ea typeface="SimSun" panose="02010600030101010101" pitchFamily="2" charset="-122"/>
                <a:cs typeface="Times New Roman" panose="02020603050405020304" pitchFamily="18" charset="0"/>
              </a:rPr>
              <a:t>centrale europea (BCE)</a:t>
            </a:r>
            <a:r>
              <a:rPr lang="it-IT" kern="5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it-IT" kern="50" dirty="0">
                <a:latin typeface="Times New Roman" panose="02020603050405020304" pitchFamily="18" charset="0"/>
                <a:ea typeface="SimSun" panose="02010600030101010101" pitchFamily="2" charset="-122"/>
                <a:cs typeface="Times New Roman" panose="02020603050405020304" pitchFamily="18" charset="0"/>
              </a:rPr>
              <a:t>→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funzione di regolazione e gestione della moneta </a:t>
            </a:r>
            <a:r>
              <a:rPr lang="it-IT" kern="50" dirty="0" smtClean="0">
                <a:latin typeface="Times New Roman" panose="02020603050405020304" pitchFamily="18" charset="0"/>
                <a:ea typeface="SimSun" panose="02010600030101010101" pitchFamily="2" charset="-122"/>
                <a:cs typeface="Times New Roman" panose="02020603050405020304" pitchFamily="18" charset="0"/>
              </a:rPr>
              <a:t>unica (Stati membri che partecipano all’UEM)</a:t>
            </a:r>
            <a:endParaRPr lang="it-IT" kern="50" dirty="0">
              <a:latin typeface="Times New Roman" panose="02020603050405020304" pitchFamily="18" charset="0"/>
              <a:ea typeface="SimSun" panose="02010600030101010101" pitchFamily="2" charset="-122"/>
              <a:cs typeface="Mangal" panose="02040503050203030202" pitchFamily="18" charset="0"/>
            </a:endParaRPr>
          </a:p>
          <a:p>
            <a:r>
              <a:rPr lang="it-IT" kern="50" dirty="0">
                <a:solidFill>
                  <a:srgbClr val="FF0000"/>
                </a:solidFill>
                <a:latin typeface="Times New Roman" panose="02020603050405020304" pitchFamily="18" charset="0"/>
                <a:ea typeface="SimSun" panose="02010600030101010101" pitchFamily="2" charset="-122"/>
              </a:rPr>
              <a:t>Corte di giustizia</a:t>
            </a:r>
            <a:r>
              <a:rPr lang="it-IT" kern="50" dirty="0">
                <a:latin typeface="Times New Roman" panose="02020603050405020304" pitchFamily="18" charset="0"/>
                <a:ea typeface="SimSun" panose="02010600030101010101" pitchFamily="2" charset="-122"/>
              </a:rPr>
              <a:t> </a:t>
            </a:r>
            <a:r>
              <a:rPr lang="it-IT" kern="50" dirty="0" smtClean="0">
                <a:latin typeface="Times New Roman" panose="02020603050405020304" pitchFamily="18" charset="0"/>
                <a:ea typeface="SimSun" panose="02010600030101010101" pitchFamily="2" charset="-122"/>
              </a:rPr>
              <a:t>→ assicura il rispetto del diritto nell’interpretazione e nell’applicazione dei </a:t>
            </a:r>
            <a:r>
              <a:rPr lang="it-IT" kern="50" dirty="0" smtClean="0">
                <a:latin typeface="Times New Roman" panose="02020603050405020304" pitchFamily="18" charset="0"/>
                <a:ea typeface="SimSun" panose="02010600030101010101" pitchFamily="2" charset="-122"/>
              </a:rPr>
              <a:t>Trattati (competenze dirette, contenziose; competenz</a:t>
            </a:r>
            <a:r>
              <a:rPr lang="it-IT" kern="50" dirty="0" smtClean="0">
                <a:latin typeface="Times New Roman" panose="02020603050405020304" pitchFamily="18" charset="0"/>
                <a:ea typeface="SimSun" panose="02010600030101010101" pitchFamily="2" charset="-122"/>
              </a:rPr>
              <a:t>e indirette e consultive)</a:t>
            </a:r>
            <a:endParaRPr lang="it-IT" kern="50" dirty="0" smtClean="0">
              <a:latin typeface="Times New Roman" panose="02020603050405020304" pitchFamily="18" charset="0"/>
              <a:ea typeface="SimSun" panose="02010600030101010101" pitchFamily="2" charset="-122"/>
            </a:endParaRPr>
          </a:p>
          <a:p>
            <a:r>
              <a:rPr lang="it-IT" kern="50" dirty="0" smtClean="0">
                <a:latin typeface="Times New Roman" panose="02020603050405020304" pitchFamily="18" charset="0"/>
                <a:ea typeface="SimSun" panose="02010600030101010101" pitchFamily="2" charset="-122"/>
              </a:rPr>
              <a:t>Corte </a:t>
            </a:r>
            <a:r>
              <a:rPr lang="it-IT" kern="50" dirty="0">
                <a:latin typeface="Times New Roman" panose="02020603050405020304" pitchFamily="18" charset="0"/>
                <a:ea typeface="SimSun" panose="02010600030101010101" pitchFamily="2" charset="-122"/>
              </a:rPr>
              <a:t>dei conti </a:t>
            </a:r>
            <a:r>
              <a:rPr lang="it-IT" kern="50" dirty="0" smtClean="0">
                <a:latin typeface="Times New Roman" panose="02020603050405020304" pitchFamily="18" charset="0"/>
                <a:ea typeface="SimSun" panose="02010600030101010101" pitchFamily="2" charset="-122"/>
              </a:rPr>
              <a:t>→ controllo gestionale e </a:t>
            </a:r>
            <a:r>
              <a:rPr lang="it-IT" kern="50" dirty="0" smtClean="0">
                <a:latin typeface="Times New Roman" panose="02020603050405020304" pitchFamily="18" charset="0"/>
                <a:ea typeface="SimSun" panose="02010600030101010101" pitchFamily="2" charset="-122"/>
              </a:rPr>
              <a:t>contabile</a:t>
            </a:r>
          </a:p>
          <a:p>
            <a:r>
              <a:rPr lang="it-IT" kern="50" dirty="0" smtClean="0">
                <a:latin typeface="Times New Roman" panose="02020603050405020304" pitchFamily="18" charset="0"/>
                <a:ea typeface="SimSun" panose="02010600030101010101" pitchFamily="2" charset="-122"/>
              </a:rPr>
              <a:t>Organi sussidiari (Comitato economico e sociale; Comitato delle Regioni)</a:t>
            </a:r>
            <a:endParaRPr lang="it-IT" dirty="0"/>
          </a:p>
        </p:txBody>
      </p:sp>
    </p:spTree>
    <p:extLst>
      <p:ext uri="{BB962C8B-B14F-4D97-AF65-F5344CB8AC3E}">
        <p14:creationId xmlns:p14="http://schemas.microsoft.com/office/powerpoint/2010/main" val="39480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9) L’istituzione </a:t>
            </a:r>
            <a:r>
              <a:rPr lang="it-IT" dirty="0" err="1" smtClean="0"/>
              <a:t>giudizia</a:t>
            </a:r>
            <a:r>
              <a:rPr lang="it-IT" dirty="0"/>
              <a:t>.</a:t>
            </a:r>
            <a:r>
              <a:rPr lang="it-IT" dirty="0" smtClean="0"/>
              <a:t> </a:t>
            </a:r>
            <a:r>
              <a:rPr lang="it-IT" b="1" dirty="0" smtClean="0">
                <a:solidFill>
                  <a:srgbClr val="FF0000"/>
                </a:solidFill>
              </a:rPr>
              <a:t>La Corte di giustizia</a:t>
            </a:r>
            <a:endParaRPr lang="it-IT" b="1" dirty="0">
              <a:solidFill>
                <a:srgbClr val="FF0000"/>
              </a:solidFill>
            </a:endParaRPr>
          </a:p>
        </p:txBody>
      </p:sp>
      <p:sp>
        <p:nvSpPr>
          <p:cNvPr id="3" name="Segnaposto contenuto 2"/>
          <p:cNvSpPr>
            <a:spLocks noGrp="1"/>
          </p:cNvSpPr>
          <p:nvPr>
            <p:ph idx="1"/>
          </p:nvPr>
        </p:nvSpPr>
        <p:spPr/>
        <p:txBody>
          <a:bodyPr>
            <a:normAutofit fontScale="77500" lnSpcReduction="20000"/>
          </a:bodyPr>
          <a:lstStyle/>
          <a:p>
            <a:r>
              <a:rPr lang="it-IT" u="sng" dirty="0" smtClean="0">
                <a:solidFill>
                  <a:srgbClr val="FF0000"/>
                </a:solidFill>
              </a:rPr>
              <a:t>Fonti normative</a:t>
            </a:r>
            <a:r>
              <a:rPr lang="it-IT" dirty="0" smtClean="0"/>
              <a:t>: art. 13 e 19 TUE, art. 251-281 TFUE, Statuto (Protocollo n. 3, art. 281 TFUE), regolamento di procedura (art. 253 TFUE)</a:t>
            </a:r>
          </a:p>
          <a:p>
            <a:r>
              <a:rPr lang="it-IT" u="sng" dirty="0" smtClean="0">
                <a:solidFill>
                  <a:srgbClr val="FF0000"/>
                </a:solidFill>
              </a:rPr>
              <a:t>Corte come istituzione e Corte come giurisdizione </a:t>
            </a:r>
            <a:r>
              <a:rPr lang="it-IT" dirty="0" smtClean="0"/>
              <a:t>(tre articolazioni in senso </a:t>
            </a:r>
            <a:r>
              <a:rPr lang="it-IT" dirty="0" err="1" smtClean="0"/>
              <a:t>competenziale</a:t>
            </a:r>
            <a:r>
              <a:rPr lang="it-IT" dirty="0" smtClean="0"/>
              <a:t>/funzionale e gerarchico): la Corte di giustizia, il Tribunale, il Tribunale della funzione pubblica europea. Altre giurisdizioni rilevanti: gli «organi giurisdizionali» degli Stati membri (art. 274 TFUE); la Corte europea dei diritti dell’uomo (rinvio: il diritto primario, i diritti fondamentali); altre giurisdizioni create da accordi </a:t>
            </a:r>
            <a:r>
              <a:rPr lang="it-IT" dirty="0"/>
              <a:t>dell’Unione (v. tuttavia parere 1/91 del 14.12.1991 </a:t>
            </a:r>
            <a:r>
              <a:rPr lang="it-IT" i="1" u="sng" dirty="0">
                <a:solidFill>
                  <a:srgbClr val="FF0000"/>
                </a:solidFill>
              </a:rPr>
              <a:t>sul Progetto di accordo relativo alla creazione dello SEE</a:t>
            </a:r>
            <a:r>
              <a:rPr lang="it-IT" dirty="0"/>
              <a:t> </a:t>
            </a:r>
            <a:r>
              <a:rPr lang="it-IT" dirty="0" smtClean="0"/>
              <a:t>e parere </a:t>
            </a:r>
            <a:r>
              <a:rPr lang="it-IT" dirty="0"/>
              <a:t>2/13 del 18.12.2014 </a:t>
            </a:r>
            <a:r>
              <a:rPr lang="it-IT" i="1" u="sng" dirty="0">
                <a:solidFill>
                  <a:srgbClr val="FF0000"/>
                </a:solidFill>
              </a:rPr>
              <a:t>sul progetto di accordo relativo all’adesione dell’Unione europea alla Convenzione europea per la salvaguardia dei diritti dell’uomo e delle libertà </a:t>
            </a:r>
            <a:r>
              <a:rPr lang="it-IT" i="1" u="sng" dirty="0" smtClean="0">
                <a:solidFill>
                  <a:srgbClr val="FF0000"/>
                </a:solidFill>
              </a:rPr>
              <a:t>fondamentali</a:t>
            </a:r>
            <a:r>
              <a:rPr lang="it-IT" dirty="0" smtClean="0"/>
              <a:t>)</a:t>
            </a:r>
          </a:p>
          <a:p>
            <a:r>
              <a:rPr lang="it-IT" u="sng" dirty="0" smtClean="0">
                <a:solidFill>
                  <a:srgbClr val="FF0000"/>
                </a:solidFill>
              </a:rPr>
              <a:t>La Corte di giustizia</a:t>
            </a:r>
            <a:r>
              <a:rPr lang="it-IT" dirty="0" smtClean="0"/>
              <a:t>: organo di individui; </a:t>
            </a:r>
            <a:r>
              <a:rPr lang="it-IT" dirty="0" smtClean="0">
                <a:solidFill>
                  <a:srgbClr val="FF0000"/>
                </a:solidFill>
              </a:rPr>
              <a:t>composizione</a:t>
            </a:r>
            <a:r>
              <a:rPr lang="it-IT" dirty="0" smtClean="0"/>
              <a:t> (28 giudici, 8 avvocati generali, il cui numero dal 7.10.2015 è stato portato a 11: </a:t>
            </a:r>
            <a:r>
              <a:rPr lang="it-IT" dirty="0" err="1" smtClean="0"/>
              <a:t>dec</a:t>
            </a:r>
            <a:r>
              <a:rPr lang="it-IT" dirty="0" smtClean="0"/>
              <a:t>. </a:t>
            </a:r>
            <a:r>
              <a:rPr lang="it-IT" dirty="0"/>
              <a:t>del Consiglio n. </a:t>
            </a:r>
            <a:r>
              <a:rPr lang="it-IT" dirty="0" smtClean="0"/>
              <a:t>2013/336/UE </a:t>
            </a:r>
            <a:r>
              <a:rPr lang="it-IT" dirty="0"/>
              <a:t>del 25 giugno 2013) </a:t>
            </a:r>
            <a:r>
              <a:rPr lang="it-IT" dirty="0" smtClean="0"/>
              <a:t>e </a:t>
            </a:r>
            <a:r>
              <a:rPr lang="it-IT" dirty="0" smtClean="0">
                <a:solidFill>
                  <a:srgbClr val="FF0000"/>
                </a:solidFill>
              </a:rPr>
              <a:t>diversità funzionale</a:t>
            </a:r>
            <a:r>
              <a:rPr lang="it-IT" dirty="0" smtClean="0"/>
              <a:t> dei membri (autonoma e ausiliaria dell’avvocato generale: v. ordinanza </a:t>
            </a:r>
            <a:r>
              <a:rPr lang="it-IT" i="1" u="sng" dirty="0" err="1" smtClean="0">
                <a:solidFill>
                  <a:srgbClr val="FF0000"/>
                </a:solidFill>
              </a:rPr>
              <a:t>Emesa</a:t>
            </a:r>
            <a:r>
              <a:rPr lang="it-IT" i="1" u="sng" dirty="0" smtClean="0">
                <a:solidFill>
                  <a:srgbClr val="FF0000"/>
                </a:solidFill>
              </a:rPr>
              <a:t> Sugar</a:t>
            </a:r>
            <a:r>
              <a:rPr lang="it-IT" dirty="0" smtClean="0"/>
              <a:t>, 4.2.2000, C-17/98; </a:t>
            </a:r>
            <a:r>
              <a:rPr lang="it-IT" dirty="0" smtClean="0">
                <a:solidFill>
                  <a:srgbClr val="FF0000"/>
                </a:solidFill>
              </a:rPr>
              <a:t>nomina</a:t>
            </a:r>
            <a:r>
              <a:rPr lang="it-IT" dirty="0" smtClean="0"/>
              <a:t> (i governi degli Stati membri «di comune accordo» previo parere del comitato ex art. 253 e 255); </a:t>
            </a:r>
            <a:r>
              <a:rPr lang="it-IT" dirty="0" smtClean="0">
                <a:solidFill>
                  <a:srgbClr val="FF0000"/>
                </a:solidFill>
              </a:rPr>
              <a:t>requisiti</a:t>
            </a:r>
            <a:r>
              <a:rPr lang="it-IT" dirty="0" smtClean="0"/>
              <a:t> (art. 253.1 TFUE), </a:t>
            </a:r>
            <a:r>
              <a:rPr lang="it-IT" dirty="0" smtClean="0">
                <a:solidFill>
                  <a:srgbClr val="FF0000"/>
                </a:solidFill>
              </a:rPr>
              <a:t>durata del mandato </a:t>
            </a:r>
            <a:r>
              <a:rPr lang="it-IT" dirty="0" smtClean="0"/>
              <a:t>(6 anni rinnovabile; rinnovo parziale della Corte ogni 3 anni) </a:t>
            </a:r>
          </a:p>
          <a:p>
            <a:endParaRPr lang="it-IT" dirty="0"/>
          </a:p>
        </p:txBody>
      </p:sp>
    </p:spTree>
    <p:extLst>
      <p:ext uri="{BB962C8B-B14F-4D97-AF65-F5344CB8AC3E}">
        <p14:creationId xmlns:p14="http://schemas.microsoft.com/office/powerpoint/2010/main" val="3090159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Corte di giustizia (competenze)</a:t>
            </a:r>
            <a:endParaRPr lang="it-IT" dirty="0"/>
          </a:p>
        </p:txBody>
      </p:sp>
      <p:sp>
        <p:nvSpPr>
          <p:cNvPr id="3" name="Segnaposto contenuto 2"/>
          <p:cNvSpPr>
            <a:spLocks noGrp="1"/>
          </p:cNvSpPr>
          <p:nvPr>
            <p:ph idx="1"/>
          </p:nvPr>
        </p:nvSpPr>
        <p:spPr/>
        <p:txBody>
          <a:bodyPr>
            <a:normAutofit fontScale="85000" lnSpcReduction="20000"/>
          </a:bodyPr>
          <a:lstStyle/>
          <a:p>
            <a:r>
              <a:rPr lang="it-IT" u="sng" dirty="0" smtClean="0">
                <a:solidFill>
                  <a:srgbClr val="FF0000"/>
                </a:solidFill>
              </a:rPr>
              <a:t>La Corte di giustizia</a:t>
            </a:r>
            <a:r>
              <a:rPr lang="it-IT" dirty="0" smtClean="0"/>
              <a:t>: </a:t>
            </a:r>
          </a:p>
          <a:p>
            <a:r>
              <a:rPr lang="it-IT" u="sng" dirty="0">
                <a:solidFill>
                  <a:srgbClr val="FF0000"/>
                </a:solidFill>
              </a:rPr>
              <a:t>Formazioni di </a:t>
            </a:r>
            <a:r>
              <a:rPr lang="it-IT" u="sng" dirty="0" smtClean="0">
                <a:solidFill>
                  <a:srgbClr val="FF0000"/>
                </a:solidFill>
              </a:rPr>
              <a:t>giudizio e procedura</a:t>
            </a:r>
            <a:r>
              <a:rPr lang="it-IT" dirty="0" smtClean="0"/>
              <a:t>: sezioni (3 – 5 giudici), grande sezione (15 giudici), seduta plenaria (28).</a:t>
            </a:r>
          </a:p>
          <a:p>
            <a:r>
              <a:rPr lang="it-IT" dirty="0" smtClean="0"/>
              <a:t>Procedura: orale e scritta (rinvio al testo)</a:t>
            </a:r>
          </a:p>
          <a:p>
            <a:r>
              <a:rPr lang="it-IT" u="sng" dirty="0" smtClean="0">
                <a:solidFill>
                  <a:srgbClr val="FF0000"/>
                </a:solidFill>
              </a:rPr>
              <a:t>Competenze giurisdizionali</a:t>
            </a:r>
            <a:r>
              <a:rPr lang="it-IT" dirty="0" smtClean="0"/>
              <a:t> (art. 19.1 primo e terzo comma): contenziose (ricorsi diretti: accessibili a individui e persone giuridiche, istituzioni, Stati membri), non contenziose (competenza pregiudiziale: art. 267 TFUE, attivabile dai giudici nazionali; competenza consultiva:  art. 218, par. 11, TFUE, attivabile dalle istituzioni)</a:t>
            </a:r>
          </a:p>
          <a:p>
            <a:r>
              <a:rPr lang="it-IT" u="sng" dirty="0" smtClean="0">
                <a:solidFill>
                  <a:srgbClr val="FF0000"/>
                </a:solidFill>
              </a:rPr>
              <a:t>Criterio gerarchico</a:t>
            </a:r>
            <a:r>
              <a:rPr lang="it-IT" dirty="0"/>
              <a:t>: Nei rapporti con le altre articolazioni, le competenze della Corte si suddividono </a:t>
            </a:r>
            <a:r>
              <a:rPr lang="it-IT" dirty="0" smtClean="0"/>
              <a:t>in </a:t>
            </a:r>
            <a:r>
              <a:rPr lang="it-IT" dirty="0">
                <a:solidFill>
                  <a:srgbClr val="FF0000"/>
                </a:solidFill>
              </a:rPr>
              <a:t>competenze in primo e unico grado</a:t>
            </a:r>
            <a:r>
              <a:rPr lang="it-IT" dirty="0"/>
              <a:t> (ricorsi diretti in ragione del proponente e dell’oggetto: inadempimento; rinvio pregiudiziale ex art. 267 TFUE; competenza consultiva) </a:t>
            </a:r>
            <a:r>
              <a:rPr lang="it-IT" dirty="0" smtClean="0"/>
              <a:t>oppure </a:t>
            </a:r>
            <a:r>
              <a:rPr lang="it-IT" dirty="0">
                <a:solidFill>
                  <a:srgbClr val="FF0000"/>
                </a:solidFill>
              </a:rPr>
              <a:t>in competenze </a:t>
            </a:r>
            <a:r>
              <a:rPr lang="it-IT" dirty="0" smtClean="0">
                <a:solidFill>
                  <a:srgbClr val="FF0000"/>
                </a:solidFill>
              </a:rPr>
              <a:t>sull'impugnazione (o sul riesame)</a:t>
            </a:r>
            <a:r>
              <a:rPr lang="it-IT" dirty="0" smtClean="0"/>
              <a:t> </a:t>
            </a:r>
            <a:r>
              <a:rPr lang="it-IT" dirty="0"/>
              <a:t>delle </a:t>
            </a:r>
            <a:r>
              <a:rPr lang="it-IT" dirty="0" smtClean="0"/>
              <a:t>sentenze del Tribunale (in secondo o in terzo livello di giudizio).</a:t>
            </a:r>
            <a:endParaRPr lang="it-IT" dirty="0"/>
          </a:p>
          <a:p>
            <a:endParaRPr lang="it-IT" dirty="0"/>
          </a:p>
          <a:p>
            <a:endParaRPr lang="it-IT" dirty="0"/>
          </a:p>
          <a:p>
            <a:pPr marL="0" indent="0">
              <a:buNone/>
            </a:pPr>
            <a:endParaRPr lang="it-IT" dirty="0"/>
          </a:p>
        </p:txBody>
      </p:sp>
    </p:spTree>
    <p:extLst>
      <p:ext uri="{BB962C8B-B14F-4D97-AF65-F5344CB8AC3E}">
        <p14:creationId xmlns:p14="http://schemas.microsoft.com/office/powerpoint/2010/main" val="24500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Tribunale (composizione e competenze)</a:t>
            </a:r>
            <a:endParaRPr lang="it-IT" dirty="0"/>
          </a:p>
        </p:txBody>
      </p:sp>
      <p:sp>
        <p:nvSpPr>
          <p:cNvPr id="3" name="Segnaposto contenuto 2"/>
          <p:cNvSpPr>
            <a:spLocks noGrp="1"/>
          </p:cNvSpPr>
          <p:nvPr>
            <p:ph idx="1"/>
          </p:nvPr>
        </p:nvSpPr>
        <p:spPr/>
        <p:txBody>
          <a:bodyPr>
            <a:normAutofit fontScale="70000" lnSpcReduction="20000"/>
          </a:bodyPr>
          <a:lstStyle/>
          <a:p>
            <a:r>
              <a:rPr lang="it-IT" u="sng" dirty="0">
                <a:solidFill>
                  <a:srgbClr val="FF0000"/>
                </a:solidFill>
              </a:rPr>
              <a:t>Il </a:t>
            </a:r>
            <a:r>
              <a:rPr lang="it-IT" u="sng" dirty="0" smtClean="0">
                <a:solidFill>
                  <a:srgbClr val="FF0000"/>
                </a:solidFill>
              </a:rPr>
              <a:t>Tribunale (già Tribunale di primo grado)</a:t>
            </a:r>
            <a:r>
              <a:rPr lang="it-IT" dirty="0" smtClean="0"/>
              <a:t>: </a:t>
            </a:r>
            <a:r>
              <a:rPr lang="it-IT" dirty="0"/>
              <a:t>fonti normative (art. 19.2 TUE, art. 254 e 256 TFUE, Statuto della Corte, regolamento di procedura del Tribunale); composizione (28 giudici; possibilità di estensione numerica e di istituzione di avvocati generali); requisiti (indipendenza e competenza); formazioni di giudizio (+ giudice unico).</a:t>
            </a:r>
          </a:p>
          <a:p>
            <a:r>
              <a:rPr lang="it-IT" u="sng" dirty="0">
                <a:solidFill>
                  <a:srgbClr val="FF0000"/>
                </a:solidFill>
              </a:rPr>
              <a:t>Competenze giurisdizionali</a:t>
            </a:r>
            <a:r>
              <a:rPr lang="it-IT" dirty="0"/>
              <a:t>: competenze contenziose (ricorsi diretti: annullamento, carenza, responsabilità, con determinati presupposti personali e materiali: art. 256, par. 1, TFUE); </a:t>
            </a:r>
            <a:r>
              <a:rPr lang="it-IT" dirty="0" smtClean="0"/>
              <a:t>privo di </a:t>
            </a:r>
            <a:r>
              <a:rPr lang="it-IT" dirty="0"/>
              <a:t>competenze </a:t>
            </a:r>
            <a:r>
              <a:rPr lang="it-IT" dirty="0">
                <a:solidFill>
                  <a:srgbClr val="FF0000"/>
                </a:solidFill>
              </a:rPr>
              <a:t>non contenziose </a:t>
            </a:r>
            <a:r>
              <a:rPr lang="it-IT" dirty="0"/>
              <a:t>(</a:t>
            </a:r>
            <a:r>
              <a:rPr lang="it-IT" dirty="0" smtClean="0"/>
              <a:t>attualmente: </a:t>
            </a:r>
            <a:r>
              <a:rPr lang="it-IT" dirty="0"/>
              <a:t>art. 256, par. 3, TFUE)</a:t>
            </a:r>
          </a:p>
          <a:p>
            <a:r>
              <a:rPr lang="it-IT" u="sng" dirty="0">
                <a:solidFill>
                  <a:srgbClr val="FF0000"/>
                </a:solidFill>
              </a:rPr>
              <a:t>Criterio gerarchico</a:t>
            </a:r>
            <a:r>
              <a:rPr lang="it-IT" dirty="0"/>
              <a:t>: nelle competenze indicate il Tribunale </a:t>
            </a:r>
            <a:r>
              <a:rPr lang="it-IT" dirty="0">
                <a:solidFill>
                  <a:srgbClr val="FF0000"/>
                </a:solidFill>
              </a:rPr>
              <a:t>è giudice di primo grado</a:t>
            </a:r>
            <a:r>
              <a:rPr lang="it-IT" dirty="0"/>
              <a:t>, con possibilità di impugnazione dinanzi alla Corte per (soli) motivi di diritto  (art. 256, par. 1 , comma 2, TFUE); </a:t>
            </a:r>
            <a:r>
              <a:rPr lang="it-IT" dirty="0">
                <a:solidFill>
                  <a:srgbClr val="FF0000"/>
                </a:solidFill>
              </a:rPr>
              <a:t>è giudice dell’impugnazione</a:t>
            </a:r>
            <a:r>
              <a:rPr lang="it-IT" dirty="0"/>
              <a:t> (per motivi di diritto </a:t>
            </a:r>
            <a:r>
              <a:rPr lang="it-IT" dirty="0" smtClean="0"/>
              <a:t>e/o </a:t>
            </a:r>
            <a:r>
              <a:rPr lang="it-IT" dirty="0"/>
              <a:t>di fatto) delle sentenze dei tribunali specializzati, secondo quando previsto dall’atto che li </a:t>
            </a:r>
            <a:r>
              <a:rPr lang="it-IT" dirty="0" smtClean="0"/>
              <a:t>istituisce).</a:t>
            </a:r>
          </a:p>
          <a:p>
            <a:r>
              <a:rPr lang="it-IT" dirty="0" smtClean="0"/>
              <a:t>Le </a:t>
            </a:r>
            <a:r>
              <a:rPr lang="it-IT" dirty="0"/>
              <a:t>sentenze sull’impugnazione del Tribunale possono essere </a:t>
            </a:r>
            <a:r>
              <a:rPr lang="it-IT" dirty="0">
                <a:solidFill>
                  <a:srgbClr val="FF0000"/>
                </a:solidFill>
              </a:rPr>
              <a:t>soggette a riesame</a:t>
            </a:r>
            <a:r>
              <a:rPr lang="it-IT" dirty="0"/>
              <a:t> della Corte di giustizia in casi particolari («ove sussistano gravi rischi che l’unità o la coerenza del diritto dell’Unione siano compromesse: art. 256, par. 2, comma 2, TFUE). </a:t>
            </a:r>
            <a:r>
              <a:rPr lang="it-IT" dirty="0" smtClean="0"/>
              <a:t>Il </a:t>
            </a:r>
            <a:r>
              <a:rPr lang="it-IT" dirty="0"/>
              <a:t>riesame </a:t>
            </a:r>
            <a:r>
              <a:rPr lang="it-IT" dirty="0" smtClean="0"/>
              <a:t>non è aperto ai singoli o alle istituzioni / organi: è </a:t>
            </a:r>
            <a:r>
              <a:rPr lang="it-IT" dirty="0"/>
              <a:t>proposto dal primo avvocato generale; se la proposta è accolta, la Corte decide e rinvia la causa al Tribunale (vincolato ai punti di diritto decisi</a:t>
            </a:r>
            <a:r>
              <a:rPr lang="it-IT" dirty="0" smtClean="0"/>
              <a:t>) (per </a:t>
            </a:r>
            <a:r>
              <a:rPr lang="it-IT" dirty="0"/>
              <a:t>un esempio: </a:t>
            </a:r>
            <a:r>
              <a:rPr lang="it-IT" i="1" u="sng" dirty="0">
                <a:solidFill>
                  <a:srgbClr val="FF0000"/>
                </a:solidFill>
              </a:rPr>
              <a:t>Arango </a:t>
            </a:r>
            <a:r>
              <a:rPr lang="it-IT" i="1" u="sng" dirty="0" err="1">
                <a:solidFill>
                  <a:srgbClr val="FF0000"/>
                </a:solidFill>
              </a:rPr>
              <a:t>Jaramillo</a:t>
            </a:r>
            <a:r>
              <a:rPr lang="it-IT" i="1" u="sng" dirty="0">
                <a:solidFill>
                  <a:srgbClr val="FF0000"/>
                </a:solidFill>
              </a:rPr>
              <a:t> e altri c. BEI</a:t>
            </a:r>
            <a:r>
              <a:rPr lang="it-IT" dirty="0"/>
              <a:t>, 28.2.2013, C-334/12 </a:t>
            </a:r>
            <a:r>
              <a:rPr lang="it-IT" dirty="0" smtClean="0"/>
              <a:t>RX-II)</a:t>
            </a:r>
          </a:p>
        </p:txBody>
      </p:sp>
    </p:spTree>
    <p:extLst>
      <p:ext uri="{BB962C8B-B14F-4D97-AF65-F5344CB8AC3E}">
        <p14:creationId xmlns:p14="http://schemas.microsoft.com/office/powerpoint/2010/main" val="4037508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Tribunali specializzati</a:t>
            </a:r>
            <a:endParaRPr lang="it-IT" dirty="0"/>
          </a:p>
        </p:txBody>
      </p:sp>
      <p:sp>
        <p:nvSpPr>
          <p:cNvPr id="3" name="Segnaposto contenuto 2"/>
          <p:cNvSpPr>
            <a:spLocks noGrp="1"/>
          </p:cNvSpPr>
          <p:nvPr>
            <p:ph idx="1"/>
          </p:nvPr>
        </p:nvSpPr>
        <p:spPr/>
        <p:txBody>
          <a:bodyPr/>
          <a:lstStyle/>
          <a:p>
            <a:r>
              <a:rPr lang="it-IT" u="sng" dirty="0">
                <a:solidFill>
                  <a:srgbClr val="FF0000"/>
                </a:solidFill>
              </a:rPr>
              <a:t>Il Tribunale della funzione pubblica dell’UE (TFP)</a:t>
            </a:r>
            <a:r>
              <a:rPr lang="it-IT" dirty="0"/>
              <a:t>: rinvio al testo (v. decisione 2004/752/CE del Consiglio del 2.11.2004 (</a:t>
            </a:r>
            <a:r>
              <a:rPr lang="it-IT" dirty="0" err="1"/>
              <a:t>pre</a:t>
            </a:r>
            <a:r>
              <a:rPr lang="it-IT" dirty="0"/>
              <a:t>-Lisbona) e Allegato 1 allo Statuto della CGUE</a:t>
            </a:r>
            <a:r>
              <a:rPr lang="it-IT" dirty="0" smtClean="0"/>
              <a:t>)</a:t>
            </a:r>
            <a:endParaRPr lang="it-IT" dirty="0"/>
          </a:p>
          <a:p>
            <a:r>
              <a:rPr lang="it-IT" dirty="0" smtClean="0"/>
              <a:t>Le </a:t>
            </a:r>
            <a:r>
              <a:rPr lang="it-IT" u="sng" dirty="0" smtClean="0">
                <a:solidFill>
                  <a:srgbClr val="FF0000"/>
                </a:solidFill>
              </a:rPr>
              <a:t>Commissioni di ricorso in materia di marchio </a:t>
            </a:r>
            <a:r>
              <a:rPr lang="it-IT" dirty="0" smtClean="0"/>
              <a:t>(regolamento </a:t>
            </a:r>
            <a:r>
              <a:rPr lang="it-IT" dirty="0"/>
              <a:t>(CE) n. 207/2009 del Consiglio, del 26 febbraio 2009, sul marchio comunitario (GU L 78, pag. 1), entrato in vigore il 13 aprile 2009, che istituisce l’Ufficio per l’armonizzazione (marchi) nel mercato interno e un sistema di impugnazione a tre livelli (Commissioni di ricorso, Tribunale e Corte</a:t>
            </a:r>
            <a:r>
              <a:rPr lang="it-IT" dirty="0" smtClean="0"/>
              <a:t>)</a:t>
            </a:r>
            <a:endParaRPr lang="it-IT" dirty="0"/>
          </a:p>
          <a:p>
            <a:endParaRPr lang="it-IT" dirty="0"/>
          </a:p>
        </p:txBody>
      </p:sp>
    </p:spTree>
    <p:extLst>
      <p:ext uri="{BB962C8B-B14F-4D97-AF65-F5344CB8AC3E}">
        <p14:creationId xmlns:p14="http://schemas.microsoft.com/office/powerpoint/2010/main" val="964400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Questioni</a:t>
            </a:r>
            <a:r>
              <a:rPr lang="en-US" dirty="0" smtClean="0"/>
              <a:t> </a:t>
            </a:r>
            <a:r>
              <a:rPr lang="en-US" dirty="0" err="1" smtClean="0"/>
              <a:t>sul</a:t>
            </a:r>
            <a:r>
              <a:rPr lang="en-US" dirty="0" smtClean="0"/>
              <a:t> </a:t>
            </a:r>
            <a:r>
              <a:rPr lang="en-US" dirty="0" err="1" smtClean="0"/>
              <a:t>quadro</a:t>
            </a:r>
            <a:r>
              <a:rPr lang="en-US" dirty="0" smtClean="0"/>
              <a:t> </a:t>
            </a:r>
            <a:r>
              <a:rPr lang="en-US" dirty="0" err="1" smtClean="0"/>
              <a:t>istituzionale</a:t>
            </a:r>
            <a:r>
              <a:rPr lang="en-US" dirty="0" smtClean="0"/>
              <a:t> (</a:t>
            </a:r>
            <a:r>
              <a:rPr lang="en-US" dirty="0" err="1" smtClean="0"/>
              <a:t>autovalutazione</a:t>
            </a:r>
            <a:r>
              <a:rPr lang="en-US" dirty="0" smtClean="0"/>
              <a:t>)</a:t>
            </a:r>
            <a:endParaRPr lang="en-US" dirty="0"/>
          </a:p>
        </p:txBody>
      </p:sp>
      <p:sp>
        <p:nvSpPr>
          <p:cNvPr id="3" name="Text Placeholder 2"/>
          <p:cNvSpPr>
            <a:spLocks noGrp="1"/>
          </p:cNvSpPr>
          <p:nvPr>
            <p:ph type="body" idx="1"/>
          </p:nvPr>
        </p:nvSpPr>
        <p:spPr/>
        <p:txBody>
          <a:bodyPr/>
          <a:lstStyle/>
          <a:p>
            <a:r>
              <a:rPr lang="en-US" u="sng" dirty="0" smtClean="0">
                <a:solidFill>
                  <a:srgbClr val="FF0000"/>
                </a:solidFill>
              </a:rPr>
              <a:t>I </a:t>
            </a:r>
            <a:r>
              <a:rPr lang="en-US" u="sng" dirty="0" err="1" smtClean="0">
                <a:solidFill>
                  <a:srgbClr val="FF0000"/>
                </a:solidFill>
              </a:rPr>
              <a:t>principi</a:t>
            </a:r>
            <a:r>
              <a:rPr lang="en-US" u="sng" dirty="0" smtClean="0">
                <a:solidFill>
                  <a:srgbClr val="FF0000"/>
                </a:solidFill>
              </a:rPr>
              <a:t> </a:t>
            </a:r>
            <a:r>
              <a:rPr lang="en-US" u="sng" dirty="0" err="1" smtClean="0">
                <a:solidFill>
                  <a:srgbClr val="FF0000"/>
                </a:solidFill>
              </a:rPr>
              <a:t>regolatori</a:t>
            </a:r>
            <a:endParaRPr lang="en-US" u="sng" dirty="0">
              <a:solidFill>
                <a:srgbClr val="FF0000"/>
              </a:solidFill>
            </a:endParaRPr>
          </a:p>
        </p:txBody>
      </p:sp>
      <p:sp>
        <p:nvSpPr>
          <p:cNvPr id="4" name="Content Placeholder 3"/>
          <p:cNvSpPr>
            <a:spLocks noGrp="1"/>
          </p:cNvSpPr>
          <p:nvPr>
            <p:ph sz="half" idx="2"/>
          </p:nvPr>
        </p:nvSpPr>
        <p:spPr/>
        <p:txBody>
          <a:bodyPr>
            <a:normAutofit/>
          </a:bodyPr>
          <a:lstStyle/>
          <a:p>
            <a:r>
              <a:rPr lang="en-US" dirty="0" smtClean="0"/>
              <a:t>Il principi</a:t>
            </a:r>
            <a:r>
              <a:rPr lang="en-US" dirty="0" smtClean="0"/>
              <a:t>o di </a:t>
            </a:r>
            <a:r>
              <a:rPr lang="en-US" dirty="0" err="1" smtClean="0"/>
              <a:t>leale</a:t>
            </a:r>
            <a:r>
              <a:rPr lang="en-US" dirty="0" smtClean="0"/>
              <a:t> </a:t>
            </a:r>
            <a:r>
              <a:rPr lang="en-US" dirty="0" err="1" smtClean="0"/>
              <a:t>cooperazione</a:t>
            </a:r>
            <a:r>
              <a:rPr lang="en-US" dirty="0" smtClean="0"/>
              <a:t> </a:t>
            </a:r>
            <a:r>
              <a:rPr lang="en-US" dirty="0" err="1" smtClean="0"/>
              <a:t>fra</a:t>
            </a:r>
            <a:r>
              <a:rPr lang="en-US" dirty="0" smtClean="0"/>
              <a:t> </a:t>
            </a:r>
            <a:r>
              <a:rPr lang="en-US" dirty="0" err="1" smtClean="0"/>
              <a:t>istituzioni</a:t>
            </a:r>
            <a:r>
              <a:rPr lang="en-US" dirty="0" smtClean="0"/>
              <a:t> (art. 13.2 TUE)</a:t>
            </a:r>
          </a:p>
          <a:p>
            <a:r>
              <a:rPr lang="en-US" dirty="0" smtClean="0"/>
              <a:t>Il principio di non </a:t>
            </a:r>
            <a:r>
              <a:rPr lang="en-US" dirty="0" err="1" smtClean="0"/>
              <a:t>regressione</a:t>
            </a:r>
            <a:r>
              <a:rPr lang="en-US" dirty="0" smtClean="0"/>
              <a:t> (</a:t>
            </a:r>
            <a:r>
              <a:rPr lang="en-US" i="1" dirty="0" smtClean="0"/>
              <a:t>acquis</a:t>
            </a:r>
            <a:r>
              <a:rPr lang="en-US" dirty="0" smtClean="0"/>
              <a:t>)</a:t>
            </a:r>
          </a:p>
          <a:p>
            <a:r>
              <a:rPr lang="en-US" dirty="0" smtClean="0"/>
              <a:t>Il principio di </a:t>
            </a:r>
            <a:r>
              <a:rPr lang="en-US" dirty="0" err="1" smtClean="0"/>
              <a:t>democrazia</a:t>
            </a:r>
            <a:r>
              <a:rPr lang="en-US" dirty="0"/>
              <a:t> </a:t>
            </a:r>
            <a:r>
              <a:rPr lang="en-US" dirty="0" err="1" smtClean="0"/>
              <a:t>rappresentativa</a:t>
            </a:r>
            <a:r>
              <a:rPr lang="en-US" dirty="0" smtClean="0"/>
              <a:t> </a:t>
            </a:r>
            <a:r>
              <a:rPr lang="en-US" dirty="0" err="1" smtClean="0"/>
              <a:t>nel</a:t>
            </a:r>
            <a:r>
              <a:rPr lang="en-US" dirty="0" smtClean="0"/>
              <a:t> </a:t>
            </a:r>
            <a:r>
              <a:rPr lang="en-US" dirty="0" err="1" smtClean="0"/>
              <a:t>sistema</a:t>
            </a:r>
            <a:r>
              <a:rPr lang="en-US" dirty="0" smtClean="0"/>
              <a:t> UE (art. 10 TUE)</a:t>
            </a:r>
          </a:p>
          <a:p>
            <a:endParaRPr lang="en-US" dirty="0"/>
          </a:p>
        </p:txBody>
      </p:sp>
      <p:sp>
        <p:nvSpPr>
          <p:cNvPr id="5" name="Text Placeholder 4"/>
          <p:cNvSpPr>
            <a:spLocks noGrp="1"/>
          </p:cNvSpPr>
          <p:nvPr>
            <p:ph type="body" sz="quarter" idx="3"/>
          </p:nvPr>
        </p:nvSpPr>
        <p:spPr/>
        <p:txBody>
          <a:bodyPr/>
          <a:lstStyle/>
          <a:p>
            <a:r>
              <a:rPr lang="en-US" u="sng" dirty="0" smtClean="0">
                <a:solidFill>
                  <a:srgbClr val="FF0000"/>
                </a:solidFill>
              </a:rPr>
              <a:t>Il </a:t>
            </a:r>
            <a:r>
              <a:rPr lang="en-US" u="sng" dirty="0" err="1" smtClean="0">
                <a:solidFill>
                  <a:srgbClr val="FF0000"/>
                </a:solidFill>
              </a:rPr>
              <a:t>Parlamento</a:t>
            </a:r>
            <a:r>
              <a:rPr lang="en-US" u="sng" dirty="0" smtClean="0">
                <a:solidFill>
                  <a:srgbClr val="FF0000"/>
                </a:solidFill>
              </a:rPr>
              <a:t> </a:t>
            </a:r>
            <a:r>
              <a:rPr lang="en-US" u="sng" dirty="0" err="1" smtClean="0">
                <a:solidFill>
                  <a:srgbClr val="FF0000"/>
                </a:solidFill>
              </a:rPr>
              <a:t>europeo</a:t>
            </a:r>
            <a:endParaRPr lang="en-US" u="sng" dirty="0">
              <a:solidFill>
                <a:srgbClr val="FF0000"/>
              </a:solidFill>
            </a:endParaRPr>
          </a:p>
        </p:txBody>
      </p:sp>
      <p:sp>
        <p:nvSpPr>
          <p:cNvPr id="6" name="Content Placeholder 5"/>
          <p:cNvSpPr>
            <a:spLocks noGrp="1"/>
          </p:cNvSpPr>
          <p:nvPr>
            <p:ph sz="quarter" idx="4"/>
          </p:nvPr>
        </p:nvSpPr>
        <p:spPr/>
        <p:txBody>
          <a:bodyPr>
            <a:normAutofit fontScale="92500"/>
          </a:bodyPr>
          <a:lstStyle/>
          <a:p>
            <a:r>
              <a:rPr lang="en-US" dirty="0" smtClean="0"/>
              <a:t>Il </a:t>
            </a:r>
            <a:r>
              <a:rPr lang="en-US" dirty="0" err="1" smtClean="0"/>
              <a:t>sistema</a:t>
            </a:r>
            <a:r>
              <a:rPr lang="en-US" dirty="0" smtClean="0"/>
              <a:t> </a:t>
            </a:r>
            <a:r>
              <a:rPr lang="en-US" dirty="0" err="1" smtClean="0"/>
              <a:t>misto</a:t>
            </a:r>
            <a:r>
              <a:rPr lang="en-US" dirty="0" smtClean="0"/>
              <a:t> di </a:t>
            </a:r>
            <a:r>
              <a:rPr lang="en-US" dirty="0" err="1" smtClean="0"/>
              <a:t>elezione</a:t>
            </a:r>
            <a:r>
              <a:rPr lang="en-US" dirty="0" smtClean="0"/>
              <a:t> </a:t>
            </a:r>
            <a:r>
              <a:rPr lang="en-US" dirty="0" err="1" smtClean="0"/>
              <a:t>dei</a:t>
            </a:r>
            <a:r>
              <a:rPr lang="en-US" dirty="0" smtClean="0"/>
              <a:t> </a:t>
            </a:r>
            <a:r>
              <a:rPr lang="en-US" dirty="0" err="1" smtClean="0"/>
              <a:t>parlamentari</a:t>
            </a:r>
            <a:r>
              <a:rPr lang="en-US" dirty="0" smtClean="0"/>
              <a:t> </a:t>
            </a:r>
            <a:r>
              <a:rPr lang="en-US" dirty="0" err="1" smtClean="0"/>
              <a:t>europei</a:t>
            </a:r>
            <a:endParaRPr lang="en-US" dirty="0" smtClean="0"/>
          </a:p>
          <a:p>
            <a:r>
              <a:rPr lang="en-US" dirty="0" smtClean="0"/>
              <a:t>Le </a:t>
            </a:r>
            <a:r>
              <a:rPr lang="en-US" dirty="0" err="1" smtClean="0"/>
              <a:t>petizioni</a:t>
            </a:r>
            <a:r>
              <a:rPr lang="en-US" dirty="0" smtClean="0"/>
              <a:t> al </a:t>
            </a:r>
            <a:r>
              <a:rPr lang="en-US" dirty="0" err="1" smtClean="0"/>
              <a:t>Parlamento</a:t>
            </a:r>
            <a:r>
              <a:rPr lang="en-US" dirty="0" smtClean="0"/>
              <a:t> </a:t>
            </a:r>
            <a:r>
              <a:rPr lang="en-US" dirty="0" err="1" smtClean="0"/>
              <a:t>europeo</a:t>
            </a:r>
            <a:r>
              <a:rPr lang="en-US" dirty="0" smtClean="0"/>
              <a:t>: </a:t>
            </a:r>
            <a:r>
              <a:rPr lang="en-US" dirty="0" err="1" smtClean="0"/>
              <a:t>differenze</a:t>
            </a:r>
            <a:r>
              <a:rPr lang="en-US" dirty="0" smtClean="0"/>
              <a:t> di </a:t>
            </a:r>
            <a:r>
              <a:rPr lang="en-US" dirty="0" err="1" smtClean="0"/>
              <a:t>oggetto</a:t>
            </a:r>
            <a:r>
              <a:rPr lang="en-US" dirty="0" smtClean="0"/>
              <a:t> e </a:t>
            </a:r>
            <a:r>
              <a:rPr lang="en-US" dirty="0" err="1" smtClean="0"/>
              <a:t>presupposti</a:t>
            </a:r>
            <a:r>
              <a:rPr lang="en-US" dirty="0" smtClean="0"/>
              <a:t> </a:t>
            </a:r>
            <a:r>
              <a:rPr lang="en-US" dirty="0" err="1" smtClean="0"/>
              <a:t>rispetto</a:t>
            </a:r>
            <a:r>
              <a:rPr lang="en-US" dirty="0" smtClean="0"/>
              <a:t> </a:t>
            </a:r>
            <a:r>
              <a:rPr lang="en-US" dirty="0" err="1" smtClean="0"/>
              <a:t>alle</a:t>
            </a:r>
            <a:r>
              <a:rPr lang="en-US" dirty="0" smtClean="0"/>
              <a:t> </a:t>
            </a:r>
            <a:r>
              <a:rPr lang="en-US" dirty="0" err="1" smtClean="0"/>
              <a:t>denunce</a:t>
            </a:r>
            <a:r>
              <a:rPr lang="en-US" dirty="0" smtClean="0"/>
              <a:t> (al PE e al </a:t>
            </a:r>
            <a:r>
              <a:rPr lang="en-US" dirty="0" err="1" smtClean="0"/>
              <a:t>Mediatore</a:t>
            </a:r>
            <a:r>
              <a:rPr lang="en-US" dirty="0" smtClean="0"/>
              <a:t> </a:t>
            </a:r>
            <a:r>
              <a:rPr lang="en-US" dirty="0" err="1" smtClean="0"/>
              <a:t>europeo</a:t>
            </a:r>
            <a:r>
              <a:rPr lang="en-US" dirty="0" smtClean="0"/>
              <a:t>) </a:t>
            </a:r>
          </a:p>
          <a:p>
            <a:r>
              <a:rPr lang="en-US" dirty="0" smtClean="0"/>
              <a:t>Il </a:t>
            </a:r>
            <a:r>
              <a:rPr lang="en-US" dirty="0" err="1" smtClean="0"/>
              <a:t>controllo</a:t>
            </a:r>
            <a:r>
              <a:rPr lang="en-US" dirty="0" smtClean="0"/>
              <a:t> politico: la </a:t>
            </a:r>
            <a:r>
              <a:rPr lang="en-US" dirty="0" err="1" smtClean="0"/>
              <a:t>mozione</a:t>
            </a:r>
            <a:r>
              <a:rPr lang="en-US" dirty="0" smtClean="0"/>
              <a:t> di </a:t>
            </a:r>
            <a:r>
              <a:rPr lang="en-US" dirty="0" err="1" smtClean="0"/>
              <a:t>censura</a:t>
            </a:r>
            <a:r>
              <a:rPr lang="en-US" dirty="0" smtClean="0"/>
              <a:t> (</a:t>
            </a:r>
            <a:r>
              <a:rPr lang="en-US" dirty="0" err="1" smtClean="0"/>
              <a:t>presupposti</a:t>
            </a:r>
            <a:r>
              <a:rPr lang="en-US" dirty="0" smtClean="0"/>
              <a:t> </a:t>
            </a:r>
            <a:r>
              <a:rPr lang="en-US" dirty="0" err="1" smtClean="0"/>
              <a:t>ed</a:t>
            </a:r>
            <a:r>
              <a:rPr lang="en-US" dirty="0" smtClean="0"/>
              <a:t> </a:t>
            </a:r>
            <a:r>
              <a:rPr lang="en-US" dirty="0" err="1" smtClean="0"/>
              <a:t>effetti</a:t>
            </a:r>
            <a:r>
              <a:rPr lang="en-US" dirty="0" smtClean="0"/>
              <a:t>)</a:t>
            </a:r>
            <a:endParaRPr lang="en-US" dirty="0"/>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Questioni</a:t>
            </a:r>
            <a:r>
              <a:rPr lang="en-US" dirty="0" smtClean="0"/>
              <a:t> </a:t>
            </a:r>
            <a:r>
              <a:rPr lang="en-US" dirty="0" err="1" smtClean="0"/>
              <a:t>sul</a:t>
            </a:r>
            <a:r>
              <a:rPr lang="en-US" dirty="0" smtClean="0"/>
              <a:t> </a:t>
            </a:r>
            <a:r>
              <a:rPr lang="en-US" dirty="0" err="1" smtClean="0"/>
              <a:t>quadro</a:t>
            </a:r>
            <a:r>
              <a:rPr lang="en-US" dirty="0" smtClean="0"/>
              <a:t> </a:t>
            </a:r>
            <a:r>
              <a:rPr lang="en-US" dirty="0" err="1" smtClean="0"/>
              <a:t>istituzionale</a:t>
            </a:r>
            <a:r>
              <a:rPr lang="en-US" dirty="0" smtClean="0"/>
              <a:t> (</a:t>
            </a:r>
            <a:r>
              <a:rPr lang="en-US" dirty="0" err="1" smtClean="0"/>
              <a:t>autovalutazione</a:t>
            </a:r>
            <a:r>
              <a:rPr lang="en-US" dirty="0" smtClean="0"/>
              <a:t>)</a:t>
            </a:r>
            <a:endParaRPr lang="en-US" dirty="0"/>
          </a:p>
        </p:txBody>
      </p:sp>
      <p:sp>
        <p:nvSpPr>
          <p:cNvPr id="3" name="Text Placeholder 2"/>
          <p:cNvSpPr>
            <a:spLocks noGrp="1"/>
          </p:cNvSpPr>
          <p:nvPr>
            <p:ph type="body" idx="1"/>
          </p:nvPr>
        </p:nvSpPr>
        <p:spPr/>
        <p:txBody>
          <a:bodyPr/>
          <a:lstStyle/>
          <a:p>
            <a:r>
              <a:rPr lang="en-US" dirty="0" smtClean="0">
                <a:solidFill>
                  <a:srgbClr val="FF0000"/>
                </a:solidFill>
              </a:rPr>
              <a:t>Il </a:t>
            </a:r>
            <a:r>
              <a:rPr lang="en-US" dirty="0" err="1" smtClean="0">
                <a:solidFill>
                  <a:srgbClr val="FF0000"/>
                </a:solidFill>
              </a:rPr>
              <a:t>Consiglio</a:t>
            </a:r>
            <a:endParaRPr lang="en-US" dirty="0">
              <a:solidFill>
                <a:srgbClr val="FF0000"/>
              </a:solidFill>
            </a:endParaRPr>
          </a:p>
        </p:txBody>
      </p:sp>
      <p:sp>
        <p:nvSpPr>
          <p:cNvPr id="4" name="Content Placeholder 3"/>
          <p:cNvSpPr>
            <a:spLocks noGrp="1"/>
          </p:cNvSpPr>
          <p:nvPr>
            <p:ph sz="half" idx="2"/>
          </p:nvPr>
        </p:nvSpPr>
        <p:spPr/>
        <p:txBody>
          <a:bodyPr>
            <a:normAutofit fontScale="70000" lnSpcReduction="20000"/>
          </a:bodyPr>
          <a:lstStyle/>
          <a:p>
            <a:r>
              <a:rPr lang="en-US" dirty="0" smtClean="0"/>
              <a:t>Come </a:t>
            </a:r>
            <a:r>
              <a:rPr lang="en-US" dirty="0" err="1" smtClean="0"/>
              <a:t>si</a:t>
            </a:r>
            <a:r>
              <a:rPr lang="en-US" dirty="0" smtClean="0"/>
              <a:t> </a:t>
            </a:r>
            <a:r>
              <a:rPr lang="en-US" dirty="0" err="1" smtClean="0"/>
              <a:t>compone</a:t>
            </a:r>
            <a:r>
              <a:rPr lang="en-US" dirty="0" smtClean="0"/>
              <a:t> </a:t>
            </a:r>
            <a:r>
              <a:rPr lang="en-US" dirty="0" err="1" smtClean="0"/>
              <a:t>il</a:t>
            </a:r>
            <a:r>
              <a:rPr lang="en-US" dirty="0" smtClean="0"/>
              <a:t> </a:t>
            </a:r>
            <a:r>
              <a:rPr lang="en-US" dirty="0" err="1" smtClean="0"/>
              <a:t>Consiglio</a:t>
            </a:r>
            <a:r>
              <a:rPr lang="en-US" dirty="0" smtClean="0"/>
              <a:t> ? Cosa </a:t>
            </a:r>
            <a:r>
              <a:rPr lang="en-US" dirty="0" err="1" smtClean="0"/>
              <a:t>sono</a:t>
            </a:r>
            <a:r>
              <a:rPr lang="en-US" dirty="0" smtClean="0"/>
              <a:t> le sue </a:t>
            </a:r>
            <a:r>
              <a:rPr lang="en-US" dirty="0" err="1" smtClean="0"/>
              <a:t>formazioni</a:t>
            </a:r>
            <a:r>
              <a:rPr lang="en-US" dirty="0" smtClean="0"/>
              <a:t> “</a:t>
            </a:r>
            <a:r>
              <a:rPr lang="en-US" dirty="0" err="1" smtClean="0"/>
              <a:t>tipizzate</a:t>
            </a:r>
            <a:r>
              <a:rPr lang="en-US" dirty="0" smtClean="0"/>
              <a:t>”?</a:t>
            </a:r>
          </a:p>
          <a:p>
            <a:r>
              <a:rPr lang="en-US" dirty="0" err="1" smtClean="0"/>
              <a:t>Quali</a:t>
            </a:r>
            <a:r>
              <a:rPr lang="en-US" dirty="0" smtClean="0"/>
              <a:t> </a:t>
            </a:r>
            <a:r>
              <a:rPr lang="en-US" dirty="0" err="1" smtClean="0"/>
              <a:t>enti</a:t>
            </a:r>
            <a:r>
              <a:rPr lang="en-US" dirty="0" smtClean="0"/>
              <a:t> </a:t>
            </a:r>
            <a:r>
              <a:rPr lang="en-US" dirty="0" err="1" smtClean="0"/>
              <a:t>possono</a:t>
            </a:r>
            <a:r>
              <a:rPr lang="en-US" dirty="0" smtClean="0"/>
              <a:t> </a:t>
            </a:r>
            <a:r>
              <a:rPr lang="en-US" dirty="0" err="1" smtClean="0"/>
              <a:t>rappresentare</a:t>
            </a:r>
            <a:r>
              <a:rPr lang="en-US" dirty="0" smtClean="0"/>
              <a:t> </a:t>
            </a:r>
            <a:r>
              <a:rPr lang="en-US" dirty="0" err="1" smtClean="0"/>
              <a:t>l’Italia</a:t>
            </a:r>
            <a:r>
              <a:rPr lang="en-US" dirty="0" smtClean="0"/>
              <a:t> in </a:t>
            </a:r>
            <a:r>
              <a:rPr lang="en-US" dirty="0" err="1" smtClean="0"/>
              <a:t>Consiglio</a:t>
            </a:r>
            <a:r>
              <a:rPr lang="en-US" dirty="0" smtClean="0"/>
              <a:t>?</a:t>
            </a:r>
          </a:p>
          <a:p>
            <a:r>
              <a:rPr lang="en-US" dirty="0" err="1" smtClean="0"/>
              <a:t>Descrivere</a:t>
            </a:r>
            <a:r>
              <a:rPr lang="en-US" dirty="0" smtClean="0"/>
              <a:t> </a:t>
            </a:r>
            <a:r>
              <a:rPr lang="en-US" dirty="0" err="1" smtClean="0"/>
              <a:t>l’istituto</a:t>
            </a:r>
            <a:r>
              <a:rPr lang="en-US" dirty="0" smtClean="0"/>
              <a:t> </a:t>
            </a:r>
            <a:r>
              <a:rPr lang="en-US" dirty="0" err="1" smtClean="0"/>
              <a:t>della</a:t>
            </a:r>
            <a:r>
              <a:rPr lang="en-US" dirty="0" smtClean="0"/>
              <a:t> “</a:t>
            </a:r>
            <a:r>
              <a:rPr lang="en-US" dirty="0" err="1" smtClean="0"/>
              <a:t>riserva</a:t>
            </a:r>
            <a:r>
              <a:rPr lang="en-US" dirty="0" smtClean="0"/>
              <a:t> di </a:t>
            </a:r>
            <a:r>
              <a:rPr lang="en-US" dirty="0" err="1" smtClean="0"/>
              <a:t>esame</a:t>
            </a:r>
            <a:r>
              <a:rPr lang="en-US" dirty="0" smtClean="0"/>
              <a:t> </a:t>
            </a:r>
            <a:r>
              <a:rPr lang="en-US" dirty="0" err="1" smtClean="0"/>
              <a:t>parlamentare</a:t>
            </a:r>
            <a:r>
              <a:rPr lang="en-US" dirty="0" smtClean="0"/>
              <a:t>”?</a:t>
            </a:r>
          </a:p>
          <a:p>
            <a:r>
              <a:rPr lang="en-US" dirty="0" err="1" smtClean="0"/>
              <a:t>Presidenze</a:t>
            </a:r>
            <a:r>
              <a:rPr lang="en-US" dirty="0" smtClean="0"/>
              <a:t> del </a:t>
            </a:r>
            <a:r>
              <a:rPr lang="en-US" dirty="0" err="1" smtClean="0"/>
              <a:t>Consiglio</a:t>
            </a:r>
            <a:r>
              <a:rPr lang="en-US" dirty="0" smtClean="0"/>
              <a:t> “</a:t>
            </a:r>
            <a:r>
              <a:rPr lang="en-US" dirty="0" err="1" smtClean="0"/>
              <a:t>stabili</a:t>
            </a:r>
            <a:r>
              <a:rPr lang="en-US" dirty="0" smtClean="0"/>
              <a:t>” e “a </a:t>
            </a:r>
            <a:r>
              <a:rPr lang="en-US" dirty="0" err="1" smtClean="0"/>
              <a:t>rotazione</a:t>
            </a:r>
            <a:r>
              <a:rPr lang="en-US" dirty="0" smtClean="0"/>
              <a:t>”</a:t>
            </a:r>
          </a:p>
          <a:p>
            <a:r>
              <a:rPr lang="en-US" dirty="0" smtClean="0"/>
              <a:t>Le component </a:t>
            </a:r>
            <a:r>
              <a:rPr lang="en-US" dirty="0" err="1" smtClean="0"/>
              <a:t>della</a:t>
            </a:r>
            <a:r>
              <a:rPr lang="en-US" dirty="0" smtClean="0"/>
              <a:t> “</a:t>
            </a:r>
            <a:r>
              <a:rPr lang="en-US" dirty="0" err="1" smtClean="0"/>
              <a:t>maggioranza</a:t>
            </a:r>
            <a:r>
              <a:rPr lang="en-US" dirty="0" smtClean="0"/>
              <a:t> </a:t>
            </a:r>
            <a:r>
              <a:rPr lang="en-US" dirty="0" err="1" smtClean="0"/>
              <a:t>qualificata</a:t>
            </a:r>
            <a:r>
              <a:rPr lang="en-US" dirty="0" smtClean="0"/>
              <a:t>” di </a:t>
            </a:r>
            <a:r>
              <a:rPr lang="en-US" dirty="0" err="1" smtClean="0"/>
              <a:t>voto</a:t>
            </a:r>
            <a:r>
              <a:rPr lang="en-US" dirty="0" smtClean="0"/>
              <a:t> in </a:t>
            </a:r>
            <a:r>
              <a:rPr lang="en-US" dirty="0" err="1" smtClean="0"/>
              <a:t>Consiglio</a:t>
            </a:r>
            <a:endParaRPr lang="en-US" dirty="0" smtClean="0"/>
          </a:p>
          <a:p>
            <a:r>
              <a:rPr lang="en-US" dirty="0" smtClean="0"/>
              <a:t>Le </a:t>
            </a:r>
            <a:r>
              <a:rPr lang="en-US" dirty="0" err="1" smtClean="0"/>
              <a:t>funzioni</a:t>
            </a:r>
            <a:r>
              <a:rPr lang="en-US" dirty="0" smtClean="0"/>
              <a:t> del </a:t>
            </a:r>
            <a:r>
              <a:rPr lang="en-US" dirty="0" err="1" smtClean="0"/>
              <a:t>CoRePer</a:t>
            </a:r>
            <a:endParaRPr lang="en-US" dirty="0"/>
          </a:p>
        </p:txBody>
      </p:sp>
      <p:sp>
        <p:nvSpPr>
          <p:cNvPr id="5" name="Text Placeholder 4"/>
          <p:cNvSpPr>
            <a:spLocks noGrp="1"/>
          </p:cNvSpPr>
          <p:nvPr>
            <p:ph type="body" sz="quarter" idx="3"/>
          </p:nvPr>
        </p:nvSpPr>
        <p:spPr/>
        <p:txBody>
          <a:bodyPr/>
          <a:lstStyle/>
          <a:p>
            <a:r>
              <a:rPr lang="en-US" dirty="0" smtClean="0">
                <a:solidFill>
                  <a:srgbClr val="FF0000"/>
                </a:solidFill>
              </a:rPr>
              <a:t>Il </a:t>
            </a:r>
            <a:r>
              <a:rPr lang="en-US" dirty="0" err="1" smtClean="0">
                <a:solidFill>
                  <a:srgbClr val="FF0000"/>
                </a:solidFill>
              </a:rPr>
              <a:t>Consiglio</a:t>
            </a:r>
            <a:r>
              <a:rPr lang="en-US" dirty="0" smtClean="0">
                <a:solidFill>
                  <a:srgbClr val="FF0000"/>
                </a:solidFill>
              </a:rPr>
              <a:t> </a:t>
            </a:r>
            <a:r>
              <a:rPr lang="en-US" dirty="0" err="1" smtClean="0">
                <a:solidFill>
                  <a:srgbClr val="FF0000"/>
                </a:solidFill>
              </a:rPr>
              <a:t>europeo</a:t>
            </a:r>
            <a:endParaRPr lang="en-US" dirty="0">
              <a:solidFill>
                <a:srgbClr val="FF0000"/>
              </a:solidFill>
            </a:endParaRPr>
          </a:p>
        </p:txBody>
      </p:sp>
      <p:sp>
        <p:nvSpPr>
          <p:cNvPr id="6" name="Content Placeholder 5"/>
          <p:cNvSpPr>
            <a:spLocks noGrp="1"/>
          </p:cNvSpPr>
          <p:nvPr>
            <p:ph sz="quarter" idx="4"/>
          </p:nvPr>
        </p:nvSpPr>
        <p:spPr/>
        <p:txBody>
          <a:bodyPr>
            <a:normAutofit/>
          </a:bodyPr>
          <a:lstStyle/>
          <a:p>
            <a:r>
              <a:rPr lang="en-US" dirty="0" err="1" smtClean="0"/>
              <a:t>Consiglio</a:t>
            </a:r>
            <a:r>
              <a:rPr lang="en-US" dirty="0" smtClean="0"/>
              <a:t> </a:t>
            </a:r>
            <a:r>
              <a:rPr lang="en-US" dirty="0" err="1" smtClean="0"/>
              <a:t>europeo</a:t>
            </a:r>
            <a:r>
              <a:rPr lang="en-US" dirty="0" smtClean="0"/>
              <a:t> </a:t>
            </a:r>
            <a:r>
              <a:rPr lang="en-US" dirty="0" err="1" smtClean="0"/>
              <a:t>ed</a:t>
            </a:r>
            <a:r>
              <a:rPr lang="en-US" dirty="0" smtClean="0"/>
              <a:t> Euro Summit </a:t>
            </a:r>
            <a:endParaRPr lang="en-US" dirty="0"/>
          </a:p>
          <a:p>
            <a:r>
              <a:rPr lang="en-US" dirty="0" smtClean="0"/>
              <a:t>La </a:t>
            </a:r>
            <a:r>
              <a:rPr lang="en-US" dirty="0" err="1" smtClean="0"/>
              <a:t>partecipazione</a:t>
            </a:r>
            <a:r>
              <a:rPr lang="en-US" dirty="0" smtClean="0"/>
              <a:t> del </a:t>
            </a:r>
            <a:r>
              <a:rPr lang="en-US" dirty="0" err="1" smtClean="0"/>
              <a:t>Consiglio</a:t>
            </a:r>
            <a:r>
              <a:rPr lang="en-US" dirty="0" smtClean="0"/>
              <a:t> </a:t>
            </a:r>
            <a:r>
              <a:rPr lang="en-US" dirty="0" err="1" smtClean="0"/>
              <a:t>europeo</a:t>
            </a:r>
            <a:r>
              <a:rPr lang="en-US" dirty="0" smtClean="0"/>
              <a:t> al </a:t>
            </a:r>
            <a:r>
              <a:rPr lang="en-US" dirty="0" err="1" smtClean="0"/>
              <a:t>processo</a:t>
            </a:r>
            <a:r>
              <a:rPr lang="en-US" dirty="0" smtClean="0"/>
              <a:t> legislative: “</a:t>
            </a:r>
            <a:r>
              <a:rPr lang="en-US" dirty="0" err="1" smtClean="0"/>
              <a:t>i</a:t>
            </a:r>
            <a:r>
              <a:rPr lang="en-US" dirty="0" smtClean="0"/>
              <a:t> </a:t>
            </a:r>
            <a:r>
              <a:rPr lang="en-US" dirty="0" err="1" smtClean="0"/>
              <a:t>freni</a:t>
            </a:r>
            <a:r>
              <a:rPr lang="en-US" dirty="0" smtClean="0"/>
              <a:t> di </a:t>
            </a:r>
            <a:r>
              <a:rPr lang="en-US" dirty="0" err="1" smtClean="0"/>
              <a:t>emergenza</a:t>
            </a:r>
            <a:r>
              <a:rPr lang="en-US" dirty="0" smtClean="0"/>
              <a:t>”</a:t>
            </a:r>
          </a:p>
          <a:p>
            <a:r>
              <a:rPr lang="en-US" dirty="0" err="1" smtClean="0"/>
              <a:t>Effetti</a:t>
            </a:r>
            <a:r>
              <a:rPr lang="en-US" dirty="0" smtClean="0"/>
              <a:t> e </a:t>
            </a:r>
            <a:r>
              <a:rPr lang="en-US" dirty="0" err="1" smtClean="0"/>
              <a:t>natura</a:t>
            </a:r>
            <a:r>
              <a:rPr lang="en-US" dirty="0" smtClean="0"/>
              <a:t> </a:t>
            </a:r>
            <a:r>
              <a:rPr lang="en-US" dirty="0" err="1" smtClean="0"/>
              <a:t>giuridica</a:t>
            </a:r>
            <a:r>
              <a:rPr lang="en-US" dirty="0" smtClean="0"/>
              <a:t> </a:t>
            </a:r>
            <a:r>
              <a:rPr lang="en-US" dirty="0" err="1" smtClean="0"/>
              <a:t>delle</a:t>
            </a:r>
            <a:r>
              <a:rPr lang="en-US" dirty="0" smtClean="0"/>
              <a:t> </a:t>
            </a:r>
            <a:r>
              <a:rPr lang="en-US" dirty="0" err="1" smtClean="0"/>
              <a:t>conclusioni</a:t>
            </a:r>
            <a:r>
              <a:rPr lang="en-US" dirty="0" smtClean="0"/>
              <a:t> del </a:t>
            </a:r>
            <a:r>
              <a:rPr lang="en-US" dirty="0" err="1" smtClean="0"/>
              <a:t>Consiglio</a:t>
            </a:r>
            <a:r>
              <a:rPr lang="en-US" dirty="0" smtClean="0"/>
              <a:t> </a:t>
            </a:r>
            <a:r>
              <a:rPr lang="en-US" dirty="0" err="1" smtClean="0"/>
              <a:t>europeo</a:t>
            </a:r>
            <a:endParaRPr lang="en-US" dirty="0" smtClean="0"/>
          </a:p>
        </p:txBody>
      </p:sp>
    </p:spTree>
    <p:extLst>
      <p:ext uri="{BB962C8B-B14F-4D97-AF65-F5344CB8AC3E}">
        <p14:creationId xmlns:p14="http://schemas.microsoft.com/office/powerpoint/2010/main" val="126561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Questioni</a:t>
            </a:r>
            <a:r>
              <a:rPr lang="en-US" dirty="0" smtClean="0"/>
              <a:t> </a:t>
            </a:r>
            <a:r>
              <a:rPr lang="en-US" dirty="0" err="1" smtClean="0"/>
              <a:t>sul</a:t>
            </a:r>
            <a:r>
              <a:rPr lang="en-US" dirty="0" smtClean="0"/>
              <a:t> </a:t>
            </a:r>
            <a:r>
              <a:rPr lang="en-US" dirty="0" err="1" smtClean="0"/>
              <a:t>quadro</a:t>
            </a:r>
            <a:r>
              <a:rPr lang="en-US" dirty="0" smtClean="0"/>
              <a:t> </a:t>
            </a:r>
            <a:r>
              <a:rPr lang="en-US" dirty="0" err="1" smtClean="0"/>
              <a:t>istituzionale</a:t>
            </a:r>
            <a:r>
              <a:rPr lang="en-US" dirty="0" smtClean="0"/>
              <a:t> (</a:t>
            </a:r>
            <a:r>
              <a:rPr lang="en-US" dirty="0" err="1" smtClean="0"/>
              <a:t>autovalutazione</a:t>
            </a:r>
            <a:r>
              <a:rPr lang="en-US" dirty="0" smtClean="0"/>
              <a:t>)</a:t>
            </a:r>
            <a:endParaRPr lang="en-US" dirty="0"/>
          </a:p>
        </p:txBody>
      </p:sp>
      <p:sp>
        <p:nvSpPr>
          <p:cNvPr id="3" name="Text Placeholder 2"/>
          <p:cNvSpPr>
            <a:spLocks noGrp="1"/>
          </p:cNvSpPr>
          <p:nvPr>
            <p:ph type="body" idx="1"/>
          </p:nvPr>
        </p:nvSpPr>
        <p:spPr/>
        <p:txBody>
          <a:bodyPr/>
          <a:lstStyle/>
          <a:p>
            <a:r>
              <a:rPr lang="en-US" b="1" dirty="0" smtClean="0">
                <a:solidFill>
                  <a:srgbClr val="FF0000"/>
                </a:solidFill>
              </a:rPr>
              <a:t>La </a:t>
            </a:r>
            <a:r>
              <a:rPr lang="en-US" b="1" dirty="0" err="1" smtClean="0">
                <a:solidFill>
                  <a:srgbClr val="FF0000"/>
                </a:solidFill>
              </a:rPr>
              <a:t>Commissione</a:t>
            </a:r>
            <a:endParaRPr lang="en-US" b="1" dirty="0">
              <a:solidFill>
                <a:srgbClr val="FF0000"/>
              </a:solidFill>
            </a:endParaRPr>
          </a:p>
        </p:txBody>
      </p:sp>
      <p:sp>
        <p:nvSpPr>
          <p:cNvPr id="4" name="Content Placeholder 3"/>
          <p:cNvSpPr>
            <a:spLocks noGrp="1"/>
          </p:cNvSpPr>
          <p:nvPr>
            <p:ph sz="half" idx="2"/>
          </p:nvPr>
        </p:nvSpPr>
        <p:spPr/>
        <p:txBody>
          <a:bodyPr>
            <a:normAutofit fontScale="92500"/>
          </a:bodyPr>
          <a:lstStyle/>
          <a:p>
            <a:r>
              <a:rPr lang="en-US" dirty="0" smtClean="0"/>
              <a:t>La </a:t>
            </a:r>
            <a:r>
              <a:rPr lang="en-US" dirty="0" err="1" smtClean="0"/>
              <a:t>procedura</a:t>
            </a:r>
            <a:r>
              <a:rPr lang="en-US" dirty="0" smtClean="0"/>
              <a:t> di </a:t>
            </a:r>
            <a:r>
              <a:rPr lang="en-US" dirty="0" err="1" smtClean="0"/>
              <a:t>nomina</a:t>
            </a:r>
            <a:r>
              <a:rPr lang="en-US" dirty="0" smtClean="0"/>
              <a:t> </a:t>
            </a:r>
            <a:r>
              <a:rPr lang="en-US" dirty="0" err="1" smtClean="0"/>
              <a:t>della</a:t>
            </a:r>
            <a:r>
              <a:rPr lang="en-US" dirty="0" smtClean="0"/>
              <a:t> </a:t>
            </a:r>
            <a:r>
              <a:rPr lang="en-US" dirty="0" err="1" smtClean="0"/>
              <a:t>Commissione</a:t>
            </a:r>
            <a:endParaRPr lang="en-US" dirty="0" smtClean="0"/>
          </a:p>
          <a:p>
            <a:r>
              <a:rPr lang="en-US" dirty="0" smtClean="0"/>
              <a:t>Le </a:t>
            </a:r>
            <a:r>
              <a:rPr lang="en-US" dirty="0" err="1" smtClean="0"/>
              <a:t>elezioni</a:t>
            </a:r>
            <a:r>
              <a:rPr lang="en-US" dirty="0" smtClean="0"/>
              <a:t> 2014 del </a:t>
            </a:r>
            <a:r>
              <a:rPr lang="en-US" dirty="0" err="1" smtClean="0"/>
              <a:t>Parlamento</a:t>
            </a:r>
            <a:r>
              <a:rPr lang="en-US" dirty="0" smtClean="0"/>
              <a:t> </a:t>
            </a:r>
            <a:r>
              <a:rPr lang="en-US" dirty="0" err="1" smtClean="0"/>
              <a:t>europeo</a:t>
            </a:r>
            <a:r>
              <a:rPr lang="en-US" dirty="0" smtClean="0"/>
              <a:t> e </a:t>
            </a:r>
            <a:r>
              <a:rPr lang="en-US" dirty="0" err="1" smtClean="0"/>
              <a:t>il</a:t>
            </a:r>
            <a:r>
              <a:rPr lang="en-US" dirty="0" smtClean="0"/>
              <a:t> “</a:t>
            </a:r>
            <a:r>
              <a:rPr lang="en-US" dirty="0" err="1" smtClean="0"/>
              <a:t>candidato</a:t>
            </a:r>
            <a:r>
              <a:rPr lang="en-US" dirty="0" smtClean="0"/>
              <a:t> di </a:t>
            </a:r>
            <a:r>
              <a:rPr lang="en-US" dirty="0" err="1" smtClean="0"/>
              <a:t>spicco</a:t>
            </a:r>
            <a:r>
              <a:rPr lang="en-US" dirty="0" smtClean="0"/>
              <a:t>”</a:t>
            </a:r>
          </a:p>
          <a:p>
            <a:r>
              <a:rPr lang="en-US" dirty="0" err="1" smtClean="0"/>
              <a:t>L’Alto</a:t>
            </a:r>
            <a:r>
              <a:rPr lang="en-US" dirty="0" smtClean="0"/>
              <a:t> </a:t>
            </a:r>
            <a:r>
              <a:rPr lang="en-US" dirty="0" err="1" smtClean="0"/>
              <a:t>rappresentante</a:t>
            </a:r>
            <a:r>
              <a:rPr lang="en-US" dirty="0" smtClean="0"/>
              <a:t> e </a:t>
            </a:r>
            <a:r>
              <a:rPr lang="en-US" dirty="0" err="1" smtClean="0"/>
              <a:t>il</a:t>
            </a:r>
            <a:r>
              <a:rPr lang="en-US" dirty="0" smtClean="0"/>
              <a:t> </a:t>
            </a:r>
            <a:r>
              <a:rPr lang="en-US" dirty="0" err="1" smtClean="0"/>
              <a:t>Presidente</a:t>
            </a:r>
            <a:r>
              <a:rPr lang="en-US" dirty="0" smtClean="0"/>
              <a:t> </a:t>
            </a:r>
            <a:r>
              <a:rPr lang="en-US" dirty="0" err="1" smtClean="0"/>
              <a:t>della</a:t>
            </a:r>
            <a:r>
              <a:rPr lang="en-US" dirty="0" smtClean="0"/>
              <a:t> </a:t>
            </a:r>
            <a:r>
              <a:rPr lang="en-US" dirty="0" err="1" smtClean="0"/>
              <a:t>Commissione</a:t>
            </a:r>
            <a:endParaRPr lang="en-US" dirty="0" smtClean="0"/>
          </a:p>
          <a:p>
            <a:r>
              <a:rPr lang="en-US" dirty="0" smtClean="0"/>
              <a:t>Il </a:t>
            </a:r>
            <a:r>
              <a:rPr lang="en-US" dirty="0" err="1" smtClean="0"/>
              <a:t>potere</a:t>
            </a:r>
            <a:r>
              <a:rPr lang="en-US" dirty="0" smtClean="0"/>
              <a:t> di </a:t>
            </a:r>
            <a:r>
              <a:rPr lang="en-US" dirty="0" err="1" smtClean="0"/>
              <a:t>proposta</a:t>
            </a:r>
            <a:r>
              <a:rPr lang="en-US" dirty="0" smtClean="0"/>
              <a:t> </a:t>
            </a:r>
            <a:r>
              <a:rPr lang="en-US" dirty="0" err="1" smtClean="0"/>
              <a:t>della</a:t>
            </a:r>
            <a:r>
              <a:rPr lang="en-US" dirty="0" smtClean="0"/>
              <a:t> </a:t>
            </a:r>
            <a:r>
              <a:rPr lang="en-US" dirty="0" err="1" smtClean="0"/>
              <a:t>Commissione</a:t>
            </a:r>
            <a:r>
              <a:rPr lang="en-US" dirty="0" smtClean="0"/>
              <a:t> (art. 17, par. 2, TUE)</a:t>
            </a:r>
            <a:endParaRPr lang="en-US" dirty="0"/>
          </a:p>
        </p:txBody>
      </p:sp>
      <p:sp>
        <p:nvSpPr>
          <p:cNvPr id="5" name="Text Placeholder 4"/>
          <p:cNvSpPr>
            <a:spLocks noGrp="1"/>
          </p:cNvSpPr>
          <p:nvPr>
            <p:ph type="body" sz="quarter" idx="3"/>
          </p:nvPr>
        </p:nvSpPr>
        <p:spPr/>
        <p:txBody>
          <a:bodyPr/>
          <a:lstStyle/>
          <a:p>
            <a:r>
              <a:rPr lang="en-US" b="1" dirty="0" err="1" smtClean="0">
                <a:solidFill>
                  <a:srgbClr val="FF0000"/>
                </a:solidFill>
              </a:rPr>
              <a:t>L’Alto</a:t>
            </a:r>
            <a:r>
              <a:rPr lang="en-US" b="1" dirty="0" smtClean="0">
                <a:solidFill>
                  <a:srgbClr val="FF0000"/>
                </a:solidFill>
              </a:rPr>
              <a:t> </a:t>
            </a:r>
            <a:r>
              <a:rPr lang="en-US" b="1" dirty="0" err="1" smtClean="0">
                <a:solidFill>
                  <a:srgbClr val="FF0000"/>
                </a:solidFill>
              </a:rPr>
              <a:t>rappresentante</a:t>
            </a:r>
            <a:endParaRPr lang="en-US" b="1" dirty="0">
              <a:solidFill>
                <a:srgbClr val="FF0000"/>
              </a:solidFill>
            </a:endParaRPr>
          </a:p>
        </p:txBody>
      </p:sp>
      <p:sp>
        <p:nvSpPr>
          <p:cNvPr id="6" name="Content Placeholder 5"/>
          <p:cNvSpPr>
            <a:spLocks noGrp="1"/>
          </p:cNvSpPr>
          <p:nvPr>
            <p:ph sz="quarter" idx="4"/>
          </p:nvPr>
        </p:nvSpPr>
        <p:spPr/>
        <p:txBody>
          <a:bodyPr>
            <a:normAutofit/>
          </a:bodyPr>
          <a:lstStyle/>
          <a:p>
            <a:r>
              <a:rPr lang="en-US" dirty="0" smtClean="0"/>
              <a:t>Da chi è </a:t>
            </a:r>
            <a:r>
              <a:rPr lang="en-US" dirty="0" err="1" smtClean="0"/>
              <a:t>nominato</a:t>
            </a:r>
            <a:r>
              <a:rPr lang="en-US" dirty="0" smtClean="0"/>
              <a:t> e a chi </a:t>
            </a:r>
            <a:r>
              <a:rPr lang="en-US" dirty="0" err="1" smtClean="0"/>
              <a:t>risponde</a:t>
            </a:r>
            <a:r>
              <a:rPr lang="en-US" dirty="0" smtClean="0"/>
              <a:t> </a:t>
            </a:r>
            <a:r>
              <a:rPr lang="en-US" dirty="0" err="1" smtClean="0"/>
              <a:t>l’Alto</a:t>
            </a:r>
            <a:r>
              <a:rPr lang="en-US" dirty="0" smtClean="0"/>
              <a:t> </a:t>
            </a:r>
            <a:r>
              <a:rPr lang="en-US" dirty="0" err="1" smtClean="0"/>
              <a:t>rappresentante</a:t>
            </a:r>
            <a:r>
              <a:rPr lang="en-US" dirty="0" smtClean="0"/>
              <a:t>?</a:t>
            </a:r>
          </a:p>
          <a:p>
            <a:r>
              <a:rPr lang="en-US" dirty="0" err="1" smtClean="0"/>
              <a:t>Cos’è</a:t>
            </a:r>
            <a:r>
              <a:rPr lang="en-US" dirty="0" smtClean="0"/>
              <a:t> </a:t>
            </a:r>
            <a:r>
              <a:rPr lang="en-US" dirty="0" err="1" smtClean="0"/>
              <a:t>il</a:t>
            </a:r>
            <a:r>
              <a:rPr lang="en-US" dirty="0" smtClean="0"/>
              <a:t> </a:t>
            </a:r>
            <a:r>
              <a:rPr lang="en-US" i="1" dirty="0" smtClean="0"/>
              <a:t>double hatting</a:t>
            </a:r>
            <a:r>
              <a:rPr lang="en-US" dirty="0" smtClean="0"/>
              <a:t>?</a:t>
            </a:r>
            <a:endParaRPr lang="en-US" dirty="0"/>
          </a:p>
        </p:txBody>
      </p:sp>
    </p:spTree>
    <p:extLst>
      <p:ext uri="{BB962C8B-B14F-4D97-AF65-F5344CB8AC3E}">
        <p14:creationId xmlns:p14="http://schemas.microsoft.com/office/powerpoint/2010/main" val="2843872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Questioni</a:t>
            </a:r>
            <a:r>
              <a:rPr lang="en-US" dirty="0" smtClean="0"/>
              <a:t> </a:t>
            </a:r>
            <a:r>
              <a:rPr lang="en-US" dirty="0" err="1" smtClean="0"/>
              <a:t>sul</a:t>
            </a:r>
            <a:r>
              <a:rPr lang="en-US" dirty="0" smtClean="0"/>
              <a:t> </a:t>
            </a:r>
            <a:r>
              <a:rPr lang="en-US" dirty="0" err="1" smtClean="0"/>
              <a:t>quadro</a:t>
            </a:r>
            <a:r>
              <a:rPr lang="en-US" dirty="0" smtClean="0"/>
              <a:t> </a:t>
            </a:r>
            <a:r>
              <a:rPr lang="en-US" dirty="0" err="1" smtClean="0"/>
              <a:t>istituzionale</a:t>
            </a:r>
            <a:r>
              <a:rPr lang="en-US" dirty="0" smtClean="0"/>
              <a:t> (</a:t>
            </a:r>
            <a:r>
              <a:rPr lang="en-US" dirty="0" err="1" smtClean="0"/>
              <a:t>autovalutazione</a:t>
            </a:r>
            <a:r>
              <a:rPr lang="en-US" dirty="0" smtClean="0"/>
              <a:t>)</a:t>
            </a:r>
            <a:endParaRPr lang="en-US" dirty="0"/>
          </a:p>
        </p:txBody>
      </p:sp>
      <p:sp>
        <p:nvSpPr>
          <p:cNvPr id="3" name="Text Placeholder 2"/>
          <p:cNvSpPr>
            <a:spLocks noGrp="1"/>
          </p:cNvSpPr>
          <p:nvPr>
            <p:ph type="body" idx="1"/>
          </p:nvPr>
        </p:nvSpPr>
        <p:spPr/>
        <p:txBody>
          <a:bodyPr/>
          <a:lstStyle/>
          <a:p>
            <a:r>
              <a:rPr lang="en-US" dirty="0" smtClean="0">
                <a:solidFill>
                  <a:srgbClr val="FF0000"/>
                </a:solidFill>
              </a:rPr>
              <a:t>La Corte di </a:t>
            </a:r>
            <a:r>
              <a:rPr lang="en-US" dirty="0" err="1" smtClean="0">
                <a:solidFill>
                  <a:srgbClr val="FF0000"/>
                </a:solidFill>
              </a:rPr>
              <a:t>giustizia</a:t>
            </a:r>
            <a:endParaRPr lang="en-US" dirty="0">
              <a:solidFill>
                <a:srgbClr val="FF0000"/>
              </a:solidFill>
            </a:endParaRPr>
          </a:p>
        </p:txBody>
      </p:sp>
      <p:sp>
        <p:nvSpPr>
          <p:cNvPr id="4" name="Content Placeholder 3"/>
          <p:cNvSpPr>
            <a:spLocks noGrp="1"/>
          </p:cNvSpPr>
          <p:nvPr>
            <p:ph sz="half" idx="2"/>
          </p:nvPr>
        </p:nvSpPr>
        <p:spPr/>
        <p:txBody>
          <a:bodyPr>
            <a:normAutofit/>
          </a:bodyPr>
          <a:lstStyle/>
          <a:p>
            <a:r>
              <a:rPr lang="en-US" dirty="0" err="1" smtClean="0"/>
              <a:t>L’articolazione</a:t>
            </a:r>
            <a:r>
              <a:rPr lang="en-US" dirty="0" smtClean="0"/>
              <a:t> </a:t>
            </a:r>
            <a:r>
              <a:rPr lang="en-US" dirty="0" err="1" smtClean="0"/>
              <a:t>giurisdizionale</a:t>
            </a:r>
            <a:r>
              <a:rPr lang="en-US" dirty="0" smtClean="0"/>
              <a:t> </a:t>
            </a:r>
            <a:r>
              <a:rPr lang="en-US" dirty="0" err="1" smtClean="0"/>
              <a:t>della</a:t>
            </a:r>
            <a:r>
              <a:rPr lang="en-US" dirty="0" smtClean="0"/>
              <a:t> Corte</a:t>
            </a:r>
          </a:p>
          <a:p>
            <a:r>
              <a:rPr lang="en-US" dirty="0" smtClean="0"/>
              <a:t>Il </a:t>
            </a:r>
            <a:r>
              <a:rPr lang="en-US" dirty="0" err="1" smtClean="0"/>
              <a:t>ruolo</a:t>
            </a:r>
            <a:r>
              <a:rPr lang="en-US" dirty="0" smtClean="0"/>
              <a:t> </a:t>
            </a:r>
            <a:r>
              <a:rPr lang="en-US" dirty="0" err="1" smtClean="0"/>
              <a:t>dell’avvocato</a:t>
            </a:r>
            <a:r>
              <a:rPr lang="en-US" dirty="0" smtClean="0"/>
              <a:t> </a:t>
            </a:r>
            <a:r>
              <a:rPr lang="en-US" dirty="0" err="1" smtClean="0"/>
              <a:t>generale</a:t>
            </a:r>
            <a:endParaRPr lang="en-US" dirty="0" smtClean="0"/>
          </a:p>
          <a:p>
            <a:r>
              <a:rPr lang="en-US" dirty="0" smtClean="0"/>
              <a:t>Le </a:t>
            </a:r>
            <a:r>
              <a:rPr lang="en-US" dirty="0" err="1" smtClean="0"/>
              <a:t>competenze</a:t>
            </a:r>
            <a:r>
              <a:rPr lang="en-US" dirty="0" smtClean="0"/>
              <a:t> </a:t>
            </a:r>
            <a:r>
              <a:rPr lang="en-US" dirty="0" smtClean="0"/>
              <a:t>“</a:t>
            </a:r>
            <a:r>
              <a:rPr lang="en-US" dirty="0" err="1" smtClean="0"/>
              <a:t>esclusive</a:t>
            </a:r>
            <a:r>
              <a:rPr lang="en-US" dirty="0" smtClean="0"/>
              <a:t>” </a:t>
            </a:r>
            <a:r>
              <a:rPr lang="en-US" dirty="0" err="1" smtClean="0"/>
              <a:t>della</a:t>
            </a:r>
            <a:r>
              <a:rPr lang="en-US" dirty="0" smtClean="0"/>
              <a:t> Corte </a:t>
            </a:r>
            <a:r>
              <a:rPr lang="en-US" dirty="0" err="1" smtClean="0"/>
              <a:t>giurisdizione</a:t>
            </a:r>
            <a:endParaRPr lang="en-US" dirty="0" smtClean="0"/>
          </a:p>
          <a:p>
            <a:pPr marL="0" indent="0">
              <a:buNone/>
            </a:pPr>
            <a:endParaRPr lang="en-US" dirty="0"/>
          </a:p>
        </p:txBody>
      </p:sp>
      <p:sp>
        <p:nvSpPr>
          <p:cNvPr id="5" name="Text Placeholder 4"/>
          <p:cNvSpPr>
            <a:spLocks noGrp="1"/>
          </p:cNvSpPr>
          <p:nvPr>
            <p:ph type="body" sz="quarter" idx="3"/>
          </p:nvPr>
        </p:nvSpPr>
        <p:spPr/>
        <p:txBody>
          <a:bodyPr/>
          <a:lstStyle/>
          <a:p>
            <a:r>
              <a:rPr lang="en-US" dirty="0" smtClean="0">
                <a:solidFill>
                  <a:srgbClr val="FF0000"/>
                </a:solidFill>
              </a:rPr>
              <a:t>Il </a:t>
            </a:r>
            <a:r>
              <a:rPr lang="en-US" dirty="0" err="1" smtClean="0">
                <a:solidFill>
                  <a:srgbClr val="FF0000"/>
                </a:solidFill>
              </a:rPr>
              <a:t>Tribunale</a:t>
            </a:r>
            <a:endParaRPr lang="en-US" dirty="0">
              <a:solidFill>
                <a:srgbClr val="FF0000"/>
              </a:solidFill>
            </a:endParaRPr>
          </a:p>
        </p:txBody>
      </p:sp>
      <p:sp>
        <p:nvSpPr>
          <p:cNvPr id="6" name="Content Placeholder 5"/>
          <p:cNvSpPr>
            <a:spLocks noGrp="1"/>
          </p:cNvSpPr>
          <p:nvPr>
            <p:ph sz="quarter" idx="4"/>
          </p:nvPr>
        </p:nvSpPr>
        <p:spPr/>
        <p:txBody>
          <a:bodyPr>
            <a:normAutofit/>
          </a:bodyPr>
          <a:lstStyle/>
          <a:p>
            <a:r>
              <a:rPr lang="en-US" dirty="0" smtClean="0"/>
              <a:t>Le </a:t>
            </a:r>
            <a:r>
              <a:rPr lang="en-US" dirty="0" err="1" smtClean="0"/>
              <a:t>competenze</a:t>
            </a:r>
            <a:r>
              <a:rPr lang="en-US" dirty="0" smtClean="0"/>
              <a:t> del </a:t>
            </a:r>
            <a:r>
              <a:rPr lang="en-US" dirty="0" err="1" smtClean="0"/>
              <a:t>Tribunale</a:t>
            </a:r>
            <a:endParaRPr lang="en-US" dirty="0" smtClean="0"/>
          </a:p>
          <a:p>
            <a:r>
              <a:rPr lang="en-US" dirty="0" smtClean="0"/>
              <a:t>Il </a:t>
            </a:r>
            <a:r>
              <a:rPr lang="en-US" dirty="0" err="1" smtClean="0"/>
              <a:t>riesame</a:t>
            </a:r>
            <a:r>
              <a:rPr lang="en-US" dirty="0" smtClean="0"/>
              <a:t> </a:t>
            </a:r>
            <a:r>
              <a:rPr lang="en-US" dirty="0" err="1" smtClean="0"/>
              <a:t>delle</a:t>
            </a:r>
            <a:r>
              <a:rPr lang="en-US" dirty="0" smtClean="0"/>
              <a:t> </a:t>
            </a:r>
            <a:r>
              <a:rPr lang="en-US" dirty="0" err="1" smtClean="0"/>
              <a:t>sentenze</a:t>
            </a:r>
            <a:r>
              <a:rPr lang="en-US" dirty="0" smtClean="0"/>
              <a:t> del </a:t>
            </a:r>
            <a:r>
              <a:rPr lang="en-US" dirty="0" err="1" smtClean="0"/>
              <a:t>Tribunale</a:t>
            </a:r>
            <a:r>
              <a:rPr lang="en-US" dirty="0" smtClean="0"/>
              <a:t> (</a:t>
            </a:r>
            <a:r>
              <a:rPr lang="en-US" dirty="0" err="1" smtClean="0"/>
              <a:t>sull’impugnazione</a:t>
            </a:r>
            <a:r>
              <a:rPr lang="en-US" dirty="0" smtClean="0"/>
              <a:t> </a:t>
            </a:r>
            <a:r>
              <a:rPr lang="en-US" dirty="0" err="1" smtClean="0"/>
              <a:t>delle</a:t>
            </a:r>
            <a:r>
              <a:rPr lang="en-US" dirty="0" smtClean="0"/>
              <a:t> </a:t>
            </a:r>
            <a:r>
              <a:rPr lang="en-US" dirty="0" err="1" smtClean="0"/>
              <a:t>decisioni</a:t>
            </a:r>
            <a:r>
              <a:rPr lang="en-US" dirty="0" smtClean="0"/>
              <a:t> del TFP)</a:t>
            </a:r>
          </a:p>
          <a:p>
            <a:r>
              <a:rPr lang="en-US" dirty="0" err="1" smtClean="0"/>
              <a:t>L’impugnazione</a:t>
            </a:r>
            <a:r>
              <a:rPr lang="en-US" dirty="0" smtClean="0"/>
              <a:t> </a:t>
            </a:r>
            <a:r>
              <a:rPr lang="en-US" dirty="0" err="1" smtClean="0"/>
              <a:t>delle</a:t>
            </a:r>
            <a:r>
              <a:rPr lang="en-US" dirty="0" smtClean="0"/>
              <a:t> </a:t>
            </a:r>
            <a:r>
              <a:rPr lang="en-US" dirty="0" err="1" smtClean="0"/>
              <a:t>sentenze</a:t>
            </a:r>
            <a:r>
              <a:rPr lang="en-US" dirty="0" smtClean="0"/>
              <a:t> del </a:t>
            </a:r>
            <a:r>
              <a:rPr lang="en-US" dirty="0" err="1" smtClean="0"/>
              <a:t>Tribunale</a:t>
            </a:r>
            <a:endParaRPr lang="en-US" dirty="0" smtClean="0"/>
          </a:p>
          <a:p>
            <a:endParaRPr lang="en-US" dirty="0"/>
          </a:p>
        </p:txBody>
      </p:sp>
    </p:spTree>
    <p:extLst>
      <p:ext uri="{BB962C8B-B14F-4D97-AF65-F5344CB8AC3E}">
        <p14:creationId xmlns:p14="http://schemas.microsoft.com/office/powerpoint/2010/main" val="221784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3) </a:t>
            </a:r>
            <a:r>
              <a:rPr lang="it-IT" dirty="0" smtClean="0">
                <a:solidFill>
                  <a:srgbClr val="FF0000"/>
                </a:solidFill>
              </a:rPr>
              <a:t>Le funzioni </a:t>
            </a:r>
            <a:r>
              <a:rPr lang="it-IT" dirty="0" smtClean="0">
                <a:solidFill>
                  <a:srgbClr val="FF0000"/>
                </a:solidFill>
              </a:rPr>
              <a:t>istituzionali </a:t>
            </a:r>
            <a:r>
              <a:rPr lang="it-IT" dirty="0" smtClean="0"/>
              <a:t>(organi </a:t>
            </a:r>
            <a:r>
              <a:rPr lang="it-IT" dirty="0" smtClean="0"/>
              <a:t>«monocratici» </a:t>
            </a:r>
            <a:r>
              <a:rPr lang="it-IT" dirty="0" smtClean="0"/>
              <a:t>o unipersonali</a:t>
            </a:r>
            <a:r>
              <a:rPr lang="it-IT" dirty="0" smtClean="0"/>
              <a:t>)</a:t>
            </a:r>
            <a:endParaRPr lang="it-IT" dirty="0"/>
          </a:p>
        </p:txBody>
      </p:sp>
      <p:sp>
        <p:nvSpPr>
          <p:cNvPr id="3" name="Segnaposto contenuto 2"/>
          <p:cNvSpPr>
            <a:spLocks noGrp="1"/>
          </p:cNvSpPr>
          <p:nvPr>
            <p:ph idx="1"/>
          </p:nvPr>
        </p:nvSpPr>
        <p:spPr/>
        <p:txBody>
          <a:bodyPr/>
          <a:lstStyle/>
          <a:p>
            <a:r>
              <a:rPr lang="it-IT" dirty="0" smtClean="0">
                <a:solidFill>
                  <a:srgbClr val="FF0000"/>
                </a:solidFill>
              </a:rPr>
              <a:t>Il Presidente del Consiglio europeo </a:t>
            </a:r>
            <a:r>
              <a:rPr lang="it-IT" dirty="0" smtClean="0"/>
              <a:t>(art. 15.6 </a:t>
            </a:r>
            <a:r>
              <a:rPr lang="it-IT" dirty="0"/>
              <a:t>TUE) </a:t>
            </a:r>
            <a:r>
              <a:rPr lang="it-IT" dirty="0" smtClean="0"/>
              <a:t>→ iniziativa e coordinamento interno, rappresentanza inter-istituzionale ed esterna «politica» (dell’Unione) </a:t>
            </a:r>
          </a:p>
          <a:p>
            <a:r>
              <a:rPr lang="it-IT" dirty="0" smtClean="0">
                <a:solidFill>
                  <a:srgbClr val="FF0000"/>
                </a:solidFill>
              </a:rPr>
              <a:t>L’Alto rappresentante </a:t>
            </a:r>
            <a:r>
              <a:rPr lang="it-IT" dirty="0" smtClean="0"/>
              <a:t>dell’Unione per gli affari esteri e la politica di </a:t>
            </a:r>
            <a:r>
              <a:rPr lang="it-IT" dirty="0" smtClean="0"/>
              <a:t>sicurezza </a:t>
            </a:r>
            <a:r>
              <a:rPr lang="it-IT" dirty="0" smtClean="0"/>
              <a:t>(art. 18 </a:t>
            </a:r>
            <a:r>
              <a:rPr lang="it-IT" dirty="0"/>
              <a:t>TUE</a:t>
            </a:r>
            <a:r>
              <a:rPr lang="it-IT" dirty="0" smtClean="0"/>
              <a:t>); organo deputato all’impulso e alla gestione della </a:t>
            </a:r>
            <a:r>
              <a:rPr lang="it-IT" dirty="0" smtClean="0"/>
              <a:t>PESD </a:t>
            </a:r>
            <a:r>
              <a:rPr lang="it-IT" dirty="0" smtClean="0"/>
              <a:t>(art</a:t>
            </a:r>
            <a:r>
              <a:rPr lang="it-IT" dirty="0" smtClean="0"/>
              <a:t>. 15.6 penultimo comma</a:t>
            </a:r>
            <a:r>
              <a:rPr lang="it-IT" dirty="0" smtClean="0"/>
              <a:t>); carattere ibrido o inter-istituzionale</a:t>
            </a:r>
            <a:endParaRPr lang="it-IT" dirty="0" smtClean="0"/>
          </a:p>
          <a:p>
            <a:r>
              <a:rPr lang="it-IT" dirty="0" smtClean="0">
                <a:solidFill>
                  <a:srgbClr val="FF0000"/>
                </a:solidFill>
              </a:rPr>
              <a:t>Il  Presidente della Commissione</a:t>
            </a:r>
            <a:r>
              <a:rPr lang="it-IT" dirty="0" smtClean="0"/>
              <a:t> (art. 17.6 TUE): detta l’agenda politica della Commissione, svolge funzioni di impulso e </a:t>
            </a:r>
            <a:r>
              <a:rPr lang="it-IT" dirty="0" smtClean="0"/>
              <a:t>di coordinamento </a:t>
            </a:r>
            <a:r>
              <a:rPr lang="it-IT" dirty="0" smtClean="0"/>
              <a:t>del </a:t>
            </a:r>
            <a:r>
              <a:rPr lang="it-IT" dirty="0" smtClean="0"/>
              <a:t>Collegio, rappresenta all’esterno l’Unione</a:t>
            </a:r>
            <a:endParaRPr lang="it-IT" dirty="0"/>
          </a:p>
        </p:txBody>
      </p:sp>
    </p:spTree>
    <p:extLst>
      <p:ext uri="{BB962C8B-B14F-4D97-AF65-F5344CB8AC3E}">
        <p14:creationId xmlns:p14="http://schemas.microsoft.com/office/powerpoint/2010/main" val="53379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a:t>
            </a:r>
            <a:r>
              <a:rPr lang="it-IT" dirty="0" smtClean="0"/>
              <a:t>) </a:t>
            </a:r>
            <a:r>
              <a:rPr lang="it-IT" dirty="0" smtClean="0"/>
              <a:t>Le istituzioni politiche. 1. </a:t>
            </a:r>
            <a:r>
              <a:rPr lang="it-IT" b="1" dirty="0" smtClean="0">
                <a:solidFill>
                  <a:srgbClr val="FF0000"/>
                </a:solidFill>
              </a:rPr>
              <a:t>Il </a:t>
            </a:r>
            <a:r>
              <a:rPr lang="it-IT" b="1" dirty="0">
                <a:solidFill>
                  <a:srgbClr val="FF0000"/>
                </a:solidFill>
              </a:rPr>
              <a:t>Parlamento </a:t>
            </a:r>
            <a:r>
              <a:rPr lang="it-IT" b="1" dirty="0" smtClean="0">
                <a:solidFill>
                  <a:srgbClr val="FF0000"/>
                </a:solidFill>
              </a:rPr>
              <a:t>europeo (in generale)</a:t>
            </a:r>
            <a:endParaRPr lang="it-IT" b="1" dirty="0">
              <a:solidFill>
                <a:srgbClr val="FF0000"/>
              </a:solidFill>
            </a:endParaRPr>
          </a:p>
        </p:txBody>
      </p:sp>
      <p:sp>
        <p:nvSpPr>
          <p:cNvPr id="3" name="Segnaposto contenuto 2"/>
          <p:cNvSpPr>
            <a:spLocks noGrp="1"/>
          </p:cNvSpPr>
          <p:nvPr>
            <p:ph idx="1"/>
          </p:nvPr>
        </p:nvSpPr>
        <p:spPr/>
        <p:txBody>
          <a:bodyPr>
            <a:normAutofit fontScale="77500" lnSpcReduction="20000"/>
          </a:bodyPr>
          <a:lstStyle/>
          <a:p>
            <a:r>
              <a:rPr lang="it-IT" b="1" u="sng" dirty="0"/>
              <a:t>Il Parlamento europeo</a:t>
            </a:r>
            <a:r>
              <a:rPr lang="it-IT" dirty="0"/>
              <a:t> (art. 14 TUE, art. 223-234 TFUE</a:t>
            </a:r>
            <a:r>
              <a:rPr lang="it-IT" dirty="0" smtClean="0"/>
              <a:t>)</a:t>
            </a:r>
          </a:p>
          <a:p>
            <a:r>
              <a:rPr lang="it-IT" dirty="0" smtClean="0">
                <a:solidFill>
                  <a:srgbClr val="FF0000"/>
                </a:solidFill>
              </a:rPr>
              <a:t>Natura</a:t>
            </a:r>
            <a:r>
              <a:rPr lang="it-IT" dirty="0" smtClean="0"/>
              <a:t>: organo dotato di legittimazione </a:t>
            </a:r>
            <a:r>
              <a:rPr lang="it-IT" dirty="0"/>
              <a:t>democratica «diretta» </a:t>
            </a:r>
            <a:r>
              <a:rPr lang="it-IT" dirty="0" smtClean="0"/>
              <a:t>(art</a:t>
            </a:r>
            <a:r>
              <a:rPr lang="it-IT" dirty="0"/>
              <a:t>. </a:t>
            </a:r>
            <a:r>
              <a:rPr lang="it-IT" dirty="0" smtClean="0"/>
              <a:t>10.2 TUE: </a:t>
            </a:r>
            <a:r>
              <a:rPr lang="it-IT" dirty="0"/>
              <a:t>«I cittadini sono direttamente rappresentati, a livello dell’Unione, nel Parlamento europeo</a:t>
            </a:r>
            <a:r>
              <a:rPr lang="it-IT" dirty="0" smtClean="0"/>
              <a:t>») (confronta con il Consiglio e il Consiglio europeo) </a:t>
            </a:r>
            <a:endParaRPr lang="it-IT" dirty="0" smtClean="0"/>
          </a:p>
          <a:p>
            <a:r>
              <a:rPr lang="it-IT" dirty="0" smtClean="0">
                <a:solidFill>
                  <a:srgbClr val="FF0000"/>
                </a:solidFill>
              </a:rPr>
              <a:t>Funzioni</a:t>
            </a:r>
            <a:r>
              <a:rPr lang="it-IT" dirty="0" smtClean="0"/>
              <a:t> (in dettaglio): </a:t>
            </a:r>
          </a:p>
          <a:p>
            <a:r>
              <a:rPr lang="it-IT" dirty="0" smtClean="0"/>
              <a:t>a) Esercizio della funzione legislativa (e normativa) assieme al Consiglio (e su impulso della Commissione</a:t>
            </a:r>
            <a:r>
              <a:rPr lang="it-IT" dirty="0" smtClean="0"/>
              <a:t>)</a:t>
            </a:r>
            <a:endParaRPr lang="it-IT" dirty="0" smtClean="0"/>
          </a:p>
          <a:p>
            <a:r>
              <a:rPr lang="it-IT" dirty="0" smtClean="0"/>
              <a:t>b) Esercizio della funzione </a:t>
            </a:r>
            <a:r>
              <a:rPr lang="it-IT" dirty="0"/>
              <a:t>di bilancio (formazione del bilancio </a:t>
            </a:r>
            <a:r>
              <a:rPr lang="it-IT" dirty="0" smtClean="0"/>
              <a:t>UE: art</a:t>
            </a:r>
            <a:r>
              <a:rPr lang="it-IT" dirty="0"/>
              <a:t>. 314 TFUE; il bilancio è definitivamente adottato con atto del PE, ex art. 314.9 TFUE</a:t>
            </a:r>
            <a:r>
              <a:rPr lang="it-IT" dirty="0" smtClean="0"/>
              <a:t>)</a:t>
            </a:r>
            <a:endParaRPr lang="it-IT" dirty="0" smtClean="0"/>
          </a:p>
          <a:p>
            <a:r>
              <a:rPr lang="it-IT" dirty="0" smtClean="0"/>
              <a:t>c) Esercizio della funzione di «controllo </a:t>
            </a:r>
            <a:r>
              <a:rPr lang="it-IT" dirty="0" smtClean="0"/>
              <a:t>politico democratico</a:t>
            </a:r>
            <a:r>
              <a:rPr lang="it-IT" dirty="0" smtClean="0"/>
              <a:t>» nei confronti delle altre istituzioni politiche (e in particolare della Commissione</a:t>
            </a:r>
            <a:r>
              <a:rPr lang="it-IT" dirty="0" smtClean="0"/>
              <a:t>)</a:t>
            </a:r>
            <a:endParaRPr lang="it-IT" dirty="0" smtClean="0"/>
          </a:p>
          <a:p>
            <a:r>
              <a:rPr lang="it-IT" dirty="0" smtClean="0"/>
              <a:t>d) Elezione del Presidente della Commissione e partecipazione alla designazione del Collegio (primazia parlamentare di fatto: </a:t>
            </a:r>
            <a:r>
              <a:rPr lang="it-IT" dirty="0"/>
              <a:t>vedi </a:t>
            </a:r>
            <a:r>
              <a:rPr lang="it-IT" dirty="0" smtClean="0"/>
              <a:t>art. 17.7 e </a:t>
            </a:r>
            <a:r>
              <a:rPr lang="it-IT" dirty="0" smtClean="0"/>
              <a:t>prassi dello </a:t>
            </a:r>
            <a:r>
              <a:rPr lang="it-IT" dirty="0" err="1" smtClean="0">
                <a:solidFill>
                  <a:srgbClr val="FF0000"/>
                </a:solidFill>
              </a:rPr>
              <a:t>Spitzenkandidat</a:t>
            </a:r>
            <a:r>
              <a:rPr lang="it-IT" dirty="0" smtClean="0"/>
              <a:t>)</a:t>
            </a:r>
            <a:endParaRPr lang="it-IT" dirty="0"/>
          </a:p>
          <a:p>
            <a:endParaRPr lang="it-IT" dirty="0"/>
          </a:p>
        </p:txBody>
      </p:sp>
    </p:spTree>
    <p:extLst>
      <p:ext uri="{BB962C8B-B14F-4D97-AF65-F5344CB8AC3E}">
        <p14:creationId xmlns:p14="http://schemas.microsoft.com/office/powerpoint/2010/main" val="4182746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Il Parlamento </a:t>
            </a:r>
            <a:r>
              <a:rPr lang="it-IT" b="1" dirty="0" smtClean="0">
                <a:solidFill>
                  <a:srgbClr val="FF0000"/>
                </a:solidFill>
              </a:rPr>
              <a:t>europeo (composizione, elezione)</a:t>
            </a:r>
            <a:endParaRPr lang="it-IT" dirty="0"/>
          </a:p>
        </p:txBody>
      </p:sp>
      <p:sp>
        <p:nvSpPr>
          <p:cNvPr id="3" name="Segnaposto contenuto 2"/>
          <p:cNvSpPr>
            <a:spLocks noGrp="1"/>
          </p:cNvSpPr>
          <p:nvPr>
            <p:ph idx="1"/>
          </p:nvPr>
        </p:nvSpPr>
        <p:spPr/>
        <p:txBody>
          <a:bodyPr>
            <a:normAutofit fontScale="92500" lnSpcReduction="10000"/>
          </a:bodyPr>
          <a:lstStyle/>
          <a:p>
            <a:r>
              <a:rPr lang="it-IT" dirty="0">
                <a:solidFill>
                  <a:srgbClr val="FF0000"/>
                </a:solidFill>
              </a:rPr>
              <a:t>Composizione e modalità di </a:t>
            </a:r>
            <a:r>
              <a:rPr lang="it-IT" dirty="0" smtClean="0">
                <a:solidFill>
                  <a:srgbClr val="FF0000"/>
                </a:solidFill>
              </a:rPr>
              <a:t>elezione</a:t>
            </a:r>
          </a:p>
          <a:p>
            <a:r>
              <a:rPr lang="it-IT" dirty="0">
                <a:solidFill>
                  <a:srgbClr val="FF0000"/>
                </a:solidFill>
              </a:rPr>
              <a:t>Organo di individui</a:t>
            </a:r>
            <a:r>
              <a:rPr lang="it-IT" dirty="0"/>
              <a:t> (i parlamentari europei) composto da «rappresentanti dei cittadini dell’Unione» (art. 14.2 </a:t>
            </a:r>
            <a:r>
              <a:rPr lang="it-IT" dirty="0" smtClean="0"/>
              <a:t>TUE), 750 membri + il Presidente; durata quinquennale del mandato (ultime elezioni: 2014-2019)</a:t>
            </a:r>
          </a:p>
          <a:p>
            <a:r>
              <a:rPr lang="it-IT" dirty="0" smtClean="0">
                <a:solidFill>
                  <a:srgbClr val="FF0000"/>
                </a:solidFill>
              </a:rPr>
              <a:t>Modalità </a:t>
            </a:r>
            <a:r>
              <a:rPr lang="it-IT" dirty="0">
                <a:solidFill>
                  <a:srgbClr val="FF0000"/>
                </a:solidFill>
              </a:rPr>
              <a:t>di </a:t>
            </a:r>
            <a:r>
              <a:rPr lang="it-IT" dirty="0" smtClean="0">
                <a:solidFill>
                  <a:srgbClr val="FF0000"/>
                </a:solidFill>
              </a:rPr>
              <a:t>elezione</a:t>
            </a:r>
            <a:r>
              <a:rPr lang="it-IT" dirty="0" smtClean="0"/>
              <a:t>. </a:t>
            </a:r>
            <a:r>
              <a:rPr lang="it-IT" dirty="0"/>
              <a:t>I membri del PE sono eletti a suffragio universale </a:t>
            </a:r>
            <a:r>
              <a:rPr lang="it-IT" dirty="0" smtClean="0"/>
              <a:t>diretto negli Stati membri: v. decisione </a:t>
            </a:r>
            <a:r>
              <a:rPr lang="it-IT" dirty="0"/>
              <a:t>n. 76/787 del 20.9.1976, modificata nel </a:t>
            </a:r>
            <a:r>
              <a:rPr lang="it-IT" dirty="0" smtClean="0"/>
              <a:t>2002. </a:t>
            </a:r>
          </a:p>
          <a:p>
            <a:r>
              <a:rPr lang="it-IT" u="sng" dirty="0" smtClean="0">
                <a:solidFill>
                  <a:srgbClr val="FF0000"/>
                </a:solidFill>
              </a:rPr>
              <a:t>Sistema </a:t>
            </a:r>
            <a:r>
              <a:rPr lang="it-IT" u="sng" dirty="0">
                <a:solidFill>
                  <a:srgbClr val="FF0000"/>
                </a:solidFill>
              </a:rPr>
              <a:t>misto </a:t>
            </a:r>
            <a:r>
              <a:rPr lang="it-IT" dirty="0"/>
              <a:t>(v. art. 223 TFUE): </a:t>
            </a:r>
            <a:r>
              <a:rPr lang="it-IT" dirty="0" smtClean="0"/>
              <a:t>procedure nazionali nel rispetto delle regole di coordinamento e dei principi previsti a livello europeo (rinvio: Trattati, Carta, altre fonti di garanzia</a:t>
            </a:r>
            <a:r>
              <a:rPr lang="it-IT" dirty="0" smtClean="0"/>
              <a:t>). </a:t>
            </a:r>
            <a:endParaRPr lang="it-IT" dirty="0" smtClean="0"/>
          </a:p>
          <a:p>
            <a:pPr marL="0" indent="0">
              <a:buNone/>
            </a:pPr>
            <a:r>
              <a:rPr lang="it-IT" dirty="0"/>
              <a:t>	</a:t>
            </a:r>
          </a:p>
        </p:txBody>
      </p:sp>
    </p:spTree>
    <p:extLst>
      <p:ext uri="{BB962C8B-B14F-4D97-AF65-F5344CB8AC3E}">
        <p14:creationId xmlns:p14="http://schemas.microsoft.com/office/powerpoint/2010/main" val="2572673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Il Parlamento europeo (sistema misto di elezione)</a:t>
            </a:r>
            <a:endParaRPr lang="it-IT" b="1" dirty="0">
              <a:solidFill>
                <a:srgbClr val="FF0000"/>
              </a:solidFill>
            </a:endParaRPr>
          </a:p>
        </p:txBody>
      </p:sp>
      <p:sp>
        <p:nvSpPr>
          <p:cNvPr id="3" name="Segnaposto contenuto 2"/>
          <p:cNvSpPr>
            <a:spLocks noGrp="1"/>
          </p:cNvSpPr>
          <p:nvPr>
            <p:ph idx="1"/>
          </p:nvPr>
        </p:nvSpPr>
        <p:spPr/>
        <p:txBody>
          <a:bodyPr/>
          <a:lstStyle/>
          <a:p>
            <a:pPr marL="0" lvl="0" indent="0">
              <a:buNone/>
            </a:pPr>
            <a:r>
              <a:rPr lang="it-IT" sz="1700" dirty="0" smtClean="0">
                <a:solidFill>
                  <a:prstClr val="white"/>
                </a:solidFill>
              </a:rPr>
              <a:t>Esempi di </a:t>
            </a:r>
            <a:r>
              <a:rPr lang="it-IT" sz="1700" u="sng" dirty="0" smtClean="0">
                <a:solidFill>
                  <a:srgbClr val="FF0000"/>
                </a:solidFill>
              </a:rPr>
              <a:t>principi europei</a:t>
            </a:r>
            <a:r>
              <a:rPr lang="it-IT" sz="1700" dirty="0" smtClean="0">
                <a:solidFill>
                  <a:prstClr val="white"/>
                </a:solidFill>
              </a:rPr>
              <a:t> che il sistema elettorale nazionale deve rispettare</a:t>
            </a:r>
          </a:p>
          <a:p>
            <a:pPr marL="0" lvl="0" indent="0">
              <a:buNone/>
            </a:pPr>
            <a:r>
              <a:rPr lang="it-IT" sz="1700" dirty="0" smtClean="0">
                <a:solidFill>
                  <a:prstClr val="white"/>
                </a:solidFill>
              </a:rPr>
              <a:t>- </a:t>
            </a:r>
            <a:r>
              <a:rPr lang="it-IT" sz="1700" dirty="0">
                <a:solidFill>
                  <a:prstClr val="white"/>
                </a:solidFill>
              </a:rPr>
              <a:t>principio generale di uguaglianza: →</a:t>
            </a:r>
            <a:r>
              <a:rPr lang="it-IT" sz="1700" i="1" u="sng" dirty="0" err="1">
                <a:solidFill>
                  <a:srgbClr val="FF0000"/>
                </a:solidFill>
              </a:rPr>
              <a:t>Eman</a:t>
            </a:r>
            <a:r>
              <a:rPr lang="it-IT" sz="1700" i="1" u="sng" dirty="0">
                <a:solidFill>
                  <a:srgbClr val="FF0000"/>
                </a:solidFill>
              </a:rPr>
              <a:t> e </a:t>
            </a:r>
            <a:r>
              <a:rPr lang="it-IT" sz="1700" i="1" u="sng" dirty="0" err="1">
                <a:solidFill>
                  <a:srgbClr val="FF0000"/>
                </a:solidFill>
              </a:rPr>
              <a:t>Sevinger</a:t>
            </a:r>
            <a:r>
              <a:rPr lang="it-IT" sz="1700" dirty="0">
                <a:solidFill>
                  <a:prstClr val="white"/>
                </a:solidFill>
              </a:rPr>
              <a:t>, 12.9.2006, C-300/04;</a:t>
            </a:r>
          </a:p>
          <a:p>
            <a:pPr marL="0" lvl="0" indent="0">
              <a:buNone/>
            </a:pPr>
            <a:r>
              <a:rPr lang="it-IT" sz="1700" dirty="0">
                <a:solidFill>
                  <a:prstClr val="white"/>
                </a:solidFill>
              </a:rPr>
              <a:t> </a:t>
            </a:r>
            <a:r>
              <a:rPr lang="it-IT" sz="1700" dirty="0" smtClean="0">
                <a:solidFill>
                  <a:prstClr val="white"/>
                </a:solidFill>
              </a:rPr>
              <a:t>-</a:t>
            </a:r>
            <a:r>
              <a:rPr lang="it-IT" sz="1700" dirty="0">
                <a:solidFill>
                  <a:prstClr val="white"/>
                </a:solidFill>
              </a:rPr>
              <a:t>obbligo di assicurare che l’elezione dei membri del Parlamento europeo si svolga a suffragio universale diretto, libero e segreto (art. 14.3 TUE): istituto 	francese della «degradazione civica» applicabile de iure in caso di condanna penale per gravi reati (</a:t>
            </a:r>
            <a:r>
              <a:rPr lang="it-IT" sz="1700" i="1" u="sng" dirty="0" err="1">
                <a:solidFill>
                  <a:srgbClr val="FF0000"/>
                </a:solidFill>
              </a:rPr>
              <a:t>Delvigne</a:t>
            </a:r>
            <a:r>
              <a:rPr lang="it-IT" sz="1700" i="1" u="sng" dirty="0">
                <a:solidFill>
                  <a:srgbClr val="FF0000"/>
                </a:solidFill>
              </a:rPr>
              <a:t>, GS</a:t>
            </a:r>
            <a:r>
              <a:rPr lang="it-IT" sz="1700" dirty="0">
                <a:solidFill>
                  <a:prstClr val="white"/>
                </a:solidFill>
              </a:rPr>
              <a:t>, 6.10.2015, C-650/13); </a:t>
            </a:r>
          </a:p>
          <a:p>
            <a:pPr marL="0" lvl="0" indent="0">
              <a:buNone/>
            </a:pPr>
            <a:r>
              <a:rPr lang="it-IT" sz="1700" dirty="0" smtClean="0">
                <a:solidFill>
                  <a:prstClr val="white"/>
                </a:solidFill>
              </a:rPr>
              <a:t>- Protocollo </a:t>
            </a:r>
            <a:r>
              <a:rPr lang="it-IT" sz="1700" dirty="0">
                <a:solidFill>
                  <a:prstClr val="white"/>
                </a:solidFill>
              </a:rPr>
              <a:t>n. 1 art. 3 CEDU: diritto a libere elezioni (vedi esempio: Corte EDU, </a:t>
            </a:r>
            <a:r>
              <a:rPr lang="it-IT" sz="1700" i="1" u="sng" dirty="0" err="1">
                <a:solidFill>
                  <a:srgbClr val="FF0000"/>
                </a:solidFill>
              </a:rPr>
              <a:t>Firth</a:t>
            </a:r>
            <a:r>
              <a:rPr lang="it-IT" sz="1700" i="1" u="sng" dirty="0">
                <a:solidFill>
                  <a:srgbClr val="FF0000"/>
                </a:solidFill>
              </a:rPr>
              <a:t> e altri c Regno Unito</a:t>
            </a:r>
            <a:r>
              <a:rPr lang="it-IT" sz="1700" dirty="0">
                <a:solidFill>
                  <a:prstClr val="white"/>
                </a:solidFill>
              </a:rPr>
              <a:t>, 12.8.2014, </a:t>
            </a:r>
            <a:r>
              <a:rPr lang="it-IT" sz="1700" dirty="0" err="1">
                <a:solidFill>
                  <a:prstClr val="white"/>
                </a:solidFill>
              </a:rPr>
              <a:t>ric</a:t>
            </a:r>
            <a:r>
              <a:rPr lang="it-IT" sz="1700" dirty="0">
                <a:solidFill>
                  <a:prstClr val="white"/>
                </a:solidFill>
              </a:rPr>
              <a:t> n. 47784/09, 47806/09, 47812/09, 47818/09, 47829/09, 49001/09, 49007/09, 49018/09, 49033/09 and 49036/09: misure restrittive della libertà personale e diritto a libere elezioni al Parlamento europeo)  </a:t>
            </a:r>
          </a:p>
          <a:p>
            <a:pPr lvl="0"/>
            <a:r>
              <a:rPr lang="it-IT" sz="1700" dirty="0">
                <a:solidFill>
                  <a:srgbClr val="FF0000"/>
                </a:solidFill>
              </a:rPr>
              <a:t>Numero di parlamentari </a:t>
            </a:r>
            <a:r>
              <a:rPr lang="it-IT" sz="1700" dirty="0">
                <a:solidFill>
                  <a:prstClr val="white"/>
                </a:solidFill>
              </a:rPr>
              <a:t>spettanti a ogni Stato membro: </a:t>
            </a:r>
            <a:r>
              <a:rPr lang="it-IT" sz="1700" dirty="0">
                <a:solidFill>
                  <a:srgbClr val="FF0000"/>
                </a:solidFill>
              </a:rPr>
              <a:t>principio della rappresentanza «</a:t>
            </a:r>
            <a:r>
              <a:rPr lang="it-IT" sz="1700" dirty="0" err="1">
                <a:solidFill>
                  <a:srgbClr val="FF0000"/>
                </a:solidFill>
              </a:rPr>
              <a:t>degressivamente</a:t>
            </a:r>
            <a:r>
              <a:rPr lang="it-IT" sz="1700" dirty="0">
                <a:solidFill>
                  <a:srgbClr val="FF0000"/>
                </a:solidFill>
              </a:rPr>
              <a:t> proporzionale»</a:t>
            </a:r>
            <a:r>
              <a:rPr lang="it-IT" sz="1700" dirty="0">
                <a:solidFill>
                  <a:prstClr val="white"/>
                </a:solidFill>
              </a:rPr>
              <a:t>, con soglia massima di 96 e una soglia minima di 6 parlamentari (vedi decisione 2013/312/UE)</a:t>
            </a:r>
          </a:p>
          <a:p>
            <a:pPr marL="0" indent="0">
              <a:buNone/>
            </a:pPr>
            <a:endParaRPr lang="it-IT" dirty="0"/>
          </a:p>
        </p:txBody>
      </p:sp>
    </p:spTree>
    <p:extLst>
      <p:ext uri="{BB962C8B-B14F-4D97-AF65-F5344CB8AC3E}">
        <p14:creationId xmlns:p14="http://schemas.microsoft.com/office/powerpoint/2010/main" val="3292440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Il Parlamento </a:t>
            </a:r>
            <a:r>
              <a:rPr lang="it-IT" b="1" dirty="0" smtClean="0">
                <a:solidFill>
                  <a:srgbClr val="FF0000"/>
                </a:solidFill>
              </a:rPr>
              <a:t>europeo (il </a:t>
            </a:r>
            <a:r>
              <a:rPr lang="it-IT" b="1" dirty="0" smtClean="0">
                <a:solidFill>
                  <a:srgbClr val="FF0000"/>
                </a:solidFill>
              </a:rPr>
              <a:t>controllo </a:t>
            </a:r>
            <a:r>
              <a:rPr lang="it-IT" b="1" dirty="0" smtClean="0">
                <a:solidFill>
                  <a:srgbClr val="FF0000"/>
                </a:solidFill>
              </a:rPr>
              <a:t>politico)</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Organizzazione interna (vedi regolamento interno del PE)</a:t>
            </a:r>
          </a:p>
          <a:p>
            <a:r>
              <a:rPr lang="it-IT" dirty="0" smtClean="0"/>
              <a:t>La funzione di </a:t>
            </a:r>
            <a:r>
              <a:rPr lang="it-IT" dirty="0" smtClean="0">
                <a:solidFill>
                  <a:srgbClr val="FF0000"/>
                </a:solidFill>
              </a:rPr>
              <a:t>controllo politico-democratico</a:t>
            </a:r>
            <a:r>
              <a:rPr lang="it-IT" dirty="0" smtClean="0"/>
              <a:t> («funzioni di controllo politico e consultive»)</a:t>
            </a:r>
          </a:p>
          <a:p>
            <a:r>
              <a:rPr lang="it-IT" dirty="0" smtClean="0"/>
              <a:t>A) </a:t>
            </a:r>
            <a:r>
              <a:rPr lang="it-IT" dirty="0" smtClean="0">
                <a:solidFill>
                  <a:srgbClr val="FF0000"/>
                </a:solidFill>
              </a:rPr>
              <a:t>Fase ascendente</a:t>
            </a:r>
            <a:r>
              <a:rPr lang="it-IT" dirty="0" smtClean="0"/>
              <a:t> (raccolta di informazioni: </a:t>
            </a:r>
            <a:r>
              <a:rPr lang="it-IT" dirty="0" smtClean="0">
                <a:solidFill>
                  <a:srgbClr val="FF0000"/>
                </a:solidFill>
              </a:rPr>
              <a:t>aspetto conoscitivo</a:t>
            </a:r>
            <a:r>
              <a:rPr lang="it-IT" dirty="0" smtClean="0"/>
              <a:t>):</a:t>
            </a:r>
          </a:p>
          <a:p>
            <a:r>
              <a:rPr lang="it-IT" dirty="0" smtClean="0"/>
              <a:t>1. Relazione generale annuale e relazioni specifiche (Commissione)</a:t>
            </a:r>
          </a:p>
          <a:p>
            <a:r>
              <a:rPr lang="it-IT" dirty="0" smtClean="0"/>
              <a:t>2. Consultazione regolare (da parte dell’Alto rappresentante: art. 36 TUE)</a:t>
            </a:r>
          </a:p>
          <a:p>
            <a:r>
              <a:rPr lang="it-IT" dirty="0" smtClean="0"/>
              <a:t>3. Sistema delle interrogazioni (scritte e orali) e delle audizioni (art. 230 TFUE)</a:t>
            </a:r>
          </a:p>
          <a:p>
            <a:r>
              <a:rPr lang="it-IT" dirty="0" smtClean="0"/>
              <a:t>4. Informazioni </a:t>
            </a:r>
            <a:r>
              <a:rPr lang="it-IT" dirty="0" smtClean="0">
                <a:solidFill>
                  <a:srgbClr val="FF0000"/>
                </a:solidFill>
              </a:rPr>
              <a:t>su iniziativa di individui</a:t>
            </a:r>
            <a:r>
              <a:rPr lang="it-IT" dirty="0" smtClean="0"/>
              <a:t> (o </a:t>
            </a:r>
            <a:r>
              <a:rPr lang="it-IT" dirty="0" smtClean="0">
                <a:solidFill>
                  <a:srgbClr val="FF0000"/>
                </a:solidFill>
              </a:rPr>
              <a:t>d’ufficio</a:t>
            </a:r>
            <a:r>
              <a:rPr lang="it-IT" dirty="0" smtClean="0"/>
              <a:t>): </a:t>
            </a:r>
            <a:r>
              <a:rPr lang="it-IT" dirty="0" smtClean="0">
                <a:solidFill>
                  <a:srgbClr val="FF0000"/>
                </a:solidFill>
              </a:rPr>
              <a:t>petizioni</a:t>
            </a:r>
            <a:r>
              <a:rPr lang="it-IT" dirty="0" smtClean="0"/>
              <a:t> (art. 227 TFUE), </a:t>
            </a:r>
            <a:r>
              <a:rPr lang="it-IT" dirty="0" smtClean="0">
                <a:solidFill>
                  <a:srgbClr val="FF0000"/>
                </a:solidFill>
              </a:rPr>
              <a:t>denunce</a:t>
            </a:r>
            <a:r>
              <a:rPr lang="it-IT" dirty="0" smtClean="0"/>
              <a:t> e Commissioni temporanee di inchiesta (art. 226 TFUE), </a:t>
            </a:r>
            <a:r>
              <a:rPr lang="it-IT" dirty="0" smtClean="0">
                <a:solidFill>
                  <a:srgbClr val="FF0000"/>
                </a:solidFill>
              </a:rPr>
              <a:t>denunce al Mediatore europeo</a:t>
            </a:r>
            <a:r>
              <a:rPr lang="it-IT" dirty="0" smtClean="0"/>
              <a:t> (art. 228 TFUE): beneficiari, oggetto e procedura.</a:t>
            </a:r>
          </a:p>
          <a:p>
            <a:endParaRPr lang="it-IT" dirty="0"/>
          </a:p>
        </p:txBody>
      </p:sp>
    </p:spTree>
    <p:extLst>
      <p:ext uri="{BB962C8B-B14F-4D97-AF65-F5344CB8AC3E}">
        <p14:creationId xmlns:p14="http://schemas.microsoft.com/office/powerpoint/2010/main" val="1740714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Il Parlamento </a:t>
            </a:r>
            <a:r>
              <a:rPr lang="it-IT" b="1" dirty="0" smtClean="0">
                <a:solidFill>
                  <a:srgbClr val="FF0000"/>
                </a:solidFill>
              </a:rPr>
              <a:t>europeo (il </a:t>
            </a:r>
            <a:r>
              <a:rPr lang="it-IT" b="1" dirty="0">
                <a:solidFill>
                  <a:srgbClr val="FF0000"/>
                </a:solidFill>
              </a:rPr>
              <a:t>controllo </a:t>
            </a:r>
            <a:r>
              <a:rPr lang="it-IT" b="1" dirty="0" smtClean="0">
                <a:solidFill>
                  <a:srgbClr val="FF0000"/>
                </a:solidFill>
              </a:rPr>
              <a:t>politico </a:t>
            </a:r>
            <a:r>
              <a:rPr lang="it-IT" b="1" dirty="0" smtClean="0">
                <a:solidFill>
                  <a:srgbClr val="FF0000"/>
                </a:solidFill>
              </a:rPr>
              <a:t>II)</a:t>
            </a:r>
            <a:endParaRPr lang="it-IT" dirty="0"/>
          </a:p>
        </p:txBody>
      </p:sp>
      <p:sp>
        <p:nvSpPr>
          <p:cNvPr id="3" name="Segnaposto contenuto 2"/>
          <p:cNvSpPr>
            <a:spLocks noGrp="1"/>
          </p:cNvSpPr>
          <p:nvPr>
            <p:ph idx="1"/>
          </p:nvPr>
        </p:nvSpPr>
        <p:spPr/>
        <p:txBody>
          <a:bodyPr>
            <a:normAutofit fontScale="85000" lnSpcReduction="20000"/>
          </a:bodyPr>
          <a:lstStyle/>
          <a:p>
            <a:r>
              <a:rPr lang="it-IT" dirty="0"/>
              <a:t>Sulla consistenza e le conseguenze dell’esercizio del potere di petizione v. </a:t>
            </a:r>
            <a:r>
              <a:rPr lang="it-IT" u="sng" dirty="0" err="1">
                <a:solidFill>
                  <a:srgbClr val="FF0000"/>
                </a:solidFill>
              </a:rPr>
              <a:t>Schönberger</a:t>
            </a:r>
            <a:r>
              <a:rPr lang="it-IT" u="sng" dirty="0">
                <a:solidFill>
                  <a:srgbClr val="FF0000"/>
                </a:solidFill>
              </a:rPr>
              <a:t> c. Parlamento europeo (GS)</a:t>
            </a:r>
            <a:r>
              <a:rPr lang="it-IT" dirty="0"/>
              <a:t>, 9.12.2014, C-261/13 P (il diritto di petizione «rappresenta uno strumento di partecipazione dei cittadini alla vita democratica dell’Unione. Si tratta di uno dei canali di dialogo diretto tra i cittadini dell’Unione ed i loro rappresentanti</a:t>
            </a:r>
            <a:r>
              <a:rPr lang="it-IT" dirty="0" smtClean="0"/>
              <a:t>» e s’annovera fra i diritti fondamentali).</a:t>
            </a:r>
          </a:p>
          <a:p>
            <a:r>
              <a:rPr lang="it-IT" dirty="0" smtClean="0"/>
              <a:t>B</a:t>
            </a:r>
            <a:r>
              <a:rPr lang="it-IT" dirty="0" smtClean="0"/>
              <a:t>) </a:t>
            </a:r>
            <a:r>
              <a:rPr lang="it-IT" dirty="0" smtClean="0">
                <a:solidFill>
                  <a:srgbClr val="FF0000"/>
                </a:solidFill>
              </a:rPr>
              <a:t>Fase discendente</a:t>
            </a:r>
            <a:r>
              <a:rPr lang="it-IT" dirty="0" smtClean="0"/>
              <a:t> (esercizio del controllo politico </a:t>
            </a:r>
            <a:r>
              <a:rPr lang="it-IT" dirty="0" smtClean="0">
                <a:solidFill>
                  <a:srgbClr val="FF0000"/>
                </a:solidFill>
              </a:rPr>
              <a:t>in senso stretto</a:t>
            </a:r>
            <a:r>
              <a:rPr lang="it-IT" dirty="0" smtClean="0"/>
              <a:t>): </a:t>
            </a:r>
          </a:p>
          <a:p>
            <a:r>
              <a:rPr lang="it-IT" dirty="0" smtClean="0"/>
              <a:t>Esercizio di poteri di biasimo politico: Consiglio </a:t>
            </a:r>
            <a:r>
              <a:rPr lang="it-IT" dirty="0" smtClean="0"/>
              <a:t>(audizioni, risoluzioni</a:t>
            </a:r>
            <a:r>
              <a:rPr lang="it-IT" dirty="0" smtClean="0"/>
              <a:t>); limitata efficacia (no dipendenza politica del Consiglio da parte del Parlamento); </a:t>
            </a:r>
          </a:p>
          <a:p>
            <a:r>
              <a:rPr lang="it-IT" dirty="0" smtClean="0"/>
              <a:t>Esercizio della «leva giurisdizionale» (soggezione del Consiglio al controllo della Corte di giustizia) in caso di pretesa violazione di norme del Trattato o di principi («equilibrio istituzionale») o di diritti fondamentali (v. art. 6 TUE);</a:t>
            </a:r>
          </a:p>
          <a:p>
            <a:r>
              <a:rPr lang="it-IT" dirty="0" smtClean="0"/>
              <a:t>Esercizio di poteri sanzionatori nei confronti della Commissione: </a:t>
            </a:r>
            <a:r>
              <a:rPr lang="it-IT" i="1" dirty="0" smtClean="0">
                <a:solidFill>
                  <a:srgbClr val="FF0000"/>
                </a:solidFill>
              </a:rPr>
              <a:t>mozione di censura</a:t>
            </a:r>
            <a:r>
              <a:rPr lang="it-IT" dirty="0" smtClean="0"/>
              <a:t> (art. 234 TFUE); </a:t>
            </a:r>
            <a:r>
              <a:rPr lang="it-IT" dirty="0" smtClean="0"/>
              <a:t>Commissione </a:t>
            </a:r>
            <a:r>
              <a:rPr lang="it-IT" dirty="0" err="1" smtClean="0"/>
              <a:t>Santer</a:t>
            </a:r>
            <a:r>
              <a:rPr lang="it-IT" dirty="0" smtClean="0"/>
              <a:t> </a:t>
            </a:r>
            <a:r>
              <a:rPr lang="it-IT" dirty="0" smtClean="0"/>
              <a:t>e </a:t>
            </a:r>
            <a:r>
              <a:rPr lang="it-IT" dirty="0" smtClean="0"/>
              <a:t>«scandalo </a:t>
            </a:r>
            <a:r>
              <a:rPr lang="it-IT" dirty="0" err="1" smtClean="0"/>
              <a:t>Cresson</a:t>
            </a:r>
            <a:r>
              <a:rPr lang="it-IT" dirty="0" smtClean="0"/>
              <a:t>» (1999) </a:t>
            </a:r>
            <a:r>
              <a:rPr lang="it-IT" dirty="0"/>
              <a:t>(vedi → </a:t>
            </a:r>
            <a:r>
              <a:rPr lang="it-IT" i="1" u="sng" dirty="0">
                <a:solidFill>
                  <a:srgbClr val="FF0000"/>
                </a:solidFill>
              </a:rPr>
              <a:t>Commissione c. </a:t>
            </a:r>
            <a:r>
              <a:rPr lang="it-IT" i="1" u="sng" dirty="0" err="1" smtClean="0">
                <a:solidFill>
                  <a:srgbClr val="FF0000"/>
                </a:solidFill>
              </a:rPr>
              <a:t>Cresson</a:t>
            </a:r>
            <a:r>
              <a:rPr lang="it-IT" dirty="0" smtClean="0"/>
              <a:t>, Plenaria, </a:t>
            </a:r>
            <a:r>
              <a:rPr lang="it-IT" dirty="0"/>
              <a:t>11.7.2006, </a:t>
            </a:r>
            <a:r>
              <a:rPr lang="it-IT" dirty="0" smtClean="0"/>
              <a:t>C-432/04)</a:t>
            </a:r>
            <a:endParaRPr lang="it-IT" dirty="0"/>
          </a:p>
        </p:txBody>
      </p:sp>
    </p:spTree>
    <p:extLst>
      <p:ext uri="{BB962C8B-B14F-4D97-AF65-F5344CB8AC3E}">
        <p14:creationId xmlns:p14="http://schemas.microsoft.com/office/powerpoint/2010/main" val="1070970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_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4CF6724-7CFE-4880-9842-33FC89E5B2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Presentazione lavagna (widescreen)</Template>
  <TotalTime>0</TotalTime>
  <Words>6838</Words>
  <Application>Microsoft Office PowerPoint</Application>
  <PresentationFormat>Personalizzato</PresentationFormat>
  <Paragraphs>237</Paragraphs>
  <Slides>37</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37</vt:i4>
      </vt:variant>
    </vt:vector>
  </HeadingPairs>
  <TitlesOfParts>
    <vt:vector size="45" baseType="lpstr">
      <vt:lpstr>SimSun</vt:lpstr>
      <vt:lpstr>Aparajita</vt:lpstr>
      <vt:lpstr>Consolas</vt:lpstr>
      <vt:lpstr>Corbel</vt:lpstr>
      <vt:lpstr>Mangal</vt:lpstr>
      <vt:lpstr>Times New Roman</vt:lpstr>
      <vt:lpstr>Wingdings</vt:lpstr>
      <vt:lpstr>Chalkboard_16x9</vt:lpstr>
      <vt:lpstr>Le istituzioni dell’Unione europea</vt:lpstr>
      <vt:lpstr>1) I principi regolatori</vt:lpstr>
      <vt:lpstr>2) Le funzioni istituzionali (organi collegiali)</vt:lpstr>
      <vt:lpstr>3) Le funzioni istituzionali (organi «monocratici» o unipersonali)</vt:lpstr>
      <vt:lpstr>4) Le istituzioni politiche. 1. Il Parlamento europeo (in generale)</vt:lpstr>
      <vt:lpstr>Il Parlamento europeo (composizione, elezione)</vt:lpstr>
      <vt:lpstr>Il Parlamento europeo (sistema misto di elezione)</vt:lpstr>
      <vt:lpstr>Il Parlamento europeo (il controllo politico)</vt:lpstr>
      <vt:lpstr>Il Parlamento europeo (il controllo politico II)</vt:lpstr>
      <vt:lpstr>5) Il Consiglio (in generale)</vt:lpstr>
      <vt:lpstr>Il Consiglio (composizione)</vt:lpstr>
      <vt:lpstr>Il Consiglio (funzionamento)</vt:lpstr>
      <vt:lpstr>Il Consiglio (modalità deliberative)</vt:lpstr>
      <vt:lpstr>Il Consiglio (modalità deliberative II)</vt:lpstr>
      <vt:lpstr>Il Consiglio (organi «specchio»)</vt:lpstr>
      <vt:lpstr>6) Il Consiglio europeo</vt:lpstr>
      <vt:lpstr>Il Consiglio europeo (natura e composizione)</vt:lpstr>
      <vt:lpstr>I Capi di Stato o di Governo riuniti in sede di Consiglio europeo </vt:lpstr>
      <vt:lpstr>Il Consiglio europeo (Presidenza)</vt:lpstr>
      <vt:lpstr>Il Consiglio europeo (le funzioni)</vt:lpstr>
      <vt:lpstr>Il Consiglio europeo (atti e deliberazioni)</vt:lpstr>
      <vt:lpstr>7) La Commissione europea</vt:lpstr>
      <vt:lpstr>La Commissione (la procedura di nomina)</vt:lpstr>
      <vt:lpstr>La Commissione (procedura di nomina e questione del «candidato di spicco»)</vt:lpstr>
      <vt:lpstr>La Commissione (organizzazione e Presidenza)</vt:lpstr>
      <vt:lpstr>La Commissione (le funzioni)</vt:lpstr>
      <vt:lpstr>8) L’Alto rappresentante dell’Unione</vt:lpstr>
      <vt:lpstr>L’Alto rappresentante (il ruolo ibrido o misto sotto il profilo organico)</vt:lpstr>
      <vt:lpstr>Il cd double hatting o shared hat</vt:lpstr>
      <vt:lpstr>9) L’istituzione giudizia. La Corte di giustizia</vt:lpstr>
      <vt:lpstr>La Corte di giustizia (competenze)</vt:lpstr>
      <vt:lpstr>Il Tribunale (composizione e competenze)</vt:lpstr>
      <vt:lpstr>I Tribunali specializzati</vt:lpstr>
      <vt:lpstr>Questioni sul quadro istituzionale (autovalutazione)</vt:lpstr>
      <vt:lpstr>Questioni sul quadro istituzionale (autovalutazione)</vt:lpstr>
      <vt:lpstr>Questioni sul quadro istituzionale (autovalutazione)</vt:lpstr>
      <vt:lpstr>Questioni sul quadro istituzionale (autovalutazione)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2016-03-01T07:10:51Z</dcterms:created>
  <dcterms:modified xsi:type="dcterms:W3CDTF">2016-03-11T10:02:09Z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