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mansueto.claudia@email.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DISPENSA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CORSO </a:t>
            </a:r>
            <a:r>
              <a:rPr lang="it-IT" dirty="0" err="1" smtClean="0"/>
              <a:t>DI</a:t>
            </a:r>
            <a:r>
              <a:rPr lang="it-IT" dirty="0" smtClean="0"/>
              <a:t> LETTERATURA FRANCESE I (15 ORE)-LAUREA MAGISTRALE</a:t>
            </a:r>
            <a:br>
              <a:rPr lang="it-IT" dirty="0" smtClean="0"/>
            </a:br>
            <a:r>
              <a:rPr lang="it-IT" dirty="0" err="1" smtClean="0"/>
              <a:t>A.A</a:t>
            </a:r>
            <a:r>
              <a:rPr lang="it-IT" dirty="0" smtClean="0"/>
              <a:t> 2015-2016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PROF.SSA</a:t>
            </a:r>
            <a:r>
              <a:rPr lang="it-IT" dirty="0" smtClean="0"/>
              <a:t> CLAUDIA MANSUETO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INFORMAZIONI PRATICHE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PROGRAMMA:</a:t>
            </a:r>
          </a:p>
          <a:p>
            <a:pPr algn="just">
              <a:buNone/>
            </a:pPr>
            <a:r>
              <a:rPr lang="it-IT" sz="1500" dirty="0" smtClean="0"/>
              <a:t>Il  corso  mira  a riflettere sulle molteplici caratterizzazioni connesse alla figura della donna maghrebina contemporanea. Analizzata nella duplice accezione sociologica e letteraria, la femminilità nord-africana non cessa di catturare l’interesse di scienziati e ricercatori: caleidoscopio di contraddizioni, la donna maghrebina incarna le due anime schizofreniche del </a:t>
            </a:r>
            <a:r>
              <a:rPr lang="it-IT" sz="1500" dirty="0" err="1" smtClean="0"/>
              <a:t>Maghreb</a:t>
            </a:r>
            <a:r>
              <a:rPr lang="it-IT" sz="1500" dirty="0" smtClean="0"/>
              <a:t> del XXI secolo. Scisso tra un tradizionalismo spesso paralizzante, ma contemporaneamente spinto verso una modernità cui nessuno può più sottrarsi, il Nord-Africa si prepara ad affrontare le sfide del nuovo millennio con l’entusiasmo e l’incertezza di chi si avventura, con curiosità e paura, alla scoperta di nuove categorie mentali. </a:t>
            </a:r>
          </a:p>
          <a:p>
            <a:pPr algn="just"/>
            <a:r>
              <a:rPr lang="it-IT" sz="2000" dirty="0" smtClean="0"/>
              <a:t>BIBLIOGRAFIA</a:t>
            </a:r>
          </a:p>
          <a:p>
            <a:pPr>
              <a:buFont typeface="Wingdings" pitchFamily="2" charset="2"/>
              <a:buChar char="Ø"/>
            </a:pPr>
            <a:r>
              <a:rPr lang="it-IT" sz="2000" u="sng" dirty="0" smtClean="0"/>
              <a:t>Per </a:t>
            </a:r>
            <a:r>
              <a:rPr lang="it-IT" sz="2000" u="sng" dirty="0" smtClean="0"/>
              <a:t>un </a:t>
            </a:r>
            <a:r>
              <a:rPr lang="it-IT" sz="2000" u="sng" dirty="0" smtClean="0"/>
              <a:t>approccio alla problematica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err="1" smtClean="0"/>
              <a:t>Fatema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Mernissi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Sexe, Idéologie, Islam</a:t>
            </a:r>
            <a:r>
              <a:rPr lang="fr-FR" sz="2000" b="1" dirty="0" smtClean="0"/>
              <a:t>( 1983) ;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smtClean="0"/>
              <a:t>Rita El </a:t>
            </a:r>
            <a:r>
              <a:rPr lang="fr-FR" sz="2000" b="1" dirty="0" err="1" smtClean="0"/>
              <a:t>Khayat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Le Maghreb des femmes: les défis du XXI</a:t>
            </a:r>
            <a:r>
              <a:rPr lang="fr-FR" sz="2000" b="1" i="1" baseline="30000" dirty="0" smtClean="0"/>
              <a:t>ème</a:t>
            </a:r>
            <a:r>
              <a:rPr lang="fr-FR" sz="2000" b="1" i="1" dirty="0" smtClean="0"/>
              <a:t> siècle </a:t>
            </a:r>
            <a:r>
              <a:rPr lang="fr-FR" sz="2000" b="1" dirty="0" smtClean="0"/>
              <a:t>(2001) ;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smtClean="0"/>
              <a:t>Rita El </a:t>
            </a:r>
            <a:r>
              <a:rPr lang="fr-FR" sz="2000" b="1" dirty="0" err="1" smtClean="0"/>
              <a:t>Khayat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La femme artiste dans le monde arabe </a:t>
            </a:r>
            <a:r>
              <a:rPr lang="fr-FR" sz="2000" b="1" dirty="0" smtClean="0"/>
              <a:t>(2011).</a:t>
            </a:r>
            <a:endParaRPr lang="it-IT" sz="2000" dirty="0" smtClean="0"/>
          </a:p>
          <a:p>
            <a:pPr>
              <a:buFont typeface="Wingdings" pitchFamily="2" charset="2"/>
              <a:buChar char="Ø"/>
            </a:pPr>
            <a:r>
              <a:rPr lang="fr-FR" sz="2000" u="sng" dirty="0" err="1" smtClean="0"/>
              <a:t>Romanzi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smtClean="0"/>
              <a:t>Malika </a:t>
            </a:r>
            <a:r>
              <a:rPr lang="fr-FR" sz="2000" b="1" dirty="0" err="1" smtClean="0"/>
              <a:t>Mokeddem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Je dois tout à ton oubli </a:t>
            </a:r>
            <a:r>
              <a:rPr lang="fr-FR" sz="2000" b="1" dirty="0" smtClean="0"/>
              <a:t>(2008) ;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err="1" smtClean="0"/>
              <a:t>Assia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Djebar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La femme sans sépulture </a:t>
            </a:r>
            <a:r>
              <a:rPr lang="fr-FR" sz="2000" b="1" dirty="0" smtClean="0"/>
              <a:t>(2002) ;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smtClean="0"/>
              <a:t>Nina </a:t>
            </a:r>
            <a:r>
              <a:rPr lang="fr-FR" sz="2000" b="1" dirty="0" err="1" smtClean="0"/>
              <a:t>Bouraoui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La Voyeuse interdite </a:t>
            </a:r>
            <a:r>
              <a:rPr lang="fr-FR" sz="2000" b="1" dirty="0" smtClean="0"/>
              <a:t>(1991) ;</a:t>
            </a:r>
            <a:endParaRPr lang="it-IT" sz="2000" dirty="0" smtClean="0"/>
          </a:p>
          <a:p>
            <a:pPr lvl="0">
              <a:buNone/>
            </a:pPr>
            <a:r>
              <a:rPr lang="fr-FR" sz="2000" b="1" dirty="0" smtClean="0"/>
              <a:t>Leïla </a:t>
            </a:r>
            <a:r>
              <a:rPr lang="fr-FR" sz="2000" b="1" dirty="0" err="1" smtClean="0"/>
              <a:t>Marouane</a:t>
            </a:r>
            <a:r>
              <a:rPr lang="fr-FR" sz="2000" b="1" dirty="0" smtClean="0"/>
              <a:t>, </a:t>
            </a:r>
            <a:r>
              <a:rPr lang="fr-FR" sz="2000" b="1" i="1" dirty="0" smtClean="0"/>
              <a:t>La jeune fille et la mère</a:t>
            </a:r>
            <a:r>
              <a:rPr lang="fr-FR" sz="2000" b="1" dirty="0" smtClean="0"/>
              <a:t> (2005). </a:t>
            </a:r>
            <a:endParaRPr lang="it-IT" sz="2000" dirty="0" smtClean="0"/>
          </a:p>
          <a:p>
            <a:pPr algn="just">
              <a:buNone/>
            </a:pPr>
            <a:endParaRPr lang="it-IT" sz="2000" dirty="0" smtClean="0"/>
          </a:p>
          <a:p>
            <a:pPr algn="just">
              <a:buNone/>
            </a:pPr>
            <a:endParaRPr lang="it-IT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7404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ORARIO</a:t>
            </a:r>
          </a:p>
          <a:p>
            <a:pPr>
              <a:buNone/>
            </a:pPr>
            <a:r>
              <a:rPr lang="it-IT" dirty="0" smtClean="0"/>
              <a:t>Giovedì (17.00-18.00)/Venerdì (9.00-11.00). </a:t>
            </a:r>
          </a:p>
          <a:p>
            <a:endParaRPr lang="it-IT" dirty="0" smtClean="0"/>
          </a:p>
          <a:p>
            <a:r>
              <a:rPr lang="it-IT" dirty="0" smtClean="0"/>
              <a:t>RICEVIMENTO</a:t>
            </a:r>
          </a:p>
          <a:p>
            <a:pPr>
              <a:buNone/>
            </a:pPr>
            <a:r>
              <a:rPr lang="it-IT" dirty="0" smtClean="0"/>
              <a:t>Nel periodo di svolgimento delle lezioni, il ricevimento si svolgerà il venerdì dalle 8.00 alle 9.00. Successivamente si procederà per </a:t>
            </a:r>
            <a:r>
              <a:rPr lang="it-IT" dirty="0" smtClean="0"/>
              <a:t>appuntamento, oppure </a:t>
            </a:r>
            <a:r>
              <a:rPr lang="it-IT" dirty="0" smtClean="0"/>
              <a:t>attraverso: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Mail: </a:t>
            </a:r>
            <a:r>
              <a:rPr lang="it-IT" dirty="0" smtClean="0">
                <a:hlinkClick r:id="rId2"/>
              </a:rPr>
              <a:t>mansueto.claudia@email.it</a:t>
            </a:r>
            <a:endParaRPr lang="it-IT" dirty="0" smtClean="0"/>
          </a:p>
          <a:p>
            <a:pPr>
              <a:buFont typeface="Wingdings" pitchFamily="2" charset="2"/>
              <a:buChar char="Ø"/>
            </a:pPr>
            <a:r>
              <a:rPr lang="it-IT" dirty="0" err="1" smtClean="0"/>
              <a:t>Cell</a:t>
            </a:r>
            <a:r>
              <a:rPr lang="it-IT" dirty="0" smtClean="0"/>
              <a:t>: 3496733068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LEZIONE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INTRODUCTION AUX THÉMATIQUES QU’ON VA ABORDER:</a:t>
            </a:r>
          </a:p>
          <a:p>
            <a:pPr>
              <a:buFont typeface="Wingdings" pitchFamily="2" charset="2"/>
              <a:buChar char="Ø"/>
            </a:pPr>
            <a:r>
              <a:rPr lang="it-IT" u="sng" dirty="0" err="1" smtClean="0"/>
              <a:t>Les</a:t>
            </a:r>
            <a:r>
              <a:rPr lang="it-IT" u="sng" dirty="0" smtClean="0"/>
              <a:t> </a:t>
            </a:r>
            <a:r>
              <a:rPr lang="it-IT" u="sng" dirty="0" err="1" smtClean="0"/>
              <a:t>défis</a:t>
            </a:r>
            <a:r>
              <a:rPr lang="it-IT" u="sng" dirty="0" smtClean="0"/>
              <a:t> </a:t>
            </a:r>
            <a:r>
              <a:rPr lang="it-IT" u="sng" dirty="0" err="1" smtClean="0"/>
              <a:t>identitaires</a:t>
            </a:r>
            <a:r>
              <a:rPr lang="it-IT" u="sng" dirty="0" smtClean="0"/>
              <a:t> de la femme maghrébine </a:t>
            </a:r>
            <a:r>
              <a:rPr lang="it-IT" u="sng" dirty="0" err="1" smtClean="0"/>
              <a:t>entre</a:t>
            </a:r>
            <a:r>
              <a:rPr lang="it-IT" u="sng" dirty="0" smtClean="0"/>
              <a:t> </a:t>
            </a:r>
            <a:r>
              <a:rPr lang="it-IT" u="sng" dirty="0" err="1" smtClean="0"/>
              <a:t>passé</a:t>
            </a:r>
            <a:r>
              <a:rPr lang="it-IT" u="sng" dirty="0" smtClean="0"/>
              <a:t> </a:t>
            </a:r>
            <a:r>
              <a:rPr lang="it-IT" u="sng" dirty="0" err="1" smtClean="0"/>
              <a:t>et</a:t>
            </a:r>
            <a:r>
              <a:rPr lang="it-IT" u="sng" dirty="0" smtClean="0"/>
              <a:t> </a:t>
            </a:r>
            <a:r>
              <a:rPr lang="it-IT" u="sng" dirty="0" err="1" smtClean="0"/>
              <a:t>avenir</a:t>
            </a:r>
            <a:endParaRPr lang="it-IT" u="sng" dirty="0" smtClean="0"/>
          </a:p>
          <a:p>
            <a:pPr>
              <a:buNone/>
            </a:pPr>
            <a:endParaRPr lang="it-IT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1600" dirty="0" err="1" smtClean="0"/>
              <a:t>Pourquoi</a:t>
            </a:r>
            <a:r>
              <a:rPr lang="it-IT" sz="1600" dirty="0" smtClean="0"/>
              <a:t> le </a:t>
            </a:r>
            <a:r>
              <a:rPr lang="it-IT" sz="1600" dirty="0" err="1" smtClean="0"/>
              <a:t>Maghreb</a:t>
            </a:r>
            <a:r>
              <a:rPr lang="it-IT" sz="1600" dirty="0" smtClean="0"/>
              <a:t> </a:t>
            </a:r>
            <a:r>
              <a:rPr lang="it-IT" sz="1600" dirty="0" err="1" smtClean="0"/>
              <a:t>et</a:t>
            </a:r>
            <a:r>
              <a:rPr lang="it-IT" sz="1600" dirty="0" smtClean="0"/>
              <a:t> </a:t>
            </a:r>
            <a:r>
              <a:rPr lang="it-IT" sz="1600" dirty="0" err="1" smtClean="0"/>
              <a:t>pourquoi</a:t>
            </a:r>
            <a:r>
              <a:rPr lang="it-IT" sz="1600" dirty="0" smtClean="0"/>
              <a:t> la femme maghrébine?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600" dirty="0" smtClean="0"/>
              <a:t>La femme maghrébine : </a:t>
            </a:r>
            <a:r>
              <a:rPr lang="it-IT" sz="1600" dirty="0" err="1" smtClean="0"/>
              <a:t>objet</a:t>
            </a:r>
            <a:r>
              <a:rPr lang="it-IT" sz="1600" dirty="0" smtClean="0"/>
              <a:t> d’</a:t>
            </a:r>
            <a:r>
              <a:rPr lang="it-IT" sz="1600" dirty="0" err="1" smtClean="0"/>
              <a:t>interprétation</a:t>
            </a:r>
            <a:r>
              <a:rPr lang="it-IT" sz="1600" dirty="0" smtClean="0"/>
              <a:t> </a:t>
            </a:r>
            <a:r>
              <a:rPr lang="it-IT" sz="1600" dirty="0" err="1" smtClean="0"/>
              <a:t>sociologique</a:t>
            </a:r>
            <a:r>
              <a:rPr lang="it-IT" sz="1600" dirty="0" smtClean="0"/>
              <a:t> </a:t>
            </a:r>
            <a:r>
              <a:rPr lang="it-IT" sz="1600" dirty="0" err="1" smtClean="0"/>
              <a:t>et</a:t>
            </a:r>
            <a:r>
              <a:rPr lang="it-IT" sz="1600" dirty="0" smtClean="0"/>
              <a:t> </a:t>
            </a:r>
            <a:r>
              <a:rPr lang="it-IT" sz="1600" dirty="0" err="1" smtClean="0"/>
              <a:t>littéraire</a:t>
            </a:r>
            <a:endParaRPr lang="it-IT" sz="1600" dirty="0" smtClean="0"/>
          </a:p>
          <a:p>
            <a:pPr marL="457200" indent="-457200">
              <a:buFont typeface="+mj-lt"/>
              <a:buAutoNum type="arabicPeriod"/>
            </a:pPr>
            <a:endParaRPr lang="it-IT" u="sng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it-IT" u="sng" dirty="0" smtClean="0"/>
              <a:t>La femme maghrébine en </a:t>
            </a:r>
            <a:r>
              <a:rPr lang="it-IT" u="sng" dirty="0" err="1" smtClean="0"/>
              <a:t>littérature</a:t>
            </a:r>
            <a:endParaRPr lang="it-IT" u="sng" dirty="0" smtClean="0"/>
          </a:p>
          <a:p>
            <a:pPr marL="457200" indent="-457200">
              <a:buFont typeface="Wingdings" pitchFamily="2" charset="2"/>
              <a:buChar char="Ø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La </a:t>
            </a:r>
            <a:r>
              <a:rPr lang="it-IT" sz="2000" dirty="0" err="1" smtClean="0"/>
              <a:t>femme-symbole</a:t>
            </a: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/>
              <a:t>La </a:t>
            </a:r>
            <a:r>
              <a:rPr lang="it-IT" sz="2000" dirty="0" err="1" smtClean="0"/>
              <a:t>femme-mosaïque</a:t>
            </a: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endParaRPr lang="it-IT" sz="1600" dirty="0" smtClean="0"/>
          </a:p>
          <a:p>
            <a:pPr marL="457200" indent="-457200">
              <a:buFont typeface="+mj-lt"/>
              <a:buAutoNum type="arabicPeriod"/>
            </a:pPr>
            <a:endParaRPr lang="it-IT" sz="1600" dirty="0" smtClean="0"/>
          </a:p>
          <a:p>
            <a:pPr marL="457200" indent="-457200">
              <a:buFont typeface="+mj-lt"/>
              <a:buAutoNum type="arabicPeriod"/>
            </a:pPr>
            <a:endParaRPr lang="it-IT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POUR RÉSUMER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smtClean="0">
                <a:hlinkClick r:id="rId2" action="ppaction://hlinkfile"/>
              </a:rPr>
              <a:t>DISPENSA.docx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</TotalTime>
  <Words>112</Words>
  <Application>Microsoft Office PowerPoint</Application>
  <PresentationFormat>Presentazione su schermo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Loggia</vt:lpstr>
      <vt:lpstr>CORSO DI LETTERATURA FRANCESE I (15 ORE)-LAUREA MAGISTRALE A.A 2015-2016</vt:lpstr>
      <vt:lpstr>INFORMAZIONI PRATICHE </vt:lpstr>
      <vt:lpstr>Diapositiva 3</vt:lpstr>
      <vt:lpstr>I LEZIONE  </vt:lpstr>
      <vt:lpstr>POUR RÉSUMER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LETTERATURA FRANCESE I (15 ORE)-LAUREA MAGISTRALE A.A 2015-2016</dc:title>
  <dc:creator>claudia</dc:creator>
  <cp:lastModifiedBy>claudia</cp:lastModifiedBy>
  <cp:revision>14</cp:revision>
  <dcterms:created xsi:type="dcterms:W3CDTF">2015-09-13T16:18:45Z</dcterms:created>
  <dcterms:modified xsi:type="dcterms:W3CDTF">2015-09-17T18:18:48Z</dcterms:modified>
</cp:coreProperties>
</file>