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 snapToGrid="0" snapToObjects="1">
      <p:cViewPr>
        <p:scale>
          <a:sx n="125" d="100"/>
          <a:sy n="125" d="100"/>
        </p:scale>
        <p:origin x="924" y="18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5F219-FCE7-1A44-9719-278F991BD718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4367E-C9DE-A940-863D-CDCFA88762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598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507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367E-C9DE-A940-863D-CDCFA88762D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620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32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55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784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769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57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43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888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842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690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1364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F07B1-E38B-EA41-853B-9A7A7F72D7AF}" type="datetimeFigureOut">
              <a:rPr lang="it-IT" smtClean="0"/>
              <a:pPr/>
              <a:t>20/10/2014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2218-1D03-1445-9A50-568429BB33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24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Com’è articolato il bilancio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8788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L’incidenza delle spese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spese correnti e quelle in conto capitale sono di gran lunga le </a:t>
            </a:r>
            <a:r>
              <a:rPr lang="it-IT" dirty="0" smtClean="0"/>
              <a:t>più̀ importanti</a:t>
            </a:r>
          </a:p>
          <a:p>
            <a:r>
              <a:rPr lang="it-IT" dirty="0" smtClean="0"/>
              <a:t>Sono quelle </a:t>
            </a:r>
            <a:r>
              <a:rPr lang="it-IT" dirty="0"/>
              <a:t>su cui </a:t>
            </a:r>
            <a:r>
              <a:rPr lang="it-IT" dirty="0" smtClean="0"/>
              <a:t>l’ente pubblico </a:t>
            </a:r>
            <a:r>
              <a:rPr lang="it-IT" dirty="0"/>
              <a:t>ha margini di scelta </a:t>
            </a:r>
            <a:r>
              <a:rPr lang="it-IT" dirty="0" smtClean="0"/>
              <a:t>più elevati (assommano all</a:t>
            </a:r>
            <a:r>
              <a:rPr lang="it-IT" dirty="0"/>
              <a:t>’80% del totale della spesa nel bilancio </a:t>
            </a:r>
            <a:r>
              <a:rPr lang="it-IT" dirty="0" smtClean="0"/>
              <a:t>dei comuni)</a:t>
            </a:r>
          </a:p>
          <a:p>
            <a:r>
              <a:rPr lang="it-IT" dirty="0" smtClean="0"/>
              <a:t>Vengono </a:t>
            </a:r>
            <a:r>
              <a:rPr lang="it-IT" dirty="0"/>
              <a:t>a loro volta suddivise per </a:t>
            </a:r>
            <a:r>
              <a:rPr lang="it-IT" b="1" dirty="0"/>
              <a:t>interventi</a:t>
            </a:r>
            <a:r>
              <a:rPr lang="it-IT" dirty="0"/>
              <a:t>, termine </a:t>
            </a:r>
            <a:r>
              <a:rPr lang="it-IT" dirty="0" smtClean="0"/>
              <a:t>che vuole descrivere </a:t>
            </a:r>
            <a:r>
              <a:rPr lang="it-IT" dirty="0"/>
              <a:t>in modo stilizzato l’</a:t>
            </a:r>
            <a:r>
              <a:rPr lang="it-IT" dirty="0" err="1"/>
              <a:t>attivita</a:t>
            </a:r>
            <a:r>
              <a:rPr lang="it-IT" dirty="0"/>
              <a:t>̀ complessiva del </a:t>
            </a:r>
            <a:r>
              <a:rPr lang="it-IT" dirty="0" smtClean="0"/>
              <a:t>Comune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5503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Destinazione delle spese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Comune </a:t>
            </a:r>
            <a:r>
              <a:rPr lang="it-IT" dirty="0" smtClean="0"/>
              <a:t>acquisisce </a:t>
            </a:r>
            <a:r>
              <a:rPr lang="it-IT" b="1" dirty="0" smtClean="0"/>
              <a:t>beni</a:t>
            </a:r>
            <a:r>
              <a:rPr lang="it-IT" b="1" dirty="0"/>
              <a:t>, servizi</a:t>
            </a:r>
            <a:r>
              <a:rPr lang="it-IT" dirty="0"/>
              <a:t>, </a:t>
            </a:r>
            <a:r>
              <a:rPr lang="it-IT" b="1" dirty="0"/>
              <a:t>personale, </a:t>
            </a:r>
            <a:r>
              <a:rPr lang="it-IT" dirty="0"/>
              <a:t>e, </a:t>
            </a:r>
            <a:r>
              <a:rPr lang="it-IT" dirty="0" smtClean="0"/>
              <a:t>in caso di ricorso al </a:t>
            </a:r>
            <a:r>
              <a:rPr lang="it-IT" dirty="0"/>
              <a:t>credito, paga </a:t>
            </a:r>
            <a:r>
              <a:rPr lang="it-IT" b="1" dirty="0"/>
              <a:t>interessi passivi </a:t>
            </a:r>
            <a:r>
              <a:rPr lang="it-IT" dirty="0"/>
              <a:t>per poter a propria volta erogare </a:t>
            </a:r>
            <a:r>
              <a:rPr lang="it-IT" b="1" dirty="0" smtClean="0"/>
              <a:t>servizi</a:t>
            </a: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Servizi</a:t>
            </a:r>
            <a:endParaRPr lang="it-IT" dirty="0"/>
          </a:p>
          <a:p>
            <a:r>
              <a:rPr lang="it-IT" dirty="0" smtClean="0"/>
              <a:t>le c.d. </a:t>
            </a:r>
            <a:r>
              <a:rPr lang="it-IT" b="1" dirty="0" smtClean="0"/>
              <a:t>prestazioni </a:t>
            </a:r>
            <a:r>
              <a:rPr lang="it-IT" b="1" dirty="0"/>
              <a:t>di servizio </a:t>
            </a:r>
            <a:r>
              <a:rPr lang="it-IT" dirty="0"/>
              <a:t>che </a:t>
            </a:r>
            <a:r>
              <a:rPr lang="it-IT" dirty="0" smtClean="0"/>
              <a:t>vanno dall’asilo </a:t>
            </a:r>
            <a:r>
              <a:rPr lang="it-IT" dirty="0"/>
              <a:t>nido alla illuminazione pubblica, alla vendita di medicinali presso le farmacie </a:t>
            </a:r>
            <a:r>
              <a:rPr lang="it-IT" dirty="0" smtClean="0"/>
              <a:t>comunali</a:t>
            </a:r>
          </a:p>
          <a:p>
            <a:r>
              <a:rPr lang="it-IT" b="1" dirty="0" smtClean="0"/>
              <a:t>trasferimenti </a:t>
            </a:r>
            <a:r>
              <a:rPr lang="it-IT" b="1" dirty="0"/>
              <a:t>monetari </a:t>
            </a:r>
            <a:r>
              <a:rPr lang="it-IT" dirty="0"/>
              <a:t>quali i contributi in conto affitto alle famiglie bisognose, i sussidi per l’acquisto dei libri scolastici </a:t>
            </a:r>
            <a:r>
              <a:rPr lang="it-IT" dirty="0" smtClean="0"/>
              <a:t>ecc.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7187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Differenze nella spesa tra un capoluogo di provincia e un comune della provincia 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t="5875" b="5875"/>
          <a:stretch>
            <a:fillRect/>
          </a:stretch>
        </p:blipFill>
        <p:spPr>
          <a:xfrm>
            <a:off x="457200" y="1869440"/>
            <a:ext cx="8229600" cy="4805363"/>
          </a:xfrm>
        </p:spPr>
      </p:pic>
    </p:spTree>
    <p:extLst>
      <p:ext uri="{BB962C8B-B14F-4D97-AF65-F5344CB8AC3E}">
        <p14:creationId xmlns:p14="http://schemas.microsoft.com/office/powerpoint/2010/main" xmlns="" val="59375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differenza tra i due comuni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Il rapporto della popolazione tra i due comuni era di 7/1 nel 2005 (54.147 e 8.176)</a:t>
            </a:r>
          </a:p>
          <a:p>
            <a:r>
              <a:rPr lang="it-IT" dirty="0" smtClean="0"/>
              <a:t>Il rapporto del  totale </a:t>
            </a:r>
            <a:r>
              <a:rPr lang="it-IT" dirty="0"/>
              <a:t>della spesa pro capite </a:t>
            </a:r>
            <a:r>
              <a:rPr lang="it-IT" dirty="0" smtClean="0"/>
              <a:t>era di 3/1 (3.528 e 1.248),  escludendo </a:t>
            </a:r>
            <a:r>
              <a:rPr lang="it-IT" dirty="0"/>
              <a:t>le partite di </a:t>
            </a:r>
            <a:r>
              <a:rPr lang="it-IT" dirty="0" smtClean="0"/>
              <a:t>giro</a:t>
            </a:r>
            <a:endParaRPr lang="it-IT" dirty="0"/>
          </a:p>
          <a:p>
            <a:r>
              <a:rPr lang="it-IT" dirty="0" smtClean="0"/>
              <a:t>È una notevole </a:t>
            </a:r>
            <a:r>
              <a:rPr lang="it-IT" dirty="0"/>
              <a:t>differenza non </a:t>
            </a:r>
            <a:r>
              <a:rPr lang="it-IT" dirty="0" smtClean="0"/>
              <a:t>anomala </a:t>
            </a:r>
            <a:r>
              <a:rPr lang="it-IT" dirty="0"/>
              <a:t>nel contesto </a:t>
            </a:r>
            <a:r>
              <a:rPr lang="it-IT" dirty="0" smtClean="0"/>
              <a:t>italiano, imputabile a più fattori: il </a:t>
            </a:r>
            <a:r>
              <a:rPr lang="it-IT" dirty="0"/>
              <a:t>retaggio delle maggiori competenze storicamente attribuite ai capoluoghi di provincia </a:t>
            </a:r>
            <a:r>
              <a:rPr lang="it-IT" dirty="0" smtClean="0"/>
              <a:t>e la </a:t>
            </a:r>
            <a:r>
              <a:rPr lang="it-IT" dirty="0"/>
              <a:t>minore capacità impositiva dei piccoli </a:t>
            </a:r>
            <a:r>
              <a:rPr lang="it-IT" dirty="0" smtClean="0"/>
              <a:t>Comuni</a:t>
            </a:r>
          </a:p>
          <a:p>
            <a:r>
              <a:rPr lang="it-IT" dirty="0" smtClean="0"/>
              <a:t>Ulteriori caratteristiche: un </a:t>
            </a:r>
            <a:r>
              <a:rPr lang="it-IT" dirty="0"/>
              <a:t>centro storico come Siena e la presenza di enti finanziari quali la Fondazione </a:t>
            </a:r>
            <a:r>
              <a:rPr lang="it-IT" dirty="0" smtClean="0"/>
              <a:t>MPS che per forza di cose si allocano nel </a:t>
            </a:r>
            <a:r>
              <a:rPr lang="it-IT" dirty="0"/>
              <a:t>capoluogo di </a:t>
            </a:r>
            <a:r>
              <a:rPr lang="it-IT" dirty="0" smtClean="0"/>
              <a:t>provincia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0135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della spesa corrente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non è così </a:t>
            </a:r>
            <a:r>
              <a:rPr lang="it-IT" dirty="0"/>
              <a:t>diversa nei due Comuni, nonostante la </a:t>
            </a:r>
            <a:r>
              <a:rPr lang="it-IT" dirty="0" smtClean="0"/>
              <a:t>differente dimensione</a:t>
            </a:r>
          </a:p>
          <a:p>
            <a:r>
              <a:rPr lang="it-IT" dirty="0"/>
              <a:t>la </a:t>
            </a:r>
            <a:r>
              <a:rPr lang="it-IT" dirty="0" smtClean="0"/>
              <a:t>% della </a:t>
            </a:r>
            <a:r>
              <a:rPr lang="it-IT" dirty="0"/>
              <a:t>spesa per il personale (29,1% in un caso e 32,6% </a:t>
            </a:r>
            <a:r>
              <a:rPr lang="it-IT" dirty="0" smtClean="0"/>
              <a:t>nell’altro) è sostanzialmente simile</a:t>
            </a:r>
          </a:p>
          <a:p>
            <a:r>
              <a:rPr lang="it-IT" dirty="0" smtClean="0"/>
              <a:t>anche </a:t>
            </a:r>
            <a:r>
              <a:rPr lang="it-IT" dirty="0"/>
              <a:t>l’ammontare complessivo erogato sotto forma di servizi e di </a:t>
            </a:r>
            <a:r>
              <a:rPr lang="it-IT" dirty="0" smtClean="0"/>
              <a:t>trasferimenti, che </a:t>
            </a:r>
            <a:r>
              <a:rPr lang="it-IT" dirty="0"/>
              <a:t>conta per </a:t>
            </a:r>
            <a:r>
              <a:rPr lang="it-IT" dirty="0" err="1"/>
              <a:t>piu</a:t>
            </a:r>
            <a:r>
              <a:rPr lang="it-IT" dirty="0"/>
              <a:t>̀ della metà della spesa </a:t>
            </a:r>
            <a:r>
              <a:rPr lang="it-IT" dirty="0" smtClean="0"/>
              <a:t>complessiva, è simile</a:t>
            </a:r>
          </a:p>
          <a:p>
            <a:r>
              <a:rPr lang="it-IT" dirty="0" smtClean="0"/>
              <a:t>Nel comune più piccolo i </a:t>
            </a:r>
            <a:r>
              <a:rPr lang="it-IT" dirty="0"/>
              <a:t>trasferimenti pesano significativamente di </a:t>
            </a:r>
            <a:r>
              <a:rPr lang="it-IT" dirty="0" err="1" smtClean="0"/>
              <a:t>piu</a:t>
            </a:r>
            <a:r>
              <a:rPr lang="it-IT" dirty="0" smtClean="0"/>
              <a:t>̀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3331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classificazione della spesa per </a:t>
            </a:r>
            <a:r>
              <a:rPr lang="it-IT" dirty="0" smtClean="0"/>
              <a:t>funzioni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sz="3300" dirty="0" smtClean="0"/>
              <a:t>Presenta </a:t>
            </a:r>
            <a:r>
              <a:rPr lang="it-IT" sz="3300" dirty="0" err="1" smtClean="0"/>
              <a:t>diversita</a:t>
            </a:r>
            <a:r>
              <a:rPr lang="it-IT" sz="3300" dirty="0" smtClean="0"/>
              <a:t>̀ modeste, </a:t>
            </a:r>
            <a:r>
              <a:rPr lang="it-IT" sz="3300" dirty="0"/>
              <a:t>soprattutto per quanto riguarda la spesa </a:t>
            </a:r>
            <a:r>
              <a:rPr lang="it-IT" sz="3300" dirty="0" smtClean="0"/>
              <a:t>corrente</a:t>
            </a:r>
            <a:endParaRPr lang="it-IT" sz="3300" b="1" dirty="0"/>
          </a:p>
          <a:p>
            <a:pPr algn="just"/>
            <a:r>
              <a:rPr lang="it-IT" sz="3300" dirty="0" smtClean="0"/>
              <a:t>Le funzioni vanno </a:t>
            </a:r>
            <a:r>
              <a:rPr lang="it-IT" sz="3300" dirty="0"/>
              <a:t>dall’amministrazione, gestione e controllo, ai servizi sociali fino alla funzione di polizia </a:t>
            </a:r>
            <a:r>
              <a:rPr lang="it-IT" sz="3300" dirty="0" smtClean="0"/>
              <a:t>locale</a:t>
            </a:r>
          </a:p>
          <a:p>
            <a:pPr algn="just"/>
            <a:r>
              <a:rPr lang="it-IT" sz="3300" dirty="0" smtClean="0"/>
              <a:t>L’</a:t>
            </a:r>
            <a:r>
              <a:rPr lang="it-IT" sz="3300" dirty="0" err="1" smtClean="0"/>
              <a:t>attivita</a:t>
            </a:r>
            <a:r>
              <a:rPr lang="it-IT" sz="3300" dirty="0" smtClean="0"/>
              <a:t>̀ </a:t>
            </a:r>
            <a:r>
              <a:rPr lang="it-IT" sz="3300" dirty="0"/>
              <a:t>amministrativa e gestionale vera e propria assorbe circa il 30% delle spese correnti </a:t>
            </a:r>
            <a:r>
              <a:rPr lang="it-IT" sz="3300" dirty="0" smtClean="0"/>
              <a:t>nei due comuni </a:t>
            </a:r>
            <a:r>
              <a:rPr lang="it-IT" sz="3300" dirty="0"/>
              <a:t>ed è la voce </a:t>
            </a:r>
            <a:r>
              <a:rPr lang="it-IT" sz="3300" dirty="0" err="1"/>
              <a:t>piu</a:t>
            </a:r>
            <a:r>
              <a:rPr lang="it-IT" sz="3300" dirty="0"/>
              <a:t>̀ </a:t>
            </a:r>
            <a:r>
              <a:rPr lang="it-IT" sz="3300" dirty="0" smtClean="0"/>
              <a:t>rilevante</a:t>
            </a:r>
          </a:p>
          <a:p>
            <a:pPr algn="just"/>
            <a:r>
              <a:rPr lang="it-IT" sz="3300" dirty="0" smtClean="0"/>
              <a:t>A seguire, In </a:t>
            </a:r>
            <a:r>
              <a:rPr lang="it-IT" sz="3300" dirty="0"/>
              <a:t>ordine di </a:t>
            </a:r>
            <a:r>
              <a:rPr lang="it-IT" sz="3300" dirty="0" err="1"/>
              <a:t>priorita</a:t>
            </a:r>
            <a:r>
              <a:rPr lang="it-IT" sz="3300" dirty="0"/>
              <a:t>̀ seguono, a seconda del Comune, la gestione del territorio e dell’ambiente o il settore sociale e l’istruzione. </a:t>
            </a:r>
            <a:r>
              <a:rPr lang="it-IT" sz="3300" dirty="0" smtClean="0"/>
              <a:t>Il piccolo comune compensa </a:t>
            </a:r>
            <a:r>
              <a:rPr lang="it-IT" sz="3300" dirty="0"/>
              <a:t>(in parte) il minore ammontare pro-capite di risorse destinando al sociale e all’istruzione una quota </a:t>
            </a:r>
            <a:r>
              <a:rPr lang="it-IT" sz="3300" dirty="0" err="1"/>
              <a:t>piu</a:t>
            </a:r>
            <a:r>
              <a:rPr lang="it-IT" sz="3300" dirty="0"/>
              <a:t>̀ alta della spesa corrente, mentre il comune </a:t>
            </a:r>
            <a:r>
              <a:rPr lang="it-IT" sz="3300" dirty="0" smtClean="0"/>
              <a:t>capoluogo è </a:t>
            </a:r>
            <a:r>
              <a:rPr lang="it-IT" sz="3300" dirty="0" err="1"/>
              <a:t>piu</a:t>
            </a:r>
            <a:r>
              <a:rPr lang="it-IT" sz="3300" dirty="0"/>
              <a:t>̀ sbilanciato a favore di ambiente e territorio, per </a:t>
            </a:r>
            <a:r>
              <a:rPr lang="it-IT" sz="3300" dirty="0" smtClean="0"/>
              <a:t>ragioni connesse al patrimonio artistico e culturale</a:t>
            </a:r>
            <a:endParaRPr lang="it-IT" sz="33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9082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Divisione della spesa corrente per funzioni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4542" r="4542"/>
          <a:stretch>
            <a:fillRect/>
          </a:stretch>
        </p:blipFill>
        <p:spPr>
          <a:xfrm>
            <a:off x="457200" y="1600200"/>
            <a:ext cx="8483600" cy="4525963"/>
          </a:xfrm>
        </p:spPr>
      </p:pic>
    </p:spTree>
    <p:extLst>
      <p:ext uri="{BB962C8B-B14F-4D97-AF65-F5344CB8AC3E}">
        <p14:creationId xmlns:p14="http://schemas.microsoft.com/office/powerpoint/2010/main" xmlns="" val="167668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ripartizione funzionale delle spese in conto capitale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Mostra differenze </a:t>
            </a:r>
            <a:r>
              <a:rPr lang="it-IT" dirty="0" err="1"/>
              <a:t>piu</a:t>
            </a:r>
            <a:r>
              <a:rPr lang="it-IT" dirty="0"/>
              <a:t>̀ marcate fra i due Comuni rispetto alla spesa </a:t>
            </a:r>
            <a:r>
              <a:rPr lang="it-IT" dirty="0" smtClean="0"/>
              <a:t>corrente</a:t>
            </a:r>
          </a:p>
          <a:p>
            <a:r>
              <a:rPr lang="it-IT" dirty="0" smtClean="0"/>
              <a:t>Il capoluogo è fortemente sbilanciato </a:t>
            </a:r>
            <a:r>
              <a:rPr lang="it-IT" dirty="0"/>
              <a:t>a favore di territorio e ambiente, </a:t>
            </a:r>
            <a:r>
              <a:rPr lang="it-IT" dirty="0" smtClean="0"/>
              <a:t>il piccolo comune a </a:t>
            </a:r>
            <a:r>
              <a:rPr lang="it-IT" dirty="0"/>
              <a:t>favore della </a:t>
            </a:r>
            <a:r>
              <a:rPr lang="it-IT" dirty="0" err="1" smtClean="0"/>
              <a:t>viabilita</a:t>
            </a:r>
            <a:r>
              <a:rPr lang="it-IT" dirty="0" smtClean="0"/>
              <a:t>̀</a:t>
            </a:r>
          </a:p>
          <a:p>
            <a:r>
              <a:rPr lang="it-IT" dirty="0" smtClean="0"/>
              <a:t>la </a:t>
            </a:r>
            <a:r>
              <a:rPr lang="it-IT" dirty="0"/>
              <a:t>natura delle spese per </a:t>
            </a:r>
            <a:r>
              <a:rPr lang="it-IT" dirty="0" smtClean="0"/>
              <a:t>investimento è spesso contingente, per cui le </a:t>
            </a:r>
            <a:r>
              <a:rPr lang="it-IT" dirty="0"/>
              <a:t>voci in conto capitale hanno una distribuzione meno stabile negli </a:t>
            </a:r>
            <a:r>
              <a:rPr lang="it-IT" dirty="0" smtClean="0"/>
              <a:t>anni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0260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Spesa per </a:t>
            </a:r>
            <a:r>
              <a:rPr lang="it-IT" dirty="0" smtClean="0"/>
              <a:t>investimento, </a:t>
            </a:r>
            <a:r>
              <a:rPr lang="it-IT" dirty="0"/>
              <a:t>rendiconto per funzioni </a:t>
            </a:r>
            <a:br>
              <a:rPr lang="it-IT" dirty="0"/>
            </a:b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/>
          <a:srcRect l="6382" r="6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42635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bilancio e le scelte politiche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la </a:t>
            </a:r>
            <a:r>
              <a:rPr lang="it-IT" dirty="0"/>
              <a:t>classificazione per funzione </a:t>
            </a:r>
            <a:r>
              <a:rPr lang="it-IT" dirty="0" smtClean="0"/>
              <a:t>e quella </a:t>
            </a:r>
            <a:r>
              <a:rPr lang="it-IT" dirty="0"/>
              <a:t>economica per interventi rispondono </a:t>
            </a:r>
            <a:r>
              <a:rPr lang="it-IT" dirty="0" smtClean="0"/>
              <a:t>di fatto a </a:t>
            </a:r>
            <a:r>
              <a:rPr lang="it-IT" dirty="0"/>
              <a:t>scopi contabili e </a:t>
            </a:r>
            <a:r>
              <a:rPr lang="it-IT" dirty="0" smtClean="0"/>
              <a:t>informano </a:t>
            </a:r>
            <a:r>
              <a:rPr lang="it-IT" dirty="0"/>
              <a:t>poco </a:t>
            </a:r>
            <a:r>
              <a:rPr lang="it-IT" dirty="0" smtClean="0"/>
              <a:t>sulle </a:t>
            </a:r>
            <a:r>
              <a:rPr lang="it-IT" dirty="0"/>
              <a:t>scelte politiche </a:t>
            </a:r>
            <a:r>
              <a:rPr lang="it-IT" dirty="0" smtClean="0"/>
              <a:t>sottese</a:t>
            </a:r>
          </a:p>
          <a:p>
            <a:r>
              <a:rPr lang="it-IT" dirty="0"/>
              <a:t>per prendere visione di tali </a:t>
            </a:r>
            <a:r>
              <a:rPr lang="it-IT" dirty="0" smtClean="0"/>
              <a:t>politiche occorre visionare due documenti </a:t>
            </a:r>
            <a:r>
              <a:rPr lang="it-IT" dirty="0"/>
              <a:t>che accompagnano il </a:t>
            </a:r>
            <a:r>
              <a:rPr lang="it-IT" dirty="0" smtClean="0"/>
              <a:t>bilancio:</a:t>
            </a:r>
          </a:p>
          <a:p>
            <a:r>
              <a:rPr lang="it-IT" dirty="0" smtClean="0"/>
              <a:t>il </a:t>
            </a:r>
            <a:r>
              <a:rPr lang="it-IT" b="1" dirty="0"/>
              <a:t>Documento di Programmazione Economica e Finanziaria, </a:t>
            </a:r>
            <a:r>
              <a:rPr lang="it-IT" dirty="0"/>
              <a:t>che definisce ex-ante gli </a:t>
            </a:r>
            <a:r>
              <a:rPr lang="it-IT" dirty="0" smtClean="0"/>
              <a:t>obiettivi</a:t>
            </a:r>
          </a:p>
          <a:p>
            <a:r>
              <a:rPr lang="it-IT" dirty="0" smtClean="0"/>
              <a:t>il </a:t>
            </a:r>
            <a:r>
              <a:rPr lang="it-IT" b="1" dirty="0"/>
              <a:t>Rapporto di </a:t>
            </a:r>
            <a:r>
              <a:rPr lang="it-IT" b="1" dirty="0" err="1"/>
              <a:t>Attivita</a:t>
            </a:r>
            <a:r>
              <a:rPr lang="it-IT" b="1" dirty="0"/>
              <a:t>̀</a:t>
            </a:r>
            <a:r>
              <a:rPr lang="it-IT" dirty="0"/>
              <a:t>, che fa il punto ex-</a:t>
            </a:r>
            <a:r>
              <a:rPr lang="it-IT" dirty="0" smtClean="0"/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xmlns="" val="251878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entrate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/>
              <a:t>Le entrate </a:t>
            </a:r>
            <a:r>
              <a:rPr lang="it-IT" dirty="0" smtClean="0"/>
              <a:t>comunali si suddividono </a:t>
            </a:r>
            <a:r>
              <a:rPr lang="it-IT" dirty="0"/>
              <a:t>nelle seguenti </a:t>
            </a:r>
            <a:r>
              <a:rPr lang="it-IT" dirty="0" smtClean="0"/>
              <a:t>voci, con una ipotetica % di ripartizione: </a:t>
            </a:r>
          </a:p>
          <a:p>
            <a:pPr marL="0" indent="0" algn="just">
              <a:buNone/>
            </a:pPr>
            <a:r>
              <a:rPr lang="it-IT" b="1" dirty="0" smtClean="0"/>
              <a:t>	1</a:t>
            </a:r>
            <a:r>
              <a:rPr lang="it-IT" b="1" dirty="0"/>
              <a:t>. </a:t>
            </a:r>
            <a:r>
              <a:rPr lang="it-IT" dirty="0"/>
              <a:t>Entrate </a:t>
            </a:r>
            <a:r>
              <a:rPr lang="it-IT" dirty="0" smtClean="0"/>
              <a:t>tributarie 15%</a:t>
            </a:r>
          </a:p>
          <a:p>
            <a:pPr marL="0" indent="0" algn="just">
              <a:buNone/>
            </a:pPr>
            <a:r>
              <a:rPr lang="it-IT" b="1" dirty="0" smtClean="0"/>
              <a:t>	2</a:t>
            </a:r>
            <a:r>
              <a:rPr lang="it-IT" b="1" dirty="0"/>
              <a:t>. </a:t>
            </a:r>
            <a:r>
              <a:rPr lang="it-IT" dirty="0"/>
              <a:t>Entrate da </a:t>
            </a:r>
            <a:r>
              <a:rPr lang="it-IT" dirty="0" smtClean="0"/>
              <a:t>trasferimenti 30%</a:t>
            </a:r>
          </a:p>
          <a:p>
            <a:pPr marL="0" indent="0" algn="just">
              <a:buNone/>
            </a:pPr>
            <a:r>
              <a:rPr lang="it-IT" b="1" dirty="0"/>
              <a:t>	</a:t>
            </a:r>
            <a:r>
              <a:rPr lang="it-IT" b="1" dirty="0" smtClean="0"/>
              <a:t>3</a:t>
            </a:r>
            <a:r>
              <a:rPr lang="it-IT" b="1" dirty="0"/>
              <a:t>. </a:t>
            </a:r>
            <a:r>
              <a:rPr lang="it-IT" dirty="0"/>
              <a:t>Entrate </a:t>
            </a:r>
            <a:r>
              <a:rPr lang="it-IT" dirty="0" err="1" smtClean="0"/>
              <a:t>extratributarie</a:t>
            </a:r>
            <a:r>
              <a:rPr lang="it-IT" dirty="0" smtClean="0"/>
              <a:t> 15%</a:t>
            </a:r>
          </a:p>
          <a:p>
            <a:pPr marL="0" indent="0" algn="just">
              <a:buNone/>
            </a:pPr>
            <a:r>
              <a:rPr lang="it-IT" b="1" dirty="0"/>
              <a:t>	</a:t>
            </a:r>
            <a:r>
              <a:rPr lang="it-IT" b="1" dirty="0" smtClean="0"/>
              <a:t>4</a:t>
            </a:r>
            <a:r>
              <a:rPr lang="it-IT" b="1" dirty="0"/>
              <a:t>. </a:t>
            </a:r>
            <a:r>
              <a:rPr lang="it-IT" dirty="0"/>
              <a:t>Entrate da alienazioni e trasferimenti di </a:t>
            </a:r>
            <a:r>
              <a:rPr lang="it-IT" dirty="0" smtClean="0"/>
              <a:t>capitale 25%</a:t>
            </a:r>
          </a:p>
          <a:p>
            <a:pPr marL="0" indent="0" algn="just">
              <a:buNone/>
            </a:pPr>
            <a:r>
              <a:rPr lang="it-IT" b="1" dirty="0" smtClean="0"/>
              <a:t>	5</a:t>
            </a:r>
            <a:r>
              <a:rPr lang="it-IT" b="1" dirty="0"/>
              <a:t>. </a:t>
            </a:r>
            <a:r>
              <a:rPr lang="it-IT" dirty="0"/>
              <a:t>Entrate derivanti da accensioni di </a:t>
            </a:r>
            <a:r>
              <a:rPr lang="it-IT" dirty="0" smtClean="0"/>
              <a:t>prestiti	10%</a:t>
            </a:r>
          </a:p>
          <a:p>
            <a:pPr marL="0" indent="0" algn="just">
              <a:buNone/>
            </a:pPr>
            <a:r>
              <a:rPr lang="it-IT" b="1" dirty="0" smtClean="0"/>
              <a:t>	6</a:t>
            </a:r>
            <a:r>
              <a:rPr lang="it-IT" b="1" dirty="0"/>
              <a:t>. </a:t>
            </a:r>
            <a:r>
              <a:rPr lang="it-IT" dirty="0"/>
              <a:t>Entrate da servizi per conto </a:t>
            </a:r>
            <a:r>
              <a:rPr lang="it-IT" dirty="0" smtClean="0"/>
              <a:t>terzi 5%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9273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Ripartizione della spesa per programmi e </a:t>
            </a:r>
            <a:r>
              <a:rPr lang="it-IT" dirty="0" smtClean="0"/>
              <a:t>progetti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56007" r="-56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23865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Ripartizione della spesa per programmi e progetti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67589" r="-67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7474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Ripartizione della spesa per programmi e progetti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27724" r="-27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34165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Ripartizione della spesa per programmi e progetti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22874" r="-22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2397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Ripartizione della spesa per programmi e progetti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17831" r="-178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90335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Rigidità dei bilanci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55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it-IT" dirty="0"/>
              <a:t>il </a:t>
            </a:r>
            <a:r>
              <a:rPr lang="it-IT" b="1" dirty="0"/>
              <a:t>grado di libertà </a:t>
            </a:r>
            <a:r>
              <a:rPr lang="it-IT" dirty="0"/>
              <a:t>sulle politiche tributarie e di spesa è </a:t>
            </a:r>
            <a:r>
              <a:rPr lang="it-IT" dirty="0" smtClean="0"/>
              <a:t>assai limitato</a:t>
            </a:r>
          </a:p>
          <a:p>
            <a:r>
              <a:rPr lang="it-IT" dirty="0" smtClean="0"/>
              <a:t>Nel comune piccolo l’incidenza % delle </a:t>
            </a:r>
            <a:r>
              <a:rPr lang="it-IT" dirty="0"/>
              <a:t>spese convenzionalmente definite 'rigide' – spese per personale, per oneri finanziari e per </a:t>
            </a:r>
            <a:r>
              <a:rPr lang="it-IT" dirty="0" smtClean="0"/>
              <a:t>rimborso </a:t>
            </a:r>
            <a:r>
              <a:rPr lang="it-IT" dirty="0"/>
              <a:t>prestiti - </a:t>
            </a:r>
            <a:r>
              <a:rPr lang="it-IT" dirty="0" smtClean="0"/>
              <a:t>supera </a:t>
            </a:r>
            <a:r>
              <a:rPr lang="it-IT" dirty="0"/>
              <a:t>il 30 </a:t>
            </a:r>
            <a:r>
              <a:rPr lang="it-IT" dirty="0" smtClean="0"/>
              <a:t>% del </a:t>
            </a:r>
            <a:r>
              <a:rPr lang="it-IT" dirty="0"/>
              <a:t>totale, escluse le partite di </a:t>
            </a:r>
            <a:r>
              <a:rPr lang="it-IT" dirty="0" smtClean="0"/>
              <a:t>giro</a:t>
            </a:r>
          </a:p>
          <a:p>
            <a:r>
              <a:rPr lang="it-IT" dirty="0" smtClean="0"/>
              <a:t>le </a:t>
            </a:r>
            <a:r>
              <a:rPr lang="it-IT" dirty="0"/>
              <a:t>spese rigide </a:t>
            </a:r>
            <a:r>
              <a:rPr lang="it-IT" dirty="0" smtClean="0"/>
              <a:t>si </a:t>
            </a:r>
            <a:r>
              <a:rPr lang="it-IT" dirty="0"/>
              <a:t>ripetono di anno in anno e </a:t>
            </a:r>
            <a:r>
              <a:rPr lang="it-IT" dirty="0" smtClean="0"/>
              <a:t>sono difficilmente </a:t>
            </a:r>
            <a:r>
              <a:rPr lang="it-IT" dirty="0"/>
              <a:t>modificabili nel breve </a:t>
            </a:r>
            <a:r>
              <a:rPr lang="it-IT" dirty="0" smtClean="0"/>
              <a:t>periodo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92656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Maggior rigidità nei comuni piccoli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tendono </a:t>
            </a:r>
            <a:r>
              <a:rPr lang="it-IT" dirty="0"/>
              <a:t>ad avere minori gradi di libertà </a:t>
            </a:r>
            <a:r>
              <a:rPr lang="it-IT" dirty="0" smtClean="0"/>
              <a:t>in quanto </a:t>
            </a:r>
            <a:r>
              <a:rPr lang="it-IT" dirty="0"/>
              <a:t>generalmente hanno una capacità di spesa per abitante sensibilmente </a:t>
            </a:r>
            <a:r>
              <a:rPr lang="it-IT" dirty="0" smtClean="0"/>
              <a:t>inferiore e perché, in un </a:t>
            </a:r>
            <a:r>
              <a:rPr lang="it-IT" dirty="0"/>
              <a:t>budget </a:t>
            </a:r>
            <a:r>
              <a:rPr lang="it-IT" dirty="0" smtClean="0"/>
              <a:t>limitato, </a:t>
            </a:r>
            <a:r>
              <a:rPr lang="it-IT" dirty="0"/>
              <a:t>le spese per </a:t>
            </a:r>
            <a:r>
              <a:rPr lang="it-IT" dirty="0" err="1"/>
              <a:t>attivita</a:t>
            </a:r>
            <a:r>
              <a:rPr lang="it-IT" dirty="0"/>
              <a:t>̀ </a:t>
            </a:r>
            <a:r>
              <a:rPr lang="it-IT" dirty="0" smtClean="0"/>
              <a:t>inderogabili (</a:t>
            </a:r>
            <a:r>
              <a:rPr lang="it-IT" dirty="0" err="1" smtClean="0"/>
              <a:t>elettricita</a:t>
            </a:r>
            <a:r>
              <a:rPr lang="it-IT" dirty="0" smtClean="0"/>
              <a:t>̀</a:t>
            </a:r>
            <a:r>
              <a:rPr lang="it-IT" dirty="0"/>
              <a:t>, </a:t>
            </a:r>
            <a:r>
              <a:rPr lang="it-IT" dirty="0" err="1" smtClean="0"/>
              <a:t>viabilita</a:t>
            </a:r>
            <a:r>
              <a:rPr lang="it-IT" dirty="0" smtClean="0"/>
              <a:t>̀, istruzione) tendono </a:t>
            </a:r>
            <a:r>
              <a:rPr lang="it-IT" dirty="0"/>
              <a:t>a pesare di </a:t>
            </a:r>
            <a:r>
              <a:rPr lang="it-IT" dirty="0" smtClean="0"/>
              <a:t>più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7813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Settori più “elastici”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6240" y="1845102"/>
            <a:ext cx="829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Separate le spese per il personale, i servizi sociali, l’istruzione e lo sport assorbono la quota più alta delle risorse di un Comune e sono i settori più significativi per la valutazione degli interventi politico-sociali a livello </a:t>
            </a:r>
            <a:r>
              <a:rPr lang="it-IT" sz="2800" dirty="0" smtClean="0"/>
              <a:t>comunale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178177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Entrate tributarie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fra </a:t>
            </a:r>
            <a:r>
              <a:rPr lang="it-IT" dirty="0"/>
              <a:t>i tributi principali </a:t>
            </a:r>
            <a:r>
              <a:rPr lang="it-IT" dirty="0" smtClean="0"/>
              <a:t>ci sono</a:t>
            </a:r>
          </a:p>
          <a:p>
            <a:r>
              <a:rPr lang="it-IT" dirty="0" smtClean="0"/>
              <a:t> le imposte comunali che gravano sugli immobili e che hanno una natura di imposta “patrimoniale” (contrapposta quindi ad una imposta “sul reddito”)</a:t>
            </a:r>
          </a:p>
          <a:p>
            <a:r>
              <a:rPr lang="it-IT" dirty="0" smtClean="0"/>
              <a:t>la </a:t>
            </a:r>
            <a:r>
              <a:rPr lang="it-IT" dirty="0"/>
              <a:t>compartecipazione e/o addizionale IRPEF (imposta sul reddito), l’imposta sulla </a:t>
            </a:r>
            <a:r>
              <a:rPr lang="it-IT" dirty="0" err="1"/>
              <a:t>pubblicita</a:t>
            </a:r>
            <a:r>
              <a:rPr lang="it-IT" dirty="0"/>
              <a:t>̀ e l’addizionale sul consumo di energia </a:t>
            </a:r>
            <a:r>
              <a:rPr lang="it-IT" dirty="0" smtClean="0"/>
              <a:t>elettrica</a:t>
            </a:r>
            <a:endParaRPr lang="it-IT" dirty="0"/>
          </a:p>
          <a:p>
            <a:r>
              <a:rPr lang="it-IT" dirty="0" smtClean="0"/>
              <a:t>fra </a:t>
            </a:r>
            <a:r>
              <a:rPr lang="it-IT" dirty="0"/>
              <a:t>le tasse, che vengono corrisposte a fronte di servizi erogati, </a:t>
            </a:r>
            <a:r>
              <a:rPr lang="it-IT" dirty="0" smtClean="0"/>
              <a:t>si può ricordare </a:t>
            </a:r>
            <a:r>
              <a:rPr lang="it-IT" dirty="0"/>
              <a:t>quella sulla raccolta dei </a:t>
            </a:r>
            <a:r>
              <a:rPr lang="it-IT" dirty="0" smtClean="0"/>
              <a:t>rifiuti</a:t>
            </a:r>
          </a:p>
          <a:p>
            <a:r>
              <a:rPr lang="it-IT" dirty="0" smtClean="0"/>
              <a:t>L’amministrazione </a:t>
            </a:r>
            <a:r>
              <a:rPr lang="it-IT" dirty="0"/>
              <a:t>comunale </a:t>
            </a:r>
            <a:r>
              <a:rPr lang="it-IT" dirty="0" smtClean="0"/>
              <a:t>può generalmente </a:t>
            </a:r>
            <a:r>
              <a:rPr lang="it-IT" dirty="0"/>
              <a:t>variare il prelievo tributario </a:t>
            </a:r>
            <a:r>
              <a:rPr lang="it-IT" dirty="0" smtClean="0"/>
              <a:t>entro </a:t>
            </a:r>
            <a:r>
              <a:rPr lang="it-IT" dirty="0"/>
              <a:t>limiti (o forbici) definiti per </a:t>
            </a:r>
            <a:r>
              <a:rPr lang="it-IT" dirty="0" smtClean="0"/>
              <a:t>legge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962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entrate </a:t>
            </a:r>
            <a:r>
              <a:rPr lang="it-IT" dirty="0" err="1" smtClean="0"/>
              <a:t>extratributarie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comprendono </a:t>
            </a:r>
            <a:r>
              <a:rPr lang="it-IT" dirty="0"/>
              <a:t>i proventi </a:t>
            </a:r>
            <a:r>
              <a:rPr lang="it-IT" dirty="0" smtClean="0"/>
              <a:t>derivanti</a:t>
            </a:r>
          </a:p>
          <a:p>
            <a:r>
              <a:rPr lang="it-IT" dirty="0" smtClean="0"/>
              <a:t>dalla </a:t>
            </a:r>
            <a:r>
              <a:rPr lang="it-IT" dirty="0"/>
              <a:t>erogazione dei servizi pubblici </a:t>
            </a:r>
            <a:r>
              <a:rPr lang="it-IT" b="1" dirty="0"/>
              <a:t>a domanda individuale </a:t>
            </a:r>
            <a:r>
              <a:rPr lang="it-IT" dirty="0" smtClean="0"/>
              <a:t>(rette </a:t>
            </a:r>
            <a:r>
              <a:rPr lang="it-IT" dirty="0"/>
              <a:t>per asili o residenze per anziani, ingressi ad impianti sportivi, proventi da parchimetri ecc.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dall’esercizio </a:t>
            </a:r>
            <a:r>
              <a:rPr lang="it-IT" dirty="0"/>
              <a:t>di alcune funzioni (imposizione di multe nell’ambito della funzione di polizia locale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dalla </a:t>
            </a:r>
            <a:r>
              <a:rPr lang="it-IT" dirty="0"/>
              <a:t>gestione di alcune </a:t>
            </a:r>
            <a:r>
              <a:rPr lang="it-IT" dirty="0" err="1"/>
              <a:t>attivita</a:t>
            </a:r>
            <a:r>
              <a:rPr lang="it-IT" dirty="0"/>
              <a:t>̀ (ad esempio la farmacia comunale</a:t>
            </a:r>
            <a:r>
              <a:rPr lang="it-IT" dirty="0" smtClean="0"/>
              <a:t>)</a:t>
            </a:r>
          </a:p>
          <a:p>
            <a:r>
              <a:rPr lang="it-IT" dirty="0" smtClean="0"/>
              <a:t>dalla </a:t>
            </a:r>
            <a:r>
              <a:rPr lang="it-IT" dirty="0" err="1"/>
              <a:t>proprieta</a:t>
            </a:r>
            <a:r>
              <a:rPr lang="it-IT" dirty="0"/>
              <a:t>̀ di immobili ed </a:t>
            </a:r>
            <a:r>
              <a:rPr lang="it-IT" dirty="0" smtClean="0"/>
              <a:t>esercizi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4082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Entrate da trasferimenti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i</a:t>
            </a:r>
            <a:r>
              <a:rPr lang="it-IT" dirty="0" smtClean="0"/>
              <a:t> </a:t>
            </a:r>
            <a:r>
              <a:rPr lang="it-IT" b="1" dirty="0"/>
              <a:t>trasferimenti </a:t>
            </a:r>
            <a:r>
              <a:rPr lang="it-IT" dirty="0" smtClean="0"/>
              <a:t>hanno origine da </a:t>
            </a:r>
            <a:r>
              <a:rPr lang="it-IT" dirty="0"/>
              <a:t>altri enti o istituzioni, principalmente dallo </a:t>
            </a:r>
            <a:r>
              <a:rPr lang="it-IT" b="1" dirty="0"/>
              <a:t>Stato</a:t>
            </a:r>
            <a:r>
              <a:rPr lang="it-IT" dirty="0"/>
              <a:t>, dalla </a:t>
            </a:r>
            <a:r>
              <a:rPr lang="it-IT" b="1" dirty="0"/>
              <a:t>Provincia</a:t>
            </a:r>
            <a:r>
              <a:rPr lang="it-IT" dirty="0"/>
              <a:t> e dalla </a:t>
            </a:r>
            <a:r>
              <a:rPr lang="it-IT" b="1" dirty="0"/>
              <a:t>Regione</a:t>
            </a:r>
            <a:r>
              <a:rPr lang="it-IT" dirty="0"/>
              <a:t> </a:t>
            </a:r>
            <a:r>
              <a:rPr lang="it-IT" dirty="0" smtClean="0"/>
              <a:t>(esempi: Ministero dell’Interno </a:t>
            </a:r>
            <a:r>
              <a:rPr lang="it-IT" dirty="0"/>
              <a:t>per la gestione delle scuole </a:t>
            </a:r>
            <a:r>
              <a:rPr lang="it-IT" dirty="0" smtClean="0"/>
              <a:t>materne; Regione </a:t>
            </a:r>
            <a:r>
              <a:rPr lang="it-IT" dirty="0"/>
              <a:t>per la copertura della componente sanitaria dell’assistenza agli </a:t>
            </a:r>
            <a:r>
              <a:rPr lang="it-IT" dirty="0" smtClean="0"/>
              <a:t>anziani)</a:t>
            </a:r>
          </a:p>
          <a:p>
            <a:r>
              <a:rPr lang="it-IT" dirty="0" smtClean="0"/>
              <a:t>Organismi </a:t>
            </a:r>
            <a:r>
              <a:rPr lang="it-IT" dirty="0"/>
              <a:t>sovranazionali </a:t>
            </a:r>
            <a:r>
              <a:rPr lang="it-IT" dirty="0" smtClean="0"/>
              <a:t>(es. UE) possono </a:t>
            </a:r>
            <a:r>
              <a:rPr lang="it-IT" dirty="0"/>
              <a:t>contribuire alle entrate di un Comune </a:t>
            </a:r>
            <a:r>
              <a:rPr lang="it-IT" dirty="0" smtClean="0"/>
              <a:t>(per </a:t>
            </a:r>
            <a:r>
              <a:rPr lang="it-IT" dirty="0"/>
              <a:t>finanziare progetti specifici o iniziative di formazione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Ciò avviene anche per </a:t>
            </a:r>
            <a:r>
              <a:rPr lang="it-IT" dirty="0"/>
              <a:t>soggetti o istituzioni </a:t>
            </a:r>
            <a:r>
              <a:rPr lang="it-IT" dirty="0" smtClean="0"/>
              <a:t>privati (spesso sono poste </a:t>
            </a:r>
            <a:r>
              <a:rPr lang="it-IT" dirty="0"/>
              <a:t>limitate e di carattere </a:t>
            </a:r>
            <a:r>
              <a:rPr lang="it-IT" dirty="0" smtClean="0"/>
              <a:t>transitorio)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7244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alienazioni e trasferimenti in conto capitale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Si tratta ad esempio delle entrate legate</a:t>
            </a:r>
          </a:p>
          <a:p>
            <a:r>
              <a:rPr lang="it-IT" dirty="0" smtClean="0"/>
              <a:t> </a:t>
            </a:r>
            <a:r>
              <a:rPr lang="it-IT" dirty="0"/>
              <a:t>alla vendita di </a:t>
            </a:r>
            <a:r>
              <a:rPr lang="it-IT" dirty="0" smtClean="0"/>
              <a:t>immobili</a:t>
            </a:r>
          </a:p>
          <a:p>
            <a:r>
              <a:rPr lang="it-IT" dirty="0" smtClean="0"/>
              <a:t>alle </a:t>
            </a:r>
            <a:r>
              <a:rPr lang="it-IT" dirty="0"/>
              <a:t>concessioni </a:t>
            </a:r>
            <a:r>
              <a:rPr lang="it-IT" dirty="0" smtClean="0"/>
              <a:t>cimiteriali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4749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trasferimenti da altri enti per finanziare spese di investimento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b="1" dirty="0" smtClean="0"/>
              <a:t>prestiti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0452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entrate da servizi per conto terzi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hanno </a:t>
            </a:r>
            <a:r>
              <a:rPr lang="it-IT" dirty="0"/>
              <a:t>uguale </a:t>
            </a:r>
            <a:r>
              <a:rPr lang="it-IT" dirty="0" smtClean="0"/>
              <a:t>imputazione anche dalla </a:t>
            </a:r>
            <a:r>
              <a:rPr lang="it-IT" dirty="0"/>
              <a:t>parte della </a:t>
            </a:r>
            <a:r>
              <a:rPr lang="it-IT" dirty="0" smtClean="0"/>
              <a:t>spesa</a:t>
            </a:r>
            <a:endParaRPr lang="it-IT" dirty="0"/>
          </a:p>
          <a:p>
            <a:r>
              <a:rPr lang="it-IT" dirty="0" smtClean="0"/>
              <a:t>costituiscono pertanto una </a:t>
            </a:r>
            <a:r>
              <a:rPr lang="it-IT" dirty="0"/>
              <a:t>mera </a:t>
            </a:r>
            <a:r>
              <a:rPr lang="it-IT" b="1" dirty="0"/>
              <a:t>partita di </a:t>
            </a:r>
            <a:r>
              <a:rPr lang="it-IT" b="1" dirty="0" smtClean="0"/>
              <a:t>giro</a:t>
            </a:r>
          </a:p>
          <a:p>
            <a:r>
              <a:rPr lang="it-IT" dirty="0" smtClean="0"/>
              <a:t>Le </a:t>
            </a:r>
            <a:r>
              <a:rPr lang="it-IT" dirty="0"/>
              <a:t>voci principali sono le ritenute sugli stipendi effettuate dal Comune nella sua capacità di sostituto di </a:t>
            </a:r>
            <a:r>
              <a:rPr lang="it-IT" dirty="0" smtClean="0"/>
              <a:t>imposta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07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classificazione economica delle spese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Individua quattro </a:t>
            </a:r>
            <a:r>
              <a:rPr lang="it-IT" dirty="0"/>
              <a:t>grosse </a:t>
            </a:r>
            <a:r>
              <a:rPr lang="it-IT" dirty="0" smtClean="0"/>
              <a:t>voci</a:t>
            </a:r>
          </a:p>
          <a:p>
            <a:r>
              <a:rPr lang="it-IT" dirty="0" smtClean="0"/>
              <a:t>la </a:t>
            </a:r>
            <a:r>
              <a:rPr lang="it-IT" b="1" dirty="0"/>
              <a:t>spesa corrente </a:t>
            </a:r>
            <a:r>
              <a:rPr lang="it-IT" dirty="0"/>
              <a:t>destinata a finanziare la gestione </a:t>
            </a:r>
            <a:r>
              <a:rPr lang="it-IT" dirty="0" smtClean="0"/>
              <a:t>ordinaria</a:t>
            </a:r>
            <a:endParaRPr lang="it-IT" dirty="0" smtClean="0">
              <a:effectLst/>
            </a:endParaRPr>
          </a:p>
          <a:p>
            <a:r>
              <a:rPr lang="it-IT" dirty="0" smtClean="0"/>
              <a:t>la </a:t>
            </a:r>
            <a:r>
              <a:rPr lang="it-IT" b="1" dirty="0"/>
              <a:t>spesa in conto capitale </a:t>
            </a:r>
            <a:r>
              <a:rPr lang="it-IT" dirty="0"/>
              <a:t>o </a:t>
            </a:r>
            <a:r>
              <a:rPr lang="it-IT" b="1" dirty="0"/>
              <a:t>di investimento </a:t>
            </a:r>
            <a:r>
              <a:rPr lang="it-IT" dirty="0"/>
              <a:t>destinata a finanziare opere pubbliche e beni </a:t>
            </a:r>
            <a:r>
              <a:rPr lang="it-IT" dirty="0" smtClean="0"/>
              <a:t>immobili </a:t>
            </a:r>
            <a:r>
              <a:rPr lang="it-IT" dirty="0"/>
              <a:t>che producono benefici ripetuti nel </a:t>
            </a:r>
            <a:r>
              <a:rPr lang="it-IT" dirty="0" smtClean="0"/>
              <a:t>tempo</a:t>
            </a:r>
            <a:endParaRPr lang="it-IT" dirty="0" smtClean="0">
              <a:effectLst/>
            </a:endParaRPr>
          </a:p>
          <a:p>
            <a:r>
              <a:rPr lang="it-IT" dirty="0" smtClean="0"/>
              <a:t>la </a:t>
            </a:r>
            <a:r>
              <a:rPr lang="it-IT" b="1" dirty="0"/>
              <a:t>spesa per rimborso prestiti</a:t>
            </a:r>
            <a:r>
              <a:rPr lang="it-IT" dirty="0"/>
              <a:t>, destinata a restituire le quote capitali dei mutui o </a:t>
            </a:r>
            <a:r>
              <a:rPr lang="it-IT" dirty="0" smtClean="0"/>
              <a:t>prestiti</a:t>
            </a:r>
            <a:endParaRPr lang="it-IT" dirty="0"/>
          </a:p>
          <a:p>
            <a:r>
              <a:rPr lang="it-IT" dirty="0" smtClean="0"/>
              <a:t>la </a:t>
            </a:r>
            <a:r>
              <a:rPr lang="it-IT" b="1" dirty="0"/>
              <a:t>spesa per servizi per conto terzi</a:t>
            </a:r>
            <a:r>
              <a:rPr lang="it-IT" dirty="0"/>
              <a:t>, ossia la partita di giro delle imposte che il Comune </a:t>
            </a:r>
            <a:r>
              <a:rPr lang="it-IT" dirty="0" smtClean="0"/>
              <a:t>incassa </a:t>
            </a:r>
            <a:r>
              <a:rPr lang="it-IT" dirty="0"/>
              <a:t>come sostituto di imposta per poi girare allo </a:t>
            </a:r>
            <a:r>
              <a:rPr lang="it-IT" dirty="0" smtClean="0"/>
              <a:t>Stato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27308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1251</Words>
  <Application>Microsoft Office PowerPoint</Application>
  <PresentationFormat>Presentazione su schermo (4:3)</PresentationFormat>
  <Paragraphs>122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Com’è articolato il bilancio </vt:lpstr>
      <vt:lpstr>Le entrate </vt:lpstr>
      <vt:lpstr>Entrate tributarie</vt:lpstr>
      <vt:lpstr>entrate extratributarie</vt:lpstr>
      <vt:lpstr>Entrate da trasferimenti</vt:lpstr>
      <vt:lpstr>alienazioni e trasferimenti in conto capitale</vt:lpstr>
      <vt:lpstr>trasferimenti da altri enti per finanziare spese di investimento</vt:lpstr>
      <vt:lpstr>entrate da servizi per conto terzi </vt:lpstr>
      <vt:lpstr>classificazione economica delle spese </vt:lpstr>
      <vt:lpstr>L’incidenza delle spese</vt:lpstr>
      <vt:lpstr>Destinazione delle spese</vt:lpstr>
      <vt:lpstr>Differenze nella spesa tra un capoluogo di provincia e un comune della provincia </vt:lpstr>
      <vt:lpstr>La differenza tra i due comuni</vt:lpstr>
      <vt:lpstr>struttura della spesa corrente </vt:lpstr>
      <vt:lpstr>classificazione della spesa per funzioni</vt:lpstr>
      <vt:lpstr>Divisione della spesa corrente per funzioni</vt:lpstr>
      <vt:lpstr>ripartizione funzionale delle spese in conto capitale </vt:lpstr>
      <vt:lpstr>Spesa per investimento, rendiconto per funzioni  </vt:lpstr>
      <vt:lpstr>Il bilancio e le scelte politiche</vt:lpstr>
      <vt:lpstr>Ripartizione della spesa per programmi e progetti</vt:lpstr>
      <vt:lpstr>Ripartizione della spesa per programmi e progetti</vt:lpstr>
      <vt:lpstr>Ripartizione della spesa per programmi e progetti</vt:lpstr>
      <vt:lpstr>Ripartizione della spesa per programmi e progetti</vt:lpstr>
      <vt:lpstr>Ripartizione della spesa per programmi e progetti</vt:lpstr>
      <vt:lpstr>Rigidità dei bilanci</vt:lpstr>
      <vt:lpstr>Maggior rigidità nei comuni piccoli</vt:lpstr>
      <vt:lpstr>Settori più “elastici”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Com’è articolato il bilancio </dc:title>
  <dc:creator>giorgio pani</dc:creator>
  <cp:lastModifiedBy>goffredo</cp:lastModifiedBy>
  <cp:revision>25</cp:revision>
  <dcterms:created xsi:type="dcterms:W3CDTF">2014-10-13T09:30:17Z</dcterms:created>
  <dcterms:modified xsi:type="dcterms:W3CDTF">2014-10-20T13:59:43Z</dcterms:modified>
</cp:coreProperties>
</file>