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  <a:srgbClr val="6600FF"/>
    <a:srgbClr val="99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1" autoAdjust="0"/>
    <p:restoredTop sz="94660"/>
  </p:normalViewPr>
  <p:slideViewPr>
    <p:cSldViewPr>
      <p:cViewPr varScale="1">
        <p:scale>
          <a:sx n="72" d="100"/>
          <a:sy n="72" d="100"/>
        </p:scale>
        <p:origin x="-96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14/09/2015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soft-matter.seas.harvard.edu/images/6/6f/DeGennesReptation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frm=1&amp;source=images&amp;cd=&amp;cad=rja&amp;docid=zd3_6_ZXyuQPhM&amp;tbnid=unGvx7kbOWWUyM:&amp;ved=0CAUQjRw&amp;url=http://domesticfutures.wordpress.com/page/2/&amp;ei=dalFUqzeOuie0QWq0IDwBw&amp;bvm=bv.53217764,d.bGE&amp;psig=AFQjCNEEWWRUz_y1hafw14t83Lei10OFqw&amp;ust=1380382584524446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3508" y="548680"/>
            <a:ext cx="8420472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000099"/>
                </a:solidFill>
              </a:rPr>
              <a:t>CHIMICA DELLE MACROMOLECOLE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67744" y="2276872"/>
            <a:ext cx="4572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b="1" dirty="0" smtClean="0">
              <a:solidFill>
                <a:srgbClr val="000099"/>
              </a:solidFill>
            </a:endParaRPr>
          </a:p>
          <a:p>
            <a:pPr algn="ctr"/>
            <a:r>
              <a:rPr lang="it-IT" sz="4000" b="1" dirty="0" smtClean="0">
                <a:solidFill>
                  <a:srgbClr val="000099"/>
                </a:solidFill>
              </a:rPr>
              <a:t>Prof. Roberto Rizzo</a:t>
            </a:r>
          </a:p>
          <a:p>
            <a:pPr algn="ctr"/>
            <a:endParaRPr lang="it-IT" sz="2400" b="1" dirty="0" smtClean="0">
              <a:solidFill>
                <a:srgbClr val="000099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Dipartimento di</a:t>
            </a:r>
          </a:p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Scienze della Vita</a:t>
            </a:r>
          </a:p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Stanza 238 – tel. 040 5588754</a:t>
            </a:r>
          </a:p>
          <a:p>
            <a:pPr algn="ctr"/>
            <a:r>
              <a:rPr lang="it-IT" sz="2400" b="1" dirty="0" smtClean="0">
                <a:solidFill>
                  <a:srgbClr val="000099"/>
                </a:solidFill>
              </a:rPr>
              <a:t>E-mail: rizzor@units.it</a:t>
            </a:r>
            <a:endParaRPr lang="it-IT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605001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0099"/>
                </a:solidFill>
              </a:rPr>
              <a:t>Nei 50 anni seguenti lo studio sui cristalli di polimeri fu sviluppato con ricerche su dinamica delle catene, difetti cristallini.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0099"/>
                </a:solidFill>
              </a:rPr>
              <a:t>Le scoperte degli anni ‘50 stimolarono la ricerca degli anni ’60: processi di cristallizzazione, moti molecolari locali, orientazioni molecolari, nuovi metodi di caratterizzazione. In particolare, nuove tecniche di sintesi per catene lunghe e </a:t>
            </a:r>
            <a:r>
              <a:rPr lang="it-IT" sz="2000" dirty="0" err="1" smtClean="0">
                <a:solidFill>
                  <a:srgbClr val="000099"/>
                </a:solidFill>
              </a:rPr>
              <a:t>stereoregolari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0099"/>
                </a:solidFill>
              </a:rPr>
              <a:t>Già nel 1956 la </a:t>
            </a:r>
            <a:r>
              <a:rPr lang="it-IT" sz="2000" b="1" dirty="0" smtClean="0">
                <a:solidFill>
                  <a:srgbClr val="000099"/>
                </a:solidFill>
              </a:rPr>
              <a:t>HOECHST AG </a:t>
            </a:r>
            <a:r>
              <a:rPr lang="it-IT" sz="2000" dirty="0" smtClean="0">
                <a:solidFill>
                  <a:srgbClr val="000099"/>
                </a:solidFill>
              </a:rPr>
              <a:t>(Germania) iniziò la produzione industriale del </a:t>
            </a:r>
            <a:r>
              <a:rPr lang="it-IT" sz="2000" b="1" dirty="0" smtClean="0">
                <a:solidFill>
                  <a:srgbClr val="000099"/>
                </a:solidFill>
              </a:rPr>
              <a:t>HDPE</a:t>
            </a:r>
            <a:r>
              <a:rPr lang="it-IT" sz="2000" dirty="0" smtClean="0">
                <a:solidFill>
                  <a:srgbClr val="000099"/>
                </a:solidFill>
              </a:rPr>
              <a:t>.  Questo è un materiale cristallino rigido, ben adatto per applicazioni che devono sopportare pesi, che rapidamente entrò in numerosi settori della produzione industriale. Nel 1958 la </a:t>
            </a:r>
            <a:r>
              <a:rPr lang="it-IT" sz="2000" b="1" dirty="0" smtClean="0">
                <a:solidFill>
                  <a:srgbClr val="000099"/>
                </a:solidFill>
              </a:rPr>
              <a:t>MANNESMANN AG</a:t>
            </a:r>
            <a:r>
              <a:rPr lang="it-IT" sz="2000" dirty="0" smtClean="0">
                <a:solidFill>
                  <a:srgbClr val="000099"/>
                </a:solidFill>
              </a:rPr>
              <a:t> a </a:t>
            </a:r>
            <a:r>
              <a:rPr lang="it-IT" sz="2000" dirty="0" err="1" smtClean="0">
                <a:solidFill>
                  <a:srgbClr val="000099"/>
                </a:solidFill>
              </a:rPr>
              <a:t>Duisburg</a:t>
            </a:r>
            <a:r>
              <a:rPr lang="it-IT" sz="2000" dirty="0" smtClean="0">
                <a:solidFill>
                  <a:srgbClr val="000099"/>
                </a:solidFill>
              </a:rPr>
              <a:t> (Germania) iniziò la produzione di tubi per acqua fatti da estrusi di </a:t>
            </a:r>
            <a:r>
              <a:rPr lang="it-IT" sz="2000" b="1" dirty="0" smtClean="0">
                <a:solidFill>
                  <a:srgbClr val="000099"/>
                </a:solidFill>
              </a:rPr>
              <a:t>HDPE</a:t>
            </a:r>
            <a:r>
              <a:rPr lang="it-IT" sz="2000" dirty="0" smtClean="0">
                <a:solidFill>
                  <a:srgbClr val="000099"/>
                </a:solidFill>
              </a:rPr>
              <a:t> a basso peso e a pressione limitata.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99"/>
                </a:solidFill>
              </a:rPr>
              <a:t>Contemporaneamente ai progressi della Scienza delle Macromolecole furono fondate numerose </a:t>
            </a:r>
            <a:r>
              <a:rPr lang="it-IT" sz="2000" b="1" dirty="0" smtClean="0">
                <a:solidFill>
                  <a:srgbClr val="C00000"/>
                </a:solidFill>
              </a:rPr>
              <a:t>Società Scientifiche </a:t>
            </a:r>
            <a:r>
              <a:rPr lang="it-IT" sz="2000" dirty="0" smtClean="0">
                <a:solidFill>
                  <a:srgbClr val="000099"/>
                </a:solidFill>
              </a:rPr>
              <a:t>dedicate ai polimeri:</a:t>
            </a:r>
            <a:endParaRPr lang="it-IT" sz="2000" dirty="0">
              <a:solidFill>
                <a:srgbClr val="000099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661248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L’Associazione Italiana di Scienza e Tecnologia delle Macromolecole è stata rifondata nel 2013.</a:t>
            </a:r>
            <a:endParaRPr lang="it-IT" sz="2000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2962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Gli anni ’70.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Continuano i progressi in nuovi concetti, nuovi materiali e nuove metodologie di caratterizzazione.  In particolare, il concetto di “reptazione”, polimeri funzionali, miscele polimeriche e fibre rinforzate; diffusione di neutroni, spettroscopia NMR 2D e 3D.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b="1" i="1" dirty="0" smtClean="0">
                <a:solidFill>
                  <a:srgbClr val="000099"/>
                </a:solidFill>
              </a:rPr>
              <a:t>Reptazione</a:t>
            </a:r>
            <a:r>
              <a:rPr lang="it-IT" sz="2000" dirty="0" smtClean="0">
                <a:solidFill>
                  <a:srgbClr val="000099"/>
                </a:solidFill>
              </a:rPr>
              <a:t>:  La presenza di “</a:t>
            </a:r>
            <a:r>
              <a:rPr lang="it-IT" sz="2000" dirty="0" err="1" smtClean="0">
                <a:solidFill>
                  <a:srgbClr val="000099"/>
                </a:solidFill>
              </a:rPr>
              <a:t>autoavvolgimenti</a:t>
            </a:r>
            <a:r>
              <a:rPr lang="it-IT" sz="2000" dirty="0" smtClean="0">
                <a:solidFill>
                  <a:srgbClr val="000099"/>
                </a:solidFill>
              </a:rPr>
              <a:t>” rendeva difficile il trattamento teorico di fusi polimerici o soluzioni concentrate.  </a:t>
            </a:r>
            <a:r>
              <a:rPr lang="it-IT" sz="2000" b="1" dirty="0" smtClean="0">
                <a:solidFill>
                  <a:srgbClr val="000099"/>
                </a:solidFill>
              </a:rPr>
              <a:t>P.G. de </a:t>
            </a:r>
            <a:r>
              <a:rPr lang="it-IT" sz="2000" b="1" dirty="0" err="1" smtClean="0">
                <a:solidFill>
                  <a:srgbClr val="000099"/>
                </a:solidFill>
              </a:rPr>
              <a:t>Gennes</a:t>
            </a:r>
            <a:r>
              <a:rPr lang="it-IT" sz="2000" b="1" dirty="0" smtClean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ha risolto il problema nel 1971 introducendo il concetto di “tubo</a:t>
            </a:r>
            <a:r>
              <a:rPr lang="it-IT" sz="2000" smtClean="0">
                <a:solidFill>
                  <a:srgbClr val="000099"/>
                </a:solidFill>
              </a:rPr>
              <a:t>”:  i </a:t>
            </a:r>
            <a:r>
              <a:rPr lang="it-IT" sz="2000" dirty="0" smtClean="0">
                <a:solidFill>
                  <a:srgbClr val="000099"/>
                </a:solidFill>
              </a:rPr>
              <a:t>movimenti “</a:t>
            </a:r>
            <a:r>
              <a:rPr lang="it-IT" sz="2000" dirty="0" err="1" smtClean="0">
                <a:solidFill>
                  <a:srgbClr val="000099"/>
                </a:solidFill>
              </a:rPr>
              <a:t>reptazionali</a:t>
            </a:r>
            <a:r>
              <a:rPr lang="it-IT" sz="2000" dirty="0" smtClean="0">
                <a:solidFill>
                  <a:srgbClr val="000099"/>
                </a:solidFill>
              </a:rPr>
              <a:t>” (dal movimento dei rettili) in un tubo immaginario sono dovuto agli ostacoli laterali creati dalla stessa o da altre catene.</a:t>
            </a:r>
            <a:endParaRPr lang="it-IT" sz="2000" dirty="0">
              <a:solidFill>
                <a:srgbClr val="000099"/>
              </a:solidFill>
            </a:endParaRPr>
          </a:p>
        </p:txBody>
      </p:sp>
      <p:pic>
        <p:nvPicPr>
          <p:cNvPr id="2052" name="Picture 4" descr="Image:DeGennesRept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077072"/>
            <a:ext cx="2448272" cy="2026943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796136" y="4279624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 smtClean="0">
                <a:solidFill>
                  <a:srgbClr val="000099"/>
                </a:solidFill>
              </a:rPr>
              <a:t>Pierre-Gilles</a:t>
            </a:r>
            <a:r>
              <a:rPr lang="it-IT" sz="2000" b="1" dirty="0" smtClean="0">
                <a:solidFill>
                  <a:srgbClr val="000099"/>
                </a:solidFill>
              </a:rPr>
              <a:t> de </a:t>
            </a:r>
            <a:r>
              <a:rPr lang="it-IT" sz="2000" b="1" dirty="0" err="1" smtClean="0">
                <a:solidFill>
                  <a:srgbClr val="000099"/>
                </a:solidFill>
              </a:rPr>
              <a:t>Gennes</a:t>
            </a:r>
            <a:r>
              <a:rPr lang="it-IT" sz="2000" b="1" dirty="0" smtClean="0">
                <a:solidFill>
                  <a:srgbClr val="000099"/>
                </a:solidFill>
              </a:rPr>
              <a:t> (1932–2007)</a:t>
            </a:r>
          </a:p>
          <a:p>
            <a:r>
              <a:rPr lang="it-IT" sz="2000" b="1" dirty="0" smtClean="0">
                <a:solidFill>
                  <a:srgbClr val="000099"/>
                </a:solidFill>
              </a:rPr>
              <a:t>Nobel </a:t>
            </a:r>
            <a:r>
              <a:rPr lang="it-IT" sz="2000" b="1" dirty="0" smtClean="0">
                <a:solidFill>
                  <a:srgbClr val="000099"/>
                </a:solidFill>
              </a:rPr>
              <a:t>in Fisica </a:t>
            </a:r>
            <a:r>
              <a:rPr lang="it-IT" sz="2000" b="1" dirty="0" smtClean="0">
                <a:solidFill>
                  <a:srgbClr val="000099"/>
                </a:solidFill>
              </a:rPr>
              <a:t>nel 1991 per i cristalli liquidi ed i polimeri</a:t>
            </a:r>
            <a:endParaRPr lang="it-IT" sz="2000" dirty="0">
              <a:solidFill>
                <a:srgbClr val="000099"/>
              </a:solidFill>
            </a:endParaRPr>
          </a:p>
        </p:txBody>
      </p:sp>
      <p:pic>
        <p:nvPicPr>
          <p:cNvPr id="2054" name="Picture 6" descr="http://www.nature.com/nature/journal/v448/n7150/images/448149a-i1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307" y="4087120"/>
            <a:ext cx="153779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76672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Gli anni 1980 - 2000.</a:t>
            </a:r>
          </a:p>
          <a:p>
            <a:pPr algn="just"/>
            <a:r>
              <a:rPr lang="it-IT" sz="2000" b="1" i="1" dirty="0" smtClean="0">
                <a:solidFill>
                  <a:srgbClr val="000099"/>
                </a:solidFill>
              </a:rPr>
              <a:t>Nuovi catalizzatori a singolo sito</a:t>
            </a:r>
            <a:r>
              <a:rPr lang="it-IT" sz="2000" dirty="0" smtClean="0">
                <a:solidFill>
                  <a:srgbClr val="000099"/>
                </a:solidFill>
              </a:rPr>
              <a:t>: contrariamente a quelli Ziegler-Natta, che sono eterogenei e contengono molti siti catalitici diversi, questi catalizzatori a </a:t>
            </a:r>
            <a:r>
              <a:rPr lang="it-IT" sz="2000" dirty="0" err="1" smtClean="0">
                <a:solidFill>
                  <a:srgbClr val="000099"/>
                </a:solidFill>
              </a:rPr>
              <a:t>metallocene</a:t>
            </a:r>
            <a:r>
              <a:rPr lang="it-IT" sz="2000" dirty="0" smtClean="0">
                <a:solidFill>
                  <a:srgbClr val="000099"/>
                </a:solidFill>
              </a:rPr>
              <a:t> contengono un’unica specie polimerizzante e sono solubili ed attivi in solventi organici non-nucleofili come toluene e idrocarburi alifatici.</a:t>
            </a:r>
          </a:p>
          <a:p>
            <a:pPr algn="just"/>
            <a:endParaRPr lang="it-IT" sz="2000" i="1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i="1" dirty="0" smtClean="0">
                <a:solidFill>
                  <a:srgbClr val="000099"/>
                </a:solidFill>
              </a:rPr>
              <a:t>Sviluppo della micro-meccanica di polimeri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i="1" dirty="0" smtClean="0">
                <a:solidFill>
                  <a:srgbClr val="000099"/>
                </a:solidFill>
              </a:rPr>
              <a:t>nano-compositi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  <a:endParaRPr lang="it-IT" sz="2000" i="1" dirty="0" smtClean="0">
              <a:solidFill>
                <a:srgbClr val="000099"/>
              </a:solidFill>
            </a:endParaRPr>
          </a:p>
          <a:p>
            <a:pPr algn="just"/>
            <a:endParaRPr lang="it-IT" sz="2000" b="1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Il ventunesimo secolo verso il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nano–bio–self</a:t>
            </a:r>
            <a:r>
              <a:rPr lang="it-IT" sz="2000" dirty="0" smtClean="0">
                <a:solidFill>
                  <a:srgbClr val="000099"/>
                </a:solidFill>
              </a:rPr>
              <a:t>: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Importanti obiettivi  di ricerca sono: esplorare nuove strategie sintetiche, usare </a:t>
            </a:r>
            <a:r>
              <a:rPr lang="it-IT" sz="2000" dirty="0" err="1" smtClean="0">
                <a:solidFill>
                  <a:srgbClr val="000099"/>
                </a:solidFill>
              </a:rPr>
              <a:t>monomeri</a:t>
            </a:r>
            <a:r>
              <a:rPr lang="it-IT" sz="2000" dirty="0" smtClean="0">
                <a:solidFill>
                  <a:srgbClr val="000099"/>
                </a:solidFill>
              </a:rPr>
              <a:t> biologici, identificare e migliorare micro-strutture proprietà fisiche e meccaniche, migliorare i processi ed il riciclo.  Disegnare materiali adatti alla specializzazione delle richieste specialmente nel campo delle necessità e del conforto umano: trattamento delle acque, energia solare, applicazioni mediche e funzionali, imballaggio e rispetto dell’ambiente  (</a:t>
            </a:r>
            <a:r>
              <a:rPr lang="it-IT" sz="2000" dirty="0" err="1" smtClean="0">
                <a:solidFill>
                  <a:srgbClr val="000099"/>
                </a:solidFill>
              </a:rPr>
              <a:t>monomeri</a:t>
            </a:r>
            <a:r>
              <a:rPr lang="it-IT" sz="2000" dirty="0" smtClean="0">
                <a:solidFill>
                  <a:srgbClr val="000099"/>
                </a:solidFill>
              </a:rPr>
              <a:t> da fonti biologiche e non petrolio).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Sviluppare materiali funzionali morbidi, auto-assemblanti, che comunicano con l’ambiente e stimolino selettivamente reazioni chimiche  (</a:t>
            </a:r>
            <a:r>
              <a:rPr lang="it-IT" sz="2000" b="1" i="1" dirty="0" smtClean="0">
                <a:solidFill>
                  <a:srgbClr val="000099"/>
                </a:solidFill>
              </a:rPr>
              <a:t>autoriparazione</a:t>
            </a:r>
            <a:r>
              <a:rPr lang="it-IT" sz="2000" dirty="0" smtClean="0">
                <a:solidFill>
                  <a:srgbClr val="000099"/>
                </a:solidFill>
              </a:rPr>
              <a:t>).</a:t>
            </a:r>
            <a:endParaRPr lang="it-IT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1560" y="33265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>
                <a:solidFill>
                  <a:srgbClr val="000099"/>
                </a:solidFill>
              </a:rPr>
              <a:t>I materiali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autoriparanti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sono una classe di materiali «</a:t>
            </a:r>
            <a:r>
              <a:rPr lang="it-IT" sz="2000" b="1" i="1" dirty="0" smtClean="0">
                <a:solidFill>
                  <a:srgbClr val="C00000"/>
                </a:solidFill>
              </a:rPr>
              <a:t>intelligenti</a:t>
            </a:r>
            <a:r>
              <a:rPr lang="it-IT" sz="2000" dirty="0" smtClean="0">
                <a:solidFill>
                  <a:srgbClr val="000099"/>
                </a:solidFill>
              </a:rPr>
              <a:t>» che hanno la capacità di riparare danni causati nel tempo dall’uso.  Le micro-rotture dei materiali ne cambiano le caratteristiche termiche, elettriche ed acustiche ed alla fine producono la perdita dell’intera qualità del materiale.  Generalmente le rotture sono riparate a mano, ma questo non è semplice poiché le fratture sono spesso microscopiche.  Per essere «</a:t>
            </a:r>
            <a:r>
              <a:rPr lang="it-IT" sz="2000" b="1" i="1" dirty="0" err="1" smtClean="0">
                <a:solidFill>
                  <a:srgbClr val="C00000"/>
                </a:solidFill>
              </a:rPr>
              <a:t>autoriparante</a:t>
            </a:r>
            <a:r>
              <a:rPr lang="it-IT" sz="2000" dirty="0" smtClean="0">
                <a:solidFill>
                  <a:srgbClr val="000099"/>
                </a:solidFill>
              </a:rPr>
              <a:t>» un materiale deve essere in grado di eliminare le microfratture senza l’intervento umano.</a:t>
            </a:r>
            <a:endParaRPr lang="en-US" sz="20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://domesticfutures.files.wordpress.com/2010/01/polym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11011"/>
            <a:ext cx="4968552" cy="2486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388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9562" y="332656"/>
            <a:ext cx="8356006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PROGRAMMA DEL CORSO DI CHIMICA DELLE MACROMOLECOLE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0099"/>
                </a:solidFill>
              </a:rPr>
              <a:t>Laurea Triennale</a:t>
            </a:r>
            <a:endParaRPr lang="it-IT" sz="2400" b="1" dirty="0">
              <a:solidFill>
                <a:srgbClr val="000099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19672" y="1484784"/>
            <a:ext cx="6011646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Storia ed introduzione sui polimeri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Polimerizzazioni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Massa molecolare e configurazione macromolecolare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Proprietà macromolecolari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Termodinamica dei polimeri in soluzione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Stato vetroso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Elasticità della gomma ed elastomeri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Stato cristallino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>
                <a:solidFill>
                  <a:srgbClr val="000099"/>
                </a:solidFill>
              </a:rPr>
              <a:t>Metodi sperimentali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99"/>
                </a:solidFill>
              </a:rPr>
              <a:t>Materiali </a:t>
            </a:r>
            <a:r>
              <a:rPr lang="it-IT" sz="2000" dirty="0" smtClean="0">
                <a:solidFill>
                  <a:srgbClr val="000099"/>
                </a:solidFill>
              </a:rPr>
              <a:t>polimerici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rgbClr val="000099"/>
                </a:solidFill>
              </a:rPr>
              <a:t>Polielettroliti</a:t>
            </a:r>
            <a:r>
              <a:rPr lang="it-IT" sz="2000" dirty="0" smtClean="0">
                <a:solidFill>
                  <a:srgbClr val="000099"/>
                </a:solidFill>
              </a:rPr>
              <a:t> (cenni)</a:t>
            </a:r>
            <a:endParaRPr lang="it-IT" sz="2000" dirty="0" smtClean="0">
              <a:solidFill>
                <a:srgbClr val="00009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59563" y="4941168"/>
            <a:ext cx="835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L’esame del corso è costituito da una prova orale che prevede tre domande sugli argomenti trattati.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Le diapo del corso sono inserite nella apposita pagina in </a:t>
            </a:r>
            <a:r>
              <a:rPr lang="it-IT" sz="2000" dirty="0" err="1" smtClean="0">
                <a:solidFill>
                  <a:srgbClr val="000099"/>
                </a:solidFill>
              </a:rPr>
              <a:t>Moodle</a:t>
            </a:r>
            <a:r>
              <a:rPr lang="it-IT" sz="2000" dirty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insieme ad alcuni testi di riferimento.</a:t>
            </a:r>
            <a:endParaRPr lang="it-IT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980728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en-US" sz="2400" b="1" dirty="0" smtClean="0">
                <a:solidFill>
                  <a:srgbClr val="000099"/>
                </a:solidFill>
              </a:rPr>
              <a:t>TESTI DI RIFERIMENTO:</a:t>
            </a:r>
          </a:p>
          <a:p>
            <a:endParaRPr lang="it-IT" altLang="en-US" sz="2400" b="1" dirty="0" smtClean="0">
              <a:solidFill>
                <a:srgbClr val="000099"/>
              </a:solidFill>
            </a:endParaRPr>
          </a:p>
          <a:p>
            <a:r>
              <a:rPr lang="it-IT" altLang="en-US" sz="2400" b="1" dirty="0" smtClean="0">
                <a:solidFill>
                  <a:srgbClr val="000099"/>
                </a:solidFill>
              </a:rPr>
              <a:t>AIM </a:t>
            </a:r>
            <a:r>
              <a:rPr lang="it-IT" altLang="en-US" sz="2400" b="1" dirty="0">
                <a:solidFill>
                  <a:srgbClr val="000099"/>
                </a:solidFill>
              </a:rPr>
              <a:t>(autori vari),</a:t>
            </a:r>
            <a:r>
              <a:rPr lang="it-IT" altLang="en-US" sz="2400" b="1" i="1" dirty="0">
                <a:solidFill>
                  <a:srgbClr val="000099"/>
                </a:solidFill>
              </a:rPr>
              <a:t> Fondamenti di Scienza dei Polimeri</a:t>
            </a:r>
            <a:r>
              <a:rPr lang="it-IT" altLang="en-US" sz="2400" b="1" dirty="0">
                <a:solidFill>
                  <a:srgbClr val="000099"/>
                </a:solidFill>
              </a:rPr>
              <a:t>, </a:t>
            </a:r>
            <a:r>
              <a:rPr lang="it-IT" altLang="en-US" sz="2400" b="1" dirty="0" err="1">
                <a:solidFill>
                  <a:srgbClr val="000099"/>
                </a:solidFill>
              </a:rPr>
              <a:t>Pacini</a:t>
            </a:r>
            <a:r>
              <a:rPr lang="it-IT" altLang="en-US" sz="2400" b="1" dirty="0">
                <a:solidFill>
                  <a:srgbClr val="000099"/>
                </a:solidFill>
              </a:rPr>
              <a:t> Editore, </a:t>
            </a:r>
            <a:r>
              <a:rPr lang="it-IT" altLang="en-US" sz="2400" b="1" dirty="0" smtClean="0">
                <a:solidFill>
                  <a:srgbClr val="000099"/>
                </a:solidFill>
              </a:rPr>
              <a:t>  Pisa </a:t>
            </a:r>
            <a:r>
              <a:rPr lang="it-IT" altLang="en-US" sz="2400" b="1" dirty="0">
                <a:solidFill>
                  <a:srgbClr val="000099"/>
                </a:solidFill>
              </a:rPr>
              <a:t>(1998). </a:t>
            </a:r>
            <a:endParaRPr lang="it-IT" altLang="en-US" sz="2400" b="1" dirty="0" smtClean="0">
              <a:solidFill>
                <a:srgbClr val="000099"/>
              </a:solidFill>
            </a:endParaRPr>
          </a:p>
          <a:p>
            <a:endParaRPr lang="it-IT" altLang="en-US" sz="2400" b="1" dirty="0">
              <a:solidFill>
                <a:srgbClr val="000099"/>
              </a:solidFill>
            </a:endParaRPr>
          </a:p>
          <a:p>
            <a:endParaRPr lang="it-IT" altLang="en-US" sz="2400" b="1" dirty="0" smtClean="0">
              <a:solidFill>
                <a:srgbClr val="000099"/>
              </a:solidFill>
            </a:endParaRPr>
          </a:p>
          <a:p>
            <a:r>
              <a:rPr lang="it-IT" altLang="en-US" sz="2400" b="1" dirty="0" err="1">
                <a:solidFill>
                  <a:srgbClr val="000099"/>
                </a:solidFill>
              </a:rPr>
              <a:t>Hiemenz</a:t>
            </a:r>
            <a:r>
              <a:rPr lang="it-IT" altLang="en-US" sz="2400" b="1" dirty="0">
                <a:solidFill>
                  <a:srgbClr val="000099"/>
                </a:solidFill>
              </a:rPr>
              <a:t>, P. C. </a:t>
            </a:r>
            <a:r>
              <a:rPr lang="it-IT" altLang="en-US" sz="2400" b="1" i="1" dirty="0" err="1">
                <a:solidFill>
                  <a:srgbClr val="000099"/>
                </a:solidFill>
              </a:rPr>
              <a:t>Polymer</a:t>
            </a:r>
            <a:r>
              <a:rPr lang="it-IT" altLang="en-US" sz="2400" b="1" i="1" dirty="0">
                <a:solidFill>
                  <a:srgbClr val="000099"/>
                </a:solidFill>
              </a:rPr>
              <a:t> </a:t>
            </a:r>
            <a:r>
              <a:rPr lang="it-IT" altLang="en-US" sz="2400" b="1" i="1" dirty="0" err="1">
                <a:solidFill>
                  <a:srgbClr val="000099"/>
                </a:solidFill>
              </a:rPr>
              <a:t>Chemistry</a:t>
            </a:r>
            <a:r>
              <a:rPr lang="it-IT" altLang="en-US" sz="2400" b="1" dirty="0">
                <a:solidFill>
                  <a:srgbClr val="000099"/>
                </a:solidFill>
              </a:rPr>
              <a:t>, Marcel </a:t>
            </a:r>
            <a:r>
              <a:rPr lang="it-IT" altLang="en-US" sz="2400" b="1" dirty="0" err="1">
                <a:solidFill>
                  <a:srgbClr val="000099"/>
                </a:solidFill>
              </a:rPr>
              <a:t>Dekker</a:t>
            </a:r>
            <a:r>
              <a:rPr lang="it-IT" altLang="en-US" sz="2400" b="1" dirty="0">
                <a:solidFill>
                  <a:srgbClr val="000099"/>
                </a:solidFill>
              </a:rPr>
              <a:t>, </a:t>
            </a:r>
            <a:r>
              <a:rPr lang="it-IT" altLang="en-US" sz="2400" b="1" dirty="0" err="1">
                <a:solidFill>
                  <a:srgbClr val="000099"/>
                </a:solidFill>
              </a:rPr>
              <a:t>Inc</a:t>
            </a:r>
            <a:r>
              <a:rPr lang="it-IT" altLang="en-US" sz="2400" b="1" dirty="0">
                <a:solidFill>
                  <a:srgbClr val="000099"/>
                </a:solidFill>
              </a:rPr>
              <a:t>., N.Y., 1984</a:t>
            </a:r>
            <a:r>
              <a:rPr lang="it-IT" altLang="en-US" sz="2400" dirty="0">
                <a:solidFill>
                  <a:srgbClr val="000099"/>
                </a:solidFill>
              </a:rPr>
              <a:t>.</a:t>
            </a:r>
          </a:p>
          <a:p>
            <a:endParaRPr lang="it-IT" altLang="en-US" sz="2400" b="1" dirty="0">
              <a:solidFill>
                <a:srgbClr val="000099"/>
              </a:solidFill>
            </a:endParaRPr>
          </a:p>
          <a:p>
            <a:r>
              <a:rPr lang="it-IT" altLang="en-US" sz="2400" b="1" dirty="0" smtClean="0">
                <a:solidFill>
                  <a:srgbClr val="000099"/>
                </a:solidFill>
              </a:rPr>
              <a:t>Sperling</a:t>
            </a:r>
            <a:r>
              <a:rPr lang="it-IT" altLang="en-US" sz="2400" b="1" dirty="0">
                <a:solidFill>
                  <a:srgbClr val="000099"/>
                </a:solidFill>
              </a:rPr>
              <a:t>, L. H., </a:t>
            </a:r>
            <a:r>
              <a:rPr lang="it-IT" altLang="en-US" sz="2400" b="1" i="1" dirty="0" err="1">
                <a:solidFill>
                  <a:srgbClr val="000099"/>
                </a:solidFill>
              </a:rPr>
              <a:t>Introduction</a:t>
            </a:r>
            <a:r>
              <a:rPr lang="it-IT" altLang="en-US" sz="2400" b="1" i="1" dirty="0">
                <a:solidFill>
                  <a:srgbClr val="000099"/>
                </a:solidFill>
              </a:rPr>
              <a:t> to </a:t>
            </a:r>
            <a:r>
              <a:rPr lang="it-IT" altLang="en-US" sz="2400" b="1" i="1" dirty="0" err="1">
                <a:solidFill>
                  <a:srgbClr val="000099"/>
                </a:solidFill>
              </a:rPr>
              <a:t>Physical</a:t>
            </a:r>
            <a:r>
              <a:rPr lang="it-IT" altLang="en-US" sz="2400" b="1" i="1" dirty="0">
                <a:solidFill>
                  <a:srgbClr val="000099"/>
                </a:solidFill>
              </a:rPr>
              <a:t> </a:t>
            </a:r>
            <a:r>
              <a:rPr lang="it-IT" altLang="en-US" sz="2400" b="1" i="1" dirty="0" err="1">
                <a:solidFill>
                  <a:srgbClr val="000099"/>
                </a:solidFill>
              </a:rPr>
              <a:t>Polymer</a:t>
            </a:r>
            <a:r>
              <a:rPr lang="it-IT" altLang="en-US" sz="2400" b="1" i="1" dirty="0">
                <a:solidFill>
                  <a:srgbClr val="000099"/>
                </a:solidFill>
              </a:rPr>
              <a:t> Science</a:t>
            </a:r>
            <a:r>
              <a:rPr lang="it-IT" altLang="en-US" sz="2400" b="1" dirty="0">
                <a:solidFill>
                  <a:srgbClr val="000099"/>
                </a:solidFill>
              </a:rPr>
              <a:t>, 3rd </a:t>
            </a:r>
            <a:r>
              <a:rPr lang="it-IT" altLang="en-US" sz="2400" b="1" dirty="0" err="1">
                <a:solidFill>
                  <a:srgbClr val="000099"/>
                </a:solidFill>
              </a:rPr>
              <a:t>edition</a:t>
            </a:r>
            <a:r>
              <a:rPr lang="it-IT" altLang="en-US" sz="2400" b="1" dirty="0">
                <a:solidFill>
                  <a:srgbClr val="000099"/>
                </a:solidFill>
              </a:rPr>
              <a:t>, </a:t>
            </a:r>
            <a:r>
              <a:rPr lang="it-IT" altLang="en-US" sz="2400" b="1" dirty="0" smtClean="0">
                <a:solidFill>
                  <a:srgbClr val="000099"/>
                </a:solidFill>
              </a:rPr>
              <a:t>  John </a:t>
            </a:r>
            <a:r>
              <a:rPr lang="it-IT" altLang="en-US" sz="2400" b="1" dirty="0" err="1">
                <a:solidFill>
                  <a:srgbClr val="000099"/>
                </a:solidFill>
              </a:rPr>
              <a:t>Wiley</a:t>
            </a:r>
            <a:r>
              <a:rPr lang="it-IT" altLang="en-US" sz="2400" b="1" dirty="0">
                <a:solidFill>
                  <a:srgbClr val="000099"/>
                </a:solidFill>
              </a:rPr>
              <a:t> &amp; </a:t>
            </a:r>
            <a:r>
              <a:rPr lang="it-IT" altLang="en-US" sz="2400" b="1" dirty="0" err="1">
                <a:solidFill>
                  <a:srgbClr val="000099"/>
                </a:solidFill>
              </a:rPr>
              <a:t>Sons</a:t>
            </a:r>
            <a:r>
              <a:rPr lang="it-IT" altLang="en-US" sz="2400" b="1" dirty="0">
                <a:solidFill>
                  <a:srgbClr val="000099"/>
                </a:solidFill>
              </a:rPr>
              <a:t>, </a:t>
            </a:r>
            <a:r>
              <a:rPr lang="it-IT" altLang="en-US" sz="2400" b="1" dirty="0" err="1">
                <a:solidFill>
                  <a:srgbClr val="000099"/>
                </a:solidFill>
              </a:rPr>
              <a:t>Inc</a:t>
            </a:r>
            <a:r>
              <a:rPr lang="it-IT" altLang="en-US" sz="2400" b="1" dirty="0">
                <a:solidFill>
                  <a:srgbClr val="000099"/>
                </a:solidFill>
              </a:rPr>
              <a:t>. N.Y., 2001</a:t>
            </a:r>
            <a:r>
              <a:rPr lang="it-IT" altLang="en-US" sz="2400" b="1" dirty="0" smtClean="0">
                <a:solidFill>
                  <a:srgbClr val="000099"/>
                </a:solidFill>
              </a:rPr>
              <a:t>.</a:t>
            </a:r>
            <a:endParaRPr lang="it-IT" altLang="en-US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71522" y="163871"/>
            <a:ext cx="8132440" cy="6008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 PO’ DI STORIA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1522" y="885691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Alcuni biopolimeri sono “conosciuti “ dall’uomo da millenni: la produzione di fibre di cotone è una tecnologia conosciuta già in India più di 7000 anni fa e si può considerare una “</a:t>
            </a:r>
            <a:r>
              <a:rPr lang="it-IT" sz="2000" i="1" u="sng" dirty="0" smtClean="0">
                <a:solidFill>
                  <a:srgbClr val="C00000"/>
                </a:solidFill>
              </a:rPr>
              <a:t>tecnologia polimerica</a:t>
            </a:r>
            <a:r>
              <a:rPr lang="it-IT" sz="2000" dirty="0" smtClean="0">
                <a:solidFill>
                  <a:srgbClr val="000099"/>
                </a:solidFill>
              </a:rPr>
              <a:t>”.  La stessa cosa si può dire per la produzione della seta in Cina o della gomma naturale in Brasile.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La </a:t>
            </a:r>
            <a:r>
              <a:rPr lang="it-IT" sz="2000" i="1" u="sng" dirty="0" smtClean="0">
                <a:solidFill>
                  <a:srgbClr val="C00000"/>
                </a:solidFill>
              </a:rPr>
              <a:t>scienza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delle macromolecole invece si può datare agli inizi del 1900 AD.</a:t>
            </a:r>
          </a:p>
          <a:p>
            <a:pPr algn="just"/>
            <a:endParaRPr lang="it-IT" sz="2000" dirty="0" smtClean="0">
              <a:solidFill>
                <a:srgbClr val="0000FF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Argomenti tipici della </a:t>
            </a:r>
            <a:r>
              <a:rPr lang="it-IT" sz="2000" b="1" i="1" dirty="0" smtClean="0">
                <a:solidFill>
                  <a:srgbClr val="000099"/>
                </a:solidFill>
              </a:rPr>
              <a:t>Scienza della Macromolecole </a:t>
            </a:r>
            <a:r>
              <a:rPr lang="it-IT" sz="2000" dirty="0" smtClean="0">
                <a:solidFill>
                  <a:srgbClr val="000099"/>
                </a:solidFill>
              </a:rPr>
              <a:t>sono:</a:t>
            </a:r>
            <a:endParaRPr lang="it-IT" sz="2000" dirty="0" smtClean="0">
              <a:solidFill>
                <a:srgbClr val="000099"/>
              </a:solidFill>
            </a:endParaRP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Definire e meccanismi di sintesi delle macromolecole.</a:t>
            </a: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Determinare </a:t>
            </a:r>
            <a:r>
              <a:rPr lang="it-IT" sz="2000" dirty="0" smtClean="0">
                <a:solidFill>
                  <a:srgbClr val="000099"/>
                </a:solidFill>
              </a:rPr>
              <a:t>e controllare la </a:t>
            </a:r>
            <a:r>
              <a:rPr lang="it-IT" sz="2000" dirty="0" smtClean="0">
                <a:solidFill>
                  <a:srgbClr val="000099"/>
                </a:solidFill>
              </a:rPr>
              <a:t>struttura e la lunghezza </a:t>
            </a:r>
            <a:r>
              <a:rPr lang="it-IT" sz="2000" dirty="0" smtClean="0">
                <a:solidFill>
                  <a:srgbClr val="000099"/>
                </a:solidFill>
              </a:rPr>
              <a:t>delle molecole.</a:t>
            </a: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Determinare la costituzione e la geometria delle singole catene.</a:t>
            </a: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Determinare </a:t>
            </a:r>
            <a:r>
              <a:rPr lang="it-IT" sz="2000" dirty="0" smtClean="0">
                <a:solidFill>
                  <a:srgbClr val="000099"/>
                </a:solidFill>
              </a:rPr>
              <a:t>le </a:t>
            </a:r>
            <a:r>
              <a:rPr lang="it-IT" sz="2000" dirty="0" smtClean="0">
                <a:solidFill>
                  <a:srgbClr val="000099"/>
                </a:solidFill>
              </a:rPr>
              <a:t>interazioni delle catene polimeriche in fase liquida o solida e le transizioni tra questi stati.</a:t>
            </a:r>
          </a:p>
          <a:p>
            <a:pPr marL="457200" indent="-457200" algn="just">
              <a:buAutoNum type="arabicParenR"/>
            </a:pPr>
            <a:r>
              <a:rPr lang="it-IT" sz="2000" dirty="0" smtClean="0">
                <a:solidFill>
                  <a:srgbClr val="000099"/>
                </a:solidFill>
              </a:rPr>
              <a:t>Studiare la tecnologia dei materiali polimerici.</a:t>
            </a:r>
          </a:p>
          <a:p>
            <a:pPr marL="457200" indent="-457200" algn="just">
              <a:buAutoNum type="arabicParenR"/>
            </a:pPr>
            <a:endParaRPr lang="it-IT" sz="2000" dirty="0" smtClean="0">
              <a:solidFill>
                <a:srgbClr val="0000FF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Per questo il termine </a:t>
            </a:r>
            <a:r>
              <a:rPr lang="it-IT" sz="2000" b="1" i="1" dirty="0" smtClean="0">
                <a:solidFill>
                  <a:srgbClr val="C00000"/>
                </a:solidFill>
              </a:rPr>
              <a:t>Scienza delle Macromolecole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si applica sostanzialmente a studi su sistemi molecolari di cui si riconosce la natura “</a:t>
            </a:r>
            <a:r>
              <a:rPr lang="it-IT" sz="2000" b="1" dirty="0" smtClean="0">
                <a:solidFill>
                  <a:srgbClr val="C00000"/>
                </a:solidFill>
              </a:rPr>
              <a:t>lunga</a:t>
            </a:r>
            <a:r>
              <a:rPr lang="it-IT" sz="2000" dirty="0" smtClean="0">
                <a:solidFill>
                  <a:srgbClr val="000099"/>
                </a:solidFill>
              </a:rPr>
              <a:t>” delle molecole.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1106" y="476672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i="1" dirty="0" smtClean="0">
                <a:solidFill>
                  <a:srgbClr val="C00000"/>
                </a:solidFill>
              </a:rPr>
              <a:t>Inizi della Scienza delle Macromolecole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Goodyear</a:t>
            </a:r>
            <a:r>
              <a:rPr lang="it-IT" sz="2000" dirty="0" smtClean="0">
                <a:solidFill>
                  <a:srgbClr val="000099"/>
                </a:solidFill>
              </a:rPr>
              <a:t> scoprì empiricamente la vulcanizzazione del caucciù (gomma naturale) (1839), </a:t>
            </a:r>
            <a:r>
              <a:rPr lang="it-IT" sz="2000" b="1" dirty="0" err="1" smtClean="0">
                <a:solidFill>
                  <a:srgbClr val="000099"/>
                </a:solidFill>
              </a:rPr>
              <a:t>Schönbein</a:t>
            </a:r>
            <a:r>
              <a:rPr lang="it-IT" sz="2000" dirty="0" smtClean="0">
                <a:solidFill>
                  <a:srgbClr val="000099"/>
                </a:solidFill>
              </a:rPr>
              <a:t> ottenne la nitrocellulosa nel 1845; I fratelli </a:t>
            </a:r>
            <a:r>
              <a:rPr lang="it-IT" sz="2000" b="1" dirty="0" err="1" smtClean="0">
                <a:solidFill>
                  <a:srgbClr val="000099"/>
                </a:solidFill>
              </a:rPr>
              <a:t>Hyatt</a:t>
            </a:r>
            <a:r>
              <a:rPr lang="it-IT" sz="2000" dirty="0" smtClean="0">
                <a:solidFill>
                  <a:srgbClr val="000099"/>
                </a:solidFill>
              </a:rPr>
              <a:t> produssero la celluloide (</a:t>
            </a:r>
            <a:r>
              <a:rPr lang="it-IT" sz="2000" dirty="0" err="1" smtClean="0">
                <a:solidFill>
                  <a:srgbClr val="000099"/>
                </a:solidFill>
              </a:rPr>
              <a:t>dinitrato</a:t>
            </a:r>
            <a:r>
              <a:rPr lang="it-IT" sz="2000" dirty="0" smtClean="0">
                <a:solidFill>
                  <a:srgbClr val="000099"/>
                </a:solidFill>
              </a:rPr>
              <a:t> di cellulosa modificato con canfora) come sostituto dell’avorio (1869).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Il riscaldamento della gomma per estensione (osservato da </a:t>
            </a:r>
            <a:r>
              <a:rPr lang="it-IT" sz="2000" b="1" dirty="0" err="1" smtClean="0">
                <a:solidFill>
                  <a:srgbClr val="000099"/>
                </a:solidFill>
              </a:rPr>
              <a:t>Gough</a:t>
            </a:r>
            <a:r>
              <a:rPr lang="it-IT" sz="2000" dirty="0" smtClean="0">
                <a:solidFill>
                  <a:srgbClr val="000099"/>
                </a:solidFill>
              </a:rPr>
              <a:t> nel 1805) fu studiato nel 1850 da </a:t>
            </a:r>
            <a:r>
              <a:rPr lang="it-IT" sz="2000" b="1" dirty="0" smtClean="0">
                <a:solidFill>
                  <a:srgbClr val="000099"/>
                </a:solidFill>
              </a:rPr>
              <a:t>W. Thomson (Lord Kelvin)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e </a:t>
            </a:r>
            <a:r>
              <a:rPr lang="it-IT" sz="2000" b="1" dirty="0" smtClean="0">
                <a:solidFill>
                  <a:srgbClr val="000099"/>
                </a:solidFill>
              </a:rPr>
              <a:t>Joule</a:t>
            </a:r>
            <a:r>
              <a:rPr lang="it-IT" sz="2000" dirty="0" smtClean="0">
                <a:solidFill>
                  <a:srgbClr val="000099"/>
                </a:solidFill>
              </a:rPr>
              <a:t>.    </a:t>
            </a:r>
            <a:r>
              <a:rPr lang="it-IT" sz="2000" b="1" dirty="0" err="1" smtClean="0">
                <a:solidFill>
                  <a:srgbClr val="000099"/>
                </a:solidFill>
              </a:rPr>
              <a:t>Berthelot</a:t>
            </a:r>
            <a:r>
              <a:rPr lang="it-IT" sz="2000" dirty="0" smtClean="0">
                <a:solidFill>
                  <a:srgbClr val="000099"/>
                </a:solidFill>
              </a:rPr>
              <a:t> (1827–1907) presentò nel 1863 la prima relazione sulla polimerizzazione (adottando il termine proposto </a:t>
            </a:r>
            <a:r>
              <a:rPr lang="it-IT" sz="2000" dirty="0" smtClean="0">
                <a:solidFill>
                  <a:srgbClr val="000099"/>
                </a:solidFill>
              </a:rPr>
              <a:t>da </a:t>
            </a:r>
            <a:r>
              <a:rPr lang="it-IT" sz="2000" b="1" dirty="0" err="1" smtClean="0">
                <a:solidFill>
                  <a:srgbClr val="000099"/>
                </a:solidFill>
              </a:rPr>
              <a:t>Berzelius</a:t>
            </a:r>
            <a:r>
              <a:rPr lang="it-IT" sz="2000" dirty="0" smtClean="0">
                <a:solidFill>
                  <a:srgbClr val="000099"/>
                </a:solidFill>
              </a:rPr>
              <a:t>).  </a:t>
            </a:r>
            <a:r>
              <a:rPr lang="it-IT" sz="2000" b="1" dirty="0" err="1" smtClean="0">
                <a:solidFill>
                  <a:srgbClr val="000099"/>
                </a:solidFill>
              </a:rPr>
              <a:t>Berthelot</a:t>
            </a:r>
            <a:r>
              <a:rPr lang="it-IT" sz="2000" dirty="0" smtClean="0">
                <a:solidFill>
                  <a:srgbClr val="000099"/>
                </a:solidFill>
              </a:rPr>
              <a:t> affermò che  “</a:t>
            </a:r>
            <a:r>
              <a:rPr lang="it-IT" sz="2000" dirty="0" err="1" smtClean="0">
                <a:solidFill>
                  <a:srgbClr val="000099"/>
                </a:solidFill>
              </a:rPr>
              <a:t>all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compounds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able</a:t>
            </a:r>
            <a:r>
              <a:rPr lang="it-IT" sz="2000" dirty="0" smtClean="0">
                <a:solidFill>
                  <a:srgbClr val="000099"/>
                </a:solidFill>
              </a:rPr>
              <a:t> to </a:t>
            </a:r>
            <a:r>
              <a:rPr lang="it-IT" sz="2000" dirty="0" err="1" smtClean="0">
                <a:solidFill>
                  <a:srgbClr val="000099"/>
                </a:solidFill>
              </a:rPr>
              <a:t>add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hydrogen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dirty="0" err="1" smtClean="0">
                <a:solidFill>
                  <a:srgbClr val="000099"/>
                </a:solidFill>
              </a:rPr>
              <a:t>chlorine</a:t>
            </a:r>
            <a:r>
              <a:rPr lang="it-IT" sz="2000" dirty="0" smtClean="0">
                <a:solidFill>
                  <a:srgbClr val="000099"/>
                </a:solidFill>
              </a:rPr>
              <a:t>, water, must be </a:t>
            </a:r>
            <a:r>
              <a:rPr lang="it-IT" sz="2000" dirty="0" err="1" smtClean="0">
                <a:solidFill>
                  <a:srgbClr val="000099"/>
                </a:solidFill>
              </a:rPr>
              <a:t>able</a:t>
            </a:r>
            <a:r>
              <a:rPr lang="it-IT" sz="2000" dirty="0" smtClean="0">
                <a:solidFill>
                  <a:srgbClr val="000099"/>
                </a:solidFill>
              </a:rPr>
              <a:t> to </a:t>
            </a:r>
            <a:r>
              <a:rPr lang="it-IT" sz="2000" dirty="0" err="1" smtClean="0">
                <a:solidFill>
                  <a:srgbClr val="000099"/>
                </a:solidFill>
              </a:rPr>
              <a:t>add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molecules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identical</a:t>
            </a:r>
            <a:r>
              <a:rPr lang="it-IT" sz="2000" dirty="0" smtClean="0">
                <a:solidFill>
                  <a:srgbClr val="000099"/>
                </a:solidFill>
              </a:rPr>
              <a:t> to </a:t>
            </a:r>
            <a:r>
              <a:rPr lang="it-IT" sz="2000" dirty="0" err="1" smtClean="0">
                <a:solidFill>
                  <a:srgbClr val="000099"/>
                </a:solidFill>
              </a:rPr>
              <a:t>themselves</a:t>
            </a:r>
            <a:r>
              <a:rPr lang="it-IT" sz="2000" dirty="0" smtClean="0">
                <a:solidFill>
                  <a:srgbClr val="000099"/>
                </a:solidFill>
              </a:rPr>
              <a:t>”.   Parole profetiche, ma dimenticate per 60 anni.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Agli inizi del 1900 fu sintetizzato il primo elastomero (a base di isoprene) e la prima plastica sintetica: la resina fenolica </a:t>
            </a:r>
            <a:r>
              <a:rPr lang="it-IT" sz="2000" b="1" dirty="0" smtClean="0">
                <a:solidFill>
                  <a:srgbClr val="000099"/>
                </a:solidFill>
              </a:rPr>
              <a:t>Bakelite® </a:t>
            </a:r>
            <a:r>
              <a:rPr lang="it-IT" sz="2000" dirty="0" smtClean="0">
                <a:solidFill>
                  <a:srgbClr val="000099"/>
                </a:solidFill>
              </a:rPr>
              <a:t>brevettata da </a:t>
            </a:r>
            <a:r>
              <a:rPr lang="it-IT" sz="2000" b="1" dirty="0" smtClean="0">
                <a:solidFill>
                  <a:srgbClr val="000099"/>
                </a:solidFill>
              </a:rPr>
              <a:t>Leo </a:t>
            </a:r>
            <a:r>
              <a:rPr lang="it-IT" sz="2000" b="1" dirty="0" err="1" smtClean="0">
                <a:solidFill>
                  <a:srgbClr val="000099"/>
                </a:solidFill>
              </a:rPr>
              <a:t>Baekeland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nel </a:t>
            </a:r>
            <a:r>
              <a:rPr lang="it-IT" sz="2000" dirty="0" smtClean="0">
                <a:solidFill>
                  <a:srgbClr val="000099"/>
                </a:solidFill>
              </a:rPr>
              <a:t>1907, belga trasferitosi negli USA. </a:t>
            </a:r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Tutto ciò senza rendersi conto della </a:t>
            </a:r>
            <a:r>
              <a:rPr lang="it-IT" sz="2000" b="1" dirty="0" smtClean="0">
                <a:solidFill>
                  <a:srgbClr val="000099"/>
                </a:solidFill>
              </a:rPr>
              <a:t>natura macromolecolare </a:t>
            </a:r>
            <a:r>
              <a:rPr lang="it-IT" sz="2000" dirty="0" smtClean="0">
                <a:solidFill>
                  <a:srgbClr val="000099"/>
                </a:solidFill>
              </a:rPr>
              <a:t>dei prodotti.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2886" y="435437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 smtClean="0">
                <a:solidFill>
                  <a:srgbClr val="000099"/>
                </a:solidFill>
              </a:rPr>
              <a:t>Il primo riferimento a prodotti di polimerizzazione ad alta massa molecolare formato da centinaia di “</a:t>
            </a:r>
            <a:r>
              <a:rPr lang="it-IT" sz="2000" dirty="0" err="1" smtClean="0">
                <a:solidFill>
                  <a:srgbClr val="000099"/>
                </a:solidFill>
              </a:rPr>
              <a:t>Bausteinen</a:t>
            </a:r>
            <a:r>
              <a:rPr lang="it-IT" sz="2000" dirty="0" smtClean="0">
                <a:solidFill>
                  <a:srgbClr val="000099"/>
                </a:solidFill>
              </a:rPr>
              <a:t>” (blocchi </a:t>
            </a:r>
            <a:r>
              <a:rPr lang="it-IT" sz="2000" dirty="0" smtClean="0">
                <a:solidFill>
                  <a:srgbClr val="000099"/>
                </a:solidFill>
              </a:rPr>
              <a:t>di </a:t>
            </a:r>
            <a:r>
              <a:rPr lang="it-IT" sz="2000" dirty="0" smtClean="0">
                <a:solidFill>
                  <a:srgbClr val="000099"/>
                </a:solidFill>
              </a:rPr>
              <a:t>isoprene o </a:t>
            </a:r>
            <a:r>
              <a:rPr lang="it-IT" sz="2000" dirty="0" smtClean="0">
                <a:solidFill>
                  <a:srgbClr val="000099"/>
                </a:solidFill>
              </a:rPr>
              <a:t>formaldeide) </a:t>
            </a:r>
            <a:r>
              <a:rPr lang="it-IT" sz="2000" dirty="0" smtClean="0">
                <a:solidFill>
                  <a:srgbClr val="000099"/>
                </a:solidFill>
              </a:rPr>
              <a:t>fu fatto nel  1920 da </a:t>
            </a:r>
            <a:r>
              <a:rPr lang="it-IT" sz="2000" b="1" dirty="0" err="1" smtClean="0">
                <a:solidFill>
                  <a:srgbClr val="000099"/>
                </a:solidFill>
              </a:rPr>
              <a:t>Staudinger</a:t>
            </a:r>
            <a:r>
              <a:rPr lang="it-IT" sz="2000" dirty="0" smtClean="0">
                <a:solidFill>
                  <a:srgbClr val="000099"/>
                </a:solidFill>
              </a:rPr>
              <a:t>, all’ETH di </a:t>
            </a:r>
            <a:r>
              <a:rPr lang="it-IT" sz="2000" dirty="0" err="1" smtClean="0">
                <a:solidFill>
                  <a:srgbClr val="000099"/>
                </a:solidFill>
              </a:rPr>
              <a:t>Zürich</a:t>
            </a:r>
            <a:r>
              <a:rPr lang="it-IT" sz="2000" dirty="0" smtClean="0">
                <a:solidFill>
                  <a:srgbClr val="000099"/>
                </a:solidFill>
              </a:rPr>
              <a:t> che nel 1924 coniò il temine </a:t>
            </a:r>
            <a:r>
              <a:rPr lang="it-IT" sz="2000" b="1" dirty="0" err="1" smtClean="0">
                <a:solidFill>
                  <a:srgbClr val="C00000"/>
                </a:solidFill>
              </a:rPr>
              <a:t>Makromolekül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nella sua famosa: </a:t>
            </a:r>
          </a:p>
          <a:p>
            <a:pPr lvl="0" algn="just"/>
            <a:r>
              <a:rPr lang="it-IT" sz="2000" dirty="0" err="1" smtClean="0">
                <a:solidFill>
                  <a:srgbClr val="000099"/>
                </a:solidFill>
              </a:rPr>
              <a:t>Mitteilung</a:t>
            </a:r>
            <a:r>
              <a:rPr lang="it-IT" sz="2000" dirty="0" smtClean="0">
                <a:solidFill>
                  <a:srgbClr val="000099"/>
                </a:solidFill>
              </a:rPr>
              <a:t> (comunicazione) </a:t>
            </a:r>
            <a:r>
              <a:rPr lang="it-IT" sz="2000" dirty="0" err="1" smtClean="0">
                <a:solidFill>
                  <a:srgbClr val="000099"/>
                </a:solidFill>
              </a:rPr>
              <a:t>über</a:t>
            </a:r>
            <a:r>
              <a:rPr lang="it-IT" sz="2000" dirty="0" smtClean="0">
                <a:solidFill>
                  <a:srgbClr val="000099"/>
                </a:solidFill>
              </a:rPr>
              <a:t> die </a:t>
            </a:r>
            <a:r>
              <a:rPr lang="it-IT" sz="2000" dirty="0" err="1" smtClean="0">
                <a:solidFill>
                  <a:srgbClr val="000099"/>
                </a:solidFill>
              </a:rPr>
              <a:t>Konstitution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des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Kautschuks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dirty="0" err="1" smtClean="0">
                <a:solidFill>
                  <a:srgbClr val="000099"/>
                </a:solidFill>
              </a:rPr>
              <a:t>Berichte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der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Deutschen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Chem</a:t>
            </a:r>
            <a:r>
              <a:rPr lang="it-IT" sz="2000" dirty="0" smtClean="0">
                <a:solidFill>
                  <a:srgbClr val="000099"/>
                </a:solidFill>
              </a:rPr>
              <a:t>. </a:t>
            </a:r>
            <a:r>
              <a:rPr lang="it-IT" sz="2000" dirty="0" err="1" smtClean="0">
                <a:solidFill>
                  <a:srgbClr val="000099"/>
                </a:solidFill>
              </a:rPr>
              <a:t>Gesellschaft</a:t>
            </a:r>
            <a:r>
              <a:rPr lang="it-IT" sz="2000" dirty="0" smtClean="0">
                <a:solidFill>
                  <a:srgbClr val="000099"/>
                </a:solidFill>
              </a:rPr>
              <a:t>  57, 1203 (1924).</a:t>
            </a:r>
          </a:p>
          <a:p>
            <a:pPr lvl="0" algn="just"/>
            <a:r>
              <a:rPr lang="it-IT" sz="2000" dirty="0" smtClean="0">
                <a:solidFill>
                  <a:srgbClr val="000099"/>
                </a:solidFill>
              </a:rPr>
              <a:t>Per il suo lavoro, che ha portato all’identificazione della natura macromolecolare dei polimeri, </a:t>
            </a:r>
            <a:r>
              <a:rPr lang="it-IT" sz="2000" b="1" dirty="0" err="1" smtClean="0">
                <a:solidFill>
                  <a:srgbClr val="000099"/>
                </a:solidFill>
              </a:rPr>
              <a:t>Staudinger</a:t>
            </a:r>
            <a:r>
              <a:rPr lang="it-IT" sz="2000" dirty="0" smtClean="0">
                <a:solidFill>
                  <a:srgbClr val="000099"/>
                </a:solidFill>
              </a:rPr>
              <a:t> vinse il premio  Nobel nel 1953.</a:t>
            </a:r>
          </a:p>
          <a:p>
            <a:pPr lvl="0" algn="just"/>
            <a:endParaRPr lang="it-IT" sz="2000" dirty="0">
              <a:solidFill>
                <a:srgbClr val="000099"/>
              </a:solidFill>
            </a:endParaRPr>
          </a:p>
          <a:p>
            <a:pPr lvl="0" algn="just"/>
            <a:r>
              <a:rPr lang="it-IT" sz="2000" dirty="0" smtClean="0">
                <a:solidFill>
                  <a:srgbClr val="000099"/>
                </a:solidFill>
              </a:rPr>
              <a:t>Ma la sua intuizione trovò l’opposizione </a:t>
            </a:r>
            <a:r>
              <a:rPr lang="it-IT" sz="2000" dirty="0">
                <a:solidFill>
                  <a:srgbClr val="000099"/>
                </a:solidFill>
              </a:rPr>
              <a:t>di </a:t>
            </a:r>
            <a:r>
              <a:rPr lang="it-IT" sz="2000" b="1" dirty="0">
                <a:solidFill>
                  <a:srgbClr val="000099"/>
                </a:solidFill>
              </a:rPr>
              <a:t>Mark</a:t>
            </a:r>
            <a:r>
              <a:rPr lang="it-IT" sz="2000" dirty="0">
                <a:solidFill>
                  <a:srgbClr val="000099"/>
                </a:solidFill>
              </a:rPr>
              <a:t> e </a:t>
            </a:r>
            <a:r>
              <a:rPr lang="it-IT" sz="2000" b="1" dirty="0" err="1" smtClean="0">
                <a:solidFill>
                  <a:srgbClr val="000099"/>
                </a:solidFill>
              </a:rPr>
              <a:t>Meyer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>
                <a:solidFill>
                  <a:srgbClr val="000099"/>
                </a:solidFill>
              </a:rPr>
              <a:t>che </a:t>
            </a:r>
            <a:r>
              <a:rPr lang="it-IT" sz="2000" dirty="0" smtClean="0">
                <a:solidFill>
                  <a:srgbClr val="000099"/>
                </a:solidFill>
              </a:rPr>
              <a:t>lavoravano </a:t>
            </a:r>
            <a:r>
              <a:rPr lang="it-IT" sz="2000" dirty="0">
                <a:solidFill>
                  <a:srgbClr val="000099"/>
                </a:solidFill>
              </a:rPr>
              <a:t>proprio </a:t>
            </a:r>
            <a:r>
              <a:rPr lang="it-IT" sz="2000" dirty="0" smtClean="0">
                <a:solidFill>
                  <a:srgbClr val="000099"/>
                </a:solidFill>
              </a:rPr>
              <a:t>sulla </a:t>
            </a:r>
            <a:r>
              <a:rPr lang="it-IT" sz="2000" dirty="0">
                <a:solidFill>
                  <a:srgbClr val="000099"/>
                </a:solidFill>
              </a:rPr>
              <a:t>polimerizzazione, ma puntavano </a:t>
            </a:r>
            <a:r>
              <a:rPr lang="it-IT" sz="2000" dirty="0" smtClean="0">
                <a:solidFill>
                  <a:srgbClr val="000099"/>
                </a:solidFill>
              </a:rPr>
              <a:t>piuttosto alla </a:t>
            </a:r>
            <a:r>
              <a:rPr lang="it-IT" sz="2000" dirty="0">
                <a:solidFill>
                  <a:srgbClr val="000099"/>
                </a:solidFill>
              </a:rPr>
              <a:t>presenza di micelle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  <a:endParaRPr lang="it-IT" sz="2000" dirty="0">
              <a:solidFill>
                <a:srgbClr val="00009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4245"/>
            <a:ext cx="1008112" cy="133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39552" y="5711171"/>
            <a:ext cx="1440160" cy="64633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</a:rPr>
              <a:t>Hermann </a:t>
            </a:r>
            <a:r>
              <a:rPr lang="it-IT" b="1" dirty="0" err="1" smtClean="0">
                <a:solidFill>
                  <a:srgbClr val="000099"/>
                </a:solidFill>
              </a:rPr>
              <a:t>Staudinger</a:t>
            </a:r>
            <a:endParaRPr lang="it-IT" b="1" dirty="0">
              <a:solidFill>
                <a:srgbClr val="000099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3865" y="4224245"/>
            <a:ext cx="16705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6543034" y="5733256"/>
            <a:ext cx="2232248" cy="369332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000099"/>
                </a:solidFill>
              </a:rPr>
              <a:t>Herman</a:t>
            </a:r>
            <a:r>
              <a:rPr lang="it-IT" b="1" dirty="0" smtClean="0">
                <a:solidFill>
                  <a:srgbClr val="000099"/>
                </a:solidFill>
              </a:rPr>
              <a:t> Francis Mark </a:t>
            </a:r>
            <a:endParaRPr lang="it-IT" b="1" dirty="0">
              <a:solidFill>
                <a:srgbClr val="000099"/>
              </a:solidFill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224245"/>
            <a:ext cx="1800200" cy="137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2217573" y="5563144"/>
            <a:ext cx="4204798" cy="1200329"/>
          </a:xfrm>
          <a:prstGeom prst="rect">
            <a:avLst/>
          </a:prstGeom>
          <a:ln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>
                <a:solidFill>
                  <a:srgbClr val="000099"/>
                </a:solidFill>
              </a:rPr>
              <a:t>Il gruppo di ricerca alla </a:t>
            </a:r>
            <a:r>
              <a:rPr lang="it-IT" dirty="0" err="1" smtClean="0">
                <a:solidFill>
                  <a:srgbClr val="000099"/>
                </a:solidFill>
              </a:rPr>
              <a:t>I.G.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Farben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Badische</a:t>
            </a:r>
            <a:r>
              <a:rPr lang="it-IT" dirty="0" smtClean="0">
                <a:solidFill>
                  <a:srgbClr val="000099"/>
                </a:solidFill>
              </a:rPr>
              <a:t>.  </a:t>
            </a:r>
            <a:r>
              <a:rPr lang="it-IT" b="1" dirty="0" smtClean="0">
                <a:solidFill>
                  <a:srgbClr val="000099"/>
                </a:solidFill>
              </a:rPr>
              <a:t>K.H. </a:t>
            </a:r>
            <a:r>
              <a:rPr lang="it-IT" b="1" dirty="0" err="1" smtClean="0">
                <a:solidFill>
                  <a:srgbClr val="000099"/>
                </a:solidFill>
              </a:rPr>
              <a:t>Meyer</a:t>
            </a:r>
            <a:r>
              <a:rPr lang="it-IT" dirty="0" smtClean="0">
                <a:solidFill>
                  <a:srgbClr val="000099"/>
                </a:solidFill>
              </a:rPr>
              <a:t> (in basso a sinistra), </a:t>
            </a:r>
            <a:r>
              <a:rPr lang="it-IT" b="1" dirty="0" smtClean="0">
                <a:solidFill>
                  <a:srgbClr val="000099"/>
                </a:solidFill>
              </a:rPr>
              <a:t>H. Mark</a:t>
            </a:r>
            <a:r>
              <a:rPr lang="it-IT" dirty="0" smtClean="0">
                <a:solidFill>
                  <a:srgbClr val="000099"/>
                </a:solidFill>
              </a:rPr>
              <a:t> (a destra), </a:t>
            </a:r>
            <a:r>
              <a:rPr lang="it-IT" b="1" dirty="0" smtClean="0">
                <a:solidFill>
                  <a:srgbClr val="000099"/>
                </a:solidFill>
              </a:rPr>
              <a:t>E.I. </a:t>
            </a:r>
            <a:r>
              <a:rPr lang="it-IT" b="1" dirty="0" err="1" smtClean="0">
                <a:solidFill>
                  <a:srgbClr val="000099"/>
                </a:solidFill>
              </a:rPr>
              <a:t>Valko</a:t>
            </a:r>
            <a:r>
              <a:rPr lang="it-IT" dirty="0" smtClean="0">
                <a:solidFill>
                  <a:srgbClr val="000099"/>
                </a:solidFill>
              </a:rPr>
              <a:t> (in alto al centro).</a:t>
            </a:r>
            <a:endParaRPr lang="it-IT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8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696753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Nel periodo 1930-40: </a:t>
            </a:r>
            <a:r>
              <a:rPr lang="it-IT" sz="2000" b="1" dirty="0" err="1" smtClean="0">
                <a:solidFill>
                  <a:srgbClr val="000099"/>
                </a:solidFill>
              </a:rPr>
              <a:t>Röhm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Carothers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Flory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Schlack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Castan</a:t>
            </a:r>
            <a:r>
              <a:rPr lang="it-IT" sz="2000" dirty="0" smtClean="0">
                <a:solidFill>
                  <a:srgbClr val="000099"/>
                </a:solidFill>
              </a:rPr>
              <a:t> e altri hanno ampliato la conoscenza delle reazioni di polimerizzazione e dei loro prodotti: PVC, PS, PMMA, LDPE (polietilene a bassa densità), gomma nitrilica (Buna) e </a:t>
            </a:r>
            <a:r>
              <a:rPr lang="it-IT" sz="2000" dirty="0">
                <a:solidFill>
                  <a:srgbClr val="000099"/>
                </a:solidFill>
              </a:rPr>
              <a:t>SBR </a:t>
            </a:r>
            <a:r>
              <a:rPr lang="it-IT" sz="2000" dirty="0" smtClean="0">
                <a:solidFill>
                  <a:srgbClr val="000099"/>
                </a:solidFill>
              </a:rPr>
              <a:t>(gomma stirene butadiene) furono prodotti per polimerizzazione con accrescimento di </a:t>
            </a:r>
            <a:r>
              <a:rPr lang="it-IT" sz="2000" dirty="0" smtClean="0">
                <a:solidFill>
                  <a:srgbClr val="000099"/>
                </a:solidFill>
              </a:rPr>
              <a:t>catena, </a:t>
            </a:r>
            <a:r>
              <a:rPr lang="it-IT" sz="2000" dirty="0" smtClean="0">
                <a:solidFill>
                  <a:srgbClr val="000099"/>
                </a:solidFill>
              </a:rPr>
              <a:t>le poliammidi PA 6.6, PA 6 e </a:t>
            </a:r>
            <a:r>
              <a:rPr lang="it-IT" sz="2000" dirty="0">
                <a:solidFill>
                  <a:srgbClr val="000099"/>
                </a:solidFill>
              </a:rPr>
              <a:t>BPAPC </a:t>
            </a:r>
            <a:r>
              <a:rPr lang="it-IT" sz="2000" dirty="0" smtClean="0">
                <a:solidFill>
                  <a:srgbClr val="000099"/>
                </a:solidFill>
              </a:rPr>
              <a:t>(</a:t>
            </a:r>
            <a:r>
              <a:rPr lang="it-IT" sz="2000" dirty="0" err="1" smtClean="0">
                <a:solidFill>
                  <a:srgbClr val="000099"/>
                </a:solidFill>
              </a:rPr>
              <a:t>bisfenol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>
                <a:solidFill>
                  <a:srgbClr val="000099"/>
                </a:solidFill>
              </a:rPr>
              <a:t>A </a:t>
            </a:r>
            <a:r>
              <a:rPr lang="it-IT" sz="2000" dirty="0" smtClean="0">
                <a:solidFill>
                  <a:srgbClr val="000099"/>
                </a:solidFill>
              </a:rPr>
              <a:t>policarbonato) </a:t>
            </a:r>
            <a:r>
              <a:rPr lang="it-IT" sz="2000" dirty="0">
                <a:solidFill>
                  <a:srgbClr val="000099"/>
                </a:solidFill>
              </a:rPr>
              <a:t>con </a:t>
            </a:r>
            <a:r>
              <a:rPr lang="it-IT" sz="2000" dirty="0" smtClean="0">
                <a:solidFill>
                  <a:srgbClr val="000099"/>
                </a:solidFill>
              </a:rPr>
              <a:t>tecniche di policondensazione, </a:t>
            </a:r>
            <a:r>
              <a:rPr lang="it-IT" sz="2000" dirty="0" smtClean="0">
                <a:solidFill>
                  <a:srgbClr val="000099"/>
                </a:solidFill>
              </a:rPr>
              <a:t>infine PU </a:t>
            </a:r>
            <a:r>
              <a:rPr lang="it-IT" sz="2000" dirty="0" smtClean="0">
                <a:solidFill>
                  <a:srgbClr val="000099"/>
                </a:solidFill>
              </a:rPr>
              <a:t>e resine epossidiche per </a:t>
            </a:r>
            <a:r>
              <a:rPr lang="it-IT" sz="2000" dirty="0" smtClean="0">
                <a:solidFill>
                  <a:srgbClr val="000099"/>
                </a:solidFill>
              </a:rPr>
              <a:t>reazioni di addizione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Riconoscere la natura «</a:t>
            </a:r>
            <a:r>
              <a:rPr lang="it-IT" sz="2000" b="1" dirty="0" smtClean="0">
                <a:solidFill>
                  <a:srgbClr val="C00000"/>
                </a:solidFill>
              </a:rPr>
              <a:t>lunga</a:t>
            </a:r>
            <a:r>
              <a:rPr lang="it-IT" sz="2000" dirty="0" smtClean="0">
                <a:solidFill>
                  <a:srgbClr val="000099"/>
                </a:solidFill>
              </a:rPr>
              <a:t>» delle molecole ha stimolato lo studio dell’elasticità della gomma.  </a:t>
            </a:r>
            <a:r>
              <a:rPr lang="it-IT" sz="2000" b="1" dirty="0" smtClean="0">
                <a:solidFill>
                  <a:srgbClr val="000099"/>
                </a:solidFill>
              </a:rPr>
              <a:t>K.H. </a:t>
            </a:r>
            <a:r>
              <a:rPr lang="it-IT" sz="2000" b="1" dirty="0" err="1" smtClean="0">
                <a:solidFill>
                  <a:srgbClr val="000099"/>
                </a:solidFill>
              </a:rPr>
              <a:t>Meyer</a:t>
            </a:r>
            <a:r>
              <a:rPr lang="it-IT" sz="2000" b="1" dirty="0">
                <a:solidFill>
                  <a:srgbClr val="000099"/>
                </a:solidFill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</a:rPr>
              <a:t>insiema</a:t>
            </a:r>
            <a:r>
              <a:rPr lang="it-IT" sz="2000" dirty="0" smtClean="0">
                <a:solidFill>
                  <a:srgbClr val="000099"/>
                </a:solidFill>
              </a:rPr>
              <a:t> a </a:t>
            </a:r>
            <a:r>
              <a:rPr lang="it-IT" sz="2000" b="1" dirty="0" err="1" smtClean="0">
                <a:solidFill>
                  <a:srgbClr val="000099"/>
                </a:solidFill>
              </a:rPr>
              <a:t>Susich</a:t>
            </a:r>
            <a:r>
              <a:rPr lang="it-IT" sz="2000" dirty="0" smtClean="0">
                <a:solidFill>
                  <a:srgbClr val="000099"/>
                </a:solidFill>
              </a:rPr>
              <a:t> capirono che “</a:t>
            </a:r>
            <a:r>
              <a:rPr lang="it-IT" sz="2000" b="1" i="1" dirty="0" err="1" smtClean="0">
                <a:solidFill>
                  <a:srgbClr val="000099"/>
                </a:solidFill>
              </a:rPr>
              <a:t>retractive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forces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arise</a:t>
            </a:r>
            <a:r>
              <a:rPr lang="it-IT" sz="2000" b="1" i="1" dirty="0" smtClean="0">
                <a:solidFill>
                  <a:srgbClr val="000099"/>
                </a:solidFill>
              </a:rPr>
              <a:t> from a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tendency</a:t>
            </a:r>
            <a:r>
              <a:rPr lang="it-IT" sz="2000" b="1" i="1" dirty="0" smtClean="0">
                <a:solidFill>
                  <a:srgbClr val="000099"/>
                </a:solidFill>
              </a:rPr>
              <a:t> to pass to a state of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higher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entropy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rather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than</a:t>
            </a:r>
            <a:r>
              <a:rPr lang="it-IT" sz="2000" b="1" i="1" dirty="0" smtClean="0">
                <a:solidFill>
                  <a:srgbClr val="000099"/>
                </a:solidFill>
              </a:rPr>
              <a:t> a state of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lower</a:t>
            </a:r>
            <a:r>
              <a:rPr lang="it-IT" sz="2000" b="1" i="1" dirty="0" smtClean="0">
                <a:solidFill>
                  <a:srgbClr val="000099"/>
                </a:solidFill>
              </a:rPr>
              <a:t> </a:t>
            </a:r>
            <a:r>
              <a:rPr lang="it-IT" sz="2000" b="1" i="1" dirty="0" err="1" smtClean="0">
                <a:solidFill>
                  <a:srgbClr val="000099"/>
                </a:solidFill>
              </a:rPr>
              <a:t>energy</a:t>
            </a:r>
            <a:r>
              <a:rPr lang="it-IT" sz="2000" dirty="0" smtClean="0">
                <a:solidFill>
                  <a:srgbClr val="000099"/>
                </a:solidFill>
              </a:rPr>
              <a:t>”.</a:t>
            </a:r>
          </a:p>
          <a:p>
            <a:pPr algn="just"/>
            <a:endParaRPr lang="it-IT" sz="2000" dirty="0">
              <a:solidFill>
                <a:srgbClr val="000099"/>
              </a:solidFill>
            </a:endParaRP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14 anni dopo la prima affermazione di </a:t>
            </a:r>
            <a:r>
              <a:rPr lang="it-IT" sz="2000" b="1" dirty="0" err="1" smtClean="0">
                <a:solidFill>
                  <a:srgbClr val="000099"/>
                </a:solidFill>
              </a:rPr>
              <a:t>Staudinger</a:t>
            </a:r>
            <a:r>
              <a:rPr lang="it-IT" sz="2000" dirty="0" smtClean="0">
                <a:solidFill>
                  <a:srgbClr val="000099"/>
                </a:solidFill>
              </a:rPr>
              <a:t> sulla natura macromolecolare, fu finalmente unanimemente riconosciuto che le macromolecole non sono né lunghi bastoncini né corti segmenti pieghevoli, ma appiccicosi </a:t>
            </a:r>
            <a:r>
              <a:rPr lang="it-IT" sz="2000" dirty="0" smtClean="0">
                <a:solidFill>
                  <a:srgbClr val="000099"/>
                </a:solidFill>
              </a:rPr>
              <a:t>, come </a:t>
            </a:r>
            <a:r>
              <a:rPr lang="it-IT" sz="2000" dirty="0" smtClean="0">
                <a:solidFill>
                  <a:srgbClr val="000099"/>
                </a:solidFill>
              </a:rPr>
              <a:t>nel modello </a:t>
            </a:r>
            <a:r>
              <a:rPr lang="it-IT" sz="2000" dirty="0" err="1" smtClean="0">
                <a:solidFill>
                  <a:srgbClr val="000099"/>
                </a:solidFill>
              </a:rPr>
              <a:t>micellare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  <a:endParaRPr lang="it-IT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54868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P.J. </a:t>
            </a:r>
            <a:r>
              <a:rPr lang="it-IT" sz="2000" b="1" dirty="0" err="1" smtClean="0">
                <a:solidFill>
                  <a:srgbClr val="000099"/>
                </a:solidFill>
              </a:rPr>
              <a:t>Flory</a:t>
            </a:r>
            <a:r>
              <a:rPr lang="it-IT" sz="2000" b="1" dirty="0" smtClean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(1910–1985) aveva già una buona esperienza industriale quando nel 1948 passò alla </a:t>
            </a:r>
            <a:r>
              <a:rPr lang="it-IT" sz="2000" dirty="0" err="1" smtClean="0">
                <a:solidFill>
                  <a:srgbClr val="000099"/>
                </a:solidFill>
              </a:rPr>
              <a:t>Cornell</a:t>
            </a:r>
            <a:r>
              <a:rPr lang="it-IT" sz="2000" dirty="0" smtClean="0">
                <a:solidFill>
                  <a:srgbClr val="000099"/>
                </a:solidFill>
              </a:rPr>
              <a:t> University (USA) cominciando il suo importante lavoro sulla </a:t>
            </a:r>
            <a:r>
              <a:rPr lang="it-IT" sz="2000" b="1" i="1" dirty="0" smtClean="0">
                <a:solidFill>
                  <a:srgbClr val="000099"/>
                </a:solidFill>
              </a:rPr>
              <a:t>Chimica e la Termodinamica Statistica dei </a:t>
            </a:r>
            <a:r>
              <a:rPr lang="it-IT" sz="2000" b="1" i="1" dirty="0">
                <a:solidFill>
                  <a:srgbClr val="000099"/>
                </a:solidFill>
              </a:rPr>
              <a:t>P</a:t>
            </a:r>
            <a:r>
              <a:rPr lang="it-IT" sz="2000" b="1" i="1" dirty="0" smtClean="0">
                <a:solidFill>
                  <a:srgbClr val="000099"/>
                </a:solidFill>
              </a:rPr>
              <a:t>olimeri</a:t>
            </a:r>
            <a:r>
              <a:rPr lang="it-IT" sz="2000" dirty="0" smtClean="0">
                <a:solidFill>
                  <a:srgbClr val="000099"/>
                </a:solidFill>
              </a:rPr>
              <a:t> per il quale fu premiato col Nobel nel 1974.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Altri argomenti sviluppati nello stesso periodo furono la comprensione dell’ordine cristallino, le tecniche di spettroscopia e di diffrazione dei raggi X, la termodinamica della cristallizzazione e la transizione vetrosa (associate ai nomi di </a:t>
            </a:r>
            <a:r>
              <a:rPr lang="it-IT" sz="2000" b="1" dirty="0" smtClean="0">
                <a:solidFill>
                  <a:srgbClr val="000099"/>
                </a:solidFill>
              </a:rPr>
              <a:t>Huggins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Jenckell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Kratky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Krimm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err="1" smtClean="0">
                <a:solidFill>
                  <a:srgbClr val="000099"/>
                </a:solidFill>
              </a:rPr>
              <a:t>Mandelkern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smtClean="0">
                <a:solidFill>
                  <a:srgbClr val="000099"/>
                </a:solidFill>
              </a:rPr>
              <a:t>Müller</a:t>
            </a:r>
            <a:r>
              <a:rPr lang="it-IT" sz="2000" dirty="0" smtClean="0">
                <a:solidFill>
                  <a:srgbClr val="000099"/>
                </a:solidFill>
              </a:rPr>
              <a:t> e </a:t>
            </a:r>
            <a:r>
              <a:rPr lang="it-IT" sz="2000" b="1" dirty="0" err="1" smtClean="0">
                <a:solidFill>
                  <a:srgbClr val="000099"/>
                </a:solidFill>
              </a:rPr>
              <a:t>Volkenstein</a:t>
            </a:r>
            <a:r>
              <a:rPr lang="it-IT" sz="2000" dirty="0" smtClean="0">
                <a:solidFill>
                  <a:srgbClr val="000099"/>
                </a:solidFill>
              </a:rPr>
              <a:t>).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Gli anni 1950 e 1960</a:t>
            </a:r>
            <a:r>
              <a:rPr lang="it-IT" sz="2000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Nel 1953, </a:t>
            </a:r>
            <a:r>
              <a:rPr lang="it-IT" sz="2000" b="1" dirty="0" smtClean="0">
                <a:solidFill>
                  <a:srgbClr val="000099"/>
                </a:solidFill>
              </a:rPr>
              <a:t>K. Ziegler </a:t>
            </a:r>
            <a:r>
              <a:rPr lang="it-IT" sz="2000" dirty="0" smtClean="0">
                <a:solidFill>
                  <a:srgbClr val="000099"/>
                </a:solidFill>
              </a:rPr>
              <a:t>(</a:t>
            </a:r>
            <a:r>
              <a:rPr lang="it-IT" sz="2000" dirty="0" err="1" smtClean="0">
                <a:solidFill>
                  <a:srgbClr val="000099"/>
                </a:solidFill>
              </a:rPr>
              <a:t>Mühlheim</a:t>
            </a:r>
            <a:r>
              <a:rPr lang="it-IT" sz="2000" dirty="0" smtClean="0">
                <a:solidFill>
                  <a:srgbClr val="000099"/>
                </a:solidFill>
              </a:rPr>
              <a:t>) and </a:t>
            </a:r>
            <a:r>
              <a:rPr lang="it-IT" sz="2000" b="1" dirty="0" smtClean="0">
                <a:solidFill>
                  <a:srgbClr val="000099"/>
                </a:solidFill>
              </a:rPr>
              <a:t>G. Natta </a:t>
            </a:r>
            <a:r>
              <a:rPr lang="it-IT" sz="2000" dirty="0" smtClean="0">
                <a:solidFill>
                  <a:srgbClr val="000099"/>
                </a:solidFill>
              </a:rPr>
              <a:t>(Milano) scoprirono la possibilità di ottenere polimeri </a:t>
            </a:r>
            <a:r>
              <a:rPr lang="it-IT" sz="2000" dirty="0" err="1" smtClean="0">
                <a:solidFill>
                  <a:srgbClr val="000099"/>
                </a:solidFill>
              </a:rPr>
              <a:t>stereoregolari</a:t>
            </a:r>
            <a:r>
              <a:rPr lang="it-IT" sz="2000" dirty="0" smtClean="0">
                <a:solidFill>
                  <a:srgbClr val="000099"/>
                </a:solidFill>
              </a:rPr>
              <a:t> (isotattici o sindiotattici) utilizzando catalizzatori organometallici.  Entrambi questi polimeri sono cristallizzabili, contrariamente alle specie atattiche, e permisero il successo tecnologico delle materie plastiche (</a:t>
            </a:r>
            <a:r>
              <a:rPr lang="it-IT" sz="2000" b="1" dirty="0" smtClean="0">
                <a:solidFill>
                  <a:srgbClr val="000099"/>
                </a:solidFill>
              </a:rPr>
              <a:t>Moplen</a:t>
            </a:r>
            <a:r>
              <a:rPr lang="it-IT" sz="2000" b="1" baseline="30000" dirty="0" smtClean="0">
                <a:solidFill>
                  <a:srgbClr val="000099"/>
                </a:solidFill>
                <a:sym typeface="Symbol"/>
              </a:rPr>
              <a:t></a:t>
            </a:r>
            <a:r>
              <a:rPr lang="it-IT" sz="2000" dirty="0" smtClean="0">
                <a:solidFill>
                  <a:srgbClr val="000099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Fra i più importanti polimeri commerciali sintetizzati vi sono: le poliolefine (PE, PP) ed i copolimeri dell’etilene. Per la loro scoperta </a:t>
            </a:r>
            <a:r>
              <a:rPr lang="it-IT" sz="2000" b="1" dirty="0" err="1" smtClean="0">
                <a:solidFill>
                  <a:srgbClr val="000099"/>
                </a:solidFill>
              </a:rPr>
              <a:t>Ziegler</a:t>
            </a:r>
            <a:r>
              <a:rPr lang="it-IT" sz="2000" dirty="0" smtClean="0">
                <a:solidFill>
                  <a:srgbClr val="000099"/>
                </a:solidFill>
              </a:rPr>
              <a:t> e </a:t>
            </a:r>
            <a:r>
              <a:rPr lang="it-IT" sz="2000" b="1" dirty="0" smtClean="0">
                <a:solidFill>
                  <a:srgbClr val="000099"/>
                </a:solidFill>
              </a:rPr>
              <a:t>Natta</a:t>
            </a:r>
            <a:r>
              <a:rPr lang="it-IT" sz="2000" dirty="0" smtClean="0">
                <a:solidFill>
                  <a:srgbClr val="000099"/>
                </a:solidFill>
              </a:rPr>
              <a:t> ottennero il premio Nobel in Chimica nel 1963.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2474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0099"/>
                </a:solidFill>
              </a:rPr>
              <a:t>Studiando la polimerizzazione anionica, </a:t>
            </a:r>
            <a:r>
              <a:rPr lang="it-IT" sz="2000" dirty="0" smtClean="0">
                <a:solidFill>
                  <a:srgbClr val="000099"/>
                </a:solidFill>
              </a:rPr>
              <a:t>l’americano di origine polacca </a:t>
            </a:r>
            <a:r>
              <a:rPr lang="it-IT" sz="2000" b="1" dirty="0" smtClean="0">
                <a:solidFill>
                  <a:srgbClr val="000099"/>
                </a:solidFill>
              </a:rPr>
              <a:t>Michael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b="1" dirty="0" err="1" smtClean="0">
                <a:solidFill>
                  <a:srgbClr val="000099"/>
                </a:solidFill>
              </a:rPr>
              <a:t>Szwarc</a:t>
            </a:r>
            <a:r>
              <a:rPr lang="it-IT" sz="2000" dirty="0" smtClean="0">
                <a:solidFill>
                  <a:srgbClr val="000099"/>
                </a:solidFill>
              </a:rPr>
              <a:t> </a:t>
            </a:r>
            <a:r>
              <a:rPr lang="it-IT" sz="2000" dirty="0" smtClean="0">
                <a:solidFill>
                  <a:srgbClr val="000099"/>
                </a:solidFill>
              </a:rPr>
              <a:t>(Syracuse, NY, USA) osservò che nelle condizioni opportune i </a:t>
            </a:r>
            <a:r>
              <a:rPr lang="it-IT" sz="2000" dirty="0" err="1" smtClean="0">
                <a:solidFill>
                  <a:srgbClr val="000099"/>
                </a:solidFill>
              </a:rPr>
              <a:t>carbanioni</a:t>
            </a:r>
            <a:r>
              <a:rPr lang="it-IT" sz="2000" dirty="0" smtClean="0">
                <a:solidFill>
                  <a:srgbClr val="000099"/>
                </a:solidFill>
              </a:rPr>
              <a:t> attivi delle catene in crescita, che iniziavano tutte nello stesso momento, non si ricombinavano, ma rimanevano “viventi”.  La “living </a:t>
            </a:r>
            <a:r>
              <a:rPr lang="it-IT" sz="2000" dirty="0" err="1" smtClean="0">
                <a:solidFill>
                  <a:srgbClr val="000099"/>
                </a:solidFill>
              </a:rPr>
              <a:t>polymerization</a:t>
            </a:r>
            <a:r>
              <a:rPr lang="it-IT" sz="2000" dirty="0" smtClean="0">
                <a:solidFill>
                  <a:srgbClr val="000099"/>
                </a:solidFill>
              </a:rPr>
              <a:t>” produce una distribuzione di catene ben controllata con piccola distribuzione di masse molecolari ed offre la possibilità di introdurre gruppi terminali specifici o altri monomeri per la costruzione di polimeri a blocchi.</a:t>
            </a:r>
          </a:p>
          <a:p>
            <a:pPr algn="just"/>
            <a:endParaRPr lang="it-IT" sz="2000" dirty="0" smtClean="0">
              <a:solidFill>
                <a:srgbClr val="000099"/>
              </a:solidFill>
            </a:endParaRPr>
          </a:p>
          <a:p>
            <a:pPr algn="just"/>
            <a:r>
              <a:rPr lang="it-IT" sz="2000" b="1" dirty="0" smtClean="0">
                <a:solidFill>
                  <a:srgbClr val="000099"/>
                </a:solidFill>
              </a:rPr>
              <a:t>A. </a:t>
            </a:r>
            <a:r>
              <a:rPr lang="it-IT" sz="2000" b="1" dirty="0" err="1" smtClean="0">
                <a:solidFill>
                  <a:srgbClr val="000099"/>
                </a:solidFill>
              </a:rPr>
              <a:t>Keller</a:t>
            </a:r>
            <a:r>
              <a:rPr lang="it-IT" sz="2000" dirty="0" smtClean="0">
                <a:solidFill>
                  <a:srgbClr val="000099"/>
                </a:solidFill>
              </a:rPr>
              <a:t>, </a:t>
            </a:r>
            <a:r>
              <a:rPr lang="it-IT" sz="2000" b="1" dirty="0" smtClean="0">
                <a:solidFill>
                  <a:srgbClr val="000099"/>
                </a:solidFill>
              </a:rPr>
              <a:t>E. W. Fischer</a:t>
            </a:r>
            <a:r>
              <a:rPr lang="it-IT" sz="2000" dirty="0" smtClean="0">
                <a:solidFill>
                  <a:srgbClr val="000099"/>
                </a:solidFill>
              </a:rPr>
              <a:t> and </a:t>
            </a:r>
            <a:r>
              <a:rPr lang="it-IT" sz="2000" b="1" dirty="0" err="1" smtClean="0">
                <a:solidFill>
                  <a:srgbClr val="000099"/>
                </a:solidFill>
              </a:rPr>
              <a:t>P.H.</a:t>
            </a:r>
            <a:r>
              <a:rPr lang="it-IT" sz="2000" b="1" dirty="0" smtClean="0">
                <a:solidFill>
                  <a:srgbClr val="000099"/>
                </a:solidFill>
              </a:rPr>
              <a:t> </a:t>
            </a:r>
            <a:r>
              <a:rPr lang="it-IT" sz="2000" b="1" dirty="0" err="1" smtClean="0">
                <a:solidFill>
                  <a:srgbClr val="000099"/>
                </a:solidFill>
              </a:rPr>
              <a:t>Till</a:t>
            </a:r>
            <a:r>
              <a:rPr lang="it-IT" sz="2000" dirty="0" smtClean="0">
                <a:solidFill>
                  <a:srgbClr val="000099"/>
                </a:solidFill>
              </a:rPr>
              <a:t> (</a:t>
            </a:r>
            <a:r>
              <a:rPr lang="it-IT" sz="2000" dirty="0" err="1" smtClean="0">
                <a:solidFill>
                  <a:srgbClr val="000099"/>
                </a:solidFill>
              </a:rPr>
              <a:t>ri</a:t>
            </a:r>
            <a:r>
              <a:rPr lang="it-IT" sz="2000" dirty="0" smtClean="0">
                <a:solidFill>
                  <a:srgbClr val="000099"/>
                </a:solidFill>
              </a:rPr>
              <a:t>)scoprirono che l’asse delle catene polimeriche in cristalli erano perpendicolari alla faccia larga e quindi le catene dovevano essere ripiegate nel cristallo.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1907704" y="4869160"/>
            <a:ext cx="5328592" cy="1298610"/>
            <a:chOff x="1691680" y="4783759"/>
            <a:chExt cx="5328592" cy="12986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4783759"/>
              <a:ext cx="2592288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4797152"/>
              <a:ext cx="2952328" cy="1285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82134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1694</Words>
  <Application>Microsoft Office PowerPoint</Application>
  <PresentationFormat>Presentazione su schermo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CHIMICA DELLE MACROMOLECOLE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Università degli Studi di Trieste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Rizzo</cp:lastModifiedBy>
  <cp:revision>133</cp:revision>
  <dcterms:created xsi:type="dcterms:W3CDTF">2013-03-06T13:40:11Z</dcterms:created>
  <dcterms:modified xsi:type="dcterms:W3CDTF">2015-09-14T10:32:26Z</dcterms:modified>
</cp:coreProperties>
</file>