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76" r:id="rId5"/>
    <p:sldId id="275" r:id="rId6"/>
    <p:sldId id="277" r:id="rId7"/>
    <p:sldId id="261" r:id="rId8"/>
    <p:sldId id="262" r:id="rId9"/>
    <p:sldId id="265" r:id="rId10"/>
    <p:sldId id="266" r:id="rId11"/>
    <p:sldId id="263" r:id="rId12"/>
    <p:sldId id="264" r:id="rId13"/>
    <p:sldId id="278" r:id="rId14"/>
    <p:sldId id="301" r:id="rId15"/>
    <p:sldId id="302" r:id="rId16"/>
    <p:sldId id="300" r:id="rId17"/>
    <p:sldId id="310" r:id="rId18"/>
    <p:sldId id="312" r:id="rId19"/>
    <p:sldId id="303" r:id="rId20"/>
    <p:sldId id="279" r:id="rId21"/>
    <p:sldId id="288" r:id="rId22"/>
    <p:sldId id="280" r:id="rId23"/>
    <p:sldId id="281" r:id="rId24"/>
    <p:sldId id="284" r:id="rId25"/>
    <p:sldId id="311" r:id="rId26"/>
    <p:sldId id="282" r:id="rId27"/>
    <p:sldId id="283" r:id="rId28"/>
    <p:sldId id="304" r:id="rId29"/>
    <p:sldId id="309" r:id="rId30"/>
    <p:sldId id="306" r:id="rId31"/>
    <p:sldId id="305" r:id="rId32"/>
    <p:sldId id="289" r:id="rId33"/>
    <p:sldId id="285" r:id="rId34"/>
    <p:sldId id="286" r:id="rId35"/>
    <p:sldId id="290" r:id="rId36"/>
    <p:sldId id="313" r:id="rId37"/>
    <p:sldId id="292" r:id="rId38"/>
    <p:sldId id="291" r:id="rId39"/>
    <p:sldId id="296" r:id="rId40"/>
    <p:sldId id="293" r:id="rId41"/>
    <p:sldId id="298" r:id="rId42"/>
    <p:sldId id="299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7F0F-95A0-49F0-BEFC-6BD3086F5F09}" type="datetimeFigureOut">
              <a:rPr lang="it-IT" smtClean="0"/>
              <a:pPr/>
              <a:t>11/03/2015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4427-A8B8-466E-9803-63DE3A9878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75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4DFF-7659-43ED-AD3A-D90CFA1E32CD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9A64-1B45-432D-9145-B4479D810161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0C63-1C2A-4BAD-B6DC-8BAB57C5C36F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7313-64E2-4A03-B284-5CCDF3E473F0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10B2-8C41-4C88-86AE-BC82B8DAF695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C31D-ECB1-47D8-BB52-3E814C0FB052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611-F392-4992-A63E-E1E035633A8E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590F-4CA4-472E-9EB7-B1F3FC72F4CF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FDDD-0811-4609-99C8-E1A7D9D6855D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0D4-7E2D-462E-8009-0EF13A122186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44A8-78DB-4D85-91D4-AB1FF483090D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602B-A404-401A-80FD-595787A5A809}" type="datetime1">
              <a:rPr lang="it-IT" smtClean="0"/>
              <a:pPr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gettovalutazione.org/asp/Un%20po'%20di%20storia%20della%20valutazione%20scolastica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t.in-mind.org/uploads/Italia/Issues/5/Tomasetto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nas.org/content/109/41/16474.abstrac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hg6qcgoay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valsi.it/invalsi/ri/Pisa2009/documenti/RAPPORTO_PISA_2009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9" y="3068960"/>
            <a:ext cx="7754033" cy="364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/>
              <a:t>A proposito della legge 169/2008, nota come decreto </a:t>
            </a:r>
            <a:r>
              <a:rPr lang="it-IT" b="1" i="1" dirty="0"/>
              <a:t>G</a:t>
            </a:r>
            <a:r>
              <a:rPr lang="it-IT" b="1" i="1" dirty="0" smtClean="0"/>
              <a:t>elmini</a:t>
            </a:r>
            <a:r>
              <a:rPr lang="it-IT" cap="all" dirty="0"/>
              <a:t/>
            </a:r>
            <a:br>
              <a:rPr lang="it-IT" cap="all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risultati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 fontScale="92500" lnSpcReduction="10000"/>
          </a:bodyPr>
          <a:lstStyle/>
          <a:p>
            <a:pPr eaLnBrk="1" hangingPunct="1"/>
            <a:endParaRPr lang="it-IT" dirty="0" smtClean="0"/>
          </a:p>
          <a:p>
            <a:pPr marL="971550" lvl="1" indent="-514350">
              <a:buAutoNum type="arabicPeriod"/>
            </a:pPr>
            <a:r>
              <a:rPr lang="it-IT" sz="3200" dirty="0" smtClean="0"/>
              <a:t>Le prove ricevevano voti diversi,</a:t>
            </a:r>
          </a:p>
          <a:p>
            <a:pPr marL="971550" lvl="1" indent="-514350">
              <a:buAutoNum type="arabicPeriod"/>
            </a:pPr>
            <a:r>
              <a:rPr lang="it-IT" sz="3200" dirty="0" smtClean="0"/>
              <a:t>Lo scarto tra voti era alto</a:t>
            </a:r>
          </a:p>
          <a:p>
            <a:pPr marL="971550" lvl="1" indent="-514350">
              <a:buAutoNum type="arabicPeriod"/>
            </a:pPr>
            <a:r>
              <a:rPr lang="it-IT" sz="3200" dirty="0" smtClean="0"/>
              <a:t>Usate gamme diverse di voti</a:t>
            </a:r>
          </a:p>
          <a:p>
            <a:pPr marL="971550" lvl="1" indent="-514350">
              <a:buAutoNum type="arabicPeriod"/>
            </a:pPr>
            <a:r>
              <a:rPr lang="it-IT" sz="3200" dirty="0" smtClean="0"/>
              <a:t>Le graduatorie non concordavano</a:t>
            </a:r>
          </a:p>
          <a:p>
            <a:pPr marL="971550" lvl="1" indent="-514350">
              <a:buAutoNum type="arabicPeriod"/>
            </a:pPr>
            <a:endParaRPr lang="it-IT" sz="3200" dirty="0" smtClean="0"/>
          </a:p>
          <a:p>
            <a:pPr marL="971550" lvl="1" indent="-514350">
              <a:buNone/>
            </a:pPr>
            <a:r>
              <a:rPr lang="it-IT" dirty="0" smtClean="0"/>
              <a:t>Ciascun correttore valutava solo certe caratteristiche delle prove  e si interpretava in modo personale la scala</a:t>
            </a:r>
          </a:p>
          <a:p>
            <a:pPr eaLnBrk="1" hangingPunct="1"/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4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Misurazione ≠ 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controllo scolastico dovrebbe prevedere più fasi, che scandiscono e separano</a:t>
            </a:r>
          </a:p>
          <a:p>
            <a:r>
              <a:rPr lang="it-IT" dirty="0" smtClean="0"/>
              <a:t>stimolazione/registrazione/misurazione/accertamento/giudizio, </a:t>
            </a:r>
          </a:p>
          <a:p>
            <a:endParaRPr lang="it-IT" dirty="0" smtClean="0"/>
          </a:p>
          <a:p>
            <a:r>
              <a:rPr lang="it-IT" dirty="0" smtClean="0"/>
              <a:t>per ridurre i problemi di </a:t>
            </a:r>
            <a:r>
              <a:rPr lang="it-IT" i="1" dirty="0" smtClean="0"/>
              <a:t>soggettività</a:t>
            </a:r>
            <a:r>
              <a:rPr lang="it-IT" dirty="0" smtClean="0"/>
              <a:t> nella misurazione,</a:t>
            </a:r>
          </a:p>
          <a:p>
            <a:r>
              <a:rPr lang="it-IT" dirty="0" smtClean="0"/>
              <a:t> per chiarire </a:t>
            </a:r>
            <a:r>
              <a:rPr lang="it-IT" i="1" dirty="0" smtClean="0"/>
              <a:t>cosa</a:t>
            </a:r>
            <a:r>
              <a:rPr lang="it-IT" dirty="0" smtClean="0"/>
              <a:t> valutare.</a:t>
            </a:r>
            <a:r>
              <a:rPr lang="it-IT" b="1" dirty="0" smtClean="0"/>
              <a:t>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Problemi di cui essere consapevoli: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la mia percezione della persona che ho davanti, la mia passata esperienza con lui/lei influenza la mia valutazione accademica.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ho limiti di attenzione, memoria e non riesco a stimolare e registrare le risposte con accuratezza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ho limiti nella capacità di trovare indicatori significativi per stabilire se l’altro ha le conoscenze/abilità che vorrei misurare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it-IT" b="1" dirty="0" smtClean="0"/>
              <a:t>1 la mia percezione della persona che ho davanti, la mia passata esperienza con lui/lei influenza la mia valutazione accademica.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  <a:p>
            <a:r>
              <a:rPr lang="it-IT" dirty="0"/>
              <a:t>Effetto alone</a:t>
            </a:r>
          </a:p>
          <a:p>
            <a:r>
              <a:rPr lang="it-IT" dirty="0"/>
              <a:t>Effetto Pigmalione</a:t>
            </a:r>
          </a:p>
          <a:p>
            <a:r>
              <a:rPr lang="it-IT" dirty="0" smtClean="0"/>
              <a:t>Effetto stereotipi</a:t>
            </a:r>
          </a:p>
          <a:p>
            <a:r>
              <a:rPr lang="it-IT" dirty="0" smtClean="0"/>
              <a:t>Ordine delle prove</a:t>
            </a:r>
          </a:p>
          <a:p>
            <a:r>
              <a:rPr lang="it-IT" dirty="0" err="1" smtClean="0"/>
              <a:t>……</a:t>
            </a:r>
            <a:r>
              <a:rPr lang="it-IT" dirty="0" smtClean="0"/>
              <a:t>..</a:t>
            </a:r>
          </a:p>
          <a:p>
            <a:r>
              <a:rPr lang="it-IT" sz="2600" dirty="0">
                <a:hlinkClick r:id="rId2"/>
              </a:rPr>
              <a:t>http://www.progettovalutazione.org/asp/Un%20po'%</a:t>
            </a:r>
            <a:r>
              <a:rPr lang="it-IT" sz="2600" dirty="0" smtClean="0">
                <a:hlinkClick r:id="rId2"/>
              </a:rPr>
              <a:t>20di%20storia%20della%20valutazione%20scolastica.pdf</a:t>
            </a:r>
            <a:endParaRPr lang="it-IT" sz="26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Alone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valutazione che viene data in un àmbito </a:t>
            </a:r>
            <a:r>
              <a:rPr lang="it-IT" dirty="0" smtClean="0"/>
              <a:t>influenza anche </a:t>
            </a:r>
            <a:r>
              <a:rPr lang="it-IT" dirty="0"/>
              <a:t>un altro, non necessariamente connesso. </a:t>
            </a:r>
            <a:endParaRPr lang="it-IT" dirty="0" smtClean="0"/>
          </a:p>
          <a:p>
            <a:r>
              <a:rPr lang="it-IT" dirty="0" smtClean="0"/>
              <a:t>Ad es. attrattività -&gt; bravura in altri campi</a:t>
            </a:r>
          </a:p>
          <a:p>
            <a:endParaRPr lang="it-IT" dirty="0"/>
          </a:p>
          <a:p>
            <a:r>
              <a:rPr lang="it-IT" sz="2800" dirty="0" smtClean="0"/>
              <a:t>Es. </a:t>
            </a:r>
            <a:r>
              <a:rPr lang="it-IT" sz="2800" dirty="0" err="1" smtClean="0"/>
              <a:t>Landy</a:t>
            </a:r>
            <a:r>
              <a:rPr lang="it-IT" sz="2800" dirty="0" smtClean="0"/>
              <a:t> e </a:t>
            </a:r>
            <a:r>
              <a:rPr lang="it-IT" sz="2800" dirty="0" err="1" smtClean="0"/>
              <a:t>Sigall</a:t>
            </a:r>
            <a:r>
              <a:rPr lang="it-IT" sz="2800" dirty="0" smtClean="0"/>
              <a:t> (1974) sulla valutazione nelle attività accademiche (persone attraenti, beneficio del dubbio con prestazioni al di sotto dello standard)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1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Pigmalione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Una </a:t>
            </a:r>
            <a:r>
              <a:rPr lang="it-IT" dirty="0"/>
              <a:t>profezia che si autodetermina. </a:t>
            </a:r>
          </a:p>
          <a:p>
            <a:r>
              <a:rPr lang="it-IT" dirty="0" err="1" smtClean="0"/>
              <a:t>Rosenthal</a:t>
            </a:r>
            <a:r>
              <a:rPr lang="it-IT" dirty="0"/>
              <a:t>, uno psicologo sociale dell’Università di </a:t>
            </a:r>
            <a:r>
              <a:rPr lang="it-IT" dirty="0" smtClean="0"/>
              <a:t>Harvard somministra a </a:t>
            </a:r>
            <a:r>
              <a:rPr lang="it-IT" dirty="0"/>
              <a:t>650 allievi </a:t>
            </a:r>
            <a:r>
              <a:rPr lang="it-IT" dirty="0" smtClean="0"/>
              <a:t>dei </a:t>
            </a:r>
            <a:r>
              <a:rPr lang="it-IT" dirty="0"/>
              <a:t>test d’intelligenza.</a:t>
            </a:r>
          </a:p>
          <a:p>
            <a:r>
              <a:rPr lang="it-IT" dirty="0"/>
              <a:t> Ai docenti vengono consegnati i risultati (fasulli), insieme alle previsioni di </a:t>
            </a:r>
            <a:r>
              <a:rPr lang="it-IT" dirty="0" smtClean="0"/>
              <a:t>successo</a:t>
            </a:r>
            <a:r>
              <a:rPr lang="it-IT" dirty="0"/>
              <a:t>, relative al 20% degli alunni</a:t>
            </a:r>
            <a:r>
              <a:rPr lang="it-IT" dirty="0" smtClean="0"/>
              <a:t>.</a:t>
            </a:r>
          </a:p>
          <a:p>
            <a:r>
              <a:rPr lang="it-IT" dirty="0" smtClean="0"/>
              <a:t> Le </a:t>
            </a:r>
            <a:r>
              <a:rPr lang="it-IT" dirty="0"/>
              <a:t>aspettative dei docenti influenzano il successo </a:t>
            </a:r>
            <a:r>
              <a:rPr lang="it-IT" dirty="0" smtClean="0"/>
              <a:t>scolastico</a:t>
            </a:r>
          </a:p>
          <a:p>
            <a:r>
              <a:rPr lang="it-IT" dirty="0" smtClean="0"/>
              <a:t>Alla </a:t>
            </a:r>
            <a:r>
              <a:rPr lang="it-IT" dirty="0"/>
              <a:t>fine dell’anno scolastico quel 20% evidenzia i progressi ipotizzati.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stereotipo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38812" y="1600200"/>
            <a:ext cx="2547987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</a:t>
            </a:r>
            <a:r>
              <a:rPr lang="it-IT" dirty="0" smtClean="0"/>
              <a:t>ella </a:t>
            </a:r>
            <a:r>
              <a:rPr lang="it-IT" dirty="0"/>
              <a:t>valutazione, fa sì che il primo voto condizioni quelli successivi.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3386"/>
            <a:ext cx="5887293" cy="436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51520" y="5902775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it.in-mind.org/uploads/Italia/Issues/5/Tomasetto.pdf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18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Tomasetto:Stereotipo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Gli </a:t>
            </a:r>
            <a:r>
              <a:rPr lang="it-IT" dirty="0"/>
              <a:t>stereotipi sono credenze socialmente </a:t>
            </a:r>
          </a:p>
          <a:p>
            <a:pPr marL="0" indent="0">
              <a:buNone/>
            </a:pPr>
            <a:r>
              <a:rPr lang="it-IT" dirty="0"/>
              <a:t>condivise sulle caratteristiche (non importa se positive </a:t>
            </a:r>
          </a:p>
          <a:p>
            <a:pPr marL="0" indent="0">
              <a:buNone/>
            </a:pPr>
            <a:r>
              <a:rPr lang="it-IT" dirty="0"/>
              <a:t>o negative) di un oggetto o di un gruppo sociale.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Sulla base </a:t>
            </a:r>
            <a:r>
              <a:rPr lang="it-IT" dirty="0"/>
              <a:t>di uno stereotipo, le persone possono ritenere che </a:t>
            </a:r>
          </a:p>
          <a:p>
            <a:pPr marL="0" indent="0">
              <a:buNone/>
            </a:pPr>
            <a:r>
              <a:rPr lang="it-IT" dirty="0"/>
              <a:t>i membri di un certo gruppo sociale, per il solo fatto di </a:t>
            </a:r>
          </a:p>
          <a:p>
            <a:pPr marL="0" indent="0">
              <a:buNone/>
            </a:pPr>
            <a:r>
              <a:rPr lang="it-IT" dirty="0"/>
              <a:t>appartenere a quel gruppo, possiedano alcune </a:t>
            </a:r>
            <a:r>
              <a:rPr lang="it-IT" dirty="0" smtClean="0"/>
              <a:t>caratteristiche </a:t>
            </a:r>
            <a:r>
              <a:rPr lang="it-IT" dirty="0"/>
              <a:t>che li accomunano e che li differenziano dai </a:t>
            </a:r>
            <a:r>
              <a:rPr lang="it-IT" dirty="0" smtClean="0"/>
              <a:t>membri </a:t>
            </a:r>
            <a:r>
              <a:rPr lang="it-IT" dirty="0"/>
              <a:t>di altri gruppi.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funzione di base degli stereotipi </a:t>
            </a:r>
          </a:p>
          <a:p>
            <a:pPr marL="0" indent="0">
              <a:buNone/>
            </a:pPr>
            <a:r>
              <a:rPr lang="it-IT" dirty="0"/>
              <a:t>è quella di economizzare risorse cognitive, permettendo </a:t>
            </a:r>
          </a:p>
          <a:p>
            <a:pPr marL="0" indent="0">
              <a:buNone/>
            </a:pPr>
            <a:r>
              <a:rPr lang="it-IT" dirty="0"/>
              <a:t>alle persone di formarsi aspettative condivise sul </a:t>
            </a:r>
            <a:r>
              <a:rPr lang="it-IT" dirty="0" smtClean="0"/>
              <a:t>mondo </a:t>
            </a:r>
            <a:r>
              <a:rPr lang="it-IT" dirty="0"/>
              <a:t>sociale. Gli stereotipi negativi sui gruppi svantaggiati </a:t>
            </a:r>
          </a:p>
          <a:p>
            <a:pPr marL="0" indent="0">
              <a:buNone/>
            </a:pPr>
            <a:r>
              <a:rPr lang="it-IT" dirty="0"/>
              <a:t>costituiscono però il fondamento cognitivo sul quale si </a:t>
            </a:r>
          </a:p>
          <a:p>
            <a:pPr marL="0" indent="0">
              <a:buNone/>
            </a:pPr>
            <a:r>
              <a:rPr lang="it-IT" dirty="0"/>
              <a:t>basano pregiudizi e comportamenti discriminatori.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6253336"/>
            <a:ext cx="8229600" cy="604664"/>
          </a:xfrm>
        </p:spPr>
        <p:txBody>
          <a:bodyPr/>
          <a:lstStyle/>
          <a:p>
            <a:r>
              <a:rPr lang="it-IT" sz="2400" u="sng" dirty="0">
                <a:hlinkClick r:id="rId2"/>
              </a:rPr>
              <a:t>http://www.pnas.org/content/109/41/16474.abstract</a:t>
            </a:r>
            <a:endParaRPr lang="it-IT" sz="24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64"/>
            <a:ext cx="8182496" cy="571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L’ordine delle prove, ecc.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l'osservatore </a:t>
            </a:r>
            <a:r>
              <a:rPr lang="it-IT" dirty="0" smtClean="0"/>
              <a:t>può </a:t>
            </a:r>
            <a:r>
              <a:rPr lang="it-IT" dirty="0"/>
              <a:t>diventare sempre più accurato</a:t>
            </a:r>
            <a:r>
              <a:rPr lang="it-IT" dirty="0" smtClean="0"/>
              <a:t>,</a:t>
            </a:r>
          </a:p>
          <a:p>
            <a:r>
              <a:rPr lang="it-IT" dirty="0" smtClean="0"/>
              <a:t> </a:t>
            </a:r>
            <a:r>
              <a:rPr lang="it-IT" dirty="0"/>
              <a:t>modificare i criteri che usa per valutare le risposte,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modalità con cui propone i </a:t>
            </a:r>
            <a:r>
              <a:rPr lang="it-IT" dirty="0" smtClean="0"/>
              <a:t>compiti…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Articolo 3: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https://encrypted-tbn3.gstatic.com/images?q=tbn:ANd9GcSWXxfzNXRg5-voIlFabmaXU4Wa4gBJUYRDuIDgbB9tn_0ane4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19259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7504" y="1844824"/>
            <a:ext cx="81369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A </a:t>
            </a:r>
            <a:r>
              <a:rPr lang="it-IT" sz="2800" i="1" dirty="0"/>
              <a:t>partire dall’anno scolastico 2008/2009 nella scuola primaria la valutazione.. si effettua tramite l’attribuzione di voti numerici espressi in decimi.</a:t>
            </a:r>
            <a:endParaRPr lang="it-IT" sz="2800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635625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6264696"/>
          </a:xfrm>
        </p:spPr>
        <p:txBody>
          <a:bodyPr/>
          <a:lstStyle/>
          <a:p>
            <a:pPr lvl="0">
              <a:buNone/>
            </a:pPr>
            <a:r>
              <a:rPr lang="it-IT" dirty="0" smtClean="0"/>
              <a:t>2 </a:t>
            </a:r>
            <a:r>
              <a:rPr lang="it-IT" b="1" dirty="0" smtClean="0"/>
              <a:t>Ho limiti di attenzione e memoria e non riesco a stimolare e registrare le risposte con accuratezza</a:t>
            </a:r>
          </a:p>
          <a:p>
            <a:pPr lvl="0">
              <a:buNone/>
            </a:pPr>
            <a:endParaRPr lang="it-IT" dirty="0" smtClean="0"/>
          </a:p>
          <a:p>
            <a:pPr lvl="0">
              <a:buNone/>
            </a:pPr>
            <a:r>
              <a:rPr lang="it-IT" dirty="0" smtClean="0"/>
              <a:t>Nelle interrogazioni:</a:t>
            </a:r>
          </a:p>
          <a:p>
            <a:pPr lvl="0">
              <a:buNone/>
            </a:pPr>
            <a:r>
              <a:rPr lang="it-IT" dirty="0" smtClean="0"/>
              <a:t>Richieste di Attenzione,</a:t>
            </a:r>
          </a:p>
          <a:p>
            <a:pPr lvl="0">
              <a:buNone/>
            </a:pPr>
            <a:r>
              <a:rPr lang="it-IT" dirty="0" smtClean="0"/>
              <a:t>Richieste di Memoria (</a:t>
            </a:r>
            <a:r>
              <a:rPr lang="it-IT" dirty="0" err="1" smtClean="0"/>
              <a:t>wm</a:t>
            </a:r>
            <a:r>
              <a:rPr lang="it-IT" dirty="0" smtClean="0"/>
              <a:t>, LTM)</a:t>
            </a:r>
          </a:p>
          <a:p>
            <a:pPr lvl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>
                <a:hlinkClick r:id="rId2"/>
              </a:rPr>
              <a:t>http://www.youtube.com/watch?v=Ahg6qcgoay4</a:t>
            </a:r>
            <a:endParaRPr lang="it-IT" sz="3600" dirty="0"/>
          </a:p>
          <a:p>
            <a:r>
              <a:rPr lang="it-IT" sz="3600" b="1" dirty="0" smtClean="0"/>
              <a:t>Attenzione selettiva </a:t>
            </a:r>
            <a:r>
              <a:rPr lang="it-IT" sz="3600" dirty="0" smtClean="0"/>
              <a:t>– focalizzata su uno stimolo importante </a:t>
            </a:r>
          </a:p>
          <a:p>
            <a:r>
              <a:rPr lang="it-IT" sz="3600" b="1" dirty="0" smtClean="0"/>
              <a:t>Vigilanza</a:t>
            </a:r>
            <a:r>
              <a:rPr lang="it-IT" sz="3600" dirty="0" smtClean="0"/>
              <a:t> – attenzione distribuita, in parallelo</a:t>
            </a:r>
          </a:p>
          <a:p>
            <a:r>
              <a:rPr lang="it-IT" sz="3600" b="1" dirty="0" smtClean="0"/>
              <a:t>Attenzione divisa </a:t>
            </a:r>
            <a:r>
              <a:rPr lang="it-IT" sz="3600" dirty="0" smtClean="0"/>
              <a:t>– quando si devono svolgere più compiti contemporaneamente 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B8D7-0193-40B7-956D-61228E3659D8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015423" cy="251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259632" y="404664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600" dirty="0" smtClean="0"/>
              <a:t>Quali sono i problemi di stimolazione/registrazione nelle prove tradizionali?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55892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Misure indirette, incomplete, semplificante</a:t>
            </a:r>
          </a:p>
          <a:p>
            <a:r>
              <a:rPr lang="it-IT" sz="2800" b="1" dirty="0" smtClean="0"/>
              <a:t>identificazione misurazione/valutazione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Separo misurazione da giudizio: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r>
              <a:rPr lang="it-IT" dirty="0" smtClean="0"/>
              <a:t>La </a:t>
            </a:r>
            <a:r>
              <a:rPr lang="it-IT" b="1" dirty="0" smtClean="0"/>
              <a:t>misurazione</a:t>
            </a:r>
            <a:r>
              <a:rPr lang="it-IT" dirty="0" smtClean="0"/>
              <a:t> è antecedente, </a:t>
            </a:r>
          </a:p>
          <a:p>
            <a:pPr>
              <a:buNone/>
            </a:pPr>
            <a:r>
              <a:rPr lang="it-IT" dirty="0" smtClean="0"/>
              <a:t>= acquisizione di informazioni sugli apprendimenti degli allievi. </a:t>
            </a:r>
          </a:p>
          <a:p>
            <a:r>
              <a:rPr lang="it-IT" dirty="0" smtClean="0"/>
              <a:t>La </a:t>
            </a:r>
            <a:r>
              <a:rPr lang="it-IT" b="1" dirty="0" smtClean="0"/>
              <a:t>valutazione</a:t>
            </a:r>
            <a:r>
              <a:rPr lang="it-IT" dirty="0" smtClean="0"/>
              <a:t>  è successiva,</a:t>
            </a:r>
          </a:p>
          <a:p>
            <a:pPr marL="0" indent="0">
              <a:buNone/>
            </a:pPr>
            <a:r>
              <a:rPr lang="it-IT" dirty="0" smtClean="0"/>
              <a:t>= attribuisce di un valore a questi elementi; esprime un giudizio sulle informazioni ricavate. 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(e riduco le richieste di attenzione e semplifico il compito di elaborazione)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giudizio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Infine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procederà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valutazione</a:t>
            </a:r>
            <a:r>
              <a:rPr lang="en-US" dirty="0" smtClean="0"/>
              <a:t>, </a:t>
            </a:r>
            <a:r>
              <a:rPr lang="en-US" dirty="0" err="1" smtClean="0"/>
              <a:t>ovvero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interpreteranno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per </a:t>
            </a:r>
            <a:r>
              <a:rPr lang="en-US" dirty="0" err="1" smtClean="0"/>
              <a:t>decidere</a:t>
            </a:r>
            <a:r>
              <a:rPr lang="en-US" dirty="0" smtClean="0"/>
              <a:t> se </a:t>
            </a:r>
            <a:r>
              <a:rPr lang="en-US" dirty="0" err="1" smtClean="0"/>
              <a:t>l’obiettivo</a:t>
            </a:r>
            <a:r>
              <a:rPr lang="en-US" dirty="0" smtClean="0"/>
              <a:t>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raggiunto</a:t>
            </a:r>
            <a:r>
              <a:rPr lang="en-US" dirty="0" smtClean="0"/>
              <a:t> e in </a:t>
            </a:r>
            <a:r>
              <a:rPr lang="en-US" dirty="0" err="1" smtClean="0"/>
              <a:t>quale</a:t>
            </a:r>
            <a:r>
              <a:rPr lang="en-US" dirty="0" smtClean="0"/>
              <a:t> </a:t>
            </a:r>
            <a:r>
              <a:rPr lang="en-US" dirty="0" err="1" smtClean="0"/>
              <a:t>grado</a:t>
            </a:r>
            <a:r>
              <a:rPr lang="en-US" dirty="0" smtClean="0"/>
              <a:t>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raggiunto</a:t>
            </a:r>
            <a:endParaRPr lang="en-US" dirty="0" smtClean="0"/>
          </a:p>
          <a:p>
            <a:r>
              <a:rPr lang="en-US" dirty="0" err="1" smtClean="0"/>
              <a:t>tradurre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valutazione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linguaggio</a:t>
            </a:r>
            <a:r>
              <a:rPr lang="en-US" dirty="0" smtClean="0"/>
              <a:t> </a:t>
            </a:r>
            <a:r>
              <a:rPr lang="en-US" dirty="0" err="1" smtClean="0"/>
              <a:t>ufficiale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numeri</a:t>
            </a:r>
            <a:r>
              <a:rPr lang="en-US" dirty="0" smtClean="0"/>
              <a:t> o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lettere</a:t>
            </a:r>
            <a:r>
              <a:rPr lang="en-US" dirty="0" smtClean="0"/>
              <a:t> (</a:t>
            </a:r>
            <a:r>
              <a:rPr lang="en-US" dirty="0" err="1" smtClean="0"/>
              <a:t>giudizio</a:t>
            </a:r>
            <a:r>
              <a:rPr lang="en-US" dirty="0" smtClean="0"/>
              <a:t>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Dalla misura al giudizio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i="1" dirty="0"/>
              <a:t>Criterio assoluto</a:t>
            </a:r>
            <a:r>
              <a:rPr lang="it-IT" dirty="0"/>
              <a:t>: basato su un modello prefissato, si decide a priori una soglia per ritenere sufficienti le prestazioni  </a:t>
            </a:r>
            <a:r>
              <a:rPr lang="it-IT" dirty="0" smtClean="0"/>
              <a:t>(es. nessun </a:t>
            </a:r>
            <a:r>
              <a:rPr lang="it-IT" dirty="0"/>
              <a:t>errore di </a:t>
            </a:r>
            <a:r>
              <a:rPr lang="it-IT" dirty="0" smtClean="0"/>
              <a:t>ortografia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i="1" dirty="0"/>
              <a:t>Criterio del confronto</a:t>
            </a:r>
            <a:r>
              <a:rPr lang="it-IT" dirty="0"/>
              <a:t>: vedo i risultati di tutti gli allievi per trovare quale è la soglia,  quindi è una classificazione 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i="1" dirty="0"/>
              <a:t>C</a:t>
            </a:r>
            <a:r>
              <a:rPr lang="it-IT" i="1" dirty="0" smtClean="0"/>
              <a:t>riterio </a:t>
            </a:r>
            <a:r>
              <a:rPr lang="it-IT" i="1" dirty="0"/>
              <a:t>riferito all’individuo</a:t>
            </a:r>
            <a:r>
              <a:rPr lang="it-IT" dirty="0"/>
              <a:t>: adatto ad uno scopo formativo – </a:t>
            </a:r>
            <a:r>
              <a:rPr lang="it-IT" dirty="0" err="1"/>
              <a:t>c’e’</a:t>
            </a:r>
            <a:r>
              <a:rPr lang="it-IT" dirty="0"/>
              <a:t> stata una crescita?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3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3 difficoltà: trovare indicatori significativi per stabilire se l’altro ha le conoscenze/abilità che vorrei misurare 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dirty="0" smtClean="0"/>
              <a:t>Una misurazione dovrebbe essere:</a:t>
            </a:r>
          </a:p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None/>
            </a:pPr>
            <a:r>
              <a:rPr lang="it-IT" b="1" dirty="0" smtClean="0"/>
              <a:t>Attendibile</a:t>
            </a:r>
            <a:r>
              <a:rPr lang="it-IT" dirty="0" smtClean="0"/>
              <a:t> = dà risultati costanti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/>
              <a:t>Valida</a:t>
            </a:r>
            <a:r>
              <a:rPr lang="it-IT" dirty="0" smtClean="0"/>
              <a:t> = misura il costrutto che voglio valutare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4807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L’attendibilità</a:t>
            </a:r>
            <a:r>
              <a:rPr lang="en-US" dirty="0" smtClean="0"/>
              <a:t>  - </a:t>
            </a:r>
            <a:r>
              <a:rPr lang="en-US" dirty="0" err="1" smtClean="0"/>
              <a:t>riproducibilità</a:t>
            </a:r>
            <a:r>
              <a:rPr lang="en-US" dirty="0" smtClean="0"/>
              <a:t> del </a:t>
            </a:r>
            <a:r>
              <a:rPr lang="en-US" dirty="0" err="1" smtClean="0"/>
              <a:t>risultato</a:t>
            </a:r>
            <a:r>
              <a:rPr lang="en-US" dirty="0" smtClean="0"/>
              <a:t> … lo </a:t>
            </a:r>
            <a:r>
              <a:rPr lang="en-US" dirty="0" err="1" smtClean="0"/>
              <a:t>strumento</a:t>
            </a:r>
            <a:r>
              <a:rPr lang="en-US" dirty="0" smtClean="0"/>
              <a:t> produce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stessi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 in prove </a:t>
            </a:r>
            <a:r>
              <a:rPr lang="en-US" dirty="0" err="1" smtClean="0"/>
              <a:t>ripetute</a:t>
            </a:r>
            <a:r>
              <a:rPr lang="en-US" dirty="0" smtClean="0"/>
              <a:t> </a:t>
            </a:r>
          </a:p>
          <a:p>
            <a:r>
              <a:rPr lang="en-US" i="1" dirty="0" err="1" smtClean="0"/>
              <a:t>Controllo</a:t>
            </a:r>
            <a:r>
              <a:rPr lang="en-US" dirty="0" smtClean="0"/>
              <a:t>: </a:t>
            </a:r>
            <a:r>
              <a:rPr lang="en-US" dirty="0" err="1" smtClean="0"/>
              <a:t>ripeto</a:t>
            </a:r>
            <a:r>
              <a:rPr lang="en-US" dirty="0" smtClean="0"/>
              <a:t> la </a:t>
            </a:r>
            <a:r>
              <a:rPr lang="en-US" dirty="0" err="1" smtClean="0"/>
              <a:t>misurazione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– La </a:t>
            </a:r>
            <a:r>
              <a:rPr lang="en-US" b="1" dirty="0" err="1" smtClean="0"/>
              <a:t>validità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riferimento</a:t>
            </a:r>
            <a:r>
              <a:rPr lang="en-US" dirty="0" smtClean="0"/>
              <a:t> al </a:t>
            </a:r>
            <a:r>
              <a:rPr lang="en-US" dirty="0" err="1" smtClean="0"/>
              <a:t>grado</a:t>
            </a:r>
            <a:r>
              <a:rPr lang="en-US" dirty="0" smtClean="0"/>
              <a:t> </a:t>
            </a:r>
            <a:r>
              <a:rPr lang="en-US" dirty="0" err="1" smtClean="0"/>
              <a:t>col</a:t>
            </a:r>
            <a:r>
              <a:rPr lang="en-US" dirty="0" smtClean="0"/>
              <a:t> </a:t>
            </a:r>
            <a:r>
              <a:rPr lang="en-US" dirty="0" err="1" smtClean="0"/>
              <a:t>quale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procedura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traduzione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un </a:t>
            </a:r>
            <a:r>
              <a:rPr lang="en-US" dirty="0" err="1" smtClean="0"/>
              <a:t>concetto</a:t>
            </a:r>
            <a:r>
              <a:rPr lang="en-US" dirty="0" smtClean="0"/>
              <a:t> in </a:t>
            </a:r>
            <a:r>
              <a:rPr lang="en-US" dirty="0" err="1" smtClean="0"/>
              <a:t>variabile</a:t>
            </a:r>
            <a:r>
              <a:rPr lang="en-US" dirty="0" smtClean="0"/>
              <a:t>  </a:t>
            </a:r>
            <a:r>
              <a:rPr lang="en-US" dirty="0" err="1" smtClean="0"/>
              <a:t>effettivamente</a:t>
            </a:r>
            <a:r>
              <a:rPr lang="en-US" dirty="0" smtClean="0"/>
              <a:t> </a:t>
            </a:r>
            <a:r>
              <a:rPr lang="en-US" dirty="0" err="1" smtClean="0"/>
              <a:t>rileva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concetto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intende</a:t>
            </a:r>
            <a:r>
              <a:rPr lang="en-US" dirty="0" smtClean="0"/>
              <a:t> </a:t>
            </a:r>
            <a:r>
              <a:rPr lang="en-US" dirty="0" err="1" smtClean="0"/>
              <a:t>rilevare</a:t>
            </a:r>
            <a:r>
              <a:rPr lang="en-US" dirty="0" smtClean="0"/>
              <a:t>. </a:t>
            </a:r>
          </a:p>
          <a:p>
            <a:pPr algn="ctr">
              <a:buNone/>
            </a:pPr>
            <a:r>
              <a:rPr lang="en-US" sz="2600" i="1" dirty="0" smtClean="0"/>
              <a:t>Il QI è </a:t>
            </a:r>
            <a:r>
              <a:rPr lang="en-US" sz="2600" i="1" dirty="0" err="1" smtClean="0"/>
              <a:t>uno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strumento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che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rileva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l’intelligenza</a:t>
            </a:r>
            <a:r>
              <a:rPr lang="en-US" sz="2600" i="1" dirty="0" smtClean="0"/>
              <a:t>? </a:t>
            </a:r>
          </a:p>
          <a:p>
            <a:pPr algn="ctr">
              <a:buNone/>
            </a:pPr>
            <a:r>
              <a:rPr lang="en-US" sz="2600" i="1" dirty="0" smtClean="0"/>
              <a:t>Il PIL </a:t>
            </a:r>
            <a:r>
              <a:rPr lang="en-US" sz="2600" i="1" dirty="0" err="1" smtClean="0"/>
              <a:t>misura</a:t>
            </a:r>
            <a:r>
              <a:rPr lang="en-US" sz="2600" i="1" dirty="0" smtClean="0"/>
              <a:t> la </a:t>
            </a:r>
            <a:r>
              <a:rPr lang="en-US" sz="2600" i="1" dirty="0" err="1" smtClean="0"/>
              <a:t>ricchezza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di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una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nazione</a:t>
            </a:r>
            <a:r>
              <a:rPr lang="en-US" sz="2600" i="1" dirty="0" smtClean="0"/>
              <a:t>? </a:t>
            </a:r>
          </a:p>
          <a:p>
            <a:r>
              <a:rPr lang="en-US" sz="3000" i="1" dirty="0" err="1" smtClean="0"/>
              <a:t>Controllo</a:t>
            </a:r>
            <a:r>
              <a:rPr lang="en-US" sz="3000" dirty="0" smtClean="0"/>
              <a:t>: </a:t>
            </a:r>
            <a:r>
              <a:rPr lang="en-US" sz="3000" dirty="0" err="1" smtClean="0"/>
              <a:t>difficile</a:t>
            </a:r>
            <a:r>
              <a:rPr lang="en-US" sz="3000" dirty="0" smtClean="0"/>
              <a:t> – </a:t>
            </a:r>
            <a:r>
              <a:rPr lang="en-US" sz="3000" dirty="0" err="1" smtClean="0"/>
              <a:t>l’errore</a:t>
            </a:r>
            <a:r>
              <a:rPr lang="en-US" sz="3000" dirty="0" smtClean="0"/>
              <a:t> è </a:t>
            </a:r>
            <a:r>
              <a:rPr lang="en-US" sz="3000" dirty="0" err="1" smtClean="0"/>
              <a:t>nella</a:t>
            </a:r>
            <a:r>
              <a:rPr lang="en-US" sz="3000" dirty="0" smtClean="0"/>
              <a:t> </a:t>
            </a:r>
            <a:r>
              <a:rPr lang="en-US" sz="3000" dirty="0" err="1" smtClean="0"/>
              <a:t>scelta</a:t>
            </a:r>
            <a:r>
              <a:rPr lang="en-US" sz="3000" dirty="0" smtClean="0"/>
              <a:t> </a:t>
            </a:r>
            <a:r>
              <a:rPr lang="en-US" sz="3000" dirty="0" err="1" smtClean="0"/>
              <a:t>degli</a:t>
            </a:r>
            <a:r>
              <a:rPr lang="en-US" sz="3000" dirty="0" smtClean="0"/>
              <a:t> </a:t>
            </a:r>
            <a:r>
              <a:rPr lang="en-US" sz="3000" dirty="0" err="1" smtClean="0"/>
              <a:t>indicatori</a:t>
            </a:r>
            <a:r>
              <a:rPr lang="en-US" sz="3000" dirty="0" smtClean="0"/>
              <a:t> -&gt; </a:t>
            </a:r>
            <a:r>
              <a:rPr lang="en-US" sz="3000" b="1" dirty="0" err="1" smtClean="0">
                <a:latin typeface="Arial Black" pitchFamily="34" charset="0"/>
              </a:rPr>
              <a:t>Rubrica</a:t>
            </a:r>
            <a:r>
              <a:rPr lang="en-US" sz="3000" b="1" dirty="0" smtClean="0">
                <a:latin typeface="Arial Black" pitchFamily="34" charset="0"/>
              </a:rPr>
              <a:t> </a:t>
            </a:r>
            <a:r>
              <a:rPr lang="en-US" sz="3000" b="1" dirty="0" err="1" smtClean="0">
                <a:latin typeface="Arial Black" pitchFamily="34" charset="0"/>
              </a:rPr>
              <a:t>valutativa</a:t>
            </a:r>
            <a:r>
              <a:rPr lang="en-US" sz="3000" b="1" dirty="0" smtClean="0">
                <a:latin typeface="Arial Black" pitchFamily="34" charset="0"/>
              </a:rPr>
              <a:t>?</a:t>
            </a:r>
            <a:endParaRPr lang="it-IT" sz="3000" b="1" dirty="0">
              <a:latin typeface="Arial Black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quando e perché?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Valutazione sommativa, finale</a:t>
            </a:r>
          </a:p>
          <a:p>
            <a:r>
              <a:rPr lang="it-IT" dirty="0" smtClean="0"/>
              <a:t>Valutazione formativa, durante, autoregolazione</a:t>
            </a:r>
          </a:p>
          <a:p>
            <a:endParaRPr lang="it-IT" dirty="0"/>
          </a:p>
          <a:p>
            <a:r>
              <a:rPr lang="it-IT" dirty="0" smtClean="0"/>
              <a:t>Valutare le </a:t>
            </a:r>
            <a:r>
              <a:rPr lang="it-IT" i="1" dirty="0" smtClean="0"/>
              <a:t>Competenze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3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17538"/>
            <a:ext cx="8718550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Dissero: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Ministro </a:t>
            </a:r>
            <a:r>
              <a:rPr lang="it-IT" dirty="0"/>
              <a:t>per </a:t>
            </a:r>
            <a:r>
              <a:rPr lang="it-IT" dirty="0" smtClean="0"/>
              <a:t>l’Istruzione</a:t>
            </a:r>
          </a:p>
          <a:p>
            <a:pPr>
              <a:buNone/>
            </a:pPr>
            <a:r>
              <a:rPr lang="it-IT" i="1" dirty="0" smtClean="0"/>
              <a:t>… è per </a:t>
            </a:r>
            <a:r>
              <a:rPr lang="it-IT" i="1" dirty="0"/>
              <a:t>agire sulla serietà degli </a:t>
            </a:r>
            <a:r>
              <a:rPr lang="it-IT" i="1" dirty="0" smtClean="0"/>
              <a:t>studi!</a:t>
            </a:r>
          </a:p>
          <a:p>
            <a:r>
              <a:rPr lang="it-IT" dirty="0" smtClean="0"/>
              <a:t>Ministro </a:t>
            </a:r>
            <a:r>
              <a:rPr lang="it-IT" dirty="0"/>
              <a:t>dell’Economia e </a:t>
            </a:r>
            <a:r>
              <a:rPr lang="it-IT" dirty="0" smtClean="0"/>
              <a:t>Finanze: </a:t>
            </a:r>
          </a:p>
          <a:p>
            <a:pPr>
              <a:buNone/>
            </a:pPr>
            <a:r>
              <a:rPr lang="it-IT" i="1" dirty="0" smtClean="0"/>
              <a:t>… i </a:t>
            </a:r>
            <a:r>
              <a:rPr lang="it-IT" i="1" dirty="0"/>
              <a:t>numeri sono una cosa precisa, mentre i giudizi sono basati su formule che tendono ad essere ipocrite, psicopedagogiche, </a:t>
            </a:r>
            <a:r>
              <a:rPr lang="it-IT" i="1" dirty="0" err="1"/>
              <a:t>tautologiche…</a:t>
            </a:r>
            <a:r>
              <a:rPr lang="it-IT" i="1" dirty="0"/>
              <a:t> dove non c’è un voto non viene fornita una reale informazione sull’andamento scolastico dello studente” 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800" dirty="0" err="1"/>
              <a:t>Castoldi</a:t>
            </a:r>
            <a:r>
              <a:rPr lang="it-IT" sz="2800" dirty="0"/>
              <a:t> (</a:t>
            </a:r>
            <a:r>
              <a:rPr lang="it-IT" sz="2800" i="1" dirty="0"/>
              <a:t>Valutare le competenze</a:t>
            </a:r>
            <a:r>
              <a:rPr lang="it-IT" sz="2800" dirty="0"/>
              <a:t>, Roma, Carocci, 2009</a:t>
            </a:r>
            <a:r>
              <a:rPr lang="it-IT" sz="2800" dirty="0" smtClean="0"/>
              <a:t>)</a:t>
            </a:r>
            <a:br>
              <a:rPr lang="it-IT" sz="2800" dirty="0" smtClean="0"/>
            </a:br>
            <a:r>
              <a:rPr lang="it-IT" sz="2800" dirty="0" err="1" smtClean="0"/>
              <a:t>Ellerani</a:t>
            </a:r>
            <a:r>
              <a:rPr lang="it-IT" sz="2800" dirty="0" smtClean="0"/>
              <a:t> e </a:t>
            </a:r>
            <a:r>
              <a:rPr lang="it-IT" sz="2800" dirty="0" err="1" smtClean="0"/>
              <a:t>Zanchin</a:t>
            </a:r>
            <a:r>
              <a:rPr lang="it-IT" sz="2800" dirty="0" smtClean="0"/>
              <a:t> (Valutare per apprendere, Trento, </a:t>
            </a:r>
            <a:r>
              <a:rPr lang="it-IT" sz="2800" dirty="0" err="1" smtClean="0"/>
              <a:t>Erikson</a:t>
            </a:r>
            <a:r>
              <a:rPr lang="it-IT" sz="2800" dirty="0" smtClean="0"/>
              <a:t>, 2013)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132857"/>
            <a:ext cx="8229600" cy="3672408"/>
          </a:xfrm>
        </p:spPr>
        <p:txBody>
          <a:bodyPr>
            <a:normAutofit/>
          </a:bodyPr>
          <a:lstStyle/>
          <a:p>
            <a:r>
              <a:rPr lang="it-IT" dirty="0" smtClean="0"/>
              <a:t>prime </a:t>
            </a:r>
            <a:r>
              <a:rPr lang="it-IT" dirty="0"/>
              <a:t>definizioni del concetto di C. sono di provenienza comportamentista (competenza= comportamento osservabile), </a:t>
            </a:r>
          </a:p>
          <a:p>
            <a:r>
              <a:rPr lang="it-IT" dirty="0" smtClean="0"/>
              <a:t> poi </a:t>
            </a:r>
            <a:r>
              <a:rPr lang="it-IT" dirty="0"/>
              <a:t>il concetto si è </a:t>
            </a:r>
            <a:r>
              <a:rPr lang="it-IT" dirty="0" smtClean="0"/>
              <a:t>esteso:</a:t>
            </a:r>
          </a:p>
          <a:p>
            <a:pPr lvl="1"/>
            <a:r>
              <a:rPr lang="it-IT" dirty="0" smtClean="0"/>
              <a:t>aspetti cognitivi, </a:t>
            </a:r>
            <a:r>
              <a:rPr lang="it-IT" dirty="0" err="1"/>
              <a:t>socioemotivi</a:t>
            </a:r>
            <a:r>
              <a:rPr lang="it-IT" dirty="0"/>
              <a:t> e volitivi</a:t>
            </a:r>
            <a:r>
              <a:rPr lang="it-IT" dirty="0" smtClean="0"/>
              <a:t>,</a:t>
            </a:r>
          </a:p>
          <a:p>
            <a:pPr lvl="1"/>
            <a:r>
              <a:rPr lang="it-IT" dirty="0" smtClean="0"/>
              <a:t>aspetti interni, di </a:t>
            </a:r>
            <a:r>
              <a:rPr lang="it-IT" dirty="0"/>
              <a:t>tipo </a:t>
            </a:r>
            <a:r>
              <a:rPr lang="it-IT" dirty="0" smtClean="0"/>
              <a:t>situato, socio-culturale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La </a:t>
            </a:r>
            <a:r>
              <a:rPr lang="it-IT" i="1" dirty="0"/>
              <a:t>competenza è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Pellerey</a:t>
            </a:r>
            <a:r>
              <a:rPr lang="it-IT" dirty="0"/>
              <a:t>: </a:t>
            </a:r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la </a:t>
            </a:r>
            <a:r>
              <a:rPr lang="it-IT" i="1" dirty="0"/>
              <a:t>capacità di far fronte a un compito o un insieme di compiti riuscendo a mettere in moto e a orchestrare le proprie risorse interne, cognitive, affettive e volitive e a utilizzare quelle esterne disponibili in modo coerente e fecondo.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1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 è arrivati a questo costrutto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Per le critiche alle vecchie teorie valutative, al mito dell’oggettività del test (</a:t>
            </a:r>
            <a:r>
              <a:rPr lang="it-IT" i="1" dirty="0" err="1"/>
              <a:t>teach</a:t>
            </a:r>
            <a:r>
              <a:rPr lang="it-IT" i="1" dirty="0"/>
              <a:t> to test</a:t>
            </a:r>
            <a:r>
              <a:rPr lang="it-IT" dirty="0"/>
              <a:t>), alle prove tradizionali (conoscenze inerti, processi semplici, astratti, per classificare, selezionare…)</a:t>
            </a:r>
          </a:p>
          <a:p>
            <a:r>
              <a:rPr lang="it-IT" dirty="0" smtClean="0"/>
              <a:t>Sulla spinta di progetti (OCSE, Consiglio Europeo, PISA) che volevano individuare le competenze necessarie  a scuola e dopo.. tutta la vita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i="1" dirty="0"/>
              <a:t>Funzione delle prove di valutazione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momento valutativo viene collocato al termine di un processo di insegnamento-apprendimento</a:t>
            </a:r>
          </a:p>
          <a:p>
            <a:endParaRPr lang="it-IT" dirty="0" smtClean="0"/>
          </a:p>
          <a:p>
            <a:r>
              <a:rPr lang="it-IT" dirty="0" smtClean="0"/>
              <a:t>va invece legata alla </a:t>
            </a:r>
            <a:r>
              <a:rPr lang="it-IT" i="1" dirty="0" smtClean="0"/>
              <a:t>progettazione e alla realizzazione di interventi didattici</a:t>
            </a:r>
            <a:r>
              <a:rPr lang="it-IT" dirty="0" smtClean="0"/>
              <a:t> … deve costituire lo strumento di autoregolazione del progetto formativo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rubriche…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Castoldi</a:t>
            </a:r>
            <a:r>
              <a:rPr lang="it-IT" dirty="0" smtClean="0"/>
              <a:t> propone per le </a:t>
            </a:r>
            <a:r>
              <a:rPr lang="it-IT" b="1" dirty="0" smtClean="0"/>
              <a:t>competenze</a:t>
            </a:r>
            <a:r>
              <a:rPr lang="it-IT" dirty="0" smtClean="0"/>
              <a:t> la metafora di un </a:t>
            </a:r>
            <a:r>
              <a:rPr lang="it-IT" b="1" dirty="0" smtClean="0"/>
              <a:t>iceberg</a:t>
            </a:r>
            <a:r>
              <a:rPr lang="it-IT" dirty="0" smtClean="0"/>
              <a:t>. </a:t>
            </a:r>
          </a:p>
          <a:p>
            <a:r>
              <a:rPr lang="it-IT" dirty="0" smtClean="0"/>
              <a:t>Si vede la prestazione (conoscenze, abilità) ma non i processi motivazionali, volitivi, </a:t>
            </a:r>
            <a:r>
              <a:rPr lang="it-IT" dirty="0" err="1" smtClean="0"/>
              <a:t>socioemotivi</a:t>
            </a:r>
            <a:r>
              <a:rPr lang="it-IT" dirty="0" smtClean="0"/>
              <a:t>, che occorre considerare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Proposta: un </a:t>
            </a:r>
            <a:r>
              <a:rPr lang="it-IT" dirty="0" err="1" smtClean="0"/>
              <a:t>framework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Vista soggettiva, intersoggettiva, oggettiva</a:t>
            </a:r>
          </a:p>
          <a:p>
            <a:r>
              <a:rPr lang="it-IT" dirty="0" smtClean="0"/>
              <a:t>Basate sulla </a:t>
            </a:r>
            <a:r>
              <a:rPr lang="it-IT" b="1" dirty="0" smtClean="0"/>
              <a:t>rubrica valutativa,</a:t>
            </a:r>
          </a:p>
          <a:p>
            <a:r>
              <a:rPr lang="it-IT" b="1" dirty="0" smtClean="0"/>
              <a:t>La RUBRICA </a:t>
            </a:r>
            <a:r>
              <a:rPr lang="it-IT" dirty="0" smtClean="0"/>
              <a:t>è uno strumento di valutazione. Descrive sinteticamente una competenza, esplicitando le aspettative su prodotti e prestazioni dell’allievo. Fornisce una lista punteggi e dei criteri che descrivono le caratteristiche di ogni punteggio. Dovrebbe essere valida (valutare prestazioni rilevanti) e affidabile (utilizzabile da valutatori diversi)</a:t>
            </a:r>
          </a:p>
          <a:p>
            <a:endParaRPr lang="it-IT" b="1" dirty="0" smtClean="0"/>
          </a:p>
          <a:p>
            <a:pPr lvl="1">
              <a:buNone/>
            </a:pPr>
            <a:r>
              <a:rPr lang="it-IT" dirty="0" smtClean="0"/>
              <a:t>Strumento di valutazione basato su:</a:t>
            </a:r>
          </a:p>
          <a:p>
            <a:pPr lvl="2"/>
            <a:r>
              <a:rPr lang="it-IT" dirty="0" smtClean="0"/>
              <a:t>Dimensioni</a:t>
            </a:r>
          </a:p>
          <a:p>
            <a:pPr lvl="2"/>
            <a:r>
              <a:rPr lang="it-IT" dirty="0" smtClean="0"/>
              <a:t>Criteri</a:t>
            </a:r>
          </a:p>
          <a:p>
            <a:pPr lvl="2"/>
            <a:r>
              <a:rPr lang="it-IT" dirty="0" smtClean="0"/>
              <a:t>Indicatori</a:t>
            </a:r>
          </a:p>
          <a:p>
            <a:pPr lvl="2"/>
            <a:r>
              <a:rPr lang="it-IT" dirty="0" smtClean="0"/>
              <a:t>Ancore</a:t>
            </a:r>
          </a:p>
          <a:p>
            <a:pPr lvl="2"/>
            <a:r>
              <a:rPr lang="it-IT" dirty="0" smtClean="0"/>
              <a:t>Livelli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4549676"/>
            <a:ext cx="561662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 </a:t>
            </a:r>
            <a:r>
              <a:rPr lang="en-US" dirty="0" err="1" smtClean="0"/>
              <a:t>esempio</a:t>
            </a:r>
            <a:r>
              <a:rPr lang="en-US" dirty="0" smtClean="0"/>
              <a:t>:</a:t>
            </a:r>
            <a:endParaRPr lang="it-IT" dirty="0" smtClean="0"/>
          </a:p>
          <a:p>
            <a:pPr lvl="0"/>
            <a:r>
              <a:rPr lang="en-US" dirty="0" err="1" smtClean="0"/>
              <a:t>dimensione</a:t>
            </a:r>
            <a:r>
              <a:rPr lang="en-US" dirty="0" smtClean="0"/>
              <a:t>: </a:t>
            </a:r>
            <a:r>
              <a:rPr lang="en-US" dirty="0" err="1" smtClean="0"/>
              <a:t>capacità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lettura</a:t>
            </a:r>
            <a:r>
              <a:rPr lang="en-US" dirty="0" smtClean="0"/>
              <a:t> </a:t>
            </a:r>
            <a:r>
              <a:rPr lang="en-US" dirty="0" err="1" smtClean="0"/>
              <a:t>strumentale</a:t>
            </a:r>
            <a:endParaRPr lang="it-IT" dirty="0" smtClean="0"/>
          </a:p>
          <a:p>
            <a:pPr lvl="0"/>
            <a:r>
              <a:rPr lang="en-US" dirty="0" err="1" smtClean="0"/>
              <a:t>criteri</a:t>
            </a:r>
            <a:r>
              <a:rPr lang="en-US" dirty="0" smtClean="0"/>
              <a:t>: </a:t>
            </a:r>
            <a:r>
              <a:rPr lang="en-US" dirty="0" err="1" smtClean="0"/>
              <a:t>velocità</a:t>
            </a:r>
            <a:r>
              <a:rPr lang="en-US" dirty="0" smtClean="0"/>
              <a:t> e </a:t>
            </a:r>
            <a:r>
              <a:rPr lang="en-US" dirty="0" err="1" smtClean="0"/>
              <a:t>correttezza</a:t>
            </a:r>
            <a:endParaRPr lang="it-IT" dirty="0" smtClean="0"/>
          </a:p>
          <a:p>
            <a:pPr lvl="0"/>
            <a:r>
              <a:rPr lang="it-IT" dirty="0" smtClean="0"/>
              <a:t>indicatori: sa leggere correttamente e scorrevolmente</a:t>
            </a:r>
          </a:p>
          <a:p>
            <a:pPr lvl="0"/>
            <a:r>
              <a:rPr lang="it-IT" dirty="0" smtClean="0"/>
              <a:t>livelli: pieno (legge in modo corretto e scorrevole), adeguato.. </a:t>
            </a:r>
            <a:r>
              <a:rPr lang="en-US" dirty="0" err="1" smtClean="0"/>
              <a:t>parziale</a:t>
            </a:r>
            <a:r>
              <a:rPr lang="en-US" dirty="0" smtClean="0"/>
              <a:t>..</a:t>
            </a:r>
            <a:endParaRPr lang="it-IT" dirty="0" smtClean="0"/>
          </a:p>
          <a:p>
            <a:r>
              <a:rPr lang="en-US" dirty="0" smtClean="0"/>
              <a:t> 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Triangolo isoscele 5"/>
          <p:cNvSpPr/>
          <p:nvPr/>
        </p:nvSpPr>
        <p:spPr>
          <a:xfrm>
            <a:off x="7236296" y="548680"/>
            <a:ext cx="1512168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Rubrica: componenti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Dimensioni</a:t>
            </a:r>
          </a:p>
          <a:p>
            <a:r>
              <a:rPr lang="it-IT" dirty="0" smtClean="0"/>
              <a:t>Criteri</a:t>
            </a:r>
          </a:p>
          <a:p>
            <a:r>
              <a:rPr lang="it-IT" dirty="0" smtClean="0"/>
              <a:t>Indicatori</a:t>
            </a:r>
          </a:p>
          <a:p>
            <a:r>
              <a:rPr lang="it-IT" dirty="0" smtClean="0"/>
              <a:t>Ancore</a:t>
            </a:r>
          </a:p>
          <a:p>
            <a:r>
              <a:rPr lang="it-IT" dirty="0" smtClean="0"/>
              <a:t>Livelli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i="1" dirty="0" smtClean="0"/>
              <a:t>Capacità di lettura strumentale</a:t>
            </a:r>
          </a:p>
          <a:p>
            <a:r>
              <a:rPr lang="it-IT" i="1" dirty="0" smtClean="0"/>
              <a:t>Velocità e correttezza</a:t>
            </a:r>
          </a:p>
          <a:p>
            <a:r>
              <a:rPr lang="it-IT" i="1" dirty="0" smtClean="0"/>
              <a:t>Sa leggere correttamente e scorrevolmente</a:t>
            </a:r>
          </a:p>
          <a:p>
            <a:r>
              <a:rPr lang="it-IT" i="1" dirty="0" smtClean="0"/>
              <a:t> pieno, adeguato…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1026" name="Picture 2" descr="C:\Users\CIRD\Desktop\tfa\rubrica valutativa-esemp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922" y="0"/>
            <a:ext cx="71761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Dimensione oggettiva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Compiti autentici</a:t>
            </a:r>
          </a:p>
          <a:p>
            <a:r>
              <a:rPr lang="it-IT" dirty="0" smtClean="0"/>
              <a:t>Strumenti di osservazione </a:t>
            </a:r>
            <a:r>
              <a:rPr lang="it-IT" b="1" dirty="0" smtClean="0"/>
              <a:t>descrittivi</a:t>
            </a:r>
          </a:p>
          <a:p>
            <a:r>
              <a:rPr lang="it-IT" dirty="0" smtClean="0"/>
              <a:t>Importanza del livello </a:t>
            </a:r>
            <a:r>
              <a:rPr lang="it-IT" b="1" dirty="0" smtClean="0"/>
              <a:t>meta</a:t>
            </a:r>
          </a:p>
          <a:p>
            <a:pPr lvl="1"/>
            <a:r>
              <a:rPr lang="it-IT" dirty="0" err="1" smtClean="0"/>
              <a:t>Metacognitivo</a:t>
            </a:r>
            <a:r>
              <a:rPr lang="it-IT" dirty="0" smtClean="0"/>
              <a:t>, </a:t>
            </a:r>
            <a:r>
              <a:rPr lang="it-IT" dirty="0" err="1" smtClean="0"/>
              <a:t>autoregolazione…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39</a:t>
            </a:fld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3281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441" y="2857699"/>
            <a:ext cx="4328559" cy="40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331640" y="5085184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Pisa pag. 189</a:t>
            </a:r>
          </a:p>
          <a:p>
            <a:r>
              <a:rPr lang="it-IT" dirty="0" smtClean="0">
                <a:hlinkClick r:id="rId4"/>
              </a:rPr>
              <a:t>http://www.invalsi.it/invalsi/</a:t>
            </a:r>
            <a:r>
              <a:rPr lang="it-IT" dirty="0" err="1" smtClean="0">
                <a:hlinkClick r:id="rId4"/>
              </a:rPr>
              <a:t>ri</a:t>
            </a:r>
            <a:r>
              <a:rPr lang="it-IT" dirty="0" smtClean="0">
                <a:hlinkClick r:id="rId4"/>
              </a:rPr>
              <a:t>/Pisa2009/documenti/RAPPORTO_PISA_2009.pdf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Giudizi = Scala ordinale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2080" y="1340768"/>
            <a:ext cx="3682752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it-IT" i="1" dirty="0" smtClean="0"/>
          </a:p>
          <a:p>
            <a:pPr>
              <a:buNone/>
            </a:pPr>
            <a:r>
              <a:rPr lang="it-IT" i="1" dirty="0" smtClean="0"/>
              <a:t>Francesco ha preso buono in Matematica e Luisa ha preso ottimo, quindi Luisa ha un risultato migliore di Francesco, si situa più in alto nella graduatoria della sua classe, anche se non è facile dire di quanto, né dire se il suo ottimo corrisponde esattamente all’ottimo ottenuto dalla sua amica Lucia della classe accanto e se (e di quanto) è inferiore al distinto preso in italiano (dato che la prof. di Italiano non dà mai ottimo). 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32770" name="Picture 2" descr="Vecchia scala a pi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832"/>
            <a:ext cx="5189764" cy="345638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79512" y="278092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				Ottimo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			Distinto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		Buono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	Sufficiente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Insufficiente</a:t>
            </a:r>
          </a:p>
          <a:p>
            <a:endParaRPr lang="it-IT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93204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200" b="1" dirty="0" smtClean="0"/>
              <a:t>1.3 Cosa misura PISA</a:t>
            </a:r>
          </a:p>
          <a:p>
            <a:pPr>
              <a:buNone/>
            </a:pPr>
            <a:r>
              <a:rPr lang="it-IT" sz="1200" dirty="0" smtClean="0"/>
              <a:t>Il concetto di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in lettura </a:t>
            </a:r>
            <a:r>
              <a:rPr lang="it-IT" sz="1200" dirty="0" smtClean="0"/>
              <a:t>si riferisce a una competenza</a:t>
            </a:r>
          </a:p>
          <a:p>
            <a:pPr>
              <a:buNone/>
            </a:pPr>
            <a:r>
              <a:rPr lang="it-IT" sz="1200" dirty="0" smtClean="0"/>
              <a:t>molto più complessa della semplice decodifica e</a:t>
            </a:r>
          </a:p>
          <a:p>
            <a:pPr>
              <a:buNone/>
            </a:pPr>
            <a:r>
              <a:rPr lang="it-IT" sz="1200" dirty="0" smtClean="0"/>
              <a:t>riproduzione di segni </a:t>
            </a:r>
            <a:r>
              <a:rPr lang="it-IT" sz="1200" b="1" i="1" dirty="0" smtClean="0"/>
              <a:t>La </a:t>
            </a:r>
            <a:r>
              <a:rPr lang="it-IT" sz="1200" b="1" i="1" dirty="0" err="1" smtClean="0"/>
              <a:t>literacy</a:t>
            </a:r>
            <a:r>
              <a:rPr lang="it-IT" sz="1200" b="1" i="1" dirty="0" smtClean="0"/>
              <a:t> si acquisisce nel</a:t>
            </a:r>
          </a:p>
          <a:p>
            <a:pPr>
              <a:buNone/>
            </a:pPr>
            <a:r>
              <a:rPr lang="it-IT" sz="1200" b="1" i="1" dirty="0" smtClean="0"/>
              <a:t>corso di tutta la vita e non soltanto a scuola</a:t>
            </a:r>
          </a:p>
          <a:p>
            <a:pPr>
              <a:buNone/>
            </a:pPr>
            <a:r>
              <a:rPr lang="it-IT" sz="1200" dirty="0" smtClean="0"/>
              <a:t>Le rilevazioni PISA si basano su un impianto teorico e concettuale (</a:t>
            </a:r>
            <a:r>
              <a:rPr lang="it-IT" sz="1200" i="1" dirty="0" err="1" smtClean="0"/>
              <a:t>framework</a:t>
            </a:r>
            <a:r>
              <a:rPr lang="it-IT" sz="1200" i="1" dirty="0" smtClean="0"/>
              <a:t>) </a:t>
            </a:r>
            <a:r>
              <a:rPr lang="it-IT" sz="1200" dirty="0" smtClean="0"/>
              <a:t>elaborato da esperti internazionali e ratificato dai governi dei paesi</a:t>
            </a:r>
          </a:p>
          <a:p>
            <a:pPr>
              <a:buNone/>
            </a:pPr>
            <a:r>
              <a:rPr lang="it-IT" sz="1200" dirty="0" smtClean="0"/>
              <a:t>partecipanti tramite i loro rappresentanti nel </a:t>
            </a:r>
            <a:r>
              <a:rPr lang="it-IT" sz="1200" i="1" dirty="0" err="1" smtClean="0"/>
              <a:t>Governing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Board</a:t>
            </a:r>
            <a:r>
              <a:rPr lang="it-IT" sz="1200" i="1" dirty="0" smtClean="0"/>
              <a:t>.11</a:t>
            </a:r>
          </a:p>
          <a:p>
            <a:pPr>
              <a:buNone/>
            </a:pPr>
            <a:r>
              <a:rPr lang="it-IT" sz="1200" dirty="0" smtClean="0"/>
              <a:t>Il </a:t>
            </a:r>
            <a:r>
              <a:rPr lang="it-IT" sz="1200" i="1" dirty="0" err="1" smtClean="0"/>
              <a:t>framework</a:t>
            </a:r>
            <a:r>
              <a:rPr lang="it-IT" sz="1200" i="1" dirty="0" smtClean="0"/>
              <a:t> presenta il concetto di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in generale, che può essere</a:t>
            </a:r>
          </a:p>
          <a:p>
            <a:pPr>
              <a:buNone/>
            </a:pPr>
            <a:r>
              <a:rPr lang="it-IT" sz="1200" dirty="0" smtClean="0"/>
              <a:t>definito come la capacità di attingere a ciò che si è appreso e applicarlo a</a:t>
            </a:r>
          </a:p>
          <a:p>
            <a:pPr>
              <a:buNone/>
            </a:pPr>
            <a:r>
              <a:rPr lang="it-IT" sz="1200" dirty="0" smtClean="0"/>
              <a:t>situazioni e contesti di vita reale, nonché la padronanza nell’analizzare,</a:t>
            </a:r>
          </a:p>
          <a:p>
            <a:pPr>
              <a:buNone/>
            </a:pPr>
            <a:r>
              <a:rPr lang="it-IT" sz="1200" dirty="0" smtClean="0"/>
              <a:t>ragionare e comunicare efficacemente nell’ambito del processo di</a:t>
            </a:r>
          </a:p>
          <a:p>
            <a:pPr>
              <a:buNone/>
            </a:pPr>
            <a:r>
              <a:rPr lang="it-IT" sz="1200" dirty="0" smtClean="0"/>
              <a:t>individuazione, interpretazione e soluzione dei problemi in una varietà di</a:t>
            </a:r>
          </a:p>
          <a:p>
            <a:pPr>
              <a:buNone/>
            </a:pPr>
            <a:r>
              <a:rPr lang="it-IT" sz="1200" dirty="0" smtClean="0"/>
              <a:t>situazioni.</a:t>
            </a:r>
          </a:p>
          <a:p>
            <a:pPr>
              <a:buNone/>
            </a:pPr>
            <a:r>
              <a:rPr lang="it-IT" sz="1200" dirty="0" smtClean="0"/>
              <a:t>Il concetto di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in lettura in PISA va oltre la considerazione della</a:t>
            </a:r>
          </a:p>
          <a:p>
            <a:pPr>
              <a:buNone/>
            </a:pPr>
            <a:r>
              <a:rPr lang="it-IT" sz="1200" dirty="0" smtClean="0"/>
              <a:t>semplice abilità di leggere e scrivere intese come decodifica e riproduzione di segni. La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è intesa non come una competenza presente o assente in un </a:t>
            </a:r>
            <a:r>
              <a:rPr lang="it-IT" sz="1200" dirty="0" smtClean="0"/>
              <a:t>individuo, bensì come un </a:t>
            </a:r>
            <a:r>
              <a:rPr lang="it-IT" sz="1200" i="1" dirty="0" smtClean="0"/>
              <a:t>continuum sul quale differenti gradazioni di </a:t>
            </a:r>
            <a:r>
              <a:rPr lang="it-IT" sz="1200" dirty="0" smtClean="0"/>
              <a:t>padronanza sono individuabili, ma che consente anche di identificare un punto sotto il quale la competenza posseduta può essere considerata inadeguata.</a:t>
            </a:r>
          </a:p>
          <a:p>
            <a:pPr>
              <a:buNone/>
            </a:pPr>
            <a:r>
              <a:rPr lang="it-IT" sz="1200" dirty="0" smtClean="0"/>
              <a:t>L’acquisizione della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è un processo che ha luogo durante tutta la vita e</a:t>
            </a:r>
          </a:p>
          <a:p>
            <a:pPr>
              <a:buNone/>
            </a:pPr>
            <a:r>
              <a:rPr lang="it-IT" sz="1200" dirty="0" smtClean="0"/>
              <a:t>non avviene soltanto a scuola o negli altri contesti di istruzione formale, ma</a:t>
            </a:r>
          </a:p>
          <a:p>
            <a:pPr>
              <a:buNone/>
            </a:pPr>
            <a:r>
              <a:rPr lang="it-IT" sz="1200" dirty="0" smtClean="0"/>
              <a:t>anche attraverso interazioni con i familiari, i pari, i colleghi e la comunità in</a:t>
            </a:r>
          </a:p>
          <a:p>
            <a:pPr>
              <a:buNone/>
            </a:pPr>
            <a:r>
              <a:rPr lang="it-IT" sz="1200" dirty="0" smtClean="0"/>
              <a:t>generale. I quindicenni non hanno già appreso tutto ciò di cui avranno bisogno</a:t>
            </a:r>
          </a:p>
          <a:p>
            <a:pPr>
              <a:buNone/>
            </a:pPr>
            <a:r>
              <a:rPr lang="it-IT" sz="1200" dirty="0" smtClean="0"/>
              <a:t>nella loro vita adulta, ma dovrebbero tuttavia avere una conoscenza</a:t>
            </a:r>
            <a:endParaRPr lang="it-IT" sz="12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957192" y="332656"/>
            <a:ext cx="4186808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000" dirty="0" smtClean="0"/>
              <a:t>abbastanza solida in aree quali la lettura, la matematica e le scienze. Essi</a:t>
            </a:r>
          </a:p>
          <a:p>
            <a:pPr>
              <a:buNone/>
            </a:pPr>
            <a:r>
              <a:rPr lang="it-IT" sz="1000" dirty="0" smtClean="0"/>
              <a:t>hanno anche necessità di comprendere i processi </a:t>
            </a:r>
            <a:r>
              <a:rPr lang="it-IT" sz="1000" dirty="0" err="1" smtClean="0"/>
              <a:t>metacognitivi</a:t>
            </a:r>
            <a:r>
              <a:rPr lang="it-IT" sz="1000" dirty="0" smtClean="0"/>
              <a:t> fondamentali</a:t>
            </a:r>
          </a:p>
          <a:p>
            <a:pPr>
              <a:buNone/>
            </a:pPr>
            <a:r>
              <a:rPr lang="it-IT" sz="1000" dirty="0" smtClean="0"/>
              <a:t>per applicare tali conoscenze in modo flessibile nelle differenti situazioni.</a:t>
            </a:r>
          </a:p>
          <a:p>
            <a:pPr>
              <a:buNone/>
            </a:pPr>
            <a:r>
              <a:rPr lang="it-IT" sz="1000" dirty="0" smtClean="0"/>
              <a:t>Un altro obiettivo di PISA è quello di esplorare le strategie di apprendimento</a:t>
            </a:r>
          </a:p>
          <a:p>
            <a:pPr>
              <a:buNone/>
            </a:pPr>
            <a:r>
              <a:rPr lang="it-IT" sz="1000" dirty="0" smtClean="0"/>
              <a:t>degli studenti, la loro motivazione a studiare, i loro interessi, atteggiamenti e</a:t>
            </a:r>
          </a:p>
          <a:p>
            <a:pPr>
              <a:buNone/>
            </a:pPr>
            <a:r>
              <a:rPr lang="it-IT" sz="1000" dirty="0" smtClean="0"/>
              <a:t>convinzioni relativi a diversi argomenti, con particolare riferimento a quelli</a:t>
            </a:r>
          </a:p>
          <a:p>
            <a:pPr>
              <a:buNone/>
            </a:pPr>
            <a:r>
              <a:rPr lang="it-IT" sz="1000" dirty="0" smtClean="0"/>
              <a:t>connessi all’ambito di indagine principale. Si è iniziato a indagare questo</a:t>
            </a:r>
          </a:p>
          <a:p>
            <a:pPr>
              <a:buNone/>
            </a:pPr>
            <a:r>
              <a:rPr lang="it-IT" sz="1000" dirty="0" smtClean="0"/>
              <a:t>aspetto fin dall’edizione del 2000, nella quale era presente un questionario </a:t>
            </a:r>
            <a:r>
              <a:rPr lang="it-IT" sz="1000" i="1" dirty="0" smtClean="0"/>
              <a:t>ad</a:t>
            </a:r>
          </a:p>
          <a:p>
            <a:pPr>
              <a:buNone/>
            </a:pPr>
            <a:r>
              <a:rPr lang="it-IT" sz="1000" i="1" dirty="0" smtClean="0"/>
              <a:t>hoc sulle competenze cross‐curricolari, diventato poi, nella prova sul campo di</a:t>
            </a:r>
          </a:p>
          <a:p>
            <a:pPr>
              <a:buNone/>
            </a:pPr>
            <a:r>
              <a:rPr lang="it-IT" sz="1000" dirty="0" smtClean="0"/>
              <a:t>PISA 2003, questionario di autoregolazione dell’apprendimento che, nello</a:t>
            </a:r>
          </a:p>
          <a:p>
            <a:pPr>
              <a:buNone/>
            </a:pPr>
            <a:r>
              <a:rPr lang="it-IT" sz="1000" dirty="0" smtClean="0"/>
              <a:t>studio principale dello stesso ciclo, è stato inglobato nel questionario studente</a:t>
            </a:r>
          </a:p>
          <a:p>
            <a:pPr>
              <a:buNone/>
            </a:pPr>
            <a:r>
              <a:rPr lang="it-IT" sz="1000" dirty="0" smtClean="0"/>
              <a:t>e quindi, seppur subendo una riduzione, è stato confermato come</a:t>
            </a:r>
          </a:p>
          <a:p>
            <a:pPr>
              <a:buNone/>
            </a:pPr>
            <a:r>
              <a:rPr lang="it-IT" sz="1000" dirty="0" smtClean="0"/>
              <a:t>fondamentale per analizzare adeguatamente la </a:t>
            </a:r>
            <a:r>
              <a:rPr lang="it-IT" sz="1000" i="1" dirty="0" err="1" smtClean="0"/>
              <a:t>literacy</a:t>
            </a:r>
            <a:r>
              <a:rPr lang="it-IT" sz="1000" i="1" dirty="0" smtClean="0"/>
              <a:t>.</a:t>
            </a:r>
          </a:p>
          <a:p>
            <a:pPr>
              <a:buNone/>
            </a:pPr>
            <a:r>
              <a:rPr lang="it-IT" sz="1000" dirty="0" smtClean="0"/>
              <a:t>In sintesi, il </a:t>
            </a:r>
            <a:r>
              <a:rPr lang="it-IT" sz="1000" dirty="0" err="1" smtClean="0"/>
              <a:t>framework</a:t>
            </a:r>
            <a:r>
              <a:rPr lang="it-IT" sz="1000" dirty="0" smtClean="0"/>
              <a:t> di PISA considera le seguenti aree di valutazione:</a:t>
            </a:r>
          </a:p>
          <a:p>
            <a:pPr>
              <a:buNone/>
            </a:pPr>
            <a:r>
              <a:rPr lang="it-IT" sz="1000" dirty="0" smtClean="0"/>
              <a:t> le conoscenze fondamentali degli studenti in ciascun ambito di indagine;</a:t>
            </a:r>
          </a:p>
          <a:p>
            <a:pPr>
              <a:buNone/>
            </a:pPr>
            <a:r>
              <a:rPr lang="it-IT" sz="1000" dirty="0" smtClean="0"/>
              <a:t> le competenze che gli studenti debbono saper utilizzare in ciascun</a:t>
            </a:r>
          </a:p>
          <a:p>
            <a:pPr>
              <a:buNone/>
            </a:pPr>
            <a:r>
              <a:rPr lang="it-IT" sz="1000" dirty="0" smtClean="0"/>
              <a:t>ambito di indagine;</a:t>
            </a:r>
          </a:p>
          <a:p>
            <a:pPr>
              <a:buNone/>
            </a:pPr>
            <a:r>
              <a:rPr lang="it-IT" sz="1000" dirty="0" smtClean="0"/>
              <a:t> i contesti nei quali gli studenti possono incontrare situazioni</a:t>
            </a:r>
          </a:p>
          <a:p>
            <a:pPr>
              <a:buNone/>
            </a:pPr>
            <a:r>
              <a:rPr lang="it-IT" sz="1000" dirty="0" smtClean="0"/>
              <a:t>problematiche da risolvere;</a:t>
            </a:r>
          </a:p>
          <a:p>
            <a:pPr>
              <a:buNone/>
            </a:pPr>
            <a:r>
              <a:rPr lang="it-IT" sz="1000" dirty="0" smtClean="0"/>
              <a:t> gli atteggiamenti e le disposizioni degli studenti nei confronti</a:t>
            </a:r>
          </a:p>
          <a:p>
            <a:pPr>
              <a:buNone/>
            </a:pPr>
            <a:r>
              <a:rPr lang="it-IT" sz="1000" dirty="0" smtClean="0"/>
              <a:t>dell’apprendimento.</a:t>
            </a:r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1000" b="1" dirty="0" smtClean="0"/>
              <a:t>1.4 Gli strumenti </a:t>
            </a:r>
            <a:r>
              <a:rPr lang="it-IT" sz="1000" b="1" i="1" dirty="0" smtClean="0"/>
              <a:t>In PISA 2009 le prove cognitive di lettura, matematica e scienze erano organizzate in 13 fascicoli I quesiti possono assumere</a:t>
            </a:r>
          </a:p>
          <a:p>
            <a:pPr>
              <a:buNone/>
            </a:pPr>
            <a:r>
              <a:rPr lang="it-IT" sz="1000" b="1" i="1" dirty="0" smtClean="0"/>
              <a:t>vari formati</a:t>
            </a:r>
          </a:p>
          <a:p>
            <a:pPr>
              <a:buNone/>
            </a:pPr>
            <a:r>
              <a:rPr lang="it-IT" sz="1000" dirty="0" smtClean="0"/>
              <a:t>Le prove cognitive utilizzate in PISA sono costituite da </a:t>
            </a:r>
            <a:r>
              <a:rPr lang="it-IT" sz="1000" i="1" dirty="0" smtClean="0"/>
              <a:t>unità, ciascuna delle</a:t>
            </a:r>
          </a:p>
          <a:p>
            <a:pPr>
              <a:buNone/>
            </a:pPr>
            <a:r>
              <a:rPr lang="it-IT" sz="1000" dirty="0" smtClean="0"/>
              <a:t>quali consiste di uno </a:t>
            </a:r>
            <a:r>
              <a:rPr lang="it-IT" sz="1000" i="1" dirty="0" smtClean="0"/>
              <a:t>stimolo – che può essere un testo, un grafico, una</a:t>
            </a:r>
          </a:p>
          <a:p>
            <a:pPr>
              <a:buNone/>
            </a:pPr>
            <a:r>
              <a:rPr lang="it-IT" sz="1000" dirty="0" smtClean="0"/>
              <a:t>tabella, un modulo – e da una serie di </a:t>
            </a:r>
            <a:r>
              <a:rPr lang="it-IT" sz="1000" i="1" dirty="0" smtClean="0"/>
              <a:t>domande (item) su diversi aspetti dello</a:t>
            </a:r>
          </a:p>
          <a:p>
            <a:pPr>
              <a:buNone/>
            </a:pPr>
            <a:r>
              <a:rPr lang="it-IT" sz="1000" dirty="0" smtClean="0"/>
              <a:t>stimolo, costruite in modo tale da richiedere compiti “autentici”, ovvero</a:t>
            </a:r>
          </a:p>
          <a:p>
            <a:pPr>
              <a:buNone/>
            </a:pPr>
            <a:r>
              <a:rPr lang="it-IT" sz="1000" dirty="0" smtClean="0"/>
              <a:t>quanto</a:t>
            </a:r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595313"/>
            <a:ext cx="54959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57163"/>
            <a:ext cx="56007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Possesso titolo di studio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317716"/>
              </p:ext>
            </p:extLst>
          </p:nvPr>
        </p:nvGraphicFramePr>
        <p:xfrm>
          <a:off x="251520" y="1700808"/>
          <a:ext cx="4752528" cy="374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28"/>
              </a:tblGrid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1. Nessuno</a:t>
                      </a:r>
                      <a:endParaRPr lang="it-IT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2. Scuola elementare</a:t>
                      </a:r>
                      <a:endParaRPr lang="it-IT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3. Scuola media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4. Diploma di scuola media superiore</a:t>
                      </a:r>
                      <a:endParaRPr lang="it-IT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5. Laurea</a:t>
                      </a:r>
                      <a:endParaRPr lang="it-IT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292080" y="1340768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Scala ordinale</a:t>
            </a:r>
          </a:p>
          <a:p>
            <a:endParaRPr lang="it-IT" sz="2800" dirty="0" smtClean="0"/>
          </a:p>
          <a:p>
            <a:r>
              <a:rPr lang="it-IT" sz="2800" dirty="0" smtClean="0"/>
              <a:t>Graduatorie</a:t>
            </a:r>
          </a:p>
          <a:p>
            <a:endParaRPr lang="it-IT" sz="2800" dirty="0" smtClean="0"/>
          </a:p>
          <a:p>
            <a:r>
              <a:rPr lang="it-IT" sz="2800" dirty="0" smtClean="0"/>
              <a:t>Categorie</a:t>
            </a:r>
          </a:p>
          <a:p>
            <a:endParaRPr lang="it-IT" sz="2800" dirty="0" smtClean="0"/>
          </a:p>
          <a:p>
            <a:r>
              <a:rPr lang="it-IT" sz="2800" dirty="0" smtClean="0"/>
              <a:t>Ordinate gerarchicamente</a:t>
            </a:r>
          </a:p>
          <a:p>
            <a:endParaRPr lang="it-IT" sz="2800" dirty="0" smtClean="0"/>
          </a:p>
          <a:p>
            <a:r>
              <a:rPr lang="it-IT" sz="2800" dirty="0" smtClean="0"/>
              <a:t>Distanze non uguali</a:t>
            </a:r>
            <a:endParaRPr lang="it-IT" sz="2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2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Scala a intervalli?</a:t>
            </a:r>
            <a:endParaRPr lang="it-IT" dirty="0"/>
          </a:p>
        </p:txBody>
      </p:sp>
      <p:pic>
        <p:nvPicPr>
          <p:cNvPr id="4" name="Picture 4" descr="http://www.nuovashop.com/images/SCAL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2803583" cy="452596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995936" y="1785590"/>
            <a:ext cx="1296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</a:t>
            </a:r>
          </a:p>
          <a:p>
            <a:r>
              <a:rPr lang="it-IT" dirty="0" smtClean="0"/>
              <a:t>1</a:t>
            </a:r>
          </a:p>
          <a:p>
            <a:r>
              <a:rPr lang="it-IT" dirty="0" smtClean="0"/>
              <a:t>2</a:t>
            </a:r>
          </a:p>
          <a:p>
            <a:r>
              <a:rPr lang="it-IT" dirty="0" smtClean="0"/>
              <a:t>3</a:t>
            </a:r>
          </a:p>
          <a:p>
            <a:r>
              <a:rPr lang="it-IT" dirty="0" smtClean="0"/>
              <a:t>4</a:t>
            </a:r>
          </a:p>
          <a:p>
            <a:r>
              <a:rPr lang="it-IT" dirty="0" smtClean="0"/>
              <a:t>5</a:t>
            </a:r>
          </a:p>
          <a:p>
            <a:r>
              <a:rPr lang="it-IT" dirty="0" smtClean="0"/>
              <a:t>6</a:t>
            </a:r>
          </a:p>
          <a:p>
            <a:r>
              <a:rPr lang="it-IT" dirty="0" smtClean="0"/>
              <a:t>7</a:t>
            </a:r>
          </a:p>
          <a:p>
            <a:r>
              <a:rPr lang="it-IT" dirty="0" smtClean="0"/>
              <a:t>8</a:t>
            </a:r>
          </a:p>
          <a:p>
            <a:r>
              <a:rPr lang="it-IT" dirty="0" smtClean="0"/>
              <a:t>9</a:t>
            </a:r>
          </a:p>
          <a:p>
            <a:r>
              <a:rPr lang="it-IT" dirty="0" smtClean="0"/>
              <a:t>10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708920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Età</a:t>
            </a:r>
          </a:p>
          <a:p>
            <a:r>
              <a:rPr lang="it-IT" sz="2400" dirty="0" smtClean="0"/>
              <a:t>Peso</a:t>
            </a:r>
          </a:p>
          <a:p>
            <a:r>
              <a:rPr lang="it-IT" sz="2400" dirty="0" err="1" smtClean="0"/>
              <a:t>Altezza…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47" y="1628800"/>
            <a:ext cx="4732619" cy="406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608512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5364088" y="404664"/>
            <a:ext cx="34563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voti in decimi non fanno parte di una scala ad intervalli.</a:t>
            </a:r>
          </a:p>
          <a:p>
            <a:r>
              <a:rPr lang="it-IT" sz="2400" dirty="0" smtClean="0"/>
              <a:t> alcuni gradini sono più ampi:</a:t>
            </a:r>
          </a:p>
          <a:p>
            <a:r>
              <a:rPr lang="it-IT" sz="2400" dirty="0" smtClean="0"/>
              <a:t>6, 6-, 6--, 5e1/2, 5+…</a:t>
            </a:r>
          </a:p>
          <a:p>
            <a:endParaRPr lang="it-IT" sz="2400" dirty="0" smtClean="0"/>
          </a:p>
          <a:p>
            <a:r>
              <a:rPr lang="it-IT" sz="2400" dirty="0" smtClean="0"/>
              <a:t>Non c’è differenza tra:</a:t>
            </a:r>
          </a:p>
          <a:p>
            <a:r>
              <a:rPr lang="it-IT" sz="2400" dirty="0" smtClean="0"/>
              <a:t> la scala dei voti numerici da uno a 10, </a:t>
            </a:r>
          </a:p>
          <a:p>
            <a:r>
              <a:rPr lang="it-IT" sz="2400" dirty="0" smtClean="0"/>
              <a:t>Quella fondata sui giudizi, </a:t>
            </a:r>
          </a:p>
          <a:p>
            <a:r>
              <a:rPr lang="it-IT" sz="2400" dirty="0" smtClean="0"/>
              <a:t>le scale usate in altri paesi (A, B,C,D,F come in America, una scala decrescente).</a:t>
            </a:r>
          </a:p>
          <a:p>
            <a:r>
              <a:rPr lang="en-US" sz="2400" dirty="0" smtClean="0"/>
              <a:t> 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docimologia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E’ </a:t>
            </a:r>
            <a:r>
              <a:rPr lang="it-IT" dirty="0"/>
              <a:t>la </a:t>
            </a:r>
            <a:r>
              <a:rPr lang="it-IT" i="1" dirty="0"/>
              <a:t>scienza che ha per oggetto lo studio </a:t>
            </a:r>
            <a:r>
              <a:rPr lang="it-IT" i="1" dirty="0" smtClean="0"/>
              <a:t>sistematico</a:t>
            </a:r>
          </a:p>
          <a:p>
            <a:pPr marL="0" indent="0"/>
            <a:r>
              <a:rPr lang="it-IT" dirty="0" smtClean="0"/>
              <a:t>degli </a:t>
            </a:r>
            <a:r>
              <a:rPr lang="it-IT" dirty="0"/>
              <a:t>esami, </a:t>
            </a:r>
            <a:endParaRPr lang="it-IT" dirty="0" smtClean="0"/>
          </a:p>
          <a:p>
            <a:pPr marL="0" indent="0"/>
            <a:r>
              <a:rPr lang="it-IT" dirty="0" smtClean="0"/>
              <a:t>dei </a:t>
            </a:r>
            <a:r>
              <a:rPr lang="it-IT" dirty="0"/>
              <a:t>sistemi di </a:t>
            </a:r>
            <a:r>
              <a:rPr lang="it-IT" dirty="0" smtClean="0"/>
              <a:t>votazione, </a:t>
            </a:r>
          </a:p>
          <a:p>
            <a:pPr marL="0" indent="0"/>
            <a:r>
              <a:rPr lang="it-IT" dirty="0" smtClean="0"/>
              <a:t>del </a:t>
            </a:r>
            <a:r>
              <a:rPr lang="it-IT" dirty="0"/>
              <a:t>comportamento degli esaminatori e degli esaminati </a:t>
            </a:r>
            <a:r>
              <a:rPr lang="it-IT" dirty="0" smtClean="0"/>
              <a:t>(</a:t>
            </a:r>
            <a:r>
              <a:rPr lang="it-IT" dirty="0"/>
              <a:t>De </a:t>
            </a:r>
            <a:r>
              <a:rPr lang="it-IT" dirty="0" err="1"/>
              <a:t>Lansheere</a:t>
            </a:r>
            <a:r>
              <a:rPr lang="it-IT" dirty="0"/>
              <a:t>, 1971</a:t>
            </a:r>
            <a:r>
              <a:rPr lang="it-IT" dirty="0" smtClean="0"/>
              <a:t>).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-&gt; Limitare arbitrarietà e soggettività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600" dirty="0" smtClean="0"/>
              <a:t>Termine coniato da </a:t>
            </a:r>
            <a:r>
              <a:rPr lang="it-IT" sz="3600" dirty="0" err="1" smtClean="0"/>
              <a:t>Pieron</a:t>
            </a:r>
            <a:r>
              <a:rPr lang="it-IT" sz="3600" dirty="0" smtClean="0"/>
              <a:t> (anni ‘30):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it-IT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dirty="0"/>
              <a:t>I</a:t>
            </a:r>
            <a:r>
              <a:rPr lang="it-IT" dirty="0" smtClean="0"/>
              <a:t>ndagine: </a:t>
            </a:r>
            <a:br>
              <a:rPr lang="it-IT" dirty="0" smtClean="0"/>
            </a:b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6 gruppi di esaminatori, ciascuno di 5 insegnanti, 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correggevano 100 elaborati scritti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it-IT" dirty="0" smtClean="0"/>
              <a:t> </a:t>
            </a:r>
            <a:r>
              <a:rPr lang="it-IT" i="1" dirty="0" smtClean="0"/>
              <a:t>composizione, versione latina, inglese, matematica, filosofia, fisica</a:t>
            </a:r>
            <a:r>
              <a:rPr lang="it-IT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utilizzando una scala in ventesimi. 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2126</Words>
  <Application>Microsoft Office PowerPoint</Application>
  <PresentationFormat>Presentazione su schermo (4:3)</PresentationFormat>
  <Paragraphs>318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A proposito della legge 169/2008, nota come decreto Gelmini  </vt:lpstr>
      <vt:lpstr>Articolo 3: </vt:lpstr>
      <vt:lpstr>Dissero:</vt:lpstr>
      <vt:lpstr>Giudizi = Scala ordinale</vt:lpstr>
      <vt:lpstr>Possesso titolo di studio</vt:lpstr>
      <vt:lpstr>Scala a intervalli?</vt:lpstr>
      <vt:lpstr>Presentazione standard di PowerPoint</vt:lpstr>
      <vt:lpstr>La docimologia </vt:lpstr>
      <vt:lpstr>Termine coniato da Pieron (anni ‘30):</vt:lpstr>
      <vt:lpstr>risultati</vt:lpstr>
      <vt:lpstr>Misurazione ≠ valutazione</vt:lpstr>
      <vt:lpstr>Problemi di cui essere consapevoli: </vt:lpstr>
      <vt:lpstr>Presentazione standard di PowerPoint</vt:lpstr>
      <vt:lpstr>Effetto Alone </vt:lpstr>
      <vt:lpstr>Effetto Pigmalione</vt:lpstr>
      <vt:lpstr>Effetto stereotipo</vt:lpstr>
      <vt:lpstr>Tomasetto:Stereotipo. </vt:lpstr>
      <vt:lpstr>Presentazione standard di PowerPoint</vt:lpstr>
      <vt:lpstr>L’ordine delle prove, ecc.</vt:lpstr>
      <vt:lpstr>Presentazione standard di PowerPoint</vt:lpstr>
      <vt:lpstr>Presentazione standard di PowerPoint</vt:lpstr>
      <vt:lpstr>Presentazione standard di PowerPoint</vt:lpstr>
      <vt:lpstr>Separo misurazione da giudizio: </vt:lpstr>
      <vt:lpstr>Il giudizio</vt:lpstr>
      <vt:lpstr>Dalla misura al giudizio</vt:lpstr>
      <vt:lpstr>Presentazione standard di PowerPoint</vt:lpstr>
      <vt:lpstr>Presentazione standard di PowerPoint</vt:lpstr>
      <vt:lpstr>Valutazione quando e perché?</vt:lpstr>
      <vt:lpstr>Presentazione standard di PowerPoint</vt:lpstr>
      <vt:lpstr>Castoldi (Valutare le competenze, Roma, Carocci, 2009) Ellerani e Zanchin (Valutare per apprendere, Trento, Erikson, 2013)</vt:lpstr>
      <vt:lpstr>La competenza è </vt:lpstr>
      <vt:lpstr>Si è arrivati a questo costrutto</vt:lpstr>
      <vt:lpstr>Funzione delle prove di valutazione </vt:lpstr>
      <vt:lpstr>le rubriche…</vt:lpstr>
      <vt:lpstr>Proposta: un framework</vt:lpstr>
      <vt:lpstr>Rubrica: componenti</vt:lpstr>
      <vt:lpstr>Presentazione standard di PowerPoint</vt:lpstr>
      <vt:lpstr>Dimensione oggettiva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proposito deLLa Legge 169/2008, nota come decreto Gelmini</dc:title>
  <dc:creator>CIRD</dc:creator>
  <cp:lastModifiedBy>Gisella</cp:lastModifiedBy>
  <cp:revision>117</cp:revision>
  <dcterms:created xsi:type="dcterms:W3CDTF">2013-01-28T16:26:04Z</dcterms:created>
  <dcterms:modified xsi:type="dcterms:W3CDTF">2015-03-11T16:17:20Z</dcterms:modified>
</cp:coreProperties>
</file>