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37"/>
  </p:notesMasterIdLst>
  <p:sldIdLst>
    <p:sldId id="257" r:id="rId2"/>
    <p:sldId id="283" r:id="rId3"/>
    <p:sldId id="258" r:id="rId4"/>
    <p:sldId id="284" r:id="rId5"/>
    <p:sldId id="259" r:id="rId6"/>
    <p:sldId id="260" r:id="rId7"/>
    <p:sldId id="263" r:id="rId8"/>
    <p:sldId id="285" r:id="rId9"/>
    <p:sldId id="286" r:id="rId10"/>
    <p:sldId id="287" r:id="rId11"/>
    <p:sldId id="262" r:id="rId12"/>
    <p:sldId id="268" r:id="rId13"/>
    <p:sldId id="264" r:id="rId14"/>
    <p:sldId id="266" r:id="rId15"/>
    <p:sldId id="278" r:id="rId16"/>
    <p:sldId id="279" r:id="rId17"/>
    <p:sldId id="282" r:id="rId18"/>
    <p:sldId id="280" r:id="rId19"/>
    <p:sldId id="265" r:id="rId20"/>
    <p:sldId id="288" r:id="rId21"/>
    <p:sldId id="296" r:id="rId22"/>
    <p:sldId id="289" r:id="rId23"/>
    <p:sldId id="292" r:id="rId24"/>
    <p:sldId id="293" r:id="rId25"/>
    <p:sldId id="294" r:id="rId26"/>
    <p:sldId id="295" r:id="rId27"/>
    <p:sldId id="291" r:id="rId28"/>
    <p:sldId id="269" r:id="rId29"/>
    <p:sldId id="267" r:id="rId30"/>
    <p:sldId id="270" r:id="rId31"/>
    <p:sldId id="271" r:id="rId32"/>
    <p:sldId id="272" r:id="rId33"/>
    <p:sldId id="273" r:id="rId34"/>
    <p:sldId id="274" r:id="rId35"/>
    <p:sldId id="26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E9657D-176E-46F3-A1BC-CF735BA89B12}" type="datetimeFigureOut">
              <a:rPr lang="en-US" smtClean="0"/>
              <a:pPr/>
              <a:t>2/27/2017</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0DA4A1-9C01-4C4E-9DC4-0144654E515E}" type="slidenum">
              <a:rPr lang="en-US" smtClean="0"/>
              <a:pPr/>
              <a:t>‹N›</a:t>
            </a:fld>
            <a:endParaRPr lang="en-US"/>
          </a:p>
        </p:txBody>
      </p:sp>
    </p:spTree>
    <p:extLst>
      <p:ext uri="{BB962C8B-B14F-4D97-AF65-F5344CB8AC3E}">
        <p14:creationId xmlns:p14="http://schemas.microsoft.com/office/powerpoint/2010/main" val="706320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E123274-6161-4D63-8BCA-7CBDFAEA944F}" type="slidenum">
              <a:rPr lang="it-IT" smtClean="0"/>
              <a:pPr/>
              <a:t>6</a:t>
            </a:fld>
            <a:endParaRPr lang="it-IT"/>
          </a:p>
        </p:txBody>
      </p:sp>
    </p:spTree>
    <p:extLst>
      <p:ext uri="{BB962C8B-B14F-4D97-AF65-F5344CB8AC3E}">
        <p14:creationId xmlns:p14="http://schemas.microsoft.com/office/powerpoint/2010/main" val="141921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2">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igura a mano libera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olo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C6CC9EE0-DFFC-46EC-8921-0EB7D4049B15}" type="datetime1">
              <a:rPr lang="en-US" smtClean="0"/>
              <a:pPr/>
              <a:t>2/27/2017</a:t>
            </a:fld>
            <a:endParaRPr lang="en-US"/>
          </a:p>
        </p:txBody>
      </p:sp>
      <p:sp>
        <p:nvSpPr>
          <p:cNvPr id="19" name="Segnaposto piè di pagina 18"/>
          <p:cNvSpPr>
            <a:spLocks noGrp="1"/>
          </p:cNvSpPr>
          <p:nvPr>
            <p:ph type="ftr" sz="quarter" idx="11"/>
          </p:nvPr>
        </p:nvSpPr>
        <p:spPr/>
        <p:txBody>
          <a:bodyPr/>
          <a:lstStyle/>
          <a:p>
            <a:endParaRPr lang="en-US"/>
          </a:p>
        </p:txBody>
      </p:sp>
      <p:sp>
        <p:nvSpPr>
          <p:cNvPr id="27" name="Segnaposto numero diapositiva 26"/>
          <p:cNvSpPr>
            <a:spLocks noGrp="1"/>
          </p:cNvSpPr>
          <p:nvPr>
            <p:ph type="sldNum" sz="quarter" idx="12"/>
          </p:nvPr>
        </p:nvSpPr>
        <p:spPr/>
        <p:txBody>
          <a:bodyPr/>
          <a:lstStyle/>
          <a:p>
            <a:fld id="{4D237AA9-4749-465A-B730-E40E9FA360A2}"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6EAA4BCE-1596-40AD-8A50-C3239725F4AB}" type="datetime1">
              <a:rPr lang="en-US" smtClean="0"/>
              <a:pPr/>
              <a:t>2/27/2017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609600" y="274639"/>
            <a:ext cx="80264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B19825ED-ADF8-48CC-B2E2-0C667F18488B}" type="datetime1">
              <a:rPr lang="en-US" smtClean="0"/>
              <a:pPr/>
              <a:t>2/27/2017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lgn="l">
              <a:defRPr/>
            </a:lvl1p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AF53B2A2-EB1C-4011-B941-58CC83B79BB9}" type="datetime1">
              <a:rPr lang="en-US" smtClean="0"/>
              <a:pPr/>
              <a:t>2/27/2017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2">
        <a:schemeClr val="bg2"/>
      </p:bgRef>
    </p:bg>
    <p:spTree>
      <p:nvGrpSpPr>
        <p:cNvPr id="1" name=""/>
        <p:cNvGrpSpPr/>
        <p:nvPr/>
      </p:nvGrpSpPr>
      <p:grpSpPr>
        <a:xfrm>
          <a:off x="0" y="0"/>
          <a:ext cx="0" cy="0"/>
          <a:chOff x="0" y="0"/>
          <a:chExt cx="0" cy="0"/>
        </a:xfrm>
      </p:grpSpPr>
      <p:sp>
        <p:nvSpPr>
          <p:cNvPr id="7" name="Figura a mano libera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igura a mano libera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olo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CA0F6A57-194F-4E22-8215-6768A384DF72}" type="datetime1">
              <a:rPr lang="en-US" smtClean="0"/>
              <a:pPr/>
              <a:t>2/27/2017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4D237AA9-4749-465A-B730-E40E9FA360A2}"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99568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B767480E-3BDF-4CD8-BC7A-C22851465B30}" type="datetime1">
              <a:rPr lang="en-US" smtClean="0"/>
              <a:pPr/>
              <a:t>2/27/2017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10972800" cy="1143000"/>
          </a:xfrm>
        </p:spPr>
        <p:txBody>
          <a:bodyPr anchor="ctr"/>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FF0F5EED-4A7C-43F1-A8A3-1E5C1954366C}" type="datetime1">
              <a:rPr lang="en-US" smtClean="0"/>
              <a:pPr/>
              <a:t>2/27/2017</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320"/>
            <a:ext cx="9960864" cy="1143000"/>
          </a:xfrm>
        </p:spPr>
        <p:txBody>
          <a:bodyPr anchor="ctr"/>
          <a:lstStyle>
            <a:lvl1pPr algn="l">
              <a:defRPr sz="4600"/>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062385E9-9E55-4319-B226-DD0C33CB6706}" type="datetime1">
              <a:rPr lang="en-US" smtClean="0"/>
              <a:pPr/>
              <a:t>2/27/2017</a:t>
            </a:fld>
            <a:endParaRPr lang="en-US"/>
          </a:p>
        </p:txBody>
      </p:sp>
      <p:sp>
        <p:nvSpPr>
          <p:cNvPr id="8" name="Segnaposto numero diapositiva 7"/>
          <p:cNvSpPr>
            <a:spLocks noGrp="1"/>
          </p:cNvSpPr>
          <p:nvPr>
            <p:ph type="sldNum" sz="quarter" idx="11"/>
          </p:nvPr>
        </p:nvSpPr>
        <p:spPr/>
        <p:txBody>
          <a:bodyPr/>
          <a:lstStyle/>
          <a:p>
            <a:fld id="{4D237AA9-4749-465A-B730-E40E9FA360A2}" type="slidenum">
              <a:rPr lang="en-US" smtClean="0"/>
              <a:pPr/>
              <a:t>‹N›</a:t>
            </a:fld>
            <a:endParaRPr lang="en-US"/>
          </a:p>
        </p:txBody>
      </p:sp>
      <p:sp>
        <p:nvSpPr>
          <p:cNvPr id="9" name="Segnaposto piè di pagina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5575AE0-F1A4-451D-8544-25386C7A19FA}" type="datetime1">
              <a:rPr lang="en-US" smtClean="0"/>
              <a:pPr/>
              <a:t>2/27/2017</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12C76E38-9B0F-4BF5-9E4F-EB5F62768DB6}" type="datetime1">
              <a:rPr lang="en-US" smtClean="0"/>
              <a:pPr/>
              <a:t>2/27/2017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a:xfrm>
            <a:off x="10875264" y="6422065"/>
            <a:ext cx="1016000" cy="365125"/>
          </a:xfrm>
        </p:spPr>
        <p:txBody>
          <a:bodyPr/>
          <a:lstStyle/>
          <a:p>
            <a:fld id="{4D237AA9-4749-465A-B730-E40E9FA360A2}"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a:xfrm>
            <a:off x="609600" y="6422065"/>
            <a:ext cx="2844800" cy="365125"/>
          </a:xfrm>
        </p:spPr>
        <p:txBody>
          <a:bodyPr/>
          <a:lstStyle/>
          <a:p>
            <a:fld id="{37182115-EEBF-4164-952C-58A84123B72D}" type="datetime1">
              <a:rPr lang="en-US" smtClean="0"/>
              <a:pPr/>
              <a:t>2/27/2017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4D237AA9-4749-465A-B730-E40E9FA360A2}"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igura a mano libera 11"/>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igura a mano libera 15"/>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Segnaposto titolo 8"/>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213CDDF-036B-46FF-AC69-A61DCEE56FCC}" type="datetime1">
              <a:rPr lang="en-US" smtClean="0"/>
              <a:pPr/>
              <a:t>2/27/2017</a:t>
            </a:fld>
            <a:endParaRPr lang="en-US"/>
          </a:p>
        </p:txBody>
      </p:sp>
      <p:sp>
        <p:nvSpPr>
          <p:cNvPr id="22" name="Segnaposto piè di pagina 21"/>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egnaposto numero diapositiva 17"/>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4D237AA9-4749-465A-B730-E40E9FA360A2}"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7.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1.wmf"/><Relationship Id="rId5" Type="http://schemas.openxmlformats.org/officeDocument/2006/relationships/oleObject" Target="../embeddings/oleObject3.bin"/><Relationship Id="rId4" Type="http://schemas.openxmlformats.org/officeDocument/2006/relationships/image" Target="../media/image20.wmf"/></Relationships>
</file>

<file path=ppt/slides/_rels/slide2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4.wmf"/><Relationship Id="rId5" Type="http://schemas.openxmlformats.org/officeDocument/2006/relationships/oleObject" Target="../embeddings/oleObject6.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8.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mef.gov.it/documenti-pubblicazioni/doc-finanza-pubblic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ecb.europa.eu/press/pressconf/2017/html/is170119.it.html" TargetMode="External"/><Relationship Id="rId4" Type="http://schemas.openxmlformats.org/officeDocument/2006/relationships/hyperlink" Target="https://www.bancaditalia.it/pubblicazioni/relazione-annuale/2015/rel_2015.pdf#nameddest=notizi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Il livello macroeconomico</a:t>
            </a:r>
            <a:endParaRPr lang="it-IT" dirty="0"/>
          </a:p>
        </p:txBody>
      </p:sp>
      <p:sp>
        <p:nvSpPr>
          <p:cNvPr id="5" name="Segnaposto testo 4"/>
          <p:cNvSpPr>
            <a:spLocks noGrp="1"/>
          </p:cNvSpPr>
          <p:nvPr>
            <p:ph type="body" idx="1"/>
          </p:nvPr>
        </p:nvSpPr>
        <p:spPr/>
        <p:txBody>
          <a:bodyPr/>
          <a:lstStyle/>
          <a:p>
            <a:r>
              <a:rPr lang="it-IT" dirty="0" smtClean="0"/>
              <a:t>Un esempio di modelli di Politica Economica: La regola aurea di </a:t>
            </a:r>
            <a:r>
              <a:rPr lang="it-IT" dirty="0" err="1" smtClean="0"/>
              <a:t>Tinbergen</a:t>
            </a:r>
            <a:endParaRPr lang="it-IT" dirty="0"/>
          </a:p>
        </p:txBody>
      </p:sp>
      <p:sp>
        <p:nvSpPr>
          <p:cNvPr id="3" name="Segnaposto numero diapositiva 2"/>
          <p:cNvSpPr>
            <a:spLocks noGrp="1"/>
          </p:cNvSpPr>
          <p:nvPr>
            <p:ph type="sldNum" sz="quarter" idx="12"/>
          </p:nvPr>
        </p:nvSpPr>
        <p:spPr/>
        <p:txBody>
          <a:bodyPr/>
          <a:lstStyle/>
          <a:p>
            <a:fld id="{4D237AA9-4749-465A-B730-E40E9FA360A2}" type="slidenum">
              <a:rPr lang="en-US" smtClean="0"/>
              <a:pPr/>
              <a:t>1</a:t>
            </a:fld>
            <a:endParaRPr lang="en-US"/>
          </a:p>
        </p:txBody>
      </p:sp>
    </p:spTree>
    <p:extLst>
      <p:ext uri="{BB962C8B-B14F-4D97-AF65-F5344CB8AC3E}">
        <p14:creationId xmlns:p14="http://schemas.microsoft.com/office/powerpoint/2010/main" val="2430198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strumenti</a:t>
            </a:r>
            <a:endParaRPr lang="it-IT" dirty="0"/>
          </a:p>
        </p:txBody>
      </p:sp>
      <p:sp>
        <p:nvSpPr>
          <p:cNvPr id="3" name="Segnaposto contenuto 2"/>
          <p:cNvSpPr>
            <a:spLocks noGrp="1"/>
          </p:cNvSpPr>
          <p:nvPr>
            <p:ph idx="1"/>
          </p:nvPr>
        </p:nvSpPr>
        <p:spPr/>
        <p:txBody>
          <a:bodyPr>
            <a:normAutofit fontScale="92500"/>
          </a:bodyPr>
          <a:lstStyle/>
          <a:p>
            <a:r>
              <a:rPr lang="it-IT" dirty="0" smtClean="0"/>
              <a:t>Per esprimere la capacità di controllo sul raggiungimento degli obiettivi devo stabilire la dimensione degli strumenti:</a:t>
            </a:r>
          </a:p>
          <a:p>
            <a:r>
              <a:rPr lang="it-IT" dirty="0" smtClean="0"/>
              <a:t>Qui di seguito la soluzione per G per raggiungere i due obiettivi; </a:t>
            </a:r>
          </a:p>
          <a:p>
            <a:endParaRPr lang="it-IT" dirty="0"/>
          </a:p>
          <a:p>
            <a:endParaRPr lang="it-IT" dirty="0" smtClean="0"/>
          </a:p>
          <a:p>
            <a:endParaRPr lang="it-IT" dirty="0"/>
          </a:p>
          <a:p>
            <a:endParaRPr lang="it-IT" dirty="0" smtClean="0"/>
          </a:p>
          <a:p>
            <a:r>
              <a:rPr lang="it-IT" dirty="0" smtClean="0"/>
              <a:t>per esercizio ottenete Quella per M</a:t>
            </a:r>
            <a:endParaRPr lang="it-IT" dirty="0"/>
          </a:p>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10</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779099"/>
            <a:ext cx="5124450" cy="116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uppo 11"/>
          <p:cNvGrpSpPr/>
          <p:nvPr/>
        </p:nvGrpSpPr>
        <p:grpSpPr>
          <a:xfrm>
            <a:off x="6021740" y="3779099"/>
            <a:ext cx="5232385" cy="1177019"/>
            <a:chOff x="6021740" y="3779099"/>
            <a:chExt cx="5232385" cy="1177019"/>
          </a:xfrm>
        </p:grpSpPr>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1740" y="3779099"/>
              <a:ext cx="5232385" cy="11770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asellaDiTesto 10"/>
            <p:cNvSpPr txBox="1"/>
            <p:nvPr/>
          </p:nvSpPr>
          <p:spPr>
            <a:xfrm>
              <a:off x="10024862" y="4136775"/>
              <a:ext cx="541538" cy="461665"/>
            </a:xfrm>
            <a:prstGeom prst="rect">
              <a:avLst/>
            </a:prstGeom>
            <a:noFill/>
          </p:spPr>
          <p:txBody>
            <a:bodyPr wrap="square" rtlCol="0">
              <a:spAutoFit/>
            </a:bodyPr>
            <a:lstStyle/>
            <a:p>
              <a:r>
                <a:rPr lang="it-IT" sz="2400" dirty="0" smtClean="0">
                  <a:solidFill>
                    <a:schemeClr val="bg1"/>
                  </a:solidFill>
                </a:rPr>
                <a:t>+</a:t>
              </a:r>
              <a:endParaRPr lang="it-IT" sz="2400" dirty="0">
                <a:solidFill>
                  <a:schemeClr val="bg1"/>
                </a:solidFill>
              </a:endParaRPr>
            </a:p>
          </p:txBody>
        </p:sp>
      </p:grpSp>
    </p:spTree>
    <p:extLst>
      <p:ext uri="{BB962C8B-B14F-4D97-AF65-F5344CB8AC3E}">
        <p14:creationId xmlns:p14="http://schemas.microsoft.com/office/powerpoint/2010/main" val="581372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regola aurea di </a:t>
            </a:r>
            <a:r>
              <a:rPr lang="it-IT" dirty="0" err="1" smtClean="0"/>
              <a:t>Tinbergen</a:t>
            </a:r>
            <a:endParaRPr lang="en-US" dirty="0"/>
          </a:p>
        </p:txBody>
      </p:sp>
      <p:sp>
        <p:nvSpPr>
          <p:cNvPr id="3" name="Segnaposto contenuto 2"/>
          <p:cNvSpPr>
            <a:spLocks noGrp="1"/>
          </p:cNvSpPr>
          <p:nvPr>
            <p:ph idx="1"/>
          </p:nvPr>
        </p:nvSpPr>
        <p:spPr/>
        <p:txBody>
          <a:bodyPr>
            <a:normAutofit fontScale="85000" lnSpcReduction="10000"/>
          </a:bodyPr>
          <a:lstStyle/>
          <a:p>
            <a:r>
              <a:rPr lang="it-IT" dirty="0"/>
              <a:t>Condizione (</a:t>
            </a:r>
            <a:r>
              <a:rPr lang="it-IT" u="sng" dirty="0"/>
              <a:t>necessaria</a:t>
            </a:r>
            <a:r>
              <a:rPr lang="it-IT" dirty="0"/>
              <a:t>, ma non sufficiente) </a:t>
            </a:r>
            <a:r>
              <a:rPr lang="it-IT" dirty="0" err="1"/>
              <a:t>affinchè</a:t>
            </a:r>
            <a:r>
              <a:rPr lang="it-IT" dirty="0"/>
              <a:t> un modello </a:t>
            </a:r>
            <a:endParaRPr lang="it-IT" dirty="0" smtClean="0"/>
          </a:p>
          <a:p>
            <a:pPr lvl="1"/>
            <a:r>
              <a:rPr lang="it-IT" dirty="0" smtClean="0">
                <a:solidFill>
                  <a:srgbClr val="FFFF00"/>
                </a:solidFill>
              </a:rPr>
              <a:t>statico </a:t>
            </a:r>
            <a:r>
              <a:rPr lang="it-IT" dirty="0" smtClean="0"/>
              <a:t>(in </a:t>
            </a:r>
            <a:r>
              <a:rPr lang="it-IT" dirty="0"/>
              <a:t>cui cioè il tempo non appare come una </a:t>
            </a:r>
            <a:r>
              <a:rPr lang="it-IT" dirty="0" smtClean="0"/>
              <a:t>variabile) e </a:t>
            </a:r>
          </a:p>
          <a:p>
            <a:pPr lvl="1"/>
            <a:r>
              <a:rPr lang="it-IT" dirty="0" smtClean="0">
                <a:solidFill>
                  <a:srgbClr val="FFFF00"/>
                </a:solidFill>
              </a:rPr>
              <a:t>deterministico </a:t>
            </a:r>
            <a:r>
              <a:rPr lang="it-IT" dirty="0"/>
              <a:t>(i sistemi economici rappresentati non sono colpiti da shock esogeni di natura probabilistica</a:t>
            </a:r>
            <a:r>
              <a:rPr lang="it-IT" dirty="0" smtClean="0"/>
              <a:t>) </a:t>
            </a:r>
          </a:p>
          <a:p>
            <a:pPr lvl="1"/>
            <a:r>
              <a:rPr lang="it-IT" dirty="0" smtClean="0"/>
              <a:t>di </a:t>
            </a:r>
            <a:r>
              <a:rPr lang="it-IT" dirty="0"/>
              <a:t>politica economica con </a:t>
            </a:r>
            <a:r>
              <a:rPr lang="it-IT" dirty="0">
                <a:solidFill>
                  <a:srgbClr val="FFFF00"/>
                </a:solidFill>
              </a:rPr>
              <a:t>obiettivi fissi</a:t>
            </a:r>
            <a:r>
              <a:rPr lang="it-IT" dirty="0">
                <a:solidFill>
                  <a:srgbClr val="0033CC"/>
                </a:solidFill>
              </a:rPr>
              <a:t> </a:t>
            </a:r>
            <a:r>
              <a:rPr lang="it-IT" dirty="0"/>
              <a:t>sia </a:t>
            </a:r>
            <a:r>
              <a:rPr lang="it-IT" dirty="0">
                <a:solidFill>
                  <a:srgbClr val="FF0000"/>
                </a:solidFill>
              </a:rPr>
              <a:t>controllabile</a:t>
            </a:r>
            <a:r>
              <a:rPr lang="it-IT" dirty="0"/>
              <a:t> è che il numero di </a:t>
            </a:r>
            <a:r>
              <a:rPr lang="it-IT" i="1" dirty="0"/>
              <a:t>strumenti</a:t>
            </a:r>
            <a:r>
              <a:rPr lang="it-IT" dirty="0"/>
              <a:t> a disposizione del policy maker sia </a:t>
            </a:r>
            <a:r>
              <a:rPr lang="it-IT" u="sng" dirty="0">
                <a:solidFill>
                  <a:srgbClr val="FFFF00"/>
                </a:solidFill>
              </a:rPr>
              <a:t>superiore o uguale </a:t>
            </a:r>
            <a:r>
              <a:rPr lang="it-IT" dirty="0"/>
              <a:t>al numero di </a:t>
            </a:r>
            <a:r>
              <a:rPr lang="it-IT" i="1" dirty="0"/>
              <a:t>obiettivi</a:t>
            </a:r>
            <a:r>
              <a:rPr lang="it-IT" dirty="0"/>
              <a:t>. (</a:t>
            </a:r>
            <a:r>
              <a:rPr lang="it-IT" b="1" dirty="0" err="1"/>
              <a:t>Tinbergen</a:t>
            </a:r>
            <a:r>
              <a:rPr lang="it-IT" dirty="0"/>
              <a:t>, 1° Nobel 1969</a:t>
            </a:r>
            <a:r>
              <a:rPr lang="it-IT" dirty="0" smtClean="0"/>
              <a:t>).</a:t>
            </a:r>
          </a:p>
          <a:p>
            <a:pPr lvl="1"/>
            <a:r>
              <a:rPr lang="it-IT" dirty="0"/>
              <a:t>La </a:t>
            </a:r>
            <a:r>
              <a:rPr lang="it-IT" dirty="0" smtClean="0"/>
              <a:t>situazione che abbiamo illustrato </a:t>
            </a:r>
            <a:r>
              <a:rPr lang="it-IT" dirty="0"/>
              <a:t>con il modello IS-LM </a:t>
            </a:r>
            <a:r>
              <a:rPr lang="it-IT" dirty="0" smtClean="0"/>
              <a:t>rappresenta </a:t>
            </a:r>
            <a:r>
              <a:rPr lang="it-IT" dirty="0"/>
              <a:t>un caso in cui il </a:t>
            </a:r>
            <a:r>
              <a:rPr lang="it-IT" dirty="0">
                <a:solidFill>
                  <a:srgbClr val="FF0000"/>
                </a:solidFill>
              </a:rPr>
              <a:t>numero degli </a:t>
            </a:r>
            <a:r>
              <a:rPr lang="it-IT" b="1" dirty="0">
                <a:solidFill>
                  <a:schemeClr val="tx1"/>
                </a:solidFill>
              </a:rPr>
              <a:t>strumenti</a:t>
            </a:r>
            <a:r>
              <a:rPr lang="it-IT" dirty="0">
                <a:solidFill>
                  <a:schemeClr val="tx1"/>
                </a:solidFill>
              </a:rPr>
              <a:t> </a:t>
            </a:r>
            <a:r>
              <a:rPr lang="it-IT" b="1" dirty="0"/>
              <a:t>linearmente indipendenti</a:t>
            </a:r>
            <a:r>
              <a:rPr lang="it-IT" dirty="0"/>
              <a:t>, </a:t>
            </a:r>
            <a:r>
              <a:rPr lang="it-IT" dirty="0">
                <a:solidFill>
                  <a:srgbClr val="FF0000"/>
                </a:solidFill>
              </a:rPr>
              <a:t>n</a:t>
            </a:r>
            <a:r>
              <a:rPr lang="it-IT" dirty="0"/>
              <a:t>, è </a:t>
            </a:r>
            <a:r>
              <a:rPr lang="it-IT" dirty="0">
                <a:solidFill>
                  <a:srgbClr val="FF0000"/>
                </a:solidFill>
              </a:rPr>
              <a:t>esattamente pari al numero di </a:t>
            </a:r>
            <a:r>
              <a:rPr lang="it-IT" b="1" dirty="0" smtClean="0">
                <a:solidFill>
                  <a:schemeClr val="tx1"/>
                </a:solidFill>
              </a:rPr>
              <a:t>obiettivi</a:t>
            </a:r>
            <a:r>
              <a:rPr lang="it-IT" dirty="0" smtClean="0">
                <a:solidFill>
                  <a:schemeClr val="tx1"/>
                </a:solidFill>
              </a:rPr>
              <a:t> </a:t>
            </a:r>
            <a:r>
              <a:rPr lang="it-IT" dirty="0"/>
              <a:t>linearmente indipendenti, </a:t>
            </a:r>
            <a:r>
              <a:rPr lang="it-IT" dirty="0">
                <a:solidFill>
                  <a:srgbClr val="FF0000"/>
                </a:solidFill>
              </a:rPr>
              <a:t>m</a:t>
            </a:r>
            <a:r>
              <a:rPr lang="it-IT" dirty="0"/>
              <a:t>. </a:t>
            </a:r>
            <a:endParaRPr lang="it-IT" dirty="0" smtClean="0"/>
          </a:p>
          <a:p>
            <a:pPr lvl="1"/>
            <a:r>
              <a:rPr lang="it-IT" dirty="0" smtClean="0"/>
              <a:t>In </a:t>
            </a:r>
            <a:r>
              <a:rPr lang="it-IT" dirty="0"/>
              <a:t>tal caso il </a:t>
            </a:r>
            <a:r>
              <a:rPr lang="it-IT" b="1" dirty="0"/>
              <a:t>sistema è determinato</a:t>
            </a:r>
            <a:r>
              <a:rPr lang="it-IT" dirty="0"/>
              <a:t>, presenta cioè una </a:t>
            </a:r>
            <a:r>
              <a:rPr lang="it-IT" dirty="0">
                <a:solidFill>
                  <a:srgbClr val="FF0000"/>
                </a:solidFill>
              </a:rPr>
              <a:t>soluzione univoca</a:t>
            </a:r>
            <a:r>
              <a:rPr lang="it-IT" dirty="0"/>
              <a:t>. </a:t>
            </a:r>
            <a:endParaRPr lang="it-IT" dirty="0" smtClean="0"/>
          </a:p>
          <a:p>
            <a:pPr marL="0" indent="0">
              <a:buNone/>
            </a:pPr>
            <a:endParaRPr lang="it-IT" dirty="0"/>
          </a:p>
          <a:p>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11</a:t>
            </a:fld>
            <a:endParaRPr lang="en-US"/>
          </a:p>
        </p:txBody>
      </p:sp>
    </p:spTree>
    <p:extLst>
      <p:ext uri="{BB962C8B-B14F-4D97-AF65-F5344CB8AC3E}">
        <p14:creationId xmlns:p14="http://schemas.microsoft.com/office/powerpoint/2010/main" val="2167260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lvl="1" algn="l" rtl="0">
              <a:lnSpc>
                <a:spcPct val="85000"/>
              </a:lnSpc>
              <a:spcBef>
                <a:spcPct val="0"/>
              </a:spcBef>
            </a:pPr>
            <a:r>
              <a:rPr lang="it-IT" sz="4800" kern="1200" spc="-50" dirty="0">
                <a:solidFill>
                  <a:schemeClr val="tx1">
                    <a:lumMod val="75000"/>
                    <a:lumOff val="25000"/>
                  </a:schemeClr>
                </a:solidFill>
                <a:latin typeface="+mj-lt"/>
                <a:ea typeface="+mj-ea"/>
                <a:cs typeface="+mj-cs"/>
              </a:rPr>
              <a:t>QUALE SARÀ IL SIGNIFICATO ECONOMICO</a:t>
            </a:r>
            <a:r>
              <a:rPr lang="it-IT" sz="4800" kern="1200" spc="-50" dirty="0" smtClean="0">
                <a:solidFill>
                  <a:schemeClr val="tx1">
                    <a:lumMod val="75000"/>
                    <a:lumOff val="25000"/>
                  </a:schemeClr>
                </a:solidFill>
                <a:latin typeface="+mj-lt"/>
                <a:ea typeface="+mj-ea"/>
                <a:cs typeface="+mj-cs"/>
              </a:rPr>
              <a:t>?</a:t>
            </a:r>
            <a:endParaRPr lang="it-IT" sz="4800" kern="1200" spc="-50" dirty="0">
              <a:solidFill>
                <a:schemeClr val="tx1">
                  <a:lumMod val="75000"/>
                  <a:lumOff val="25000"/>
                </a:schemeClr>
              </a:solidFill>
              <a:latin typeface="+mj-lt"/>
              <a:ea typeface="+mj-ea"/>
              <a:cs typeface="+mj-cs"/>
            </a:endParaRPr>
          </a:p>
        </p:txBody>
      </p:sp>
      <p:sp>
        <p:nvSpPr>
          <p:cNvPr id="3" name="Segnaposto contenuto 2"/>
          <p:cNvSpPr>
            <a:spLocks noGrp="1"/>
          </p:cNvSpPr>
          <p:nvPr>
            <p:ph idx="1"/>
          </p:nvPr>
        </p:nvSpPr>
        <p:spPr/>
        <p:txBody>
          <a:bodyPr>
            <a:normAutofit fontScale="92500" lnSpcReduction="20000"/>
          </a:bodyPr>
          <a:lstStyle/>
          <a:p>
            <a:pPr lvl="1"/>
            <a:r>
              <a:rPr lang="it-IT" dirty="0" smtClean="0"/>
              <a:t>Una soluzione non significa che il valore degli strumenti sia </a:t>
            </a:r>
            <a:r>
              <a:rPr lang="it-IT" dirty="0" smtClean="0">
                <a:solidFill>
                  <a:srgbClr val="FFFF00"/>
                </a:solidFill>
              </a:rPr>
              <a:t>economicamente e/o politicamente sostenibile </a:t>
            </a:r>
            <a:r>
              <a:rPr lang="it-IT" dirty="0" smtClean="0"/>
              <a:t>(es. la riduzione della spesa pubblica necessaria per rientrare nei parametri richiesti dal Patto di Stabilità e Crescita per il debito 1/20 del debito (circa 2000 miliardi) =-6,7%, cioè ridurre la spesa di circa 13,5 miliardi/anno dal 2016)</a:t>
            </a:r>
          </a:p>
          <a:p>
            <a:pPr lvl="1"/>
            <a:r>
              <a:rPr lang="it-IT" dirty="0" smtClean="0"/>
              <a:t>Ancora </a:t>
            </a:r>
            <a:r>
              <a:rPr lang="it-IT" dirty="0" smtClean="0">
                <a:solidFill>
                  <a:srgbClr val="FFFF00"/>
                </a:solidFill>
              </a:rPr>
              <a:t>l’indipendenza tra strumenti e obiettivi </a:t>
            </a:r>
            <a:r>
              <a:rPr lang="it-IT" dirty="0" smtClean="0"/>
              <a:t>è spesso disattesa: si pensi al raggiungimento congiunto di un aumento dell’occupazione e del reddito potenziale (l’uno implica l’altro)</a:t>
            </a:r>
          </a:p>
          <a:p>
            <a:pPr lvl="1"/>
            <a:r>
              <a:rPr lang="it-IT" dirty="0" smtClean="0"/>
              <a:t>Ancora </a:t>
            </a:r>
            <a:r>
              <a:rPr lang="it-IT" dirty="0" smtClean="0">
                <a:solidFill>
                  <a:srgbClr val="FFFF00"/>
                </a:solidFill>
              </a:rPr>
              <a:t>se n&gt;m</a:t>
            </a:r>
            <a:r>
              <a:rPr lang="it-IT" dirty="0" smtClean="0"/>
              <a:t>, allora il policy maker ha n-m gradi di libertà…(primo es. con 1 solo obiettivo e 2 strumenti)</a:t>
            </a:r>
          </a:p>
          <a:p>
            <a:pPr lvl="1"/>
            <a:r>
              <a:rPr lang="it-IT" dirty="0" smtClean="0"/>
              <a:t>Nel caso contrario </a:t>
            </a:r>
            <a:r>
              <a:rPr lang="it-IT" dirty="0" smtClean="0">
                <a:solidFill>
                  <a:srgbClr val="FFFF00"/>
                </a:solidFill>
              </a:rPr>
              <a:t>m&gt;n</a:t>
            </a:r>
            <a:r>
              <a:rPr lang="it-IT" dirty="0" smtClean="0"/>
              <a:t> , allora il problema non ha soluzione (secondo es.: il PM ha solo la politica fiscale, quella monetaria è demandata alla BCE, non controllabile dal PM italiano)</a:t>
            </a:r>
          </a:p>
          <a:p>
            <a:endParaRPr lang="it-IT" dirty="0"/>
          </a:p>
        </p:txBody>
      </p:sp>
      <p:sp>
        <p:nvSpPr>
          <p:cNvPr id="11" name="Segnaposto numero diapositiva 10"/>
          <p:cNvSpPr>
            <a:spLocks noGrp="1"/>
          </p:cNvSpPr>
          <p:nvPr>
            <p:ph type="sldNum" sz="quarter" idx="12"/>
          </p:nvPr>
        </p:nvSpPr>
        <p:spPr/>
        <p:txBody>
          <a:bodyPr/>
          <a:lstStyle/>
          <a:p>
            <a:fld id="{4D237AA9-4749-465A-B730-E40E9FA360A2}" type="slidenum">
              <a:rPr lang="en-US" smtClean="0"/>
              <a:pPr/>
              <a:t>12</a:t>
            </a:fld>
            <a:endParaRPr lang="en-US"/>
          </a:p>
        </p:txBody>
      </p:sp>
    </p:spTree>
    <p:extLst>
      <p:ext uri="{BB962C8B-B14F-4D97-AF65-F5344CB8AC3E}">
        <p14:creationId xmlns:p14="http://schemas.microsoft.com/office/powerpoint/2010/main" val="792273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Quali soluzioni se gli strumenti non sono sufficienti (n&lt;m)?</a:t>
            </a:r>
            <a:endParaRPr lang="en-US" dirty="0"/>
          </a:p>
        </p:txBody>
      </p:sp>
      <p:sp>
        <p:nvSpPr>
          <p:cNvPr id="3" name="Segnaposto contenuto 2"/>
          <p:cNvSpPr>
            <a:spLocks noGrp="1"/>
          </p:cNvSpPr>
          <p:nvPr>
            <p:ph idx="1"/>
          </p:nvPr>
        </p:nvSpPr>
        <p:spPr/>
        <p:txBody>
          <a:bodyPr>
            <a:normAutofit fontScale="77500" lnSpcReduction="20000"/>
          </a:bodyPr>
          <a:lstStyle/>
          <a:p>
            <a:r>
              <a:rPr lang="it-IT" dirty="0"/>
              <a:t>1. si possono </a:t>
            </a:r>
            <a:r>
              <a:rPr lang="it-IT" dirty="0">
                <a:solidFill>
                  <a:srgbClr val="FFFF00"/>
                </a:solidFill>
              </a:rPr>
              <a:t>sacrificare gli obiettivi eccedenti</a:t>
            </a:r>
            <a:r>
              <a:rPr lang="it-IT" dirty="0"/>
              <a:t>, cioè </a:t>
            </a:r>
            <a:r>
              <a:rPr lang="it-IT" dirty="0" smtClean="0"/>
              <a:t>m-n  </a:t>
            </a:r>
            <a:r>
              <a:rPr lang="it-IT" dirty="0"/>
              <a:t>obiettivi. </a:t>
            </a:r>
            <a:r>
              <a:rPr lang="it-IT" dirty="0" smtClean="0"/>
              <a:t>Il </a:t>
            </a:r>
            <a:r>
              <a:rPr lang="it-IT" dirty="0"/>
              <a:t>policy maker seleziona tra gli obiettivi iniziali quelli che considera prioritari e lascia cadere gli altri, che diventano pertanto delle variabili libere; </a:t>
            </a:r>
            <a:endParaRPr lang="it-IT" dirty="0" smtClean="0"/>
          </a:p>
          <a:p>
            <a:r>
              <a:rPr lang="it-IT" dirty="0" smtClean="0"/>
              <a:t>2</a:t>
            </a:r>
            <a:r>
              <a:rPr lang="it-IT" dirty="0"/>
              <a:t>. si possono ricercare </a:t>
            </a:r>
            <a:r>
              <a:rPr lang="it-IT" dirty="0">
                <a:solidFill>
                  <a:srgbClr val="FFFF00"/>
                </a:solidFill>
              </a:rPr>
              <a:t>nuovi strumenti</a:t>
            </a:r>
            <a:r>
              <a:rPr lang="it-IT" dirty="0"/>
              <a:t>, in misura pari a </a:t>
            </a:r>
            <a:r>
              <a:rPr lang="it-IT" dirty="0" smtClean="0"/>
              <a:t>m-n.  </a:t>
            </a:r>
            <a:r>
              <a:rPr lang="it-IT" dirty="0"/>
              <a:t>Tali nuovi strumenti devono essere indipendenti, e quindi devono avere sui vari obiettivi un effetto diverso da quelli degli strumenti già presenti nel </a:t>
            </a:r>
            <a:r>
              <a:rPr lang="it-IT" dirty="0" smtClean="0"/>
              <a:t>modello (es. politica dei redditi o politica dei cambi flessibili);</a:t>
            </a:r>
          </a:p>
          <a:p>
            <a:r>
              <a:rPr lang="it-IT" dirty="0"/>
              <a:t>3. si può </a:t>
            </a:r>
            <a:r>
              <a:rPr lang="it-IT" dirty="0">
                <a:solidFill>
                  <a:srgbClr val="FFFF00"/>
                </a:solidFill>
              </a:rPr>
              <a:t>rinunciare al raggiungimento degli obiettivi fissi</a:t>
            </a:r>
            <a:r>
              <a:rPr lang="it-IT" dirty="0"/>
              <a:t>, esprimendo il modello di politica economica in termini di </a:t>
            </a:r>
            <a:r>
              <a:rPr lang="it-IT" dirty="0">
                <a:solidFill>
                  <a:srgbClr val="92D050"/>
                </a:solidFill>
              </a:rPr>
              <a:t>obiettivi flessibili</a:t>
            </a:r>
            <a:r>
              <a:rPr lang="it-IT" dirty="0" smtClean="0"/>
              <a:t>. In </a:t>
            </a:r>
            <a:r>
              <a:rPr lang="it-IT" dirty="0"/>
              <a:t>questo caso </a:t>
            </a:r>
            <a:r>
              <a:rPr lang="it-IT" dirty="0" smtClean="0"/>
              <a:t>il </a:t>
            </a:r>
            <a:r>
              <a:rPr lang="it-IT" dirty="0"/>
              <a:t>responsabile della politica economica non può </a:t>
            </a:r>
            <a:r>
              <a:rPr lang="it-IT" dirty="0" smtClean="0"/>
              <a:t>definire </a:t>
            </a:r>
            <a:r>
              <a:rPr lang="it-IT" dirty="0"/>
              <a:t>autonomamente i valori dei propri obiettivi, ma deve tenere conto del vincolo imposto dal funzionamento del sistema </a:t>
            </a:r>
            <a:r>
              <a:rPr lang="it-IT" dirty="0" smtClean="0"/>
              <a:t>economico che esplicita le relazioni tra strumenti e obiettivi.</a:t>
            </a:r>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13</a:t>
            </a:fld>
            <a:endParaRPr lang="en-US"/>
          </a:p>
        </p:txBody>
      </p:sp>
    </p:spTree>
    <p:extLst>
      <p:ext uri="{BB962C8B-B14F-4D97-AF65-F5344CB8AC3E}">
        <p14:creationId xmlns:p14="http://schemas.microsoft.com/office/powerpoint/2010/main" val="10001380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Come controllare un’appropriata assegnazione degli strumenti agli obiettivi?</a:t>
            </a:r>
            <a:endParaRPr lang="en-US" dirty="0"/>
          </a:p>
        </p:txBody>
      </p:sp>
      <p:sp>
        <p:nvSpPr>
          <p:cNvPr id="3" name="Segnaposto contenuto 2"/>
          <p:cNvSpPr>
            <a:spLocks noGrp="1"/>
          </p:cNvSpPr>
          <p:nvPr>
            <p:ph idx="1"/>
          </p:nvPr>
        </p:nvSpPr>
        <p:spPr/>
        <p:txBody>
          <a:bodyPr>
            <a:normAutofit fontScale="70000" lnSpcReduction="20000"/>
          </a:bodyPr>
          <a:lstStyle/>
          <a:p>
            <a:r>
              <a:rPr lang="it-IT" dirty="0" smtClean="0"/>
              <a:t>Abbiamo già accennato al </a:t>
            </a:r>
            <a:r>
              <a:rPr lang="it-IT" b="1" dirty="0" smtClean="0"/>
              <a:t>decentramento delle scelte politiche</a:t>
            </a:r>
            <a:r>
              <a:rPr lang="it-IT" dirty="0" smtClean="0"/>
              <a:t>: come gestire questo controllo della PE se i centri di decisione sono plurimi?</a:t>
            </a:r>
          </a:p>
          <a:p>
            <a:r>
              <a:rPr lang="it-IT" dirty="0" smtClean="0"/>
              <a:t>Consideriamo i diversi tipi di decentramento:</a:t>
            </a:r>
          </a:p>
          <a:p>
            <a:r>
              <a:rPr lang="it-IT" dirty="0" smtClean="0">
                <a:solidFill>
                  <a:srgbClr val="FFFF00"/>
                </a:solidFill>
              </a:rPr>
              <a:t>1. decentramento verticale, </a:t>
            </a:r>
            <a:r>
              <a:rPr lang="it-IT" dirty="0"/>
              <a:t>quando interventi diversi sono attribuiti a soggetti separati, ma con riferimento all’intero territorio </a:t>
            </a:r>
            <a:r>
              <a:rPr lang="it-IT" dirty="0" smtClean="0"/>
              <a:t>nazionale;</a:t>
            </a:r>
          </a:p>
          <a:p>
            <a:r>
              <a:rPr lang="it-IT" dirty="0" smtClean="0">
                <a:solidFill>
                  <a:srgbClr val="FFFF00"/>
                </a:solidFill>
              </a:rPr>
              <a:t>2. decentramento orizzontale, </a:t>
            </a:r>
            <a:r>
              <a:rPr lang="it-IT" dirty="0"/>
              <a:t>quando interventi diversi sono attribuiti a soggetti separati con riferimento ad ambiti territoriali </a:t>
            </a:r>
            <a:r>
              <a:rPr lang="it-IT" dirty="0" smtClean="0"/>
              <a:t>diversi.</a:t>
            </a:r>
          </a:p>
          <a:p>
            <a:r>
              <a:rPr lang="it-IT" dirty="0" smtClean="0"/>
              <a:t>Qui trattiamo solo il </a:t>
            </a:r>
            <a:r>
              <a:rPr lang="it-IT" b="1" dirty="0" smtClean="0">
                <a:solidFill>
                  <a:srgbClr val="92D050"/>
                </a:solidFill>
              </a:rPr>
              <a:t>primo caso </a:t>
            </a:r>
            <a:r>
              <a:rPr lang="it-IT" dirty="0" smtClean="0"/>
              <a:t>e in particolare immaginiamo che la politica fiscale sia separata da quella monetaria, anche se interdipendenti.</a:t>
            </a:r>
            <a:r>
              <a:rPr lang="it-IT" dirty="0"/>
              <a:t> Vi sono due possibili alternative: </a:t>
            </a:r>
            <a:endParaRPr lang="it-IT" dirty="0" smtClean="0"/>
          </a:p>
          <a:p>
            <a:pPr lvl="1"/>
            <a:r>
              <a:rPr lang="it-IT" dirty="0" smtClean="0"/>
              <a:t>1</a:t>
            </a:r>
            <a:r>
              <a:rPr lang="it-IT" dirty="0"/>
              <a:t>) si può assegnare al governo l’obiettivo dell’aumento del reddito da raggiungere attraverso incrementi di spesa pubblica ed alla banca centrale l’obiettivo della riduzione del tasso di interesse da conseguire manovrando opportunamente l’offerta di moneta; </a:t>
            </a:r>
            <a:endParaRPr lang="it-IT" dirty="0" smtClean="0"/>
          </a:p>
          <a:p>
            <a:pPr lvl="1"/>
            <a:r>
              <a:rPr lang="it-IT" dirty="0" smtClean="0"/>
              <a:t>2</a:t>
            </a:r>
            <a:r>
              <a:rPr lang="it-IT" dirty="0"/>
              <a:t>) viceversa, si può assegnare al governo l’obiettivo del tasso di interesse da raggiungere attraverso variazioni della spesa pubblica ed alla banca centrale l’obiettivo dell’aumento del reddito da ottenere manovrando opportunamente l’offerta di moneta. </a:t>
            </a:r>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14</a:t>
            </a:fld>
            <a:endParaRPr lang="en-US"/>
          </a:p>
        </p:txBody>
      </p:sp>
    </p:spTree>
    <p:extLst>
      <p:ext uri="{BB962C8B-B14F-4D97-AF65-F5344CB8AC3E}">
        <p14:creationId xmlns:p14="http://schemas.microsoft.com/office/powerpoint/2010/main" val="23446071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Retta di </a:t>
            </a:r>
            <a:r>
              <a:rPr lang="it-IT" dirty="0" err="1" smtClean="0"/>
              <a:t>iso</a:t>
            </a:r>
            <a:r>
              <a:rPr lang="it-IT" dirty="0" smtClean="0"/>
              <a:t>-obiettivo reddito</a:t>
            </a:r>
            <a:endParaRPr lang="it-IT" dirty="0"/>
          </a:p>
        </p:txBody>
      </p:sp>
      <p:sp>
        <p:nvSpPr>
          <p:cNvPr id="4" name="Segnaposto numero diapositiva 3"/>
          <p:cNvSpPr>
            <a:spLocks noGrp="1"/>
          </p:cNvSpPr>
          <p:nvPr>
            <p:ph type="sldNum" sz="quarter" idx="11"/>
          </p:nvPr>
        </p:nvSpPr>
        <p:spPr/>
        <p:txBody>
          <a:bodyPr/>
          <a:lstStyle/>
          <a:p>
            <a:fld id="{4D237AA9-4749-465A-B730-E40E9FA360A2}" type="slidenum">
              <a:rPr lang="en-US" smtClean="0"/>
              <a:pPr/>
              <a:t>15</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872" y="1417320"/>
            <a:ext cx="6257925" cy="478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7228" y="3070541"/>
            <a:ext cx="4686504" cy="1062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asellaDiTesto 2"/>
          <p:cNvSpPr txBox="1"/>
          <p:nvPr/>
        </p:nvSpPr>
        <p:spPr>
          <a:xfrm>
            <a:off x="7497967" y="1782265"/>
            <a:ext cx="3672800" cy="923330"/>
          </a:xfrm>
          <a:prstGeom prst="rect">
            <a:avLst/>
          </a:prstGeom>
          <a:noFill/>
        </p:spPr>
        <p:txBody>
          <a:bodyPr wrap="none" rtlCol="0">
            <a:spAutoFit/>
          </a:bodyPr>
          <a:lstStyle/>
          <a:p>
            <a:r>
              <a:rPr lang="it-IT" dirty="0" smtClean="0"/>
              <a:t>Combinazione di strumenti G e M </a:t>
            </a:r>
          </a:p>
          <a:p>
            <a:r>
              <a:rPr lang="it-IT" dirty="0" smtClean="0"/>
              <a:t>Che permettono l’ottenimento </a:t>
            </a:r>
          </a:p>
          <a:p>
            <a:r>
              <a:rPr lang="it-IT" dirty="0" smtClean="0"/>
              <a:t>dell’obiettivo Y=</a:t>
            </a:r>
            <a:r>
              <a:rPr lang="it-IT" dirty="0" smtClean="0">
                <a:latin typeface="Calibri" panose="020F0502020204030204" pitchFamily="34" charset="0"/>
                <a:cs typeface="Calibri" panose="020F0502020204030204" pitchFamily="34" charset="0"/>
              </a:rPr>
              <a:t>Ȳ</a:t>
            </a:r>
            <a:endParaRPr lang="it-IT" dirty="0"/>
          </a:p>
        </p:txBody>
      </p:sp>
      <mc:AlternateContent xmlns:mc="http://schemas.openxmlformats.org/markup-compatibility/2006" xmlns:a14="http://schemas.microsoft.com/office/drawing/2010/main">
        <mc:Choice Requires="a14">
          <p:sp>
            <p:nvSpPr>
              <p:cNvPr id="6" name="CasellaDiTesto 5"/>
              <p:cNvSpPr txBox="1"/>
              <p:nvPr/>
            </p:nvSpPr>
            <p:spPr>
              <a:xfrm>
                <a:off x="4927107" y="5468645"/>
                <a:ext cx="539956" cy="611962"/>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pPr/>
                <a14:m>
                  <m:oMathPara xmlns:m="http://schemas.openxmlformats.org/officeDocument/2006/math">
                    <m:oMathParaPr>
                      <m:jc m:val="centerGroup"/>
                    </m:oMathParaPr>
                    <m:oMath xmlns:m="http://schemas.openxmlformats.org/officeDocument/2006/math">
                      <m:f>
                        <m:fPr>
                          <m:ctrlPr>
                            <a:rPr lang="it-IT" i="1">
                              <a:latin typeface="Cambria Math" panose="02040503050406030204" pitchFamily="18" charset="0"/>
                              <a:cs typeface="Calibri" panose="020F0502020204030204" pitchFamily="34" charset="0"/>
                            </a:rPr>
                          </m:ctrlPr>
                        </m:fPr>
                        <m:num>
                          <m:sSub>
                            <m:sSubPr>
                              <m:ctrlPr>
                                <a:rPr lang="it-IT" i="1">
                                  <a:latin typeface="Cambria Math" panose="02040503050406030204" pitchFamily="18" charset="0"/>
                                  <a:cs typeface="Calibri" panose="020F0502020204030204" pitchFamily="34" charset="0"/>
                                </a:rPr>
                              </m:ctrlPr>
                            </m:sSubPr>
                            <m:e>
                              <m:r>
                                <a:rPr lang="it-IT" i="1">
                                  <a:latin typeface="Cambria Math" panose="02040503050406030204" pitchFamily="18" charset="0"/>
                                  <a:ea typeface="Cambria Math" panose="02040503050406030204" pitchFamily="18" charset="0"/>
                                  <a:cs typeface="Calibri" panose="020F0502020204030204" pitchFamily="34" charset="0"/>
                                </a:rPr>
                                <m:t>𝛼</m:t>
                              </m:r>
                            </m:e>
                            <m:sub>
                              <m:r>
                                <a:rPr lang="it-IT" i="1">
                                  <a:latin typeface="Cambria Math" panose="02040503050406030204" pitchFamily="18" charset="0"/>
                                  <a:cs typeface="Calibri" panose="020F0502020204030204" pitchFamily="34" charset="0"/>
                                </a:rPr>
                                <m:t>2</m:t>
                              </m:r>
                            </m:sub>
                          </m:sSub>
                        </m:num>
                        <m:den>
                          <m:sSub>
                            <m:sSubPr>
                              <m:ctrlPr>
                                <a:rPr lang="it-IT" i="1">
                                  <a:latin typeface="Cambria Math" panose="02040503050406030204" pitchFamily="18" charset="0"/>
                                  <a:cs typeface="Calibri" panose="020F0502020204030204" pitchFamily="34" charset="0"/>
                                </a:rPr>
                              </m:ctrlPr>
                            </m:sSubPr>
                            <m:e>
                              <m:r>
                                <a:rPr lang="it-IT" i="1">
                                  <a:latin typeface="Cambria Math" panose="02040503050406030204" pitchFamily="18" charset="0"/>
                                  <a:cs typeface="Calibri" panose="020F0502020204030204" pitchFamily="34" charset="0"/>
                                </a:rPr>
                                <m:t> </m:t>
                              </m:r>
                              <m:r>
                                <a:rPr lang="it-IT" i="1">
                                  <a:latin typeface="Cambria Math" panose="02040503050406030204" pitchFamily="18" charset="0"/>
                                  <a:ea typeface="Cambria Math" panose="02040503050406030204" pitchFamily="18" charset="0"/>
                                  <a:cs typeface="Calibri" panose="020F0502020204030204" pitchFamily="34" charset="0"/>
                                </a:rPr>
                                <m:t>𝛼</m:t>
                              </m:r>
                            </m:e>
                            <m:sub>
                              <m:r>
                                <a:rPr lang="it-IT" i="1">
                                  <a:latin typeface="Cambria Math" panose="02040503050406030204" pitchFamily="18" charset="0"/>
                                  <a:cs typeface="Calibri" panose="020F0502020204030204" pitchFamily="34" charset="0"/>
                                </a:rPr>
                                <m:t>1</m:t>
                              </m:r>
                            </m:sub>
                          </m:sSub>
                        </m:den>
                      </m:f>
                    </m:oMath>
                  </m:oMathPara>
                </a14:m>
                <a:endParaRPr lang="it-IT" dirty="0"/>
              </a:p>
            </p:txBody>
          </p:sp>
        </mc:Choice>
        <mc:Fallback xmlns="">
          <p:sp>
            <p:nvSpPr>
              <p:cNvPr id="6" name="CasellaDiTesto 5"/>
              <p:cNvSpPr txBox="1">
                <a:spLocks noRot="1" noChangeAspect="1" noMove="1" noResize="1" noEditPoints="1" noAdjustHandles="1" noChangeArrowheads="1" noChangeShapeType="1" noTextEdit="1"/>
              </p:cNvSpPr>
              <p:nvPr/>
            </p:nvSpPr>
            <p:spPr>
              <a:xfrm>
                <a:off x="4927107" y="5468645"/>
                <a:ext cx="539956" cy="611962"/>
              </a:xfrm>
              <a:prstGeom prst="rect">
                <a:avLst/>
              </a:prstGeom>
              <a:blipFill rotWithShape="0">
                <a:blip r:embed="rId4"/>
                <a:stretch>
                  <a:fillRect/>
                </a:stretch>
              </a:blipFill>
            </p:spPr>
            <p:txBody>
              <a:bodyPr/>
              <a:lstStyle/>
              <a:p>
                <a:r>
                  <a:rPr lang="it-IT">
                    <a:noFill/>
                  </a:rPr>
                  <a:t> </a:t>
                </a:r>
              </a:p>
            </p:txBody>
          </p:sp>
        </mc:Fallback>
      </mc:AlternateContent>
      <p:sp>
        <p:nvSpPr>
          <p:cNvPr id="7" name="Arco 6"/>
          <p:cNvSpPr/>
          <p:nvPr/>
        </p:nvSpPr>
        <p:spPr>
          <a:xfrm rot="16200000">
            <a:off x="4628125" y="5295531"/>
            <a:ext cx="816745" cy="523782"/>
          </a:xfrm>
          <a:prstGeom prst="arc">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25450624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Retta di </a:t>
            </a:r>
            <a:r>
              <a:rPr lang="it-IT" dirty="0" err="1" smtClean="0"/>
              <a:t>iso</a:t>
            </a:r>
            <a:r>
              <a:rPr lang="it-IT" dirty="0" smtClean="0"/>
              <a:t>-obiettivo tasso d’interesse</a:t>
            </a:r>
            <a:endParaRPr lang="it-IT" dirty="0"/>
          </a:p>
        </p:txBody>
      </p:sp>
      <p:sp>
        <p:nvSpPr>
          <p:cNvPr id="3" name="Segnaposto numero diapositiva 2"/>
          <p:cNvSpPr>
            <a:spLocks noGrp="1"/>
          </p:cNvSpPr>
          <p:nvPr>
            <p:ph type="sldNum" sz="quarter" idx="11"/>
          </p:nvPr>
        </p:nvSpPr>
        <p:spPr/>
        <p:txBody>
          <a:bodyPr/>
          <a:lstStyle/>
          <a:p>
            <a:fld id="{4D237AA9-4749-465A-B730-E40E9FA360A2}" type="slidenum">
              <a:rPr lang="en-US" smtClean="0"/>
              <a:pPr/>
              <a:t>16</a:t>
            </a:fld>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170" y="1720466"/>
            <a:ext cx="6467475" cy="4429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Connettore 1 5"/>
          <p:cNvCxnSpPr/>
          <p:nvPr/>
        </p:nvCxnSpPr>
        <p:spPr>
          <a:xfrm>
            <a:off x="1242874" y="4820575"/>
            <a:ext cx="1864310"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9" name="Arco 8"/>
          <p:cNvSpPr/>
          <p:nvPr/>
        </p:nvSpPr>
        <p:spPr>
          <a:xfrm rot="4000896">
            <a:off x="1490073" y="4322701"/>
            <a:ext cx="712272" cy="409109"/>
          </a:xfrm>
          <a:prstGeom prst="arc">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grpSp>
        <p:nvGrpSpPr>
          <p:cNvPr id="10" name="Gruppo 9"/>
          <p:cNvGrpSpPr/>
          <p:nvPr/>
        </p:nvGrpSpPr>
        <p:grpSpPr>
          <a:xfrm>
            <a:off x="6021740" y="3441748"/>
            <a:ext cx="5232385" cy="1177019"/>
            <a:chOff x="6021740" y="3779099"/>
            <a:chExt cx="5232385" cy="1177019"/>
          </a:xfrm>
        </p:grpSpPr>
        <p:pic>
          <p:nvPicPr>
            <p:cNvPr id="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1740" y="3779099"/>
              <a:ext cx="5232385" cy="11770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CasellaDiTesto 11"/>
            <p:cNvSpPr txBox="1"/>
            <p:nvPr/>
          </p:nvSpPr>
          <p:spPr>
            <a:xfrm>
              <a:off x="10024862" y="4136775"/>
              <a:ext cx="541538" cy="461665"/>
            </a:xfrm>
            <a:prstGeom prst="rect">
              <a:avLst/>
            </a:prstGeom>
            <a:noFill/>
          </p:spPr>
          <p:txBody>
            <a:bodyPr wrap="square" rtlCol="0">
              <a:spAutoFit/>
            </a:bodyPr>
            <a:lstStyle/>
            <a:p>
              <a:r>
                <a:rPr lang="it-IT" sz="2400" dirty="0" smtClean="0">
                  <a:solidFill>
                    <a:schemeClr val="bg1"/>
                  </a:solidFill>
                </a:rPr>
                <a:t>+</a:t>
              </a:r>
              <a:endParaRPr lang="it-IT" sz="2400" dirty="0">
                <a:solidFill>
                  <a:schemeClr val="bg1"/>
                </a:solidFill>
              </a:endParaRPr>
            </a:p>
          </p:txBody>
        </p:sp>
      </p:grpSp>
      <mc:AlternateContent xmlns:mc="http://schemas.openxmlformats.org/markup-compatibility/2006" xmlns:a14="http://schemas.microsoft.com/office/drawing/2010/main">
        <mc:Choice Requires="a14">
          <p:sp>
            <p:nvSpPr>
              <p:cNvPr id="14" name="CasellaDiTesto 13"/>
              <p:cNvSpPr txBox="1"/>
              <p:nvPr/>
            </p:nvSpPr>
            <p:spPr>
              <a:xfrm>
                <a:off x="1244750" y="4820575"/>
                <a:ext cx="545277" cy="613373"/>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pPr/>
                <a14:m>
                  <m:oMathPara xmlns:m="http://schemas.openxmlformats.org/officeDocument/2006/math">
                    <m:oMathParaPr>
                      <m:jc m:val="centerGroup"/>
                    </m:oMathParaPr>
                    <m:oMath xmlns:m="http://schemas.openxmlformats.org/officeDocument/2006/math">
                      <m:f>
                        <m:fPr>
                          <m:ctrlPr>
                            <a:rPr lang="it-IT" i="1" smtClean="0">
                              <a:latin typeface="Cambria Math" panose="02040503050406030204" pitchFamily="18" charset="0"/>
                              <a:cs typeface="Calibri" panose="020F0502020204030204" pitchFamily="34" charset="0"/>
                            </a:rPr>
                          </m:ctrlPr>
                        </m:fPr>
                        <m:num>
                          <m:sSub>
                            <m:sSubPr>
                              <m:ctrlPr>
                                <a:rPr lang="it-IT" i="1">
                                  <a:latin typeface="Cambria Math" panose="02040503050406030204" pitchFamily="18" charset="0"/>
                                  <a:cs typeface="Calibri" panose="020F0502020204030204" pitchFamily="34" charset="0"/>
                                </a:rPr>
                              </m:ctrlPr>
                            </m:sSubPr>
                            <m:e>
                              <m:r>
                                <a:rPr lang="it-IT" i="1">
                                  <a:latin typeface="Cambria Math" panose="02040503050406030204" pitchFamily="18" charset="0"/>
                                  <a:ea typeface="Cambria Math" panose="02040503050406030204" pitchFamily="18" charset="0"/>
                                  <a:cs typeface="Calibri" panose="020F0502020204030204" pitchFamily="34" charset="0"/>
                                </a:rPr>
                                <m:t>𝛼</m:t>
                              </m:r>
                            </m:e>
                            <m:sub>
                              <m:r>
                                <a:rPr lang="it-IT" b="0" i="1" smtClean="0">
                                  <a:latin typeface="Cambria Math" panose="02040503050406030204" pitchFamily="18" charset="0"/>
                                  <a:cs typeface="Calibri" panose="020F0502020204030204" pitchFamily="34" charset="0"/>
                                </a:rPr>
                                <m:t>4</m:t>
                              </m:r>
                            </m:sub>
                          </m:sSub>
                        </m:num>
                        <m:den>
                          <m:sSub>
                            <m:sSubPr>
                              <m:ctrlPr>
                                <a:rPr lang="it-IT" i="1">
                                  <a:latin typeface="Cambria Math" panose="02040503050406030204" pitchFamily="18" charset="0"/>
                                  <a:cs typeface="Calibri" panose="020F0502020204030204" pitchFamily="34" charset="0"/>
                                </a:rPr>
                              </m:ctrlPr>
                            </m:sSubPr>
                            <m:e>
                              <m:r>
                                <a:rPr lang="it-IT" i="1">
                                  <a:latin typeface="Cambria Math" panose="02040503050406030204" pitchFamily="18" charset="0"/>
                                  <a:cs typeface="Calibri" panose="020F0502020204030204" pitchFamily="34" charset="0"/>
                                </a:rPr>
                                <m:t> </m:t>
                              </m:r>
                              <m:r>
                                <a:rPr lang="it-IT" i="1">
                                  <a:latin typeface="Cambria Math" panose="02040503050406030204" pitchFamily="18" charset="0"/>
                                  <a:ea typeface="Cambria Math" panose="02040503050406030204" pitchFamily="18" charset="0"/>
                                  <a:cs typeface="Calibri" panose="020F0502020204030204" pitchFamily="34" charset="0"/>
                                </a:rPr>
                                <m:t>𝛼</m:t>
                              </m:r>
                            </m:e>
                            <m:sub>
                              <m:r>
                                <a:rPr lang="it-IT" b="0" i="1" smtClean="0">
                                  <a:latin typeface="Cambria Math" panose="02040503050406030204" pitchFamily="18" charset="0"/>
                                  <a:cs typeface="Calibri" panose="020F0502020204030204" pitchFamily="34" charset="0"/>
                                </a:rPr>
                                <m:t>3</m:t>
                              </m:r>
                            </m:sub>
                          </m:sSub>
                        </m:den>
                      </m:f>
                    </m:oMath>
                  </m:oMathPara>
                </a14:m>
                <a:endParaRPr lang="it-IT" dirty="0"/>
              </a:p>
            </p:txBody>
          </p:sp>
        </mc:Choice>
        <mc:Fallback xmlns="">
          <p:sp>
            <p:nvSpPr>
              <p:cNvPr id="14" name="CasellaDiTesto 13"/>
              <p:cNvSpPr txBox="1">
                <a:spLocks noRot="1" noChangeAspect="1" noMove="1" noResize="1" noEditPoints="1" noAdjustHandles="1" noChangeArrowheads="1" noChangeShapeType="1" noTextEdit="1"/>
              </p:cNvSpPr>
              <p:nvPr/>
            </p:nvSpPr>
            <p:spPr>
              <a:xfrm>
                <a:off x="1244750" y="4820575"/>
                <a:ext cx="545277" cy="613373"/>
              </a:xfrm>
              <a:prstGeom prst="rect">
                <a:avLst/>
              </a:prstGeom>
              <a:blipFill rotWithShape="0">
                <a:blip r:embed="rId4"/>
                <a:stretch>
                  <a:fillRect/>
                </a:stretch>
              </a:blipFill>
            </p:spPr>
            <p:txBody>
              <a:bodyPr/>
              <a:lstStyle/>
              <a:p>
                <a:r>
                  <a:rPr lang="it-IT">
                    <a:noFill/>
                  </a:rPr>
                  <a:t> </a:t>
                </a:r>
              </a:p>
            </p:txBody>
          </p:sp>
        </mc:Fallback>
      </mc:AlternateContent>
      <p:sp>
        <p:nvSpPr>
          <p:cNvPr id="15" name="CasellaDiTesto 14"/>
          <p:cNvSpPr txBox="1"/>
          <p:nvPr/>
        </p:nvSpPr>
        <p:spPr>
          <a:xfrm>
            <a:off x="7497967" y="1782265"/>
            <a:ext cx="3672800" cy="923330"/>
          </a:xfrm>
          <a:prstGeom prst="rect">
            <a:avLst/>
          </a:prstGeom>
          <a:noFill/>
        </p:spPr>
        <p:txBody>
          <a:bodyPr wrap="none" rtlCol="0">
            <a:spAutoFit/>
          </a:bodyPr>
          <a:lstStyle/>
          <a:p>
            <a:r>
              <a:rPr lang="it-IT" dirty="0" smtClean="0"/>
              <a:t>Combinazione di strumenti G e M </a:t>
            </a:r>
          </a:p>
          <a:p>
            <a:r>
              <a:rPr lang="it-IT" dirty="0" smtClean="0"/>
              <a:t>Che permettono l’ottenimento </a:t>
            </a:r>
          </a:p>
          <a:p>
            <a:r>
              <a:rPr lang="it-IT" dirty="0" smtClean="0"/>
              <a:t>dell’obiettivo i=</a:t>
            </a:r>
            <a:r>
              <a:rPr lang="it-IT" dirty="0" smtClean="0">
                <a:latin typeface="Calibri" panose="020F0502020204030204" pitchFamily="34" charset="0"/>
                <a:cs typeface="Calibri" panose="020F0502020204030204" pitchFamily="34" charset="0"/>
              </a:rPr>
              <a:t>Î</a:t>
            </a:r>
            <a:endParaRPr lang="it-IT" dirty="0"/>
          </a:p>
        </p:txBody>
      </p:sp>
    </p:spTree>
    <p:extLst>
      <p:ext uri="{BB962C8B-B14F-4D97-AF65-F5344CB8AC3E}">
        <p14:creationId xmlns:p14="http://schemas.microsoft.com/office/powerpoint/2010/main" val="26171232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problema dell’assegnazione a) assegnazione corretta e convergenza degli obiettivi</a:t>
            </a:r>
            <a:endParaRPr lang="it-IT" dirty="0"/>
          </a:p>
        </p:txBody>
      </p:sp>
      <p:sp>
        <p:nvSpPr>
          <p:cNvPr id="3" name="Segnaposto numero diapositiva 2"/>
          <p:cNvSpPr>
            <a:spLocks noGrp="1"/>
          </p:cNvSpPr>
          <p:nvPr>
            <p:ph type="sldNum" sz="quarter" idx="11"/>
          </p:nvPr>
        </p:nvSpPr>
        <p:spPr/>
        <p:txBody>
          <a:bodyPr/>
          <a:lstStyle/>
          <a:p>
            <a:fld id="{4D237AA9-4749-465A-B730-E40E9FA360A2}" type="slidenum">
              <a:rPr lang="en-US" smtClean="0"/>
              <a:pPr/>
              <a:t>17</a:t>
            </a:fld>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9155" y="1591441"/>
            <a:ext cx="6661753" cy="44749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ttangolo 3"/>
          <p:cNvSpPr/>
          <p:nvPr/>
        </p:nvSpPr>
        <p:spPr>
          <a:xfrm>
            <a:off x="1937657" y="6066357"/>
            <a:ext cx="6096000" cy="646331"/>
          </a:xfrm>
          <a:prstGeom prst="rect">
            <a:avLst/>
          </a:prstGeom>
        </p:spPr>
        <p:txBody>
          <a:bodyPr>
            <a:spAutoFit/>
          </a:bodyPr>
          <a:lstStyle/>
          <a:p>
            <a:r>
              <a:rPr lang="it-IT" dirty="0"/>
              <a:t>al </a:t>
            </a:r>
            <a:r>
              <a:rPr lang="it-IT" i="1" dirty="0">
                <a:solidFill>
                  <a:srgbClr val="FF0000"/>
                </a:solidFill>
              </a:rPr>
              <a:t>governo</a:t>
            </a:r>
            <a:r>
              <a:rPr lang="it-IT" i="1" dirty="0"/>
              <a:t> </a:t>
            </a:r>
            <a:r>
              <a:rPr lang="it-IT" dirty="0"/>
              <a:t>è assegnato l’obiettivo del </a:t>
            </a:r>
            <a:r>
              <a:rPr lang="it-IT" b="1" dirty="0"/>
              <a:t>reddito</a:t>
            </a:r>
            <a:r>
              <a:rPr lang="it-IT" dirty="0"/>
              <a:t> ed alla </a:t>
            </a:r>
            <a:r>
              <a:rPr lang="it-IT" i="1" dirty="0" smtClean="0">
                <a:solidFill>
                  <a:srgbClr val="FF0000"/>
                </a:solidFill>
              </a:rPr>
              <a:t>banca centrale</a:t>
            </a:r>
            <a:r>
              <a:rPr lang="it-IT" i="1" dirty="0" smtClean="0"/>
              <a:t> </a:t>
            </a:r>
            <a:r>
              <a:rPr lang="it-IT" dirty="0"/>
              <a:t>quello del </a:t>
            </a:r>
            <a:r>
              <a:rPr lang="it-IT" b="1" dirty="0"/>
              <a:t>tasso di interesse</a:t>
            </a:r>
          </a:p>
        </p:txBody>
      </p:sp>
      <p:sp>
        <p:nvSpPr>
          <p:cNvPr id="5" name="CasellaDiTesto 4"/>
          <p:cNvSpPr txBox="1"/>
          <p:nvPr/>
        </p:nvSpPr>
        <p:spPr>
          <a:xfrm>
            <a:off x="3236757" y="1661815"/>
            <a:ext cx="3312766" cy="923330"/>
          </a:xfrm>
          <a:prstGeom prst="rect">
            <a:avLst/>
          </a:prstGeom>
          <a:noFill/>
        </p:spPr>
        <p:txBody>
          <a:bodyPr wrap="none" rtlCol="0">
            <a:spAutoFit/>
          </a:bodyPr>
          <a:lstStyle/>
          <a:p>
            <a:r>
              <a:rPr lang="it-IT" dirty="0" smtClean="0">
                <a:solidFill>
                  <a:srgbClr val="FF0000"/>
                </a:solidFill>
              </a:rPr>
              <a:t>Non interviene il Governo: </a:t>
            </a:r>
            <a:r>
              <a:rPr lang="it-IT" dirty="0">
                <a:solidFill>
                  <a:srgbClr val="FF0000"/>
                </a:solidFill>
              </a:rPr>
              <a:t>Y=</a:t>
            </a:r>
            <a:r>
              <a:rPr lang="it-IT" dirty="0">
                <a:solidFill>
                  <a:srgbClr val="FF0000"/>
                </a:solidFill>
                <a:latin typeface="Calibri" panose="020F0502020204030204" pitchFamily="34" charset="0"/>
                <a:cs typeface="Calibri" panose="020F0502020204030204" pitchFamily="34" charset="0"/>
              </a:rPr>
              <a:t>Ȳ</a:t>
            </a:r>
            <a:endParaRPr lang="it-IT" dirty="0">
              <a:solidFill>
                <a:srgbClr val="FF0000"/>
              </a:solidFill>
            </a:endParaRPr>
          </a:p>
          <a:p>
            <a:r>
              <a:rPr lang="it-IT" dirty="0" smtClean="0">
                <a:solidFill>
                  <a:srgbClr val="FF0000"/>
                </a:solidFill>
              </a:rPr>
              <a:t>…. Ma la Banca Centrale: </a:t>
            </a:r>
            <a:r>
              <a:rPr lang="it-IT" dirty="0" err="1" smtClean="0">
                <a:solidFill>
                  <a:srgbClr val="FF0000"/>
                </a:solidFill>
              </a:rPr>
              <a:t>i≠</a:t>
            </a:r>
            <a:r>
              <a:rPr lang="it-IT" dirty="0" err="1" smtClean="0">
                <a:solidFill>
                  <a:srgbClr val="FF0000"/>
                </a:solidFill>
                <a:latin typeface="Calibri" panose="020F0502020204030204" pitchFamily="34" charset="0"/>
                <a:cs typeface="Calibri" panose="020F0502020204030204" pitchFamily="34" charset="0"/>
              </a:rPr>
              <a:t>Î</a:t>
            </a:r>
            <a:endParaRPr lang="it-IT" dirty="0">
              <a:solidFill>
                <a:srgbClr val="FF0000"/>
              </a:solidFill>
            </a:endParaRPr>
          </a:p>
          <a:p>
            <a:r>
              <a:rPr lang="it-IT" dirty="0" smtClean="0">
                <a:solidFill>
                  <a:srgbClr val="FF0000"/>
                </a:solidFill>
              </a:rPr>
              <a:t> </a:t>
            </a:r>
            <a:endParaRPr lang="it-IT" dirty="0">
              <a:solidFill>
                <a:srgbClr val="FF0000"/>
              </a:solidFill>
            </a:endParaRPr>
          </a:p>
        </p:txBody>
      </p:sp>
      <p:cxnSp>
        <p:nvCxnSpPr>
          <p:cNvPr id="7" name="Connettore 2 6"/>
          <p:cNvCxnSpPr/>
          <p:nvPr/>
        </p:nvCxnSpPr>
        <p:spPr>
          <a:xfrm flipH="1">
            <a:off x="3409025" y="2246050"/>
            <a:ext cx="372862" cy="64449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0" name="CasellaDiTesto 9"/>
          <p:cNvSpPr txBox="1"/>
          <p:nvPr/>
        </p:nvSpPr>
        <p:spPr>
          <a:xfrm>
            <a:off x="5590031" y="3071674"/>
            <a:ext cx="4181382"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smtClean="0">
                <a:solidFill>
                  <a:srgbClr val="FF0000"/>
                </a:solidFill>
              </a:rPr>
              <a:t>Non interviene la </a:t>
            </a:r>
            <a:r>
              <a:rPr lang="it-IT" dirty="0">
                <a:solidFill>
                  <a:srgbClr val="FF0000"/>
                </a:solidFill>
              </a:rPr>
              <a:t>Banca </a:t>
            </a:r>
            <a:r>
              <a:rPr lang="it-IT" dirty="0" smtClean="0">
                <a:solidFill>
                  <a:srgbClr val="FF0000"/>
                </a:solidFill>
              </a:rPr>
              <a:t>Centrale </a:t>
            </a:r>
            <a:r>
              <a:rPr lang="it-IT" dirty="0">
                <a:solidFill>
                  <a:srgbClr val="FF0000"/>
                </a:solidFill>
              </a:rPr>
              <a:t>: </a:t>
            </a:r>
            <a:r>
              <a:rPr lang="it-IT" dirty="0" smtClean="0">
                <a:solidFill>
                  <a:srgbClr val="FF0000"/>
                </a:solidFill>
              </a:rPr>
              <a:t>i</a:t>
            </a:r>
            <a:r>
              <a:rPr lang="it-IT" dirty="0">
                <a:solidFill>
                  <a:srgbClr val="FF0000"/>
                </a:solidFill>
              </a:rPr>
              <a:t> = </a:t>
            </a:r>
            <a:r>
              <a:rPr lang="it-IT" dirty="0" smtClean="0">
                <a:solidFill>
                  <a:srgbClr val="FF0000"/>
                </a:solidFill>
                <a:latin typeface="Calibri" panose="020F0502020204030204" pitchFamily="34" charset="0"/>
                <a:cs typeface="Calibri" panose="020F0502020204030204" pitchFamily="34" charset="0"/>
              </a:rPr>
              <a:t>Î</a:t>
            </a:r>
            <a:endParaRPr lang="it-IT" dirty="0">
              <a:solidFill>
                <a:srgbClr val="FF0000"/>
              </a:solidFill>
            </a:endParaRPr>
          </a:p>
          <a:p>
            <a:r>
              <a:rPr lang="it-IT" dirty="0" smtClean="0">
                <a:solidFill>
                  <a:srgbClr val="FF0000"/>
                </a:solidFill>
              </a:rPr>
              <a:t>…. Ma </a:t>
            </a:r>
            <a:r>
              <a:rPr lang="it-IT" dirty="0">
                <a:solidFill>
                  <a:srgbClr val="FF0000"/>
                </a:solidFill>
              </a:rPr>
              <a:t>il Governo: </a:t>
            </a:r>
            <a:r>
              <a:rPr lang="it-IT" dirty="0" smtClean="0">
                <a:solidFill>
                  <a:srgbClr val="FF0000"/>
                </a:solidFill>
              </a:rPr>
              <a:t>Y</a:t>
            </a:r>
            <a:r>
              <a:rPr lang="it-IT" dirty="0">
                <a:solidFill>
                  <a:srgbClr val="FF0000"/>
                </a:solidFill>
              </a:rPr>
              <a:t> ≠ </a:t>
            </a:r>
            <a:r>
              <a:rPr lang="it-IT" dirty="0" smtClean="0">
                <a:solidFill>
                  <a:srgbClr val="FF0000"/>
                </a:solidFill>
                <a:latin typeface="Calibri" panose="020F0502020204030204" pitchFamily="34" charset="0"/>
                <a:cs typeface="Calibri" panose="020F0502020204030204" pitchFamily="34" charset="0"/>
              </a:rPr>
              <a:t>Ȳ</a:t>
            </a:r>
            <a:endParaRPr lang="it-IT" dirty="0">
              <a:solidFill>
                <a:srgbClr val="FF0000"/>
              </a:solidFill>
            </a:endParaRPr>
          </a:p>
        </p:txBody>
      </p:sp>
      <p:cxnSp>
        <p:nvCxnSpPr>
          <p:cNvPr id="11" name="Connettore 2 10"/>
          <p:cNvCxnSpPr/>
          <p:nvPr/>
        </p:nvCxnSpPr>
        <p:spPr>
          <a:xfrm flipH="1" flipV="1">
            <a:off x="5461305" y="2924724"/>
            <a:ext cx="257452" cy="1469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043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Il problema dell’assegnazione a) assegnazione </a:t>
            </a:r>
            <a:r>
              <a:rPr lang="it-IT" dirty="0" smtClean="0"/>
              <a:t>errata e divergenza degli </a:t>
            </a:r>
            <a:r>
              <a:rPr lang="it-IT" dirty="0"/>
              <a:t>obiettivi</a:t>
            </a:r>
          </a:p>
        </p:txBody>
      </p:sp>
      <p:sp>
        <p:nvSpPr>
          <p:cNvPr id="3" name="Segnaposto numero diapositiva 2"/>
          <p:cNvSpPr>
            <a:spLocks noGrp="1"/>
          </p:cNvSpPr>
          <p:nvPr>
            <p:ph type="sldNum" sz="quarter" idx="11"/>
          </p:nvPr>
        </p:nvSpPr>
        <p:spPr/>
        <p:txBody>
          <a:bodyPr/>
          <a:lstStyle/>
          <a:p>
            <a:fld id="{4D237AA9-4749-465A-B730-E40E9FA360A2}" type="slidenum">
              <a:rPr lang="en-US" smtClean="0"/>
              <a:pPr/>
              <a:t>18</a:t>
            </a:fld>
            <a:endParaRPr lang="en-US"/>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349903"/>
            <a:ext cx="6334125" cy="436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ttangolo 3"/>
          <p:cNvSpPr/>
          <p:nvPr/>
        </p:nvSpPr>
        <p:spPr>
          <a:xfrm>
            <a:off x="3048000" y="5796480"/>
            <a:ext cx="6096000" cy="646331"/>
          </a:xfrm>
          <a:prstGeom prst="rect">
            <a:avLst/>
          </a:prstGeom>
        </p:spPr>
        <p:txBody>
          <a:bodyPr>
            <a:spAutoFit/>
          </a:bodyPr>
          <a:lstStyle/>
          <a:p>
            <a:r>
              <a:rPr lang="it-IT" dirty="0"/>
              <a:t>al </a:t>
            </a:r>
            <a:r>
              <a:rPr lang="it-IT" i="1" dirty="0">
                <a:solidFill>
                  <a:srgbClr val="FF0000"/>
                </a:solidFill>
              </a:rPr>
              <a:t>governo</a:t>
            </a:r>
            <a:r>
              <a:rPr lang="it-IT" i="1" dirty="0"/>
              <a:t> </a:t>
            </a:r>
            <a:r>
              <a:rPr lang="it-IT" dirty="0" smtClean="0"/>
              <a:t>è assegnato </a:t>
            </a:r>
            <a:r>
              <a:rPr lang="it-IT" dirty="0"/>
              <a:t>l’obiettivo del </a:t>
            </a:r>
            <a:r>
              <a:rPr lang="it-IT" b="1" dirty="0"/>
              <a:t>tasso di interesse </a:t>
            </a:r>
            <a:r>
              <a:rPr lang="it-IT" dirty="0"/>
              <a:t>ed alla </a:t>
            </a:r>
            <a:r>
              <a:rPr lang="it-IT" i="1" dirty="0">
                <a:solidFill>
                  <a:srgbClr val="FF0000"/>
                </a:solidFill>
              </a:rPr>
              <a:t>banca centrale </a:t>
            </a:r>
            <a:r>
              <a:rPr lang="it-IT" dirty="0" smtClean="0"/>
              <a:t>quello del </a:t>
            </a:r>
            <a:r>
              <a:rPr lang="it-IT" b="1" dirty="0"/>
              <a:t>reddito</a:t>
            </a:r>
          </a:p>
        </p:txBody>
      </p:sp>
      <p:sp>
        <p:nvSpPr>
          <p:cNvPr id="6" name="CasellaDiTesto 5"/>
          <p:cNvSpPr txBox="1"/>
          <p:nvPr/>
        </p:nvSpPr>
        <p:spPr>
          <a:xfrm>
            <a:off x="93953" y="3716637"/>
            <a:ext cx="3531416"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it-IT" dirty="0" smtClean="0">
                <a:solidFill>
                  <a:srgbClr val="FF0000"/>
                </a:solidFill>
              </a:rPr>
              <a:t>Non interviene il Governo i=</a:t>
            </a:r>
            <a:r>
              <a:rPr lang="it-IT" dirty="0" smtClean="0">
                <a:solidFill>
                  <a:srgbClr val="FF0000"/>
                </a:solidFill>
                <a:latin typeface="Calibri" panose="020F0502020204030204" pitchFamily="34" charset="0"/>
                <a:cs typeface="Calibri" panose="020F0502020204030204" pitchFamily="34" charset="0"/>
              </a:rPr>
              <a:t>Î</a:t>
            </a:r>
            <a:endParaRPr lang="it-IT" dirty="0">
              <a:solidFill>
                <a:srgbClr val="FF0000"/>
              </a:solidFill>
            </a:endParaRPr>
          </a:p>
          <a:p>
            <a:r>
              <a:rPr lang="it-IT" dirty="0" smtClean="0">
                <a:solidFill>
                  <a:srgbClr val="FF0000"/>
                </a:solidFill>
              </a:rPr>
              <a:t>: …. Ma la Banca Centrale: Y</a:t>
            </a:r>
            <a:r>
              <a:rPr lang="it-IT" dirty="0">
                <a:solidFill>
                  <a:srgbClr val="FF0000"/>
                </a:solidFill>
              </a:rPr>
              <a:t> ≠ </a:t>
            </a:r>
            <a:r>
              <a:rPr lang="it-IT" dirty="0" smtClean="0">
                <a:solidFill>
                  <a:srgbClr val="FF0000"/>
                </a:solidFill>
                <a:latin typeface="Calibri" panose="020F0502020204030204" pitchFamily="34" charset="0"/>
                <a:cs typeface="Calibri" panose="020F0502020204030204" pitchFamily="34" charset="0"/>
              </a:rPr>
              <a:t>Ȳ</a:t>
            </a:r>
            <a:endParaRPr lang="it-IT" dirty="0">
              <a:solidFill>
                <a:srgbClr val="FF0000"/>
              </a:solidFill>
            </a:endParaRPr>
          </a:p>
          <a:p>
            <a:r>
              <a:rPr lang="it-IT" dirty="0" smtClean="0">
                <a:solidFill>
                  <a:srgbClr val="FF0000"/>
                </a:solidFill>
              </a:rPr>
              <a:t> </a:t>
            </a:r>
            <a:endParaRPr lang="it-IT" dirty="0">
              <a:solidFill>
                <a:srgbClr val="FF0000"/>
              </a:solidFill>
            </a:endParaRPr>
          </a:p>
        </p:txBody>
      </p:sp>
      <p:cxnSp>
        <p:nvCxnSpPr>
          <p:cNvPr id="7" name="Connettore 2 6"/>
          <p:cNvCxnSpPr/>
          <p:nvPr/>
        </p:nvCxnSpPr>
        <p:spPr>
          <a:xfrm flipV="1">
            <a:off x="3127899" y="4178302"/>
            <a:ext cx="920318" cy="1628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7063724" y="2492903"/>
            <a:ext cx="4397348"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smtClean="0">
                <a:solidFill>
                  <a:srgbClr val="FF0000"/>
                </a:solidFill>
              </a:rPr>
              <a:t>Non interviene la </a:t>
            </a:r>
            <a:r>
              <a:rPr lang="it-IT" dirty="0">
                <a:solidFill>
                  <a:srgbClr val="FF0000"/>
                </a:solidFill>
              </a:rPr>
              <a:t>Banca </a:t>
            </a:r>
            <a:r>
              <a:rPr lang="it-IT" dirty="0" smtClean="0">
                <a:solidFill>
                  <a:srgbClr val="FF0000"/>
                </a:solidFill>
              </a:rPr>
              <a:t>Centrale </a:t>
            </a:r>
            <a:r>
              <a:rPr lang="it-IT" dirty="0">
                <a:solidFill>
                  <a:srgbClr val="FF0000"/>
                </a:solidFill>
              </a:rPr>
              <a:t>: Y = </a:t>
            </a:r>
            <a:r>
              <a:rPr lang="it-IT" dirty="0" smtClean="0">
                <a:solidFill>
                  <a:srgbClr val="FF0000"/>
                </a:solidFill>
                <a:latin typeface="Calibri" panose="020F0502020204030204" pitchFamily="34" charset="0"/>
                <a:cs typeface="Calibri" panose="020F0502020204030204" pitchFamily="34" charset="0"/>
              </a:rPr>
              <a:t>Ȳ </a:t>
            </a:r>
            <a:r>
              <a:rPr lang="it-IT" dirty="0" smtClean="0">
                <a:solidFill>
                  <a:srgbClr val="FF0000"/>
                </a:solidFill>
              </a:rPr>
              <a:t>…. Ma </a:t>
            </a:r>
            <a:r>
              <a:rPr lang="it-IT" dirty="0">
                <a:solidFill>
                  <a:srgbClr val="FF0000"/>
                </a:solidFill>
              </a:rPr>
              <a:t>il </a:t>
            </a:r>
            <a:r>
              <a:rPr lang="it-IT" dirty="0" smtClean="0">
                <a:solidFill>
                  <a:srgbClr val="FF0000"/>
                </a:solidFill>
              </a:rPr>
              <a:t>Governo: i</a:t>
            </a:r>
            <a:r>
              <a:rPr lang="it-IT" dirty="0">
                <a:solidFill>
                  <a:srgbClr val="FF0000"/>
                </a:solidFill>
              </a:rPr>
              <a:t> ≠</a:t>
            </a:r>
            <a:r>
              <a:rPr lang="it-IT" dirty="0" smtClean="0">
                <a:solidFill>
                  <a:srgbClr val="FF0000"/>
                </a:solidFill>
              </a:rPr>
              <a:t> </a:t>
            </a:r>
            <a:r>
              <a:rPr lang="it-IT" dirty="0" smtClean="0">
                <a:solidFill>
                  <a:srgbClr val="FF0000"/>
                </a:solidFill>
                <a:latin typeface="Calibri" panose="020F0502020204030204" pitchFamily="34" charset="0"/>
                <a:cs typeface="Calibri" panose="020F0502020204030204" pitchFamily="34" charset="0"/>
              </a:rPr>
              <a:t>Î</a:t>
            </a:r>
            <a:endParaRPr lang="it-IT" dirty="0">
              <a:solidFill>
                <a:srgbClr val="FF0000"/>
              </a:solidFill>
            </a:endParaRPr>
          </a:p>
          <a:p>
            <a:endParaRPr lang="it-IT" dirty="0">
              <a:solidFill>
                <a:srgbClr val="FF0000"/>
              </a:solidFill>
            </a:endParaRPr>
          </a:p>
        </p:txBody>
      </p:sp>
      <p:cxnSp>
        <p:nvCxnSpPr>
          <p:cNvPr id="13" name="Connettore 2 12"/>
          <p:cNvCxnSpPr>
            <a:stCxn id="12" idx="1"/>
          </p:cNvCxnSpPr>
          <p:nvPr/>
        </p:nvCxnSpPr>
        <p:spPr>
          <a:xfrm flipH="1" flipV="1">
            <a:off x="4234649" y="2583402"/>
            <a:ext cx="2829075" cy="37116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58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Quale soluzione è corretta?</a:t>
            </a:r>
            <a:endParaRPr lang="en-US" dirty="0"/>
          </a:p>
        </p:txBody>
      </p:sp>
      <p:sp>
        <p:nvSpPr>
          <p:cNvPr id="3" name="Segnaposto contenuto 2"/>
          <p:cNvSpPr>
            <a:spLocks noGrp="1"/>
          </p:cNvSpPr>
          <p:nvPr>
            <p:ph idx="1"/>
          </p:nvPr>
        </p:nvSpPr>
        <p:spPr/>
        <p:txBody>
          <a:bodyPr>
            <a:normAutofit fontScale="77500" lnSpcReduction="20000"/>
          </a:bodyPr>
          <a:lstStyle/>
          <a:p>
            <a:r>
              <a:rPr lang="it-IT" dirty="0" smtClean="0"/>
              <a:t>Abbiamo visto il modello in forma ridotta e ridotta inversa e il problema dell’assegnazione (decentramento verticale) </a:t>
            </a:r>
          </a:p>
          <a:p>
            <a:r>
              <a:rPr lang="it-IT" dirty="0"/>
              <a:t>In generale, per la soluzione del problema della corretta assegnazione degli obiettivi a centri decisionali decentrati, si fa ricorso al cosiddetto </a:t>
            </a:r>
            <a:r>
              <a:rPr lang="it-IT" dirty="0" smtClean="0"/>
              <a:t>‘</a:t>
            </a:r>
            <a:r>
              <a:rPr lang="it-IT" b="1" u="sng" dirty="0" smtClean="0"/>
              <a:t>teorema di </a:t>
            </a:r>
            <a:r>
              <a:rPr lang="it-IT" b="1" u="sng" dirty="0" err="1" smtClean="0"/>
              <a:t>Mundell</a:t>
            </a:r>
            <a:r>
              <a:rPr lang="it-IT" dirty="0" smtClean="0"/>
              <a:t>’.</a:t>
            </a:r>
          </a:p>
          <a:p>
            <a:r>
              <a:rPr lang="it-IT" dirty="0" smtClean="0"/>
              <a:t>«</a:t>
            </a:r>
            <a:r>
              <a:rPr lang="it-IT" b="1" dirty="0" smtClean="0"/>
              <a:t>Se </a:t>
            </a:r>
            <a:r>
              <a:rPr lang="it-IT" b="1" dirty="0"/>
              <a:t>un modello di politica economica con obiettivi fissi ha soluzione, in una politica economica decentrata ciascuno strumento deve essere assegnato al raggiungimento dell’obiettivo su cui agisce </a:t>
            </a:r>
            <a:r>
              <a:rPr lang="it-IT" b="1" u="sng" dirty="0">
                <a:solidFill>
                  <a:srgbClr val="FFFF00"/>
                </a:solidFill>
              </a:rPr>
              <a:t>con maggiore efficacia </a:t>
            </a:r>
            <a:r>
              <a:rPr lang="it-IT" b="1" u="sng" dirty="0" smtClean="0">
                <a:solidFill>
                  <a:srgbClr val="FFFF00"/>
                </a:solidFill>
              </a:rPr>
              <a:t>relativa</a:t>
            </a:r>
            <a:r>
              <a:rPr lang="it-IT" dirty="0" smtClean="0"/>
              <a:t>»</a:t>
            </a:r>
            <a:endParaRPr lang="it-IT" dirty="0"/>
          </a:p>
          <a:p>
            <a:r>
              <a:rPr lang="it-IT" dirty="0"/>
              <a:t>L’efficacia di uno strumento rispetto ad un obiettivo è misurata dalla variazione del valore </a:t>
            </a:r>
            <a:r>
              <a:rPr lang="it-IT" dirty="0" smtClean="0"/>
              <a:t>dell’obiettivo </a:t>
            </a:r>
            <a:r>
              <a:rPr lang="it-IT" dirty="0"/>
              <a:t>che si </a:t>
            </a:r>
            <a:r>
              <a:rPr lang="it-IT" dirty="0" smtClean="0"/>
              <a:t>verifica </a:t>
            </a:r>
            <a:r>
              <a:rPr lang="it-IT" dirty="0"/>
              <a:t>a seguito della variazione del valore dello </a:t>
            </a:r>
            <a:r>
              <a:rPr lang="it-IT" dirty="0" smtClean="0"/>
              <a:t>strumento.</a:t>
            </a:r>
          </a:p>
          <a:p>
            <a:r>
              <a:rPr lang="it-IT" b="1" dirty="0">
                <a:solidFill>
                  <a:srgbClr val="FFFF00"/>
                </a:solidFill>
              </a:rPr>
              <a:t>A causa dell’interdipendenza, ognuno degli strumenti ha influenza su tutti gli </a:t>
            </a:r>
            <a:r>
              <a:rPr lang="it-IT" b="1" dirty="0" smtClean="0">
                <a:solidFill>
                  <a:srgbClr val="FFFF00"/>
                </a:solidFill>
              </a:rPr>
              <a:t>obiettivi</a:t>
            </a:r>
            <a:r>
              <a:rPr lang="it-IT" dirty="0" smtClean="0"/>
              <a:t>.</a:t>
            </a:r>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19</a:t>
            </a:fld>
            <a:endParaRPr lang="en-US"/>
          </a:p>
        </p:txBody>
      </p:sp>
    </p:spTree>
    <p:extLst>
      <p:ext uri="{BB962C8B-B14F-4D97-AF65-F5344CB8AC3E}">
        <p14:creationId xmlns:p14="http://schemas.microsoft.com/office/powerpoint/2010/main" val="1939391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r>
              <a:rPr lang="it-IT" dirty="0" smtClean="0"/>
              <a:t>Teoria normativa della Politica Economica (PE)</a:t>
            </a:r>
            <a:endParaRPr lang="it-IT" dirty="0"/>
          </a:p>
        </p:txBody>
      </p:sp>
      <p:sp>
        <p:nvSpPr>
          <p:cNvPr id="6" name="Segnaposto contenuto 5"/>
          <p:cNvSpPr>
            <a:spLocks noGrp="1"/>
          </p:cNvSpPr>
          <p:nvPr>
            <p:ph idx="1"/>
          </p:nvPr>
        </p:nvSpPr>
        <p:spPr/>
        <p:txBody>
          <a:bodyPr>
            <a:normAutofit lnSpcReduction="10000"/>
          </a:bodyPr>
          <a:lstStyle/>
          <a:p>
            <a:r>
              <a:rPr lang="it-IT" dirty="0" err="1" smtClean="0"/>
              <a:t>Definiziaone</a:t>
            </a:r>
            <a:r>
              <a:rPr lang="it-IT" dirty="0" smtClean="0"/>
              <a:t> di un quadro teorico rispetto al quale il Policy Maker (PM) possa prendere le sue decisioni per il raggiungimento dell’obiettivo</a:t>
            </a:r>
          </a:p>
          <a:p>
            <a:r>
              <a:rPr lang="it-IT" dirty="0" smtClean="0"/>
              <a:t>Problema: quali sono gli strumenti più appropriati e quale il loro dosaggio?</a:t>
            </a:r>
          </a:p>
          <a:p>
            <a:r>
              <a:rPr lang="it-IT" dirty="0" smtClean="0"/>
              <a:t>La Politica economica aiuta </a:t>
            </a:r>
            <a:r>
              <a:rPr lang="it-IT" dirty="0" smtClean="0">
                <a:solidFill>
                  <a:srgbClr val="FFFF00"/>
                </a:solidFill>
              </a:rPr>
              <a:t>all’azione il PM pubblico, guidandolo nella scelta del miglior dosaggio degli strumenti</a:t>
            </a:r>
          </a:p>
          <a:p>
            <a:r>
              <a:rPr lang="it-IT" dirty="0" smtClean="0"/>
              <a:t>Con l’impiego del</a:t>
            </a:r>
            <a:r>
              <a:rPr lang="it-IT" dirty="0" smtClean="0">
                <a:solidFill>
                  <a:srgbClr val="FFFF00"/>
                </a:solidFill>
              </a:rPr>
              <a:t> modello di PE o modello di strategia </a:t>
            </a:r>
            <a:r>
              <a:rPr lang="it-IT" dirty="0" smtClean="0"/>
              <a:t>a sua volta</a:t>
            </a:r>
            <a:r>
              <a:rPr lang="it-IT" dirty="0" smtClean="0">
                <a:solidFill>
                  <a:srgbClr val="FFFF00"/>
                </a:solidFill>
              </a:rPr>
              <a:t> </a:t>
            </a:r>
            <a:r>
              <a:rPr lang="it-IT" dirty="0" smtClean="0"/>
              <a:t>fondato su un modello di analisi economica</a:t>
            </a:r>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2</a:t>
            </a:fld>
            <a:endParaRPr lang="en-US"/>
          </a:p>
        </p:txBody>
      </p:sp>
    </p:spTree>
    <p:extLst>
      <p:ext uri="{BB962C8B-B14F-4D97-AF65-F5344CB8AC3E}">
        <p14:creationId xmlns:p14="http://schemas.microsoft.com/office/powerpoint/2010/main" val="444159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Un esempio di modello normativo reddito-spesa</a:t>
            </a:r>
            <a:endParaRPr lang="it-IT" dirty="0"/>
          </a:p>
        </p:txBody>
      </p:sp>
      <p:sp>
        <p:nvSpPr>
          <p:cNvPr id="5" name="Segnaposto testo 4"/>
          <p:cNvSpPr>
            <a:spLocks noGrp="1"/>
          </p:cNvSpPr>
          <p:nvPr>
            <p:ph type="body" idx="1"/>
          </p:nvPr>
        </p:nvSpPr>
        <p:spPr/>
        <p:txBody>
          <a:bodyPr>
            <a:normAutofit fontScale="62500" lnSpcReduction="20000"/>
          </a:bodyPr>
          <a:lstStyle/>
          <a:p>
            <a:r>
              <a:rPr lang="it-IT" dirty="0" smtClean="0"/>
              <a:t>Definite variabili e le forme ridotta e ridotta inversa del modello e trovate il consumo che determina l’obiettivo Y*=100, date: a=100, c=0,75, I</a:t>
            </a:r>
            <a:r>
              <a:rPr lang="it-IT" baseline="-25000" dirty="0" smtClean="0"/>
              <a:t>0</a:t>
            </a:r>
            <a:r>
              <a:rPr lang="it-IT" dirty="0" smtClean="0"/>
              <a:t>=20, i</a:t>
            </a:r>
            <a:r>
              <a:rPr lang="it-IT" baseline="-25000" dirty="0" smtClean="0"/>
              <a:t>0</a:t>
            </a:r>
            <a:r>
              <a:rPr lang="it-IT" dirty="0" smtClean="0"/>
              <a:t>=0,05</a:t>
            </a:r>
            <a:endParaRPr lang="it-IT" dirty="0"/>
          </a:p>
        </p:txBody>
      </p:sp>
      <p:sp>
        <p:nvSpPr>
          <p:cNvPr id="6" name="Segnaposto testo 5"/>
          <p:cNvSpPr>
            <a:spLocks noGrp="1"/>
          </p:cNvSpPr>
          <p:nvPr>
            <p:ph type="body" sz="half" idx="3"/>
          </p:nvPr>
        </p:nvSpPr>
        <p:spPr/>
        <p:txBody>
          <a:bodyPr>
            <a:normAutofit fontScale="85000" lnSpcReduction="20000"/>
          </a:bodyPr>
          <a:lstStyle/>
          <a:p>
            <a:r>
              <a:rPr lang="it-IT" dirty="0" smtClean="0"/>
              <a:t>L’unica variabile endogena è Y, mentre le esogene sono tutte le rimanenti ad esclusione dei parametri c ed a</a:t>
            </a:r>
            <a:endParaRPr lang="it-IT" dirty="0"/>
          </a:p>
        </p:txBody>
      </p:sp>
      <p:sp>
        <p:nvSpPr>
          <p:cNvPr id="3" name="Segnaposto contenuto 2"/>
          <p:cNvSpPr>
            <a:spLocks noGrp="1"/>
          </p:cNvSpPr>
          <p:nvPr>
            <p:ph sz="quarter" idx="2"/>
          </p:nvPr>
        </p:nvSpPr>
        <p:spPr/>
        <p:txBody>
          <a:bodyPr>
            <a:normAutofit lnSpcReduction="10000"/>
          </a:bodyPr>
          <a:lstStyle/>
          <a:p>
            <a:r>
              <a:rPr lang="it-IT" dirty="0" smtClean="0"/>
              <a:t>Considerate il seguente modello Reddito-Spesa:</a:t>
            </a:r>
          </a:p>
          <a:p>
            <a:pPr lvl="1"/>
            <a:r>
              <a:rPr lang="it-IT" sz="1900" dirty="0" smtClean="0"/>
              <a:t>Y=A</a:t>
            </a:r>
          </a:p>
          <a:p>
            <a:pPr lvl="1"/>
            <a:r>
              <a:rPr lang="it-IT" sz="1900" dirty="0" smtClean="0"/>
              <a:t>A </a:t>
            </a:r>
            <a:r>
              <a:rPr lang="it-IT" sz="1900" dirty="0"/>
              <a:t>= C + G + </a:t>
            </a:r>
            <a:r>
              <a:rPr lang="it-IT" sz="1900" dirty="0" smtClean="0"/>
              <a:t>I</a:t>
            </a:r>
            <a:endParaRPr lang="it-IT" sz="1900" i="1" dirty="0"/>
          </a:p>
          <a:p>
            <a:pPr lvl="1"/>
            <a:r>
              <a:rPr lang="it-IT" sz="1900" dirty="0"/>
              <a:t>C = </a:t>
            </a:r>
            <a:r>
              <a:rPr lang="it-IT" sz="1900" dirty="0" smtClean="0"/>
              <a:t>C</a:t>
            </a:r>
            <a:r>
              <a:rPr lang="it-IT" sz="1800" baseline="-25000" dirty="0" smtClean="0"/>
              <a:t>0</a:t>
            </a:r>
            <a:r>
              <a:rPr lang="it-IT" sz="1900" dirty="0" smtClean="0"/>
              <a:t>+cY</a:t>
            </a:r>
            <a:r>
              <a:rPr lang="it-IT" sz="1900" baseline="30000" dirty="0" smtClean="0"/>
              <a:t>D</a:t>
            </a:r>
          </a:p>
          <a:p>
            <a:pPr lvl="1"/>
            <a:r>
              <a:rPr lang="it-IT" sz="1900" dirty="0" smtClean="0"/>
              <a:t>Y</a:t>
            </a:r>
            <a:r>
              <a:rPr lang="it-IT" sz="1900" baseline="30000" dirty="0" smtClean="0"/>
              <a:t>D</a:t>
            </a:r>
            <a:r>
              <a:rPr lang="it-IT" sz="1900" dirty="0" smtClean="0"/>
              <a:t>=(</a:t>
            </a:r>
            <a:r>
              <a:rPr lang="it-IT" sz="1900" dirty="0"/>
              <a:t>Y - T ) </a:t>
            </a:r>
            <a:r>
              <a:rPr lang="it-IT" sz="1900" i="1" dirty="0" smtClean="0"/>
              <a:t>G=G</a:t>
            </a:r>
            <a:r>
              <a:rPr lang="it-IT" sz="2000" baseline="-25000" dirty="0" smtClean="0"/>
              <a:t>0</a:t>
            </a:r>
            <a:endParaRPr lang="it-IT" sz="1900" i="1" dirty="0" smtClean="0"/>
          </a:p>
          <a:p>
            <a:pPr lvl="1"/>
            <a:r>
              <a:rPr lang="it-IT" sz="1800" i="1" dirty="0"/>
              <a:t>G=G</a:t>
            </a:r>
            <a:r>
              <a:rPr lang="it-IT" sz="1800" baseline="-25000" dirty="0"/>
              <a:t>0</a:t>
            </a:r>
            <a:endParaRPr lang="it-IT" sz="1800" i="1" dirty="0"/>
          </a:p>
          <a:p>
            <a:pPr lvl="1"/>
            <a:r>
              <a:rPr lang="it-IT" sz="1900" i="1" dirty="0" smtClean="0"/>
              <a:t>T=T</a:t>
            </a:r>
            <a:r>
              <a:rPr lang="it-IT" sz="2000" baseline="-25000" dirty="0" smtClean="0"/>
              <a:t>0</a:t>
            </a:r>
            <a:endParaRPr lang="it-IT" sz="1900" i="1" dirty="0"/>
          </a:p>
          <a:p>
            <a:pPr lvl="1"/>
            <a:r>
              <a:rPr lang="it-IT" sz="1900" dirty="0" smtClean="0"/>
              <a:t>G</a:t>
            </a:r>
            <a:r>
              <a:rPr lang="it-IT" sz="1900" baseline="-25000" dirty="0" smtClean="0"/>
              <a:t>0</a:t>
            </a:r>
            <a:r>
              <a:rPr lang="it-IT" sz="1900" dirty="0" smtClean="0"/>
              <a:t> </a:t>
            </a:r>
            <a:r>
              <a:rPr lang="it-IT" sz="1900" dirty="0"/>
              <a:t>= T</a:t>
            </a:r>
            <a:r>
              <a:rPr lang="it-IT" sz="1900" baseline="-25000" dirty="0"/>
              <a:t>0</a:t>
            </a:r>
            <a:r>
              <a:rPr lang="it-IT" sz="1900" dirty="0"/>
              <a:t> </a:t>
            </a:r>
            <a:r>
              <a:rPr lang="it-IT" sz="1900" dirty="0" smtClean="0"/>
              <a:t>=20 </a:t>
            </a:r>
          </a:p>
          <a:p>
            <a:pPr lvl="1"/>
            <a:r>
              <a:rPr lang="it-IT" sz="1900" dirty="0" smtClean="0"/>
              <a:t>I = I</a:t>
            </a:r>
            <a:r>
              <a:rPr lang="it-IT" sz="2000" baseline="-25000" dirty="0"/>
              <a:t>0</a:t>
            </a:r>
            <a:r>
              <a:rPr lang="it-IT" sz="1900" dirty="0" smtClean="0"/>
              <a:t> – ai </a:t>
            </a:r>
          </a:p>
          <a:p>
            <a:pPr lvl="1"/>
            <a:r>
              <a:rPr lang="it-IT" sz="1900" dirty="0" smtClean="0"/>
              <a:t>i=i</a:t>
            </a:r>
            <a:r>
              <a:rPr lang="it-IT" baseline="-25000" dirty="0"/>
              <a:t>0</a:t>
            </a:r>
            <a:endParaRPr lang="it-IT" dirty="0"/>
          </a:p>
        </p:txBody>
      </p:sp>
      <p:sp>
        <p:nvSpPr>
          <p:cNvPr id="7" name="Segnaposto contenuto 6"/>
          <p:cNvSpPr>
            <a:spLocks noGrp="1"/>
          </p:cNvSpPr>
          <p:nvPr>
            <p:ph sz="quarter" idx="4"/>
          </p:nvPr>
        </p:nvSpPr>
        <p:spPr/>
        <p:txBody>
          <a:bodyPr>
            <a:normAutofit fontScale="85000" lnSpcReduction="20000"/>
          </a:bodyPr>
          <a:lstStyle/>
          <a:p>
            <a:r>
              <a:rPr lang="it-IT" dirty="0" smtClean="0"/>
              <a:t>Risposta</a:t>
            </a:r>
          </a:p>
          <a:p>
            <a:pPr lvl="1"/>
            <a:r>
              <a:rPr lang="it-IT" dirty="0" smtClean="0"/>
              <a:t>Y=A   equazione di definizione</a:t>
            </a:r>
            <a:endParaRPr lang="it-IT" dirty="0"/>
          </a:p>
          <a:p>
            <a:pPr lvl="1"/>
            <a:r>
              <a:rPr lang="it-IT" dirty="0"/>
              <a:t>A = C + G + I </a:t>
            </a:r>
            <a:r>
              <a:rPr lang="it-IT" i="1" dirty="0"/>
              <a:t>equazione di equilibrio</a:t>
            </a:r>
          </a:p>
          <a:p>
            <a:pPr lvl="1"/>
            <a:r>
              <a:rPr lang="it-IT" dirty="0"/>
              <a:t>C = </a:t>
            </a:r>
            <a:r>
              <a:rPr lang="it-IT" dirty="0" smtClean="0"/>
              <a:t>C</a:t>
            </a:r>
            <a:r>
              <a:rPr lang="it-IT" baseline="-25000" dirty="0" smtClean="0"/>
              <a:t>0</a:t>
            </a:r>
            <a:r>
              <a:rPr lang="it-IT" dirty="0" smtClean="0"/>
              <a:t>+cY</a:t>
            </a:r>
            <a:r>
              <a:rPr lang="it-IT" baseline="30000" dirty="0" smtClean="0"/>
              <a:t>D </a:t>
            </a:r>
            <a:r>
              <a:rPr lang="it-IT" i="1" dirty="0" smtClean="0"/>
              <a:t>equazione </a:t>
            </a:r>
            <a:r>
              <a:rPr lang="it-IT" i="1" dirty="0"/>
              <a:t>di comportamento dei consumatori</a:t>
            </a:r>
            <a:endParaRPr lang="it-IT" baseline="30000" dirty="0"/>
          </a:p>
          <a:p>
            <a:pPr lvl="1"/>
            <a:r>
              <a:rPr lang="it-IT" dirty="0"/>
              <a:t>Y</a:t>
            </a:r>
            <a:r>
              <a:rPr lang="it-IT" baseline="30000" dirty="0"/>
              <a:t>D</a:t>
            </a:r>
            <a:r>
              <a:rPr lang="it-IT" dirty="0"/>
              <a:t>=(Y - T </a:t>
            </a:r>
            <a:r>
              <a:rPr lang="it-IT" dirty="0" smtClean="0"/>
              <a:t>) </a:t>
            </a:r>
            <a:r>
              <a:rPr lang="it-IT" dirty="0"/>
              <a:t>equazione di definizione</a:t>
            </a:r>
            <a:endParaRPr lang="it-IT" i="1" dirty="0"/>
          </a:p>
          <a:p>
            <a:pPr lvl="1"/>
            <a:r>
              <a:rPr lang="it-IT" i="1" dirty="0" smtClean="0"/>
              <a:t>G=G</a:t>
            </a:r>
            <a:r>
              <a:rPr lang="it-IT" sz="2400" baseline="-25000" dirty="0" smtClean="0"/>
              <a:t>0 </a:t>
            </a:r>
            <a:r>
              <a:rPr lang="it-IT" dirty="0"/>
              <a:t>equazione di definizione</a:t>
            </a:r>
            <a:endParaRPr lang="it-IT" i="1" dirty="0"/>
          </a:p>
          <a:p>
            <a:pPr lvl="1"/>
            <a:r>
              <a:rPr lang="it-IT" i="1" dirty="0" smtClean="0"/>
              <a:t>T=T</a:t>
            </a:r>
            <a:r>
              <a:rPr lang="it-IT" sz="2400" baseline="-25000" dirty="0" smtClean="0"/>
              <a:t>0 </a:t>
            </a:r>
            <a:r>
              <a:rPr lang="it-IT" sz="2400" dirty="0"/>
              <a:t>equazione di definizione</a:t>
            </a:r>
            <a:endParaRPr lang="it-IT" i="1" dirty="0"/>
          </a:p>
          <a:p>
            <a:pPr lvl="1"/>
            <a:r>
              <a:rPr lang="it-IT" dirty="0"/>
              <a:t>G</a:t>
            </a:r>
            <a:r>
              <a:rPr lang="it-IT" baseline="-25000" dirty="0"/>
              <a:t>0</a:t>
            </a:r>
            <a:r>
              <a:rPr lang="it-IT" dirty="0"/>
              <a:t> = T</a:t>
            </a:r>
            <a:r>
              <a:rPr lang="it-IT" baseline="-25000" dirty="0"/>
              <a:t>0</a:t>
            </a:r>
            <a:r>
              <a:rPr lang="it-IT" dirty="0"/>
              <a:t> =20 </a:t>
            </a:r>
            <a:r>
              <a:rPr lang="it-IT" i="1" dirty="0"/>
              <a:t>equazione di equilibrio del settore pubblico</a:t>
            </a:r>
          </a:p>
          <a:p>
            <a:pPr lvl="1"/>
            <a:r>
              <a:rPr lang="it-IT" dirty="0"/>
              <a:t>I = I</a:t>
            </a:r>
            <a:r>
              <a:rPr lang="it-IT" sz="2400" baseline="-25000" dirty="0"/>
              <a:t>0</a:t>
            </a:r>
            <a:r>
              <a:rPr lang="it-IT" dirty="0"/>
              <a:t> - </a:t>
            </a:r>
            <a:r>
              <a:rPr lang="it-IT" dirty="0" smtClean="0"/>
              <a:t>ai</a:t>
            </a:r>
            <a:r>
              <a:rPr lang="it-IT" baseline="-25000" dirty="0"/>
              <a:t>0</a:t>
            </a:r>
            <a:r>
              <a:rPr lang="it-IT" dirty="0" smtClean="0"/>
              <a:t>    </a:t>
            </a:r>
            <a:r>
              <a:rPr lang="it-IT" dirty="0"/>
              <a:t>equazione di comportamento degli </a:t>
            </a:r>
            <a:r>
              <a:rPr lang="it-IT" dirty="0" smtClean="0"/>
              <a:t>investitori</a:t>
            </a:r>
          </a:p>
          <a:p>
            <a:pPr lvl="1"/>
            <a:r>
              <a:rPr lang="it-IT" i="1" dirty="0" smtClean="0"/>
              <a:t>G=G</a:t>
            </a:r>
            <a:r>
              <a:rPr lang="it-IT" baseline="-25000" dirty="0" smtClean="0"/>
              <a:t>0 </a:t>
            </a:r>
            <a:r>
              <a:rPr lang="it-IT" dirty="0"/>
              <a:t> equazione di definizione</a:t>
            </a:r>
            <a:endParaRPr lang="it-IT" i="1" dirty="0"/>
          </a:p>
          <a:p>
            <a:pPr lvl="1"/>
            <a:r>
              <a:rPr lang="it-IT" sz="2400" i="1" dirty="0" smtClean="0"/>
              <a:t>T=T</a:t>
            </a:r>
            <a:r>
              <a:rPr lang="it-IT" sz="2400" baseline="-25000" dirty="0" smtClean="0"/>
              <a:t>0</a:t>
            </a:r>
            <a:r>
              <a:rPr lang="it-IT" dirty="0"/>
              <a:t> equazione di definizione</a:t>
            </a:r>
            <a:endParaRPr lang="it-IT" sz="2400" i="1" dirty="0"/>
          </a:p>
          <a:p>
            <a:pPr lvl="1"/>
            <a:r>
              <a:rPr lang="it-IT" dirty="0" smtClean="0"/>
              <a:t>i=i</a:t>
            </a:r>
            <a:r>
              <a:rPr lang="it-IT" baseline="-25000" dirty="0" smtClean="0"/>
              <a:t>0</a:t>
            </a:r>
            <a:r>
              <a:rPr lang="it-IT" dirty="0"/>
              <a:t> equazione di definizione</a:t>
            </a:r>
          </a:p>
          <a:p>
            <a:pPr lvl="1"/>
            <a:endParaRPr lang="it-IT" dirty="0"/>
          </a:p>
          <a:p>
            <a:pPr lvl="1"/>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20</a:t>
            </a:fld>
            <a:endParaRPr lang="en-US"/>
          </a:p>
        </p:txBody>
      </p:sp>
    </p:spTree>
    <p:extLst>
      <p:ext uri="{BB962C8B-B14F-4D97-AF65-F5344CB8AC3E}">
        <p14:creationId xmlns:p14="http://schemas.microsoft.com/office/powerpoint/2010/main" val="223694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smtClean="0"/>
              <a:t>La soluzione ottima</a:t>
            </a:r>
            <a:endParaRPr lang="it-IT" dirty="0"/>
          </a:p>
        </p:txBody>
      </p:sp>
      <mc:AlternateContent xmlns:mc="http://schemas.openxmlformats.org/markup-compatibility/2006">
        <mc:Choice xmlns:a14="http://schemas.microsoft.com/office/drawing/2010/main" Requires="a14">
          <p:sp>
            <p:nvSpPr>
              <p:cNvPr id="9" name="Segnaposto contenuto 8"/>
              <p:cNvSpPr>
                <a:spLocks noGrp="1"/>
              </p:cNvSpPr>
              <p:nvPr>
                <p:ph idx="1"/>
              </p:nvPr>
            </p:nvSpPr>
            <p:spPr/>
            <p:txBody>
              <a:bodyPr/>
              <a:lstStyle/>
              <a:p>
                <a:r>
                  <a:rPr lang="it-IT" dirty="0" smtClean="0"/>
                  <a:t>Ottengo la forma ridotta del modello di Economia Politica: </a:t>
                </a:r>
              </a:p>
              <a:p>
                <a:endParaRPr lang="it-IT" dirty="0"/>
              </a:p>
              <a:p>
                <a:r>
                  <a:rPr lang="it-IT" dirty="0" smtClean="0"/>
                  <a:t>Ottengo il valore ottimale di consumo sostituendo i valori: C*</a:t>
                </a:r>
                <a14:m>
                  <m:oMath xmlns:m="http://schemas.openxmlformats.org/officeDocument/2006/math">
                    <m:r>
                      <a:rPr lang="it-IT" sz="2400" b="0" i="1" smtClean="0">
                        <a:latin typeface="Cambria Math" panose="02040503050406030204" pitchFamily="18" charset="0"/>
                      </a:rPr>
                      <m:t>=</m:t>
                    </m:r>
                    <m:d>
                      <m:dPr>
                        <m:begChr m:val="["/>
                        <m:endChr m:val="]"/>
                        <m:ctrlPr>
                          <a:rPr lang="it-IT" sz="2400" b="0" i="1" smtClean="0">
                            <a:latin typeface="Cambria Math" panose="02040503050406030204" pitchFamily="18" charset="0"/>
                          </a:rPr>
                        </m:ctrlPr>
                      </m:dPr>
                      <m:e>
                        <m:r>
                          <a:rPr lang="it-IT" sz="2400" i="1">
                            <a:latin typeface="Cambria Math" panose="02040503050406030204" pitchFamily="18" charset="0"/>
                          </a:rPr>
                          <m:t>100</m:t>
                        </m:r>
                        <m:r>
                          <a:rPr lang="it-IT" sz="2400" i="1">
                            <a:latin typeface="Cambria Math" panose="02040503050406030204" pitchFamily="18" charset="0"/>
                            <a:ea typeface="Cambria Math" panose="02040503050406030204" pitchFamily="18" charset="0"/>
                          </a:rPr>
                          <m:t>×</m:t>
                        </m:r>
                        <m:d>
                          <m:dPr>
                            <m:ctrlPr>
                              <a:rPr lang="it-IT" sz="2400" i="1">
                                <a:latin typeface="Cambria Math" panose="02040503050406030204" pitchFamily="18" charset="0"/>
                              </a:rPr>
                            </m:ctrlPr>
                          </m:dPr>
                          <m:e>
                            <m:r>
                              <a:rPr lang="it-IT" sz="2400" i="1">
                                <a:latin typeface="Cambria Math" panose="02040503050406030204" pitchFamily="18" charset="0"/>
                              </a:rPr>
                              <m:t>1−0,75</m:t>
                            </m:r>
                          </m:e>
                        </m:d>
                      </m:e>
                    </m:d>
                    <m:r>
                      <a:rPr lang="it-IT" sz="2400" b="0" i="1" smtClean="0">
                        <a:latin typeface="Cambria Math" panose="02040503050406030204" pitchFamily="18" charset="0"/>
                      </a:rPr>
                      <m:t>−20−20+(0,75</m:t>
                    </m:r>
                    <m:r>
                      <a:rPr lang="it-IT" sz="2400" b="0" i="1" smtClean="0">
                        <a:latin typeface="Cambria Math" panose="02040503050406030204" pitchFamily="18" charset="0"/>
                        <a:ea typeface="Cambria Math" panose="02040503050406030204" pitchFamily="18" charset="0"/>
                      </a:rPr>
                      <m:t>×</m:t>
                    </m:r>
                    <m:r>
                      <a:rPr lang="it-IT" sz="2400" b="0" i="1" smtClean="0">
                        <a:latin typeface="Cambria Math" panose="02040503050406030204" pitchFamily="18" charset="0"/>
                      </a:rPr>
                      <m:t>20</m:t>
                    </m:r>
                  </m:oMath>
                </a14:m>
                <a:r>
                  <a:rPr lang="it-IT" sz="2400" dirty="0" smtClean="0"/>
                  <a:t>)+(100*0,05) quindi C*=5;</a:t>
                </a:r>
              </a:p>
              <a:p>
                <a:r>
                  <a:rPr lang="it-IT" sz="2400" dirty="0" smtClean="0"/>
                  <a:t>Ora il valore della forma ridotta è determinato e pari a 20:              </a:t>
                </a:r>
              </a:p>
              <a:p>
                <a:r>
                  <a:rPr lang="it-IT" sz="2400" dirty="0" smtClean="0"/>
                  <a:t> </a:t>
                </a:r>
                <a14:m>
                  <m:oMath xmlns:m="http://schemas.openxmlformats.org/officeDocument/2006/math">
                    <m:acc>
                      <m:accPr>
                        <m:chr m:val="̂"/>
                        <m:ctrlPr>
                          <a:rPr lang="it-IT" sz="2400" i="1" smtClean="0">
                            <a:latin typeface="Cambria Math" panose="02040503050406030204" pitchFamily="18" charset="0"/>
                          </a:rPr>
                        </m:ctrlPr>
                      </m:accPr>
                      <m:e>
                        <m:r>
                          <a:rPr lang="it-IT" sz="2400" b="0" i="1" smtClean="0">
                            <a:latin typeface="Cambria Math" panose="02040503050406030204" pitchFamily="18" charset="0"/>
                          </a:rPr>
                          <m:t>𝐺</m:t>
                        </m:r>
                      </m:e>
                    </m:acc>
                    <m:r>
                      <a:rPr lang="it-IT" sz="2400" b="0" i="1" smtClean="0">
                        <a:latin typeface="Cambria Math" panose="02040503050406030204" pitchFamily="18" charset="0"/>
                      </a:rPr>
                      <m:t>=</m:t>
                    </m:r>
                    <m:sSup>
                      <m:sSupPr>
                        <m:ctrlPr>
                          <a:rPr lang="it-IT" sz="2400" b="0" i="1" smtClean="0">
                            <a:latin typeface="Cambria Math" panose="02040503050406030204" pitchFamily="18" charset="0"/>
                          </a:rPr>
                        </m:ctrlPr>
                      </m:sSupPr>
                      <m:e>
                        <m:r>
                          <a:rPr lang="it-IT" sz="2400" b="0" i="1" smtClean="0">
                            <a:latin typeface="Cambria Math" panose="02040503050406030204" pitchFamily="18" charset="0"/>
                          </a:rPr>
                          <m:t>𝑌</m:t>
                        </m:r>
                      </m:e>
                      <m:sup>
                        <m:r>
                          <a:rPr lang="it-IT" sz="2400" b="0" i="1" smtClean="0">
                            <a:latin typeface="Cambria Math" panose="02040503050406030204" pitchFamily="18" charset="0"/>
                          </a:rPr>
                          <m:t>∗</m:t>
                        </m:r>
                      </m:sup>
                    </m:sSup>
                    <m:d>
                      <m:dPr>
                        <m:ctrlPr>
                          <a:rPr lang="it-IT" sz="2400" b="0" i="1" smtClean="0">
                            <a:latin typeface="Cambria Math" panose="02040503050406030204" pitchFamily="18" charset="0"/>
                          </a:rPr>
                        </m:ctrlPr>
                      </m:dPr>
                      <m:e>
                        <m:r>
                          <a:rPr lang="it-IT" sz="2400" b="0" i="1" smtClean="0">
                            <a:latin typeface="Cambria Math" panose="02040503050406030204" pitchFamily="18" charset="0"/>
                          </a:rPr>
                          <m:t>1−</m:t>
                        </m:r>
                        <m:r>
                          <a:rPr lang="it-IT" sz="2400" b="0" i="1" smtClean="0">
                            <a:latin typeface="Cambria Math" panose="02040503050406030204" pitchFamily="18" charset="0"/>
                          </a:rPr>
                          <m:t>𝑐</m:t>
                        </m:r>
                      </m:e>
                    </m:d>
                    <m:r>
                      <a:rPr lang="it-IT" sz="2400" b="0" i="1" smtClean="0">
                        <a:latin typeface="Cambria Math" panose="02040503050406030204" pitchFamily="18" charset="0"/>
                      </a:rPr>
                      <m:t>− </m:t>
                    </m:r>
                    <m:d>
                      <m:dPr>
                        <m:begChr m:val="["/>
                        <m:endChr m:val="]"/>
                        <m:ctrlPr>
                          <a:rPr lang="it-IT" sz="2400" b="0" i="1" smtClean="0">
                            <a:latin typeface="Cambria Math" panose="02040503050406030204" pitchFamily="18" charset="0"/>
                          </a:rPr>
                        </m:ctrlPr>
                      </m:dPr>
                      <m:e>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𝐶</m:t>
                            </m:r>
                          </m:e>
                          <m:sub>
                            <m:r>
                              <a:rPr lang="it-IT" sz="2400" b="0" i="1" smtClean="0">
                                <a:latin typeface="Cambria Math" panose="02040503050406030204" pitchFamily="18" charset="0"/>
                              </a:rPr>
                              <m:t>0</m:t>
                            </m:r>
                          </m:sub>
                        </m:sSub>
                        <m:r>
                          <a:rPr lang="it-IT" sz="2400" b="0" i="1" smtClean="0">
                            <a:latin typeface="Cambria Math" panose="02040503050406030204" pitchFamily="18" charset="0"/>
                          </a:rPr>
                          <m:t>+</m:t>
                        </m:r>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𝐼</m:t>
                            </m:r>
                          </m:e>
                          <m:sub>
                            <m:r>
                              <a:rPr lang="it-IT" sz="2400" b="0" i="1" smtClean="0">
                                <a:latin typeface="Cambria Math" panose="02040503050406030204" pitchFamily="18" charset="0"/>
                              </a:rPr>
                              <m:t>0</m:t>
                            </m:r>
                          </m:sub>
                        </m:sSub>
                      </m:e>
                    </m:d>
                  </m:oMath>
                </a14:m>
                <a:r>
                  <a:rPr lang="it-IT" sz="2400" dirty="0" smtClean="0"/>
                  <a:t> +cT</a:t>
                </a:r>
                <a:r>
                  <a:rPr lang="it-IT" sz="2400" baseline="-25000" dirty="0" smtClean="0"/>
                  <a:t>0</a:t>
                </a:r>
                <a:r>
                  <a:rPr lang="it-IT" sz="2400" dirty="0" smtClean="0"/>
                  <a:t> + ai</a:t>
                </a:r>
                <a:r>
                  <a:rPr lang="it-IT" sz="2400" baseline="-25000" dirty="0" smtClean="0"/>
                  <a:t>0</a:t>
                </a:r>
              </a:p>
              <a:p>
                <a:r>
                  <a:rPr lang="it-IT" sz="2400" dirty="0" smtClean="0"/>
                  <a:t>Consideriamo ora il problema con un modello IS-LM</a:t>
                </a:r>
                <a:endParaRPr lang="it-IT" sz="2400" dirty="0"/>
              </a:p>
            </p:txBody>
          </p:sp>
        </mc:Choice>
        <mc:Fallback>
          <p:sp>
            <p:nvSpPr>
              <p:cNvPr id="9" name="Segnaposto contenuto 8"/>
              <p:cNvSpPr>
                <a:spLocks noGrp="1" noRot="1" noChangeAspect="1" noMove="1" noResize="1" noEditPoints="1" noAdjustHandles="1" noChangeArrowheads="1" noChangeShapeType="1" noTextEdit="1"/>
              </p:cNvSpPr>
              <p:nvPr>
                <p:ph idx="1"/>
              </p:nvPr>
            </p:nvSpPr>
            <p:spPr>
              <a:blipFill rotWithShape="0">
                <a:blip r:embed="rId3"/>
                <a:stretch>
                  <a:fillRect l="-367" t="-1752"/>
                </a:stretch>
              </a:blipFill>
            </p:spPr>
            <p:txBody>
              <a:bodyPr/>
              <a:lstStyle/>
              <a:p>
                <a:r>
                  <a:rPr lang="it-IT">
                    <a:noFill/>
                  </a:rPr>
                  <a:t> </a:t>
                </a:r>
              </a:p>
            </p:txBody>
          </p:sp>
        </mc:Fallback>
      </mc:AlternateContent>
      <p:sp>
        <p:nvSpPr>
          <p:cNvPr id="7" name="Segnaposto numero diapositiva 6"/>
          <p:cNvSpPr>
            <a:spLocks noGrp="1"/>
          </p:cNvSpPr>
          <p:nvPr>
            <p:ph type="sldNum" sz="quarter" idx="12"/>
          </p:nvPr>
        </p:nvSpPr>
        <p:spPr/>
        <p:txBody>
          <a:bodyPr/>
          <a:lstStyle/>
          <a:p>
            <a:fld id="{4D237AA9-4749-465A-B730-E40E9FA360A2}" type="slidenum">
              <a:rPr lang="en-US" smtClean="0"/>
              <a:pPr/>
              <a:t>21</a:t>
            </a:fld>
            <a:endParaRPr lang="en-US"/>
          </a:p>
        </p:txBody>
      </p:sp>
      <p:graphicFrame>
        <p:nvGraphicFramePr>
          <p:cNvPr id="10" name="Object 4"/>
          <p:cNvGraphicFramePr>
            <a:graphicFrameLocks noChangeAspect="1"/>
          </p:cNvGraphicFramePr>
          <p:nvPr>
            <p:extLst>
              <p:ext uri="{D42A27DB-BD31-4B8C-83A1-F6EECF244321}">
                <p14:modId xmlns:p14="http://schemas.microsoft.com/office/powerpoint/2010/main" val="2779964526"/>
              </p:ext>
            </p:extLst>
          </p:nvPr>
        </p:nvGraphicFramePr>
        <p:xfrm>
          <a:off x="3022600" y="2216150"/>
          <a:ext cx="3856583" cy="734084"/>
        </p:xfrm>
        <a:graphic>
          <a:graphicData uri="http://schemas.openxmlformats.org/presentationml/2006/ole">
            <mc:AlternateContent xmlns:mc="http://schemas.openxmlformats.org/markup-compatibility/2006">
              <mc:Choice xmlns:v="urn:schemas-microsoft-com:vml" Requires="v">
                <p:oleObj spid="_x0000_s3077" name="Equation" r:id="rId4" imgW="2057400" imgH="393480" progId="Equation.DSMT4">
                  <p:embed/>
                </p:oleObj>
              </mc:Choice>
              <mc:Fallback>
                <p:oleObj name="Equation" r:id="rId4" imgW="2057400" imgH="393480" progId="Equation.DSMT4">
                  <p:embed/>
                  <p:pic>
                    <p:nvPicPr>
                      <p:cNvPr id="0" name=""/>
                      <p:cNvPicPr>
                        <a:picLocks noChangeAspect="1" noChangeArrowheads="1"/>
                      </p:cNvPicPr>
                      <p:nvPr/>
                    </p:nvPicPr>
                    <p:blipFill>
                      <a:blip r:embed="rId5"/>
                      <a:srcRect/>
                      <a:stretch>
                        <a:fillRect/>
                      </a:stretch>
                    </p:blipFill>
                    <p:spPr bwMode="auto">
                      <a:xfrm>
                        <a:off x="3022600" y="2216150"/>
                        <a:ext cx="3856583" cy="734084"/>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484000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modello normativo per la politica </a:t>
            </a:r>
            <a:r>
              <a:rPr lang="it-IT" dirty="0" smtClean="0"/>
              <a:t>economica: un esempio IS-LM</a:t>
            </a:r>
            <a:endParaRPr lang="it-IT" dirty="0"/>
          </a:p>
        </p:txBody>
      </p:sp>
      <mc:AlternateContent xmlns:mc="http://schemas.openxmlformats.org/markup-compatibility/2006">
        <mc:Choice xmlns:a14="http://schemas.microsoft.com/office/drawing/2010/main" Requires="a14">
          <p:sp>
            <p:nvSpPr>
              <p:cNvPr id="3" name="Segnaposto contenuto 2"/>
              <p:cNvSpPr>
                <a:spLocks noGrp="1"/>
              </p:cNvSpPr>
              <p:nvPr>
                <p:ph idx="1"/>
              </p:nvPr>
            </p:nvSpPr>
            <p:spPr/>
            <p:txBody>
              <a:bodyPr/>
              <a:lstStyle/>
              <a:p>
                <a:r>
                  <a:rPr lang="it-IT" sz="1800" dirty="0" smtClean="0"/>
                  <a:t>Si consideri un'economia rappresentata dal modello IS-LM, nella quale: </a:t>
                </a:r>
                <a:r>
                  <a:rPr lang="it-IT" sz="1800" dirty="0">
                    <a:solidFill>
                      <a:srgbClr val="FF0000"/>
                    </a:solidFill>
                  </a:rPr>
                  <a:t>i)</a:t>
                </a:r>
                <a:r>
                  <a:rPr lang="it-IT" sz="1800" dirty="0"/>
                  <a:t> la propensione marginale e media al consumo c rispetto al reddito disponibile è pari a </a:t>
                </a:r>
                <a:r>
                  <a:rPr lang="it-IT" sz="1800" dirty="0" smtClean="0"/>
                  <a:t>0,75; </a:t>
                </a:r>
                <a:r>
                  <a:rPr lang="it-IT" sz="1800" dirty="0">
                    <a:solidFill>
                      <a:srgbClr val="FF0000"/>
                    </a:solidFill>
                  </a:rPr>
                  <a:t>ii)</a:t>
                </a:r>
                <a:r>
                  <a:rPr lang="it-IT" sz="1800" dirty="0"/>
                  <a:t> gli investimenti privati sono dati da una componente autonoma e da una componente inversamente legata all'andamento del saggio di interesse, ovvero: I = I</a:t>
                </a:r>
                <a:r>
                  <a:rPr lang="it-IT" sz="1800" baseline="-25000" dirty="0"/>
                  <a:t>0</a:t>
                </a:r>
                <a:r>
                  <a:rPr lang="it-IT" sz="1800" dirty="0"/>
                  <a:t> - ai,    con I</a:t>
                </a:r>
                <a:r>
                  <a:rPr lang="it-IT" sz="1800" baseline="-25000" dirty="0"/>
                  <a:t>0</a:t>
                </a:r>
                <a:r>
                  <a:rPr lang="it-IT" sz="1800" dirty="0"/>
                  <a:t> = </a:t>
                </a:r>
                <a:r>
                  <a:rPr lang="it-IT" sz="1800" dirty="0" smtClean="0"/>
                  <a:t>20 </a:t>
                </a:r>
                <a:r>
                  <a:rPr lang="it-IT" sz="1800" dirty="0"/>
                  <a:t>ed a = </a:t>
                </a:r>
                <a:r>
                  <a:rPr lang="it-IT" sz="1800" dirty="0" smtClean="0"/>
                  <a:t>100</a:t>
                </a:r>
                <a:r>
                  <a:rPr lang="it-IT" sz="1800" dirty="0"/>
                  <a:t>; </a:t>
                </a:r>
                <a:r>
                  <a:rPr lang="it-IT" sz="1800" dirty="0">
                    <a:solidFill>
                      <a:srgbClr val="FF0000"/>
                    </a:solidFill>
                  </a:rPr>
                  <a:t>iii)</a:t>
                </a:r>
                <a:r>
                  <a:rPr lang="it-IT" sz="1800" dirty="0"/>
                  <a:t> la spesa pubblica è G = </a:t>
                </a:r>
                <a:r>
                  <a:rPr lang="it-IT" sz="1800" dirty="0" smtClean="0"/>
                  <a:t>20</a:t>
                </a:r>
                <a:r>
                  <a:rPr lang="it-IT" sz="1800" dirty="0"/>
                  <a:t>; </a:t>
                </a:r>
                <a:r>
                  <a:rPr lang="it-IT" sz="1800" dirty="0">
                    <a:solidFill>
                      <a:srgbClr val="FF0000"/>
                    </a:solidFill>
                  </a:rPr>
                  <a:t>iv)</a:t>
                </a:r>
                <a:r>
                  <a:rPr lang="it-IT" sz="1800" dirty="0"/>
                  <a:t> il bilancio pubblico è in pareggio ed il prelievo fiscale è in somma fissa, T</a:t>
                </a:r>
                <a:r>
                  <a:rPr lang="it-IT" sz="1800" baseline="-25000" dirty="0"/>
                  <a:t>0</a:t>
                </a:r>
                <a:r>
                  <a:rPr lang="it-IT" sz="1800" dirty="0"/>
                  <a:t>; </a:t>
                </a:r>
                <a:r>
                  <a:rPr lang="it-IT" sz="1800" dirty="0">
                    <a:solidFill>
                      <a:srgbClr val="FF0000"/>
                    </a:solidFill>
                  </a:rPr>
                  <a:t>v )</a:t>
                </a:r>
                <a:r>
                  <a:rPr lang="it-IT" sz="1800" dirty="0"/>
                  <a:t> la domanda di moneta è definita dalla funzione, </a:t>
                </a:r>
                <a:r>
                  <a:rPr lang="it-IT" sz="1800" dirty="0" smtClean="0"/>
                  <a:t>M </a:t>
                </a:r>
                <a:r>
                  <a:rPr lang="it-IT" sz="1800" dirty="0"/>
                  <a:t>= </a:t>
                </a:r>
                <a:r>
                  <a:rPr lang="it-IT" sz="1800" dirty="0" err="1"/>
                  <a:t>kY</a:t>
                </a:r>
                <a:r>
                  <a:rPr lang="it-IT" sz="1800" dirty="0"/>
                  <a:t> - hi, con k=0,25 e h = 100; </a:t>
                </a:r>
                <a:r>
                  <a:rPr lang="it-IT" sz="1800" dirty="0">
                    <a:solidFill>
                      <a:srgbClr val="FF0000"/>
                    </a:solidFill>
                  </a:rPr>
                  <a:t>vi )</a:t>
                </a:r>
                <a:r>
                  <a:rPr lang="it-IT" sz="1800" dirty="0"/>
                  <a:t> l'offerta di moneta iniziale è M=2.</a:t>
                </a:r>
              </a:p>
              <a:p>
                <a:r>
                  <a:rPr lang="it-IT" sz="1800" b="1" u="sng" dirty="0"/>
                  <a:t>Domande</a:t>
                </a:r>
                <a:r>
                  <a:rPr lang="it-IT" sz="1800" dirty="0"/>
                  <a:t>:</a:t>
                </a:r>
              </a:p>
              <a:p>
                <a:pPr marL="457200" indent="-457200">
                  <a:buSzPct val="100000"/>
                  <a:buFont typeface="+mj-lt"/>
                  <a:buAutoNum type="arabicPeriod"/>
                </a:pPr>
                <a:r>
                  <a:rPr lang="it-IT" sz="1800" dirty="0"/>
                  <a:t>Presentate il modello macroeconomico e definite le equazioni e le variabili che lo compongono. Calcolare l'equilibrio macroeconomico, (</a:t>
                </a:r>
                <a:r>
                  <a:rPr lang="it-IT" sz="1800" dirty="0" err="1"/>
                  <a:t>Y*</a:t>
                </a:r>
                <a:r>
                  <a:rPr lang="it-IT" sz="1800" dirty="0"/>
                  <a:t>; </a:t>
                </a:r>
                <a:r>
                  <a:rPr lang="it-IT" sz="1800" dirty="0" err="1"/>
                  <a:t>i*</a:t>
                </a:r>
                <a:r>
                  <a:rPr lang="it-IT" sz="1800" dirty="0"/>
                  <a:t>). Determinare inoltre il livello di consumo di equilibrio, </a:t>
                </a:r>
                <a:r>
                  <a:rPr lang="it-IT" sz="1800" dirty="0" err="1"/>
                  <a:t>C*</a:t>
                </a:r>
                <a:r>
                  <a:rPr lang="it-IT" sz="1800" dirty="0"/>
                  <a:t>. </a:t>
                </a:r>
                <a:r>
                  <a:rPr lang="it-IT" sz="1800" dirty="0"/>
                  <a:t>Si supponga che </a:t>
                </a:r>
                <a:r>
                  <a:rPr lang="it-IT" sz="1800" dirty="0" smtClean="0"/>
                  <a:t>si voglia raggiungere un più elevato livello di reddito </a:t>
                </a:r>
                <a14:m>
                  <m:oMath xmlns:m="http://schemas.openxmlformats.org/officeDocument/2006/math">
                    <m:sSup>
                      <m:sSupPr>
                        <m:ctrlPr>
                          <a:rPr lang="it-IT" sz="1800" i="1" smtClean="0">
                            <a:latin typeface="Cambria Math" panose="02040503050406030204" pitchFamily="18" charset="0"/>
                          </a:rPr>
                        </m:ctrlPr>
                      </m:sSupPr>
                      <m:e>
                        <m:r>
                          <a:rPr lang="it-IT" sz="1800" b="0" i="1" smtClean="0">
                            <a:latin typeface="Cambria Math" panose="02040503050406030204" pitchFamily="18" charset="0"/>
                          </a:rPr>
                          <m:t>𝑌</m:t>
                        </m:r>
                      </m:e>
                      <m:sup>
                        <m:r>
                          <a:rPr lang="it-IT" sz="1800" b="0" i="1" smtClean="0">
                            <a:latin typeface="Cambria Math" panose="02040503050406030204" pitchFamily="18" charset="0"/>
                          </a:rPr>
                          <m:t>∗ </m:t>
                        </m:r>
                      </m:sup>
                    </m:sSup>
                    <m:r>
                      <a:rPr lang="it-IT" sz="1800" b="0" i="1" smtClean="0">
                        <a:latin typeface="Cambria Math" panose="02040503050406030204" pitchFamily="18" charset="0"/>
                      </a:rPr>
                      <m:t>=120</m:t>
                    </m:r>
                  </m:oMath>
                </a14:m>
                <a:r>
                  <a:rPr lang="it-IT" sz="1800" dirty="0" smtClean="0"/>
                  <a:t>, presentate il modello in forma ridotta e ridotta inversa e proponetene la soluzione. Valgono le condizioni di </a:t>
                </a:r>
                <a:r>
                  <a:rPr lang="it-IT" sz="1800" dirty="0" err="1" smtClean="0"/>
                  <a:t>Tinbergen</a:t>
                </a:r>
                <a:r>
                  <a:rPr lang="it-IT" sz="1800" dirty="0" smtClean="0"/>
                  <a:t>?</a:t>
                </a:r>
                <a:endParaRPr lang="it-IT" sz="1800" dirty="0"/>
              </a:p>
              <a:p>
                <a:endParaRPr lang="it-IT" sz="1800" dirty="0"/>
              </a:p>
            </p:txBody>
          </p:sp>
        </mc:Choice>
        <mc:Fallback>
          <p:sp>
            <p:nvSpPr>
              <p:cNvPr id="3" name="Segnaposto contenuto 2"/>
              <p:cNvSpPr>
                <a:spLocks noGrp="1" noRot="1" noChangeAspect="1" noMove="1" noResize="1" noEditPoints="1" noAdjustHandles="1" noChangeArrowheads="1" noChangeShapeType="1" noTextEdit="1"/>
              </p:cNvSpPr>
              <p:nvPr>
                <p:ph idx="1"/>
              </p:nvPr>
            </p:nvSpPr>
            <p:spPr>
              <a:blipFill rotWithShape="0">
                <a:blip r:embed="rId2"/>
                <a:stretch>
                  <a:fillRect l="-367" t="-809"/>
                </a:stretch>
              </a:blipFill>
            </p:spPr>
            <p:txBody>
              <a:bodyPr/>
              <a:lstStyle/>
              <a:p>
                <a:r>
                  <a:rPr lang="it-IT">
                    <a:noFill/>
                  </a:rPr>
                  <a:t> </a:t>
                </a:r>
              </a:p>
            </p:txBody>
          </p:sp>
        </mc:Fallback>
      </mc:AlternateContent>
    </p:spTree>
    <p:extLst>
      <p:ext uri="{BB962C8B-B14F-4D97-AF65-F5344CB8AC3E}">
        <p14:creationId xmlns:p14="http://schemas.microsoft.com/office/powerpoint/2010/main" val="30913229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Controllo ottimo ed obiettivi fissi</a:t>
            </a:r>
            <a:endParaRPr lang="it-IT" dirty="0"/>
          </a:p>
        </p:txBody>
      </p:sp>
      <p:sp>
        <p:nvSpPr>
          <p:cNvPr id="3" name="Segnaposto contenuto 2"/>
          <p:cNvSpPr>
            <a:spLocks noGrp="1"/>
          </p:cNvSpPr>
          <p:nvPr>
            <p:ph idx="1"/>
          </p:nvPr>
        </p:nvSpPr>
        <p:spPr/>
        <p:txBody>
          <a:bodyPr>
            <a:normAutofit fontScale="92500" lnSpcReduction="20000"/>
          </a:bodyPr>
          <a:lstStyle/>
          <a:p>
            <a:pPr marL="342900" lvl="1" indent="-342900">
              <a:buFont typeface="Arial" pitchFamily="34" charset="0"/>
              <a:buChar char="•"/>
            </a:pPr>
            <a:r>
              <a:rPr lang="it-IT" sz="2000" dirty="0"/>
              <a:t>(a) </a:t>
            </a:r>
            <a:r>
              <a:rPr lang="it-IT" sz="1600" dirty="0"/>
              <a:t>Risp.: </a:t>
            </a:r>
            <a:r>
              <a:rPr lang="it-IT" sz="2400" dirty="0"/>
              <a:t>Abbiamo </a:t>
            </a:r>
            <a:r>
              <a:rPr lang="it-IT" sz="2400" dirty="0"/>
              <a:t>due obiettivi, </a:t>
            </a:r>
            <a:r>
              <a:rPr lang="it-IT" sz="2400" dirty="0" err="1"/>
              <a:t>Y*</a:t>
            </a:r>
            <a:r>
              <a:rPr lang="it-IT" sz="2400" dirty="0"/>
              <a:t> (</a:t>
            </a:r>
            <a:r>
              <a:rPr lang="it-IT" sz="2400" dirty="0" err="1"/>
              <a:t>C*</a:t>
            </a:r>
            <a:r>
              <a:rPr lang="it-IT" sz="2400" dirty="0"/>
              <a:t> implicito) e </a:t>
            </a:r>
            <a:r>
              <a:rPr lang="it-IT" sz="2400" dirty="0" err="1"/>
              <a:t>i*</a:t>
            </a:r>
            <a:r>
              <a:rPr lang="it-IT" sz="2400" dirty="0"/>
              <a:t>, </a:t>
            </a:r>
            <a:r>
              <a:rPr lang="it-IT" sz="2400" dirty="0"/>
              <a:t>e 2 variabili strumento, </a:t>
            </a:r>
            <a:r>
              <a:rPr lang="it-IT" sz="2400" dirty="0"/>
              <a:t>T e M (G). </a:t>
            </a:r>
            <a:r>
              <a:rPr lang="it-IT" sz="2400" dirty="0"/>
              <a:t>Il modello ha </a:t>
            </a:r>
            <a:r>
              <a:rPr lang="it-IT" sz="2400" dirty="0"/>
              <a:t>una soluzione, fissata G.</a:t>
            </a:r>
            <a:endParaRPr lang="it-IT" sz="2400" dirty="0"/>
          </a:p>
          <a:p>
            <a:pPr lvl="1"/>
            <a:r>
              <a:rPr lang="it-IT" sz="2400" dirty="0"/>
              <a:t>Posso determinare 2 equazioni in forma ridotta </a:t>
            </a:r>
            <a:r>
              <a:rPr lang="it-IT" sz="2400" dirty="0"/>
              <a:t>che </a:t>
            </a:r>
            <a:r>
              <a:rPr lang="it-IT" sz="2400" dirty="0"/>
              <a:t>esprimono </a:t>
            </a:r>
            <a:r>
              <a:rPr lang="it-IT" sz="2400" dirty="0"/>
              <a:t>l’obiettivo in funzione delle </a:t>
            </a:r>
            <a:r>
              <a:rPr lang="it-IT" sz="2400" dirty="0"/>
              <a:t>esogene (incluso </a:t>
            </a:r>
            <a:r>
              <a:rPr lang="it-IT" sz="2400" dirty="0"/>
              <a:t>G fissato a </a:t>
            </a:r>
            <a:r>
              <a:rPr lang="it-IT" sz="2400" dirty="0" smtClean="0"/>
              <a:t>20</a:t>
            </a:r>
            <a:r>
              <a:rPr lang="it-IT" sz="2400" dirty="0"/>
              <a:t>) </a:t>
            </a:r>
            <a:r>
              <a:rPr lang="it-IT" sz="2400" dirty="0"/>
              <a:t>e dell'altro strumento. </a:t>
            </a:r>
            <a:r>
              <a:rPr lang="it-IT" sz="2400" dirty="0"/>
              <a:t>Supponendo, ad esempio, di </a:t>
            </a:r>
            <a:r>
              <a:rPr lang="it-IT" sz="2400" dirty="0"/>
              <a:t>prefissare </a:t>
            </a:r>
            <a:r>
              <a:rPr lang="it-IT" sz="2400" dirty="0"/>
              <a:t>T (</a:t>
            </a:r>
            <a:r>
              <a:rPr lang="it-IT" sz="2400" dirty="0"/>
              <a:t>ad es</a:t>
            </a:r>
            <a:r>
              <a:rPr lang="it-IT" sz="2400" dirty="0"/>
              <a:t>. </a:t>
            </a:r>
            <a:r>
              <a:rPr lang="it-IT" sz="2400" dirty="0"/>
              <a:t>al valore </a:t>
            </a:r>
            <a:r>
              <a:rPr lang="it-IT" sz="2400" dirty="0"/>
              <a:t>iniziale </a:t>
            </a:r>
            <a:r>
              <a:rPr lang="it-IT" sz="2400" dirty="0" smtClean="0"/>
              <a:t>T</a:t>
            </a:r>
            <a:r>
              <a:rPr lang="it-IT" sz="2400" baseline="-25000" dirty="0" smtClean="0"/>
              <a:t>0</a:t>
            </a:r>
            <a:r>
              <a:rPr lang="it-IT" sz="2400" dirty="0" smtClean="0"/>
              <a:t>=20</a:t>
            </a:r>
            <a:r>
              <a:rPr lang="it-IT" sz="2400" dirty="0"/>
              <a:t>), </a:t>
            </a:r>
            <a:r>
              <a:rPr lang="it-IT" sz="2400" dirty="0"/>
              <a:t>le </a:t>
            </a:r>
            <a:r>
              <a:rPr lang="it-IT" sz="2400" b="1" dirty="0"/>
              <a:t>variabili endogene </a:t>
            </a:r>
            <a:r>
              <a:rPr lang="it-IT" sz="2400" dirty="0"/>
              <a:t>sono </a:t>
            </a:r>
            <a:r>
              <a:rPr lang="it-IT" sz="2400" i="1" dirty="0"/>
              <a:t>C;I;G; i </a:t>
            </a:r>
            <a:r>
              <a:rPr lang="it-IT" sz="2400" dirty="0"/>
              <a:t>e quelle </a:t>
            </a:r>
            <a:r>
              <a:rPr lang="it-IT" sz="2400" b="1" dirty="0"/>
              <a:t>esogene</a:t>
            </a:r>
            <a:r>
              <a:rPr lang="it-IT" sz="2400" dirty="0"/>
              <a:t> sono </a:t>
            </a:r>
            <a:r>
              <a:rPr lang="it-IT" sz="2400" dirty="0"/>
              <a:t>I</a:t>
            </a:r>
            <a:r>
              <a:rPr lang="it-IT" sz="2400" baseline="-25000" dirty="0"/>
              <a:t>0</a:t>
            </a:r>
            <a:r>
              <a:rPr lang="it-IT" sz="2400" dirty="0"/>
              <a:t>; i</a:t>
            </a:r>
            <a:r>
              <a:rPr lang="it-IT" sz="2400" baseline="-25000" dirty="0"/>
              <a:t>0</a:t>
            </a:r>
            <a:r>
              <a:rPr lang="it-IT" sz="2400" dirty="0"/>
              <a:t>; Y* ; T</a:t>
            </a:r>
            <a:r>
              <a:rPr lang="it-IT" sz="2400" baseline="-25000" dirty="0"/>
              <a:t>0</a:t>
            </a:r>
            <a:r>
              <a:rPr lang="it-IT" sz="2400" dirty="0"/>
              <a:t> . </a:t>
            </a:r>
            <a:r>
              <a:rPr lang="it-IT" sz="2400" dirty="0"/>
              <a:t>I parametri sono </a:t>
            </a:r>
            <a:r>
              <a:rPr lang="it-IT" sz="2400" i="1" dirty="0"/>
              <a:t>c,  a, h, k</a:t>
            </a:r>
            <a:r>
              <a:rPr lang="it-IT" sz="2400" dirty="0"/>
              <a:t>. Le equazioni della IS sono così definite:</a:t>
            </a:r>
          </a:p>
          <a:p>
            <a:pPr lvl="1"/>
            <a:r>
              <a:rPr lang="it-IT" sz="1900" dirty="0"/>
              <a:t>Y = C + G + I </a:t>
            </a:r>
            <a:r>
              <a:rPr lang="it-IT" sz="1900" i="1" dirty="0"/>
              <a:t>equazione di </a:t>
            </a:r>
            <a:r>
              <a:rPr lang="it-IT" sz="1900" i="1" dirty="0"/>
              <a:t>equilibrio</a:t>
            </a:r>
          </a:p>
          <a:p>
            <a:pPr lvl="1"/>
            <a:r>
              <a:rPr lang="it-IT" sz="1900" dirty="0"/>
              <a:t>C = </a:t>
            </a:r>
            <a:r>
              <a:rPr lang="it-IT" sz="1900" dirty="0" err="1"/>
              <a:t>c</a:t>
            </a:r>
            <a:r>
              <a:rPr lang="it-IT" sz="1900" dirty="0"/>
              <a:t> (Y </a:t>
            </a:r>
            <a:r>
              <a:rPr lang="it-IT" sz="1900" dirty="0"/>
              <a:t>- </a:t>
            </a:r>
            <a:r>
              <a:rPr lang="it-IT" sz="1900" dirty="0"/>
              <a:t>T ) </a:t>
            </a:r>
            <a:r>
              <a:rPr lang="it-IT" sz="1900" dirty="0"/>
              <a:t> </a:t>
            </a:r>
            <a:r>
              <a:rPr lang="it-IT" sz="1900" i="1" dirty="0"/>
              <a:t>equazione </a:t>
            </a:r>
            <a:r>
              <a:rPr lang="it-IT" sz="1900" i="1" dirty="0"/>
              <a:t>di comportamento dei consumatori</a:t>
            </a:r>
          </a:p>
          <a:p>
            <a:pPr lvl="1"/>
            <a:r>
              <a:rPr lang="it-IT" sz="1900" dirty="0"/>
              <a:t>I = </a:t>
            </a:r>
            <a:r>
              <a:rPr lang="it-IT" sz="1900" dirty="0"/>
              <a:t>I</a:t>
            </a:r>
            <a:r>
              <a:rPr lang="it-IT" sz="2000" baseline="-25000" dirty="0"/>
              <a:t>0</a:t>
            </a:r>
            <a:r>
              <a:rPr lang="it-IT" sz="1900" dirty="0"/>
              <a:t> - </a:t>
            </a:r>
            <a:r>
              <a:rPr lang="it-IT" sz="1900" dirty="0"/>
              <a:t>ai </a:t>
            </a:r>
            <a:r>
              <a:rPr lang="it-IT" sz="1900" dirty="0"/>
              <a:t>   </a:t>
            </a:r>
            <a:r>
              <a:rPr lang="it-IT" sz="1900" i="1" dirty="0"/>
              <a:t>equazione di </a:t>
            </a:r>
            <a:r>
              <a:rPr lang="it-IT" sz="1900" i="1" dirty="0"/>
              <a:t>comportamento degli investitori</a:t>
            </a:r>
          </a:p>
          <a:p>
            <a:pPr lvl="1"/>
            <a:r>
              <a:rPr lang="it-IT" sz="1900" dirty="0"/>
              <a:t>G </a:t>
            </a:r>
            <a:r>
              <a:rPr lang="it-IT" sz="1900" dirty="0"/>
              <a:t>= </a:t>
            </a:r>
            <a:r>
              <a:rPr lang="it-IT" sz="1900" dirty="0"/>
              <a:t>T</a:t>
            </a:r>
            <a:r>
              <a:rPr lang="it-IT" sz="1900" baseline="-25000" dirty="0"/>
              <a:t>0</a:t>
            </a:r>
            <a:r>
              <a:rPr lang="it-IT" sz="1900" dirty="0"/>
              <a:t> =10 </a:t>
            </a:r>
            <a:r>
              <a:rPr lang="it-IT" sz="1900" i="1" dirty="0"/>
              <a:t>equazione </a:t>
            </a:r>
            <a:r>
              <a:rPr lang="it-IT" sz="1900" i="1" dirty="0"/>
              <a:t>di equilibrio del </a:t>
            </a:r>
            <a:r>
              <a:rPr lang="it-IT" sz="1900" i="1" dirty="0"/>
              <a:t>settore pubblico</a:t>
            </a:r>
          </a:p>
          <a:p>
            <a:r>
              <a:rPr lang="it-IT" sz="2300" dirty="0"/>
              <a:t>Quelle della LM:</a:t>
            </a:r>
          </a:p>
          <a:p>
            <a:pPr lvl="1"/>
            <a:r>
              <a:rPr lang="it-IT" sz="1900" i="1" dirty="0" smtClean="0"/>
              <a:t>M</a:t>
            </a:r>
            <a:r>
              <a:rPr lang="it-IT" sz="1900" i="1" baseline="30000" dirty="0" smtClean="0"/>
              <a:t>D</a:t>
            </a:r>
            <a:r>
              <a:rPr lang="it-IT" sz="1900" i="1" dirty="0" smtClean="0"/>
              <a:t>=</a:t>
            </a:r>
            <a:r>
              <a:rPr lang="it-IT" sz="1900" i="1" dirty="0" err="1" smtClean="0"/>
              <a:t>kY</a:t>
            </a:r>
            <a:r>
              <a:rPr lang="it-IT" sz="1900" i="1" dirty="0" smtClean="0"/>
              <a:t>-hi </a:t>
            </a:r>
            <a:r>
              <a:rPr lang="it-IT" sz="1900" i="1" dirty="0"/>
              <a:t>Equazione di comportamento della domanda di moneta</a:t>
            </a:r>
          </a:p>
          <a:p>
            <a:pPr lvl="1"/>
            <a:r>
              <a:rPr lang="it-IT" sz="1900" i="1" dirty="0" smtClean="0"/>
              <a:t>M</a:t>
            </a:r>
            <a:r>
              <a:rPr lang="it-IT" sz="1900" i="1" baseline="30000" dirty="0" smtClean="0"/>
              <a:t>D</a:t>
            </a:r>
            <a:r>
              <a:rPr lang="it-IT" sz="1900" i="1" dirty="0" smtClean="0"/>
              <a:t>=M</a:t>
            </a:r>
            <a:r>
              <a:rPr lang="it-IT" sz="1900" i="1" baseline="30000" dirty="0" smtClean="0"/>
              <a:t>S</a:t>
            </a:r>
            <a:r>
              <a:rPr lang="it-IT" sz="1900" i="1" dirty="0" smtClean="0"/>
              <a:t>     </a:t>
            </a:r>
            <a:r>
              <a:rPr lang="it-IT" sz="1900" i="1" dirty="0"/>
              <a:t>Equazione di equilibrio</a:t>
            </a:r>
          </a:p>
          <a:p>
            <a:pPr marL="342900" lvl="1" indent="-342900">
              <a:buFont typeface="Arial" pitchFamily="34" charset="0"/>
              <a:buChar char="•"/>
            </a:pPr>
            <a:endParaRPr lang="it-IT" sz="2000" dirty="0"/>
          </a:p>
          <a:p>
            <a:endParaRPr lang="it-IT" dirty="0"/>
          </a:p>
        </p:txBody>
      </p:sp>
    </p:spTree>
    <p:extLst>
      <p:ext uri="{BB962C8B-B14F-4D97-AF65-F5344CB8AC3E}">
        <p14:creationId xmlns:p14="http://schemas.microsoft.com/office/powerpoint/2010/main" val="38070101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 controllo ottimo continua</a:t>
            </a:r>
            <a:endParaRPr lang="it-IT" dirty="0"/>
          </a:p>
        </p:txBody>
      </p:sp>
      <p:sp>
        <p:nvSpPr>
          <p:cNvPr id="3" name="Segnaposto contenuto 2"/>
          <p:cNvSpPr>
            <a:spLocks noGrp="1"/>
          </p:cNvSpPr>
          <p:nvPr>
            <p:ph idx="1"/>
          </p:nvPr>
        </p:nvSpPr>
        <p:spPr/>
        <p:txBody>
          <a:bodyPr>
            <a:normAutofit/>
          </a:bodyPr>
          <a:lstStyle/>
          <a:p>
            <a:r>
              <a:rPr lang="it-IT" sz="2000" dirty="0"/>
              <a:t>2) si ipotizzi che:</a:t>
            </a:r>
          </a:p>
          <a:p>
            <a:pPr lvl="1">
              <a:buFont typeface="Wingdings" pitchFamily="2" charset="2"/>
              <a:buChar char="§"/>
            </a:pPr>
            <a:r>
              <a:rPr lang="it-IT" sz="2000" dirty="0"/>
              <a:t>a = </a:t>
            </a:r>
            <a:r>
              <a:rPr lang="it-IT" sz="2000" dirty="0" smtClean="0"/>
              <a:t>100</a:t>
            </a:r>
            <a:r>
              <a:rPr lang="it-IT" sz="2000" dirty="0"/>
              <a:t>; c = </a:t>
            </a:r>
            <a:r>
              <a:rPr lang="it-IT" sz="2000" dirty="0" smtClean="0"/>
              <a:t>0,75; </a:t>
            </a:r>
            <a:r>
              <a:rPr lang="it-IT" sz="2000" dirty="0"/>
              <a:t>I</a:t>
            </a:r>
            <a:r>
              <a:rPr lang="it-IT" sz="2000" baseline="-25000" dirty="0"/>
              <a:t>0</a:t>
            </a:r>
            <a:r>
              <a:rPr lang="it-IT" sz="2000" dirty="0"/>
              <a:t>= </a:t>
            </a:r>
            <a:r>
              <a:rPr lang="it-IT" sz="2000" dirty="0" smtClean="0"/>
              <a:t>20</a:t>
            </a:r>
            <a:r>
              <a:rPr lang="it-IT" sz="2000" dirty="0"/>
              <a:t>; </a:t>
            </a:r>
            <a:r>
              <a:rPr lang="it-IT" sz="2000" dirty="0"/>
              <a:t>k= 0,25</a:t>
            </a:r>
            <a:r>
              <a:rPr lang="it-IT" sz="2000" dirty="0"/>
              <a:t>; </a:t>
            </a:r>
            <a:r>
              <a:rPr lang="it-IT" sz="2000" dirty="0"/>
              <a:t> h=100; M= 2 ed inoltre che </a:t>
            </a:r>
            <a:r>
              <a:rPr lang="it-IT" sz="2000" dirty="0" smtClean="0"/>
              <a:t>G=T</a:t>
            </a:r>
            <a:r>
              <a:rPr lang="it-IT" sz="2000" baseline="-25000" dirty="0" smtClean="0"/>
              <a:t>0</a:t>
            </a:r>
            <a:r>
              <a:rPr lang="it-IT" sz="2000" dirty="0" smtClean="0"/>
              <a:t>=20</a:t>
            </a:r>
            <a:endParaRPr lang="it-IT" sz="2000" dirty="0"/>
          </a:p>
          <a:p>
            <a:pPr lvl="1"/>
            <a:r>
              <a:rPr lang="it-IT" sz="2000" dirty="0"/>
              <a:t>Forma ridotta IS:</a:t>
            </a:r>
            <a:endParaRPr lang="it-IT" sz="2000" dirty="0"/>
          </a:p>
          <a:p>
            <a:pPr lvl="1">
              <a:buNone/>
            </a:pPr>
            <a:r>
              <a:rPr lang="es-ES" sz="2000" dirty="0"/>
              <a:t>Y = c (Y - </a:t>
            </a:r>
            <a:r>
              <a:rPr lang="es-ES" sz="2000" dirty="0" smtClean="0"/>
              <a:t>T</a:t>
            </a:r>
            <a:r>
              <a:rPr lang="es-ES" sz="2000" dirty="0"/>
              <a:t>) + I</a:t>
            </a:r>
            <a:r>
              <a:rPr lang="it-IT" sz="2000" baseline="-25000" dirty="0"/>
              <a:t>0</a:t>
            </a:r>
            <a:r>
              <a:rPr lang="es-ES" sz="2000" dirty="0"/>
              <a:t> + G - </a:t>
            </a:r>
            <a:r>
              <a:rPr lang="es-ES" sz="2000" dirty="0" err="1"/>
              <a:t>ai</a:t>
            </a:r>
            <a:r>
              <a:rPr lang="it-IT" sz="2000" baseline="-25000" dirty="0"/>
              <a:t>0</a:t>
            </a:r>
            <a:r>
              <a:rPr lang="es-ES" sz="2000" dirty="0"/>
              <a:t> </a:t>
            </a:r>
          </a:p>
          <a:p>
            <a:pPr lvl="1">
              <a:buNone/>
            </a:pPr>
            <a:r>
              <a:rPr lang="it-IT" sz="2000" dirty="0"/>
              <a:t>  </a:t>
            </a:r>
          </a:p>
          <a:p>
            <a:pPr lvl="1">
              <a:buNone/>
            </a:pPr>
            <a:r>
              <a:rPr lang="it-IT" sz="2000" dirty="0"/>
              <a:t> </a:t>
            </a:r>
            <a:r>
              <a:rPr lang="it-IT" sz="2000" dirty="0" err="1"/>
              <a:t>Y=</a:t>
            </a:r>
            <a:r>
              <a:rPr lang="it-IT" sz="2000" dirty="0"/>
              <a:t> </a:t>
            </a:r>
          </a:p>
          <a:p>
            <a:pPr lvl="1">
              <a:buNone/>
            </a:pPr>
            <a:endParaRPr lang="it-IT" sz="2000" dirty="0"/>
          </a:p>
          <a:p>
            <a:pPr lvl="1">
              <a:buNone/>
            </a:pPr>
            <a:r>
              <a:rPr lang="it-IT" sz="2000" dirty="0"/>
              <a:t>Forma ridotta LM:</a:t>
            </a:r>
          </a:p>
          <a:p>
            <a:pPr lvl="1">
              <a:buNone/>
            </a:pPr>
            <a:r>
              <a:rPr lang="it-IT" sz="2000" dirty="0"/>
              <a:t>M=ky-hi e quindi il valore di i di equilibrio è:</a:t>
            </a:r>
          </a:p>
          <a:p>
            <a:pPr lvl="1">
              <a:buNone/>
            </a:pPr>
            <a:endParaRPr lang="it-IT" sz="2000" dirty="0"/>
          </a:p>
          <a:p>
            <a:pPr lvl="1">
              <a:buNone/>
            </a:pPr>
            <a:r>
              <a:rPr lang="it-IT" sz="2000" dirty="0"/>
              <a:t>Per ottenere il valore di equilibrio del reddito sostituisco i nella IS:</a:t>
            </a:r>
          </a:p>
          <a:p>
            <a:pPr lvl="1">
              <a:buNone/>
            </a:pPr>
            <a:r>
              <a:rPr lang="it-IT" sz="2000" dirty="0"/>
              <a:t>                                                                                </a:t>
            </a:r>
          </a:p>
          <a:p>
            <a:pPr lvl="1">
              <a:buNone/>
            </a:pPr>
            <a:endParaRPr lang="it-IT" sz="2000" dirty="0"/>
          </a:p>
          <a:p>
            <a:endParaRPr lang="it-IT" sz="2000" dirty="0"/>
          </a:p>
        </p:txBody>
      </p:sp>
      <p:graphicFrame>
        <p:nvGraphicFramePr>
          <p:cNvPr id="4" name="Oggetto 3"/>
          <p:cNvGraphicFramePr>
            <a:graphicFrameLocks noChangeAspect="1"/>
          </p:cNvGraphicFramePr>
          <p:nvPr>
            <p:extLst>
              <p:ext uri="{D42A27DB-BD31-4B8C-83A1-F6EECF244321}">
                <p14:modId xmlns:p14="http://schemas.microsoft.com/office/powerpoint/2010/main" val="950800746"/>
              </p:ext>
            </p:extLst>
          </p:nvPr>
        </p:nvGraphicFramePr>
        <p:xfrm>
          <a:off x="1719533" y="3182425"/>
          <a:ext cx="3514725" cy="938177"/>
        </p:xfrm>
        <a:graphic>
          <a:graphicData uri="http://schemas.openxmlformats.org/presentationml/2006/ole">
            <mc:AlternateContent xmlns:mc="http://schemas.openxmlformats.org/markup-compatibility/2006">
              <mc:Choice xmlns:v="urn:schemas-microsoft-com:vml" Requires="v">
                <p:oleObj spid="_x0000_s1038" name="Equazione" r:id="rId3" imgW="2082600" imgH="558720" progId="Equation.3">
                  <p:embed/>
                </p:oleObj>
              </mc:Choice>
              <mc:Fallback>
                <p:oleObj name="Equazione" r:id="rId3" imgW="2082600" imgH="5587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9533" y="3182425"/>
                        <a:ext cx="3514725" cy="938177"/>
                      </a:xfrm>
                      <a:prstGeom prst="rect">
                        <a:avLst/>
                      </a:prstGeom>
                      <a:solidFill>
                        <a:schemeClr val="tx1"/>
                      </a:solidFill>
                    </p:spPr>
                  </p:pic>
                </p:oleObj>
              </mc:Fallback>
            </mc:AlternateContent>
          </a:graphicData>
        </a:graphic>
      </p:graphicFrame>
      <p:graphicFrame>
        <p:nvGraphicFramePr>
          <p:cNvPr id="6" name="Oggetto 5"/>
          <p:cNvGraphicFramePr>
            <a:graphicFrameLocks noChangeAspect="1"/>
          </p:cNvGraphicFramePr>
          <p:nvPr>
            <p:extLst>
              <p:ext uri="{D42A27DB-BD31-4B8C-83A1-F6EECF244321}">
                <p14:modId xmlns:p14="http://schemas.microsoft.com/office/powerpoint/2010/main" val="1823666232"/>
              </p:ext>
            </p:extLst>
          </p:nvPr>
        </p:nvGraphicFramePr>
        <p:xfrm>
          <a:off x="6553200" y="4194779"/>
          <a:ext cx="1981200" cy="843481"/>
        </p:xfrm>
        <a:graphic>
          <a:graphicData uri="http://schemas.openxmlformats.org/presentationml/2006/ole">
            <mc:AlternateContent xmlns:mc="http://schemas.openxmlformats.org/markup-compatibility/2006">
              <mc:Choice xmlns:v="urn:schemas-microsoft-com:vml" Requires="v">
                <p:oleObj spid="_x0000_s1039" name="Equazione" r:id="rId5" imgW="1282680" imgH="545760" progId="Equation.3">
                  <p:embed/>
                </p:oleObj>
              </mc:Choice>
              <mc:Fallback>
                <p:oleObj name="Equazione" r:id="rId5" imgW="1282680" imgH="54576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53200" y="4194779"/>
                        <a:ext cx="1981200" cy="843481"/>
                      </a:xfrm>
                      <a:prstGeom prst="rect">
                        <a:avLst/>
                      </a:prstGeom>
                      <a:solidFill>
                        <a:schemeClr val="tx1"/>
                      </a:solidFill>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99434312"/>
              </p:ext>
            </p:extLst>
          </p:nvPr>
        </p:nvGraphicFramePr>
        <p:xfrm>
          <a:off x="2941638" y="5870575"/>
          <a:ext cx="3090862" cy="817563"/>
        </p:xfrm>
        <a:graphic>
          <a:graphicData uri="http://schemas.openxmlformats.org/presentationml/2006/ole">
            <mc:AlternateContent xmlns:mc="http://schemas.openxmlformats.org/markup-compatibility/2006">
              <mc:Choice xmlns:v="urn:schemas-microsoft-com:vml" Requires="v">
                <p:oleObj spid="_x0000_s1040" name="Equation" r:id="rId7" imgW="2197080" imgH="583920" progId="Equation.DSMT4">
                  <p:embed/>
                </p:oleObj>
              </mc:Choice>
              <mc:Fallback>
                <p:oleObj name="Equation" r:id="rId7" imgW="2197080" imgH="583920" progId="Equation.DSMT4">
                  <p:embed/>
                  <p:pic>
                    <p:nvPicPr>
                      <p:cNvPr id="0" name=""/>
                      <p:cNvPicPr>
                        <a:picLocks noChangeAspect="1" noChangeArrowheads="1"/>
                      </p:cNvPicPr>
                      <p:nvPr/>
                    </p:nvPicPr>
                    <p:blipFill>
                      <a:blip r:embed="rId8"/>
                      <a:srcRect/>
                      <a:stretch>
                        <a:fillRect/>
                      </a:stretch>
                    </p:blipFill>
                    <p:spPr bwMode="auto">
                      <a:xfrm>
                        <a:off x="2941638" y="5870575"/>
                        <a:ext cx="3090862" cy="817563"/>
                      </a:xfrm>
                      <a:prstGeom prst="rect">
                        <a:avLst/>
                      </a:prstGeom>
                      <a:solidFill>
                        <a:schemeClr val="tx1"/>
                      </a:solidFill>
                    </p:spPr>
                  </p:pic>
                </p:oleObj>
              </mc:Fallback>
            </mc:AlternateContent>
          </a:graphicData>
        </a:graphic>
      </p:graphicFrame>
      <p:sp>
        <p:nvSpPr>
          <p:cNvPr id="8" name="Freccia a destra 7"/>
          <p:cNvSpPr/>
          <p:nvPr/>
        </p:nvSpPr>
        <p:spPr>
          <a:xfrm>
            <a:off x="6781800" y="6019800"/>
            <a:ext cx="5334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7543800" y="5867400"/>
            <a:ext cx="2514600"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t-IT" dirty="0"/>
              <a:t>Sostituisco poi </a:t>
            </a:r>
            <a:r>
              <a:rPr lang="it-IT" dirty="0" err="1"/>
              <a:t>Y*</a:t>
            </a:r>
            <a:endParaRPr lang="it-IT" dirty="0"/>
          </a:p>
          <a:p>
            <a:r>
              <a:rPr lang="it-IT" dirty="0"/>
              <a:t>nella </a:t>
            </a:r>
            <a:r>
              <a:rPr lang="it-IT" dirty="0" err="1"/>
              <a:t>i=</a:t>
            </a:r>
            <a:r>
              <a:rPr lang="it-IT" dirty="0"/>
              <a:t> per ottenere i di equilibrio </a:t>
            </a:r>
            <a:endParaRPr lang="it-IT" dirty="0"/>
          </a:p>
        </p:txBody>
      </p:sp>
      <p:sp>
        <p:nvSpPr>
          <p:cNvPr id="10" name="Freccia angolare in su 9"/>
          <p:cNvSpPr/>
          <p:nvPr/>
        </p:nvSpPr>
        <p:spPr>
          <a:xfrm>
            <a:off x="9906000" y="5029200"/>
            <a:ext cx="228600" cy="990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1827490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Cont</a:t>
            </a:r>
            <a:r>
              <a:rPr lang="it-IT" dirty="0" smtClean="0"/>
              <a:t>.</a:t>
            </a:r>
            <a:endParaRPr lang="it-IT" dirty="0"/>
          </a:p>
        </p:txBody>
      </p:sp>
      <p:sp>
        <p:nvSpPr>
          <p:cNvPr id="3" name="Segnaposto contenuto 2"/>
          <p:cNvSpPr>
            <a:spLocks noGrp="1"/>
          </p:cNvSpPr>
          <p:nvPr>
            <p:ph idx="1"/>
          </p:nvPr>
        </p:nvSpPr>
        <p:spPr>
          <a:xfrm>
            <a:off x="1593012" y="1634705"/>
            <a:ext cx="8229600" cy="4800600"/>
          </a:xfrm>
        </p:spPr>
        <p:txBody>
          <a:bodyPr>
            <a:normAutofit/>
          </a:bodyPr>
          <a:lstStyle/>
          <a:p>
            <a:r>
              <a:rPr lang="it-IT" sz="2000" dirty="0" smtClean="0"/>
              <a:t>Il consumo di equilibrio: C*=0,75(100-20)=60</a:t>
            </a:r>
          </a:p>
          <a:p>
            <a:r>
              <a:rPr lang="it-IT" sz="2000" dirty="0" smtClean="0"/>
              <a:t>Sostituendo i valori ipotizzati per lo strumento e il valore di i:</a:t>
            </a:r>
          </a:p>
          <a:p>
            <a:endParaRPr lang="it-IT" sz="2000" dirty="0"/>
          </a:p>
          <a:p>
            <a:endParaRPr lang="it-IT" sz="2000" dirty="0"/>
          </a:p>
          <a:p>
            <a:r>
              <a:rPr lang="it-IT" sz="2000" dirty="0"/>
              <a:t>Per il tasso d’interesse d’equilibrio:</a:t>
            </a:r>
          </a:p>
          <a:p>
            <a:endParaRPr lang="it-IT" sz="2000" dirty="0"/>
          </a:p>
          <a:p>
            <a:r>
              <a:rPr lang="it-IT" sz="2000" dirty="0" smtClean="0"/>
              <a:t>Si </a:t>
            </a:r>
            <a:r>
              <a:rPr lang="it-IT" sz="2000" dirty="0"/>
              <a:t>chiede poi cosa cambia, quando </a:t>
            </a:r>
            <a:r>
              <a:rPr lang="el-GR" sz="2000" dirty="0" smtClean="0"/>
              <a:t>Δ</a:t>
            </a:r>
            <a:r>
              <a:rPr lang="it-IT" sz="2000" dirty="0" smtClean="0"/>
              <a:t>Y=+20,, usiamo </a:t>
            </a:r>
            <a:r>
              <a:rPr lang="el-GR" sz="2000" dirty="0" smtClean="0"/>
              <a:t>Δ</a:t>
            </a:r>
            <a:r>
              <a:rPr lang="it-IT" sz="2000" dirty="0" smtClean="0"/>
              <a:t>G, ipotizzando che </a:t>
            </a:r>
            <a:r>
              <a:rPr lang="el-GR" sz="2000" dirty="0"/>
              <a:t>Δ </a:t>
            </a:r>
            <a:r>
              <a:rPr lang="it-IT" sz="2000" dirty="0" smtClean="0"/>
              <a:t>M=0:</a:t>
            </a:r>
          </a:p>
          <a:p>
            <a:endParaRPr lang="it-IT" sz="2000" dirty="0"/>
          </a:p>
          <a:p>
            <a:endParaRPr lang="it-IT" sz="2000" dirty="0" smtClean="0"/>
          </a:p>
          <a:p>
            <a:endParaRPr lang="it-IT" sz="2000" dirty="0"/>
          </a:p>
          <a:p>
            <a:r>
              <a:rPr lang="it-IT" sz="2000" dirty="0" smtClean="0"/>
              <a:t>Il tasso d’interesse di equilibrio sale:</a:t>
            </a:r>
            <a:endParaRPr lang="it-IT" sz="2000" dirty="0"/>
          </a:p>
          <a:p>
            <a:endParaRPr lang="it-IT" sz="2000" dirty="0"/>
          </a:p>
          <a:p>
            <a:endParaRPr lang="it-IT" sz="2000" dirty="0"/>
          </a:p>
          <a:p>
            <a:endParaRPr lang="it-IT" sz="2000" dirty="0"/>
          </a:p>
        </p:txBody>
      </p:sp>
      <p:graphicFrame>
        <p:nvGraphicFramePr>
          <p:cNvPr id="5" name="Oggetto 4"/>
          <p:cNvGraphicFramePr>
            <a:graphicFrameLocks noChangeAspect="1"/>
          </p:cNvGraphicFramePr>
          <p:nvPr>
            <p:extLst>
              <p:ext uri="{D42A27DB-BD31-4B8C-83A1-F6EECF244321}">
                <p14:modId xmlns:p14="http://schemas.microsoft.com/office/powerpoint/2010/main" val="753035333"/>
              </p:ext>
            </p:extLst>
          </p:nvPr>
        </p:nvGraphicFramePr>
        <p:xfrm>
          <a:off x="2155825" y="2436813"/>
          <a:ext cx="4178300" cy="584200"/>
        </p:xfrm>
        <a:graphic>
          <a:graphicData uri="http://schemas.openxmlformats.org/presentationml/2006/ole">
            <mc:AlternateContent xmlns:mc="http://schemas.openxmlformats.org/markup-compatibility/2006">
              <mc:Choice xmlns:v="urn:schemas-microsoft-com:vml" Requires="v">
                <p:oleObj spid="_x0000_s2070" name="Equation" r:id="rId3" imgW="4178160" imgH="583920" progId="Equation.DSMT4">
                  <p:embed/>
                </p:oleObj>
              </mc:Choice>
              <mc:Fallback>
                <p:oleObj name="Equation" r:id="rId3" imgW="4178160" imgH="583920" progId="Equation.DSMT4">
                  <p:embed/>
                  <p:pic>
                    <p:nvPicPr>
                      <p:cNvPr id="0" name=""/>
                      <p:cNvPicPr>
                        <a:picLocks noChangeAspect="1" noChangeArrowheads="1"/>
                      </p:cNvPicPr>
                      <p:nvPr/>
                    </p:nvPicPr>
                    <p:blipFill>
                      <a:blip r:embed="rId4"/>
                      <a:srcRect/>
                      <a:stretch>
                        <a:fillRect/>
                      </a:stretch>
                    </p:blipFill>
                    <p:spPr bwMode="auto">
                      <a:xfrm>
                        <a:off x="2155825" y="2436813"/>
                        <a:ext cx="4178300" cy="584200"/>
                      </a:xfrm>
                      <a:prstGeom prst="rect">
                        <a:avLst/>
                      </a:prstGeom>
                      <a:solidFill>
                        <a:schemeClr val="tx1"/>
                      </a:solidFill>
                    </p:spPr>
                  </p:pic>
                </p:oleObj>
              </mc:Fallback>
            </mc:AlternateContent>
          </a:graphicData>
        </a:graphic>
      </p:graphicFrame>
      <p:graphicFrame>
        <p:nvGraphicFramePr>
          <p:cNvPr id="27651" name="Object 3"/>
          <p:cNvGraphicFramePr>
            <a:graphicFrameLocks noChangeAspect="1"/>
          </p:cNvGraphicFramePr>
          <p:nvPr>
            <p:extLst>
              <p:ext uri="{D42A27DB-BD31-4B8C-83A1-F6EECF244321}">
                <p14:modId xmlns:p14="http://schemas.microsoft.com/office/powerpoint/2010/main" val="876102540"/>
              </p:ext>
            </p:extLst>
          </p:nvPr>
        </p:nvGraphicFramePr>
        <p:xfrm>
          <a:off x="6489490" y="3021013"/>
          <a:ext cx="3121025" cy="490537"/>
        </p:xfrm>
        <a:graphic>
          <a:graphicData uri="http://schemas.openxmlformats.org/presentationml/2006/ole">
            <mc:AlternateContent xmlns:mc="http://schemas.openxmlformats.org/markup-compatibility/2006">
              <mc:Choice xmlns:v="urn:schemas-microsoft-com:vml" Requires="v">
                <p:oleObj spid="_x0000_s2071" name="Equation" r:id="rId5" imgW="2501640" imgH="393480" progId="Equation.DSMT4">
                  <p:embed/>
                </p:oleObj>
              </mc:Choice>
              <mc:Fallback>
                <p:oleObj name="Equation" r:id="rId5" imgW="2501640" imgH="393480" progId="Equation.DSMT4">
                  <p:embed/>
                  <p:pic>
                    <p:nvPicPr>
                      <p:cNvPr id="0" name=""/>
                      <p:cNvPicPr>
                        <a:picLocks noChangeAspect="1" noChangeArrowheads="1"/>
                      </p:cNvPicPr>
                      <p:nvPr/>
                    </p:nvPicPr>
                    <p:blipFill>
                      <a:blip r:embed="rId6"/>
                      <a:srcRect/>
                      <a:stretch>
                        <a:fillRect/>
                      </a:stretch>
                    </p:blipFill>
                    <p:spPr bwMode="auto">
                      <a:xfrm>
                        <a:off x="6489490" y="3021013"/>
                        <a:ext cx="3121025" cy="490537"/>
                      </a:xfrm>
                      <a:prstGeom prst="rect">
                        <a:avLst/>
                      </a:prstGeom>
                      <a:solidFill>
                        <a:schemeClr val="tx1"/>
                      </a:solidFill>
                    </p:spPr>
                  </p:pic>
                </p:oleObj>
              </mc:Fallback>
            </mc:AlternateContent>
          </a:graphicData>
        </a:graphic>
      </p:graphicFrame>
      <p:graphicFrame>
        <p:nvGraphicFramePr>
          <p:cNvPr id="7" name="Oggetto 6"/>
          <p:cNvGraphicFramePr>
            <a:graphicFrameLocks noChangeAspect="1"/>
          </p:cNvGraphicFramePr>
          <p:nvPr>
            <p:extLst>
              <p:ext uri="{D42A27DB-BD31-4B8C-83A1-F6EECF244321}">
                <p14:modId xmlns:p14="http://schemas.microsoft.com/office/powerpoint/2010/main" val="4001188427"/>
              </p:ext>
            </p:extLst>
          </p:nvPr>
        </p:nvGraphicFramePr>
        <p:xfrm>
          <a:off x="2067344" y="4555121"/>
          <a:ext cx="6086475" cy="836612"/>
        </p:xfrm>
        <a:graphic>
          <a:graphicData uri="http://schemas.openxmlformats.org/presentationml/2006/ole">
            <mc:AlternateContent xmlns:mc="http://schemas.openxmlformats.org/markup-compatibility/2006">
              <mc:Choice xmlns:v="urn:schemas-microsoft-com:vml" Requires="v">
                <p:oleObj spid="_x0000_s2072" name="Equation" r:id="rId7" imgW="4241520" imgH="583920" progId="Equation.DSMT4">
                  <p:embed/>
                </p:oleObj>
              </mc:Choice>
              <mc:Fallback>
                <p:oleObj name="Equation" r:id="rId7" imgW="4241520" imgH="583920" progId="Equation.DSMT4">
                  <p:embed/>
                  <p:pic>
                    <p:nvPicPr>
                      <p:cNvPr id="0" name=""/>
                      <p:cNvPicPr>
                        <a:picLocks noChangeAspect="1" noChangeArrowheads="1"/>
                      </p:cNvPicPr>
                      <p:nvPr/>
                    </p:nvPicPr>
                    <p:blipFill>
                      <a:blip r:embed="rId8"/>
                      <a:srcRect/>
                      <a:stretch>
                        <a:fillRect/>
                      </a:stretch>
                    </p:blipFill>
                    <p:spPr bwMode="auto">
                      <a:xfrm>
                        <a:off x="2067344" y="4555121"/>
                        <a:ext cx="6086475" cy="836612"/>
                      </a:xfrm>
                      <a:prstGeom prst="rect">
                        <a:avLst/>
                      </a:prstGeom>
                      <a:solidFill>
                        <a:schemeClr val="tx1"/>
                      </a:solidFill>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469367429"/>
              </p:ext>
            </p:extLst>
          </p:nvPr>
        </p:nvGraphicFramePr>
        <p:xfrm>
          <a:off x="6334125" y="5545678"/>
          <a:ext cx="3121025" cy="490537"/>
        </p:xfrm>
        <a:graphic>
          <a:graphicData uri="http://schemas.openxmlformats.org/presentationml/2006/ole">
            <mc:AlternateContent xmlns:mc="http://schemas.openxmlformats.org/markup-compatibility/2006">
              <mc:Choice xmlns:v="urn:schemas-microsoft-com:vml" Requires="v">
                <p:oleObj spid="_x0000_s2073" name="Equation" r:id="rId9" imgW="2501640" imgH="393480" progId="Equation.DSMT4">
                  <p:embed/>
                </p:oleObj>
              </mc:Choice>
              <mc:Fallback>
                <p:oleObj name="Equation" r:id="rId9" imgW="2501640" imgH="393480" progId="Equation.DSMT4">
                  <p:embed/>
                  <p:pic>
                    <p:nvPicPr>
                      <p:cNvPr id="0" name=""/>
                      <p:cNvPicPr>
                        <a:picLocks noChangeAspect="1" noChangeArrowheads="1"/>
                      </p:cNvPicPr>
                      <p:nvPr/>
                    </p:nvPicPr>
                    <p:blipFill>
                      <a:blip r:embed="rId10"/>
                      <a:srcRect/>
                      <a:stretch>
                        <a:fillRect/>
                      </a:stretch>
                    </p:blipFill>
                    <p:spPr bwMode="auto">
                      <a:xfrm>
                        <a:off x="6334125" y="5545678"/>
                        <a:ext cx="3121025" cy="490537"/>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3120354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t>
            </a:r>
            <a:endParaRPr lang="it-IT" dirty="0"/>
          </a:p>
        </p:txBody>
      </p:sp>
      <p:sp>
        <p:nvSpPr>
          <p:cNvPr id="3" name="Segnaposto contenuto 2"/>
          <p:cNvSpPr>
            <a:spLocks noGrp="1"/>
          </p:cNvSpPr>
          <p:nvPr>
            <p:ph idx="1"/>
          </p:nvPr>
        </p:nvSpPr>
        <p:spPr>
          <a:xfrm>
            <a:off x="1981200" y="1600200"/>
            <a:ext cx="8229600" cy="4800600"/>
          </a:xfrm>
        </p:spPr>
        <p:txBody>
          <a:bodyPr>
            <a:normAutofit/>
          </a:bodyPr>
          <a:lstStyle/>
          <a:p>
            <a:r>
              <a:rPr lang="it-IT" dirty="0" smtClean="0"/>
              <a:t>Disegnate il grafico</a:t>
            </a:r>
          </a:p>
          <a:p>
            <a:endParaRPr lang="it-IT" dirty="0"/>
          </a:p>
          <a:p>
            <a:endParaRPr lang="it-IT" dirty="0" smtClean="0"/>
          </a:p>
          <a:p>
            <a:endParaRPr lang="it-IT" dirty="0"/>
          </a:p>
          <a:p>
            <a:endParaRPr lang="it-IT" dirty="0" smtClean="0"/>
          </a:p>
          <a:p>
            <a:endParaRPr lang="it-IT" dirty="0"/>
          </a:p>
          <a:p>
            <a:endParaRPr lang="it-IT" dirty="0" smtClean="0"/>
          </a:p>
          <a:p>
            <a:endParaRPr lang="it-IT" dirty="0"/>
          </a:p>
          <a:p>
            <a:endParaRPr lang="it-IT" dirty="0" smtClean="0"/>
          </a:p>
          <a:p>
            <a:endParaRPr lang="it-IT" dirty="0"/>
          </a:p>
          <a:p>
            <a:endParaRPr lang="it-IT" dirty="0" smtClean="0"/>
          </a:p>
          <a:p>
            <a:endParaRPr lang="it-IT" dirty="0"/>
          </a:p>
          <a:p>
            <a:endParaRPr lang="it-IT" dirty="0" smtClean="0"/>
          </a:p>
        </p:txBody>
      </p:sp>
      <p:cxnSp>
        <p:nvCxnSpPr>
          <p:cNvPr id="5" name="Connettore 2 4"/>
          <p:cNvCxnSpPr/>
          <p:nvPr/>
        </p:nvCxnSpPr>
        <p:spPr>
          <a:xfrm flipV="1">
            <a:off x="3810000" y="2590800"/>
            <a:ext cx="0" cy="2667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ttore 2 6"/>
          <p:cNvCxnSpPr/>
          <p:nvPr/>
        </p:nvCxnSpPr>
        <p:spPr>
          <a:xfrm>
            <a:off x="3810000" y="5257800"/>
            <a:ext cx="426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CasellaDiTesto 7"/>
          <p:cNvSpPr txBox="1"/>
          <p:nvPr/>
        </p:nvSpPr>
        <p:spPr>
          <a:xfrm>
            <a:off x="3505200" y="2590800"/>
            <a:ext cx="237566" cy="369332"/>
          </a:xfrm>
          <a:prstGeom prst="rect">
            <a:avLst/>
          </a:prstGeom>
          <a:noFill/>
        </p:spPr>
        <p:txBody>
          <a:bodyPr wrap="square" rtlCol="0">
            <a:spAutoFit/>
          </a:bodyPr>
          <a:lstStyle/>
          <a:p>
            <a:r>
              <a:rPr lang="it-IT" dirty="0"/>
              <a:t>i</a:t>
            </a:r>
            <a:endParaRPr lang="it-IT" dirty="0"/>
          </a:p>
        </p:txBody>
      </p:sp>
      <p:sp>
        <p:nvSpPr>
          <p:cNvPr id="9" name="CasellaDiTesto 8"/>
          <p:cNvSpPr txBox="1"/>
          <p:nvPr/>
        </p:nvSpPr>
        <p:spPr>
          <a:xfrm>
            <a:off x="8153400" y="5181600"/>
            <a:ext cx="338554" cy="369332"/>
          </a:xfrm>
          <a:prstGeom prst="rect">
            <a:avLst/>
          </a:prstGeom>
          <a:noFill/>
        </p:spPr>
        <p:txBody>
          <a:bodyPr wrap="none" rtlCol="0">
            <a:spAutoFit/>
          </a:bodyPr>
          <a:lstStyle/>
          <a:p>
            <a:r>
              <a:rPr lang="it-IT" dirty="0"/>
              <a:t>Y</a:t>
            </a:r>
            <a:endParaRPr lang="it-IT" dirty="0"/>
          </a:p>
        </p:txBody>
      </p:sp>
      <p:cxnSp>
        <p:nvCxnSpPr>
          <p:cNvPr id="11" name="Connettore 1 10"/>
          <p:cNvCxnSpPr/>
          <p:nvPr/>
        </p:nvCxnSpPr>
        <p:spPr>
          <a:xfrm>
            <a:off x="4267200" y="2743200"/>
            <a:ext cx="3352800" cy="22098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7467600" y="4572000"/>
            <a:ext cx="453970" cy="369332"/>
          </a:xfrm>
          <a:prstGeom prst="rect">
            <a:avLst/>
          </a:prstGeom>
          <a:noFill/>
        </p:spPr>
        <p:txBody>
          <a:bodyPr wrap="none" rtlCol="0">
            <a:spAutoFit/>
          </a:bodyPr>
          <a:lstStyle/>
          <a:p>
            <a:r>
              <a:rPr lang="it-IT" dirty="0" smtClean="0"/>
              <a:t>IS’</a:t>
            </a:r>
            <a:endParaRPr lang="it-IT" dirty="0"/>
          </a:p>
        </p:txBody>
      </p:sp>
      <p:sp>
        <p:nvSpPr>
          <p:cNvPr id="16" name="CasellaDiTesto 15"/>
          <p:cNvSpPr txBox="1"/>
          <p:nvPr/>
        </p:nvSpPr>
        <p:spPr>
          <a:xfrm>
            <a:off x="6781801" y="2514600"/>
            <a:ext cx="505267" cy="369332"/>
          </a:xfrm>
          <a:prstGeom prst="rect">
            <a:avLst/>
          </a:prstGeom>
          <a:noFill/>
        </p:spPr>
        <p:txBody>
          <a:bodyPr wrap="none" rtlCol="0">
            <a:spAutoFit/>
          </a:bodyPr>
          <a:lstStyle/>
          <a:p>
            <a:r>
              <a:rPr lang="it-IT" dirty="0"/>
              <a:t>LM</a:t>
            </a:r>
            <a:endParaRPr lang="it-IT" dirty="0"/>
          </a:p>
        </p:txBody>
      </p:sp>
      <p:sp>
        <p:nvSpPr>
          <p:cNvPr id="18" name="Rettangolo 17"/>
          <p:cNvSpPr/>
          <p:nvPr/>
        </p:nvSpPr>
        <p:spPr>
          <a:xfrm>
            <a:off x="2939201" y="3703001"/>
            <a:ext cx="819455" cy="369332"/>
          </a:xfrm>
          <a:prstGeom prst="rect">
            <a:avLst/>
          </a:prstGeom>
        </p:spPr>
        <p:txBody>
          <a:bodyPr wrap="none">
            <a:spAutoFit/>
          </a:bodyPr>
          <a:lstStyle/>
          <a:p>
            <a:r>
              <a:rPr lang="it-IT" dirty="0" smtClean="0"/>
              <a:t>i=0,23</a:t>
            </a:r>
            <a:endParaRPr lang="it-IT" dirty="0"/>
          </a:p>
        </p:txBody>
      </p:sp>
      <p:sp>
        <p:nvSpPr>
          <p:cNvPr id="20" name="CasellaDiTesto 19"/>
          <p:cNvSpPr txBox="1"/>
          <p:nvPr/>
        </p:nvSpPr>
        <p:spPr>
          <a:xfrm>
            <a:off x="5334001" y="5181600"/>
            <a:ext cx="947695" cy="369332"/>
          </a:xfrm>
          <a:prstGeom prst="rect">
            <a:avLst/>
          </a:prstGeom>
          <a:noFill/>
        </p:spPr>
        <p:txBody>
          <a:bodyPr wrap="none" rtlCol="0">
            <a:spAutoFit/>
          </a:bodyPr>
          <a:lstStyle/>
          <a:p>
            <a:r>
              <a:rPr lang="it-IT" dirty="0"/>
              <a:t>Y</a:t>
            </a:r>
            <a:r>
              <a:rPr lang="it-IT" dirty="0" smtClean="0"/>
              <a:t>*=120</a:t>
            </a:r>
            <a:endParaRPr lang="it-IT" baseline="-25000" dirty="0"/>
          </a:p>
        </p:txBody>
      </p:sp>
      <p:sp>
        <p:nvSpPr>
          <p:cNvPr id="21" name="CasellaDiTesto 20"/>
          <p:cNvSpPr txBox="1"/>
          <p:nvPr/>
        </p:nvSpPr>
        <p:spPr>
          <a:xfrm>
            <a:off x="4572001" y="5181600"/>
            <a:ext cx="942887" cy="369332"/>
          </a:xfrm>
          <a:prstGeom prst="rect">
            <a:avLst/>
          </a:prstGeom>
          <a:noFill/>
        </p:spPr>
        <p:txBody>
          <a:bodyPr wrap="none" rtlCol="0">
            <a:spAutoFit/>
          </a:bodyPr>
          <a:lstStyle/>
          <a:p>
            <a:r>
              <a:rPr lang="it-IT" dirty="0" smtClean="0"/>
              <a:t>Y</a:t>
            </a:r>
            <a:r>
              <a:rPr lang="it-IT" baseline="-25000" dirty="0" smtClean="0"/>
              <a:t>1</a:t>
            </a:r>
            <a:r>
              <a:rPr lang="it-IT" dirty="0" smtClean="0"/>
              <a:t>=100</a:t>
            </a:r>
            <a:endParaRPr lang="it-IT" baseline="-25000" dirty="0"/>
          </a:p>
        </p:txBody>
      </p:sp>
      <p:cxnSp>
        <p:nvCxnSpPr>
          <p:cNvPr id="23" name="Connettore 1 22"/>
          <p:cNvCxnSpPr/>
          <p:nvPr/>
        </p:nvCxnSpPr>
        <p:spPr>
          <a:xfrm>
            <a:off x="5562600" y="3581400"/>
            <a:ext cx="0" cy="16764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5" name="Connettore 1 24"/>
          <p:cNvCxnSpPr/>
          <p:nvPr/>
        </p:nvCxnSpPr>
        <p:spPr>
          <a:xfrm>
            <a:off x="4942936" y="3924300"/>
            <a:ext cx="10064" cy="13335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7" name="Connettore 2 26"/>
          <p:cNvCxnSpPr/>
          <p:nvPr/>
        </p:nvCxnSpPr>
        <p:spPr>
          <a:xfrm>
            <a:off x="6180144" y="4488611"/>
            <a:ext cx="746185" cy="718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ttore 1 25"/>
          <p:cNvCxnSpPr/>
          <p:nvPr/>
        </p:nvCxnSpPr>
        <p:spPr>
          <a:xfrm flipV="1">
            <a:off x="3878180" y="3058978"/>
            <a:ext cx="2813392" cy="128804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Connettore 1 28"/>
          <p:cNvCxnSpPr/>
          <p:nvPr/>
        </p:nvCxnSpPr>
        <p:spPr>
          <a:xfrm>
            <a:off x="3925849" y="3220723"/>
            <a:ext cx="3048000" cy="2057400"/>
          </a:xfrm>
          <a:prstGeom prst="line">
            <a:avLst/>
          </a:prstGeom>
        </p:spPr>
        <p:style>
          <a:lnRef idx="1">
            <a:schemeClr val="accent1"/>
          </a:lnRef>
          <a:fillRef idx="0">
            <a:schemeClr val="accent1"/>
          </a:fillRef>
          <a:effectRef idx="0">
            <a:schemeClr val="accent1"/>
          </a:effectRef>
          <a:fontRef idx="minor">
            <a:schemeClr val="tx1"/>
          </a:fontRef>
        </p:style>
      </p:cxnSp>
      <p:sp>
        <p:nvSpPr>
          <p:cNvPr id="33" name="CasellaDiTesto 32"/>
          <p:cNvSpPr txBox="1"/>
          <p:nvPr/>
        </p:nvSpPr>
        <p:spPr>
          <a:xfrm>
            <a:off x="6477000" y="4800600"/>
            <a:ext cx="402674" cy="369332"/>
          </a:xfrm>
          <a:prstGeom prst="rect">
            <a:avLst/>
          </a:prstGeom>
          <a:noFill/>
        </p:spPr>
        <p:txBody>
          <a:bodyPr wrap="none" rtlCol="0">
            <a:spAutoFit/>
          </a:bodyPr>
          <a:lstStyle/>
          <a:p>
            <a:r>
              <a:rPr lang="it-IT" dirty="0" smtClean="0"/>
              <a:t>IS</a:t>
            </a:r>
            <a:endParaRPr lang="it-IT" dirty="0"/>
          </a:p>
        </p:txBody>
      </p:sp>
      <p:cxnSp>
        <p:nvCxnSpPr>
          <p:cNvPr id="36" name="Connettore 1 35"/>
          <p:cNvCxnSpPr/>
          <p:nvPr/>
        </p:nvCxnSpPr>
        <p:spPr>
          <a:xfrm flipH="1">
            <a:off x="3987800" y="3571972"/>
            <a:ext cx="16002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0" name="Connettore 1 29"/>
          <p:cNvCxnSpPr/>
          <p:nvPr/>
        </p:nvCxnSpPr>
        <p:spPr>
          <a:xfrm flipH="1">
            <a:off x="3810000" y="3848100"/>
            <a:ext cx="1143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Rettangolo 30"/>
          <p:cNvSpPr/>
          <p:nvPr/>
        </p:nvSpPr>
        <p:spPr>
          <a:xfrm>
            <a:off x="3009458" y="3320534"/>
            <a:ext cx="819455" cy="369332"/>
          </a:xfrm>
          <a:prstGeom prst="rect">
            <a:avLst/>
          </a:prstGeom>
        </p:spPr>
        <p:txBody>
          <a:bodyPr wrap="none">
            <a:spAutoFit/>
          </a:bodyPr>
          <a:lstStyle/>
          <a:p>
            <a:r>
              <a:rPr lang="it-IT" dirty="0" smtClean="0"/>
              <a:t>i=0,28</a:t>
            </a:r>
            <a:endParaRPr lang="it-IT" dirty="0"/>
          </a:p>
        </p:txBody>
      </p:sp>
    </p:spTree>
    <p:extLst>
      <p:ext uri="{BB962C8B-B14F-4D97-AF65-F5344CB8AC3E}">
        <p14:creationId xmlns:p14="http://schemas.microsoft.com/office/powerpoint/2010/main" val="16720278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Nel rapporto </a:t>
            </a:r>
            <a:r>
              <a:rPr lang="it-IT" dirty="0" err="1" smtClean="0"/>
              <a:t>iso</a:t>
            </a:r>
            <a:r>
              <a:rPr lang="it-IT" dirty="0" smtClean="0"/>
              <a:t>-interesse e </a:t>
            </a:r>
            <a:r>
              <a:rPr lang="it-IT" dirty="0" err="1" smtClean="0"/>
              <a:t>iso</a:t>
            </a:r>
            <a:r>
              <a:rPr lang="it-IT" dirty="0" smtClean="0"/>
              <a:t>-reddito</a:t>
            </a:r>
            <a:endParaRPr lang="it-IT" dirty="0"/>
          </a:p>
        </p:txBody>
      </p:sp>
      <p:sp>
        <p:nvSpPr>
          <p:cNvPr id="4" name="Segnaposto numero diapositiva 3"/>
          <p:cNvSpPr>
            <a:spLocks noGrp="1"/>
          </p:cNvSpPr>
          <p:nvPr>
            <p:ph type="sldNum" sz="quarter" idx="11"/>
          </p:nvPr>
        </p:nvSpPr>
        <p:spPr/>
        <p:txBody>
          <a:bodyPr/>
          <a:lstStyle/>
          <a:p>
            <a:fld id="{4D237AA9-4749-465A-B730-E40E9FA360A2}" type="slidenum">
              <a:rPr lang="en-US" smtClean="0"/>
              <a:pPr/>
              <a:t>27</a:t>
            </a:fld>
            <a:endParaRPr lang="en-US"/>
          </a:p>
        </p:txBody>
      </p:sp>
      <p:cxnSp>
        <p:nvCxnSpPr>
          <p:cNvPr id="6" name="Connettore 2 5"/>
          <p:cNvCxnSpPr/>
          <p:nvPr/>
        </p:nvCxnSpPr>
        <p:spPr>
          <a:xfrm flipV="1">
            <a:off x="2967487" y="1837426"/>
            <a:ext cx="25879" cy="4321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nettore 2 7"/>
          <p:cNvCxnSpPr/>
          <p:nvPr/>
        </p:nvCxnSpPr>
        <p:spPr>
          <a:xfrm flipV="1">
            <a:off x="2950234" y="6098875"/>
            <a:ext cx="5279366" cy="517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a:off x="2993366" y="2441275"/>
            <a:ext cx="4572000" cy="3657600"/>
          </a:xfrm>
          <a:prstGeom prst="line">
            <a:avLst/>
          </a:prstGeom>
        </p:spPr>
        <p:style>
          <a:lnRef idx="1">
            <a:schemeClr val="accent2"/>
          </a:lnRef>
          <a:fillRef idx="0">
            <a:schemeClr val="accent2"/>
          </a:fillRef>
          <a:effectRef idx="0">
            <a:schemeClr val="accent2"/>
          </a:effectRef>
          <a:fontRef idx="minor">
            <a:schemeClr val="tx1"/>
          </a:fontRef>
        </p:style>
      </p:cxnSp>
      <p:cxnSp>
        <p:nvCxnSpPr>
          <p:cNvPr id="12" name="Connettore 1 11"/>
          <p:cNvCxnSpPr/>
          <p:nvPr/>
        </p:nvCxnSpPr>
        <p:spPr>
          <a:xfrm flipV="1">
            <a:off x="2950234" y="2950234"/>
            <a:ext cx="2941608" cy="2349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CasellaDiTesto 12"/>
          <p:cNvSpPr txBox="1"/>
          <p:nvPr/>
        </p:nvSpPr>
        <p:spPr>
          <a:xfrm>
            <a:off x="2389517" y="2001328"/>
            <a:ext cx="364202" cy="369332"/>
          </a:xfrm>
          <a:prstGeom prst="rect">
            <a:avLst/>
          </a:prstGeom>
          <a:noFill/>
        </p:spPr>
        <p:txBody>
          <a:bodyPr wrap="none" rtlCol="0">
            <a:spAutoFit/>
          </a:bodyPr>
          <a:lstStyle/>
          <a:p>
            <a:r>
              <a:rPr lang="it-IT" dirty="0" smtClean="0"/>
              <a:t>G</a:t>
            </a:r>
            <a:endParaRPr lang="it-IT" dirty="0"/>
          </a:p>
        </p:txBody>
      </p:sp>
      <p:sp>
        <p:nvSpPr>
          <p:cNvPr id="14" name="CasellaDiTesto 13"/>
          <p:cNvSpPr txBox="1"/>
          <p:nvPr/>
        </p:nvSpPr>
        <p:spPr>
          <a:xfrm>
            <a:off x="8048445" y="6305909"/>
            <a:ext cx="377026" cy="369332"/>
          </a:xfrm>
          <a:prstGeom prst="rect">
            <a:avLst/>
          </a:prstGeom>
          <a:noFill/>
        </p:spPr>
        <p:txBody>
          <a:bodyPr wrap="none" rtlCol="0">
            <a:spAutoFit/>
          </a:bodyPr>
          <a:lstStyle/>
          <a:p>
            <a:r>
              <a:rPr lang="it-IT" dirty="0" smtClean="0"/>
              <a:t>M</a:t>
            </a:r>
            <a:endParaRPr lang="it-IT" dirty="0"/>
          </a:p>
        </p:txBody>
      </p:sp>
      <p:cxnSp>
        <p:nvCxnSpPr>
          <p:cNvPr id="17" name="Connettore 1 16"/>
          <p:cNvCxnSpPr/>
          <p:nvPr/>
        </p:nvCxnSpPr>
        <p:spPr>
          <a:xfrm>
            <a:off x="4757208" y="1837426"/>
            <a:ext cx="1" cy="431320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CasellaDiTesto 17"/>
          <p:cNvSpPr txBox="1"/>
          <p:nvPr/>
        </p:nvSpPr>
        <p:spPr>
          <a:xfrm>
            <a:off x="4437249" y="6169795"/>
            <a:ext cx="639919" cy="369332"/>
          </a:xfrm>
          <a:prstGeom prst="rect">
            <a:avLst/>
          </a:prstGeom>
          <a:noFill/>
        </p:spPr>
        <p:txBody>
          <a:bodyPr wrap="none" rtlCol="0">
            <a:spAutoFit/>
          </a:bodyPr>
          <a:lstStyle/>
          <a:p>
            <a:r>
              <a:rPr lang="it-IT" dirty="0" smtClean="0"/>
              <a:t>M=2</a:t>
            </a:r>
            <a:endParaRPr lang="it-IT" dirty="0"/>
          </a:p>
        </p:txBody>
      </p:sp>
      <p:sp>
        <p:nvSpPr>
          <p:cNvPr id="19" name="CasellaDiTesto 18"/>
          <p:cNvSpPr txBox="1"/>
          <p:nvPr/>
        </p:nvSpPr>
        <p:spPr>
          <a:xfrm>
            <a:off x="2238031" y="3716077"/>
            <a:ext cx="755335" cy="369332"/>
          </a:xfrm>
          <a:prstGeom prst="rect">
            <a:avLst/>
          </a:prstGeom>
          <a:noFill/>
        </p:spPr>
        <p:txBody>
          <a:bodyPr wrap="none" rtlCol="0">
            <a:spAutoFit/>
          </a:bodyPr>
          <a:lstStyle/>
          <a:p>
            <a:r>
              <a:rPr lang="it-IT" dirty="0" smtClean="0"/>
              <a:t>G=20</a:t>
            </a:r>
            <a:endParaRPr lang="it-IT" dirty="0"/>
          </a:p>
        </p:txBody>
      </p:sp>
      <p:cxnSp>
        <p:nvCxnSpPr>
          <p:cNvPr id="23" name="Connettore 1 22"/>
          <p:cNvCxnSpPr/>
          <p:nvPr/>
        </p:nvCxnSpPr>
        <p:spPr>
          <a:xfrm flipH="1">
            <a:off x="2993366" y="3896129"/>
            <a:ext cx="176384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2238031" y="3114326"/>
            <a:ext cx="755335" cy="369332"/>
          </a:xfrm>
          <a:prstGeom prst="rect">
            <a:avLst/>
          </a:prstGeom>
          <a:noFill/>
        </p:spPr>
        <p:txBody>
          <a:bodyPr wrap="none" rtlCol="0">
            <a:spAutoFit/>
          </a:bodyPr>
          <a:lstStyle/>
          <a:p>
            <a:r>
              <a:rPr lang="it-IT" dirty="0" smtClean="0"/>
              <a:t>G=30</a:t>
            </a:r>
            <a:endParaRPr lang="it-IT" dirty="0"/>
          </a:p>
        </p:txBody>
      </p:sp>
      <p:cxnSp>
        <p:nvCxnSpPr>
          <p:cNvPr id="25" name="Connettore 1 24"/>
          <p:cNvCxnSpPr/>
          <p:nvPr/>
        </p:nvCxnSpPr>
        <p:spPr>
          <a:xfrm flipH="1">
            <a:off x="2993366" y="3298992"/>
            <a:ext cx="253616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0" name="Connettore 1 29"/>
          <p:cNvCxnSpPr/>
          <p:nvPr/>
        </p:nvCxnSpPr>
        <p:spPr>
          <a:xfrm>
            <a:off x="4021801" y="3298992"/>
            <a:ext cx="144761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Connettore 2 31"/>
          <p:cNvCxnSpPr/>
          <p:nvPr/>
        </p:nvCxnSpPr>
        <p:spPr>
          <a:xfrm flipH="1">
            <a:off x="4899804" y="1873829"/>
            <a:ext cx="1854679" cy="13493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CasellaDiTesto 34"/>
          <p:cNvSpPr txBox="1"/>
          <p:nvPr/>
        </p:nvSpPr>
        <p:spPr>
          <a:xfrm>
            <a:off x="6961517" y="1873829"/>
            <a:ext cx="3672800" cy="923330"/>
          </a:xfrm>
          <a:prstGeom prst="rect">
            <a:avLst/>
          </a:prstGeom>
          <a:noFill/>
        </p:spPr>
        <p:txBody>
          <a:bodyPr wrap="none" rtlCol="0">
            <a:spAutoFit/>
          </a:bodyPr>
          <a:lstStyle/>
          <a:p>
            <a:r>
              <a:rPr lang="it-IT" dirty="0" smtClean="0"/>
              <a:t>Squilibrio nel mercato della</a:t>
            </a:r>
          </a:p>
          <a:p>
            <a:r>
              <a:rPr lang="it-IT" dirty="0" smtClean="0"/>
              <a:t>Moneta, occorre un riallineamento</a:t>
            </a:r>
          </a:p>
          <a:p>
            <a:r>
              <a:rPr lang="it-IT" dirty="0" smtClean="0"/>
              <a:t>Di M se si vuole mantenere i=0,23</a:t>
            </a:r>
            <a:endParaRPr lang="it-IT" dirty="0"/>
          </a:p>
        </p:txBody>
      </p:sp>
    </p:spTree>
    <p:extLst>
      <p:ext uri="{BB962C8B-B14F-4D97-AF65-F5344CB8AC3E}">
        <p14:creationId xmlns:p14="http://schemas.microsoft.com/office/powerpoint/2010/main" val="3887822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Alcune domande a cui rispondere nei seminari di fine corso</a:t>
            </a:r>
            <a:endParaRPr lang="it-IT" dirty="0"/>
          </a:p>
        </p:txBody>
      </p:sp>
      <p:sp>
        <p:nvSpPr>
          <p:cNvPr id="3" name="Segnaposto contenuto 2"/>
          <p:cNvSpPr>
            <a:spLocks noGrp="1"/>
          </p:cNvSpPr>
          <p:nvPr>
            <p:ph idx="1"/>
          </p:nvPr>
        </p:nvSpPr>
        <p:spPr/>
        <p:txBody>
          <a:bodyPr/>
          <a:lstStyle/>
          <a:p>
            <a:r>
              <a:rPr lang="it-IT" dirty="0" smtClean="0"/>
              <a:t>Perché allora con Maastricht si è deciso di imbrigliare la possibilità dei governi dei singoli Stati membri ad esercitare una Politica Fiscale autonoma?</a:t>
            </a:r>
          </a:p>
          <a:p>
            <a:r>
              <a:rPr lang="it-IT" dirty="0" smtClean="0"/>
              <a:t>Perché non si è adottata una politica fiscale comune?</a:t>
            </a:r>
          </a:p>
          <a:p>
            <a:r>
              <a:rPr lang="it-IT" dirty="0" smtClean="0"/>
              <a:t>Perché i continui tentativi da parte della BCE di uscire dalla trappola deflattiva hanno impiegato molto più tempo di quello previsto per ottenere un primo successo?</a:t>
            </a:r>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obiettivi </a:t>
            </a:r>
            <a:r>
              <a:rPr lang="it-IT" dirty="0" smtClean="0"/>
              <a:t>flessibili: la </a:t>
            </a:r>
            <a:r>
              <a:rPr lang="it-IT" smtClean="0"/>
              <a:t>scelta della BC</a:t>
            </a:r>
            <a:endParaRPr lang="en-US" dirty="0"/>
          </a:p>
        </p:txBody>
      </p:sp>
      <p:sp>
        <p:nvSpPr>
          <p:cNvPr id="3" name="Segnaposto contenuto 2"/>
          <p:cNvSpPr>
            <a:spLocks noGrp="1"/>
          </p:cNvSpPr>
          <p:nvPr>
            <p:ph idx="1"/>
          </p:nvPr>
        </p:nvSpPr>
        <p:spPr/>
        <p:txBody>
          <a:bodyPr>
            <a:normAutofit fontScale="92500"/>
          </a:bodyPr>
          <a:lstStyle/>
          <a:p>
            <a:r>
              <a:rPr lang="it-IT" dirty="0" smtClean="0"/>
              <a:t>Prevedono l’esplicitazione di una </a:t>
            </a:r>
            <a:r>
              <a:rPr lang="it-IT" b="1" dirty="0" smtClean="0"/>
              <a:t>funzione di preferenza</a:t>
            </a:r>
            <a:r>
              <a:rPr lang="it-IT" dirty="0" smtClean="0"/>
              <a:t> del </a:t>
            </a:r>
            <a:r>
              <a:rPr lang="it-IT" i="1" dirty="0" smtClean="0"/>
              <a:t>policy maker rispetto </a:t>
            </a:r>
            <a:r>
              <a:rPr lang="it-IT" dirty="0" smtClean="0"/>
              <a:t>ai propri obiettivi, </a:t>
            </a:r>
          </a:p>
          <a:p>
            <a:r>
              <a:rPr lang="it-IT" dirty="0" smtClean="0"/>
              <a:t>della quale ricercare il </a:t>
            </a:r>
            <a:r>
              <a:rPr lang="it-IT" b="1" dirty="0" smtClean="0">
                <a:solidFill>
                  <a:srgbClr val="FF0000"/>
                </a:solidFill>
              </a:rPr>
              <a:t>massimo</a:t>
            </a:r>
            <a:r>
              <a:rPr lang="it-IT" dirty="0" smtClean="0"/>
              <a:t> (</a:t>
            </a:r>
            <a:r>
              <a:rPr lang="it-IT" dirty="0" smtClean="0">
                <a:solidFill>
                  <a:srgbClr val="FFFF00"/>
                </a:solidFill>
              </a:rPr>
              <a:t>se si tratta di una funzione di benessere</a:t>
            </a:r>
            <a:r>
              <a:rPr lang="it-IT" dirty="0" smtClean="0"/>
              <a:t>) </a:t>
            </a:r>
          </a:p>
          <a:p>
            <a:r>
              <a:rPr lang="it-IT" dirty="0" smtClean="0"/>
              <a:t>oppure il </a:t>
            </a:r>
            <a:r>
              <a:rPr lang="it-IT" dirty="0" smtClean="0">
                <a:solidFill>
                  <a:srgbClr val="FF0000"/>
                </a:solidFill>
              </a:rPr>
              <a:t>minimo</a:t>
            </a:r>
            <a:r>
              <a:rPr lang="it-IT" dirty="0" smtClean="0"/>
              <a:t> (</a:t>
            </a:r>
            <a:r>
              <a:rPr lang="it-IT" dirty="0" smtClean="0">
                <a:solidFill>
                  <a:srgbClr val="FFFF00"/>
                </a:solidFill>
              </a:rPr>
              <a:t>se si tratta di una </a:t>
            </a:r>
            <a:r>
              <a:rPr lang="it-IT" b="1" dirty="0" smtClean="0">
                <a:solidFill>
                  <a:srgbClr val="FFFF00"/>
                </a:solidFill>
              </a:rPr>
              <a:t>funzione di perdita</a:t>
            </a:r>
            <a:r>
              <a:rPr lang="it-IT" dirty="0" smtClean="0"/>
              <a:t>), nel rispetto dei vincoli imposti dal modello economico.</a:t>
            </a:r>
          </a:p>
          <a:p>
            <a:r>
              <a:rPr lang="it-IT" dirty="0" smtClean="0"/>
              <a:t>Il valore degli obiettivi non è quindi noto a priori, ma viene definito come risultato del processo di ottimizzazione con il vincolo dato dal modello di funzionamento dell’economia.</a:t>
            </a:r>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29</a:t>
            </a:fld>
            <a:endParaRPr lang="en-US"/>
          </a:p>
        </p:txBody>
      </p:sp>
    </p:spTree>
    <p:extLst>
      <p:ext uri="{BB962C8B-B14F-4D97-AF65-F5344CB8AC3E}">
        <p14:creationId xmlns:p14="http://schemas.microsoft.com/office/powerpoint/2010/main" val="281249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bg2">
            <a:alpha val="91000"/>
          </a:schemeClr>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it-IT" dirty="0"/>
              <a:t>Caratteristiche di un modello di </a:t>
            </a:r>
            <a:r>
              <a:rPr lang="it-IT" dirty="0" smtClean="0"/>
              <a:t>Economia Politica o modello di analisi economica</a:t>
            </a:r>
            <a:endParaRPr lang="it-IT" dirty="0"/>
          </a:p>
        </p:txBody>
      </p:sp>
      <p:sp>
        <p:nvSpPr>
          <p:cNvPr id="16387" name="Rectangle 3"/>
          <p:cNvSpPr>
            <a:spLocks noGrp="1" noChangeArrowheads="1"/>
          </p:cNvSpPr>
          <p:nvPr>
            <p:ph idx="1"/>
          </p:nvPr>
        </p:nvSpPr>
        <p:spPr>
          <a:xfrm>
            <a:off x="1092320" y="1513547"/>
            <a:ext cx="9206110" cy="4530725"/>
          </a:xfrm>
        </p:spPr>
        <p:txBody>
          <a:bodyPr>
            <a:noAutofit/>
          </a:bodyPr>
          <a:lstStyle/>
          <a:p>
            <a:pPr>
              <a:lnSpc>
                <a:spcPct val="90000"/>
              </a:lnSpc>
            </a:pPr>
            <a:r>
              <a:rPr lang="it-IT" sz="2800" dirty="0" smtClean="0"/>
              <a:t>Occorre disporre di uno schema interpretativo di come il sistema funzioni</a:t>
            </a:r>
          </a:p>
          <a:p>
            <a:pPr>
              <a:lnSpc>
                <a:spcPct val="90000"/>
              </a:lnSpc>
            </a:pPr>
            <a:r>
              <a:rPr lang="it-IT" sz="2800" dirty="0" smtClean="0"/>
              <a:t>Le </a:t>
            </a:r>
            <a:r>
              <a:rPr lang="it-IT" sz="2800" b="1" dirty="0"/>
              <a:t>relazioni</a:t>
            </a:r>
            <a:r>
              <a:rPr lang="it-IT" sz="2800" dirty="0"/>
              <a:t> </a:t>
            </a:r>
            <a:r>
              <a:rPr lang="it-IT" sz="2800" dirty="0" smtClean="0"/>
              <a:t>causali che </a:t>
            </a:r>
            <a:r>
              <a:rPr lang="it-IT" sz="2800" dirty="0"/>
              <a:t>intercorrono tra gli </a:t>
            </a:r>
            <a:r>
              <a:rPr lang="it-IT" sz="2800" dirty="0" smtClean="0"/>
              <a:t>elementi (o variabili) </a:t>
            </a:r>
            <a:r>
              <a:rPr lang="it-IT" sz="2800" dirty="0"/>
              <a:t>di un modello si possono illustrare in modo:</a:t>
            </a:r>
          </a:p>
          <a:p>
            <a:pPr lvl="1">
              <a:lnSpc>
                <a:spcPct val="90000"/>
              </a:lnSpc>
            </a:pPr>
            <a:r>
              <a:rPr lang="it-IT" sz="2800" dirty="0">
                <a:solidFill>
                  <a:srgbClr val="FFFF00"/>
                </a:solidFill>
              </a:rPr>
              <a:t>Discorsivo</a:t>
            </a:r>
          </a:p>
          <a:p>
            <a:pPr lvl="1">
              <a:lnSpc>
                <a:spcPct val="90000"/>
              </a:lnSpc>
            </a:pPr>
            <a:r>
              <a:rPr lang="it-IT" sz="2800" dirty="0">
                <a:solidFill>
                  <a:srgbClr val="FFFF00"/>
                </a:solidFill>
              </a:rPr>
              <a:t>Formalizzato </a:t>
            </a:r>
            <a:r>
              <a:rPr lang="it-IT" sz="2800" dirty="0"/>
              <a:t>(con </a:t>
            </a:r>
            <a:r>
              <a:rPr lang="it-IT" sz="2800" dirty="0" smtClean="0"/>
              <a:t>equazioni, variabili </a:t>
            </a:r>
            <a:r>
              <a:rPr lang="it-IT" sz="2800" dirty="0"/>
              <a:t>misurabili e </a:t>
            </a:r>
            <a:r>
              <a:rPr lang="it-IT" sz="2800" dirty="0" smtClean="0"/>
              <a:t>osservabili, come nel modello aggregato macroeconomico o disaggregato microeconomico)</a:t>
            </a:r>
            <a:endParaRPr lang="it-IT" sz="2800" dirty="0"/>
          </a:p>
        </p:txBody>
      </p:sp>
      <p:sp>
        <p:nvSpPr>
          <p:cNvPr id="3" name="Segnaposto numero diapositiva 2"/>
          <p:cNvSpPr>
            <a:spLocks noGrp="1"/>
          </p:cNvSpPr>
          <p:nvPr>
            <p:ph type="sldNum" sz="quarter" idx="12"/>
          </p:nvPr>
        </p:nvSpPr>
        <p:spPr/>
        <p:txBody>
          <a:bodyPr/>
          <a:lstStyle/>
          <a:p>
            <a:fld id="{4D237AA9-4749-465A-B730-E40E9FA360A2}" type="slidenum">
              <a:rPr lang="en-US" smtClean="0"/>
              <a:pPr/>
              <a:t>3</a:t>
            </a:fld>
            <a:endParaRPr lang="en-US"/>
          </a:p>
        </p:txBody>
      </p:sp>
      <p:sp>
        <p:nvSpPr>
          <p:cNvPr id="4" name="Freccia a destra 3"/>
          <p:cNvSpPr/>
          <p:nvPr/>
        </p:nvSpPr>
        <p:spPr>
          <a:xfrm>
            <a:off x="876296" y="4067885"/>
            <a:ext cx="432048"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15480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1000"/>
                                        <p:tgtEl>
                                          <p:spTgt spid="16386"/>
                                        </p:tgtEl>
                                      </p:cBhvr>
                                    </p:animEffect>
                                    <p:anim calcmode="lin" valueType="num">
                                      <p:cBhvr>
                                        <p:cTn id="8" dur="1000" fill="hold"/>
                                        <p:tgtEl>
                                          <p:spTgt spid="16386"/>
                                        </p:tgtEl>
                                        <p:attrNameLst>
                                          <p:attrName>ppt_x</p:attrName>
                                        </p:attrNameLst>
                                      </p:cBhvr>
                                      <p:tavLst>
                                        <p:tav tm="0">
                                          <p:val>
                                            <p:strVal val="#ppt_x"/>
                                          </p:val>
                                        </p:tav>
                                        <p:tav tm="100000">
                                          <p:val>
                                            <p:strVal val="#ppt_x"/>
                                          </p:val>
                                        </p:tav>
                                      </p:tavLst>
                                    </p:anim>
                                    <p:anim calcmode="lin" valueType="num">
                                      <p:cBhvr>
                                        <p:cTn id="9" dur="898" decel="100000" fill="hold"/>
                                        <p:tgtEl>
                                          <p:spTgt spid="1638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638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6387">
                                            <p:txEl>
                                              <p:pRg st="0" end="0"/>
                                            </p:txEl>
                                          </p:spTgt>
                                        </p:tgtEl>
                                        <p:attrNameLst>
                                          <p:attrName>style.visibility</p:attrName>
                                        </p:attrNameLst>
                                      </p:cBhvr>
                                      <p:to>
                                        <p:strVal val="visible"/>
                                      </p:to>
                                    </p:set>
                                    <p:animEffect transition="in" filter="fade">
                                      <p:cBhvr>
                                        <p:cTn id="15" dur="1000"/>
                                        <p:tgtEl>
                                          <p:spTgt spid="16387">
                                            <p:txEl>
                                              <p:pRg st="0" end="0"/>
                                            </p:txEl>
                                          </p:spTgt>
                                        </p:tgtEl>
                                      </p:cBhvr>
                                    </p:animEffect>
                                    <p:anim calcmode="lin" valueType="num">
                                      <p:cBhvr>
                                        <p:cTn id="16"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638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638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6387">
                                            <p:txEl>
                                              <p:pRg st="1" end="1"/>
                                            </p:txEl>
                                          </p:spTgt>
                                        </p:tgtEl>
                                        <p:attrNameLst>
                                          <p:attrName>style.visibility</p:attrName>
                                        </p:attrNameLst>
                                      </p:cBhvr>
                                      <p:to>
                                        <p:strVal val="visible"/>
                                      </p:to>
                                    </p:set>
                                    <p:animEffect transition="in" filter="fade">
                                      <p:cBhvr>
                                        <p:cTn id="23" dur="1000"/>
                                        <p:tgtEl>
                                          <p:spTgt spid="16387">
                                            <p:txEl>
                                              <p:pRg st="1" end="1"/>
                                            </p:txEl>
                                          </p:spTgt>
                                        </p:tgtEl>
                                      </p:cBhvr>
                                    </p:animEffect>
                                    <p:anim calcmode="lin" valueType="num">
                                      <p:cBhvr>
                                        <p:cTn id="24"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6387">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638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6387">
                                            <p:txEl>
                                              <p:pRg st="2" end="2"/>
                                            </p:txEl>
                                          </p:spTgt>
                                        </p:tgtEl>
                                        <p:attrNameLst>
                                          <p:attrName>style.visibility</p:attrName>
                                        </p:attrNameLst>
                                      </p:cBhvr>
                                      <p:to>
                                        <p:strVal val="visible"/>
                                      </p:to>
                                    </p:set>
                                    <p:animEffect transition="in" filter="fade">
                                      <p:cBhvr>
                                        <p:cTn id="31" dur="1000"/>
                                        <p:tgtEl>
                                          <p:spTgt spid="16387">
                                            <p:txEl>
                                              <p:pRg st="2" end="2"/>
                                            </p:txEl>
                                          </p:spTgt>
                                        </p:tgtEl>
                                      </p:cBhvr>
                                    </p:animEffect>
                                    <p:anim calcmode="lin" valueType="num">
                                      <p:cBhvr>
                                        <p:cTn id="3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6387">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638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6387">
                                            <p:txEl>
                                              <p:pRg st="3" end="3"/>
                                            </p:txEl>
                                          </p:spTgt>
                                        </p:tgtEl>
                                        <p:attrNameLst>
                                          <p:attrName>style.visibility</p:attrName>
                                        </p:attrNameLst>
                                      </p:cBhvr>
                                      <p:to>
                                        <p:strVal val="visible"/>
                                      </p:to>
                                    </p:set>
                                    <p:animEffect transition="in" filter="fade">
                                      <p:cBhvr>
                                        <p:cTn id="39" dur="1000"/>
                                        <p:tgtEl>
                                          <p:spTgt spid="16387">
                                            <p:txEl>
                                              <p:pRg st="3" end="3"/>
                                            </p:txEl>
                                          </p:spTgt>
                                        </p:tgtEl>
                                      </p:cBhvr>
                                    </p:animEffect>
                                    <p:anim calcmode="lin" valueType="num">
                                      <p:cBhvr>
                                        <p:cTn id="40"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6387">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638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500" fill="hold"/>
                                        <p:tgtEl>
                                          <p:spTgt spid="4"/>
                                        </p:tgtEl>
                                        <p:attrNameLst>
                                          <p:attrName>ppt_x</p:attrName>
                                        </p:attrNameLst>
                                      </p:cBhvr>
                                      <p:tavLst>
                                        <p:tav tm="0">
                                          <p:val>
                                            <p:strVal val="#ppt_x"/>
                                          </p:val>
                                        </p:tav>
                                        <p:tav tm="100000">
                                          <p:val>
                                            <p:strVal val="#ppt_x"/>
                                          </p:val>
                                        </p:tav>
                                      </p:tavLst>
                                    </p:anim>
                                    <p:anim calcmode="lin" valueType="num">
                                      <p:cBhvr additive="base">
                                        <p:cTn id="4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2"/>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scelta</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Di soliti siamo abituati a scegliere di risolvere un problema di perdita: es. tra inflazione (o deflazione) e disoccupazione</a:t>
            </a:r>
          </a:p>
          <a:p>
            <a:r>
              <a:rPr lang="it-IT" dirty="0" smtClean="0"/>
              <a:t>Il caso classico è quello della Banca Centrale che controlla l’offerta di moneta e che deve monitorare il successo rispetto ai due obiettivi indicati. Il problema è quindi rappresentato in una </a:t>
            </a:r>
            <a:r>
              <a:rPr lang="it-IT" dirty="0" smtClean="0">
                <a:solidFill>
                  <a:srgbClr val="FF0000"/>
                </a:solidFill>
              </a:rPr>
              <a:t>Loss </a:t>
            </a:r>
            <a:r>
              <a:rPr lang="it-IT" dirty="0" err="1" smtClean="0">
                <a:solidFill>
                  <a:srgbClr val="FF0000"/>
                </a:solidFill>
              </a:rPr>
              <a:t>Function</a:t>
            </a:r>
            <a:r>
              <a:rPr lang="it-IT" dirty="0" smtClean="0">
                <a:solidFill>
                  <a:srgbClr val="FF0000"/>
                </a:solidFill>
              </a:rPr>
              <a:t> (funzione di perdita sociale):</a:t>
            </a:r>
          </a:p>
          <a:p>
            <a:r>
              <a:rPr lang="pl-PL" i="1" dirty="0" smtClean="0"/>
              <a:t>L = (u − u* )</a:t>
            </a:r>
            <a:r>
              <a:rPr lang="pl-PL" i="1" baseline="30000" dirty="0" smtClean="0"/>
              <a:t>2</a:t>
            </a:r>
            <a:r>
              <a:rPr lang="pl-PL" i="1" dirty="0" smtClean="0"/>
              <a:t> + </a:t>
            </a:r>
            <a:r>
              <a:rPr lang="el-GR" i="1" dirty="0" smtClean="0">
                <a:latin typeface="Calibri"/>
              </a:rPr>
              <a:t>α</a:t>
            </a:r>
            <a:r>
              <a:rPr lang="pl-PL" i="1" dirty="0" smtClean="0"/>
              <a:t>( </a:t>
            </a:r>
            <a:r>
              <a:rPr lang="pl-PL" i="1" dirty="0" smtClean="0">
                <a:sym typeface="Symbol"/>
              </a:rPr>
              <a:t></a:t>
            </a:r>
            <a:r>
              <a:rPr lang="it-IT" i="1" dirty="0" smtClean="0">
                <a:sym typeface="Symbol"/>
              </a:rPr>
              <a:t> </a:t>
            </a:r>
            <a:r>
              <a:rPr lang="pl-PL" i="1" dirty="0" smtClean="0"/>
              <a:t>− </a:t>
            </a:r>
            <a:r>
              <a:rPr lang="pl-PL" i="1" dirty="0" smtClean="0">
                <a:sym typeface="Symbol"/>
              </a:rPr>
              <a:t></a:t>
            </a:r>
            <a:r>
              <a:rPr lang="pl-PL" i="1" dirty="0" smtClean="0"/>
              <a:t>* )</a:t>
            </a:r>
            <a:r>
              <a:rPr lang="pl-PL" i="1" baseline="30000" dirty="0" smtClean="0"/>
              <a:t>2</a:t>
            </a:r>
            <a:endParaRPr lang="it-IT" i="1" baseline="30000" dirty="0" smtClean="0"/>
          </a:p>
          <a:p>
            <a:r>
              <a:rPr lang="it-IT" dirty="0" smtClean="0"/>
              <a:t>dove </a:t>
            </a:r>
            <a:r>
              <a:rPr lang="it-IT" i="1" dirty="0" err="1" smtClean="0"/>
              <a:t>u*</a:t>
            </a:r>
            <a:r>
              <a:rPr lang="it-IT" i="1" dirty="0" smtClean="0"/>
              <a:t> e </a:t>
            </a:r>
            <a:r>
              <a:rPr lang="pl-PL" i="1" dirty="0" smtClean="0">
                <a:sym typeface="Symbol"/>
              </a:rPr>
              <a:t></a:t>
            </a:r>
            <a:r>
              <a:rPr lang="it-IT" i="1" dirty="0" smtClean="0"/>
              <a:t>* sono i valori obiettivo del tasso di inflazione e del tasso </a:t>
            </a:r>
            <a:r>
              <a:rPr lang="it-IT" dirty="0" smtClean="0"/>
              <a:t>di disoccupazione</a:t>
            </a:r>
            <a:endParaRPr lang="it-IT" baseline="30000" dirty="0">
              <a:solidFill>
                <a:srgbClr val="FF0000"/>
              </a:solidFill>
            </a:endParaRPr>
          </a:p>
        </p:txBody>
      </p:sp>
      <p:sp>
        <p:nvSpPr>
          <p:cNvPr id="4" name="Segnaposto numero diapositiva 3"/>
          <p:cNvSpPr>
            <a:spLocks noGrp="1"/>
          </p:cNvSpPr>
          <p:nvPr>
            <p:ph type="sldNum" sz="quarter" idx="12"/>
          </p:nvPr>
        </p:nvSpPr>
        <p:spPr/>
        <p:txBody>
          <a:bodyPr/>
          <a:lstStyle/>
          <a:p>
            <a:fld id="{4D237AA9-4749-465A-B730-E40E9FA360A2}"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funzione di perdita e i suoi obiettivi</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Chiaramente i parametri indicano il peso che lo scostamento dagli obiettivi è dato dal policy maker (se </a:t>
            </a:r>
            <a:r>
              <a:rPr lang="el-GR" dirty="0" smtClean="0">
                <a:latin typeface="Calibri"/>
              </a:rPr>
              <a:t>α</a:t>
            </a:r>
            <a:r>
              <a:rPr lang="it-IT" dirty="0" smtClean="0">
                <a:latin typeface="Calibri"/>
              </a:rPr>
              <a:t>=1 il peso è lo stesso)</a:t>
            </a:r>
          </a:p>
          <a:p>
            <a:r>
              <a:rPr lang="it-IT" dirty="0" smtClean="0">
                <a:latin typeface="Calibri"/>
              </a:rPr>
              <a:t>Mentre </a:t>
            </a:r>
            <a:r>
              <a:rPr lang="it-IT" dirty="0" smtClean="0"/>
              <a:t>la </a:t>
            </a:r>
            <a:r>
              <a:rPr lang="it-IT" dirty="0" smtClean="0">
                <a:solidFill>
                  <a:srgbClr val="FFFF00"/>
                </a:solidFill>
              </a:rPr>
              <a:t>funzione quadratica </a:t>
            </a:r>
            <a:r>
              <a:rPr lang="it-IT" dirty="0" smtClean="0"/>
              <a:t>riflette l’idea che deviazioni elevate nei tassi di inflazione e di disoccupazione determinano </a:t>
            </a:r>
            <a:r>
              <a:rPr lang="it-IT" b="1" dirty="0" smtClean="0">
                <a:solidFill>
                  <a:srgbClr val="FFFF00"/>
                </a:solidFill>
              </a:rPr>
              <a:t>una perdita di benessere più che proporzionale </a:t>
            </a:r>
            <a:r>
              <a:rPr lang="it-IT" dirty="0" smtClean="0"/>
              <a:t>rispetto a deviazioni di dimensioni più limitate.</a:t>
            </a:r>
          </a:p>
          <a:p>
            <a:r>
              <a:rPr lang="it-IT" dirty="0" smtClean="0"/>
              <a:t>Nella minimizzazione della funzione di perdita occorre tenere in considerazione la relazione che intercorre tra inflazione e disoccupazione, che avete già incontrato, vale a dire a curva di Phillips:</a:t>
            </a:r>
          </a:p>
          <a:p>
            <a:r>
              <a:rPr lang="it-IT" b="1" dirty="0" smtClean="0">
                <a:sym typeface="Symbol"/>
              </a:rPr>
              <a:t></a:t>
            </a:r>
            <a:r>
              <a:rPr lang="it-IT" b="1" dirty="0" smtClean="0"/>
              <a:t>=  </a:t>
            </a:r>
            <a:r>
              <a:rPr lang="it-IT" b="1" dirty="0" smtClean="0">
                <a:sym typeface="Symbol"/>
              </a:rPr>
              <a:t></a:t>
            </a:r>
            <a:r>
              <a:rPr lang="it-IT" b="1" dirty="0" smtClean="0"/>
              <a:t>(</a:t>
            </a:r>
            <a:r>
              <a:rPr lang="it-IT" b="1" i="1" dirty="0" smtClean="0"/>
              <a:t>u</a:t>
            </a:r>
            <a:r>
              <a:rPr lang="it-IT" b="1" i="1" baseline="-25000" dirty="0" smtClean="0"/>
              <a:t>n</a:t>
            </a:r>
            <a:r>
              <a:rPr lang="it-IT" b="1" i="1" dirty="0" smtClean="0"/>
              <a:t> − u)</a:t>
            </a:r>
            <a:r>
              <a:rPr lang="it-IT" i="1" dirty="0" smtClean="0"/>
              <a:t>; dove u</a:t>
            </a:r>
            <a:r>
              <a:rPr lang="it-IT" i="1" baseline="-25000" dirty="0" smtClean="0"/>
              <a:t>n</a:t>
            </a:r>
            <a:r>
              <a:rPr lang="it-IT" i="1" dirty="0" smtClean="0"/>
              <a:t> è il tasso di disoccupazione naturale.</a:t>
            </a:r>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Soluzione del problema</a:t>
            </a:r>
            <a:endParaRPr lang="it-IT" dirty="0"/>
          </a:p>
        </p:txBody>
      </p:sp>
      <p:sp>
        <p:nvSpPr>
          <p:cNvPr id="3" name="Segnaposto contenuto 2"/>
          <p:cNvSpPr>
            <a:spLocks noGrp="1"/>
          </p:cNvSpPr>
          <p:nvPr>
            <p:ph idx="1"/>
          </p:nvPr>
        </p:nvSpPr>
        <p:spPr/>
        <p:txBody>
          <a:bodyPr/>
          <a:lstStyle/>
          <a:p>
            <a:r>
              <a:rPr lang="it-IT" dirty="0" smtClean="0"/>
              <a:t>Immaginiamo che i valori obiettivo siano inflazione nulla (</a:t>
            </a:r>
            <a:r>
              <a:rPr lang="it-IT" dirty="0" smtClean="0">
                <a:sym typeface="Symbol"/>
              </a:rPr>
              <a:t>*=0) e disoccupazione nulla (u*=0). Il nostro problema di minimizzazione si semplifica:</a:t>
            </a:r>
          </a:p>
          <a:p>
            <a:pPr algn="ctr"/>
            <a:r>
              <a:rPr lang="pl-PL" i="1" dirty="0" smtClean="0"/>
              <a:t>L = (u )</a:t>
            </a:r>
            <a:r>
              <a:rPr lang="pl-PL" i="1" baseline="30000" dirty="0" smtClean="0"/>
              <a:t>2</a:t>
            </a:r>
            <a:r>
              <a:rPr lang="pl-PL" i="1" dirty="0" smtClean="0"/>
              <a:t> + </a:t>
            </a:r>
            <a:r>
              <a:rPr lang="el-GR" i="1" dirty="0" smtClean="0">
                <a:latin typeface="Calibri"/>
              </a:rPr>
              <a:t>α</a:t>
            </a:r>
            <a:r>
              <a:rPr lang="pl-PL" i="1" dirty="0" smtClean="0"/>
              <a:t>( </a:t>
            </a:r>
            <a:r>
              <a:rPr lang="pl-PL" i="1" dirty="0" smtClean="0">
                <a:sym typeface="Symbol"/>
              </a:rPr>
              <a:t></a:t>
            </a:r>
            <a:r>
              <a:rPr lang="it-IT" i="1" dirty="0" smtClean="0">
                <a:sym typeface="Symbol"/>
              </a:rPr>
              <a:t> </a:t>
            </a:r>
            <a:r>
              <a:rPr lang="pl-PL" i="1" dirty="0" smtClean="0"/>
              <a:t>)</a:t>
            </a:r>
            <a:r>
              <a:rPr lang="pl-PL" i="1" baseline="30000" dirty="0" smtClean="0"/>
              <a:t>2</a:t>
            </a:r>
            <a:endParaRPr lang="it-IT" i="1" baseline="30000" dirty="0" smtClean="0"/>
          </a:p>
          <a:p>
            <a:pPr algn="ctr"/>
            <a:r>
              <a:rPr lang="it-IT" i="1" dirty="0" smtClean="0"/>
              <a:t>S.V.</a:t>
            </a:r>
            <a:r>
              <a:rPr lang="it-IT" i="1" baseline="30000" dirty="0" smtClean="0"/>
              <a:t>    </a:t>
            </a:r>
            <a:r>
              <a:rPr lang="it-IT" b="1" dirty="0" smtClean="0">
                <a:sym typeface="Symbol"/>
              </a:rPr>
              <a:t></a:t>
            </a:r>
            <a:r>
              <a:rPr lang="it-IT" b="1" dirty="0" smtClean="0"/>
              <a:t>=  </a:t>
            </a:r>
            <a:r>
              <a:rPr lang="it-IT" b="1" dirty="0" smtClean="0">
                <a:sym typeface="Symbol"/>
              </a:rPr>
              <a:t></a:t>
            </a:r>
            <a:r>
              <a:rPr lang="it-IT" b="1" dirty="0" smtClean="0"/>
              <a:t>(</a:t>
            </a:r>
            <a:r>
              <a:rPr lang="it-IT" b="1" i="1" dirty="0" smtClean="0"/>
              <a:t>u</a:t>
            </a:r>
            <a:r>
              <a:rPr lang="it-IT" b="1" i="1" baseline="-25000" dirty="0" smtClean="0"/>
              <a:t>n</a:t>
            </a:r>
            <a:r>
              <a:rPr lang="it-IT" b="1" i="1" dirty="0" smtClean="0"/>
              <a:t> − u)</a:t>
            </a:r>
          </a:p>
          <a:p>
            <a:r>
              <a:rPr lang="it-IT" dirty="0" smtClean="0"/>
              <a:t>Possiamo esprimere graficamente questo problema con la curva di Phillips che è qui una retta con pendenza -</a:t>
            </a:r>
            <a:r>
              <a:rPr lang="it-IT" dirty="0" smtClean="0">
                <a:sym typeface="Symbol"/>
              </a:rPr>
              <a:t> e una mappa di curve di perdita</a:t>
            </a:r>
            <a:endParaRPr lang="it-IT" dirty="0" smtClean="0"/>
          </a:p>
          <a:p>
            <a:endParaRPr lang="it-IT" dirty="0" smtClean="0">
              <a:sym typeface="Symbol"/>
            </a:endParaRPr>
          </a:p>
          <a:p>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dirty="0" smtClean="0"/>
              <a:t>Le curve di perdita</a:t>
            </a:r>
            <a:endParaRPr lang="it-IT" dirty="0"/>
          </a:p>
        </p:txBody>
      </p:sp>
      <p:sp>
        <p:nvSpPr>
          <p:cNvPr id="4" name="Segnaposto numero diapositiva 3"/>
          <p:cNvSpPr>
            <a:spLocks noGrp="1"/>
          </p:cNvSpPr>
          <p:nvPr>
            <p:ph type="sldNum" sz="quarter" idx="11"/>
          </p:nvPr>
        </p:nvSpPr>
        <p:spPr/>
        <p:txBody>
          <a:bodyPr/>
          <a:lstStyle/>
          <a:p>
            <a:fld id="{4D237AA9-4749-465A-B730-E40E9FA360A2}" type="slidenum">
              <a:rPr lang="en-US" smtClean="0"/>
              <a:pPr/>
              <a:t>33</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2090178" y="2042272"/>
            <a:ext cx="6810375" cy="4476750"/>
          </a:xfrm>
          <a:prstGeom prst="rect">
            <a:avLst/>
          </a:prstGeom>
          <a:noFill/>
          <a:ln w="9525">
            <a:noFill/>
            <a:miter lim="800000"/>
            <a:headEnd/>
            <a:tailEnd/>
          </a:ln>
        </p:spPr>
      </p:pic>
      <p:sp>
        <p:nvSpPr>
          <p:cNvPr id="7" name="Callout 3 6"/>
          <p:cNvSpPr/>
          <p:nvPr/>
        </p:nvSpPr>
        <p:spPr>
          <a:xfrm>
            <a:off x="107576" y="4840941"/>
            <a:ext cx="1819835" cy="878541"/>
          </a:xfrm>
          <a:prstGeom prst="borderCallout3">
            <a:avLst>
              <a:gd name="adj1" fmla="val 102245"/>
              <a:gd name="adj2" fmla="val 49480"/>
              <a:gd name="adj3" fmla="val 150706"/>
              <a:gd name="adj4" fmla="val 49637"/>
              <a:gd name="adj5" fmla="val 151127"/>
              <a:gd name="adj6" fmla="val 89090"/>
              <a:gd name="adj7" fmla="val 118179"/>
              <a:gd name="adj8" fmla="val 1531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err="1" smtClean="0"/>
              <a:t>Bliss</a:t>
            </a:r>
            <a:r>
              <a:rPr lang="it-IT" b="1" dirty="0" smtClean="0"/>
              <a:t> Point:</a:t>
            </a:r>
          </a:p>
          <a:p>
            <a:pPr algn="ctr"/>
            <a:r>
              <a:rPr lang="it-IT" b="1" dirty="0" smtClean="0">
                <a:sym typeface="Symbol"/>
              </a:rPr>
              <a:t>=0 e u=0</a:t>
            </a:r>
            <a:r>
              <a:rPr lang="it-IT" b="1" dirty="0" smtClean="0"/>
              <a:t> </a:t>
            </a:r>
            <a:endParaRPr lang="it-IT" b="1" dirty="0"/>
          </a:p>
        </p:txBody>
      </p:sp>
      <p:cxnSp>
        <p:nvCxnSpPr>
          <p:cNvPr id="9" name="Connettore 1 8"/>
          <p:cNvCxnSpPr/>
          <p:nvPr/>
        </p:nvCxnSpPr>
        <p:spPr>
          <a:xfrm>
            <a:off x="2967318" y="2662518"/>
            <a:ext cx="4939553" cy="346037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7279341" y="5871882"/>
            <a:ext cx="595090" cy="400110"/>
          </a:xfrm>
          <a:prstGeom prst="rect">
            <a:avLst/>
          </a:prstGeom>
          <a:noFill/>
        </p:spPr>
        <p:txBody>
          <a:bodyPr wrap="square" rtlCol="0">
            <a:spAutoFit/>
          </a:bodyPr>
          <a:lstStyle/>
          <a:p>
            <a:r>
              <a:rPr lang="it-IT" sz="2000" b="1" dirty="0" smtClean="0">
                <a:solidFill>
                  <a:srgbClr val="FF0000"/>
                </a:solidFill>
              </a:rPr>
              <a:t>u</a:t>
            </a:r>
            <a:r>
              <a:rPr lang="it-IT" sz="2000" b="1" baseline="-25000" dirty="0" smtClean="0">
                <a:solidFill>
                  <a:srgbClr val="FF0000"/>
                </a:solidFill>
              </a:rPr>
              <a:t>n</a:t>
            </a:r>
            <a:endParaRPr lang="it-IT" sz="2000" b="1" baseline="-25000" dirty="0">
              <a:solidFill>
                <a:srgbClr val="FF0000"/>
              </a:solidFill>
            </a:endParaRPr>
          </a:p>
        </p:txBody>
      </p:sp>
      <p:cxnSp>
        <p:nvCxnSpPr>
          <p:cNvPr id="14" name="Connettore 1 13"/>
          <p:cNvCxnSpPr/>
          <p:nvPr/>
        </p:nvCxnSpPr>
        <p:spPr>
          <a:xfrm>
            <a:off x="4563035" y="3783106"/>
            <a:ext cx="17930" cy="210670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 name="Connettore 1 15"/>
          <p:cNvCxnSpPr/>
          <p:nvPr/>
        </p:nvCxnSpPr>
        <p:spPr>
          <a:xfrm flipH="1" flipV="1">
            <a:off x="2967318" y="3801035"/>
            <a:ext cx="1613646" cy="1793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8" name="Rettangolo 17"/>
          <p:cNvSpPr/>
          <p:nvPr/>
        </p:nvSpPr>
        <p:spPr>
          <a:xfrm>
            <a:off x="4334952" y="5888922"/>
            <a:ext cx="420308" cy="369332"/>
          </a:xfrm>
          <a:prstGeom prst="rect">
            <a:avLst/>
          </a:prstGeom>
        </p:spPr>
        <p:txBody>
          <a:bodyPr wrap="none">
            <a:spAutoFit/>
          </a:bodyPr>
          <a:lstStyle/>
          <a:p>
            <a:r>
              <a:rPr lang="it-IT" b="1" dirty="0" err="1" smtClean="0">
                <a:solidFill>
                  <a:srgbClr val="FF0000"/>
                </a:solidFill>
              </a:rPr>
              <a:t>u</a:t>
            </a:r>
            <a:r>
              <a:rPr lang="it-IT" b="1" baseline="-25000" dirty="0" err="1" smtClean="0">
                <a:solidFill>
                  <a:srgbClr val="FF0000"/>
                </a:solidFill>
              </a:rPr>
              <a:t>T</a:t>
            </a:r>
            <a:endParaRPr lang="it-IT" b="1" baseline="-25000" dirty="0">
              <a:solidFill>
                <a:srgbClr val="FF0000"/>
              </a:solidFill>
            </a:endParaRPr>
          </a:p>
        </p:txBody>
      </p:sp>
      <p:sp>
        <p:nvSpPr>
          <p:cNvPr id="19" name="CasellaDiTesto 18"/>
          <p:cNvSpPr txBox="1"/>
          <p:nvPr/>
        </p:nvSpPr>
        <p:spPr>
          <a:xfrm>
            <a:off x="2456329" y="3648635"/>
            <a:ext cx="421342" cy="369332"/>
          </a:xfrm>
          <a:prstGeom prst="rect">
            <a:avLst/>
          </a:prstGeom>
          <a:noFill/>
        </p:spPr>
        <p:txBody>
          <a:bodyPr wrap="square" rtlCol="0">
            <a:spAutoFit/>
          </a:bodyPr>
          <a:lstStyle/>
          <a:p>
            <a:r>
              <a:rPr lang="it-IT" b="1" dirty="0" smtClean="0">
                <a:solidFill>
                  <a:srgbClr val="FF0000"/>
                </a:solidFill>
                <a:sym typeface="Symbol"/>
              </a:rPr>
              <a:t></a:t>
            </a:r>
            <a:r>
              <a:rPr lang="it-IT" b="1" baseline="-25000" dirty="0" smtClean="0">
                <a:solidFill>
                  <a:srgbClr val="FF0000"/>
                </a:solidFill>
                <a:sym typeface="Symbol"/>
              </a:rPr>
              <a:t>T</a:t>
            </a:r>
            <a:endParaRPr lang="it-IT" b="1" baseline="-25000" dirty="0">
              <a:solidFill>
                <a:srgbClr val="FF0000"/>
              </a:solidFill>
            </a:endParaRPr>
          </a:p>
        </p:txBody>
      </p:sp>
      <p:sp>
        <p:nvSpPr>
          <p:cNvPr id="20" name="Callout 1 19"/>
          <p:cNvSpPr/>
          <p:nvPr/>
        </p:nvSpPr>
        <p:spPr>
          <a:xfrm>
            <a:off x="6006354" y="2805953"/>
            <a:ext cx="1425387" cy="824753"/>
          </a:xfrm>
          <a:prstGeom prst="borderCallout1">
            <a:avLst>
              <a:gd name="adj1" fmla="val 18750"/>
              <a:gd name="adj2" fmla="val -8333"/>
              <a:gd name="adj3" fmla="val 121623"/>
              <a:gd name="adj4" fmla="val -977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dirty="0" smtClean="0"/>
              <a:t>SMS=</a:t>
            </a:r>
            <a:r>
              <a:rPr lang="it-IT" sz="2400" dirty="0" smtClean="0">
                <a:sym typeface="Symbol"/>
              </a:rPr>
              <a:t></a:t>
            </a:r>
            <a:endParaRPr lang="it-IT" sz="2400" dirty="0"/>
          </a:p>
        </p:txBody>
      </p:sp>
      <p:sp>
        <p:nvSpPr>
          <p:cNvPr id="21" name="CasellaDiTesto 20"/>
          <p:cNvSpPr txBox="1"/>
          <p:nvPr/>
        </p:nvSpPr>
        <p:spPr>
          <a:xfrm>
            <a:off x="4616824" y="3603812"/>
            <a:ext cx="325730" cy="369332"/>
          </a:xfrm>
          <a:prstGeom prst="rect">
            <a:avLst/>
          </a:prstGeom>
          <a:noFill/>
        </p:spPr>
        <p:txBody>
          <a:bodyPr wrap="none" rtlCol="0">
            <a:spAutoFit/>
          </a:bodyPr>
          <a:lstStyle/>
          <a:p>
            <a:r>
              <a:rPr lang="it-IT" dirty="0" smtClean="0">
                <a:solidFill>
                  <a:srgbClr val="FF0000"/>
                </a:solidFill>
              </a:rPr>
              <a:t>T</a:t>
            </a:r>
            <a:endParaRPr lang="it-IT" dirty="0">
              <a:solidFill>
                <a:srgbClr val="FF0000"/>
              </a:solidFill>
            </a:endParaRPr>
          </a:p>
        </p:txBody>
      </p:sp>
      <p:cxnSp>
        <p:nvCxnSpPr>
          <p:cNvPr id="3" name="Connettore 2 2"/>
          <p:cNvCxnSpPr/>
          <p:nvPr/>
        </p:nvCxnSpPr>
        <p:spPr>
          <a:xfrm>
            <a:off x="6800295" y="3648635"/>
            <a:ext cx="0" cy="17844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Arco 5"/>
          <p:cNvSpPr/>
          <p:nvPr/>
        </p:nvSpPr>
        <p:spPr>
          <a:xfrm rot="12978977">
            <a:off x="6694560" y="4981320"/>
            <a:ext cx="506628" cy="993009"/>
          </a:xfrm>
          <a:prstGeom prst="arc">
            <a:avLst>
              <a:gd name="adj1" fmla="val 16200000"/>
              <a:gd name="adj2" fmla="val 24076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8" name="CasellaDiTesto 7"/>
          <p:cNvSpPr txBox="1"/>
          <p:nvPr/>
        </p:nvSpPr>
        <p:spPr>
          <a:xfrm>
            <a:off x="6719047" y="5433134"/>
            <a:ext cx="421910" cy="461665"/>
          </a:xfrm>
          <a:prstGeom prst="rect">
            <a:avLst/>
          </a:prstGeom>
          <a:noFill/>
        </p:spPr>
        <p:txBody>
          <a:bodyPr wrap="none" rtlCol="0">
            <a:spAutoFit/>
          </a:bodyPr>
          <a:lstStyle/>
          <a:p>
            <a:r>
              <a:rPr lang="it-IT" sz="2400" dirty="0" smtClean="0">
                <a:solidFill>
                  <a:schemeClr val="bg1"/>
                </a:solidFill>
                <a:sym typeface="Symbol"/>
              </a:rPr>
              <a:t>-</a:t>
            </a:r>
            <a:endParaRPr lang="it-IT" sz="2400" dirty="0">
              <a:solidFill>
                <a:schemeClr val="bg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La soluzione analitica</a:t>
            </a:r>
            <a:endParaRPr lang="it-IT" dirty="0"/>
          </a:p>
        </p:txBody>
      </p:sp>
      <p:sp>
        <p:nvSpPr>
          <p:cNvPr id="5" name="Segnaposto contenuto 4"/>
          <p:cNvSpPr>
            <a:spLocks noGrp="1"/>
          </p:cNvSpPr>
          <p:nvPr>
            <p:ph idx="1"/>
          </p:nvPr>
        </p:nvSpPr>
        <p:spPr/>
        <p:txBody>
          <a:bodyPr/>
          <a:lstStyle/>
          <a:p>
            <a:r>
              <a:rPr lang="it-IT" dirty="0" smtClean="0"/>
              <a:t>Data la funzione di perdita:  </a:t>
            </a:r>
            <a:r>
              <a:rPr lang="pl-PL" i="1" dirty="0" smtClean="0"/>
              <a:t>L = (u )</a:t>
            </a:r>
            <a:r>
              <a:rPr lang="pl-PL" i="1" baseline="30000" dirty="0" smtClean="0"/>
              <a:t>2</a:t>
            </a:r>
            <a:r>
              <a:rPr lang="pl-PL" i="1" dirty="0" smtClean="0"/>
              <a:t> + </a:t>
            </a:r>
            <a:r>
              <a:rPr lang="el-GR" i="1" dirty="0" smtClean="0">
                <a:latin typeface="Calibri"/>
              </a:rPr>
              <a:t>α</a:t>
            </a:r>
            <a:r>
              <a:rPr lang="pl-PL" i="1" dirty="0" smtClean="0"/>
              <a:t>( </a:t>
            </a:r>
            <a:r>
              <a:rPr lang="pl-PL" i="1" dirty="0" smtClean="0">
                <a:sym typeface="Symbol"/>
              </a:rPr>
              <a:t></a:t>
            </a:r>
            <a:r>
              <a:rPr lang="it-IT" i="1" dirty="0" smtClean="0">
                <a:sym typeface="Symbol"/>
              </a:rPr>
              <a:t> </a:t>
            </a:r>
            <a:r>
              <a:rPr lang="pl-PL" i="1" dirty="0" smtClean="0"/>
              <a:t>)</a:t>
            </a:r>
            <a:r>
              <a:rPr lang="pl-PL" i="1" baseline="30000" dirty="0" smtClean="0"/>
              <a:t>2</a:t>
            </a:r>
            <a:endParaRPr lang="it-IT" i="1" baseline="30000" dirty="0" smtClean="0"/>
          </a:p>
          <a:p>
            <a:r>
              <a:rPr lang="it-IT" dirty="0" smtClean="0"/>
              <a:t>il SMS tra obiettivi è dato dalla derivazione parziale della stessa, il cui risultato è:</a:t>
            </a:r>
          </a:p>
          <a:p>
            <a:endParaRPr lang="it-IT" dirty="0" smtClean="0"/>
          </a:p>
          <a:p>
            <a:endParaRPr lang="it-IT" dirty="0" smtClean="0"/>
          </a:p>
          <a:p>
            <a:endParaRPr lang="it-IT" dirty="0" smtClean="0"/>
          </a:p>
          <a:p>
            <a:r>
              <a:rPr lang="it-IT" dirty="0" smtClean="0"/>
              <a:t>Da cui: </a:t>
            </a:r>
          </a:p>
          <a:p>
            <a:endParaRPr lang="it-IT" dirty="0"/>
          </a:p>
        </p:txBody>
      </p:sp>
      <p:sp>
        <p:nvSpPr>
          <p:cNvPr id="3" name="Segnaposto numero diapositiva 2"/>
          <p:cNvSpPr>
            <a:spLocks noGrp="1"/>
          </p:cNvSpPr>
          <p:nvPr>
            <p:ph type="sldNum" sz="quarter" idx="12"/>
          </p:nvPr>
        </p:nvSpPr>
        <p:spPr/>
        <p:txBody>
          <a:bodyPr/>
          <a:lstStyle/>
          <a:p>
            <a:fld id="{4D237AA9-4749-465A-B730-E40E9FA360A2}" type="slidenum">
              <a:rPr lang="en-US" smtClean="0"/>
              <a:pPr/>
              <a:t>34</a:t>
            </a:fld>
            <a:endParaRPr lang="en-US"/>
          </a:p>
        </p:txBody>
      </p:sp>
      <p:pic>
        <p:nvPicPr>
          <p:cNvPr id="2051" name="Picture 3"/>
          <p:cNvPicPr>
            <a:picLocks noChangeAspect="1" noChangeArrowheads="1"/>
          </p:cNvPicPr>
          <p:nvPr/>
        </p:nvPicPr>
        <p:blipFill>
          <a:blip r:embed="rId2" cstate="print"/>
          <a:srcRect/>
          <a:stretch>
            <a:fillRect/>
          </a:stretch>
        </p:blipFill>
        <p:spPr bwMode="auto">
          <a:xfrm>
            <a:off x="3787028" y="3507162"/>
            <a:ext cx="3524250" cy="1152525"/>
          </a:xfrm>
          <a:prstGeom prst="rect">
            <a:avLst/>
          </a:prstGeom>
          <a:noFill/>
          <a:ln w="9525">
            <a:noFill/>
            <a:miter lim="800000"/>
            <a:headEnd/>
            <a:tailEnd/>
          </a:ln>
        </p:spPr>
      </p:pic>
      <p:sp>
        <p:nvSpPr>
          <p:cNvPr id="9" name="Callout 3 8"/>
          <p:cNvSpPr/>
          <p:nvPr/>
        </p:nvSpPr>
        <p:spPr>
          <a:xfrm>
            <a:off x="2644588" y="3917576"/>
            <a:ext cx="681318" cy="484096"/>
          </a:xfrm>
          <a:prstGeom prst="borderCallout3">
            <a:avLst>
              <a:gd name="adj1" fmla="val 18750"/>
              <a:gd name="adj2" fmla="val -8333"/>
              <a:gd name="adj3" fmla="val 18750"/>
              <a:gd name="adj4" fmla="val -16667"/>
              <a:gd name="adj5" fmla="val 100000"/>
              <a:gd name="adj6" fmla="val -16667"/>
              <a:gd name="adj7" fmla="val 56296"/>
              <a:gd name="adj8" fmla="val 2867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2u</a:t>
            </a:r>
            <a:endParaRPr lang="it-IT" dirty="0"/>
          </a:p>
        </p:txBody>
      </p:sp>
      <p:sp>
        <p:nvSpPr>
          <p:cNvPr id="10" name="Callout 1 9"/>
          <p:cNvSpPr/>
          <p:nvPr/>
        </p:nvSpPr>
        <p:spPr>
          <a:xfrm>
            <a:off x="6992471" y="3137647"/>
            <a:ext cx="1362636" cy="672353"/>
          </a:xfrm>
          <a:prstGeom prst="borderCallout1">
            <a:avLst>
              <a:gd name="adj1" fmla="val 18750"/>
              <a:gd name="adj2" fmla="val -8333"/>
              <a:gd name="adj3" fmla="val 128500"/>
              <a:gd name="adj4" fmla="val -646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2</a:t>
            </a:r>
            <a:r>
              <a:rPr lang="it-IT" dirty="0" smtClean="0">
                <a:sym typeface="Symbol"/>
              </a:rPr>
              <a:t></a:t>
            </a:r>
            <a:r>
              <a:rPr lang="el-GR" dirty="0" smtClean="0">
                <a:latin typeface="Calibri"/>
                <a:sym typeface="Symbol"/>
              </a:rPr>
              <a:t>α</a:t>
            </a:r>
            <a:endParaRPr lang="it-IT" dirty="0"/>
          </a:p>
        </p:txBody>
      </p:sp>
      <p:pic>
        <p:nvPicPr>
          <p:cNvPr id="2053" name="Picture 5"/>
          <p:cNvPicPr>
            <a:picLocks noChangeAspect="1" noChangeArrowheads="1"/>
          </p:cNvPicPr>
          <p:nvPr/>
        </p:nvPicPr>
        <p:blipFill>
          <a:blip r:embed="rId3" cstate="print"/>
          <a:srcRect/>
          <a:stretch>
            <a:fillRect/>
          </a:stretch>
        </p:blipFill>
        <p:spPr bwMode="auto">
          <a:xfrm>
            <a:off x="4006944" y="5073744"/>
            <a:ext cx="2905125" cy="1228725"/>
          </a:xfrm>
          <a:prstGeom prst="rect">
            <a:avLst/>
          </a:prstGeom>
          <a:noFill/>
          <a:ln w="9525">
            <a:noFill/>
            <a:miter lim="800000"/>
            <a:headEnd/>
            <a:tailEnd/>
          </a:ln>
        </p:spPr>
      </p:pic>
      <p:sp>
        <p:nvSpPr>
          <p:cNvPr id="13" name="CasellaDiTesto 12"/>
          <p:cNvSpPr txBox="1"/>
          <p:nvPr/>
        </p:nvSpPr>
        <p:spPr>
          <a:xfrm>
            <a:off x="6893858" y="5325034"/>
            <a:ext cx="878541"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it-IT" sz="3200" dirty="0" smtClean="0"/>
              <a:t>= -</a:t>
            </a:r>
            <a:r>
              <a:rPr lang="it-IT" sz="3200" dirty="0" smtClean="0">
                <a:sym typeface="Symbol"/>
              </a:rPr>
              <a:t></a:t>
            </a:r>
            <a:endParaRPr lang="it-IT" sz="3200" dirty="0"/>
          </a:p>
        </p:txBody>
      </p:sp>
      <p:sp>
        <p:nvSpPr>
          <p:cNvPr id="14" name="Fumetto 3 13"/>
          <p:cNvSpPr/>
          <p:nvPr/>
        </p:nvSpPr>
        <p:spPr>
          <a:xfrm>
            <a:off x="7853081" y="3693460"/>
            <a:ext cx="4168590" cy="3164540"/>
          </a:xfrm>
          <a:prstGeom prst="wedgeEllipseCallout">
            <a:avLst>
              <a:gd name="adj1" fmla="val -54953"/>
              <a:gd name="adj2" fmla="val 104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Soluzione Ottima: La minimizzazione della funzione di perdita richiede che il saggio</a:t>
            </a:r>
          </a:p>
          <a:p>
            <a:r>
              <a:rPr lang="it-IT" dirty="0" smtClean="0"/>
              <a:t>marginale di sostituzione tra il tasso di inflazione ed il tasso di disoccupazione</a:t>
            </a:r>
          </a:p>
          <a:p>
            <a:r>
              <a:rPr lang="it-IT" dirty="0" smtClean="0"/>
              <a:t>sia pari alla pendenza della curva di Phillips.</a:t>
            </a:r>
            <a:endParaRPr lang="it-IT"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it-IT" sz="3800" dirty="0"/>
              <a:t>Dal Teorema della </a:t>
            </a:r>
            <a:r>
              <a:rPr lang="it-IT" sz="3800" b="1" dirty="0">
                <a:solidFill>
                  <a:srgbClr val="FFFF00"/>
                </a:solidFill>
              </a:rPr>
              <a:t>Regola aurea di </a:t>
            </a:r>
            <a:r>
              <a:rPr lang="it-IT" sz="3800" b="1" dirty="0" err="1">
                <a:solidFill>
                  <a:srgbClr val="FFFF00"/>
                </a:solidFill>
              </a:rPr>
              <a:t>Tinbergen</a:t>
            </a:r>
            <a:r>
              <a:rPr lang="it-IT" sz="3800" dirty="0">
                <a:solidFill>
                  <a:srgbClr val="FFFF00"/>
                </a:solidFill>
              </a:rPr>
              <a:t> </a:t>
            </a:r>
            <a:r>
              <a:rPr lang="it-IT" sz="3800" dirty="0"/>
              <a:t>alla critica di </a:t>
            </a:r>
            <a:r>
              <a:rPr lang="it-IT" sz="3800" dirty="0">
                <a:solidFill>
                  <a:srgbClr val="FFFF00"/>
                </a:solidFill>
              </a:rPr>
              <a:t>Lucas</a:t>
            </a:r>
          </a:p>
        </p:txBody>
      </p:sp>
      <p:sp>
        <p:nvSpPr>
          <p:cNvPr id="19459" name="Rectangle 3"/>
          <p:cNvSpPr>
            <a:spLocks noGrp="1" noChangeArrowheads="1"/>
          </p:cNvSpPr>
          <p:nvPr>
            <p:ph idx="1"/>
          </p:nvPr>
        </p:nvSpPr>
        <p:spPr>
          <a:xfrm>
            <a:off x="1945005" y="1807235"/>
            <a:ext cx="8362950" cy="4492625"/>
          </a:xfrm>
        </p:spPr>
        <p:txBody>
          <a:bodyPr>
            <a:normAutofit/>
          </a:bodyPr>
          <a:lstStyle/>
          <a:p>
            <a:pPr>
              <a:lnSpc>
                <a:spcPct val="90000"/>
              </a:lnSpc>
            </a:pPr>
            <a:r>
              <a:rPr lang="it-IT" sz="2800" b="1" dirty="0" smtClean="0"/>
              <a:t>Lucas</a:t>
            </a:r>
            <a:r>
              <a:rPr lang="it-IT" sz="2800" dirty="0" smtClean="0"/>
              <a:t> </a:t>
            </a:r>
            <a:r>
              <a:rPr lang="it-IT" sz="2800" dirty="0"/>
              <a:t>(Nobel nel 1995) mette in discussione questi assunti (</a:t>
            </a:r>
            <a:r>
              <a:rPr lang="it-IT" sz="2800" dirty="0">
                <a:solidFill>
                  <a:srgbClr val="FF0000"/>
                </a:solidFill>
              </a:rPr>
              <a:t>critica</a:t>
            </a:r>
            <a:r>
              <a:rPr lang="it-IT" sz="2800" dirty="0"/>
              <a:t> di L.), ipotizzando che gli agenti economici formino le </a:t>
            </a:r>
            <a:r>
              <a:rPr lang="it-IT" sz="2800" u="sng" dirty="0"/>
              <a:t>aspettative</a:t>
            </a:r>
            <a:r>
              <a:rPr lang="it-IT" sz="2800" dirty="0"/>
              <a:t> in modo razionale, perciò nel momento in cui la politica economica viene messa in opera, </a:t>
            </a:r>
            <a:r>
              <a:rPr lang="it-IT" sz="2800" dirty="0" smtClean="0"/>
              <a:t>mutano le condizioni </a:t>
            </a:r>
            <a:r>
              <a:rPr lang="it-IT" sz="2800" dirty="0"/>
              <a:t>in cui operano gli individui e quindi anche i criteri di comportamento degli </a:t>
            </a:r>
            <a:r>
              <a:rPr lang="it-IT" sz="2800" dirty="0" smtClean="0"/>
              <a:t>agenti: </a:t>
            </a:r>
            <a:r>
              <a:rPr lang="it-IT" sz="2800" dirty="0"/>
              <a:t>i parametri di comportamento variano, perché la strategia ottimale di ognuno dipende da quella degli altri (interdipendenza strategica </a:t>
            </a:r>
            <a:r>
              <a:rPr lang="it-IT" sz="2800" dirty="0">
                <a:cs typeface="Arial" charset="0"/>
              </a:rPr>
              <a:t>→ </a:t>
            </a:r>
            <a:r>
              <a:rPr lang="it-IT" sz="2800" dirty="0">
                <a:solidFill>
                  <a:srgbClr val="FF0000"/>
                </a:solidFill>
                <a:cs typeface="Arial" charset="0"/>
              </a:rPr>
              <a:t>Nuova teoria della Politica Economica</a:t>
            </a:r>
            <a:r>
              <a:rPr lang="it-IT" sz="2800" dirty="0"/>
              <a:t>).</a:t>
            </a:r>
          </a:p>
        </p:txBody>
      </p:sp>
      <p:sp>
        <p:nvSpPr>
          <p:cNvPr id="3" name="Segnaposto numero diapositiva 2"/>
          <p:cNvSpPr>
            <a:spLocks noGrp="1"/>
          </p:cNvSpPr>
          <p:nvPr>
            <p:ph type="sldNum" sz="quarter" idx="12"/>
          </p:nvPr>
        </p:nvSpPr>
        <p:spPr/>
        <p:txBody>
          <a:bodyPr/>
          <a:lstStyle/>
          <a:p>
            <a:fld id="{4D237AA9-4749-465A-B730-E40E9FA360A2}" type="slidenum">
              <a:rPr lang="en-US" smtClean="0"/>
              <a:pPr/>
              <a:t>35</a:t>
            </a:fld>
            <a:endParaRPr lang="en-US"/>
          </a:p>
        </p:txBody>
      </p:sp>
    </p:spTree>
    <p:extLst>
      <p:ext uri="{BB962C8B-B14F-4D97-AF65-F5344CB8AC3E}">
        <p14:creationId xmlns:p14="http://schemas.microsoft.com/office/powerpoint/2010/main" val="388675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bldLst>
      <p:bldP spid="19458" grpId="0"/>
      <p:bldP spid="19459" grpId="0" build="p" bldLvl="2">
        <p:tmplLst>
          <p:tmpl lvl="1">
            <p:tnLst>
              <p:par>
                <p:cTn presetID="37" presetClass="entr" presetSubtype="0" fill="hold" nodeType="clickEffect">
                  <p:stCondLst>
                    <p:cond delay="0"/>
                  </p:stCondLst>
                  <p:childTnLst>
                    <p:set>
                      <p:cBhvr>
                        <p:cTn dur="1" fill="hold">
                          <p:stCondLst>
                            <p:cond delay="0"/>
                          </p:stCondLst>
                        </p:cTn>
                        <p:tgtEl>
                          <p:spTgt spid="19459"/>
                        </p:tgtEl>
                        <p:attrNameLst>
                          <p:attrName>style.visibility</p:attrName>
                        </p:attrNameLst>
                      </p:cBhvr>
                      <p:to>
                        <p:strVal val="visible"/>
                      </p:to>
                    </p:set>
                    <p:animEffect transition="in" filter="fade">
                      <p:cBhvr>
                        <p:cTn dur="1000"/>
                        <p:tgtEl>
                          <p:spTgt spid="19459"/>
                        </p:tgtEl>
                      </p:cBhvr>
                    </p:animEffect>
                    <p:anim calcmode="lin" valueType="num">
                      <p:cBhvr>
                        <p:cTn dur="1000" fill="hold"/>
                        <p:tgtEl>
                          <p:spTgt spid="19459"/>
                        </p:tgtEl>
                        <p:attrNameLst>
                          <p:attrName>ppt_x</p:attrName>
                        </p:attrNameLst>
                      </p:cBhvr>
                      <p:tavLst>
                        <p:tav tm="0">
                          <p:val>
                            <p:strVal val="#ppt_x"/>
                          </p:val>
                        </p:tav>
                        <p:tav tm="100000">
                          <p:val>
                            <p:strVal val="#ppt_x"/>
                          </p:val>
                        </p:tav>
                      </p:tavLst>
                    </p:anim>
                    <p:anim calcmode="lin" valueType="num">
                      <p:cBhvr>
                        <p:cTn dur="898" decel="100000" fill="hold"/>
                        <p:tgtEl>
                          <p:spTgt spid="19459"/>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9459"/>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clickEffect">
                  <p:stCondLst>
                    <p:cond delay="0"/>
                  </p:stCondLst>
                  <p:childTnLst>
                    <p:set>
                      <p:cBhvr>
                        <p:cTn dur="1" fill="hold">
                          <p:stCondLst>
                            <p:cond delay="0"/>
                          </p:stCondLst>
                        </p:cTn>
                        <p:tgtEl>
                          <p:spTgt spid="19459"/>
                        </p:tgtEl>
                        <p:attrNameLst>
                          <p:attrName>style.visibility</p:attrName>
                        </p:attrNameLst>
                      </p:cBhvr>
                      <p:to>
                        <p:strVal val="visible"/>
                      </p:to>
                    </p:set>
                    <p:animEffect transition="in" filter="fade">
                      <p:cBhvr>
                        <p:cTn dur="1000"/>
                        <p:tgtEl>
                          <p:spTgt spid="19459"/>
                        </p:tgtEl>
                      </p:cBhvr>
                    </p:animEffect>
                    <p:anim calcmode="lin" valueType="num">
                      <p:cBhvr>
                        <p:cTn dur="1000" fill="hold"/>
                        <p:tgtEl>
                          <p:spTgt spid="19459"/>
                        </p:tgtEl>
                        <p:attrNameLst>
                          <p:attrName>ppt_x</p:attrName>
                        </p:attrNameLst>
                      </p:cBhvr>
                      <p:tavLst>
                        <p:tav tm="0">
                          <p:val>
                            <p:strVal val="#ppt_x"/>
                          </p:val>
                        </p:tav>
                        <p:tav tm="100000">
                          <p:val>
                            <p:strVal val="#ppt_x"/>
                          </p:val>
                        </p:tav>
                      </p:tavLst>
                    </p:anim>
                    <p:anim calcmode="lin" valueType="num">
                      <p:cBhvr>
                        <p:cTn dur="898" decel="100000" fill="hold"/>
                        <p:tgtEl>
                          <p:spTgt spid="19459"/>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9459"/>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19459"/>
                        </p:tgtEl>
                        <p:attrNameLst>
                          <p:attrName>style.visibility</p:attrName>
                        </p:attrNameLst>
                      </p:cBhvr>
                      <p:to>
                        <p:strVal val="visible"/>
                      </p:to>
                    </p:set>
                    <p:animEffect transition="in" filter="fade">
                      <p:cBhvr>
                        <p:cTn dur="1000"/>
                        <p:tgtEl>
                          <p:spTgt spid="19459"/>
                        </p:tgtEl>
                      </p:cBhvr>
                    </p:animEffect>
                    <p:anim calcmode="lin" valueType="num">
                      <p:cBhvr>
                        <p:cTn dur="1000" fill="hold"/>
                        <p:tgtEl>
                          <p:spTgt spid="19459"/>
                        </p:tgtEl>
                        <p:attrNameLst>
                          <p:attrName>ppt_x</p:attrName>
                        </p:attrNameLst>
                      </p:cBhvr>
                      <p:tavLst>
                        <p:tav tm="0">
                          <p:val>
                            <p:strVal val="#ppt_x"/>
                          </p:val>
                        </p:tav>
                        <p:tav tm="100000">
                          <p:val>
                            <p:strVal val="#ppt_x"/>
                          </p:val>
                        </p:tav>
                      </p:tavLst>
                    </p:anim>
                    <p:anim calcmode="lin" valueType="num">
                      <p:cBhvr>
                        <p:cTn dur="898" decel="100000" fill="hold"/>
                        <p:tgtEl>
                          <p:spTgt spid="19459"/>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9459"/>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19459"/>
                        </p:tgtEl>
                        <p:attrNameLst>
                          <p:attrName>style.visibility</p:attrName>
                        </p:attrNameLst>
                      </p:cBhvr>
                      <p:to>
                        <p:strVal val="visible"/>
                      </p:to>
                    </p:set>
                    <p:animEffect transition="in" filter="fade">
                      <p:cBhvr>
                        <p:cTn dur="1000"/>
                        <p:tgtEl>
                          <p:spTgt spid="19459"/>
                        </p:tgtEl>
                      </p:cBhvr>
                    </p:animEffect>
                    <p:anim calcmode="lin" valueType="num">
                      <p:cBhvr>
                        <p:cTn dur="1000" fill="hold"/>
                        <p:tgtEl>
                          <p:spTgt spid="19459"/>
                        </p:tgtEl>
                        <p:attrNameLst>
                          <p:attrName>ppt_x</p:attrName>
                        </p:attrNameLst>
                      </p:cBhvr>
                      <p:tavLst>
                        <p:tav tm="0">
                          <p:val>
                            <p:strVal val="#ppt_x"/>
                          </p:val>
                        </p:tav>
                        <p:tav tm="100000">
                          <p:val>
                            <p:strVal val="#ppt_x"/>
                          </p:val>
                        </p:tav>
                      </p:tavLst>
                    </p:anim>
                    <p:anim calcmode="lin" valueType="num">
                      <p:cBhvr>
                        <p:cTn dur="898" decel="100000" fill="hold"/>
                        <p:tgtEl>
                          <p:spTgt spid="19459"/>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9459"/>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19459"/>
                        </p:tgtEl>
                        <p:attrNameLst>
                          <p:attrName>style.visibility</p:attrName>
                        </p:attrNameLst>
                      </p:cBhvr>
                      <p:to>
                        <p:strVal val="visible"/>
                      </p:to>
                    </p:set>
                    <p:animEffect transition="in" filter="fade">
                      <p:cBhvr>
                        <p:cTn dur="1000"/>
                        <p:tgtEl>
                          <p:spTgt spid="19459"/>
                        </p:tgtEl>
                      </p:cBhvr>
                    </p:animEffect>
                    <p:anim calcmode="lin" valueType="num">
                      <p:cBhvr>
                        <p:cTn dur="1000" fill="hold"/>
                        <p:tgtEl>
                          <p:spTgt spid="19459"/>
                        </p:tgtEl>
                        <p:attrNameLst>
                          <p:attrName>ppt_x</p:attrName>
                        </p:attrNameLst>
                      </p:cBhvr>
                      <p:tavLst>
                        <p:tav tm="0">
                          <p:val>
                            <p:strVal val="#ppt_x"/>
                          </p:val>
                        </p:tav>
                        <p:tav tm="100000">
                          <p:val>
                            <p:strVal val="#ppt_x"/>
                          </p:val>
                        </p:tav>
                      </p:tavLst>
                    </p:anim>
                    <p:anim calcmode="lin" valueType="num">
                      <p:cBhvr>
                        <p:cTn dur="898" decel="100000" fill="hold"/>
                        <p:tgtEl>
                          <p:spTgt spid="19459"/>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9459"/>
                        </p:tgtEl>
                        <p:attrNameLst>
                          <p:attrName>ppt_y</p:attrName>
                        </p:attrNameLst>
                      </p:cBhvr>
                      <p:tavLst>
                        <p:tav tm="0">
                          <p:val>
                            <p:strVal val="#ppt_y-.03"/>
                          </p:val>
                        </p:tav>
                        <p:tav tm="100000">
                          <p:val>
                            <p:strVal val="#ppt_y"/>
                          </p:val>
                        </p:tav>
                      </p:tavLst>
                    </p:anim>
                  </p:childTnLst>
                </p:cTn>
              </p:par>
            </p:tnLst>
          </p:tmpl>
        </p:tmplLst>
      </p:b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relazioni di un modello macroeconomico</a:t>
            </a:r>
            <a:endParaRPr lang="it-IT" dirty="0"/>
          </a:p>
        </p:txBody>
      </p:sp>
      <p:sp>
        <p:nvSpPr>
          <p:cNvPr id="3" name="Segnaposto contenuto 2"/>
          <p:cNvSpPr>
            <a:spLocks noGrp="1"/>
          </p:cNvSpPr>
          <p:nvPr>
            <p:ph idx="1"/>
          </p:nvPr>
        </p:nvSpPr>
        <p:spPr/>
        <p:txBody>
          <a:bodyPr>
            <a:normAutofit fontScale="92500" lnSpcReduction="10000"/>
          </a:bodyPr>
          <a:lstStyle/>
          <a:p>
            <a:pPr>
              <a:lnSpc>
                <a:spcPct val="90000"/>
              </a:lnSpc>
            </a:pPr>
            <a:r>
              <a:rPr lang="it-IT" sz="3400" b="1" dirty="0"/>
              <a:t>Categoria</a:t>
            </a:r>
            <a:r>
              <a:rPr lang="it-IT" sz="3400" dirty="0"/>
              <a:t> di relazioni interne al modello (equazioni):</a:t>
            </a:r>
          </a:p>
          <a:p>
            <a:pPr lvl="1">
              <a:lnSpc>
                <a:spcPct val="90000"/>
              </a:lnSpc>
            </a:pPr>
            <a:r>
              <a:rPr lang="it-IT" sz="3400" dirty="0">
                <a:solidFill>
                  <a:srgbClr val="FFFF00"/>
                </a:solidFill>
              </a:rPr>
              <a:t>Tecniche (Y= </a:t>
            </a:r>
            <a:r>
              <a:rPr lang="it-IT" sz="3400" dirty="0" smtClean="0">
                <a:solidFill>
                  <a:srgbClr val="FFFF00"/>
                </a:solidFill>
              </a:rPr>
              <a:t>AK</a:t>
            </a:r>
            <a:r>
              <a:rPr lang="it-IT" sz="3400" baseline="30000" dirty="0" smtClean="0">
                <a:solidFill>
                  <a:srgbClr val="FFFF00"/>
                </a:solidFill>
              </a:rPr>
              <a:t>a</a:t>
            </a:r>
            <a:r>
              <a:rPr lang="it-IT" sz="3400" dirty="0" smtClean="0">
                <a:solidFill>
                  <a:srgbClr val="FFFF00"/>
                </a:solidFill>
              </a:rPr>
              <a:t>L</a:t>
            </a:r>
            <a:r>
              <a:rPr lang="it-IT" sz="3400" baseline="30000" dirty="0" smtClean="0">
                <a:solidFill>
                  <a:srgbClr val="FFFF00"/>
                </a:solidFill>
              </a:rPr>
              <a:t>1-a</a:t>
            </a:r>
            <a:r>
              <a:rPr lang="it-IT" sz="3400" dirty="0">
                <a:solidFill>
                  <a:srgbClr val="FFFF00"/>
                </a:solidFill>
              </a:rPr>
              <a:t>)</a:t>
            </a:r>
          </a:p>
          <a:p>
            <a:pPr lvl="1">
              <a:lnSpc>
                <a:spcPct val="90000"/>
              </a:lnSpc>
            </a:pPr>
            <a:r>
              <a:rPr lang="it-IT" sz="3400" dirty="0">
                <a:solidFill>
                  <a:srgbClr val="FFFF00"/>
                </a:solidFill>
              </a:rPr>
              <a:t>Comportamentali (C=</a:t>
            </a:r>
            <a:r>
              <a:rPr lang="it-IT" sz="3400" dirty="0" err="1">
                <a:solidFill>
                  <a:srgbClr val="FFFF00"/>
                </a:solidFill>
              </a:rPr>
              <a:t>cY</a:t>
            </a:r>
            <a:r>
              <a:rPr lang="it-IT" sz="3400" baseline="30000" dirty="0" err="1">
                <a:solidFill>
                  <a:srgbClr val="FFFF00"/>
                </a:solidFill>
              </a:rPr>
              <a:t>d</a:t>
            </a:r>
            <a:r>
              <a:rPr lang="it-IT" sz="3400" dirty="0">
                <a:solidFill>
                  <a:srgbClr val="FFFF00"/>
                </a:solidFill>
              </a:rPr>
              <a:t>)</a:t>
            </a:r>
          </a:p>
          <a:p>
            <a:pPr lvl="1">
              <a:lnSpc>
                <a:spcPct val="90000"/>
              </a:lnSpc>
            </a:pPr>
            <a:r>
              <a:rPr lang="it-IT" sz="3400" dirty="0">
                <a:solidFill>
                  <a:srgbClr val="FFFF00"/>
                </a:solidFill>
              </a:rPr>
              <a:t>Di equilibrio (D=C+I+G)</a:t>
            </a:r>
          </a:p>
          <a:p>
            <a:pPr lvl="1">
              <a:lnSpc>
                <a:spcPct val="90000"/>
              </a:lnSpc>
            </a:pPr>
            <a:r>
              <a:rPr lang="it-IT" sz="3400" dirty="0">
                <a:solidFill>
                  <a:srgbClr val="FFFF00"/>
                </a:solidFill>
              </a:rPr>
              <a:t>Di definizione (I=I</a:t>
            </a:r>
            <a:r>
              <a:rPr lang="it-IT" sz="3400" baseline="-25000" dirty="0">
                <a:solidFill>
                  <a:srgbClr val="FFFF00"/>
                </a:solidFill>
              </a:rPr>
              <a:t>0</a:t>
            </a:r>
            <a:r>
              <a:rPr lang="it-IT" sz="3400" dirty="0" smtClean="0">
                <a:solidFill>
                  <a:srgbClr val="FFFF00"/>
                </a:solidFill>
              </a:rPr>
              <a:t>)</a:t>
            </a:r>
          </a:p>
          <a:p>
            <a:pPr>
              <a:lnSpc>
                <a:spcPct val="90000"/>
              </a:lnSpc>
            </a:pPr>
            <a:r>
              <a:rPr lang="it-IT" sz="3800" dirty="0" smtClean="0">
                <a:solidFill>
                  <a:srgbClr val="FFFF00"/>
                </a:solidFill>
              </a:rPr>
              <a:t> </a:t>
            </a:r>
            <a:r>
              <a:rPr lang="it-IT" sz="3800" dirty="0" smtClean="0"/>
              <a:t>La soluzione del modello determina poi il valore delle variabili endogene (Y, ad es.) sulla base dei valori noti di quelle esogene (es. G o T)</a:t>
            </a:r>
            <a:endParaRPr lang="it-IT" sz="3800" dirty="0"/>
          </a:p>
          <a:p>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4</a:t>
            </a:fld>
            <a:endParaRPr lang="en-US"/>
          </a:p>
        </p:txBody>
      </p:sp>
    </p:spTree>
    <p:extLst>
      <p:ext uri="{BB962C8B-B14F-4D97-AF65-F5344CB8AC3E}">
        <p14:creationId xmlns:p14="http://schemas.microsoft.com/office/powerpoint/2010/main" val="3513921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r>
              <a:rPr lang="it-IT" dirty="0"/>
              <a:t>Le </a:t>
            </a:r>
            <a:r>
              <a:rPr lang="it-IT" dirty="0" smtClean="0"/>
              <a:t>variabili ed equazioni in </a:t>
            </a:r>
            <a:r>
              <a:rPr lang="it-IT" dirty="0"/>
              <a:t>forma strutturale e ridotta</a:t>
            </a:r>
          </a:p>
        </p:txBody>
      </p:sp>
      <p:sp>
        <p:nvSpPr>
          <p:cNvPr id="17411" name="Rectangle 3"/>
          <p:cNvSpPr>
            <a:spLocks noGrp="1" noChangeArrowheads="1"/>
          </p:cNvSpPr>
          <p:nvPr>
            <p:ph idx="1"/>
          </p:nvPr>
        </p:nvSpPr>
        <p:spPr>
          <a:xfrm>
            <a:off x="1097280" y="2164911"/>
            <a:ext cx="10058400" cy="4023360"/>
          </a:xfrm>
        </p:spPr>
        <p:txBody>
          <a:bodyPr>
            <a:normAutofit/>
          </a:bodyPr>
          <a:lstStyle/>
          <a:p>
            <a:pPr>
              <a:lnSpc>
                <a:spcPct val="80000"/>
              </a:lnSpc>
            </a:pPr>
            <a:r>
              <a:rPr lang="it-IT" sz="2600" b="1" dirty="0">
                <a:solidFill>
                  <a:srgbClr val="FFFF00"/>
                </a:solidFill>
              </a:rPr>
              <a:t>Endogene</a:t>
            </a:r>
            <a:r>
              <a:rPr lang="it-IT" sz="2600" dirty="0"/>
              <a:t>: spiegate dal modello (Y </a:t>
            </a:r>
            <a:r>
              <a:rPr lang="it-IT" sz="2600" dirty="0" smtClean="0"/>
              <a:t>nell’es</a:t>
            </a:r>
            <a:r>
              <a:rPr lang="it-IT" sz="2600" dirty="0"/>
              <a:t>. di prima)</a:t>
            </a:r>
          </a:p>
          <a:p>
            <a:pPr>
              <a:lnSpc>
                <a:spcPct val="80000"/>
              </a:lnSpc>
            </a:pPr>
            <a:r>
              <a:rPr lang="it-IT" sz="2600" b="1" dirty="0">
                <a:solidFill>
                  <a:srgbClr val="FFFF00"/>
                </a:solidFill>
              </a:rPr>
              <a:t>Esogene</a:t>
            </a:r>
            <a:r>
              <a:rPr lang="it-IT" sz="2600" dirty="0"/>
              <a:t>: date, non spiegate dal modello, ma provenienti dall’esterno (I</a:t>
            </a:r>
            <a:r>
              <a:rPr lang="it-IT" sz="2600" baseline="-25000" dirty="0"/>
              <a:t>0</a:t>
            </a:r>
            <a:r>
              <a:rPr lang="it-IT" sz="2600" dirty="0"/>
              <a:t> o G)</a:t>
            </a:r>
          </a:p>
          <a:p>
            <a:pPr lvl="1">
              <a:lnSpc>
                <a:spcPct val="80000"/>
              </a:lnSpc>
            </a:pPr>
            <a:r>
              <a:rPr lang="it-IT" sz="2200" dirty="0"/>
              <a:t>Spesso sono legate a parametri (di comportamento o tecnici a seconda delle </a:t>
            </a:r>
            <a:r>
              <a:rPr lang="it-IT" sz="2200" dirty="0" smtClean="0"/>
              <a:t>relazioni, c nel nostro esempio)</a:t>
            </a:r>
            <a:endParaRPr lang="it-IT" sz="2200" dirty="0"/>
          </a:p>
          <a:p>
            <a:pPr>
              <a:lnSpc>
                <a:spcPct val="80000"/>
              </a:lnSpc>
            </a:pPr>
            <a:r>
              <a:rPr lang="it-IT" sz="2600" dirty="0"/>
              <a:t>Le due tipologie di variabili compaiono nel modello in </a:t>
            </a:r>
            <a:r>
              <a:rPr lang="it-IT" sz="2600" dirty="0">
                <a:solidFill>
                  <a:srgbClr val="FF0000"/>
                </a:solidFill>
              </a:rPr>
              <a:t>forma strutturale</a:t>
            </a:r>
            <a:r>
              <a:rPr lang="it-IT" sz="2600" dirty="0"/>
              <a:t>, dato da </a:t>
            </a:r>
            <a:r>
              <a:rPr lang="it-IT" sz="2600" u="sng" dirty="0"/>
              <a:t>tutte le equazioni</a:t>
            </a:r>
            <a:r>
              <a:rPr lang="it-IT" sz="2600" dirty="0"/>
              <a:t> che descrivono le relazioni che intercorrono tra le variabili;</a:t>
            </a:r>
          </a:p>
          <a:p>
            <a:pPr>
              <a:lnSpc>
                <a:spcPct val="80000"/>
              </a:lnSpc>
            </a:pPr>
            <a:r>
              <a:rPr lang="it-IT" sz="2600" dirty="0"/>
              <a:t>Quando ogni variabile endogena è funzione delle </a:t>
            </a:r>
            <a:r>
              <a:rPr lang="it-IT" sz="2600" u="sng" dirty="0"/>
              <a:t>sole esogene</a:t>
            </a:r>
            <a:r>
              <a:rPr lang="it-IT" sz="2600" dirty="0"/>
              <a:t>, allora il modello è espresso in </a:t>
            </a:r>
            <a:r>
              <a:rPr lang="it-IT" sz="2600" dirty="0">
                <a:solidFill>
                  <a:srgbClr val="FF0000"/>
                </a:solidFill>
              </a:rPr>
              <a:t>forma ridotta</a:t>
            </a:r>
            <a:endParaRPr lang="it-IT" sz="2600" dirty="0"/>
          </a:p>
        </p:txBody>
      </p:sp>
      <p:sp>
        <p:nvSpPr>
          <p:cNvPr id="3" name="Segnaposto numero diapositiva 2"/>
          <p:cNvSpPr>
            <a:spLocks noGrp="1"/>
          </p:cNvSpPr>
          <p:nvPr>
            <p:ph type="sldNum" sz="quarter" idx="12"/>
          </p:nvPr>
        </p:nvSpPr>
        <p:spPr/>
        <p:txBody>
          <a:bodyPr/>
          <a:lstStyle/>
          <a:p>
            <a:fld id="{4D237AA9-4749-465A-B730-E40E9FA360A2}" type="slidenum">
              <a:rPr lang="en-US" smtClean="0"/>
              <a:pPr/>
              <a:t>5</a:t>
            </a:fld>
            <a:endParaRPr lang="en-US"/>
          </a:p>
        </p:txBody>
      </p:sp>
    </p:spTree>
    <p:extLst>
      <p:ext uri="{BB962C8B-B14F-4D97-AF65-F5344CB8AC3E}">
        <p14:creationId xmlns:p14="http://schemas.microsoft.com/office/powerpoint/2010/main" val="1893417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1000"/>
                                        <p:tgtEl>
                                          <p:spTgt spid="17410"/>
                                        </p:tgtEl>
                                      </p:cBhvr>
                                    </p:animEffect>
                                    <p:anim calcmode="lin" valueType="num">
                                      <p:cBhvr>
                                        <p:cTn id="8" dur="1000" fill="hold"/>
                                        <p:tgtEl>
                                          <p:spTgt spid="17410"/>
                                        </p:tgtEl>
                                        <p:attrNameLst>
                                          <p:attrName>ppt_x</p:attrName>
                                        </p:attrNameLst>
                                      </p:cBhvr>
                                      <p:tavLst>
                                        <p:tav tm="0">
                                          <p:val>
                                            <p:strVal val="#ppt_x"/>
                                          </p:val>
                                        </p:tav>
                                        <p:tav tm="100000">
                                          <p:val>
                                            <p:strVal val="#ppt_x"/>
                                          </p:val>
                                        </p:tav>
                                      </p:tavLst>
                                    </p:anim>
                                    <p:anim calcmode="lin" valueType="num">
                                      <p:cBhvr>
                                        <p:cTn id="9" dur="898" decel="100000" fill="hold"/>
                                        <p:tgtEl>
                                          <p:spTgt spid="17410"/>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741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7411">
                                            <p:txEl>
                                              <p:pRg st="0" end="0"/>
                                            </p:txEl>
                                          </p:spTgt>
                                        </p:tgtEl>
                                        <p:attrNameLst>
                                          <p:attrName>style.visibility</p:attrName>
                                        </p:attrNameLst>
                                      </p:cBhvr>
                                      <p:to>
                                        <p:strVal val="visible"/>
                                      </p:to>
                                    </p:set>
                                    <p:animEffect transition="in" filter="fade">
                                      <p:cBhvr>
                                        <p:cTn id="15" dur="1000"/>
                                        <p:tgtEl>
                                          <p:spTgt spid="17411">
                                            <p:txEl>
                                              <p:pRg st="0" end="0"/>
                                            </p:txEl>
                                          </p:spTgt>
                                        </p:tgtEl>
                                      </p:cBhvr>
                                    </p:animEffect>
                                    <p:anim calcmode="lin" valueType="num">
                                      <p:cBhvr>
                                        <p:cTn id="16"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7411">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741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7411">
                                            <p:txEl>
                                              <p:pRg st="1" end="1"/>
                                            </p:txEl>
                                          </p:spTgt>
                                        </p:tgtEl>
                                        <p:attrNameLst>
                                          <p:attrName>style.visibility</p:attrName>
                                        </p:attrNameLst>
                                      </p:cBhvr>
                                      <p:to>
                                        <p:strVal val="visible"/>
                                      </p:to>
                                    </p:set>
                                    <p:animEffect transition="in" filter="fade">
                                      <p:cBhvr>
                                        <p:cTn id="23" dur="1000"/>
                                        <p:tgtEl>
                                          <p:spTgt spid="17411">
                                            <p:txEl>
                                              <p:pRg st="1" end="1"/>
                                            </p:txEl>
                                          </p:spTgt>
                                        </p:tgtEl>
                                      </p:cBhvr>
                                    </p:animEffect>
                                    <p:anim calcmode="lin" valueType="num">
                                      <p:cBhvr>
                                        <p:cTn id="24" dur="10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7411">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741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7411">
                                            <p:txEl>
                                              <p:pRg st="2" end="2"/>
                                            </p:txEl>
                                          </p:spTgt>
                                        </p:tgtEl>
                                        <p:attrNameLst>
                                          <p:attrName>style.visibility</p:attrName>
                                        </p:attrNameLst>
                                      </p:cBhvr>
                                      <p:to>
                                        <p:strVal val="visible"/>
                                      </p:to>
                                    </p:set>
                                    <p:animEffect transition="in" filter="fade">
                                      <p:cBhvr>
                                        <p:cTn id="31" dur="1000"/>
                                        <p:tgtEl>
                                          <p:spTgt spid="17411">
                                            <p:txEl>
                                              <p:pRg st="2" end="2"/>
                                            </p:txEl>
                                          </p:spTgt>
                                        </p:tgtEl>
                                      </p:cBhvr>
                                    </p:animEffect>
                                    <p:anim calcmode="lin" valueType="num">
                                      <p:cBhvr>
                                        <p:cTn id="32" dur="10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7411">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741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7411">
                                            <p:txEl>
                                              <p:pRg st="3" end="3"/>
                                            </p:txEl>
                                          </p:spTgt>
                                        </p:tgtEl>
                                        <p:attrNameLst>
                                          <p:attrName>style.visibility</p:attrName>
                                        </p:attrNameLst>
                                      </p:cBhvr>
                                      <p:to>
                                        <p:strVal val="visible"/>
                                      </p:to>
                                    </p:set>
                                    <p:animEffect transition="in" filter="fade">
                                      <p:cBhvr>
                                        <p:cTn id="39" dur="1000"/>
                                        <p:tgtEl>
                                          <p:spTgt spid="17411">
                                            <p:txEl>
                                              <p:pRg st="3" end="3"/>
                                            </p:txEl>
                                          </p:spTgt>
                                        </p:tgtEl>
                                      </p:cBhvr>
                                    </p:animEffect>
                                    <p:anim calcmode="lin" valueType="num">
                                      <p:cBhvr>
                                        <p:cTn id="40" dur="10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7411">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741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17411">
                                            <p:txEl>
                                              <p:pRg st="4" end="4"/>
                                            </p:txEl>
                                          </p:spTgt>
                                        </p:tgtEl>
                                        <p:attrNameLst>
                                          <p:attrName>style.visibility</p:attrName>
                                        </p:attrNameLst>
                                      </p:cBhvr>
                                      <p:to>
                                        <p:strVal val="visible"/>
                                      </p:to>
                                    </p:set>
                                    <p:animEffect transition="in" filter="fade">
                                      <p:cBhvr>
                                        <p:cTn id="47" dur="1000"/>
                                        <p:tgtEl>
                                          <p:spTgt spid="17411">
                                            <p:txEl>
                                              <p:pRg st="4" end="4"/>
                                            </p:txEl>
                                          </p:spTgt>
                                        </p:tgtEl>
                                      </p:cBhvr>
                                    </p:animEffect>
                                    <p:anim calcmode="lin" valueType="num">
                                      <p:cBhvr>
                                        <p:cTn id="48" dur="10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17411">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17411">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r>
              <a:rPr lang="it-IT" sz="3600" dirty="0" smtClean="0"/>
              <a:t>Obiettivi e </a:t>
            </a:r>
            <a:r>
              <a:rPr lang="it-IT" sz="3600" dirty="0"/>
              <a:t>strumenti in un modello macroeconomico</a:t>
            </a:r>
          </a:p>
        </p:txBody>
      </p:sp>
      <p:sp>
        <p:nvSpPr>
          <p:cNvPr id="18435" name="Rectangle 3"/>
          <p:cNvSpPr>
            <a:spLocks noGrp="1" noChangeArrowheads="1"/>
          </p:cNvSpPr>
          <p:nvPr>
            <p:ph idx="1"/>
          </p:nvPr>
        </p:nvSpPr>
        <p:spPr>
          <a:xfrm>
            <a:off x="1766894" y="1737360"/>
            <a:ext cx="8435280" cy="4608512"/>
          </a:xfrm>
        </p:spPr>
        <p:txBody>
          <a:bodyPr>
            <a:normAutofit lnSpcReduction="10000"/>
          </a:bodyPr>
          <a:lstStyle/>
          <a:p>
            <a:pPr>
              <a:lnSpc>
                <a:spcPct val="90000"/>
              </a:lnSpc>
            </a:pPr>
            <a:r>
              <a:rPr lang="it-IT" sz="2400" dirty="0"/>
              <a:t>Nell’insieme delle variabili che costituiscono un modello di PE si possono individuare:</a:t>
            </a:r>
          </a:p>
          <a:p>
            <a:pPr lvl="1">
              <a:lnSpc>
                <a:spcPct val="90000"/>
              </a:lnSpc>
            </a:pPr>
            <a:r>
              <a:rPr lang="it-IT" sz="2400" dirty="0"/>
              <a:t>Gli </a:t>
            </a:r>
            <a:r>
              <a:rPr lang="it-IT" sz="2400" dirty="0">
                <a:solidFill>
                  <a:srgbClr val="FF0000"/>
                </a:solidFill>
              </a:rPr>
              <a:t>obiettivi</a:t>
            </a:r>
          </a:p>
          <a:p>
            <a:pPr lvl="2">
              <a:lnSpc>
                <a:spcPct val="90000"/>
              </a:lnSpc>
            </a:pPr>
            <a:r>
              <a:rPr lang="it-IT" sz="2400" dirty="0">
                <a:solidFill>
                  <a:srgbClr val="FFFF00"/>
                </a:solidFill>
              </a:rPr>
              <a:t>Fissi</a:t>
            </a:r>
            <a:r>
              <a:rPr lang="it-IT" sz="2400" dirty="0">
                <a:solidFill>
                  <a:srgbClr val="0033CC"/>
                </a:solidFill>
              </a:rPr>
              <a:t> </a:t>
            </a:r>
            <a:r>
              <a:rPr lang="it-IT" sz="2400" dirty="0"/>
              <a:t>(valore puntuale di una variabile) o</a:t>
            </a:r>
          </a:p>
          <a:p>
            <a:pPr lvl="2">
              <a:lnSpc>
                <a:spcPct val="90000"/>
              </a:lnSpc>
            </a:pPr>
            <a:r>
              <a:rPr lang="it-IT" sz="2400" dirty="0">
                <a:solidFill>
                  <a:srgbClr val="FFFF00"/>
                </a:solidFill>
              </a:rPr>
              <a:t>Flessibili </a:t>
            </a:r>
            <a:r>
              <a:rPr lang="it-IT" sz="2400" dirty="0"/>
              <a:t>(problema di massimizzazione o minimizzazione) e</a:t>
            </a:r>
          </a:p>
          <a:p>
            <a:pPr lvl="1">
              <a:lnSpc>
                <a:spcPct val="90000"/>
              </a:lnSpc>
            </a:pPr>
            <a:r>
              <a:rPr lang="it-IT" sz="2400" dirty="0"/>
              <a:t>Gli </a:t>
            </a:r>
            <a:r>
              <a:rPr lang="it-IT" sz="2400" dirty="0">
                <a:solidFill>
                  <a:srgbClr val="FF0000"/>
                </a:solidFill>
              </a:rPr>
              <a:t>strumenti </a:t>
            </a:r>
            <a:r>
              <a:rPr lang="it-IT" dirty="0"/>
              <a:t>(o leva per raggiungere un fine), che devono avere determinate </a:t>
            </a:r>
            <a:r>
              <a:rPr lang="it-IT" u="sng" dirty="0"/>
              <a:t>caratteristiche</a:t>
            </a:r>
            <a:r>
              <a:rPr lang="it-IT" dirty="0"/>
              <a:t>:</a:t>
            </a:r>
          </a:p>
          <a:p>
            <a:pPr lvl="2">
              <a:lnSpc>
                <a:spcPct val="90000"/>
              </a:lnSpc>
            </a:pPr>
            <a:r>
              <a:rPr lang="it-IT" sz="2400" dirty="0">
                <a:solidFill>
                  <a:srgbClr val="FFFF00"/>
                </a:solidFill>
              </a:rPr>
              <a:t>Controllabilità</a:t>
            </a:r>
          </a:p>
          <a:p>
            <a:pPr lvl="2">
              <a:lnSpc>
                <a:spcPct val="90000"/>
              </a:lnSpc>
            </a:pPr>
            <a:r>
              <a:rPr lang="it-IT" sz="2400" dirty="0">
                <a:solidFill>
                  <a:srgbClr val="FFFF00"/>
                </a:solidFill>
              </a:rPr>
              <a:t>Efficacia sugli obiettivi</a:t>
            </a:r>
          </a:p>
          <a:p>
            <a:pPr lvl="2">
              <a:lnSpc>
                <a:spcPct val="90000"/>
              </a:lnSpc>
            </a:pPr>
            <a:r>
              <a:rPr lang="it-IT" sz="2400" dirty="0">
                <a:solidFill>
                  <a:srgbClr val="FFFF00"/>
                </a:solidFill>
              </a:rPr>
              <a:t>Indipendenti </a:t>
            </a:r>
          </a:p>
          <a:p>
            <a:pPr>
              <a:lnSpc>
                <a:spcPct val="90000"/>
              </a:lnSpc>
            </a:pPr>
            <a:r>
              <a:rPr lang="it-IT" sz="2400" dirty="0"/>
              <a:t>Si vedano </a:t>
            </a:r>
            <a:r>
              <a:rPr lang="it-IT" sz="2400" dirty="0">
                <a:hlinkClick r:id="rId3"/>
              </a:rPr>
              <a:t>DEF</a:t>
            </a:r>
            <a:r>
              <a:rPr lang="it-IT" sz="2400" dirty="0"/>
              <a:t> e </a:t>
            </a:r>
            <a:r>
              <a:rPr lang="it-IT" sz="2400" dirty="0">
                <a:hlinkClick r:id="rId4"/>
              </a:rPr>
              <a:t>Relazione Governatore</a:t>
            </a:r>
            <a:r>
              <a:rPr lang="it-IT" sz="2400" dirty="0"/>
              <a:t> della Banca d’Italia </a:t>
            </a:r>
            <a:r>
              <a:rPr lang="it-IT" sz="2400" dirty="0" smtClean="0"/>
              <a:t>(cap. 4) </a:t>
            </a:r>
            <a:r>
              <a:rPr lang="it-IT" sz="2400" dirty="0"/>
              <a:t>o le dichiarazioni del </a:t>
            </a:r>
            <a:r>
              <a:rPr lang="it-IT" sz="2400" dirty="0">
                <a:hlinkClick r:id="rId5"/>
              </a:rPr>
              <a:t>Governatore Draghi</a:t>
            </a:r>
            <a:endParaRPr lang="it-IT" sz="2400" dirty="0"/>
          </a:p>
        </p:txBody>
      </p:sp>
      <p:sp>
        <p:nvSpPr>
          <p:cNvPr id="3" name="Segnaposto numero diapositiva 2"/>
          <p:cNvSpPr>
            <a:spLocks noGrp="1"/>
          </p:cNvSpPr>
          <p:nvPr>
            <p:ph type="sldNum" sz="quarter" idx="12"/>
          </p:nvPr>
        </p:nvSpPr>
        <p:spPr/>
        <p:txBody>
          <a:bodyPr/>
          <a:lstStyle/>
          <a:p>
            <a:fld id="{4D237AA9-4749-465A-B730-E40E9FA360A2}" type="slidenum">
              <a:rPr lang="en-US" smtClean="0"/>
              <a:pPr/>
              <a:t>6</a:t>
            </a:fld>
            <a:endParaRPr lang="en-US"/>
          </a:p>
        </p:txBody>
      </p:sp>
    </p:spTree>
    <p:extLst>
      <p:ext uri="{BB962C8B-B14F-4D97-AF65-F5344CB8AC3E}">
        <p14:creationId xmlns:p14="http://schemas.microsoft.com/office/powerpoint/2010/main" val="3810275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35">
                                            <p:txEl>
                                              <p:pRg st="8" end="8"/>
                                            </p:txEl>
                                          </p:spTgt>
                                        </p:tgtEl>
                                        <p:attrNameLst>
                                          <p:attrName>style.visibility</p:attrName>
                                        </p:attrNameLst>
                                      </p:cBhvr>
                                      <p:to>
                                        <p:strVal val="visible"/>
                                      </p:to>
                                    </p:set>
                                    <p:anim calcmode="lin" valueType="num">
                                      <p:cBhvr additive="base">
                                        <p:cTn id="7" dur="500" fill="hold"/>
                                        <p:tgtEl>
                                          <p:spTgt spid="18435">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bldLvl="2">
        <p:tmplLst>
          <p:tmpl lvl="1">
            <p:tnLst>
              <p:par>
                <p:cTn presetID="37" presetClass="entr" presetSubtype="0" fill="hold" nodeType="click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1000"/>
                        <p:tgtEl>
                          <p:spTgt spid="18435"/>
                        </p:tgtEl>
                      </p:cBhvr>
                    </p:animEffect>
                    <p:anim calcmode="lin" valueType="num">
                      <p:cBhvr>
                        <p:cTn dur="1000" fill="hold"/>
                        <p:tgtEl>
                          <p:spTgt spid="18435"/>
                        </p:tgtEl>
                        <p:attrNameLst>
                          <p:attrName>ppt_x</p:attrName>
                        </p:attrNameLst>
                      </p:cBhvr>
                      <p:tavLst>
                        <p:tav tm="0">
                          <p:val>
                            <p:strVal val="#ppt_x"/>
                          </p:val>
                        </p:tav>
                        <p:tav tm="100000">
                          <p:val>
                            <p:strVal val="#ppt_x"/>
                          </p:val>
                        </p:tav>
                      </p:tavLst>
                    </p:anim>
                    <p:anim calcmode="lin" valueType="num">
                      <p:cBhvr>
                        <p:cTn dur="898" decel="100000" fill="hold"/>
                        <p:tgtEl>
                          <p:spTgt spid="1843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8435"/>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click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1000"/>
                        <p:tgtEl>
                          <p:spTgt spid="18435"/>
                        </p:tgtEl>
                      </p:cBhvr>
                    </p:animEffect>
                    <p:anim calcmode="lin" valueType="num">
                      <p:cBhvr>
                        <p:cTn dur="1000" fill="hold"/>
                        <p:tgtEl>
                          <p:spTgt spid="18435"/>
                        </p:tgtEl>
                        <p:attrNameLst>
                          <p:attrName>ppt_x</p:attrName>
                        </p:attrNameLst>
                      </p:cBhvr>
                      <p:tavLst>
                        <p:tav tm="0">
                          <p:val>
                            <p:strVal val="#ppt_x"/>
                          </p:val>
                        </p:tav>
                        <p:tav tm="100000">
                          <p:val>
                            <p:strVal val="#ppt_x"/>
                          </p:val>
                        </p:tav>
                      </p:tavLst>
                    </p:anim>
                    <p:anim calcmode="lin" valueType="num">
                      <p:cBhvr>
                        <p:cTn dur="898" decel="100000" fill="hold"/>
                        <p:tgtEl>
                          <p:spTgt spid="1843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8435"/>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1000"/>
                        <p:tgtEl>
                          <p:spTgt spid="18435"/>
                        </p:tgtEl>
                      </p:cBhvr>
                    </p:animEffect>
                    <p:anim calcmode="lin" valueType="num">
                      <p:cBhvr>
                        <p:cTn dur="1000" fill="hold"/>
                        <p:tgtEl>
                          <p:spTgt spid="18435"/>
                        </p:tgtEl>
                        <p:attrNameLst>
                          <p:attrName>ppt_x</p:attrName>
                        </p:attrNameLst>
                      </p:cBhvr>
                      <p:tavLst>
                        <p:tav tm="0">
                          <p:val>
                            <p:strVal val="#ppt_x"/>
                          </p:val>
                        </p:tav>
                        <p:tav tm="100000">
                          <p:val>
                            <p:strVal val="#ppt_x"/>
                          </p:val>
                        </p:tav>
                      </p:tavLst>
                    </p:anim>
                    <p:anim calcmode="lin" valueType="num">
                      <p:cBhvr>
                        <p:cTn dur="898" decel="100000" fill="hold"/>
                        <p:tgtEl>
                          <p:spTgt spid="1843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8435"/>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1000"/>
                        <p:tgtEl>
                          <p:spTgt spid="18435"/>
                        </p:tgtEl>
                      </p:cBhvr>
                    </p:animEffect>
                    <p:anim calcmode="lin" valueType="num">
                      <p:cBhvr>
                        <p:cTn dur="1000" fill="hold"/>
                        <p:tgtEl>
                          <p:spTgt spid="18435"/>
                        </p:tgtEl>
                        <p:attrNameLst>
                          <p:attrName>ppt_x</p:attrName>
                        </p:attrNameLst>
                      </p:cBhvr>
                      <p:tavLst>
                        <p:tav tm="0">
                          <p:val>
                            <p:strVal val="#ppt_x"/>
                          </p:val>
                        </p:tav>
                        <p:tav tm="100000">
                          <p:val>
                            <p:strVal val="#ppt_x"/>
                          </p:val>
                        </p:tav>
                      </p:tavLst>
                    </p:anim>
                    <p:anim calcmode="lin" valueType="num">
                      <p:cBhvr>
                        <p:cTn dur="898" decel="100000" fill="hold"/>
                        <p:tgtEl>
                          <p:spTgt spid="1843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8435"/>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18435"/>
                        </p:tgtEl>
                        <p:attrNameLst>
                          <p:attrName>style.visibility</p:attrName>
                        </p:attrNameLst>
                      </p:cBhvr>
                      <p:to>
                        <p:strVal val="visible"/>
                      </p:to>
                    </p:set>
                    <p:animEffect transition="in" filter="fade">
                      <p:cBhvr>
                        <p:cTn dur="1000"/>
                        <p:tgtEl>
                          <p:spTgt spid="18435"/>
                        </p:tgtEl>
                      </p:cBhvr>
                    </p:animEffect>
                    <p:anim calcmode="lin" valueType="num">
                      <p:cBhvr>
                        <p:cTn dur="1000" fill="hold"/>
                        <p:tgtEl>
                          <p:spTgt spid="18435"/>
                        </p:tgtEl>
                        <p:attrNameLst>
                          <p:attrName>ppt_x</p:attrName>
                        </p:attrNameLst>
                      </p:cBhvr>
                      <p:tavLst>
                        <p:tav tm="0">
                          <p:val>
                            <p:strVal val="#ppt_x"/>
                          </p:val>
                        </p:tav>
                        <p:tav tm="100000">
                          <p:val>
                            <p:strVal val="#ppt_x"/>
                          </p:val>
                        </p:tav>
                      </p:tavLst>
                    </p:anim>
                    <p:anim calcmode="lin" valueType="num">
                      <p:cBhvr>
                        <p:cTn dur="898" decel="100000" fill="hold"/>
                        <p:tgtEl>
                          <p:spTgt spid="1843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8435"/>
                        </p:tgtEl>
                        <p:attrNameLst>
                          <p:attrName>ppt_y</p:attrName>
                        </p:attrNameLst>
                      </p:cBhvr>
                      <p:tavLst>
                        <p:tav tm="0">
                          <p:val>
                            <p:strVal val="#ppt_y-.03"/>
                          </p:val>
                        </p:tav>
                        <p:tav tm="100000">
                          <p:val>
                            <p:strVal val="#ppt_y"/>
                          </p:val>
                        </p:tav>
                      </p:tavLst>
                    </p:anim>
                  </p:childTnLst>
                </p:cTn>
              </p:par>
            </p:tnLst>
          </p:tmpl>
        </p:tmplLst>
      </p:b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modello di politica economica</a:t>
            </a:r>
            <a:endParaRPr lang="en-US" dirty="0"/>
          </a:p>
        </p:txBody>
      </p:sp>
      <p:sp>
        <p:nvSpPr>
          <p:cNvPr id="3" name="Segnaposto contenuto 2"/>
          <p:cNvSpPr>
            <a:spLocks noGrp="1"/>
          </p:cNvSpPr>
          <p:nvPr>
            <p:ph idx="1"/>
          </p:nvPr>
        </p:nvSpPr>
        <p:spPr/>
        <p:txBody>
          <a:bodyPr/>
          <a:lstStyle/>
          <a:p>
            <a:r>
              <a:rPr lang="it-IT" dirty="0" smtClean="0"/>
              <a:t>Modello con un obiettivo fisso (vedi Lezione e capitolo 2 </a:t>
            </a:r>
            <a:r>
              <a:rPr lang="it-IT" dirty="0" err="1" smtClean="0"/>
              <a:t>Cellini</a:t>
            </a:r>
            <a:r>
              <a:rPr lang="it-IT" dirty="0" smtClean="0"/>
              <a:t>): Modello reddito-spesa</a:t>
            </a:r>
          </a:p>
          <a:p>
            <a:r>
              <a:rPr lang="it-IT" dirty="0" smtClean="0"/>
              <a:t>Modello con due obiettivi fissi (vedi </a:t>
            </a:r>
            <a:r>
              <a:rPr lang="it-IT" dirty="0"/>
              <a:t>Lezione e capitolo 2 </a:t>
            </a:r>
            <a:r>
              <a:rPr lang="it-IT" dirty="0" err="1"/>
              <a:t>Cellini</a:t>
            </a:r>
            <a:r>
              <a:rPr lang="it-IT" dirty="0" smtClean="0"/>
              <a:t>): Modello IS-LM</a:t>
            </a:r>
          </a:p>
          <a:p>
            <a:r>
              <a:rPr lang="it-IT" dirty="0" smtClean="0"/>
              <a:t>Forma ridotta e forma ridotta inversa per l’utilizzo di «dosaggi» di strumenti</a:t>
            </a:r>
          </a:p>
          <a:p>
            <a:endParaRPr lang="en-US" dirty="0"/>
          </a:p>
        </p:txBody>
      </p:sp>
      <p:sp>
        <p:nvSpPr>
          <p:cNvPr id="5" name="Segnaposto numero diapositiva 4"/>
          <p:cNvSpPr>
            <a:spLocks noGrp="1"/>
          </p:cNvSpPr>
          <p:nvPr>
            <p:ph type="sldNum" sz="quarter" idx="12"/>
          </p:nvPr>
        </p:nvSpPr>
        <p:spPr/>
        <p:txBody>
          <a:bodyPr/>
          <a:lstStyle/>
          <a:p>
            <a:fld id="{4D237AA9-4749-465A-B730-E40E9FA360A2}" type="slidenum">
              <a:rPr lang="en-US" smtClean="0"/>
              <a:pPr/>
              <a:t>7</a:t>
            </a:fld>
            <a:endParaRPr lang="en-US"/>
          </a:p>
        </p:txBody>
      </p:sp>
    </p:spTree>
    <p:extLst>
      <p:ext uri="{BB962C8B-B14F-4D97-AF65-F5344CB8AC3E}">
        <p14:creationId xmlns:p14="http://schemas.microsoft.com/office/powerpoint/2010/main" val="1494824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r>
              <a:rPr lang="it-IT" dirty="0" smtClean="0"/>
              <a:t>Il modello IS-LM: Modello in forma strutturale</a:t>
            </a:r>
            <a:endParaRPr lang="it-IT" dirty="0"/>
          </a:p>
        </p:txBody>
      </p:sp>
      <p:sp>
        <p:nvSpPr>
          <p:cNvPr id="4" name="Segnaposto numero diapositiva 3"/>
          <p:cNvSpPr>
            <a:spLocks noGrp="1"/>
          </p:cNvSpPr>
          <p:nvPr>
            <p:ph type="sldNum" sz="quarter" idx="11"/>
          </p:nvPr>
        </p:nvSpPr>
        <p:spPr/>
        <p:txBody>
          <a:bodyPr/>
          <a:lstStyle/>
          <a:p>
            <a:fld id="{4D237AA9-4749-465A-B730-E40E9FA360A2}" type="slidenum">
              <a:rPr lang="en-US" smtClean="0"/>
              <a:pPr/>
              <a:t>8</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577" y="1700212"/>
            <a:ext cx="4181475" cy="3457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3330" y="1990724"/>
            <a:ext cx="4200525" cy="287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046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modello in forma ridotta</a:t>
            </a:r>
            <a:endParaRPr lang="it-IT" dirty="0"/>
          </a:p>
        </p:txBody>
      </p:sp>
      <p:sp>
        <p:nvSpPr>
          <p:cNvPr id="3" name="Segnaposto contenuto 2"/>
          <p:cNvSpPr>
            <a:spLocks noGrp="1"/>
          </p:cNvSpPr>
          <p:nvPr>
            <p:ph idx="1"/>
          </p:nvPr>
        </p:nvSpPr>
        <p:spPr>
          <a:xfrm>
            <a:off x="2116818" y="1186133"/>
            <a:ext cx="9956800" cy="4525963"/>
          </a:xfrm>
        </p:spPr>
        <p:txBody>
          <a:bodyPr/>
          <a:lstStyle/>
          <a:p>
            <a:r>
              <a:rPr lang="it-IT" dirty="0" smtClean="0"/>
              <a:t>Gli strumenti a disposizione nel modello IS-LM sono almeno 3, mentre ci poniamo 2 obiettivi: un livello ottimale del tasso d’interesse e di reddito</a:t>
            </a:r>
          </a:p>
          <a:p>
            <a:r>
              <a:rPr lang="it-IT" dirty="0" smtClean="0"/>
              <a:t>Otteniamo la forma ridotta del modello con gli obiettivi quali variabili endogene espressi nei termini delle esogene:</a:t>
            </a:r>
            <a:endParaRPr lang="it-IT" dirty="0"/>
          </a:p>
        </p:txBody>
      </p:sp>
      <p:sp>
        <p:nvSpPr>
          <p:cNvPr id="4" name="Segnaposto numero diapositiva 3"/>
          <p:cNvSpPr>
            <a:spLocks noGrp="1"/>
          </p:cNvSpPr>
          <p:nvPr>
            <p:ph type="sldNum" sz="quarter" idx="12"/>
          </p:nvPr>
        </p:nvSpPr>
        <p:spPr/>
        <p:txBody>
          <a:bodyPr/>
          <a:lstStyle/>
          <a:p>
            <a:fld id="{4D237AA9-4749-465A-B730-E40E9FA360A2}" type="slidenum">
              <a:rPr lang="en-US" smtClean="0"/>
              <a:pPr/>
              <a:t>9</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7436" y="4152220"/>
            <a:ext cx="525780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4111" y="5206774"/>
            <a:ext cx="5191125"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426" y="3773852"/>
            <a:ext cx="2238375" cy="1228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6055" y="5495355"/>
            <a:ext cx="2162175" cy="120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6056" y="5159149"/>
            <a:ext cx="981075" cy="819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82868" y="5159149"/>
            <a:ext cx="2190750" cy="819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sellaDiTesto 4"/>
          <p:cNvSpPr txBox="1"/>
          <p:nvPr/>
        </p:nvSpPr>
        <p:spPr>
          <a:xfrm>
            <a:off x="8531325" y="4252822"/>
            <a:ext cx="2501647" cy="369332"/>
          </a:xfrm>
          <a:prstGeom prst="rect">
            <a:avLst/>
          </a:prstGeom>
          <a:solidFill>
            <a:srgbClr val="00B0F0"/>
          </a:solidFill>
        </p:spPr>
        <p:txBody>
          <a:bodyPr wrap="none" rtlCol="0">
            <a:spAutoFit/>
          </a:bodyPr>
          <a:lstStyle/>
          <a:p>
            <a:r>
              <a:rPr lang="it-IT" dirty="0" smtClean="0"/>
              <a:t>Soluzione ottima per Y</a:t>
            </a:r>
            <a:endParaRPr lang="it-IT" dirty="0"/>
          </a:p>
        </p:txBody>
      </p:sp>
      <p:sp>
        <p:nvSpPr>
          <p:cNvPr id="12" name="CasellaDiTesto 11"/>
          <p:cNvSpPr txBox="1"/>
          <p:nvPr/>
        </p:nvSpPr>
        <p:spPr>
          <a:xfrm>
            <a:off x="4413088" y="6199058"/>
            <a:ext cx="2403222" cy="369332"/>
          </a:xfrm>
          <a:prstGeom prst="rect">
            <a:avLst/>
          </a:prstGeom>
          <a:solidFill>
            <a:srgbClr val="00B0F0"/>
          </a:solidFill>
        </p:spPr>
        <p:txBody>
          <a:bodyPr wrap="none" rtlCol="0">
            <a:spAutoFit/>
          </a:bodyPr>
          <a:lstStyle/>
          <a:p>
            <a:r>
              <a:rPr lang="it-IT" dirty="0" smtClean="0"/>
              <a:t>Soluzione ottima per i</a:t>
            </a:r>
            <a:endParaRPr lang="it-IT" dirty="0"/>
          </a:p>
        </p:txBody>
      </p:sp>
      <p:sp>
        <p:nvSpPr>
          <p:cNvPr id="6" name="CasellaDiTesto 5"/>
          <p:cNvSpPr txBox="1"/>
          <p:nvPr/>
        </p:nvSpPr>
        <p:spPr>
          <a:xfrm>
            <a:off x="283426" y="3156684"/>
            <a:ext cx="2159566" cy="646331"/>
          </a:xfrm>
          <a:prstGeom prst="rect">
            <a:avLst/>
          </a:prstGeom>
          <a:noFill/>
        </p:spPr>
        <p:txBody>
          <a:bodyPr wrap="none" rtlCol="0">
            <a:spAutoFit/>
          </a:bodyPr>
          <a:lstStyle/>
          <a:p>
            <a:r>
              <a:rPr lang="it-IT" dirty="0" smtClean="0">
                <a:solidFill>
                  <a:srgbClr val="FFFF00"/>
                </a:solidFill>
              </a:rPr>
              <a:t>Moltiplicatore della </a:t>
            </a:r>
          </a:p>
          <a:p>
            <a:r>
              <a:rPr lang="it-IT" dirty="0" smtClean="0">
                <a:solidFill>
                  <a:srgbClr val="FFFF00"/>
                </a:solidFill>
              </a:rPr>
              <a:t>Spesa autonoma</a:t>
            </a:r>
            <a:endParaRPr lang="it-IT" dirty="0">
              <a:solidFill>
                <a:srgbClr val="FFFF00"/>
              </a:solidFill>
            </a:endParaRPr>
          </a:p>
        </p:txBody>
      </p:sp>
      <p:sp>
        <p:nvSpPr>
          <p:cNvPr id="14" name="CasellaDiTesto 13"/>
          <p:cNvSpPr txBox="1"/>
          <p:nvPr/>
        </p:nvSpPr>
        <p:spPr>
          <a:xfrm>
            <a:off x="391352" y="4947254"/>
            <a:ext cx="1809150" cy="923330"/>
          </a:xfrm>
          <a:prstGeom prst="rect">
            <a:avLst/>
          </a:prstGeom>
          <a:noFill/>
        </p:spPr>
        <p:txBody>
          <a:bodyPr wrap="none" rtlCol="0">
            <a:spAutoFit/>
          </a:bodyPr>
          <a:lstStyle/>
          <a:p>
            <a:r>
              <a:rPr lang="it-IT" dirty="0" smtClean="0">
                <a:solidFill>
                  <a:srgbClr val="FFFF00"/>
                </a:solidFill>
              </a:rPr>
              <a:t>Moltiplicatore </a:t>
            </a:r>
          </a:p>
          <a:p>
            <a:r>
              <a:rPr lang="it-IT" dirty="0" smtClean="0">
                <a:solidFill>
                  <a:srgbClr val="FFFF00"/>
                </a:solidFill>
              </a:rPr>
              <a:t>dell’offerta di M </a:t>
            </a:r>
          </a:p>
          <a:p>
            <a:endParaRPr lang="it-IT" dirty="0">
              <a:solidFill>
                <a:srgbClr val="FFFF00"/>
              </a:solidFill>
            </a:endParaRPr>
          </a:p>
        </p:txBody>
      </p:sp>
    </p:spTree>
    <p:extLst>
      <p:ext uri="{BB962C8B-B14F-4D97-AF65-F5344CB8AC3E}">
        <p14:creationId xmlns:p14="http://schemas.microsoft.com/office/powerpoint/2010/main" val="2932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52"/>
                                        </p:tgtEl>
                                        <p:attrNameLst>
                                          <p:attrName>style.visibility</p:attrName>
                                        </p:attrNameLst>
                                      </p:cBhvr>
                                      <p:to>
                                        <p:strVal val="visible"/>
                                      </p:to>
                                    </p:set>
                                    <p:anim calcmode="lin" valueType="num">
                                      <p:cBhvr additive="base">
                                        <p:cTn id="11" dur="500" fill="hold"/>
                                        <p:tgtEl>
                                          <p:spTgt spid="2052"/>
                                        </p:tgtEl>
                                        <p:attrNameLst>
                                          <p:attrName>ppt_x</p:attrName>
                                        </p:attrNameLst>
                                      </p:cBhvr>
                                      <p:tavLst>
                                        <p:tav tm="0">
                                          <p:val>
                                            <p:strVal val="#ppt_x"/>
                                          </p:val>
                                        </p:tav>
                                        <p:tav tm="100000">
                                          <p:val>
                                            <p:strVal val="#ppt_x"/>
                                          </p:val>
                                        </p:tav>
                                      </p:tavLst>
                                    </p:anim>
                                    <p:anim calcmode="lin" valueType="num">
                                      <p:cBhvr additive="base">
                                        <p:cTn id="12" dur="500" fill="hold"/>
                                        <p:tgtEl>
                                          <p:spTgt spid="205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053"/>
                                        </p:tgtEl>
                                        <p:attrNameLst>
                                          <p:attrName>style.visibility</p:attrName>
                                        </p:attrNameLst>
                                      </p:cBhvr>
                                      <p:to>
                                        <p:strVal val="visible"/>
                                      </p:to>
                                    </p:set>
                                    <p:anim calcmode="lin" valueType="num">
                                      <p:cBhvr additive="base">
                                        <p:cTn id="21" dur="500" fill="hold"/>
                                        <p:tgtEl>
                                          <p:spTgt spid="2053"/>
                                        </p:tgtEl>
                                        <p:attrNameLst>
                                          <p:attrName>ppt_x</p:attrName>
                                        </p:attrNameLst>
                                      </p:cBhvr>
                                      <p:tavLst>
                                        <p:tav tm="0">
                                          <p:val>
                                            <p:strVal val="#ppt_x"/>
                                          </p:val>
                                        </p:tav>
                                        <p:tav tm="100000">
                                          <p:val>
                                            <p:strVal val="#ppt_x"/>
                                          </p:val>
                                        </p:tav>
                                      </p:tavLst>
                                    </p:anim>
                                    <p:anim calcmode="lin" valueType="num">
                                      <p:cBhvr additive="base">
                                        <p:cTn id="22" dur="500" fill="hold"/>
                                        <p:tgtEl>
                                          <p:spTgt spid="2053"/>
                                        </p:tgtEl>
                                        <p:attrNameLst>
                                          <p:attrName>ppt_y</p:attrName>
                                        </p:attrNameLst>
                                      </p:cBhvr>
                                      <p:tavLst>
                                        <p:tav tm="0">
                                          <p:val>
                                            <p:strVal val="1+#ppt_h/2"/>
                                          </p:val>
                                        </p:tav>
                                        <p:tav tm="100000">
                                          <p:val>
                                            <p:strVal val="#ppt_y"/>
                                          </p:val>
                                        </p:tav>
                                      </p:tavLst>
                                    </p:anim>
                                  </p:childTnLst>
                                </p:cTn>
                              </p:par>
                              <p:par>
                                <p:cTn id="23" presetID="2" presetClass="entr" presetSubtype="4" fill="hold" grpId="1"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051"/>
                                        </p:tgtEl>
                                        <p:attrNameLst>
                                          <p:attrName>style.visibility</p:attrName>
                                        </p:attrNameLst>
                                      </p:cBhvr>
                                      <p:to>
                                        <p:strVal val="visible"/>
                                      </p:to>
                                    </p:set>
                                    <p:anim calcmode="lin" valueType="num">
                                      <p:cBhvr additive="base">
                                        <p:cTn id="37" dur="500" fill="hold"/>
                                        <p:tgtEl>
                                          <p:spTgt spid="2051"/>
                                        </p:tgtEl>
                                        <p:attrNameLst>
                                          <p:attrName>ppt_x</p:attrName>
                                        </p:attrNameLst>
                                      </p:cBhvr>
                                      <p:tavLst>
                                        <p:tav tm="0">
                                          <p:val>
                                            <p:strVal val="#ppt_x"/>
                                          </p:val>
                                        </p:tav>
                                        <p:tav tm="100000">
                                          <p:val>
                                            <p:strVal val="#ppt_x"/>
                                          </p:val>
                                        </p:tav>
                                      </p:tavLst>
                                    </p:anim>
                                    <p:anim calcmode="lin" valueType="num">
                                      <p:cBhvr additive="base">
                                        <p:cTn id="38" dur="500" fill="hold"/>
                                        <p:tgtEl>
                                          <p:spTgt spid="2051"/>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054"/>
                                        </p:tgtEl>
                                        <p:attrNameLst>
                                          <p:attrName>style.visibility</p:attrName>
                                        </p:attrNameLst>
                                      </p:cBhvr>
                                      <p:to>
                                        <p:strVal val="visible"/>
                                      </p:to>
                                    </p:set>
                                    <p:anim calcmode="lin" valueType="num">
                                      <p:cBhvr additive="base">
                                        <p:cTn id="41" dur="500" fill="hold"/>
                                        <p:tgtEl>
                                          <p:spTgt spid="2054"/>
                                        </p:tgtEl>
                                        <p:attrNameLst>
                                          <p:attrName>ppt_x</p:attrName>
                                        </p:attrNameLst>
                                      </p:cBhvr>
                                      <p:tavLst>
                                        <p:tav tm="0">
                                          <p:val>
                                            <p:strVal val="#ppt_x"/>
                                          </p:val>
                                        </p:tav>
                                        <p:tav tm="100000">
                                          <p:val>
                                            <p:strVal val="#ppt_x"/>
                                          </p:val>
                                        </p:tav>
                                      </p:tavLst>
                                    </p:anim>
                                    <p:anim calcmode="lin" valueType="num">
                                      <p:cBhvr additive="base">
                                        <p:cTn id="42" dur="500" fill="hold"/>
                                        <p:tgtEl>
                                          <p:spTgt spid="2054"/>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055"/>
                                        </p:tgtEl>
                                        <p:attrNameLst>
                                          <p:attrName>style.visibility</p:attrName>
                                        </p:attrNameLst>
                                      </p:cBhvr>
                                      <p:to>
                                        <p:strVal val="visible"/>
                                      </p:to>
                                    </p:set>
                                    <p:anim calcmode="lin" valueType="num">
                                      <p:cBhvr additive="base">
                                        <p:cTn id="45" dur="500" fill="hold"/>
                                        <p:tgtEl>
                                          <p:spTgt spid="2055"/>
                                        </p:tgtEl>
                                        <p:attrNameLst>
                                          <p:attrName>ppt_x</p:attrName>
                                        </p:attrNameLst>
                                      </p:cBhvr>
                                      <p:tavLst>
                                        <p:tav tm="0">
                                          <p:val>
                                            <p:strVal val="#ppt_x"/>
                                          </p:val>
                                        </p:tav>
                                        <p:tav tm="100000">
                                          <p:val>
                                            <p:strVal val="#ppt_x"/>
                                          </p:val>
                                        </p:tav>
                                      </p:tavLst>
                                    </p:anim>
                                    <p:anim calcmode="lin" valueType="num">
                                      <p:cBhvr additive="base">
                                        <p:cTn id="46"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6" grpId="0"/>
      <p:bldP spid="14" grpId="1"/>
    </p:bldLst>
  </p:timing>
</p:sld>
</file>

<file path=ppt/theme/theme1.xml><?xml version="1.0" encoding="utf-8"?>
<a:theme xmlns:a="http://schemas.openxmlformats.org/drawingml/2006/main" name="Tecnologia">
  <a:themeElements>
    <a:clrScheme name="Tecnologi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nologi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nologi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Technic</Template>
  <TotalTime>1775</TotalTime>
  <Words>2953</Words>
  <Application>Microsoft Office PowerPoint</Application>
  <PresentationFormat>Widescreen</PresentationFormat>
  <Paragraphs>297</Paragraphs>
  <Slides>35</Slides>
  <Notes>1</Notes>
  <HiddenSlides>0</HiddenSlides>
  <MMClips>0</MMClips>
  <ScaleCrop>false</ScaleCrop>
  <HeadingPairs>
    <vt:vector size="8" baseType="variant">
      <vt:variant>
        <vt:lpstr>Caratteri utilizzati</vt:lpstr>
      </vt:variant>
      <vt:variant>
        <vt:i4>7</vt:i4>
      </vt:variant>
      <vt:variant>
        <vt:lpstr>Tema</vt:lpstr>
      </vt:variant>
      <vt:variant>
        <vt:i4>1</vt:i4>
      </vt:variant>
      <vt:variant>
        <vt:lpstr>Server OLE incorporati</vt:lpstr>
      </vt:variant>
      <vt:variant>
        <vt:i4>2</vt:i4>
      </vt:variant>
      <vt:variant>
        <vt:lpstr>Titoli diapositive</vt:lpstr>
      </vt:variant>
      <vt:variant>
        <vt:i4>35</vt:i4>
      </vt:variant>
    </vt:vector>
  </HeadingPairs>
  <TitlesOfParts>
    <vt:vector size="45" baseType="lpstr">
      <vt:lpstr>Arial</vt:lpstr>
      <vt:lpstr>Calibri</vt:lpstr>
      <vt:lpstr>Cambria Math</vt:lpstr>
      <vt:lpstr>Franklin Gothic Book</vt:lpstr>
      <vt:lpstr>Symbol</vt:lpstr>
      <vt:lpstr>Wingdings</vt:lpstr>
      <vt:lpstr>Wingdings 2</vt:lpstr>
      <vt:lpstr>Tecnologia</vt:lpstr>
      <vt:lpstr>Equazione</vt:lpstr>
      <vt:lpstr>MathType 6.0 Equation</vt:lpstr>
      <vt:lpstr>Il livello macroeconomico</vt:lpstr>
      <vt:lpstr>Teoria normativa della Politica Economica (PE)</vt:lpstr>
      <vt:lpstr>Caratteristiche di un modello di Economia Politica o modello di analisi economica</vt:lpstr>
      <vt:lpstr>Le relazioni di un modello macroeconomico</vt:lpstr>
      <vt:lpstr>Le variabili ed equazioni in forma strutturale e ridotta</vt:lpstr>
      <vt:lpstr>Obiettivi e strumenti in un modello macroeconomico</vt:lpstr>
      <vt:lpstr>Il modello di politica economica</vt:lpstr>
      <vt:lpstr>Il modello IS-LM: Modello in forma strutturale</vt:lpstr>
      <vt:lpstr>Il modello in forma ridotta</vt:lpstr>
      <vt:lpstr>Gli strumenti</vt:lpstr>
      <vt:lpstr>La regola aurea di Tinbergen</vt:lpstr>
      <vt:lpstr>QUALE SARÀ IL SIGNIFICATO ECONOMICO?</vt:lpstr>
      <vt:lpstr>Quali soluzioni se gli strumenti non sono sufficienti (n&lt;m)?</vt:lpstr>
      <vt:lpstr>Come controllare un’appropriata assegnazione degli strumenti agli obiettivi?</vt:lpstr>
      <vt:lpstr>Retta di iso-obiettivo reddito</vt:lpstr>
      <vt:lpstr>Retta di iso-obiettivo tasso d’interesse</vt:lpstr>
      <vt:lpstr>Il problema dell’assegnazione a) assegnazione corretta e convergenza degli obiettivi</vt:lpstr>
      <vt:lpstr>Il problema dell’assegnazione a) assegnazione errata e divergenza degli obiettivi</vt:lpstr>
      <vt:lpstr>Quale soluzione è corretta?</vt:lpstr>
      <vt:lpstr>Un esempio di modello normativo reddito-spesa</vt:lpstr>
      <vt:lpstr>La soluzione ottima</vt:lpstr>
      <vt:lpstr>Il modello normativo per la politica economica: un esempio IS-LM</vt:lpstr>
      <vt:lpstr>Controllo ottimo ed obiettivi fissi</vt:lpstr>
      <vt:lpstr>Es. controllo ottimo continua</vt:lpstr>
      <vt:lpstr>Cont.</vt:lpstr>
      <vt:lpstr>…</vt:lpstr>
      <vt:lpstr>Nel rapporto iso-interesse e iso-reddito</vt:lpstr>
      <vt:lpstr>Alcune domande a cui rispondere nei seminari di fine corso</vt:lpstr>
      <vt:lpstr>Gli obiettivi flessibili: la scelta della BC</vt:lpstr>
      <vt:lpstr>La scelta</vt:lpstr>
      <vt:lpstr>La funzione di perdita e i suoi obiettivi</vt:lpstr>
      <vt:lpstr>Soluzione del problema</vt:lpstr>
      <vt:lpstr>Le curve di perdita</vt:lpstr>
      <vt:lpstr>La soluzione analitica</vt:lpstr>
      <vt:lpstr>Dal Teorema della Regola aurea di Tinbergen alla critica di Lucas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livello macroeconomico</dc:title>
  <dc:creator>Deams</dc:creator>
  <cp:lastModifiedBy>User</cp:lastModifiedBy>
  <cp:revision>51</cp:revision>
  <dcterms:created xsi:type="dcterms:W3CDTF">2016-02-24T07:59:33Z</dcterms:created>
  <dcterms:modified xsi:type="dcterms:W3CDTF">2017-02-27T06:02:36Z</dcterms:modified>
</cp:coreProperties>
</file>