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smtClean="0"/>
              <a:t>LA TRASMISSIONE DELLA POLITICA MONETARIA</a:t>
            </a:r>
            <a:endParaRPr lang="en-US" sz="4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Dagli interventi ai risultati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una politica espansiva….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08" y="1796165"/>
            <a:ext cx="6665975" cy="4673935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3477005" y="2965552"/>
            <a:ext cx="3945636" cy="24210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752694" y="3080804"/>
            <a:ext cx="3209544" cy="3127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4014216" y="3952591"/>
            <a:ext cx="4222243" cy="16022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3218688" y="4983480"/>
            <a:ext cx="2258568" cy="91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3191255" y="5457019"/>
            <a:ext cx="225856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317086" y="4176086"/>
            <a:ext cx="11330" cy="8165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099816" y="4176086"/>
            <a:ext cx="9144" cy="1280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Perchè</a:t>
            </a:r>
            <a:r>
              <a:rPr lang="it-IT" dirty="0" smtClean="0"/>
              <a:t> l’obiettivo intermedio diventa oggi 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Come già abbiamo accennato nelle scorse lezioni, </a:t>
            </a:r>
            <a:r>
              <a:rPr lang="it-IT" dirty="0" smtClean="0">
                <a:solidFill>
                  <a:srgbClr val="FFFF00"/>
                </a:solidFill>
              </a:rPr>
              <a:t>lo strumento intermedio M è stato abbandonato</a:t>
            </a:r>
            <a:r>
              <a:rPr lang="it-IT" dirty="0" smtClean="0"/>
              <a:t> negli anni più recenti (</a:t>
            </a:r>
            <a:r>
              <a:rPr lang="it-IT" dirty="0" smtClean="0">
                <a:solidFill>
                  <a:srgbClr val="FFFF00"/>
                </a:solidFill>
              </a:rPr>
              <a:t>1982 FED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2003 BCE</a:t>
            </a:r>
            <a:r>
              <a:rPr lang="it-IT" dirty="0" smtClean="0"/>
              <a:t>)</a:t>
            </a:r>
          </a:p>
          <a:p>
            <a:r>
              <a:rPr lang="it-IT" dirty="0" smtClean="0"/>
              <a:t>Questo è avvenuto a causa dell’aumento della </a:t>
            </a:r>
            <a:r>
              <a:rPr lang="it-IT" dirty="0" smtClean="0">
                <a:solidFill>
                  <a:srgbClr val="FFFF00"/>
                </a:solidFill>
              </a:rPr>
              <a:t>varietà degli strumenti finanziari</a:t>
            </a:r>
            <a:r>
              <a:rPr lang="it-IT" dirty="0" smtClean="0"/>
              <a:t>, legata al rapido processo di innovazione finanziaria che ha favorito il diffondersi di sempre nuovi strumenti finanziari. </a:t>
            </a:r>
          </a:p>
          <a:p>
            <a:r>
              <a:rPr lang="it-IT" dirty="0" smtClean="0"/>
              <a:t>La loro crescita ha comportato che gli </a:t>
            </a:r>
            <a:r>
              <a:rPr lang="it-IT" dirty="0" smtClean="0">
                <a:solidFill>
                  <a:srgbClr val="FFFF00"/>
                </a:solidFill>
              </a:rPr>
              <a:t>aggregati monetari</a:t>
            </a:r>
            <a:r>
              <a:rPr lang="it-IT" dirty="0" smtClean="0"/>
              <a:t>, anche nella loro definizione più ampia (M3), cogliessero solo una </a:t>
            </a:r>
            <a:r>
              <a:rPr lang="it-IT" dirty="0" smtClean="0">
                <a:solidFill>
                  <a:srgbClr val="FFFF00"/>
                </a:solidFill>
              </a:rPr>
              <a:t>parte dell’evoluzione del mercato monetario</a:t>
            </a:r>
            <a:r>
              <a:rPr lang="it-IT" dirty="0" smtClean="0"/>
              <a:t> e </a:t>
            </a:r>
            <a:r>
              <a:rPr lang="it-IT" b="1" u="sng" dirty="0" smtClean="0"/>
              <a:t>perdessero quindi lo stretto legame con gli obiettivi finali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Inoltre l’ampia gamma di strumenti finanziari e le innovazioni tecnologiche, la liberalizzazione dei mercati finanziari ha reso </a:t>
            </a:r>
            <a:r>
              <a:rPr lang="it-IT" dirty="0" smtClean="0">
                <a:solidFill>
                  <a:srgbClr val="FFFF00"/>
                </a:solidFill>
              </a:rPr>
              <a:t>più instabile la domanda di moneta</a:t>
            </a:r>
            <a:r>
              <a:rPr lang="it-IT" dirty="0" smtClean="0"/>
              <a:t> e meno efficace il controllo dell’offerta di moneta rispetto al raggiungimento degli obiettivi finali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Altre considerazioni facevano optare per il tasso piuttosto che per la moneta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Se la </a:t>
            </a:r>
            <a:r>
              <a:rPr lang="it-IT" dirty="0" err="1" smtClean="0"/>
              <a:t>Bc</a:t>
            </a:r>
            <a:r>
              <a:rPr lang="it-IT" dirty="0" smtClean="0"/>
              <a:t> controlla i </a:t>
            </a:r>
            <a:r>
              <a:rPr lang="it-IT" b="1" dirty="0" smtClean="0"/>
              <a:t>tassi</a:t>
            </a:r>
            <a:r>
              <a:rPr lang="it-IT" dirty="0" smtClean="0"/>
              <a:t>, le </a:t>
            </a:r>
            <a:r>
              <a:rPr lang="it-IT" dirty="0" smtClean="0">
                <a:solidFill>
                  <a:srgbClr val="FFC000"/>
                </a:solidFill>
              </a:rPr>
              <a:t>aspettative </a:t>
            </a:r>
            <a:r>
              <a:rPr lang="it-IT" dirty="0" smtClean="0"/>
              <a:t>degli operatori sembrano diventare </a:t>
            </a:r>
            <a:r>
              <a:rPr lang="it-IT" dirty="0" smtClean="0">
                <a:solidFill>
                  <a:srgbClr val="FFC000"/>
                </a:solidFill>
              </a:rPr>
              <a:t>più sicure ed omogenee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(il tasso è un indicatore più rapido ed accessibile agli operatori economici) e assumono un ruolo decisivo nella trasmissione della politica monetaria. </a:t>
            </a:r>
            <a:r>
              <a:rPr lang="it-IT" dirty="0" smtClean="0">
                <a:solidFill>
                  <a:srgbClr val="FFC000"/>
                </a:solidFill>
              </a:rPr>
              <a:t>L'andamento dei tassi è conosciuto quotidianamente</a:t>
            </a:r>
            <a:r>
              <a:rPr lang="it-IT" dirty="0" smtClean="0"/>
              <a:t>, mentre quello degli </a:t>
            </a:r>
            <a:r>
              <a:rPr lang="it-IT" u="sng" dirty="0" smtClean="0"/>
              <a:t>aggregati monetari</a:t>
            </a:r>
            <a:r>
              <a:rPr lang="it-IT" dirty="0" smtClean="0"/>
              <a:t> ha </a:t>
            </a:r>
            <a:r>
              <a:rPr lang="it-IT" u="sng" dirty="0" smtClean="0"/>
              <a:t>scadenza minima mensile</a:t>
            </a:r>
            <a:r>
              <a:rPr lang="it-IT" dirty="0" smtClean="0"/>
              <a:t> (devono essere raccolti i dati riferiti ai bilanci degli intermediari finanziari).</a:t>
            </a:r>
          </a:p>
          <a:p>
            <a:r>
              <a:rPr lang="it-IT" dirty="0" smtClean="0"/>
              <a:t>Solitamente </a:t>
            </a:r>
            <a:r>
              <a:rPr lang="it-IT" u="sng" dirty="0" smtClean="0"/>
              <a:t>le autorità intervengono solo sul mercato delle riserve bancarie la cui domanda </a:t>
            </a:r>
            <a:r>
              <a:rPr lang="it-IT" dirty="0" smtClean="0"/>
              <a:t>è (se non regolamentata) rigida e instabile: In questo caso la fissazione dell’offerta produrrebbe oscillazioni dei tassi troppo alte e inaccettabili, come vedremo.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1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486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meccanismo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propagazione</a:t>
            </a:r>
            <a:r>
              <a:rPr lang="en-US" dirty="0" smtClean="0"/>
              <a:t> con 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1559859"/>
            <a:ext cx="10233800" cy="169432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obiettivi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moneta</a:t>
            </a:r>
            <a:r>
              <a:rPr lang="en-US" sz="2400" dirty="0" smtClean="0">
                <a:solidFill>
                  <a:srgbClr val="FFFF00"/>
                </a:solidFill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</a:rPr>
              <a:t>interesse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alternativi</a:t>
            </a:r>
            <a:r>
              <a:rPr lang="en-US" sz="2400" dirty="0" smtClean="0"/>
              <a:t>: </a:t>
            </a:r>
            <a:r>
              <a:rPr lang="en-US" sz="2400" dirty="0" err="1" smtClean="0"/>
              <a:t>nel</a:t>
            </a:r>
            <a:r>
              <a:rPr lang="en-US" sz="2400" dirty="0" smtClean="0"/>
              <a:t> primo </a:t>
            </a:r>
            <a:r>
              <a:rPr lang="en-US" sz="2400" dirty="0" err="1" smtClean="0"/>
              <a:t>caso</a:t>
            </a:r>
            <a:r>
              <a:rPr lang="en-US" sz="2400" dirty="0" smtClean="0"/>
              <a:t> opera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meccanismo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aggiustamento</a:t>
            </a:r>
            <a:r>
              <a:rPr lang="en-US" sz="2400" dirty="0" smtClean="0"/>
              <a:t> del </a:t>
            </a:r>
            <a:r>
              <a:rPr lang="en-US" sz="2400" dirty="0" err="1" smtClean="0"/>
              <a:t>prezzo</a:t>
            </a:r>
            <a:r>
              <a:rPr lang="en-US" sz="2400" dirty="0" smtClean="0"/>
              <a:t>,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secondo</a:t>
            </a:r>
            <a:r>
              <a:rPr lang="en-US" sz="2400" dirty="0" smtClean="0"/>
              <a:t>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quantità</a:t>
            </a:r>
            <a:endParaRPr lang="en-US" sz="2400" dirty="0" smtClean="0"/>
          </a:p>
          <a:p>
            <a:r>
              <a:rPr lang="en-US" sz="2400" dirty="0" err="1" smtClean="0"/>
              <a:t>L’equazione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domanda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moneta</a:t>
            </a:r>
            <a:r>
              <a:rPr lang="en-US" sz="2400" dirty="0" smtClean="0"/>
              <a:t>: </a:t>
            </a:r>
            <a:r>
              <a:rPr lang="en-US" sz="2400" b="1" dirty="0" err="1" smtClean="0">
                <a:solidFill>
                  <a:srgbClr val="FFC000"/>
                </a:solidFill>
              </a:rPr>
              <a:t>M</a:t>
            </a:r>
            <a:r>
              <a:rPr lang="en-US" sz="2400" b="1" baseline="30000" dirty="0" err="1" smtClean="0">
                <a:solidFill>
                  <a:srgbClr val="FFC000"/>
                </a:solidFill>
              </a:rPr>
              <a:t>d</a:t>
            </a:r>
            <a:r>
              <a:rPr lang="en-US" sz="2400" b="1" dirty="0" smtClean="0">
                <a:solidFill>
                  <a:srgbClr val="FFC000"/>
                </a:solidFill>
              </a:rPr>
              <a:t>=</a:t>
            </a:r>
            <a:r>
              <a:rPr lang="en-US" sz="2400" b="1" dirty="0" err="1" smtClean="0">
                <a:solidFill>
                  <a:srgbClr val="FFC000"/>
                </a:solidFill>
              </a:rPr>
              <a:t>kY</a:t>
            </a:r>
            <a:r>
              <a:rPr lang="en-US" sz="2400" b="1" dirty="0" smtClean="0">
                <a:solidFill>
                  <a:srgbClr val="FFC000"/>
                </a:solidFill>
              </a:rPr>
              <a:t>-hi</a:t>
            </a:r>
            <a:r>
              <a:rPr lang="en-US" sz="2400" dirty="0" smtClean="0"/>
              <a:t>  </a:t>
            </a:r>
            <a:r>
              <a:rPr lang="en-US" sz="2400" dirty="0" err="1" smtClean="0"/>
              <a:t>ci</a:t>
            </a:r>
            <a:r>
              <a:rPr lang="en-US" sz="2400" dirty="0" smtClean="0"/>
              <a:t> dice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it-IT" sz="2400" dirty="0" smtClean="0"/>
              <a:t>è una retta decrescente rispetto al tasso di interesse (componente speculativa della domanda di moneta), mentre la sua posizione sul piano dipende dalla componente transattiva della domanda di moneta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9534" y="3181350"/>
            <a:ext cx="6724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>
            <a:off x="2232212" y="4706471"/>
            <a:ext cx="394447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8918" y="4715435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BCE FISSA </a:t>
            </a:r>
            <a:r>
              <a:rPr lang="it-IT" dirty="0" err="1" smtClean="0"/>
              <a:t>M</a:t>
            </a:r>
            <a:r>
              <a:rPr lang="it-IT" baseline="30000" dirty="0" err="1" smtClean="0"/>
              <a:t>S*</a:t>
            </a:r>
            <a:endParaRPr lang="it-IT" dirty="0"/>
          </a:p>
        </p:txBody>
      </p:sp>
      <p:sp>
        <p:nvSpPr>
          <p:cNvPr id="7" name="Freccia a sinistra 6"/>
          <p:cNvSpPr/>
          <p:nvPr/>
        </p:nvSpPr>
        <p:spPr>
          <a:xfrm>
            <a:off x="9538447" y="4876800"/>
            <a:ext cx="502024" cy="3227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201836" y="479611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BCE FISSA </a:t>
            </a:r>
            <a:r>
              <a:rPr lang="it-IT" dirty="0" err="1" smtClean="0"/>
              <a:t>I*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7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trasmissione degli effetti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Fissato </a:t>
            </a:r>
            <a:r>
              <a:rPr lang="it-IT" dirty="0" err="1" smtClean="0"/>
              <a:t>i*</a:t>
            </a:r>
            <a:r>
              <a:rPr lang="it-IT" dirty="0" smtClean="0"/>
              <a:t>, l’equilibrio monetario è assicurato attraverso le variazioni endogene della quantità di moneta in corrispondenza di diversi livelli di reddito, fino a raggiungere Ŷ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704" y="3057525"/>
            <a:ext cx="6086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782" y="3285005"/>
            <a:ext cx="2409825" cy="933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652682" y="3505200"/>
            <a:ext cx="367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IS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4858871" y="4231341"/>
            <a:ext cx="609600" cy="48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llout 1 9"/>
          <p:cNvSpPr/>
          <p:nvPr/>
        </p:nvSpPr>
        <p:spPr>
          <a:xfrm>
            <a:off x="8615083" y="2698377"/>
            <a:ext cx="2465293" cy="1855694"/>
          </a:xfrm>
          <a:prstGeom prst="borderCallout1">
            <a:avLst>
              <a:gd name="adj1" fmla="val 18750"/>
              <a:gd name="adj2" fmla="val -8333"/>
              <a:gd name="adj3" fmla="val 48742"/>
              <a:gd name="adj4" fmla="val -403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Sostituisco con Ŷ e trovo il valore di </a:t>
            </a:r>
            <a:r>
              <a:rPr lang="it-IT" dirty="0" err="1" smtClean="0"/>
              <a:t>i*</a:t>
            </a:r>
            <a:r>
              <a:rPr lang="it-IT" dirty="0" smtClean="0"/>
              <a:t> che mi permette di raggiungere l’obiettivo finale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Instabilità  e scelta tra strumenti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L’obiettivo intermedio </a:t>
            </a:r>
            <a:r>
              <a:rPr lang="it-IT" b="1" dirty="0" smtClean="0">
                <a:solidFill>
                  <a:srgbClr val="FFC000"/>
                </a:solidFill>
              </a:rPr>
              <a:t>tasso di interesse </a:t>
            </a:r>
            <a:r>
              <a:rPr lang="it-IT" dirty="0" smtClean="0"/>
              <a:t>consente di </a:t>
            </a:r>
            <a:r>
              <a:rPr lang="it-IT" u="sng" dirty="0" smtClean="0"/>
              <a:t>neutralizzare gli effetti dell’instabilità di natura finanziaria</a:t>
            </a:r>
            <a:r>
              <a:rPr lang="it-IT" dirty="0" smtClean="0"/>
              <a:t>, mentre l’obiettivo della </a:t>
            </a:r>
            <a:r>
              <a:rPr lang="it-IT" b="1" dirty="0" smtClean="0">
                <a:solidFill>
                  <a:srgbClr val="FFC000"/>
                </a:solidFill>
              </a:rPr>
              <a:t>quantità di moneta</a:t>
            </a:r>
            <a:r>
              <a:rPr lang="it-IT" dirty="0" smtClean="0"/>
              <a:t> consente di ridurre gli effetti </a:t>
            </a:r>
            <a:r>
              <a:rPr lang="it-IT" u="sng" dirty="0" smtClean="0"/>
              <a:t>dell’instabilità di natura reale</a:t>
            </a:r>
          </a:p>
          <a:p>
            <a:r>
              <a:rPr lang="it-IT" dirty="0" smtClean="0"/>
              <a:t>Il modo più semplice per introdurre instabilità nel nostro modello è considerare degli </a:t>
            </a:r>
            <a:r>
              <a:rPr lang="it-IT" dirty="0" smtClean="0">
                <a:solidFill>
                  <a:srgbClr val="FFFF00"/>
                </a:solidFill>
              </a:rPr>
              <a:t>shock</a:t>
            </a:r>
            <a:r>
              <a:rPr lang="it-IT" dirty="0" smtClean="0"/>
              <a:t> additivi (</a:t>
            </a:r>
            <a:r>
              <a:rPr lang="it-IT" dirty="0" smtClean="0">
                <a:solidFill>
                  <a:srgbClr val="FFFF00"/>
                </a:solidFill>
              </a:rPr>
              <a:t>esterni</a:t>
            </a:r>
            <a:r>
              <a:rPr lang="it-IT" dirty="0" smtClean="0"/>
              <a:t>) al nostro sistema, senza una mutazione delle relazioni di base, come ad esempio una variazione di A</a:t>
            </a:r>
            <a:r>
              <a:rPr lang="it-IT" baseline="-25000" dirty="0" smtClean="0"/>
              <a:t>0</a:t>
            </a:r>
            <a:r>
              <a:rPr lang="it-IT" dirty="0" smtClean="0"/>
              <a:t> o </a:t>
            </a:r>
            <a:r>
              <a:rPr lang="it-IT" dirty="0" smtClean="0"/>
              <a:t>dell’offerta di </a:t>
            </a:r>
            <a:r>
              <a:rPr lang="it-IT" dirty="0" smtClean="0"/>
              <a:t>moneta,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293659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782" y="5349128"/>
            <a:ext cx="2867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92306" y="5522259"/>
            <a:ext cx="3674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99059" y="5602940"/>
            <a:ext cx="49404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LM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31224" y="5827060"/>
            <a:ext cx="11865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SHOCK</a:t>
            </a:r>
          </a:p>
          <a:p>
            <a:pPr algn="ctr"/>
            <a:r>
              <a:rPr lang="it-IT" b="1" dirty="0" smtClean="0"/>
              <a:t> ESOGENI</a:t>
            </a:r>
          </a:p>
          <a:p>
            <a:pPr algn="ctr"/>
            <a:r>
              <a:rPr lang="it-IT" b="1" dirty="0" smtClean="0"/>
              <a:t>CASUALI</a:t>
            </a:r>
            <a:endParaRPr lang="it-IT" b="1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4840941" y="5907741"/>
            <a:ext cx="636494" cy="609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696635" y="5880848"/>
            <a:ext cx="2994212" cy="77096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Consideriamo lo shock su LM </a:t>
            </a:r>
            <a:r>
              <a:rPr lang="el-GR" dirty="0" smtClean="0"/>
              <a:t>δ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BC fissa il suo </a:t>
            </a:r>
            <a:r>
              <a:rPr lang="it-IT" dirty="0" smtClean="0">
                <a:solidFill>
                  <a:srgbClr val="FFFF00"/>
                </a:solidFill>
              </a:rPr>
              <a:t>obiettivo intermedio 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FF00"/>
                </a:solidFill>
              </a:rPr>
              <a:t>M</a:t>
            </a:r>
            <a:r>
              <a:rPr lang="it-IT" dirty="0" smtClean="0"/>
              <a:t> o </a:t>
            </a:r>
            <a:r>
              <a:rPr lang="it-IT" dirty="0" smtClean="0">
                <a:solidFill>
                  <a:srgbClr val="FFFF00"/>
                </a:solidFill>
              </a:rPr>
              <a:t>i</a:t>
            </a:r>
            <a:r>
              <a:rPr lang="it-IT" dirty="0" smtClean="0"/>
              <a:t>) ipotizzando che  </a:t>
            </a:r>
            <a:r>
              <a:rPr lang="el-GR" dirty="0" smtClean="0"/>
              <a:t>δ</a:t>
            </a:r>
            <a:r>
              <a:rPr lang="it-IT" dirty="0" smtClean="0"/>
              <a:t>=0, in caso contrario il sistema è instabile e sarà: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016" y="2619933"/>
            <a:ext cx="5979738" cy="423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flipH="1">
            <a:off x="6741459" y="2106706"/>
            <a:ext cx="403412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7422776" y="2178424"/>
            <a:ext cx="340659" cy="21873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9712" y="3565152"/>
            <a:ext cx="2867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9520518" y="4966447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</a:t>
            </a:r>
            <a:r>
              <a:rPr lang="el-GR" dirty="0" smtClean="0"/>
              <a:t>δ</a:t>
            </a:r>
            <a:r>
              <a:rPr lang="it-IT" dirty="0" smtClean="0"/>
              <a:t>&gt;0 </a:t>
            </a:r>
            <a:r>
              <a:rPr lang="it-IT" dirty="0" smtClean="0">
                <a:sym typeface="Symbol"/>
              </a:rPr>
              <a:t> LM1</a:t>
            </a:r>
          </a:p>
          <a:p>
            <a:r>
              <a:rPr lang="it-IT" dirty="0" smtClean="0"/>
              <a:t>Se </a:t>
            </a:r>
            <a:r>
              <a:rPr lang="el-GR" dirty="0" smtClean="0"/>
              <a:t>δ</a:t>
            </a:r>
            <a:r>
              <a:rPr lang="it-IT" dirty="0" smtClean="0"/>
              <a:t>&lt;0 </a:t>
            </a:r>
            <a:r>
              <a:rPr lang="it-IT" dirty="0" smtClean="0">
                <a:sym typeface="Symbol"/>
              </a:rPr>
              <a:t> LM2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Instabilità reale</a:t>
            </a:r>
            <a:r>
              <a:rPr lang="it-IT" smtClean="0"/>
              <a:t>: shock </a:t>
            </a:r>
            <a:r>
              <a:rPr lang="it-IT" smtClean="0">
                <a:sym typeface="Symbol"/>
              </a:rPr>
              <a:t>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1825625"/>
            <a:ext cx="5159502" cy="4351338"/>
          </a:xfrm>
        </p:spPr>
        <p:txBody>
          <a:bodyPr/>
          <a:lstStyle/>
          <a:p>
            <a:r>
              <a:rPr lang="it-IT" dirty="0" smtClean="0"/>
              <a:t>In presenza di </a:t>
            </a:r>
            <a:r>
              <a:rPr lang="it-IT" dirty="0" smtClean="0">
                <a:solidFill>
                  <a:srgbClr val="FFFF00"/>
                </a:solidFill>
              </a:rPr>
              <a:t>instabilità reale</a:t>
            </a:r>
            <a:r>
              <a:rPr lang="it-IT" dirty="0" smtClean="0"/>
              <a:t>, è meglio che il policy maker controlli la </a:t>
            </a:r>
            <a:r>
              <a:rPr lang="it-IT" dirty="0" smtClean="0">
                <a:solidFill>
                  <a:srgbClr val="FFFF00"/>
                </a:solidFill>
              </a:rPr>
              <a:t>quantità di moneta</a:t>
            </a:r>
            <a:r>
              <a:rPr lang="it-IT" dirty="0" smtClean="0"/>
              <a:t>, poiché l’instabilità che ne risulta (</a:t>
            </a:r>
            <a:r>
              <a:rPr lang="it-IT" dirty="0" smtClean="0">
                <a:solidFill>
                  <a:srgbClr val="FFFF00"/>
                </a:solidFill>
              </a:rPr>
              <a:t>Y1-Y2</a:t>
            </a:r>
            <a:r>
              <a:rPr lang="it-IT" dirty="0" smtClean="0"/>
              <a:t>) è </a:t>
            </a:r>
            <a:r>
              <a:rPr lang="it-IT" u="sng" dirty="0" smtClean="0"/>
              <a:t>inferiore</a:t>
            </a:r>
            <a:r>
              <a:rPr lang="it-IT" dirty="0" smtClean="0"/>
              <a:t> a quella che deriva dal fissare i (</a:t>
            </a:r>
            <a:r>
              <a:rPr lang="it-IT" dirty="0" smtClean="0">
                <a:solidFill>
                  <a:srgbClr val="FFFF00"/>
                </a:solidFill>
              </a:rPr>
              <a:t>Y3-Y4</a:t>
            </a:r>
            <a:r>
              <a:rPr lang="it-IT" dirty="0" smtClean="0"/>
              <a:t>)</a:t>
            </a:r>
          </a:p>
          <a:p>
            <a:r>
              <a:rPr lang="it-IT" dirty="0" smtClean="0"/>
              <a:t>La scelta dell’obiettivo intermedio dipende dal tipo di instabilità presente nel mercato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1796" y="1918519"/>
            <a:ext cx="4722004" cy="377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8917497" y="5226341"/>
            <a:ext cx="318782" cy="406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029662" y="5226341"/>
            <a:ext cx="318782" cy="406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chiusa 4"/>
          <p:cNvSpPr/>
          <p:nvPr/>
        </p:nvSpPr>
        <p:spPr>
          <a:xfrm rot="5400000">
            <a:off x="8521034" y="4842208"/>
            <a:ext cx="318782" cy="2017716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/>
          <p:cNvSpPr/>
          <p:nvPr/>
        </p:nvSpPr>
        <p:spPr>
          <a:xfrm rot="5400000">
            <a:off x="8507264" y="5235174"/>
            <a:ext cx="251414" cy="9130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19" name="Rectangle 3" descr="slide_mp_007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59859-C9A1-4763-B0A7-BE01AAEB2281}" type="slidenum">
              <a:rPr lang="it-IT"/>
              <a:pPr/>
              <a:t>19</a:t>
            </a:fld>
            <a:endParaRPr lang="it-IT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dirty="0"/>
              <a:t>Dall’overnight ai tassi sui mercati finanziari e bancari (integrazione finanziaria)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628800"/>
            <a:ext cx="8578850" cy="4781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dirty="0" smtClean="0"/>
              <a:t>Gli impulsi della </a:t>
            </a:r>
            <a:r>
              <a:rPr lang="it-IT" dirty="0" smtClean="0">
                <a:solidFill>
                  <a:srgbClr val="FFFF00"/>
                </a:solidFill>
              </a:rPr>
              <a:t>politica monetaria </a:t>
            </a:r>
            <a:r>
              <a:rPr lang="it-IT" dirty="0" smtClean="0"/>
              <a:t>si trasferiscono dai </a:t>
            </a:r>
            <a:r>
              <a:rPr lang="it-IT" u="sng" dirty="0" smtClean="0"/>
              <a:t>tassi interbancari</a:t>
            </a:r>
            <a:r>
              <a:rPr lang="it-IT" dirty="0" smtClean="0"/>
              <a:t> ai </a:t>
            </a:r>
            <a:r>
              <a:rPr lang="it-IT" u="sng" dirty="0" smtClean="0"/>
              <a:t>tassi di interesse sulle diverse attività finanziarie</a:t>
            </a:r>
            <a:r>
              <a:rPr lang="it-IT" dirty="0" smtClean="0"/>
              <a:t> e da questi </a:t>
            </a:r>
            <a:r>
              <a:rPr lang="it-IT" u="sng" dirty="0" smtClean="0"/>
              <a:t>all’economia reale</a:t>
            </a:r>
            <a:r>
              <a:rPr lang="it-IT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Una politica </a:t>
            </a:r>
            <a:r>
              <a:rPr lang="it-IT" dirty="0" smtClean="0"/>
              <a:t>monetaria comune </a:t>
            </a:r>
            <a:r>
              <a:rPr lang="it-IT" dirty="0" smtClean="0"/>
              <a:t>può essere recepita in </a:t>
            </a:r>
            <a:r>
              <a:rPr lang="it-IT" dirty="0" smtClean="0">
                <a:solidFill>
                  <a:srgbClr val="FFFF00"/>
                </a:solidFill>
              </a:rPr>
              <a:t>maniera asimmetrica </a:t>
            </a:r>
            <a:r>
              <a:rPr lang="it-IT" dirty="0" smtClean="0"/>
              <a:t>dai vari paesi (a seconda delle strutture produttive, reali e finanziarie dei vari paesi).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Al di là dei tassi interbancari, i tassi di interesse sono gli stessi in Europa?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/>
              <a:t>Prima della politica monetaria unica i paesi europei avevano tassi a 3 mesi molto diversi (inizio ’96 Italia 10%, Germania 4%,ecc). C’è stata una rapida convergenza verso i tassi tedeschi, culminata alla fine del 1998.</a:t>
            </a:r>
          </a:p>
          <a:p>
            <a:pPr eaLnBrk="1" hangingPunct="1">
              <a:lnSpc>
                <a:spcPct val="80000"/>
              </a:lnSpc>
            </a:pPr>
            <a:endParaRPr lang="it-IT" dirty="0" smtClean="0"/>
          </a:p>
          <a:p>
            <a:pPr eaLnBrk="1" hangingPunct="1">
              <a:lnSpc>
                <a:spcPct val="80000"/>
              </a:lnSpc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03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politica monetaria e gli effetti reali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BC cerca di conseguire il proprio obiettivo intermedio (M), sapendo che vi è una relazione stabile e nota con l’obiettivo finale (Ŷ)</a:t>
            </a:r>
          </a:p>
          <a:p>
            <a:r>
              <a:rPr lang="it-IT" dirty="0" smtClean="0"/>
              <a:t>Riportiamo nuovamente lo schema base del modello IS-LM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Ricaviamo la forma ridotta rispetto al nostro obiettivo finale  e all’obiettivo intermedio: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422" y="3636311"/>
            <a:ext cx="2846250" cy="11381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330" y="5656885"/>
            <a:ext cx="2924620" cy="1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Dall’overnight ai tassi sui mercati finanziari e bancari (integrazione finanziaria)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 smtClean="0"/>
              <a:t>Il differenziale sui tassi a lungo termine era minore e la convergenza si è attuata un anno prima.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 Da allora, a parità di aspettative future e di rischio finanziario </a:t>
            </a:r>
            <a:r>
              <a:rPr lang="it-IT" dirty="0" smtClean="0">
                <a:solidFill>
                  <a:srgbClr val="FFC000"/>
                </a:solidFill>
              </a:rPr>
              <a:t>i</a:t>
            </a:r>
            <a:r>
              <a:rPr lang="it-IT" dirty="0" smtClean="0">
                <a:solidFill>
                  <a:srgbClr val="2B0BB5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rendimenti divergono solo per un eventuale rischio di default </a:t>
            </a:r>
            <a:r>
              <a:rPr lang="it-IT" dirty="0" smtClean="0"/>
              <a:t>(anch’esso comune) e </a:t>
            </a:r>
            <a:r>
              <a:rPr lang="it-IT" dirty="0" smtClean="0">
                <a:solidFill>
                  <a:srgbClr val="FFC000"/>
                </a:solidFill>
              </a:rPr>
              <a:t>una diversa liquidità </a:t>
            </a:r>
            <a:r>
              <a:rPr lang="it-IT" dirty="0" smtClean="0"/>
              <a:t>(negoziabilità).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A differenza dei tassi di mercato e dei titoli pubblici</a:t>
            </a:r>
            <a:r>
              <a:rPr lang="it-IT" dirty="0" smtClean="0">
                <a:solidFill>
                  <a:srgbClr val="FFFF00"/>
                </a:solidFill>
              </a:rPr>
              <a:t>, i tassi bancari attivi e passivi non si sono allineati.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 In particolare in Germania i tassi sui prestiti erano più bassi di quelli italiani ed ora sono più alti. Viceversa succede ai tassi sui depositi. Rimane comunque un certo differenziale tra i paesi (&lt;2%)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04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7902" y="61106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 la crisi le differenze ricompaiono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"/>
            <a:ext cx="3996178" cy="69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4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4000" b="1" i="1" dirty="0"/>
              <a:t>Lo spread nella crisi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9536" y="1340768"/>
            <a:ext cx="4038600" cy="154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600" dirty="0"/>
              <a:t>Riflette tre tipi di rischio:</a:t>
            </a:r>
          </a:p>
          <a:p>
            <a:r>
              <a:rPr lang="it-IT" sz="1800" dirty="0"/>
              <a:t>RISCHIO DI </a:t>
            </a:r>
            <a:r>
              <a:rPr lang="it-IT" sz="1800" u="sng" dirty="0"/>
              <a:t>CAMBIO</a:t>
            </a:r>
          </a:p>
          <a:p>
            <a:r>
              <a:rPr lang="it-IT" sz="1800" dirty="0"/>
              <a:t>RISCHIO DI </a:t>
            </a:r>
            <a:r>
              <a:rPr lang="it-IT" sz="1800" u="sng" dirty="0"/>
              <a:t>LIQUIDITÀ</a:t>
            </a:r>
          </a:p>
          <a:p>
            <a:r>
              <a:rPr lang="it-IT" sz="1800" dirty="0"/>
              <a:t>RISCHIO DI </a:t>
            </a:r>
            <a:r>
              <a:rPr lang="it-IT" sz="1800" u="sng" dirty="0"/>
              <a:t>CREDITO O DEFAULT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84032" y="1628800"/>
            <a:ext cx="4038600" cy="19728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È influenzato da:</a:t>
            </a:r>
          </a:p>
          <a:p>
            <a:r>
              <a:rPr lang="it-IT" sz="1800" dirty="0"/>
              <a:t>TASSO D’INTERESSE A BREVE (correlazione positiva)</a:t>
            </a:r>
          </a:p>
          <a:p>
            <a:r>
              <a:rPr lang="it-IT" sz="1800" dirty="0"/>
              <a:t>RATING  (le valutazioni peggiori comportano un rendimento maggiore del 3/5%)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81200" y="3789040"/>
            <a:ext cx="8075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Dopo l’introduzione di piani di </a:t>
            </a:r>
            <a:r>
              <a:rPr lang="it-IT" sz="2400" dirty="0" smtClean="0"/>
              <a:t>salvataggio (</a:t>
            </a:r>
            <a:r>
              <a:rPr lang="it-IT" sz="2400" dirty="0" err="1" smtClean="0"/>
              <a:t>bail</a:t>
            </a:r>
            <a:r>
              <a:rPr lang="it-IT" sz="2400" dirty="0" smtClean="0"/>
              <a:t>-out) </a:t>
            </a:r>
            <a:r>
              <a:rPr lang="it-IT" sz="2400" dirty="0"/>
              <a:t>si ha un </a:t>
            </a:r>
            <a:r>
              <a:rPr lang="it-IT" sz="2400" u="sng" dirty="0"/>
              <a:t>trasferimento del rischio percepito dalle banche ai Governi</a:t>
            </a:r>
            <a:r>
              <a:rPr lang="it-IT" sz="2400" dirty="0"/>
              <a:t>. Inoltre la sensitività degli spread sovrani nei confronti dell’aggravarsi della crisi aumenta. I motivi sono collegati a: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/>
              <a:t> un debito pubblico elevato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/>
              <a:t> aspetti strutturali (crescita, finanza e competenze)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306B-5265-469E-B6CD-966833526E5B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Rendimenti su </a:t>
            </a:r>
            <a:r>
              <a:rPr lang="it-IT" dirty="0" err="1" smtClean="0"/>
              <a:t>bonds</a:t>
            </a:r>
            <a:r>
              <a:rPr lang="it-IT" dirty="0" smtClean="0"/>
              <a:t> governativi a 10 anni dell’Area Euro (medie mensili; percentuali annue)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564" y="2091631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02898" y="645574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… La risposta dei tassi bancari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630" y="114333"/>
            <a:ext cx="3861435" cy="67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Effetti su AD e PIL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976" y="116632"/>
            <a:ext cx="4133368" cy="65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175343"/>
            <a:ext cx="10515600" cy="84257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Modello teorico e Obiettivi della BCE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0000" y="1017916"/>
            <a:ext cx="10233800" cy="4796737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Modello teorico </a:t>
            </a:r>
            <a:r>
              <a:rPr lang="it-IT" sz="1800" dirty="0"/>
              <a:t>sottostante: </a:t>
            </a:r>
            <a:r>
              <a:rPr lang="it-IT" sz="1800" u="sng" dirty="0"/>
              <a:t>monetarismo e teorie della Nuova </a:t>
            </a:r>
            <a:r>
              <a:rPr lang="it-IT" sz="1800" u="sng" dirty="0" smtClean="0"/>
              <a:t>Macroeconomia Classica</a:t>
            </a:r>
            <a:r>
              <a:rPr lang="it-IT" sz="1800" dirty="0"/>
              <a:t>. </a:t>
            </a:r>
            <a:r>
              <a:rPr lang="it-IT" sz="1800" b="1" dirty="0"/>
              <a:t>Indipendenza </a:t>
            </a:r>
            <a:r>
              <a:rPr lang="it-IT" sz="1800" dirty="0"/>
              <a:t>e </a:t>
            </a:r>
            <a:r>
              <a:rPr lang="it-IT" sz="1800" b="1" dirty="0"/>
              <a:t>conservatorismo </a:t>
            </a:r>
            <a:r>
              <a:rPr lang="it-IT" sz="1800" dirty="0"/>
              <a:t>rafforzano la </a:t>
            </a:r>
            <a:r>
              <a:rPr lang="it-IT" sz="1800" dirty="0" smtClean="0"/>
              <a:t>credibilità delle </a:t>
            </a:r>
            <a:r>
              <a:rPr lang="it-IT" sz="1800" dirty="0"/>
              <a:t>politiche di bassa </a:t>
            </a:r>
            <a:r>
              <a:rPr lang="it-IT" sz="1800" dirty="0" smtClean="0"/>
              <a:t>inflazione.</a:t>
            </a:r>
            <a:endParaRPr lang="it-IT" sz="1800" dirty="0"/>
          </a:p>
          <a:p>
            <a:r>
              <a:rPr lang="it-IT" sz="1800" dirty="0" smtClean="0"/>
              <a:t>Assenza </a:t>
            </a:r>
            <a:r>
              <a:rPr lang="it-IT" sz="1800" dirty="0"/>
              <a:t>di un </a:t>
            </a:r>
            <a:r>
              <a:rPr lang="it-IT" sz="1800" dirty="0" err="1"/>
              <a:t>trade</a:t>
            </a:r>
            <a:r>
              <a:rPr lang="it-IT" sz="1800" dirty="0"/>
              <a:t>-off di lungo periodo tra inflazione e disoccupazione (u</a:t>
            </a:r>
            <a:r>
              <a:rPr lang="it-IT" sz="1800" baseline="-25000" dirty="0"/>
              <a:t>n</a:t>
            </a:r>
            <a:r>
              <a:rPr lang="it-IT" sz="1800" dirty="0" smtClean="0"/>
              <a:t>); quindi </a:t>
            </a:r>
            <a:r>
              <a:rPr lang="it-IT" sz="1800" dirty="0"/>
              <a:t>sostanziale </a:t>
            </a:r>
            <a:r>
              <a:rPr lang="it-IT" sz="1800" b="1" dirty="0"/>
              <a:t>inefficacia delle politiche di stabilizzazione </a:t>
            </a:r>
            <a:r>
              <a:rPr lang="it-IT" sz="1800" dirty="0"/>
              <a:t>(per ↓u) </a:t>
            </a:r>
            <a:r>
              <a:rPr lang="it-IT" sz="1800" dirty="0" smtClean="0"/>
              <a:t>e necessità </a:t>
            </a:r>
            <a:r>
              <a:rPr lang="it-IT" sz="1800" dirty="0"/>
              <a:t>di politiche strutturali, al fine di modificare le variabili reali.</a:t>
            </a:r>
          </a:p>
          <a:p>
            <a:r>
              <a:rPr lang="it-IT" sz="1800" dirty="0" smtClean="0"/>
              <a:t>In </a:t>
            </a:r>
            <a:r>
              <a:rPr lang="it-IT" sz="1800" dirty="0"/>
              <a:t>ogni caso, la banca centrale deve occuparsi dell’obiettivo che riesce a </a:t>
            </a:r>
            <a:r>
              <a:rPr lang="it-IT" sz="1800" dirty="0" smtClean="0"/>
              <a:t>controllare meglio</a:t>
            </a:r>
            <a:r>
              <a:rPr lang="it-IT" sz="1800" dirty="0"/>
              <a:t>, la </a:t>
            </a:r>
            <a:r>
              <a:rPr lang="it-IT" sz="1800" b="1" dirty="0"/>
              <a:t>stabilità dei prezzi.</a:t>
            </a:r>
          </a:p>
          <a:p>
            <a:r>
              <a:rPr lang="it-IT" sz="1800" dirty="0"/>
              <a:t> </a:t>
            </a:r>
            <a:r>
              <a:rPr lang="it-IT" sz="1800" b="1" dirty="0"/>
              <a:t>Obiettivi finali</a:t>
            </a:r>
            <a:r>
              <a:rPr lang="it-IT" sz="1800" dirty="0"/>
              <a:t>:</a:t>
            </a:r>
          </a:p>
          <a:p>
            <a:r>
              <a:rPr lang="it-IT" sz="1800" dirty="0" smtClean="0"/>
              <a:t>Secondo </a:t>
            </a:r>
            <a:r>
              <a:rPr lang="it-IT" sz="1800" dirty="0"/>
              <a:t>il Trattato di Maastricht (art. 105), </a:t>
            </a:r>
            <a:r>
              <a:rPr lang="it-IT" sz="1800" b="1" dirty="0"/>
              <a:t>obiettivo primario </a:t>
            </a:r>
            <a:r>
              <a:rPr lang="it-IT" sz="1800" dirty="0"/>
              <a:t>è il </a:t>
            </a:r>
            <a:r>
              <a:rPr lang="it-IT" sz="1800" dirty="0" smtClean="0"/>
              <a:t>mantenimento della </a:t>
            </a:r>
            <a:r>
              <a:rPr lang="it-IT" sz="1800" b="1" dirty="0"/>
              <a:t>stabilità dei prezzi</a:t>
            </a:r>
            <a:r>
              <a:rPr lang="it-IT" sz="1800" dirty="0"/>
              <a:t>. Solo “fatto salvo” tale obiettivo, il SEBC </a:t>
            </a:r>
            <a:r>
              <a:rPr lang="it-IT" sz="1800" dirty="0" smtClean="0"/>
              <a:t>sostiene le </a:t>
            </a:r>
            <a:r>
              <a:rPr lang="it-IT" sz="1800" b="1" dirty="0"/>
              <a:t>politiche economiche generali </a:t>
            </a:r>
            <a:r>
              <a:rPr lang="it-IT" sz="1800" dirty="0"/>
              <a:t>dell’UE (art. 2</a:t>
            </a:r>
            <a:r>
              <a:rPr lang="it-IT" sz="1800" dirty="0" smtClean="0"/>
              <a:t>). Queste comprendono uno </a:t>
            </a:r>
            <a:r>
              <a:rPr lang="it-IT" sz="1800" dirty="0"/>
              <a:t>sviluppo </a:t>
            </a:r>
            <a:r>
              <a:rPr lang="it-IT" sz="1800" dirty="0" smtClean="0"/>
              <a:t>armonioso ed </a:t>
            </a:r>
            <a:r>
              <a:rPr lang="it-IT" sz="1800" dirty="0"/>
              <a:t>equilibrato delle attività economiche, una crescita sostenibile, un </a:t>
            </a:r>
            <a:r>
              <a:rPr lang="it-IT" sz="1800" dirty="0" smtClean="0"/>
              <a:t>elevato livello </a:t>
            </a:r>
            <a:r>
              <a:rPr lang="it-IT" sz="1800" dirty="0"/>
              <a:t>di occupazione.</a:t>
            </a:r>
          </a:p>
          <a:p>
            <a:r>
              <a:rPr lang="it-IT" sz="1800" dirty="0" smtClean="0"/>
              <a:t>Si </a:t>
            </a:r>
            <a:r>
              <a:rPr lang="it-IT" sz="1800" dirty="0"/>
              <a:t>tratta quindi, in teoria, di un </a:t>
            </a:r>
            <a:r>
              <a:rPr lang="it-IT" sz="1800" dirty="0" err="1"/>
              <a:t>policymaker</a:t>
            </a:r>
            <a:r>
              <a:rPr lang="it-IT" sz="1800" dirty="0"/>
              <a:t> </a:t>
            </a:r>
            <a:r>
              <a:rPr lang="it-IT" sz="1800" b="1" dirty="0" smtClean="0"/>
              <a:t>conservatore</a:t>
            </a:r>
            <a:r>
              <a:rPr lang="it-IT" sz="1800" dirty="0" smtClean="0"/>
              <a:t>.</a:t>
            </a:r>
            <a:endParaRPr lang="it-IT" sz="1800" dirty="0"/>
          </a:p>
          <a:p>
            <a:r>
              <a:rPr lang="it-IT" sz="1800" dirty="0" smtClean="0"/>
              <a:t>Poche </a:t>
            </a:r>
            <a:r>
              <a:rPr lang="it-IT" sz="1800" dirty="0"/>
              <a:t>banche centrali enfatizzano così la stabilità dei prezzi. Per esempio, gli </a:t>
            </a:r>
            <a:r>
              <a:rPr lang="it-IT" sz="1800" dirty="0" smtClean="0"/>
              <a:t>obiettivi della </a:t>
            </a:r>
            <a:r>
              <a:rPr lang="it-IT" sz="1800" b="1" dirty="0"/>
              <a:t>FED </a:t>
            </a:r>
            <a:r>
              <a:rPr lang="it-IT" sz="1800" dirty="0"/>
              <a:t>comprendono la stabilità dei prezzi, la massima occupazione </a:t>
            </a:r>
            <a:r>
              <a:rPr lang="it-IT" sz="1800" dirty="0" smtClean="0"/>
              <a:t>ed il </a:t>
            </a:r>
            <a:r>
              <a:rPr lang="it-IT" sz="1800" dirty="0"/>
              <a:t>contenimento dei tassi d’interesse a lungo termine (senza alcuna scala di </a:t>
            </a:r>
            <a:r>
              <a:rPr lang="it-IT" sz="1800" dirty="0" smtClean="0"/>
              <a:t>priorità esplicita</a:t>
            </a:r>
            <a:r>
              <a:rPr lang="it-IT" sz="1800" dirty="0"/>
              <a:t>).</a:t>
            </a:r>
          </a:p>
          <a:p>
            <a:r>
              <a:rPr lang="it-IT" sz="1800" dirty="0" smtClean="0"/>
              <a:t>Dal </a:t>
            </a:r>
            <a:r>
              <a:rPr lang="it-IT" sz="1800" dirty="0"/>
              <a:t>dicembre 2012, la FED si è impegnata a mantenere i tassi di interesse </a:t>
            </a:r>
            <a:r>
              <a:rPr lang="it-IT" sz="1800" dirty="0" smtClean="0"/>
              <a:t>vicini allo </a:t>
            </a:r>
            <a:r>
              <a:rPr lang="it-IT" sz="1800" dirty="0"/>
              <a:t>zero fino a quando il tasso di </a:t>
            </a:r>
            <a:r>
              <a:rPr lang="it-IT" sz="1800" b="1" dirty="0"/>
              <a:t>disoccupazione </a:t>
            </a:r>
            <a:r>
              <a:rPr lang="it-IT" sz="1800" dirty="0"/>
              <a:t>Usa non fosse sceso al di </a:t>
            </a:r>
            <a:r>
              <a:rPr lang="it-IT" sz="1800" dirty="0" smtClean="0"/>
              <a:t>sotto del </a:t>
            </a:r>
            <a:r>
              <a:rPr lang="it-IT" sz="1800" dirty="0"/>
              <a:t>6,5% (nel febbraio 2014 la nuova Presidente </a:t>
            </a:r>
            <a:r>
              <a:rPr lang="it-IT" sz="1800" dirty="0" err="1"/>
              <a:t>Yellen</a:t>
            </a:r>
            <a:r>
              <a:rPr lang="it-IT" sz="1800" dirty="0"/>
              <a:t> ha eliminato </a:t>
            </a:r>
            <a:r>
              <a:rPr lang="it-IT" sz="1800" dirty="0" smtClean="0"/>
              <a:t>questo target</a:t>
            </a:r>
            <a:r>
              <a:rPr lang="it-IT" sz="1800" dirty="0"/>
              <a:t>, ormai raggiunto).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93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Obiettivi finali della BCE:</a:t>
            </a:r>
            <a:br>
              <a:rPr lang="it-IT" dirty="0"/>
            </a:br>
            <a:r>
              <a:rPr lang="it-IT" dirty="0"/>
              <a:t>effetti reali in presenza di shock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Vi è quindi il rischio che la BCE manifesti </a:t>
            </a:r>
            <a:r>
              <a:rPr lang="it-IT" sz="2000" b="1" dirty="0"/>
              <a:t>scarsa considerazione per gli obiettivi finali </a:t>
            </a:r>
            <a:r>
              <a:rPr lang="it-IT" sz="2000" b="1" dirty="0" smtClean="0"/>
              <a:t>di tipo </a:t>
            </a:r>
            <a:r>
              <a:rPr lang="it-IT" sz="2000" b="1" dirty="0"/>
              <a:t>reale </a:t>
            </a:r>
            <a:r>
              <a:rPr lang="it-IT" sz="2000" dirty="0"/>
              <a:t>della politica monetaria.</a:t>
            </a:r>
          </a:p>
          <a:p>
            <a:r>
              <a:rPr lang="it-IT" sz="2000" dirty="0"/>
              <a:t> Le conseguenze non sono gravi nel caso di shock sulla </a:t>
            </a:r>
            <a:r>
              <a:rPr lang="it-IT" sz="2000" b="1" dirty="0"/>
              <a:t>domanda </a:t>
            </a:r>
            <a:r>
              <a:rPr lang="it-IT" sz="2000" dirty="0"/>
              <a:t>aggregata (­P e ­Y), </a:t>
            </a:r>
            <a:r>
              <a:rPr lang="it-IT" sz="2000" dirty="0" smtClean="0"/>
              <a:t>poiché la </a:t>
            </a:r>
            <a:r>
              <a:rPr lang="it-IT" sz="2000" dirty="0"/>
              <a:t>stabilizzazione dei prezzi implica automaticamente anche quella dell’output, mentre lo </a:t>
            </a:r>
            <a:r>
              <a:rPr lang="it-IT" sz="2000" dirty="0" smtClean="0"/>
              <a:t>possono essere </a:t>
            </a:r>
            <a:r>
              <a:rPr lang="it-IT" sz="2000" dirty="0"/>
              <a:t>in presenza di shock d’</a:t>
            </a:r>
            <a:r>
              <a:rPr lang="it-IT" sz="2000" b="1" dirty="0"/>
              <a:t>offerta</a:t>
            </a:r>
            <a:r>
              <a:rPr lang="it-IT" sz="2000" dirty="0"/>
              <a:t>.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14" y="3409839"/>
            <a:ext cx="7168466" cy="32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Aumento della BM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Supponiamo che il livello desiderato di reddito </a:t>
            </a:r>
            <a:r>
              <a:rPr lang="it-IT" dirty="0"/>
              <a:t>Ŷ</a:t>
            </a:r>
            <a:r>
              <a:rPr lang="it-IT" dirty="0" smtClean="0"/>
              <a:t>&gt;Y</a:t>
            </a:r>
            <a:r>
              <a:rPr lang="it-IT" baseline="-25000" dirty="0" smtClean="0"/>
              <a:t>0 </a:t>
            </a:r>
            <a:r>
              <a:rPr lang="it-IT" dirty="0" smtClean="0"/>
              <a:t> e che lo strumento sia la BM, chiaramente dobbiamo aumentarla per aumentare M</a:t>
            </a:r>
            <a:endParaRPr lang="en-US" dirty="0"/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4157932" y="3183147"/>
            <a:ext cx="8626" cy="303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4166558" y="6176963"/>
            <a:ext cx="3968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594391" y="3388706"/>
            <a:ext cx="2984739" cy="2346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4485736" y="3269411"/>
            <a:ext cx="3295290" cy="2320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4464889" y="3269411"/>
            <a:ext cx="3295290" cy="2320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4166558" y="4498848"/>
            <a:ext cx="1831906" cy="27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998464" y="4517136"/>
            <a:ext cx="9144" cy="1659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994265" y="4961780"/>
            <a:ext cx="21336" cy="11599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H="1">
            <a:off x="4166558" y="4961780"/>
            <a:ext cx="246284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4141512" y="5333333"/>
            <a:ext cx="1831906" cy="27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788461" y="434161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</a:t>
            </a:r>
            <a:r>
              <a:rPr lang="it-IT" baseline="-25000" dirty="0" smtClean="0"/>
              <a:t>0</a:t>
            </a:r>
            <a:endParaRPr lang="en-US" baseline="-250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798721" y="514866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</a:t>
            </a:r>
            <a:r>
              <a:rPr lang="it-IT" baseline="-25000" dirty="0" smtClean="0"/>
              <a:t>1</a:t>
            </a:r>
            <a:endParaRPr lang="en-US" baseline="-25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839721" y="47348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</a:t>
            </a:r>
            <a:r>
              <a:rPr lang="it-IT" baseline="-25000" dirty="0" smtClean="0"/>
              <a:t>2</a:t>
            </a:r>
            <a:endParaRPr lang="en-US" baseline="-25000" dirty="0"/>
          </a:p>
        </p:txBody>
      </p:sp>
      <p:sp>
        <p:nvSpPr>
          <p:cNvPr id="39" name="Rettangolo 38"/>
          <p:cNvSpPr/>
          <p:nvPr/>
        </p:nvSpPr>
        <p:spPr>
          <a:xfrm>
            <a:off x="6517130" y="617696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Ŷ</a:t>
            </a:r>
            <a:endParaRPr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5835828" y="6243131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Y</a:t>
            </a:r>
            <a:r>
              <a:rPr lang="it-IT" baseline="-25000" dirty="0"/>
              <a:t>0</a:t>
            </a:r>
            <a:endParaRPr lang="en-US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839721" y="326941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</a:t>
            </a:r>
            <a:endParaRPr lang="en-US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8243259" y="632177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en-US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7900416" y="326941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LM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8423597" y="363874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LM1</a:t>
            </a:r>
            <a:endParaRPr lang="en-US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7705434" y="55864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</a:t>
            </a:r>
            <a:endParaRPr lang="en-US" dirty="0"/>
          </a:p>
        </p:txBody>
      </p:sp>
      <p:sp>
        <p:nvSpPr>
          <p:cNvPr id="46" name="Callout 3 45"/>
          <p:cNvSpPr/>
          <p:nvPr/>
        </p:nvSpPr>
        <p:spPr>
          <a:xfrm>
            <a:off x="1426464" y="4341614"/>
            <a:ext cx="1852475" cy="117638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8867"/>
              <a:gd name="adj8" fmla="val 126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Riduzione di i a causa di </a:t>
            </a:r>
            <a:r>
              <a:rPr lang="it-IT" dirty="0" smtClean="0">
                <a:sym typeface="Symbol" panose="05050102010706020507" pitchFamily="18" charset="2"/>
              </a:rPr>
              <a:t> di BM sul mercato dei titoli</a:t>
            </a:r>
            <a:endParaRPr lang="en-US" dirty="0"/>
          </a:p>
        </p:txBody>
      </p:sp>
      <p:sp>
        <p:nvSpPr>
          <p:cNvPr id="47" name="Callout 1 46"/>
          <p:cNvSpPr/>
          <p:nvPr/>
        </p:nvSpPr>
        <p:spPr>
          <a:xfrm>
            <a:off x="8175366" y="4198973"/>
            <a:ext cx="3767143" cy="1161792"/>
          </a:xfrm>
          <a:prstGeom prst="borderCallout1">
            <a:avLst>
              <a:gd name="adj1" fmla="val 44623"/>
              <a:gd name="adj2" fmla="val -3236"/>
              <a:gd name="adj3" fmla="val 65915"/>
              <a:gd name="adj4" fmla="val -3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</a:t>
            </a:r>
            <a:r>
              <a:rPr lang="it-IT" dirty="0" smtClean="0">
                <a:sym typeface="Symbol" panose="05050102010706020507" pitchFamily="18" charset="2"/>
              </a:rPr>
              <a:t> di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i</a:t>
            </a:r>
            <a:r>
              <a:rPr lang="it-IT" dirty="0" smtClean="0">
                <a:sym typeface="Symbol" panose="05050102010706020507" pitchFamily="18" charset="2"/>
              </a:rPr>
              <a:t> fa 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I</a:t>
            </a:r>
            <a:r>
              <a:rPr lang="it-IT" dirty="0" smtClean="0">
                <a:sym typeface="Symbol" panose="05050102010706020507" pitchFamily="18" charset="2"/>
              </a:rPr>
              <a:t> e via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m</a:t>
            </a:r>
            <a:r>
              <a:rPr lang="it-IT" dirty="0" smtClean="0">
                <a:sym typeface="Symbol" panose="05050102010706020507" pitchFamily="18" charset="2"/>
              </a:rPr>
              <a:t> aumenta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A</a:t>
            </a:r>
            <a:r>
              <a:rPr lang="it-IT" baseline="-25000" dirty="0" smtClean="0">
                <a:solidFill>
                  <a:srgbClr val="FFFF00"/>
                </a:solidFill>
                <a:sym typeface="Symbol" panose="05050102010706020507" pitchFamily="18" charset="2"/>
              </a:rPr>
              <a:t>0</a:t>
            </a:r>
          </a:p>
          <a:p>
            <a:pPr algn="ctr"/>
            <a:r>
              <a:rPr lang="it-IT" dirty="0" smtClean="0">
                <a:sym typeface="Symbol" panose="05050102010706020507" pitchFamily="18" charset="2"/>
              </a:rPr>
              <a:t>L’aumento di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A</a:t>
            </a:r>
            <a:r>
              <a:rPr lang="it-IT" baseline="-25000" dirty="0" smtClean="0">
                <a:solidFill>
                  <a:srgbClr val="FFFF00"/>
                </a:solidFill>
                <a:sym typeface="Symbol" panose="05050102010706020507" pitchFamily="18" charset="2"/>
              </a:rPr>
              <a:t>0</a:t>
            </a:r>
            <a:r>
              <a:rPr lang="it-IT" baseline="-25000" dirty="0" smtClean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 fa aumentare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M</a:t>
            </a:r>
            <a:r>
              <a:rPr lang="it-IT" dirty="0" smtClean="0">
                <a:sym typeface="Symbol" panose="05050102010706020507" pitchFamily="18" charset="2"/>
              </a:rPr>
              <a:t> per scopo transattivo</a:t>
            </a:r>
            <a:endParaRPr lang="it-IT" baseline="-25000" dirty="0">
              <a:sym typeface="Symbol" panose="050501020107060205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532" y="5865700"/>
            <a:ext cx="2794500" cy="892400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9480560" y="550741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Effetto finale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8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05521 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05052 0.006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4" grpId="0"/>
      <p:bldP spid="46" grpId="0" animBg="1"/>
      <p:bldP spid="47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Quando è inefficace la politica monetaria? Inefficacia del tasso d’interesse come canale di trasmissione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Trappola della liquidità				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Gli investimenti non dipendono da i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1145"/>
            <a:ext cx="4657501" cy="26707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9856" y="5759868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politica monetaria  (</a:t>
            </a:r>
            <a:r>
              <a:rPr lang="it-IT" dirty="0" smtClean="0">
                <a:sym typeface="Symbol" panose="05050102010706020507" pitchFamily="18" charset="2"/>
              </a:rPr>
              <a:t> di BM ) </a:t>
            </a:r>
            <a:r>
              <a:rPr lang="it-IT" dirty="0" smtClean="0"/>
              <a:t>non agisce sul </a:t>
            </a:r>
          </a:p>
          <a:p>
            <a:r>
              <a:rPr lang="it-IT" dirty="0" smtClean="0"/>
              <a:t>Tasso d’interesse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33" y="2722345"/>
            <a:ext cx="4528125" cy="27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neoclassici: teoria quantitativa della moneta e livello dei prezzi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oggi la </a:t>
            </a:r>
            <a:r>
              <a:rPr lang="it-IT" dirty="0" smtClean="0">
                <a:solidFill>
                  <a:srgbClr val="FFFF00"/>
                </a:solidFill>
              </a:rPr>
              <a:t>politica monetaria </a:t>
            </a:r>
            <a:r>
              <a:rPr lang="it-IT" dirty="0" smtClean="0"/>
              <a:t>si reputa </a:t>
            </a:r>
            <a:r>
              <a:rPr lang="it-IT" dirty="0" smtClean="0">
                <a:solidFill>
                  <a:srgbClr val="FFFF00"/>
                </a:solidFill>
              </a:rPr>
              <a:t>efficace</a:t>
            </a:r>
            <a:r>
              <a:rPr lang="it-IT" dirty="0" smtClean="0"/>
              <a:t> solo come strumento per controllare il </a:t>
            </a:r>
            <a:r>
              <a:rPr lang="it-IT" dirty="0" smtClean="0">
                <a:solidFill>
                  <a:srgbClr val="FFFF00"/>
                </a:solidFill>
              </a:rPr>
              <a:t>tasso di inflazione</a:t>
            </a:r>
            <a:r>
              <a:rPr lang="it-IT" dirty="0" smtClean="0"/>
              <a:t>?</a:t>
            </a:r>
          </a:p>
          <a:p>
            <a:r>
              <a:rPr lang="it-IT" dirty="0" smtClean="0"/>
              <a:t>Quest’idea deriva dalla </a:t>
            </a:r>
            <a:r>
              <a:rPr lang="it-IT" dirty="0" smtClean="0">
                <a:solidFill>
                  <a:srgbClr val="FFFF00"/>
                </a:solidFill>
              </a:rPr>
              <a:t>teoria quantitativa della moneta</a:t>
            </a:r>
            <a:r>
              <a:rPr lang="it-IT" dirty="0" smtClean="0"/>
              <a:t> che afferma che la PM influisce solo sulle </a:t>
            </a:r>
            <a:r>
              <a:rPr lang="it-IT" dirty="0" smtClean="0">
                <a:solidFill>
                  <a:srgbClr val="FFFF00"/>
                </a:solidFill>
              </a:rPr>
              <a:t>variabili nominali</a:t>
            </a:r>
            <a:r>
              <a:rPr lang="it-IT" dirty="0" smtClean="0"/>
              <a:t>: livello dei prezzi è proporzionale alla quantità di moneta in circolazione</a:t>
            </a:r>
          </a:p>
          <a:p>
            <a:r>
              <a:rPr lang="it-IT" dirty="0" smtClean="0"/>
              <a:t>Ipotesi fondamentali: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smtClean="0"/>
              <a:t>La moneta ha solo la funzione di intermediario negli scambi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smtClean="0"/>
              <a:t>Prezzi perfettamente flessibili (</a:t>
            </a:r>
            <a:r>
              <a:rPr lang="it-IT" i="1" dirty="0" smtClean="0"/>
              <a:t>market clearing</a:t>
            </a:r>
            <a:r>
              <a:rPr lang="it-IT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smtClean="0"/>
              <a:t>Essendo i </a:t>
            </a:r>
            <a:r>
              <a:rPr lang="it-IT" dirty="0" smtClean="0">
                <a:solidFill>
                  <a:srgbClr val="FFFF00"/>
                </a:solidFill>
              </a:rPr>
              <a:t>mercati perfettamente concorrenziali</a:t>
            </a:r>
            <a:r>
              <a:rPr lang="it-IT" dirty="0" smtClean="0"/>
              <a:t>, Y è sempre al suo livello di pieno impiego (date le dotazioni di fattori e la tecnologia)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98" y="6037066"/>
            <a:ext cx="1474875" cy="5496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50608" y="6127233"/>
            <a:ext cx="311207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EQUAZIONE QUANTITATIVA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53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Teoria quantitativa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621766"/>
                <a:ext cx="10233800" cy="4555197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Data la definizione del reddito nazionale, vale che il volume delle transazioni (T) è proporzionale al reddito: T=</a:t>
                </a:r>
                <a:r>
                  <a:rPr lang="it-IT" dirty="0" err="1" smtClean="0"/>
                  <a:t>kY</a:t>
                </a:r>
                <a:r>
                  <a:rPr lang="it-IT" dirty="0" smtClean="0"/>
                  <a:t> con k&gt;1</a:t>
                </a:r>
              </a:p>
              <a:p>
                <a:r>
                  <a:rPr lang="it-IT" dirty="0" smtClean="0"/>
                  <a:t>Per cui possiamo riscrivere l’equazione quantitativa:                        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𝑘𝑌</m:t>
                    </m:r>
                  </m:oMath>
                </a14:m>
                <a:r>
                  <a:rPr lang="en-US" dirty="0" smtClean="0"/>
                  <a:t> da cui: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= PY</a:t>
                </a:r>
              </a:p>
              <a:p>
                <a:r>
                  <a:rPr lang="it-IT" dirty="0" smtClean="0"/>
                  <a:t>Come conseguenza un aumento/diminuzione di M causa un aumento/diminuzione di P, poiché Y è al pieno impiego (</a:t>
                </a:r>
                <a:r>
                  <a:rPr lang="it-IT" b="1" dirty="0" smtClean="0">
                    <a:solidFill>
                      <a:srgbClr val="FFC000"/>
                    </a:solidFill>
                  </a:rPr>
                  <a:t>neutralità della moneta</a:t>
                </a:r>
                <a:r>
                  <a:rPr lang="it-IT" dirty="0" smtClean="0"/>
                  <a:t>)</a:t>
                </a:r>
              </a:p>
              <a:p>
                <a:r>
                  <a:rPr lang="it-IT" dirty="0" smtClean="0"/>
                  <a:t>L’offerta di moneta è esogena? Solo se il moltiplicatore monetario m</a:t>
                </a:r>
                <a:r>
                  <a:rPr lang="it-IT" baseline="-25000" dirty="0" smtClean="0"/>
                  <a:t>m</a:t>
                </a:r>
                <a:r>
                  <a:rPr lang="it-IT" dirty="0" smtClean="0"/>
                  <a:t> è dato. Nel nostro caso solo se i parametri che governano la domanda di moneta sono dati (</a:t>
                </a:r>
                <a:r>
                  <a:rPr lang="it-IT" dirty="0" smtClean="0">
                    <a:sym typeface="Symbol" panose="05050102010706020507" pitchFamily="18" charset="2"/>
                  </a:rPr>
                  <a:t>,  e )</a:t>
                </a:r>
                <a:r>
                  <a:rPr lang="it-IT" dirty="0">
                    <a:sym typeface="Symbol" panose="05050102010706020507" pitchFamily="18" charset="2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621766"/>
                <a:ext cx="10233800" cy="4555197"/>
              </a:xfrm>
              <a:blipFill rotWithShape="0">
                <a:blip r:embed="rId2"/>
                <a:stretch>
                  <a:fillRect r="-1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/>
          <p:cNvSpPr/>
          <p:nvPr/>
        </p:nvSpPr>
        <p:spPr>
          <a:xfrm>
            <a:off x="5715691" y="2882086"/>
            <a:ext cx="616097" cy="79552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 1 4"/>
          <p:cNvSpPr/>
          <p:nvPr/>
        </p:nvSpPr>
        <p:spPr>
          <a:xfrm>
            <a:off x="7232904" y="3159252"/>
            <a:ext cx="941832" cy="438912"/>
          </a:xfrm>
          <a:prstGeom prst="borderCallout1">
            <a:avLst>
              <a:gd name="adj1" fmla="val 18750"/>
              <a:gd name="adj2" fmla="val -8333"/>
              <a:gd name="adj3" fmla="val 66667"/>
              <a:gd name="adj4" fmla="val -107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0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Endogenità</a:t>
            </a:r>
            <a:r>
              <a:rPr lang="it-IT" dirty="0" smtClean="0"/>
              <a:t> della moneta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it-IT" dirty="0" smtClean="0"/>
                  <a:t>Solo </a:t>
                </a:r>
                <a:r>
                  <a:rPr lang="it-IT" dirty="0" smtClean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it-IT" dirty="0" smtClean="0">
                    <a:sym typeface="Symbol" panose="05050102010706020507" pitchFamily="18" charset="2"/>
                  </a:rPr>
                  <a:t> (coefficiente di riserva obbligatoria) è definito dalla banca centrale</a:t>
                </a:r>
              </a:p>
              <a:p>
                <a:r>
                  <a:rPr lang="it-IT" dirty="0" smtClean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 </a:t>
                </a:r>
                <a:r>
                  <a:rPr lang="it-IT" dirty="0" smtClean="0">
                    <a:sym typeface="Symbol" panose="05050102010706020507" pitchFamily="18" charset="2"/>
                  </a:rPr>
                  <a:t>dipende invece (negativamente dal tasso d’interesse), infatti indica la </a:t>
                </a:r>
                <a:r>
                  <a:rPr lang="it-IT" u="sng" dirty="0" smtClean="0">
                    <a:sym typeface="Symbol" panose="05050102010706020507" pitchFamily="18" charset="2"/>
                  </a:rPr>
                  <a:t>propensione a detenere circolante </a:t>
                </a:r>
                <a:r>
                  <a:rPr lang="it-IT" dirty="0" smtClean="0">
                    <a:sym typeface="Symbol" panose="05050102010706020507" pitchFamily="18" charset="2"/>
                  </a:rPr>
                  <a:t>da parte del settore privato </a:t>
                </a:r>
              </a:p>
              <a:p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𝑪𝑰𝑹𝑪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l-G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𝜸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C000"/>
                            </a:solidFill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)D</a:t>
                </a:r>
                <a:r>
                  <a:rPr lang="en-US" dirty="0" smtClean="0"/>
                  <a:t>, dove </a:t>
                </a:r>
                <a:r>
                  <a:rPr lang="en-US" dirty="0" err="1" smtClean="0"/>
                  <a:t>il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sopra</a:t>
                </a:r>
                <a:r>
                  <a:rPr lang="en-US" dirty="0" smtClean="0"/>
                  <a:t> la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indica</a:t>
                </a:r>
                <a:r>
                  <a:rPr lang="en-US" dirty="0" smtClean="0"/>
                  <a:t> </a:t>
                </a:r>
                <a:r>
                  <a:rPr lang="en-US" dirty="0" smtClean="0"/>
                  <a:t>la </a:t>
                </a:r>
                <a:r>
                  <a:rPr lang="en-US" dirty="0" err="1" smtClean="0"/>
                  <a:t>relazione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negativa</a:t>
                </a:r>
                <a:endParaRPr lang="en-US" dirty="0" smtClean="0"/>
              </a:p>
              <a:p>
                <a:r>
                  <a:rPr lang="en-US" dirty="0" err="1" smtClean="0"/>
                  <a:t>Anche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</a:t>
                </a:r>
                <a:r>
                  <a:rPr lang="en-US" dirty="0" smtClean="0">
                    <a:sym typeface="Symbol" panose="05050102010706020507" pitchFamily="18" charset="2"/>
                  </a:rPr>
                  <a:t> (</a:t>
                </a:r>
                <a:r>
                  <a:rPr lang="en-US" dirty="0" err="1" smtClean="0">
                    <a:sym typeface="Symbol" panose="05050102010706020507" pitchFamily="18" charset="2"/>
                  </a:rPr>
                  <a:t>coeff</a:t>
                </a:r>
                <a:r>
                  <a:rPr lang="en-US" dirty="0" smtClean="0">
                    <a:sym typeface="Symbol" panose="05050102010706020507" pitchFamily="18" charset="2"/>
                  </a:rPr>
                  <a:t>. Di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riserva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libera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 err="1" smtClean="0">
                    <a:sym typeface="Symbol" panose="05050102010706020507" pitchFamily="18" charset="2"/>
                  </a:rPr>
                  <a:t>varia</a:t>
                </a:r>
                <a:r>
                  <a:rPr lang="en-US" dirty="0" smtClean="0">
                    <a:sym typeface="Symbol" panose="05050102010706020507" pitchFamily="18" charset="2"/>
                  </a:rPr>
                  <a:t> in base </a:t>
                </a:r>
                <a:r>
                  <a:rPr lang="en-US" dirty="0" err="1" smtClean="0">
                    <a:sym typeface="Symbol" panose="05050102010706020507" pitchFamily="18" charset="2"/>
                  </a:rPr>
                  <a:t>alle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necessità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della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banca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ordinaria</a:t>
                </a:r>
                <a:r>
                  <a:rPr lang="en-US" dirty="0" smtClean="0">
                    <a:sym typeface="Symbol" panose="05050102010706020507" pitchFamily="18" charset="2"/>
                  </a:rPr>
                  <a:t> di </a:t>
                </a:r>
                <a:r>
                  <a:rPr lang="en-US" dirty="0" err="1" smtClean="0">
                    <a:sym typeface="Symbol" panose="05050102010706020507" pitchFamily="18" charset="2"/>
                  </a:rPr>
                  <a:t>disporre</a:t>
                </a:r>
                <a:r>
                  <a:rPr lang="en-US" dirty="0" smtClean="0">
                    <a:sym typeface="Symbol" panose="05050102010706020507" pitchFamily="18" charset="2"/>
                  </a:rPr>
                  <a:t> di </a:t>
                </a:r>
                <a:r>
                  <a:rPr lang="en-US" dirty="0" err="1" smtClean="0">
                    <a:sym typeface="Symbol" panose="05050102010706020507" pitchFamily="18" charset="2"/>
                  </a:rPr>
                  <a:t>liquidità</a:t>
                </a:r>
                <a:r>
                  <a:rPr lang="en-US" dirty="0" smtClean="0">
                    <a:sym typeface="Symbol" panose="05050102010706020507" pitchFamily="18" charset="2"/>
                  </a:rPr>
                  <a:t> per </a:t>
                </a:r>
                <a:r>
                  <a:rPr lang="en-US" dirty="0" err="1" smtClean="0">
                    <a:sym typeface="Symbol" panose="05050102010706020507" pitchFamily="18" charset="2"/>
                  </a:rPr>
                  <a:t>concessione</a:t>
                </a:r>
                <a:r>
                  <a:rPr lang="en-US" dirty="0" smtClean="0">
                    <a:sym typeface="Symbol" panose="05050102010706020507" pitchFamily="18" charset="2"/>
                  </a:rPr>
                  <a:t> di </a:t>
                </a:r>
                <a:r>
                  <a:rPr lang="en-US" dirty="0" err="1" smtClean="0">
                    <a:sym typeface="Symbol" panose="05050102010706020507" pitchFamily="18" charset="2"/>
                  </a:rPr>
                  <a:t>prestiti</a:t>
                </a:r>
                <a:r>
                  <a:rPr lang="en-US" dirty="0" smtClean="0">
                    <a:sym typeface="Symbol" panose="05050102010706020507" pitchFamily="18" charset="2"/>
                  </a:rPr>
                  <a:t> da un </a:t>
                </a:r>
                <a:r>
                  <a:rPr lang="en-US" dirty="0" err="1" smtClean="0">
                    <a:sym typeface="Symbol" panose="05050102010706020507" pitchFamily="18" charset="2"/>
                  </a:rPr>
                  <a:t>lato</a:t>
                </a:r>
                <a:r>
                  <a:rPr lang="en-US" dirty="0" smtClean="0">
                    <a:sym typeface="Symbol" panose="05050102010706020507" pitchFamily="18" charset="2"/>
                  </a:rPr>
                  <a:t>, </a:t>
                </a:r>
                <a:r>
                  <a:rPr lang="en-US" dirty="0" err="1" smtClean="0">
                    <a:sym typeface="Symbol" panose="05050102010706020507" pitchFamily="18" charset="2"/>
                  </a:rPr>
                  <a:t>mentre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dall’altro</a:t>
                </a:r>
                <a:r>
                  <a:rPr lang="en-US" dirty="0" smtClean="0">
                    <a:sym typeface="Symbol" panose="05050102010706020507" pitchFamily="18" charset="2"/>
                  </a:rPr>
                  <a:t>, </a:t>
                </a:r>
                <a:r>
                  <a:rPr lang="en-US" dirty="0" err="1" smtClean="0">
                    <a:sym typeface="Symbol" panose="05050102010706020507" pitchFamily="18" charset="2"/>
                  </a:rPr>
                  <a:t>avere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a </a:t>
                </a:r>
                <a:r>
                  <a:rPr lang="en-US" dirty="0" err="1" smtClean="0">
                    <a:sym typeface="Symbol" panose="05050102010706020507" pitchFamily="18" charset="2"/>
                  </a:rPr>
                  <a:t>disposizione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una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maggiore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riserva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significa</a:t>
                </a:r>
                <a:r>
                  <a:rPr lang="en-US" dirty="0" smtClean="0">
                    <a:sym typeface="Symbol" panose="05050102010706020507" pitchFamily="18" charset="2"/>
                  </a:rPr>
                  <a:t> non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ricorrere</a:t>
                </a:r>
                <a:r>
                  <a:rPr lang="en-US" dirty="0" smtClean="0">
                    <a:sym typeface="Symbol" panose="05050102010706020507" pitchFamily="18" charset="2"/>
                  </a:rPr>
                  <a:t> al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rifinanziamento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presso</a:t>
                </a:r>
                <a:r>
                  <a:rPr lang="en-US" dirty="0" smtClean="0">
                    <a:sym typeface="Symbol" panose="05050102010706020507" pitchFamily="18" charset="2"/>
                  </a:rPr>
                  <a:t> la BC, </a:t>
                </a:r>
                <a:r>
                  <a:rPr lang="en-US" dirty="0" err="1" smtClean="0">
                    <a:sym typeface="Symbol" panose="05050102010706020507" pitchFamily="18" charset="2"/>
                  </a:rPr>
                  <a:t>quindi</a:t>
                </a:r>
                <a:r>
                  <a:rPr lang="en-US" dirty="0" smtClean="0">
                    <a:sym typeface="Symbol" panose="05050102010706020507" pitchFamily="18" charset="2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𝝆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𝑫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𝜷</m:t>
                    </m:r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limUpp>
                      <m:limUpp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it-IT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it-IT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lim>
                    </m:limUpp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limUpp>
                      <m:limUpp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it-IT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e>
                        </m:groupChr>
                      </m:e>
                      <m:lim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lim>
                    </m:limUpp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)D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 </a:t>
                </a:r>
              </a:p>
              <a:p>
                <a:r>
                  <a:rPr lang="it-IT" dirty="0" smtClean="0"/>
                  <a:t>Ne consegue che M viene determinata </a:t>
                </a:r>
                <a:r>
                  <a:rPr lang="it-IT" dirty="0" err="1" smtClean="0"/>
                  <a:t>endogenamente</a:t>
                </a:r>
                <a:r>
                  <a:rPr lang="it-IT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3" t="-39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99" y="5443220"/>
            <a:ext cx="2736298" cy="86868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0179170" y="5443220"/>
            <a:ext cx="707366" cy="868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8531525" y="5995358"/>
            <a:ext cx="1673524" cy="414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57623" y="6037498"/>
            <a:ext cx="65626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Variazioni del tasso di rifinanziamento principale e del </a:t>
            </a:r>
          </a:p>
          <a:p>
            <a:r>
              <a:rPr lang="it-IT" dirty="0" smtClean="0"/>
              <a:t>tasso d’interesse su prestiti e depositi rende la moneta endogena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6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 non più utile per gli scopi della PM?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realtà basta che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</a:t>
            </a:r>
            <a:r>
              <a:rPr lang="it-IT" dirty="0" smtClean="0">
                <a:sym typeface="Symbol" panose="05050102010706020507" pitchFamily="18" charset="2"/>
              </a:rPr>
              <a:t> e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</a:t>
            </a:r>
            <a:r>
              <a:rPr lang="it-IT" dirty="0" smtClean="0">
                <a:sym typeface="Symbol" panose="05050102010706020507" pitchFamily="18" charset="2"/>
              </a:rPr>
              <a:t> siano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funzioni note e stabili </a:t>
            </a:r>
            <a:r>
              <a:rPr lang="it-IT" dirty="0" smtClean="0">
                <a:sym typeface="Symbol" panose="05050102010706020507" pitchFamily="18" charset="2"/>
              </a:rPr>
              <a:t>dei tassi di interesse e di rifinanziamento, allora M è ancora controllabile da parte della BC</a:t>
            </a:r>
          </a:p>
          <a:p>
            <a:r>
              <a:rPr lang="it-IT" dirty="0" smtClean="0">
                <a:sym typeface="Symbol" panose="05050102010706020507" pitchFamily="18" charset="2"/>
              </a:rPr>
              <a:t>In definitiva, la BCE considera </a:t>
            </a:r>
            <a:r>
              <a:rPr lang="it-IT" dirty="0" smtClean="0">
                <a:sym typeface="Symbol" panose="05050102010706020507" pitchFamily="18" charset="2"/>
              </a:rPr>
              <a:t>solo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M0</a:t>
            </a:r>
            <a:r>
              <a:rPr lang="it-IT" dirty="0" smtClean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come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esogeno</a:t>
            </a:r>
            <a:r>
              <a:rPr lang="it-IT" dirty="0" smtClean="0">
                <a:sym typeface="Symbol" panose="05050102010706020507" pitchFamily="18" charset="2"/>
              </a:rPr>
              <a:t>, mentre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M1</a:t>
            </a:r>
            <a:r>
              <a:rPr lang="it-IT" dirty="0" smtClean="0">
                <a:sym typeface="Symbol" panose="05050102010706020507" pitchFamily="18" charset="2"/>
              </a:rPr>
              <a:t> ha le caratteristiche qui sopra delineate</a:t>
            </a:r>
          </a:p>
          <a:p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M2</a:t>
            </a:r>
            <a:r>
              <a:rPr lang="it-IT" dirty="0" smtClean="0">
                <a:sym typeface="Symbol" panose="05050102010706020507" pitchFamily="18" charset="2"/>
              </a:rPr>
              <a:t> ed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M3</a:t>
            </a:r>
            <a:r>
              <a:rPr lang="it-IT" dirty="0" smtClean="0">
                <a:sym typeface="Symbol" panose="05050102010706020507" pitchFamily="18" charset="2"/>
              </a:rPr>
              <a:t>, oltre all’alea derivante da scelte più complesse di liquidità, contengono anche una </a:t>
            </a:r>
            <a:r>
              <a:rPr lang="it-IT" dirty="0" smtClean="0">
                <a:solidFill>
                  <a:srgbClr val="FFFF00"/>
                </a:solidFill>
                <a:sym typeface="Symbol" panose="05050102010706020507" pitchFamily="18" charset="2"/>
              </a:rPr>
              <a:t>componente maggiore di rischio</a:t>
            </a:r>
          </a:p>
          <a:p>
            <a:r>
              <a:rPr lang="it-IT" dirty="0" smtClean="0">
                <a:sym typeface="Symbol" panose="05050102010706020507" pitchFamily="18" charset="2"/>
              </a:rPr>
              <a:t>Il nostro modello IS-LM cambia quindi e per il mercato monetario abbiamo:</a:t>
            </a: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41" y="5715000"/>
            <a:ext cx="3184987" cy="7012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335" y="5877953"/>
            <a:ext cx="1774823" cy="375322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6995160" y="5971032"/>
            <a:ext cx="61264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565" y="5532121"/>
            <a:ext cx="4131653" cy="85036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602178" y="6416229"/>
            <a:ext cx="49404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LM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5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Moneta esogena ed endogena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08" y="1796165"/>
            <a:ext cx="6665975" cy="4673935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3502152" y="4937760"/>
            <a:ext cx="1024128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014216" y="5611368"/>
            <a:ext cx="1024128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416552" y="52511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k/h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32124" y="4644444"/>
            <a:ext cx="8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k/(</a:t>
            </a:r>
            <a:r>
              <a:rPr lang="it-IT" dirty="0" err="1" smtClean="0">
                <a:solidFill>
                  <a:srgbClr val="FF0000"/>
                </a:solidFill>
              </a:rPr>
              <a:t>b+h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751576" y="6053328"/>
            <a:ext cx="365760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6281928" y="3959352"/>
            <a:ext cx="0" cy="28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449823" y="4224528"/>
            <a:ext cx="832105" cy="182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6400800" y="3374136"/>
            <a:ext cx="9144" cy="8686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ità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528</TotalTime>
  <Words>1767</Words>
  <Application>Microsoft Office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Cambria Math</vt:lpstr>
      <vt:lpstr>Corbel</vt:lpstr>
      <vt:lpstr>Symbol</vt:lpstr>
      <vt:lpstr>ヒラギノ角ゴ Pro W3</vt:lpstr>
      <vt:lpstr>Profondità</vt:lpstr>
      <vt:lpstr>LA TRASMISSIONE DELLA POLITICA MONETARIA</vt:lpstr>
      <vt:lpstr>La politica monetaria e gli effetti reali</vt:lpstr>
      <vt:lpstr>Aumento della BM</vt:lpstr>
      <vt:lpstr>Quando è inefficace la politica monetaria? Inefficacia del tasso d’interesse come canale di trasmissione</vt:lpstr>
      <vt:lpstr>I neoclassici: teoria quantitativa della moneta e livello dei prezzi</vt:lpstr>
      <vt:lpstr>Teoria quantitativa</vt:lpstr>
      <vt:lpstr>Endogenità della moneta</vt:lpstr>
      <vt:lpstr>M non più utile per gli scopi della PM?</vt:lpstr>
      <vt:lpstr>Moneta esogena ed endogena</vt:lpstr>
      <vt:lpstr>Per una politica espansiva….</vt:lpstr>
      <vt:lpstr>Perchè l’obiettivo intermedio diventa oggi i</vt:lpstr>
      <vt:lpstr>Altre considerazioni facevano optare per il tasso piuttosto che per la moneta</vt:lpstr>
      <vt:lpstr>Il meccanismo di propagazione con i</vt:lpstr>
      <vt:lpstr>La trasmissione degli effetti</vt:lpstr>
      <vt:lpstr>Instabilità  e scelta tra strumenti</vt:lpstr>
      <vt:lpstr>Consideriamo lo shock su LM δ</vt:lpstr>
      <vt:lpstr>Instabilità reale: shock </vt:lpstr>
      <vt:lpstr>Presentazione standard di PowerPoint</vt:lpstr>
      <vt:lpstr>Dall’overnight ai tassi sui mercati finanziari e bancari (integrazione finanziaria)</vt:lpstr>
      <vt:lpstr>Dall’overnight ai tassi sui mercati finanziari e bancari (integrazione finanziaria)</vt:lpstr>
      <vt:lpstr>Con la crisi le differenze ricompaiono</vt:lpstr>
      <vt:lpstr>Lo spread nella crisi</vt:lpstr>
      <vt:lpstr>Rendimenti su bonds governativi a 10 anni dell’Area Euro (medie mensili; percentuali annue)</vt:lpstr>
      <vt:lpstr>… La risposta dei tassi bancari</vt:lpstr>
      <vt:lpstr>Effetti su AD e PIL</vt:lpstr>
      <vt:lpstr>Modello teorico e Obiettivi della BCE </vt:lpstr>
      <vt:lpstr>Obiettivi finali della BCE: effetti reali in presenza di shock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TRASMISSIONE DELLA POLITICA MONETARIA</dc:title>
  <dc:creator>Deams</dc:creator>
  <cp:lastModifiedBy>User</cp:lastModifiedBy>
  <cp:revision>35</cp:revision>
  <dcterms:created xsi:type="dcterms:W3CDTF">2016-03-07T15:41:14Z</dcterms:created>
  <dcterms:modified xsi:type="dcterms:W3CDTF">2017-03-13T07:26:13Z</dcterms:modified>
</cp:coreProperties>
</file>