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5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C6"/>
    <a:srgbClr val="008000"/>
    <a:srgbClr val="0000FF"/>
    <a:srgbClr val="9933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5" autoAdjust="0"/>
    <p:restoredTop sz="94691" autoAdjust="0"/>
  </p:normalViewPr>
  <p:slideViewPr>
    <p:cSldViewPr>
      <p:cViewPr>
        <p:scale>
          <a:sx n="70" d="100"/>
          <a:sy n="70" d="100"/>
        </p:scale>
        <p:origin x="-84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C94C3-D060-46DF-AAB1-1FBFEEDF43A7}" type="datetimeFigureOut">
              <a:rPr lang="it-IT" smtClean="0"/>
              <a:pPr/>
              <a:t>03/11/2013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1F4D-C73E-4D7F-A7DC-E73F4FE757D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746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03/11/2013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03/11/2013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03/11/2013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03/11/2013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03/11/2013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03/11/2013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03/11/2013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03/11/2013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03/11/2013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03/11/2013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03/11/2013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B591-3D5F-4E4D-833E-FE020D8C45E8}" type="datetimeFigureOut">
              <a:rPr lang="it-IT" smtClean="0"/>
              <a:pPr/>
              <a:t>03/11/2013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3.png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www.google.it/url?sa=i&amp;rct=j&amp;q=&amp;esrc=s&amp;frm=1&amp;source=images&amp;cd=&amp;cad=rja&amp;docid=xfl4ciuiE56EtM&amp;tbnid=p1NzoTIDCdDuIM:&amp;ved=0CAUQjRw&amp;url=http://en.wikipedia.org/wiki/Tacticity&amp;ei=2_ZGUoiTB4Tqswbxp4HQBA&amp;bvm=bv.53217764,d.bGE&amp;psig=AFQjCNEYM7li0OrPl3_RxRt1v7ilvcXU3Q&amp;ust=138046814786228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1784" y="31121"/>
            <a:ext cx="8132440" cy="1470025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170AC6"/>
                </a:solidFill>
                <a:latin typeface="Calibri" pitchFamily="34" charset="0"/>
              </a:rPr>
              <a:t>LO STATO CRISTALLINO</a:t>
            </a:r>
            <a:endParaRPr lang="it-IT" dirty="0">
              <a:solidFill>
                <a:srgbClr val="170AC6"/>
              </a:solidFill>
              <a:latin typeface="Calibri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07368" y="1556792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Lo </a:t>
            </a:r>
            <a:r>
              <a:rPr lang="it-IT" sz="2400" b="1" i="1" dirty="0" smtClean="0">
                <a:solidFill>
                  <a:srgbClr val="C00000"/>
                </a:solidFill>
              </a:rPr>
              <a:t>stato cristallino perfetto</a:t>
            </a:r>
            <a:r>
              <a:rPr lang="it-IT" sz="2400" dirty="0" smtClean="0">
                <a:solidFill>
                  <a:srgbClr val="170AC6"/>
                </a:solidFill>
              </a:rPr>
              <a:t> è caratterizzato da un </a:t>
            </a:r>
            <a:r>
              <a:rPr lang="it-IT" sz="2400" b="1" i="1" dirty="0" smtClean="0">
                <a:solidFill>
                  <a:srgbClr val="C00000"/>
                </a:solidFill>
              </a:rPr>
              <a:t>ordine tridimensionale a lunga distanza</a:t>
            </a:r>
            <a:r>
              <a:rPr lang="it-IT" sz="2400" dirty="0" smtClean="0">
                <a:solidFill>
                  <a:srgbClr val="170AC6"/>
                </a:solidFill>
              </a:rPr>
              <a:t> degli elementi strutturali costituenti il composto. Il parallelepipedo che si ripete periodicamente lungo le tre direzioni non complanari definisce la </a:t>
            </a:r>
            <a:r>
              <a:rPr lang="it-IT" sz="2400" b="1" i="1" dirty="0" smtClean="0">
                <a:solidFill>
                  <a:srgbClr val="C00000"/>
                </a:solidFill>
              </a:rPr>
              <a:t>cella elementare</a:t>
            </a:r>
            <a:r>
              <a:rPr lang="it-IT" sz="24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Nel caso delle macromolecole, i segmenti delle catene presentano lo stesso modo di impacchettamento locale che si può osservare su molecole di piccole dimensioni, tuttavia </a:t>
            </a:r>
            <a:r>
              <a:rPr lang="it-IT" sz="2400" b="1" i="1" dirty="0" smtClean="0">
                <a:solidFill>
                  <a:srgbClr val="C00000"/>
                </a:solidFill>
              </a:rPr>
              <a:t>una singola macromolecola non è confinata in una sola cella elementare</a:t>
            </a:r>
            <a:r>
              <a:rPr lang="it-IT" sz="2400" dirty="0" smtClean="0">
                <a:solidFill>
                  <a:srgbClr val="170AC6"/>
                </a:solidFill>
              </a:rPr>
              <a:t>, ma ne attraversa molte nella direzione del suo asse.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474345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170AC6"/>
                </a:solidFill>
              </a:rPr>
              <a:t>Morfologia e struttura dei cristalli polimerici</a:t>
            </a: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Con </a:t>
            </a:r>
            <a:r>
              <a:rPr lang="it-IT" sz="2400" dirty="0">
                <a:solidFill>
                  <a:srgbClr val="170AC6"/>
                </a:solidFill>
              </a:rPr>
              <a:t>il termine “</a:t>
            </a:r>
            <a:r>
              <a:rPr lang="it-IT" sz="2400" b="1" i="1" dirty="0">
                <a:solidFill>
                  <a:srgbClr val="C00000"/>
                </a:solidFill>
              </a:rPr>
              <a:t>morfologia</a:t>
            </a:r>
            <a:r>
              <a:rPr lang="it-IT" sz="2400" dirty="0">
                <a:solidFill>
                  <a:srgbClr val="170AC6"/>
                </a:solidFill>
              </a:rPr>
              <a:t>” dei cristalli di polimeri </a:t>
            </a:r>
            <a:r>
              <a:rPr lang="it-IT" sz="2400" dirty="0" smtClean="0">
                <a:solidFill>
                  <a:srgbClr val="170AC6"/>
                </a:solidFill>
              </a:rPr>
              <a:t>si intende la </a:t>
            </a:r>
            <a:r>
              <a:rPr lang="it-IT" sz="2400" b="1" i="1" dirty="0" smtClean="0">
                <a:solidFill>
                  <a:srgbClr val="C00000"/>
                </a:solidFill>
              </a:rPr>
              <a:t>forma macroscopica </a:t>
            </a:r>
            <a:r>
              <a:rPr lang="it-IT" sz="2400" b="1" i="1" dirty="0">
                <a:solidFill>
                  <a:srgbClr val="C00000"/>
                </a:solidFill>
              </a:rPr>
              <a:t>dei cristalli</a:t>
            </a:r>
            <a:r>
              <a:rPr lang="it-IT" sz="2400" dirty="0">
                <a:solidFill>
                  <a:srgbClr val="170AC6"/>
                </a:solidFill>
              </a:rPr>
              <a:t>, che </a:t>
            </a:r>
            <a:r>
              <a:rPr lang="it-IT" sz="2400" dirty="0" smtClean="0">
                <a:solidFill>
                  <a:srgbClr val="170AC6"/>
                </a:solidFill>
              </a:rPr>
              <a:t>dipende </a:t>
            </a:r>
            <a:r>
              <a:rPr lang="it-IT" sz="2400" dirty="0">
                <a:solidFill>
                  <a:srgbClr val="170AC6"/>
                </a:solidFill>
              </a:rPr>
              <a:t>dalle condizioni </a:t>
            </a:r>
            <a:r>
              <a:rPr lang="it-IT" sz="2400" dirty="0" smtClean="0">
                <a:solidFill>
                  <a:srgbClr val="170AC6"/>
                </a:solidFill>
              </a:rPr>
              <a:t>di </a:t>
            </a:r>
            <a:r>
              <a:rPr lang="en-US" sz="2400" dirty="0" err="1" smtClean="0">
                <a:solidFill>
                  <a:srgbClr val="170AC6"/>
                </a:solidFill>
              </a:rPr>
              <a:t>cristallizzazione</a:t>
            </a:r>
            <a:r>
              <a:rPr lang="en-US" sz="2400" dirty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La </a:t>
            </a:r>
            <a:r>
              <a:rPr lang="it-IT" sz="2400" dirty="0">
                <a:solidFill>
                  <a:srgbClr val="170AC6"/>
                </a:solidFill>
              </a:rPr>
              <a:t>cristallizzazione dei polimeri può aver luogo sia per raffreddamento di un fuso </a:t>
            </a:r>
            <a:r>
              <a:rPr lang="it-IT" sz="2400" dirty="0" smtClean="0">
                <a:solidFill>
                  <a:srgbClr val="170AC6"/>
                </a:solidFill>
              </a:rPr>
              <a:t>o per </a:t>
            </a:r>
            <a:r>
              <a:rPr lang="it-IT" sz="2400" dirty="0">
                <a:solidFill>
                  <a:srgbClr val="170AC6"/>
                </a:solidFill>
              </a:rPr>
              <a:t>il riscaldamento di un vetro, sia per raffreddamento di soluzioni o per evaporazione </a:t>
            </a:r>
            <a:r>
              <a:rPr lang="it-IT" sz="2400" dirty="0" smtClean="0">
                <a:solidFill>
                  <a:srgbClr val="170AC6"/>
                </a:solidFill>
              </a:rPr>
              <a:t>del solvente.</a:t>
            </a:r>
          </a:p>
          <a:p>
            <a:pPr algn="just"/>
            <a:endParaRPr lang="it-IT" sz="2400" dirty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A </a:t>
            </a:r>
            <a:r>
              <a:rPr lang="it-IT" sz="2400" dirty="0">
                <a:solidFill>
                  <a:srgbClr val="170AC6"/>
                </a:solidFill>
              </a:rPr>
              <a:t>seconda delle modalità di cristallizzazione si ottengono </a:t>
            </a:r>
            <a:r>
              <a:rPr lang="it-IT" sz="2400" dirty="0" smtClean="0">
                <a:solidFill>
                  <a:srgbClr val="170AC6"/>
                </a:solidFill>
              </a:rPr>
              <a:t>diverse morfologie, le cui </a:t>
            </a:r>
            <a:r>
              <a:rPr lang="it-IT" sz="2400" dirty="0">
                <a:solidFill>
                  <a:srgbClr val="170AC6"/>
                </a:solidFill>
              </a:rPr>
              <a:t>architetture sono tanto più complesse quanto più le macromolecole sono </a:t>
            </a:r>
            <a:r>
              <a:rPr lang="it-IT" sz="2400" dirty="0" smtClean="0">
                <a:solidFill>
                  <a:srgbClr val="170AC6"/>
                </a:solidFill>
              </a:rPr>
              <a:t>compenetrate</a:t>
            </a:r>
            <a:r>
              <a:rPr lang="it-IT" sz="2400" dirty="0">
                <a:solidFill>
                  <a:srgbClr val="170AC6"/>
                </a:solidFill>
              </a:rPr>
              <a:t> </a:t>
            </a:r>
            <a:r>
              <a:rPr lang="it-IT" sz="2400" dirty="0" smtClean="0">
                <a:solidFill>
                  <a:srgbClr val="170AC6"/>
                </a:solidFill>
              </a:rPr>
              <a:t>nello </a:t>
            </a:r>
            <a:r>
              <a:rPr lang="it-IT" sz="2400" dirty="0">
                <a:solidFill>
                  <a:srgbClr val="170AC6"/>
                </a:solidFill>
              </a:rPr>
              <a:t>stato disordinato di partenza. </a:t>
            </a:r>
            <a:endParaRPr lang="en-US" sz="24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260648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170AC6"/>
                </a:solidFill>
              </a:rPr>
              <a:t>Cristalli</a:t>
            </a:r>
            <a:r>
              <a:rPr lang="en-US" sz="2000" b="1" dirty="0">
                <a:solidFill>
                  <a:srgbClr val="170AC6"/>
                </a:solidFill>
              </a:rPr>
              <a:t> da </a:t>
            </a:r>
            <a:r>
              <a:rPr lang="en-US" sz="2000" b="1" dirty="0" err="1">
                <a:solidFill>
                  <a:srgbClr val="170AC6"/>
                </a:solidFill>
              </a:rPr>
              <a:t>soluzioni</a:t>
            </a:r>
            <a:r>
              <a:rPr lang="en-US" sz="2000" b="1" dirty="0">
                <a:solidFill>
                  <a:srgbClr val="170AC6"/>
                </a:solidFill>
              </a:rPr>
              <a:t> </a:t>
            </a:r>
            <a:r>
              <a:rPr lang="en-US" sz="2000" b="1" dirty="0" err="1">
                <a:solidFill>
                  <a:srgbClr val="170AC6"/>
                </a:solidFill>
              </a:rPr>
              <a:t>diluite</a:t>
            </a:r>
            <a:endParaRPr lang="en-US" sz="2000" b="1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Per raffreddamento di soluzioni polimeriche </a:t>
            </a:r>
            <a:r>
              <a:rPr lang="it-IT" sz="2000" dirty="0" smtClean="0">
                <a:solidFill>
                  <a:srgbClr val="170AC6"/>
                </a:solidFill>
              </a:rPr>
              <a:t>diluite </a:t>
            </a:r>
            <a:r>
              <a:rPr lang="it-IT" sz="2000" dirty="0">
                <a:solidFill>
                  <a:srgbClr val="170AC6"/>
                </a:solidFill>
              </a:rPr>
              <a:t>così </a:t>
            </a:r>
            <a:r>
              <a:rPr lang="it-IT" sz="2000" dirty="0" smtClean="0">
                <a:solidFill>
                  <a:srgbClr val="170AC6"/>
                </a:solidFill>
              </a:rPr>
              <a:t>da </a:t>
            </a:r>
            <a:r>
              <a:rPr lang="it-IT" sz="2000" dirty="0">
                <a:solidFill>
                  <a:srgbClr val="170AC6"/>
                </a:solidFill>
              </a:rPr>
              <a:t>escludere </a:t>
            </a:r>
            <a:r>
              <a:rPr lang="it-IT" sz="2000" dirty="0" smtClean="0">
                <a:solidFill>
                  <a:srgbClr val="170AC6"/>
                </a:solidFill>
              </a:rPr>
              <a:t>la compenetrazione </a:t>
            </a:r>
            <a:r>
              <a:rPr lang="it-IT" sz="2000" dirty="0">
                <a:solidFill>
                  <a:srgbClr val="170AC6"/>
                </a:solidFill>
              </a:rPr>
              <a:t>tra le macromolecole, si ottengono cristalli singoli e morfologie </a:t>
            </a:r>
            <a:r>
              <a:rPr lang="it-IT" sz="2000" dirty="0" smtClean="0">
                <a:solidFill>
                  <a:srgbClr val="170AC6"/>
                </a:solidFill>
              </a:rPr>
              <a:t>lamellari semplici</a:t>
            </a:r>
            <a:r>
              <a:rPr lang="it-IT" sz="2000" dirty="0">
                <a:solidFill>
                  <a:srgbClr val="170AC6"/>
                </a:solidFill>
              </a:rPr>
              <a:t>. </a:t>
            </a:r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Nel </a:t>
            </a:r>
            <a:r>
              <a:rPr lang="it-IT" sz="2000" dirty="0">
                <a:solidFill>
                  <a:srgbClr val="170AC6"/>
                </a:solidFill>
              </a:rPr>
              <a:t>caso dei cristalli di polietilene, la forma </a:t>
            </a:r>
            <a:r>
              <a:rPr lang="it-IT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>
                <a:solidFill>
                  <a:srgbClr val="170AC6"/>
                </a:solidFill>
              </a:rPr>
              <a:t>quella </a:t>
            </a:r>
            <a:r>
              <a:rPr lang="it-IT" sz="2000" dirty="0" smtClean="0">
                <a:solidFill>
                  <a:srgbClr val="170AC6"/>
                </a:solidFill>
              </a:rPr>
              <a:t>di una </a:t>
            </a:r>
            <a:r>
              <a:rPr lang="it-IT" sz="2000" dirty="0">
                <a:solidFill>
                  <a:srgbClr val="170AC6"/>
                </a:solidFill>
              </a:rPr>
              <a:t>losanga più o meno troncata sulle </a:t>
            </a:r>
            <a:r>
              <a:rPr lang="it-IT" sz="2000" dirty="0" smtClean="0">
                <a:solidFill>
                  <a:srgbClr val="170AC6"/>
                </a:solidFill>
              </a:rPr>
              <a:t>punte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96" y="2348880"/>
            <a:ext cx="3810207" cy="259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827584" y="5095928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Lo spessore delle lamelle è di </a:t>
            </a:r>
            <a:r>
              <a:rPr lang="it-IT" sz="2000" b="1" i="1" dirty="0">
                <a:solidFill>
                  <a:srgbClr val="C00000"/>
                </a:solidFill>
              </a:rPr>
              <a:t>poche centinaia di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Ångstrom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ed </a:t>
            </a:r>
            <a:r>
              <a:rPr lang="it-IT" sz="2000" dirty="0" smtClean="0">
                <a:solidFill>
                  <a:srgbClr val="170AC6"/>
                </a:solidFill>
              </a:rPr>
              <a:t>aumenta all’aumentare </a:t>
            </a:r>
            <a:r>
              <a:rPr lang="it-IT" sz="2000" dirty="0">
                <a:solidFill>
                  <a:srgbClr val="170AC6"/>
                </a:solidFill>
              </a:rPr>
              <a:t>della temperatura di cristallizzazione. Lo spettro di diffrazione </a:t>
            </a:r>
            <a:r>
              <a:rPr lang="it-IT" sz="2000" dirty="0" smtClean="0">
                <a:solidFill>
                  <a:srgbClr val="170AC6"/>
                </a:solidFill>
              </a:rPr>
              <a:t>elettronica dimostra </a:t>
            </a:r>
            <a:r>
              <a:rPr lang="it-IT" sz="2000" dirty="0">
                <a:solidFill>
                  <a:srgbClr val="170AC6"/>
                </a:solidFill>
              </a:rPr>
              <a:t>che gli assi dei tratti </a:t>
            </a:r>
            <a:r>
              <a:rPr lang="it-IT" sz="2000" dirty="0" err="1">
                <a:solidFill>
                  <a:srgbClr val="170AC6"/>
                </a:solidFill>
              </a:rPr>
              <a:t>elicizzati</a:t>
            </a:r>
            <a:r>
              <a:rPr lang="it-IT" sz="2000" dirty="0">
                <a:solidFill>
                  <a:srgbClr val="170AC6"/>
                </a:solidFill>
              </a:rPr>
              <a:t> delle catene macromolecolari sono </a:t>
            </a:r>
            <a:r>
              <a:rPr lang="it-IT" sz="2000" dirty="0" smtClean="0">
                <a:solidFill>
                  <a:srgbClr val="170AC6"/>
                </a:solidFill>
              </a:rPr>
              <a:t>perpendicolari </a:t>
            </a:r>
            <a:r>
              <a:rPr lang="en-US" sz="2000" dirty="0" smtClean="0">
                <a:solidFill>
                  <a:srgbClr val="170AC6"/>
                </a:solidFill>
              </a:rPr>
              <a:t>al </a:t>
            </a:r>
            <a:r>
              <a:rPr lang="en-US" sz="2000" dirty="0">
                <a:solidFill>
                  <a:srgbClr val="170AC6"/>
                </a:solidFill>
              </a:rPr>
              <a:t>piano </a:t>
            </a:r>
            <a:r>
              <a:rPr lang="en-US" sz="2000" dirty="0" err="1">
                <a:solidFill>
                  <a:srgbClr val="170AC6"/>
                </a:solidFill>
              </a:rPr>
              <a:t>delle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lamelle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0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260648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U</a:t>
            </a:r>
            <a:r>
              <a:rPr lang="it-IT" sz="2000" dirty="0" smtClean="0">
                <a:solidFill>
                  <a:srgbClr val="170AC6"/>
                </a:solidFill>
              </a:rPr>
              <a:t>na </a:t>
            </a:r>
            <a:r>
              <a:rPr lang="it-IT" sz="2000" dirty="0">
                <a:solidFill>
                  <a:srgbClr val="170AC6"/>
                </a:solidFill>
              </a:rPr>
              <a:t>macromolecola, nella </a:t>
            </a:r>
            <a:r>
              <a:rPr lang="it-IT" sz="2000" dirty="0" smtClean="0">
                <a:solidFill>
                  <a:srgbClr val="170AC6"/>
                </a:solidFill>
              </a:rPr>
              <a:t>sua conformazione </a:t>
            </a:r>
            <a:r>
              <a:rPr lang="it-IT" sz="2000" dirty="0">
                <a:solidFill>
                  <a:srgbClr val="170AC6"/>
                </a:solidFill>
              </a:rPr>
              <a:t>elicoidale più estesa, </a:t>
            </a:r>
            <a:r>
              <a:rPr lang="it-IT" sz="2000" dirty="0" smtClean="0">
                <a:solidFill>
                  <a:srgbClr val="170AC6"/>
                </a:solidFill>
              </a:rPr>
              <a:t>ha una </a:t>
            </a:r>
            <a:r>
              <a:rPr lang="it-IT" sz="2000" dirty="0">
                <a:solidFill>
                  <a:srgbClr val="170AC6"/>
                </a:solidFill>
              </a:rPr>
              <a:t>lunghezza di parecchie migliaia </a:t>
            </a:r>
            <a:r>
              <a:rPr lang="it-IT" sz="2000" dirty="0" smtClean="0">
                <a:solidFill>
                  <a:srgbClr val="170AC6"/>
                </a:solidFill>
              </a:rPr>
              <a:t>di Å quindi le </a:t>
            </a:r>
            <a:r>
              <a:rPr lang="it-IT" sz="2000" dirty="0">
                <a:solidFill>
                  <a:srgbClr val="170AC6"/>
                </a:solidFill>
              </a:rPr>
              <a:t>catene </a:t>
            </a:r>
            <a:r>
              <a:rPr lang="it-IT" sz="2000" dirty="0" smtClean="0">
                <a:solidFill>
                  <a:srgbClr val="170AC6"/>
                </a:solidFill>
              </a:rPr>
              <a:t>sono ripiegate </a:t>
            </a:r>
            <a:r>
              <a:rPr lang="it-IT" sz="2000" dirty="0">
                <a:solidFill>
                  <a:srgbClr val="170AC6"/>
                </a:solidFill>
              </a:rPr>
              <a:t>più volte su se </a:t>
            </a:r>
            <a:r>
              <a:rPr lang="it-IT" sz="2000" dirty="0" smtClean="0">
                <a:solidFill>
                  <a:srgbClr val="170AC6"/>
                </a:solidFill>
              </a:rPr>
              <a:t>stesse: 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Considerato nel suo spessore, il cristallo è </a:t>
            </a:r>
            <a:r>
              <a:rPr lang="it-IT" sz="2000" dirty="0" smtClean="0">
                <a:solidFill>
                  <a:srgbClr val="170AC6"/>
                </a:solidFill>
              </a:rPr>
              <a:t>costituito </a:t>
            </a:r>
            <a:r>
              <a:rPr lang="it-IT" sz="2000" dirty="0">
                <a:solidFill>
                  <a:srgbClr val="170AC6"/>
                </a:solidFill>
              </a:rPr>
              <a:t>da una </a:t>
            </a:r>
            <a:r>
              <a:rPr lang="it-IT" sz="2000" b="1" i="1" dirty="0">
                <a:solidFill>
                  <a:srgbClr val="C00000"/>
                </a:solidFill>
              </a:rPr>
              <a:t>zona centrale </a:t>
            </a:r>
            <a:r>
              <a:rPr lang="it-IT" sz="2000" b="1" i="1" dirty="0" smtClean="0">
                <a:solidFill>
                  <a:srgbClr val="C00000"/>
                </a:solidFill>
              </a:rPr>
              <a:t>ordinata</a:t>
            </a:r>
            <a:r>
              <a:rPr lang="it-IT" sz="2000" dirty="0" smtClean="0">
                <a:solidFill>
                  <a:srgbClr val="170AC6"/>
                </a:solidFill>
              </a:rPr>
              <a:t>, in </a:t>
            </a:r>
            <a:r>
              <a:rPr lang="it-IT" sz="2000" dirty="0">
                <a:solidFill>
                  <a:srgbClr val="170AC6"/>
                </a:solidFill>
              </a:rPr>
              <a:t>cui i segmenti </a:t>
            </a:r>
            <a:r>
              <a:rPr lang="it-IT" sz="2000" dirty="0" err="1">
                <a:solidFill>
                  <a:srgbClr val="170AC6"/>
                </a:solidFill>
              </a:rPr>
              <a:t>elicizzati</a:t>
            </a:r>
            <a:r>
              <a:rPr lang="it-IT" sz="2000" dirty="0">
                <a:solidFill>
                  <a:srgbClr val="170AC6"/>
                </a:solidFill>
              </a:rPr>
              <a:t> delle macromolecole sono impacchettati con </a:t>
            </a:r>
            <a:r>
              <a:rPr lang="it-IT" sz="2000" dirty="0" smtClean="0">
                <a:solidFill>
                  <a:srgbClr val="170AC6"/>
                </a:solidFill>
              </a:rPr>
              <a:t>regolarità tridimensionale</a:t>
            </a:r>
            <a:r>
              <a:rPr lang="it-IT" sz="2000" dirty="0">
                <a:solidFill>
                  <a:srgbClr val="170AC6"/>
                </a:solidFill>
              </a:rPr>
              <a:t>, e da </a:t>
            </a:r>
            <a:r>
              <a:rPr lang="it-IT" sz="2000" b="1" i="1" dirty="0">
                <a:solidFill>
                  <a:srgbClr val="C00000"/>
                </a:solidFill>
              </a:rPr>
              <a:t>due zone esterne disordinate</a:t>
            </a:r>
            <a:r>
              <a:rPr lang="it-IT" sz="2000" dirty="0">
                <a:solidFill>
                  <a:srgbClr val="170AC6"/>
                </a:solidFill>
              </a:rPr>
              <a:t>, nelle quali sono contenuti i tratti </a:t>
            </a:r>
            <a:r>
              <a:rPr lang="it-IT" sz="2000" dirty="0" smtClean="0">
                <a:solidFill>
                  <a:srgbClr val="170AC6"/>
                </a:solidFill>
              </a:rPr>
              <a:t>di catena </a:t>
            </a:r>
            <a:r>
              <a:rPr lang="it-IT" sz="2000" dirty="0">
                <a:solidFill>
                  <a:srgbClr val="170AC6"/>
                </a:solidFill>
              </a:rPr>
              <a:t>che consentono alle stesse di </a:t>
            </a:r>
            <a:r>
              <a:rPr lang="it-IT" sz="2000" dirty="0" smtClean="0">
                <a:solidFill>
                  <a:srgbClr val="170AC6"/>
                </a:solidFill>
              </a:rPr>
              <a:t>ripiegarsi: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6149"/>
            <a:ext cx="24288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60" y="4797151"/>
            <a:ext cx="1845903" cy="184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2 3"/>
          <p:cNvCxnSpPr/>
          <p:nvPr/>
        </p:nvCxnSpPr>
        <p:spPr>
          <a:xfrm flipH="1">
            <a:off x="5344691" y="5013176"/>
            <a:ext cx="1027509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5332422" y="5661248"/>
            <a:ext cx="1027509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5344690" y="6261112"/>
            <a:ext cx="1027509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6588224" y="4797151"/>
            <a:ext cx="964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smtClean="0">
                <a:solidFill>
                  <a:srgbClr val="C00000"/>
                </a:solidFill>
              </a:rPr>
              <a:t>amorfo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31713" y="6030250"/>
            <a:ext cx="964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smtClean="0">
                <a:solidFill>
                  <a:srgbClr val="C00000"/>
                </a:solidFill>
              </a:rPr>
              <a:t>amorfo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588224" y="5455784"/>
            <a:ext cx="1217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smtClean="0">
                <a:solidFill>
                  <a:srgbClr val="C00000"/>
                </a:solidFill>
              </a:rPr>
              <a:t>cristallino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4966136"/>
            <a:ext cx="2736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ripiegamento può coinvolgere </a:t>
            </a:r>
            <a:r>
              <a:rPr lang="it-IT" sz="2000" dirty="0" smtClean="0">
                <a:solidFill>
                  <a:srgbClr val="170AC6"/>
                </a:solidFill>
              </a:rPr>
              <a:t>un </a:t>
            </a:r>
            <a:r>
              <a:rPr lang="it-IT" sz="2000" dirty="0">
                <a:solidFill>
                  <a:srgbClr val="170AC6"/>
                </a:solidFill>
              </a:rPr>
              <a:t>numero minimo di legami, ma anche </a:t>
            </a:r>
            <a:r>
              <a:rPr lang="it-IT" sz="2000" dirty="0" smtClean="0">
                <a:solidFill>
                  <a:srgbClr val="170AC6"/>
                </a:solidFill>
              </a:rPr>
              <a:t>tratti </a:t>
            </a:r>
            <a:r>
              <a:rPr lang="en-US" sz="2000" dirty="0" err="1" smtClean="0">
                <a:solidFill>
                  <a:srgbClr val="170AC6"/>
                </a:solidFill>
              </a:rPr>
              <a:t>lunghi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di </a:t>
            </a:r>
            <a:r>
              <a:rPr lang="en-US" sz="2000" dirty="0" smtClean="0">
                <a:solidFill>
                  <a:srgbClr val="170AC6"/>
                </a:solidFill>
              </a:rPr>
              <a:t>catena.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868144" y="2060848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Modello semplice</a:t>
            </a:r>
            <a:endParaRPr lang="it-IT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47667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170AC6"/>
                </a:solidFill>
              </a:rPr>
              <a:t>Cristalli</a:t>
            </a:r>
            <a:r>
              <a:rPr lang="en-US" sz="2400" b="1" dirty="0">
                <a:solidFill>
                  <a:srgbClr val="170AC6"/>
                </a:solidFill>
              </a:rPr>
              <a:t> da </a:t>
            </a:r>
            <a:r>
              <a:rPr lang="en-US" sz="2400" b="1" dirty="0" err="1">
                <a:solidFill>
                  <a:srgbClr val="170AC6"/>
                </a:solidFill>
              </a:rPr>
              <a:t>fusi</a:t>
            </a:r>
            <a:endParaRPr lang="en-US" sz="2400" b="1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Nella </a:t>
            </a:r>
            <a:r>
              <a:rPr lang="it-IT" sz="2000" dirty="0">
                <a:solidFill>
                  <a:srgbClr val="170AC6"/>
                </a:solidFill>
              </a:rPr>
              <a:t>cristallizzazione dal </a:t>
            </a:r>
            <a:r>
              <a:rPr lang="it-IT" sz="2000" dirty="0" smtClean="0">
                <a:solidFill>
                  <a:srgbClr val="170AC6"/>
                </a:solidFill>
              </a:rPr>
              <a:t>fuso, senza </a:t>
            </a:r>
            <a:r>
              <a:rPr lang="it-IT" sz="2000" dirty="0">
                <a:solidFill>
                  <a:srgbClr val="170AC6"/>
                </a:solidFill>
              </a:rPr>
              <a:t>che siano presenti fattori in grado di perturbare il </a:t>
            </a:r>
            <a:r>
              <a:rPr lang="it-IT" sz="2000" dirty="0" smtClean="0">
                <a:solidFill>
                  <a:srgbClr val="170AC6"/>
                </a:solidFill>
              </a:rPr>
              <a:t>sistema durante </a:t>
            </a:r>
            <a:r>
              <a:rPr lang="it-IT" sz="2000" dirty="0">
                <a:solidFill>
                  <a:srgbClr val="170AC6"/>
                </a:solidFill>
              </a:rPr>
              <a:t>il passaggio di stato </a:t>
            </a:r>
            <a:r>
              <a:rPr lang="it-IT" sz="2000" dirty="0" smtClean="0">
                <a:solidFill>
                  <a:srgbClr val="170AC6"/>
                </a:solidFill>
              </a:rPr>
              <a:t>(forze </a:t>
            </a:r>
            <a:r>
              <a:rPr lang="it-IT" sz="2000" dirty="0">
                <a:solidFill>
                  <a:srgbClr val="170AC6"/>
                </a:solidFill>
              </a:rPr>
              <a:t>di scorrimento che orientano </a:t>
            </a:r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en-US" sz="2000" dirty="0" err="1" smtClean="0">
                <a:solidFill>
                  <a:srgbClr val="170AC6"/>
                </a:solidFill>
              </a:rPr>
              <a:t>macromolecole</a:t>
            </a:r>
            <a:r>
              <a:rPr lang="en-US" sz="2000" dirty="0" smtClean="0">
                <a:solidFill>
                  <a:srgbClr val="170AC6"/>
                </a:solidFill>
              </a:rPr>
              <a:t>), g</a:t>
            </a:r>
            <a:r>
              <a:rPr lang="it-IT" sz="2000" dirty="0" smtClean="0">
                <a:solidFill>
                  <a:srgbClr val="170AC6"/>
                </a:solidFill>
              </a:rPr>
              <a:t>li </a:t>
            </a:r>
            <a:r>
              <a:rPr lang="it-IT" sz="2000" dirty="0">
                <a:solidFill>
                  <a:srgbClr val="170AC6"/>
                </a:solidFill>
              </a:rPr>
              <a:t>elementi caratterizzanti la morfologia del sistema sono di forma sferoidale e </a:t>
            </a:r>
            <a:r>
              <a:rPr lang="it-IT" sz="2000" dirty="0" smtClean="0">
                <a:solidFill>
                  <a:srgbClr val="170AC6"/>
                </a:solidFill>
              </a:rPr>
              <a:t>sono detti </a:t>
            </a:r>
            <a:r>
              <a:rPr lang="it-IT" sz="2000" b="1" i="1" dirty="0" err="1">
                <a:solidFill>
                  <a:srgbClr val="C00000"/>
                </a:solidFill>
              </a:rPr>
              <a:t>sferuliti</a:t>
            </a:r>
            <a:r>
              <a:rPr lang="it-IT" sz="2000" dirty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che </a:t>
            </a:r>
            <a:r>
              <a:rPr lang="it-IT" sz="2000" dirty="0">
                <a:solidFill>
                  <a:srgbClr val="170AC6"/>
                </a:solidFill>
              </a:rPr>
              <a:t>hanno un diametro che può variare </a:t>
            </a:r>
            <a:r>
              <a:rPr lang="it-IT" sz="2000" dirty="0" smtClean="0">
                <a:solidFill>
                  <a:srgbClr val="170AC6"/>
                </a:solidFill>
              </a:rPr>
              <a:t>da </a:t>
            </a:r>
            <a:r>
              <a:rPr lang="it-IT" sz="2000" dirty="0">
                <a:solidFill>
                  <a:srgbClr val="170AC6"/>
                </a:solidFill>
              </a:rPr>
              <a:t>pochi micron a qualche centimetro, a seconda del tipo di polimero e </a:t>
            </a:r>
            <a:r>
              <a:rPr lang="it-IT" sz="2000" dirty="0" smtClean="0">
                <a:solidFill>
                  <a:srgbClr val="170AC6"/>
                </a:solidFill>
              </a:rPr>
              <a:t>delle </a:t>
            </a:r>
            <a:r>
              <a:rPr lang="en-US" sz="2000" dirty="0" err="1" smtClean="0">
                <a:solidFill>
                  <a:srgbClr val="170AC6"/>
                </a:solidFill>
              </a:rPr>
              <a:t>condizioni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di </a:t>
            </a:r>
            <a:r>
              <a:rPr lang="en-US" sz="2000" dirty="0" err="1">
                <a:solidFill>
                  <a:srgbClr val="170AC6"/>
                </a:solidFill>
              </a:rPr>
              <a:t>cristallizzazione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11473"/>
            <a:ext cx="2088232" cy="279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059832" y="3286952"/>
            <a:ext cx="5256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Gli </a:t>
            </a:r>
            <a:r>
              <a:rPr lang="it-IT" sz="2000" dirty="0" err="1">
                <a:solidFill>
                  <a:srgbClr val="170AC6"/>
                </a:solidFill>
              </a:rPr>
              <a:t>sferuliti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b="1" i="1" dirty="0">
                <a:solidFill>
                  <a:srgbClr val="C00000"/>
                </a:solidFill>
              </a:rPr>
              <a:t>non sono ovviamente cristalli singoli</a:t>
            </a:r>
            <a:r>
              <a:rPr lang="it-IT" sz="2000" dirty="0">
                <a:solidFill>
                  <a:srgbClr val="170AC6"/>
                </a:solidFill>
              </a:rPr>
              <a:t>, ma entità complesse, costituite da </a:t>
            </a:r>
            <a:r>
              <a:rPr lang="it-IT" sz="2000" b="1" i="1" dirty="0">
                <a:solidFill>
                  <a:srgbClr val="C00000"/>
                </a:solidFill>
              </a:rPr>
              <a:t>aggregati tridimensionali</a:t>
            </a:r>
            <a:r>
              <a:rPr lang="it-IT" sz="2000" dirty="0">
                <a:solidFill>
                  <a:srgbClr val="170AC6"/>
                </a:solidFill>
              </a:rPr>
              <a:t> di unità cristalline disposte radialmente (fibrille) che altro non sono che lamelle, orientate in direzione radiale e sviluppantesi in aggregati aventi simmetria </a:t>
            </a:r>
            <a:r>
              <a:rPr lang="it-IT" sz="2000" dirty="0" smtClean="0">
                <a:solidFill>
                  <a:srgbClr val="170AC6"/>
                </a:solidFill>
              </a:rPr>
              <a:t>sferica.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11560" y="5958870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</a:rPr>
              <a:t>Micrografia elettronica a scansione di </a:t>
            </a:r>
            <a:r>
              <a:rPr lang="it-IT" sz="2000" b="1" i="1" dirty="0" err="1">
                <a:solidFill>
                  <a:srgbClr val="C00000"/>
                </a:solidFill>
              </a:rPr>
              <a:t>sferuliti</a:t>
            </a:r>
            <a:r>
              <a:rPr lang="it-IT" sz="2000" b="1" i="1" dirty="0">
                <a:solidFill>
                  <a:srgbClr val="C00000"/>
                </a:solidFill>
              </a:rPr>
              <a:t> </a:t>
            </a:r>
            <a:r>
              <a:rPr lang="it-IT" sz="2000" b="1" i="1" dirty="0" smtClean="0">
                <a:solidFill>
                  <a:srgbClr val="C00000"/>
                </a:solidFill>
              </a:rPr>
              <a:t>di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polistirene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isotattico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3436"/>
            <a:ext cx="1728192" cy="174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987824" y="1023295"/>
            <a:ext cx="5768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>
                <a:solidFill>
                  <a:srgbClr val="C00000"/>
                </a:solidFill>
              </a:rPr>
              <a:t>Modello di struttura lamellare degli </a:t>
            </a:r>
            <a:r>
              <a:rPr lang="it-IT" sz="2400" b="1" i="1" dirty="0" err="1">
                <a:solidFill>
                  <a:srgbClr val="C00000"/>
                </a:solidFill>
              </a:rPr>
              <a:t>sferuliti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3569" y="2276872"/>
            <a:ext cx="80222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Evidenze sperimentali mostrano </a:t>
            </a:r>
            <a:r>
              <a:rPr lang="it-IT" sz="2000" dirty="0" smtClean="0">
                <a:solidFill>
                  <a:srgbClr val="170AC6"/>
                </a:solidFill>
              </a:rPr>
              <a:t>che </a:t>
            </a:r>
            <a:r>
              <a:rPr lang="it-IT" sz="2000" dirty="0">
                <a:solidFill>
                  <a:srgbClr val="170AC6"/>
                </a:solidFill>
              </a:rPr>
              <a:t>le lamelle costituenti gli </a:t>
            </a:r>
            <a:r>
              <a:rPr lang="it-IT" sz="2000" dirty="0" err="1">
                <a:solidFill>
                  <a:srgbClr val="170AC6"/>
                </a:solidFill>
              </a:rPr>
              <a:t>sferuliti</a:t>
            </a:r>
            <a:r>
              <a:rPr lang="it-IT" sz="2000" dirty="0">
                <a:solidFill>
                  <a:srgbClr val="170AC6"/>
                </a:solidFill>
              </a:rPr>
              <a:t> sono </a:t>
            </a:r>
            <a:r>
              <a:rPr lang="it-IT" sz="2000" dirty="0" smtClean="0">
                <a:solidFill>
                  <a:srgbClr val="170AC6"/>
                </a:solidFill>
              </a:rPr>
              <a:t>più o </a:t>
            </a:r>
            <a:r>
              <a:rPr lang="it-IT" sz="2000" dirty="0">
                <a:solidFill>
                  <a:srgbClr val="170AC6"/>
                </a:solidFill>
              </a:rPr>
              <a:t>meno fittamente collegate tra loro da tratti di catena disordinati di diversa </a:t>
            </a:r>
            <a:r>
              <a:rPr lang="it-IT" sz="2000" dirty="0" smtClean="0">
                <a:solidFill>
                  <a:srgbClr val="170AC6"/>
                </a:solidFill>
              </a:rPr>
              <a:t>lunghezza appartenenti </a:t>
            </a:r>
            <a:r>
              <a:rPr lang="it-IT" sz="2000" dirty="0">
                <a:solidFill>
                  <a:srgbClr val="170AC6"/>
                </a:solidFill>
              </a:rPr>
              <a:t>alla stessa macromolecola. La singola macromolecola può </a:t>
            </a:r>
            <a:r>
              <a:rPr lang="it-IT" sz="2000" dirty="0" smtClean="0">
                <a:solidFill>
                  <a:srgbClr val="170AC6"/>
                </a:solidFill>
              </a:rPr>
              <a:t>cristallizzare </a:t>
            </a:r>
            <a:r>
              <a:rPr lang="it-IT" sz="2000" dirty="0">
                <a:solidFill>
                  <a:srgbClr val="170AC6"/>
                </a:solidFill>
              </a:rPr>
              <a:t>in una o più lamelle </a:t>
            </a:r>
            <a:r>
              <a:rPr lang="it-IT" sz="2000" dirty="0" smtClean="0">
                <a:solidFill>
                  <a:srgbClr val="170AC6"/>
                </a:solidFill>
              </a:rPr>
              <a:t>adiacenti: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23079"/>
            <a:ext cx="2016224" cy="270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28782"/>
            <a:ext cx="2448272" cy="289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4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548680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170AC6"/>
                </a:solidFill>
              </a:rPr>
              <a:t>Grado</a:t>
            </a:r>
            <a:r>
              <a:rPr lang="en-US" sz="2000" b="1" dirty="0">
                <a:solidFill>
                  <a:srgbClr val="170AC6"/>
                </a:solidFill>
              </a:rPr>
              <a:t> di </a:t>
            </a:r>
            <a:r>
              <a:rPr lang="en-US" sz="2000" b="1" dirty="0" err="1">
                <a:solidFill>
                  <a:srgbClr val="170AC6"/>
                </a:solidFill>
              </a:rPr>
              <a:t>cristallinità</a:t>
            </a:r>
            <a:endParaRPr lang="en-US" sz="2000" b="1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cristallizzazione dal fuso dei polimeri non è mai completa: le proprietà </a:t>
            </a:r>
            <a:r>
              <a:rPr lang="it-IT" sz="2000" dirty="0" smtClean="0">
                <a:solidFill>
                  <a:srgbClr val="170AC6"/>
                </a:solidFill>
              </a:rPr>
              <a:t>dei materiali </a:t>
            </a:r>
            <a:r>
              <a:rPr lang="it-IT" sz="2000" dirty="0">
                <a:solidFill>
                  <a:srgbClr val="170AC6"/>
                </a:solidFill>
              </a:rPr>
              <a:t>polimerici cristallini sono intermedie tra quelle previste per il </a:t>
            </a:r>
            <a:r>
              <a:rPr lang="it-IT" sz="2000" dirty="0" smtClean="0">
                <a:solidFill>
                  <a:srgbClr val="170AC6"/>
                </a:solidFill>
              </a:rPr>
              <a:t>materiale perfettamente </a:t>
            </a:r>
            <a:r>
              <a:rPr lang="it-IT" sz="2000" dirty="0">
                <a:solidFill>
                  <a:srgbClr val="170AC6"/>
                </a:solidFill>
              </a:rPr>
              <a:t>ordinato e per quello completamente </a:t>
            </a:r>
            <a:r>
              <a:rPr lang="it-IT" sz="2000" dirty="0" smtClean="0">
                <a:solidFill>
                  <a:srgbClr val="170AC6"/>
                </a:solidFill>
              </a:rPr>
              <a:t>amorfo.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percentuale di </a:t>
            </a:r>
            <a:r>
              <a:rPr lang="it-IT" sz="2000" dirty="0" smtClean="0">
                <a:solidFill>
                  <a:srgbClr val="170AC6"/>
                </a:solidFill>
              </a:rPr>
              <a:t>materiale che </a:t>
            </a:r>
            <a:r>
              <a:rPr lang="it-IT" sz="2000" dirty="0">
                <a:solidFill>
                  <a:srgbClr val="170AC6"/>
                </a:solidFill>
              </a:rPr>
              <a:t>si trova allo stato cristallino definisce il cosiddetto </a:t>
            </a:r>
            <a:r>
              <a:rPr lang="it-IT" sz="2000" b="1" i="1" dirty="0">
                <a:solidFill>
                  <a:srgbClr val="C00000"/>
                </a:solidFill>
              </a:rPr>
              <a:t>grado o indice di cristallinità</a:t>
            </a:r>
            <a:r>
              <a:rPr lang="it-IT" sz="2000" dirty="0">
                <a:solidFill>
                  <a:srgbClr val="170AC6"/>
                </a:solidFill>
              </a:rPr>
              <a:t>: per </a:t>
            </a:r>
            <a:r>
              <a:rPr lang="it-IT" sz="2000" dirty="0" smtClean="0">
                <a:solidFill>
                  <a:srgbClr val="170AC6"/>
                </a:solidFill>
              </a:rPr>
              <a:t>i tipici </a:t>
            </a:r>
            <a:r>
              <a:rPr lang="it-IT" sz="2000" dirty="0">
                <a:solidFill>
                  <a:srgbClr val="170AC6"/>
                </a:solidFill>
              </a:rPr>
              <a:t>polimeri semicristallini il </a:t>
            </a:r>
            <a:r>
              <a:rPr lang="it-IT" sz="2000" b="1" i="1" dirty="0">
                <a:solidFill>
                  <a:srgbClr val="C00000"/>
                </a:solidFill>
              </a:rPr>
              <a:t>grado di cristallinità ordinariamente assume </a:t>
            </a:r>
            <a:r>
              <a:rPr lang="it-IT" sz="2000" b="1" i="1" dirty="0" smtClean="0">
                <a:solidFill>
                  <a:srgbClr val="C00000"/>
                </a:solidFill>
              </a:rPr>
              <a:t>valori compresi </a:t>
            </a:r>
            <a:r>
              <a:rPr lang="it-IT" sz="2000" b="1" i="1" dirty="0">
                <a:solidFill>
                  <a:srgbClr val="C00000"/>
                </a:solidFill>
              </a:rPr>
              <a:t>tra il 20 ed il 60</a:t>
            </a:r>
            <a:r>
              <a:rPr lang="it-IT" sz="2000" b="1" i="1" dirty="0" smtClean="0">
                <a:solidFill>
                  <a:srgbClr val="C00000"/>
                </a:solidFill>
              </a:rPr>
              <a:t>%.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grado </a:t>
            </a:r>
            <a:r>
              <a:rPr lang="it-IT" sz="2000" dirty="0">
                <a:solidFill>
                  <a:srgbClr val="170AC6"/>
                </a:solidFill>
              </a:rPr>
              <a:t>di cristallinità può essere determinato dalla </a:t>
            </a:r>
            <a:r>
              <a:rPr lang="it-IT" sz="2000" dirty="0" smtClean="0">
                <a:solidFill>
                  <a:srgbClr val="170AC6"/>
                </a:solidFill>
              </a:rPr>
              <a:t>misura sperimentale </a:t>
            </a:r>
            <a:r>
              <a:rPr lang="it-IT" sz="2000" dirty="0">
                <a:solidFill>
                  <a:srgbClr val="170AC6"/>
                </a:solidFill>
              </a:rPr>
              <a:t>di una qualunque grandezza </a:t>
            </a:r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cui valore </a:t>
            </a:r>
            <a:r>
              <a:rPr lang="it-IT" sz="2000" dirty="0" smtClean="0">
                <a:solidFill>
                  <a:srgbClr val="170AC6"/>
                </a:solidFill>
              </a:rPr>
              <a:t>dipenda </a:t>
            </a:r>
            <a:r>
              <a:rPr lang="it-IT" sz="2000" dirty="0">
                <a:solidFill>
                  <a:srgbClr val="170AC6"/>
                </a:solidFill>
              </a:rPr>
              <a:t>in </a:t>
            </a:r>
            <a:r>
              <a:rPr lang="it-IT" sz="2000" dirty="0" smtClean="0">
                <a:solidFill>
                  <a:srgbClr val="170AC6"/>
                </a:solidFill>
              </a:rPr>
              <a:t>modo monotono </a:t>
            </a:r>
            <a:r>
              <a:rPr lang="it-IT" sz="2000" dirty="0">
                <a:solidFill>
                  <a:srgbClr val="170AC6"/>
                </a:solidFill>
              </a:rPr>
              <a:t>dalla frazione, in peso o in volume, del polimero che costituisce la </a:t>
            </a:r>
            <a:r>
              <a:rPr lang="it-IT" sz="2000" dirty="0" smtClean="0">
                <a:solidFill>
                  <a:srgbClr val="170AC6"/>
                </a:solidFill>
              </a:rPr>
              <a:t>fase ordinata</a:t>
            </a:r>
            <a:r>
              <a:rPr lang="it-IT" sz="2000" dirty="0">
                <a:solidFill>
                  <a:srgbClr val="170AC6"/>
                </a:solidFill>
              </a:rPr>
              <a:t>. </a:t>
            </a:r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it-IT" sz="2000" dirty="0">
                <a:solidFill>
                  <a:srgbClr val="170AC6"/>
                </a:solidFill>
              </a:rPr>
              <a:t>varie proprietà sono però sensibili ad aspetti diversi dell’ordine cristallino</a:t>
            </a:r>
            <a:r>
              <a:rPr lang="it-IT" sz="2000" dirty="0" smtClean="0">
                <a:solidFill>
                  <a:srgbClr val="170AC6"/>
                </a:solidFill>
              </a:rPr>
              <a:t>: a </a:t>
            </a:r>
            <a:r>
              <a:rPr lang="it-IT" sz="2000" dirty="0">
                <a:solidFill>
                  <a:srgbClr val="170AC6"/>
                </a:solidFill>
              </a:rPr>
              <a:t>priori, non c’è alcuna ragione per avere accordo tra i valori del grado </a:t>
            </a:r>
            <a:r>
              <a:rPr lang="it-IT" sz="2000" dirty="0" smtClean="0">
                <a:solidFill>
                  <a:srgbClr val="170AC6"/>
                </a:solidFill>
              </a:rPr>
              <a:t>di cristallinità </a:t>
            </a:r>
            <a:r>
              <a:rPr lang="it-IT" sz="2000" dirty="0">
                <a:solidFill>
                  <a:srgbClr val="170AC6"/>
                </a:solidFill>
              </a:rPr>
              <a:t>determinati con tecniche sperimentali differenti.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260648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170AC6"/>
                </a:solidFill>
              </a:rPr>
              <a:t>LA MISURA DEL GRADO DI CRISTALLINITA’</a:t>
            </a: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E’ intuitivo capire che il grado di cristallinità di un polimero all’interno di un materiale è una caratteristica importante per le proprietà stesse del materiale.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it-IT" sz="2000" dirty="0">
                <a:solidFill>
                  <a:srgbClr val="170AC6"/>
                </a:solidFill>
              </a:rPr>
              <a:t>proprietà estensive di ogni singola fase sono considerate indipendenti </a:t>
            </a:r>
            <a:r>
              <a:rPr lang="it-IT" sz="2000" dirty="0" smtClean="0">
                <a:solidFill>
                  <a:srgbClr val="170AC6"/>
                </a:solidFill>
              </a:rPr>
              <a:t>dalla presenza </a:t>
            </a:r>
            <a:r>
              <a:rPr lang="it-IT" sz="2000" dirty="0">
                <a:solidFill>
                  <a:srgbClr val="170AC6"/>
                </a:solidFill>
              </a:rPr>
              <a:t>e dalla quantità dell’altra e semplicemente additive: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P = P</a:t>
            </a:r>
            <a:r>
              <a:rPr lang="en-US" sz="2400" b="1" i="1" baseline="-25000" dirty="0">
                <a:solidFill>
                  <a:srgbClr val="C00000"/>
                </a:solidFill>
              </a:rPr>
              <a:t>c</a:t>
            </a:r>
            <a:r>
              <a:rPr lang="en-US" sz="2400" b="1" i="1" dirty="0">
                <a:solidFill>
                  <a:srgbClr val="C00000"/>
                </a:solidFill>
              </a:rPr>
              <a:t> + P</a:t>
            </a:r>
            <a:r>
              <a:rPr lang="en-US" sz="2400" b="1" i="1" baseline="-25000" dirty="0">
                <a:solidFill>
                  <a:srgbClr val="C00000"/>
                </a:solidFill>
              </a:rPr>
              <a:t>a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dove </a:t>
            </a:r>
            <a:r>
              <a:rPr lang="it-IT" sz="2000" b="1" i="1" dirty="0">
                <a:solidFill>
                  <a:srgbClr val="C00000"/>
                </a:solidFill>
              </a:rPr>
              <a:t>P</a:t>
            </a:r>
            <a:r>
              <a:rPr lang="it-IT" sz="2000" b="1" i="1" baseline="-25000" dirty="0">
                <a:solidFill>
                  <a:srgbClr val="C00000"/>
                </a:solidFill>
              </a:rPr>
              <a:t>c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e </a:t>
            </a:r>
            <a:r>
              <a:rPr lang="it-IT" sz="2000" b="1" i="1" dirty="0" err="1">
                <a:solidFill>
                  <a:srgbClr val="C00000"/>
                </a:solidFill>
              </a:rPr>
              <a:t>P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sono i contributi a </a:t>
            </a:r>
            <a:r>
              <a:rPr lang="it-IT" sz="2000" b="1" i="1" dirty="0">
                <a:solidFill>
                  <a:srgbClr val="C00000"/>
                </a:solidFill>
              </a:rPr>
              <a:t>P</a:t>
            </a:r>
            <a:r>
              <a:rPr lang="it-IT" sz="2000" dirty="0">
                <a:solidFill>
                  <a:srgbClr val="170AC6"/>
                </a:solidFill>
              </a:rPr>
              <a:t> delle zone cristalline e </a:t>
            </a:r>
            <a:r>
              <a:rPr lang="it-IT" sz="2000" dirty="0" smtClean="0">
                <a:solidFill>
                  <a:srgbClr val="170AC6"/>
                </a:solidFill>
              </a:rPr>
              <a:t>amorfe.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 termini </a:t>
            </a:r>
            <a:r>
              <a:rPr lang="it-IT" sz="2000" dirty="0">
                <a:solidFill>
                  <a:srgbClr val="170AC6"/>
                </a:solidFill>
              </a:rPr>
              <a:t>di </a:t>
            </a:r>
            <a:r>
              <a:rPr lang="it-IT" sz="2000" b="1" i="1" dirty="0">
                <a:solidFill>
                  <a:srgbClr val="C00000"/>
                </a:solidFill>
              </a:rPr>
              <a:t>grandezze specifiche</a:t>
            </a:r>
            <a:r>
              <a:rPr lang="it-IT" sz="2000" dirty="0">
                <a:solidFill>
                  <a:srgbClr val="170AC6"/>
                </a:solidFill>
              </a:rPr>
              <a:t>, e cioè riferite all’unità di massa, si ottiene:</a:t>
            </a:r>
          </a:p>
          <a:p>
            <a:pPr algn="ctr"/>
            <a:r>
              <a:rPr lang="pl-PL" sz="2400" b="1" i="1" dirty="0">
                <a:solidFill>
                  <a:srgbClr val="C00000"/>
                </a:solidFill>
              </a:rPr>
              <a:t>p = x p</a:t>
            </a:r>
            <a:r>
              <a:rPr lang="pl-PL" sz="2400" b="1" i="1" baseline="-25000" dirty="0">
                <a:solidFill>
                  <a:srgbClr val="C00000"/>
                </a:solidFill>
              </a:rPr>
              <a:t>c</a:t>
            </a:r>
            <a:r>
              <a:rPr lang="pl-PL" sz="2400" b="1" i="1" dirty="0">
                <a:solidFill>
                  <a:srgbClr val="C00000"/>
                </a:solidFill>
              </a:rPr>
              <a:t> + (1 – x) p</a:t>
            </a:r>
            <a:r>
              <a:rPr lang="pl-PL" sz="2400" b="1" i="1" baseline="-25000" dirty="0">
                <a:solidFill>
                  <a:srgbClr val="C00000"/>
                </a:solidFill>
              </a:rPr>
              <a:t>a</a:t>
            </a:r>
          </a:p>
          <a:p>
            <a:pPr algn="just"/>
            <a:r>
              <a:rPr lang="en-US" sz="2000" dirty="0" err="1" smtClean="0">
                <a:solidFill>
                  <a:srgbClr val="170AC6"/>
                </a:solidFill>
              </a:rPr>
              <a:t>definendo</a:t>
            </a:r>
            <a:r>
              <a:rPr lang="en-US" sz="2000" dirty="0">
                <a:solidFill>
                  <a:srgbClr val="170AC6"/>
                </a:solidFill>
              </a:rPr>
              <a:t>: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071312"/>
              </p:ext>
            </p:extLst>
          </p:nvPr>
        </p:nvGraphicFramePr>
        <p:xfrm>
          <a:off x="2411760" y="5013176"/>
          <a:ext cx="4104456" cy="806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zione" r:id="rId3" imgW="2197080" imgH="431640" progId="Equation.3">
                  <p:embed/>
                </p:oleObj>
              </mc:Choice>
              <mc:Fallback>
                <p:oleObj name="Equazione" r:id="rId3" imgW="2197080" imgH="43164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5013176"/>
                        <a:ext cx="4104456" cy="806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922291"/>
              </p:ext>
            </p:extLst>
          </p:nvPr>
        </p:nvGraphicFramePr>
        <p:xfrm>
          <a:off x="2555776" y="5733256"/>
          <a:ext cx="36353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zione" r:id="rId5" imgW="1815840" imgH="393480" progId="Equation.3">
                  <p:embed/>
                </p:oleObj>
              </mc:Choice>
              <mc:Fallback>
                <p:oleObj name="Equazione" r:id="rId5" imgW="1815840" imgH="39348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733256"/>
                        <a:ext cx="36353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1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9087" y="404664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valore di </a:t>
            </a:r>
            <a:r>
              <a:rPr lang="it-IT" sz="2000" b="1" i="1" dirty="0" smtClean="0">
                <a:solidFill>
                  <a:srgbClr val="C00000"/>
                </a:solidFill>
              </a:rPr>
              <a:t>x</a:t>
            </a:r>
            <a:r>
              <a:rPr lang="it-IT" sz="2000" dirty="0" smtClean="0">
                <a:solidFill>
                  <a:srgbClr val="170AC6"/>
                </a:solidFill>
              </a:rPr>
              <a:t> si </a:t>
            </a:r>
            <a:r>
              <a:rPr lang="it-IT" sz="2000" dirty="0">
                <a:solidFill>
                  <a:srgbClr val="170AC6"/>
                </a:solidFill>
              </a:rPr>
              <a:t>può valutare dalla misura di </a:t>
            </a:r>
            <a:r>
              <a:rPr lang="it-IT" sz="2000" b="1" i="1" dirty="0">
                <a:solidFill>
                  <a:srgbClr val="C00000"/>
                </a:solidFill>
              </a:rPr>
              <a:t>p</a:t>
            </a:r>
            <a:r>
              <a:rPr lang="it-IT" sz="2000" dirty="0">
                <a:solidFill>
                  <a:srgbClr val="170AC6"/>
                </a:solidFill>
              </a:rPr>
              <a:t> noti </a:t>
            </a:r>
            <a:r>
              <a:rPr lang="it-IT" sz="2000" b="1" i="1" dirty="0">
                <a:solidFill>
                  <a:srgbClr val="C00000"/>
                </a:solidFill>
              </a:rPr>
              <a:t>p</a:t>
            </a:r>
            <a:r>
              <a:rPr lang="it-IT" sz="2000" b="1" i="1" baseline="-25000" dirty="0">
                <a:solidFill>
                  <a:srgbClr val="C00000"/>
                </a:solidFill>
              </a:rPr>
              <a:t>c</a:t>
            </a:r>
            <a:r>
              <a:rPr lang="it-IT" sz="2000" baseline="-25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e </a:t>
            </a:r>
            <a:r>
              <a:rPr lang="en-US" sz="2000" b="1" i="1" dirty="0" smtClean="0">
                <a:solidFill>
                  <a:srgbClr val="C00000"/>
                </a:solidFill>
              </a:rPr>
              <a:t>p</a:t>
            </a:r>
            <a:r>
              <a:rPr lang="en-US" sz="2000" b="1" i="1" baseline="-25000" dirty="0" smtClean="0">
                <a:solidFill>
                  <a:srgbClr val="C00000"/>
                </a:solidFill>
              </a:rPr>
              <a:t>a</a:t>
            </a:r>
            <a:r>
              <a:rPr lang="en-US" sz="2000" dirty="0" smtClean="0">
                <a:solidFill>
                  <a:srgbClr val="170AC6"/>
                </a:solidFill>
              </a:rPr>
              <a:t>:</a:t>
            </a:r>
          </a:p>
          <a:p>
            <a:pPr algn="just"/>
            <a:endParaRPr lang="en-US" sz="2000" dirty="0">
              <a:solidFill>
                <a:srgbClr val="170AC6"/>
              </a:solidFill>
            </a:endParaRPr>
          </a:p>
          <a:p>
            <a:pPr algn="ctr"/>
            <a:r>
              <a:rPr lang="pl-PL" sz="2000" b="1" i="1" dirty="0">
                <a:solidFill>
                  <a:srgbClr val="C00000"/>
                </a:solidFill>
              </a:rPr>
              <a:t>x = (p</a:t>
            </a:r>
            <a:r>
              <a:rPr lang="pl-PL" sz="2000" b="1" i="1" baseline="-25000" dirty="0">
                <a:solidFill>
                  <a:srgbClr val="C00000"/>
                </a:solidFill>
              </a:rPr>
              <a:t>a</a:t>
            </a:r>
            <a:r>
              <a:rPr lang="pl-PL" sz="2000" b="1" i="1" dirty="0">
                <a:solidFill>
                  <a:srgbClr val="C00000"/>
                </a:solidFill>
              </a:rPr>
              <a:t> - p) / (p</a:t>
            </a:r>
            <a:r>
              <a:rPr lang="pl-PL" sz="2000" b="1" i="1" baseline="-25000" dirty="0">
                <a:solidFill>
                  <a:srgbClr val="C00000"/>
                </a:solidFill>
              </a:rPr>
              <a:t>a</a:t>
            </a:r>
            <a:r>
              <a:rPr lang="pl-PL" sz="2000" b="1" i="1" dirty="0">
                <a:solidFill>
                  <a:srgbClr val="C00000"/>
                </a:solidFill>
              </a:rPr>
              <a:t> - p</a:t>
            </a:r>
            <a:r>
              <a:rPr lang="pl-PL" sz="2000" b="1" i="1" baseline="-25000" dirty="0">
                <a:solidFill>
                  <a:srgbClr val="C00000"/>
                </a:solidFill>
              </a:rPr>
              <a:t>c</a:t>
            </a:r>
            <a:r>
              <a:rPr lang="pl-PL" sz="2000" b="1" i="1" dirty="0" smtClean="0">
                <a:solidFill>
                  <a:srgbClr val="C00000"/>
                </a:solidFill>
              </a:rPr>
              <a:t>)</a:t>
            </a:r>
            <a:endParaRPr lang="it-IT" sz="2000" b="1" i="1" dirty="0" smtClean="0">
              <a:solidFill>
                <a:srgbClr val="C00000"/>
              </a:solidFill>
            </a:endParaRPr>
          </a:p>
          <a:p>
            <a:pPr algn="just"/>
            <a:endParaRPr lang="pl-PL" sz="2000" b="1" i="1" dirty="0">
              <a:solidFill>
                <a:srgbClr val="C00000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b="1" i="1" dirty="0">
                <a:solidFill>
                  <a:srgbClr val="C00000"/>
                </a:solidFill>
              </a:rPr>
              <a:t>grado di cristallinità </a:t>
            </a:r>
            <a:r>
              <a:rPr lang="it-IT" sz="2000" dirty="0">
                <a:solidFill>
                  <a:srgbClr val="170AC6"/>
                </a:solidFill>
              </a:rPr>
              <a:t>si può definire operativamente in un </a:t>
            </a:r>
            <a:r>
              <a:rPr lang="it-IT" sz="2000" dirty="0" smtClean="0">
                <a:solidFill>
                  <a:srgbClr val="170AC6"/>
                </a:solidFill>
              </a:rPr>
              <a:t>modo diverso</a:t>
            </a:r>
            <a:r>
              <a:rPr lang="it-IT" sz="2000" dirty="0">
                <a:solidFill>
                  <a:srgbClr val="170AC6"/>
                </a:solidFill>
              </a:rPr>
              <a:t>, non equivalente, come rapporto tra il contributo </a:t>
            </a:r>
            <a:r>
              <a:rPr lang="it-IT" sz="2000" b="1" i="1" dirty="0">
                <a:solidFill>
                  <a:srgbClr val="C00000"/>
                </a:solidFill>
              </a:rPr>
              <a:t>P</a:t>
            </a:r>
            <a:r>
              <a:rPr lang="it-IT" sz="2000" b="1" i="1" baseline="-25000" dirty="0">
                <a:solidFill>
                  <a:srgbClr val="C00000"/>
                </a:solidFill>
              </a:rPr>
              <a:t>c</a:t>
            </a:r>
            <a:r>
              <a:rPr lang="it-IT" sz="2000" dirty="0">
                <a:solidFill>
                  <a:srgbClr val="170AC6"/>
                </a:solidFill>
              </a:rPr>
              <a:t> della parte cristallina ed </a:t>
            </a:r>
            <a:r>
              <a:rPr lang="it-IT" sz="2000" dirty="0" smtClean="0">
                <a:solidFill>
                  <a:srgbClr val="170AC6"/>
                </a:solidFill>
              </a:rPr>
              <a:t>il valore </a:t>
            </a:r>
            <a:r>
              <a:rPr lang="it-IT" sz="2000" dirty="0">
                <a:solidFill>
                  <a:srgbClr val="170AC6"/>
                </a:solidFill>
              </a:rPr>
              <a:t>globale </a:t>
            </a:r>
            <a:r>
              <a:rPr lang="it-IT" sz="2000" b="1" i="1" dirty="0">
                <a:solidFill>
                  <a:srgbClr val="C00000"/>
                </a:solidFill>
              </a:rPr>
              <a:t>P</a:t>
            </a:r>
            <a:r>
              <a:rPr lang="it-IT" sz="2000" dirty="0">
                <a:solidFill>
                  <a:srgbClr val="170AC6"/>
                </a:solidFill>
              </a:rPr>
              <a:t> della grandezza misurata:</a:t>
            </a:r>
          </a:p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x = P</a:t>
            </a:r>
            <a:r>
              <a:rPr lang="en-US" sz="2000" b="1" i="1" baseline="-25000" dirty="0">
                <a:solidFill>
                  <a:srgbClr val="C00000"/>
                </a:solidFill>
              </a:rPr>
              <a:t>c</a:t>
            </a:r>
            <a:r>
              <a:rPr lang="en-US" sz="2000" b="1" i="1" dirty="0">
                <a:solidFill>
                  <a:srgbClr val="C00000"/>
                </a:solidFill>
              </a:rPr>
              <a:t> / P </a:t>
            </a:r>
          </a:p>
          <a:p>
            <a:pPr algn="just"/>
            <a:r>
              <a:rPr lang="it-IT" sz="2000" b="1" i="1" dirty="0" smtClean="0">
                <a:solidFill>
                  <a:srgbClr val="170AC6"/>
                </a:solidFill>
              </a:rPr>
              <a:t>Approssimazioni</a:t>
            </a:r>
            <a:r>
              <a:rPr lang="it-IT" sz="2000" dirty="0" smtClean="0">
                <a:solidFill>
                  <a:srgbClr val="170AC6"/>
                </a:solidFill>
              </a:rPr>
              <a:t>. Non si considerano:</a:t>
            </a:r>
            <a:endParaRPr lang="it-IT" sz="2000" dirty="0">
              <a:solidFill>
                <a:srgbClr val="170AC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170AC6"/>
                </a:solidFill>
              </a:rPr>
              <a:t>L’</a:t>
            </a:r>
            <a:r>
              <a:rPr lang="it-IT" sz="2000" b="1" i="1" dirty="0" smtClean="0">
                <a:solidFill>
                  <a:srgbClr val="C00000"/>
                </a:solidFill>
              </a:rPr>
              <a:t>ordine </a:t>
            </a:r>
            <a:r>
              <a:rPr lang="it-IT" sz="2000" b="1" i="1" dirty="0">
                <a:solidFill>
                  <a:srgbClr val="C00000"/>
                </a:solidFill>
              </a:rPr>
              <a:t>locale </a:t>
            </a:r>
            <a:r>
              <a:rPr lang="it-IT" sz="2000" dirty="0">
                <a:solidFill>
                  <a:srgbClr val="170AC6"/>
                </a:solidFill>
              </a:rPr>
              <a:t>allo stato amorfo, nel quale le catene non assumono le </a:t>
            </a:r>
            <a:r>
              <a:rPr lang="it-IT" sz="2000" dirty="0" smtClean="0">
                <a:solidFill>
                  <a:srgbClr val="170AC6"/>
                </a:solidFill>
              </a:rPr>
              <a:t>conformazioni completamente </a:t>
            </a:r>
            <a:r>
              <a:rPr lang="it-IT" sz="2000" dirty="0">
                <a:solidFill>
                  <a:srgbClr val="170AC6"/>
                </a:solidFill>
              </a:rPr>
              <a:t>a caso che sono caratteristiche del fuso.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170AC6"/>
                </a:solidFill>
              </a:rPr>
              <a:t>I </a:t>
            </a:r>
            <a:r>
              <a:rPr lang="it-IT" sz="2000" b="1" i="1" dirty="0">
                <a:solidFill>
                  <a:srgbClr val="C00000"/>
                </a:solidFill>
              </a:rPr>
              <a:t>difetti reticolari</a:t>
            </a:r>
            <a:r>
              <a:rPr lang="it-IT" sz="2000" dirty="0">
                <a:solidFill>
                  <a:srgbClr val="170AC6"/>
                </a:solidFill>
              </a:rPr>
              <a:t> dovuti, ad esempio, ad estremi di catena o ad </a:t>
            </a:r>
            <a:r>
              <a:rPr lang="it-IT" sz="2000" dirty="0" smtClean="0">
                <a:solidFill>
                  <a:srgbClr val="170AC6"/>
                </a:solidFill>
              </a:rPr>
              <a:t>irregolarità conformazionali </a:t>
            </a:r>
            <a:r>
              <a:rPr lang="it-IT" sz="2000" dirty="0">
                <a:solidFill>
                  <a:srgbClr val="170AC6"/>
                </a:solidFill>
              </a:rPr>
              <a:t>inglobate nelle zone cristalline.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it-IT" sz="2000" b="1" i="1" dirty="0">
                <a:solidFill>
                  <a:srgbClr val="C00000"/>
                </a:solidFill>
              </a:rPr>
              <a:t>strutture delle </a:t>
            </a:r>
            <a:r>
              <a:rPr lang="it-IT" sz="2000" b="1" i="1" dirty="0" err="1">
                <a:solidFill>
                  <a:srgbClr val="C00000"/>
                </a:solidFill>
              </a:rPr>
              <a:t>interfasi</a:t>
            </a:r>
            <a:r>
              <a:rPr lang="it-IT" sz="2000" dirty="0">
                <a:solidFill>
                  <a:srgbClr val="170AC6"/>
                </a:solidFill>
              </a:rPr>
              <a:t> tra zona cristallina ed amorfa che, nel caso specifico </a:t>
            </a:r>
            <a:r>
              <a:rPr lang="it-IT" sz="2000" dirty="0" smtClean="0">
                <a:solidFill>
                  <a:srgbClr val="170AC6"/>
                </a:solidFill>
              </a:rPr>
              <a:t>di cristalli </a:t>
            </a:r>
            <a:r>
              <a:rPr lang="it-IT" sz="2000" dirty="0">
                <a:solidFill>
                  <a:srgbClr val="170AC6"/>
                </a:solidFill>
              </a:rPr>
              <a:t>macromolecolari, devono essere necessariamente zone di transizione tra </a:t>
            </a:r>
            <a:r>
              <a:rPr lang="it-IT" sz="2000" dirty="0" smtClean="0">
                <a:solidFill>
                  <a:srgbClr val="170AC6"/>
                </a:solidFill>
              </a:rPr>
              <a:t>ordine </a:t>
            </a:r>
            <a:r>
              <a:rPr lang="en-US" sz="2000" dirty="0" smtClean="0">
                <a:solidFill>
                  <a:srgbClr val="170AC6"/>
                </a:solidFill>
              </a:rPr>
              <a:t>e </a:t>
            </a:r>
            <a:r>
              <a:rPr lang="en-US" sz="2000" dirty="0" err="1">
                <a:solidFill>
                  <a:srgbClr val="170AC6"/>
                </a:solidFill>
              </a:rPr>
              <a:t>disordine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Molti </a:t>
            </a:r>
            <a:r>
              <a:rPr lang="it-IT" sz="2000" dirty="0">
                <a:solidFill>
                  <a:srgbClr val="170AC6"/>
                </a:solidFill>
              </a:rPr>
              <a:t>metodi sono stati proposti per valutare sperimentalmente il grado </a:t>
            </a:r>
            <a:r>
              <a:rPr lang="it-IT" sz="2000" dirty="0" smtClean="0">
                <a:solidFill>
                  <a:srgbClr val="170AC6"/>
                </a:solidFill>
              </a:rPr>
              <a:t>di cristallinità </a:t>
            </a:r>
            <a:r>
              <a:rPr lang="it-IT" sz="2000" dirty="0">
                <a:solidFill>
                  <a:srgbClr val="170AC6"/>
                </a:solidFill>
              </a:rPr>
              <a:t>sulla base delle equazioni viste: le metodologie più comuni sono </a:t>
            </a:r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densimetria</a:t>
            </a:r>
            <a:r>
              <a:rPr lang="it-IT" sz="2000" dirty="0">
                <a:solidFill>
                  <a:srgbClr val="170AC6"/>
                </a:solidFill>
              </a:rPr>
              <a:t>, la </a:t>
            </a:r>
            <a:r>
              <a:rPr lang="it-IT" sz="2000" b="1" i="1" dirty="0" err="1">
                <a:solidFill>
                  <a:srgbClr val="C00000"/>
                </a:solidFill>
              </a:rPr>
              <a:t>diffrattometria</a:t>
            </a:r>
            <a:r>
              <a:rPr lang="it-IT" sz="2000" b="1" i="1" dirty="0">
                <a:solidFill>
                  <a:srgbClr val="C00000"/>
                </a:solidFill>
              </a:rPr>
              <a:t> </a:t>
            </a:r>
            <a:r>
              <a:rPr lang="it-IT" sz="2000" b="1" i="1" dirty="0" smtClean="0">
                <a:solidFill>
                  <a:srgbClr val="C00000"/>
                </a:solidFill>
              </a:rPr>
              <a:t>con </a:t>
            </a:r>
            <a:r>
              <a:rPr lang="it-IT" sz="2000" b="1" i="1" dirty="0">
                <a:solidFill>
                  <a:srgbClr val="C00000"/>
                </a:solidFill>
              </a:rPr>
              <a:t>raggi X </a:t>
            </a:r>
            <a:r>
              <a:rPr lang="it-IT" sz="2000" dirty="0">
                <a:solidFill>
                  <a:srgbClr val="170AC6"/>
                </a:solidFill>
              </a:rPr>
              <a:t>e la </a:t>
            </a:r>
            <a:r>
              <a:rPr lang="it-IT" sz="2000" b="1" i="1" dirty="0">
                <a:solidFill>
                  <a:srgbClr val="C00000"/>
                </a:solidFill>
              </a:rPr>
              <a:t>calorimetria</a:t>
            </a:r>
            <a:r>
              <a:rPr lang="it-IT" sz="2000" dirty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958" y="548679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 smtClean="0">
                <a:solidFill>
                  <a:srgbClr val="170AC6"/>
                </a:solidFill>
              </a:rPr>
              <a:t>Densimetria</a:t>
            </a:r>
            <a:r>
              <a:rPr lang="en-US" sz="2000" b="1" dirty="0" smtClean="0">
                <a:solidFill>
                  <a:srgbClr val="170AC6"/>
                </a:solidFill>
              </a:rPr>
              <a:t>: la </a:t>
            </a:r>
            <a:r>
              <a:rPr lang="en-US" sz="2000" b="1" dirty="0" err="1" smtClean="0">
                <a:solidFill>
                  <a:srgbClr val="170AC6"/>
                </a:solidFill>
              </a:rPr>
              <a:t>proprietà</a:t>
            </a:r>
            <a:r>
              <a:rPr lang="en-US" sz="2000" b="1" dirty="0" smtClean="0">
                <a:solidFill>
                  <a:srgbClr val="170AC6"/>
                </a:solidFill>
              </a:rPr>
              <a:t> </a:t>
            </a:r>
            <a:r>
              <a:rPr lang="en-US" sz="2000" b="1" dirty="0" err="1" smtClean="0">
                <a:solidFill>
                  <a:srgbClr val="170AC6"/>
                </a:solidFill>
              </a:rPr>
              <a:t>considerata</a:t>
            </a:r>
            <a:r>
              <a:rPr lang="en-US" sz="2000" b="1" dirty="0" smtClean="0">
                <a:solidFill>
                  <a:srgbClr val="170AC6"/>
                </a:solidFill>
              </a:rPr>
              <a:t> è </a:t>
            </a:r>
            <a:r>
              <a:rPr lang="en-US" sz="2000" b="1" dirty="0" err="1" smtClean="0">
                <a:solidFill>
                  <a:srgbClr val="170AC6"/>
                </a:solidFill>
              </a:rPr>
              <a:t>il</a:t>
            </a:r>
            <a:r>
              <a:rPr lang="en-US" sz="2000" b="1" dirty="0" smtClean="0">
                <a:solidFill>
                  <a:srgbClr val="170AC6"/>
                </a:solidFill>
              </a:rPr>
              <a:t> volume </a:t>
            </a:r>
            <a:r>
              <a:rPr lang="en-US" sz="2000" b="1" dirty="0" err="1" smtClean="0">
                <a:solidFill>
                  <a:srgbClr val="170AC6"/>
                </a:solidFill>
              </a:rPr>
              <a:t>delle</a:t>
            </a:r>
            <a:r>
              <a:rPr lang="en-US" sz="2000" b="1" dirty="0" smtClean="0">
                <a:solidFill>
                  <a:srgbClr val="170AC6"/>
                </a:solidFill>
              </a:rPr>
              <a:t> diverse </a:t>
            </a:r>
            <a:r>
              <a:rPr lang="en-US" sz="2000" b="1" dirty="0" err="1" smtClean="0">
                <a:solidFill>
                  <a:srgbClr val="170AC6"/>
                </a:solidFill>
              </a:rPr>
              <a:t>fasi</a:t>
            </a:r>
            <a:r>
              <a:rPr lang="en-US" sz="2000" b="1" dirty="0" smtClean="0">
                <a:solidFill>
                  <a:srgbClr val="170AC6"/>
                </a:solidFill>
              </a:rPr>
              <a:t>.</a:t>
            </a:r>
            <a:endParaRPr lang="en-US" sz="2000" b="1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In base all’additività dei </a:t>
            </a:r>
            <a:r>
              <a:rPr lang="it-IT" sz="2000" dirty="0" smtClean="0">
                <a:solidFill>
                  <a:srgbClr val="170AC6"/>
                </a:solidFill>
              </a:rPr>
              <a:t>volumi, e considerando la definizione di volumi  specifici, </a:t>
            </a:r>
            <a:r>
              <a:rPr lang="it-IT" sz="2000" dirty="0">
                <a:solidFill>
                  <a:srgbClr val="170AC6"/>
                </a:solidFill>
              </a:rPr>
              <a:t>il </a:t>
            </a:r>
            <a:r>
              <a:rPr lang="it-IT" sz="2000" dirty="0" smtClean="0">
                <a:solidFill>
                  <a:srgbClr val="170AC6"/>
                </a:solidFill>
              </a:rPr>
              <a:t>grado di </a:t>
            </a:r>
            <a:r>
              <a:rPr lang="it-IT" sz="2000" dirty="0">
                <a:solidFill>
                  <a:srgbClr val="170AC6"/>
                </a:solidFill>
              </a:rPr>
              <a:t>cristallinità ponderale è dato da: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627646"/>
              </p:ext>
            </p:extLst>
          </p:nvPr>
        </p:nvGraphicFramePr>
        <p:xfrm>
          <a:off x="3059832" y="1564343"/>
          <a:ext cx="2836097" cy="1639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zione" r:id="rId3" imgW="1625400" imgH="939600" progId="Equation.3">
                  <p:embed/>
                </p:oleObj>
              </mc:Choice>
              <mc:Fallback>
                <p:oleObj name="Equazione" r:id="rId3" imgW="1625400" imgH="93960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564343"/>
                        <a:ext cx="2836097" cy="1639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38612"/>
            <a:ext cx="29527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1560" y="3205754"/>
            <a:ext cx="2484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Passando alle densità: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625706"/>
              </p:ext>
            </p:extLst>
          </p:nvPr>
        </p:nvGraphicFramePr>
        <p:xfrm>
          <a:off x="683568" y="3639738"/>
          <a:ext cx="3405921" cy="1727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zione" r:id="rId6" imgW="1854000" imgH="939600" progId="Equation.3">
                  <p:embed/>
                </p:oleObj>
              </mc:Choice>
              <mc:Fallback>
                <p:oleObj name="Equazione" r:id="rId6" imgW="1854000" imgH="93960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639738"/>
                        <a:ext cx="3405921" cy="17274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611560" y="55172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>
                <a:solidFill>
                  <a:srgbClr val="170AC6"/>
                </a:solidFill>
              </a:rPr>
              <a:t>Da </a:t>
            </a:r>
            <a:r>
              <a:rPr lang="it-IT" sz="2000" dirty="0" smtClean="0">
                <a:solidFill>
                  <a:srgbClr val="170AC6"/>
                </a:solidFill>
              </a:rPr>
              <a:t>misure </a:t>
            </a:r>
            <a:r>
              <a:rPr lang="it-IT" sz="2000" dirty="0">
                <a:solidFill>
                  <a:srgbClr val="170AC6"/>
                </a:solidFill>
              </a:rPr>
              <a:t>di densità è </a:t>
            </a:r>
            <a:r>
              <a:rPr lang="it-IT" sz="2000" dirty="0" smtClean="0">
                <a:solidFill>
                  <a:srgbClr val="170AC6"/>
                </a:solidFill>
              </a:rPr>
              <a:t>possibile </a:t>
            </a:r>
            <a:r>
              <a:rPr lang="it-IT" sz="2000" dirty="0">
                <a:solidFill>
                  <a:srgbClr val="170AC6"/>
                </a:solidFill>
              </a:rPr>
              <a:t>risalire </a:t>
            </a:r>
            <a:r>
              <a:rPr lang="it-IT" sz="2000" dirty="0" smtClean="0">
                <a:solidFill>
                  <a:srgbClr val="170AC6"/>
                </a:solidFill>
              </a:rPr>
              <a:t>al </a:t>
            </a:r>
            <a:r>
              <a:rPr lang="it-IT" sz="2000" dirty="0">
                <a:solidFill>
                  <a:srgbClr val="170AC6"/>
                </a:solidFill>
              </a:rPr>
              <a:t>valore </a:t>
            </a:r>
            <a:r>
              <a:rPr lang="it-IT" sz="2000" dirty="0" smtClean="0">
                <a:solidFill>
                  <a:srgbClr val="170AC6"/>
                </a:solidFill>
              </a:rPr>
              <a:t>del </a:t>
            </a:r>
            <a:r>
              <a:rPr lang="en-US" sz="2000" dirty="0" err="1" smtClean="0">
                <a:solidFill>
                  <a:srgbClr val="170AC6"/>
                </a:solidFill>
              </a:rPr>
              <a:t>grado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di </a:t>
            </a:r>
            <a:r>
              <a:rPr lang="en-US" sz="2000" dirty="0" err="1" smtClean="0">
                <a:solidFill>
                  <a:srgbClr val="170AC6"/>
                </a:solidFill>
              </a:rPr>
              <a:t>cristallinità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768761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metodo </a:t>
            </a:r>
            <a:r>
              <a:rPr lang="it-IT" sz="2000" dirty="0">
                <a:solidFill>
                  <a:srgbClr val="170AC6"/>
                </a:solidFill>
              </a:rPr>
              <a:t>è </a:t>
            </a:r>
            <a:r>
              <a:rPr lang="it-IT" sz="2000" dirty="0" smtClean="0">
                <a:solidFill>
                  <a:srgbClr val="170AC6"/>
                </a:solidFill>
              </a:rPr>
              <a:t>semplice </a:t>
            </a:r>
            <a:r>
              <a:rPr lang="it-IT" sz="2000" dirty="0">
                <a:solidFill>
                  <a:srgbClr val="170AC6"/>
                </a:solidFill>
              </a:rPr>
              <a:t>e </a:t>
            </a:r>
            <a:r>
              <a:rPr lang="it-IT" sz="2000" dirty="0" smtClean="0">
                <a:solidFill>
                  <a:srgbClr val="170AC6"/>
                </a:solidFill>
              </a:rPr>
              <a:t>conveniente</a:t>
            </a:r>
            <a:r>
              <a:rPr lang="it-IT" sz="2000" dirty="0">
                <a:solidFill>
                  <a:srgbClr val="170AC6"/>
                </a:solidFill>
              </a:rPr>
              <a:t>, </a:t>
            </a:r>
            <a:r>
              <a:rPr lang="it-IT" sz="2000" dirty="0" smtClean="0">
                <a:solidFill>
                  <a:srgbClr val="170AC6"/>
                </a:solidFill>
              </a:rPr>
              <a:t>non </a:t>
            </a:r>
            <a:r>
              <a:rPr lang="it-IT" sz="2000" dirty="0">
                <a:solidFill>
                  <a:srgbClr val="170AC6"/>
                </a:solidFill>
              </a:rPr>
              <a:t>richiede l’utilizzo di strumentazione </a:t>
            </a:r>
            <a:r>
              <a:rPr lang="it-IT" sz="2000" dirty="0" smtClean="0">
                <a:solidFill>
                  <a:srgbClr val="170AC6"/>
                </a:solidFill>
              </a:rPr>
              <a:t>costosa.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limite </a:t>
            </a:r>
            <a:r>
              <a:rPr lang="it-IT" sz="2000" dirty="0" smtClean="0">
                <a:solidFill>
                  <a:srgbClr val="170AC6"/>
                </a:solidFill>
              </a:rPr>
              <a:t>sta nel </a:t>
            </a:r>
            <a:r>
              <a:rPr lang="it-IT" sz="2000" dirty="0">
                <a:solidFill>
                  <a:srgbClr val="170AC6"/>
                </a:solidFill>
              </a:rPr>
              <a:t>fatto che i valori di </a:t>
            </a:r>
            <a:r>
              <a:rPr lang="it-IT" sz="2000" b="1" i="1" dirty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e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c</a:t>
            </a:r>
            <a:r>
              <a:rPr lang="it-IT" sz="2000" dirty="0">
                <a:solidFill>
                  <a:srgbClr val="170AC6"/>
                </a:solidFill>
              </a:rPr>
              <a:t> e, di conseguenza, di </a:t>
            </a:r>
            <a:r>
              <a:rPr lang="it-IT" sz="2000" b="1" i="1" dirty="0" err="1">
                <a:solidFill>
                  <a:srgbClr val="C00000"/>
                </a:solidFill>
              </a:rPr>
              <a:t>ρ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e </a:t>
            </a:r>
            <a:r>
              <a:rPr lang="it-IT" sz="2000" b="1" i="1" dirty="0" err="1">
                <a:solidFill>
                  <a:srgbClr val="C00000"/>
                </a:solidFill>
              </a:rPr>
              <a:t>ρ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c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possono essere </a:t>
            </a:r>
            <a:r>
              <a:rPr lang="en-US" sz="2000" dirty="0" err="1" smtClean="0">
                <a:solidFill>
                  <a:srgbClr val="170AC6"/>
                </a:solidFill>
              </a:rPr>
              <a:t>difficili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da </a:t>
            </a:r>
            <a:r>
              <a:rPr lang="en-US" sz="2000" dirty="0" err="1" smtClean="0">
                <a:solidFill>
                  <a:srgbClr val="170AC6"/>
                </a:solidFill>
              </a:rPr>
              <a:t>determinare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en-US" sz="2000" i="1" dirty="0">
              <a:solidFill>
                <a:srgbClr val="170AC6"/>
              </a:solidFill>
            </a:endParaRPr>
          </a:p>
          <a:p>
            <a:pPr algn="just"/>
            <a:r>
              <a:rPr lang="it-IT" sz="2000" b="1" i="1" dirty="0" err="1" smtClean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c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e </a:t>
            </a:r>
            <a:r>
              <a:rPr lang="it-IT" sz="2000" b="1" i="1" dirty="0" err="1">
                <a:solidFill>
                  <a:srgbClr val="C00000"/>
                </a:solidFill>
              </a:rPr>
              <a:t>ρ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c</a:t>
            </a:r>
            <a:r>
              <a:rPr lang="it-IT" sz="2000" dirty="0">
                <a:solidFill>
                  <a:srgbClr val="170AC6"/>
                </a:solidFill>
              </a:rPr>
              <a:t> vengono </a:t>
            </a:r>
            <a:r>
              <a:rPr lang="it-IT" sz="2000" dirty="0" smtClean="0">
                <a:solidFill>
                  <a:srgbClr val="170AC6"/>
                </a:solidFill>
              </a:rPr>
              <a:t>ricavati </a:t>
            </a:r>
            <a:r>
              <a:rPr lang="it-IT" sz="2000" dirty="0">
                <a:solidFill>
                  <a:srgbClr val="170AC6"/>
                </a:solidFill>
              </a:rPr>
              <a:t>dalle conoscenze </a:t>
            </a:r>
            <a:r>
              <a:rPr lang="it-IT" sz="2000" dirty="0" smtClean="0">
                <a:solidFill>
                  <a:srgbClr val="170AC6"/>
                </a:solidFill>
              </a:rPr>
              <a:t>della </a:t>
            </a:r>
            <a:r>
              <a:rPr lang="it-IT" sz="2000" dirty="0">
                <a:solidFill>
                  <a:srgbClr val="170AC6"/>
                </a:solidFill>
              </a:rPr>
              <a:t>struttura </a:t>
            </a:r>
            <a:r>
              <a:rPr lang="it-IT" sz="2000" dirty="0" smtClean="0">
                <a:solidFill>
                  <a:srgbClr val="170AC6"/>
                </a:solidFill>
              </a:rPr>
              <a:t>del polimero </a:t>
            </a:r>
            <a:r>
              <a:rPr lang="it-IT" sz="2000" dirty="0">
                <a:solidFill>
                  <a:srgbClr val="170AC6"/>
                </a:solidFill>
              </a:rPr>
              <a:t>(numero di unità di ripetizione contenute nella cella elementare, sue dimensioni </a:t>
            </a:r>
            <a:r>
              <a:rPr lang="it-IT" sz="2000" dirty="0" smtClean="0">
                <a:solidFill>
                  <a:srgbClr val="170AC6"/>
                </a:solidFill>
              </a:rPr>
              <a:t>e variazioni </a:t>
            </a:r>
            <a:r>
              <a:rPr lang="it-IT" sz="2000" dirty="0">
                <a:solidFill>
                  <a:srgbClr val="170AC6"/>
                </a:solidFill>
              </a:rPr>
              <a:t>di queste con la temperatura</a:t>
            </a:r>
            <a:r>
              <a:rPr lang="it-IT" sz="2000" dirty="0" smtClean="0">
                <a:solidFill>
                  <a:srgbClr val="170AC6"/>
                </a:solidFill>
              </a:rPr>
              <a:t>).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b="1" i="1" dirty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e </a:t>
            </a:r>
            <a:r>
              <a:rPr lang="it-IT" sz="2000" b="1" i="1" dirty="0" err="1">
                <a:solidFill>
                  <a:srgbClr val="C00000"/>
                </a:solidFill>
              </a:rPr>
              <a:t>ρ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,si </a:t>
            </a:r>
            <a:r>
              <a:rPr lang="it-IT" sz="2000" dirty="0">
                <a:solidFill>
                  <a:srgbClr val="170AC6"/>
                </a:solidFill>
              </a:rPr>
              <a:t>ottengono con </a:t>
            </a:r>
            <a:r>
              <a:rPr lang="it-IT" sz="2000" dirty="0" smtClean="0">
                <a:solidFill>
                  <a:srgbClr val="170AC6"/>
                </a:solidFill>
              </a:rPr>
              <a:t>più difficoltà.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Se il polimero </a:t>
            </a:r>
            <a:r>
              <a:rPr lang="it-IT" sz="2000" dirty="0">
                <a:solidFill>
                  <a:srgbClr val="170AC6"/>
                </a:solidFill>
              </a:rPr>
              <a:t>amorfo </a:t>
            </a:r>
            <a:r>
              <a:rPr lang="it-IT" sz="2000" dirty="0" smtClean="0">
                <a:solidFill>
                  <a:srgbClr val="170AC6"/>
                </a:solidFill>
              </a:rPr>
              <a:t>può essere </a:t>
            </a:r>
            <a:r>
              <a:rPr lang="it-IT" sz="2000" dirty="0">
                <a:solidFill>
                  <a:srgbClr val="170AC6"/>
                </a:solidFill>
              </a:rPr>
              <a:t>ottenuto dal fuso per raffreddamento veloce </a:t>
            </a:r>
            <a:r>
              <a:rPr lang="it-IT" sz="2000" dirty="0" smtClean="0">
                <a:solidFill>
                  <a:srgbClr val="170AC6"/>
                </a:solidFill>
              </a:rPr>
              <a:t>(polietilentereftalato, polistirene </a:t>
            </a:r>
            <a:r>
              <a:rPr lang="it-IT" sz="2000" dirty="0" err="1">
                <a:solidFill>
                  <a:srgbClr val="170AC6"/>
                </a:solidFill>
              </a:rPr>
              <a:t>isottatico</a:t>
            </a:r>
            <a:r>
              <a:rPr lang="it-IT" sz="2000" dirty="0">
                <a:solidFill>
                  <a:srgbClr val="170AC6"/>
                </a:solidFill>
              </a:rPr>
              <a:t>) </a:t>
            </a:r>
            <a:r>
              <a:rPr lang="it-IT" sz="2000" b="1" i="1" dirty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e </a:t>
            </a:r>
            <a:r>
              <a:rPr lang="it-IT" sz="2000" b="1" i="1" dirty="0">
                <a:solidFill>
                  <a:srgbClr val="C00000"/>
                </a:solidFill>
              </a:rPr>
              <a:t>ρ</a:t>
            </a:r>
            <a:r>
              <a:rPr lang="it-IT" sz="2000" b="1" i="1" baseline="-25000" dirty="0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possono essere </a:t>
            </a:r>
            <a:r>
              <a:rPr lang="it-IT" sz="2000" dirty="0" smtClean="0">
                <a:solidFill>
                  <a:srgbClr val="170AC6"/>
                </a:solidFill>
              </a:rPr>
              <a:t>misurati anche a </a:t>
            </a:r>
            <a:r>
              <a:rPr lang="it-IT" sz="2000" dirty="0">
                <a:solidFill>
                  <a:srgbClr val="170AC6"/>
                </a:solidFill>
              </a:rPr>
              <a:t>basse temperature. </a:t>
            </a:r>
            <a:r>
              <a:rPr lang="it-IT" sz="2000" dirty="0" smtClean="0">
                <a:solidFill>
                  <a:srgbClr val="170AC6"/>
                </a:solidFill>
              </a:rPr>
              <a:t> In </a:t>
            </a:r>
            <a:r>
              <a:rPr lang="it-IT" sz="2000" dirty="0">
                <a:solidFill>
                  <a:srgbClr val="170AC6"/>
                </a:solidFill>
              </a:rPr>
              <a:t>caso contrario </a:t>
            </a:r>
            <a:r>
              <a:rPr lang="it-IT" sz="2000" dirty="0" smtClean="0">
                <a:solidFill>
                  <a:srgbClr val="170AC6"/>
                </a:solidFill>
              </a:rPr>
              <a:t>(polietilene</a:t>
            </a:r>
            <a:r>
              <a:rPr lang="it-IT" sz="2000" dirty="0">
                <a:solidFill>
                  <a:srgbClr val="170AC6"/>
                </a:solidFill>
              </a:rPr>
              <a:t>) i </a:t>
            </a:r>
            <a:r>
              <a:rPr lang="it-IT" sz="2000" dirty="0" smtClean="0">
                <a:solidFill>
                  <a:srgbClr val="170AC6"/>
                </a:solidFill>
              </a:rPr>
              <a:t>dati relativi </a:t>
            </a:r>
            <a:r>
              <a:rPr lang="it-IT" sz="2000" dirty="0">
                <a:solidFill>
                  <a:srgbClr val="170AC6"/>
                </a:solidFill>
              </a:rPr>
              <a:t>allo stato amorfo devono essere ricavati per via indiretta; </a:t>
            </a:r>
            <a:r>
              <a:rPr lang="it-IT" sz="2000" dirty="0" smtClean="0">
                <a:solidFill>
                  <a:srgbClr val="170AC6"/>
                </a:solidFill>
              </a:rPr>
              <a:t>il metodo più semplice </a:t>
            </a:r>
            <a:r>
              <a:rPr lang="it-IT" sz="2000" dirty="0">
                <a:solidFill>
                  <a:srgbClr val="170AC6"/>
                </a:solidFill>
              </a:rPr>
              <a:t>consiste nell’estrapolare, alle temperature che interessano, i valori </a:t>
            </a:r>
            <a:r>
              <a:rPr lang="it-IT" sz="2000" dirty="0" smtClean="0">
                <a:solidFill>
                  <a:srgbClr val="170AC6"/>
                </a:solidFill>
              </a:rPr>
              <a:t>sperimentali di </a:t>
            </a:r>
            <a:r>
              <a:rPr lang="it-IT" sz="2000" b="1" i="1" dirty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e </a:t>
            </a:r>
            <a:r>
              <a:rPr lang="it-IT" sz="2000" b="1" i="1" dirty="0" err="1">
                <a:solidFill>
                  <a:srgbClr val="C00000"/>
                </a:solidFill>
              </a:rPr>
              <a:t>ρ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ottenuti a varie </a:t>
            </a:r>
            <a:r>
              <a:rPr lang="it-IT" sz="2000" dirty="0" smtClean="0">
                <a:solidFill>
                  <a:srgbClr val="170AC6"/>
                </a:solidFill>
              </a:rPr>
              <a:t>temperature </a:t>
            </a:r>
            <a:r>
              <a:rPr lang="it-IT" sz="2000" dirty="0">
                <a:solidFill>
                  <a:srgbClr val="170AC6"/>
                </a:solidFill>
              </a:rPr>
              <a:t>nello stato fuso. </a:t>
            </a:r>
            <a:r>
              <a:rPr lang="it-IT" sz="2000" dirty="0" smtClean="0">
                <a:solidFill>
                  <a:srgbClr val="170AC6"/>
                </a:solidFill>
              </a:rPr>
              <a:t>  Ma si ha una scarsa </a:t>
            </a:r>
            <a:r>
              <a:rPr lang="en-US" sz="2000" dirty="0" err="1" smtClean="0">
                <a:solidFill>
                  <a:srgbClr val="170AC6"/>
                </a:solidFill>
              </a:rPr>
              <a:t>precisione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468449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03848" y="1628800"/>
            <a:ext cx="5409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170AC6"/>
                </a:solidFill>
              </a:rPr>
              <a:t>Cella elementare nel polimero di cellulosa</a:t>
            </a:r>
            <a:endParaRPr lang="en-US" sz="2400" dirty="0">
              <a:solidFill>
                <a:srgbClr val="170AC6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428471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L’esistenza di celle elementari piccole rispetto alle dimensioni delle macromolecole fu riconosciuto per la prima volta nello studio della </a:t>
            </a:r>
            <a:r>
              <a:rPr lang="it-IT" sz="2000" b="1" i="1" dirty="0">
                <a:solidFill>
                  <a:srgbClr val="C00000"/>
                </a:solidFill>
              </a:rPr>
              <a:t>struttura cristallina della cellulosa</a:t>
            </a:r>
            <a:r>
              <a:rPr lang="it-IT" sz="2000" dirty="0">
                <a:solidFill>
                  <a:srgbClr val="170AC6"/>
                </a:solidFill>
              </a:rPr>
              <a:t>.</a:t>
            </a:r>
          </a:p>
        </p:txBody>
      </p:sp>
      <p:pic>
        <p:nvPicPr>
          <p:cNvPr id="15366" name="Picture 6" descr="http://upload.wikimedia.org/wikipedia/commons/3/3e/Cellulose-2D-skelet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2922470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555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474345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170AC6"/>
                </a:solidFill>
              </a:rPr>
              <a:t>Diffrattometria</a:t>
            </a:r>
            <a:r>
              <a:rPr lang="en-US" sz="2000" b="1" dirty="0">
                <a:solidFill>
                  <a:srgbClr val="170AC6"/>
                </a:solidFill>
              </a:rPr>
              <a:t> </a:t>
            </a:r>
            <a:r>
              <a:rPr lang="en-US" sz="2000" b="1" dirty="0" err="1">
                <a:solidFill>
                  <a:srgbClr val="170AC6"/>
                </a:solidFill>
              </a:rPr>
              <a:t>dei</a:t>
            </a:r>
            <a:r>
              <a:rPr lang="en-US" sz="2000" b="1" dirty="0">
                <a:solidFill>
                  <a:srgbClr val="170AC6"/>
                </a:solidFill>
              </a:rPr>
              <a:t> </a:t>
            </a:r>
            <a:r>
              <a:rPr lang="en-US" sz="2000" b="1" dirty="0" err="1">
                <a:solidFill>
                  <a:srgbClr val="170AC6"/>
                </a:solidFill>
              </a:rPr>
              <a:t>raggi</a:t>
            </a:r>
            <a:r>
              <a:rPr lang="en-US" sz="2000" b="1" dirty="0">
                <a:solidFill>
                  <a:srgbClr val="170AC6"/>
                </a:solidFill>
              </a:rPr>
              <a:t> </a:t>
            </a:r>
            <a:r>
              <a:rPr lang="en-US" sz="2000" b="1" dirty="0" smtClean="0">
                <a:solidFill>
                  <a:srgbClr val="170AC6"/>
                </a:solidFill>
              </a:rPr>
              <a:t>X:</a:t>
            </a:r>
            <a:endParaRPr lang="en-US" sz="2000" b="1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Lo </a:t>
            </a:r>
            <a:r>
              <a:rPr lang="it-IT" sz="2000" b="1" i="1" dirty="0">
                <a:solidFill>
                  <a:srgbClr val="C00000"/>
                </a:solidFill>
              </a:rPr>
              <a:t>spettro di diffrazione dei raggi X </a:t>
            </a:r>
            <a:r>
              <a:rPr lang="it-IT" sz="2000" dirty="0">
                <a:solidFill>
                  <a:srgbClr val="170AC6"/>
                </a:solidFill>
              </a:rPr>
              <a:t>di un polimero semicristallino è costituito </a:t>
            </a:r>
            <a:r>
              <a:rPr lang="it-IT" sz="2000" dirty="0" smtClean="0">
                <a:solidFill>
                  <a:srgbClr val="170AC6"/>
                </a:solidFill>
              </a:rPr>
              <a:t>da picchi </a:t>
            </a:r>
            <a:r>
              <a:rPr lang="it-IT" sz="2000" dirty="0">
                <a:solidFill>
                  <a:srgbClr val="170AC6"/>
                </a:solidFill>
              </a:rPr>
              <a:t>relativamente netti, originati dalla parte ordinata del materiale, e da un </a:t>
            </a:r>
            <a:r>
              <a:rPr lang="it-IT" sz="2000" dirty="0" smtClean="0">
                <a:solidFill>
                  <a:srgbClr val="170AC6"/>
                </a:solidFill>
              </a:rPr>
              <a:t>alone diffuso</a:t>
            </a:r>
            <a:r>
              <a:rPr lang="it-IT" sz="2000" dirty="0">
                <a:solidFill>
                  <a:srgbClr val="170AC6"/>
                </a:solidFill>
              </a:rPr>
              <a:t>, dovuto alla diffusione della radiazione da parte delle regioni amorfe (curva </a:t>
            </a:r>
            <a:r>
              <a:rPr lang="it-IT" sz="2000" dirty="0" smtClean="0">
                <a:solidFill>
                  <a:srgbClr val="170AC6"/>
                </a:solidFill>
              </a:rPr>
              <a:t>in </a:t>
            </a:r>
            <a:r>
              <a:rPr lang="en-US" sz="2000" dirty="0" err="1" smtClean="0">
                <a:solidFill>
                  <a:srgbClr val="170AC6"/>
                </a:solidFill>
              </a:rPr>
              <a:t>rosso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in </a:t>
            </a:r>
            <a:r>
              <a:rPr lang="en-US" sz="2000" dirty="0" err="1" smtClean="0">
                <a:solidFill>
                  <a:srgbClr val="170AC6"/>
                </a:solidFill>
              </a:rPr>
              <a:t>figura</a:t>
            </a:r>
            <a:r>
              <a:rPr lang="en-US" sz="2000" dirty="0" smtClean="0">
                <a:solidFill>
                  <a:srgbClr val="170AC6"/>
                </a:solidFill>
              </a:rPr>
              <a:t>).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4824536" cy="402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444208" y="2852936"/>
            <a:ext cx="2088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170AC6"/>
                </a:solidFill>
              </a:rPr>
              <a:t>Spettro di diffrazione dei raggi X di un campione semicristallino di</a:t>
            </a:r>
          </a:p>
          <a:p>
            <a:r>
              <a:rPr lang="en-US" sz="2000" dirty="0" err="1">
                <a:solidFill>
                  <a:srgbClr val="170AC6"/>
                </a:solidFill>
              </a:rPr>
              <a:t>polipropilene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isotattico</a:t>
            </a:r>
            <a:r>
              <a:rPr lang="en-US" sz="2000" dirty="0" smtClean="0">
                <a:solidFill>
                  <a:srgbClr val="170AC6"/>
                </a:solidFill>
              </a:rPr>
              <a:t> (</a:t>
            </a:r>
            <a:r>
              <a:rPr lang="en-US" sz="2000" b="1" i="1" dirty="0" err="1" smtClean="0">
                <a:solidFill>
                  <a:srgbClr val="C00000"/>
                </a:solidFill>
              </a:rPr>
              <a:t>iPP</a:t>
            </a:r>
            <a:r>
              <a:rPr lang="en-US" sz="2000" dirty="0" smtClean="0">
                <a:solidFill>
                  <a:srgbClr val="170AC6"/>
                </a:solidFill>
              </a:rPr>
              <a:t>)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692696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Le tecniche comunemente impiegate per valutare il grado di cristallinità con </a:t>
            </a:r>
            <a:r>
              <a:rPr lang="it-IT" sz="2000" dirty="0" smtClean="0">
                <a:solidFill>
                  <a:srgbClr val="170AC6"/>
                </a:solidFill>
              </a:rPr>
              <a:t>questa metodologia </a:t>
            </a:r>
            <a:r>
              <a:rPr lang="it-IT" sz="2000" dirty="0">
                <a:solidFill>
                  <a:srgbClr val="170AC6"/>
                </a:solidFill>
              </a:rPr>
              <a:t>sperimentale si possono suddividere in due classi, a seconda che si </a:t>
            </a:r>
            <a:r>
              <a:rPr lang="it-IT" sz="2000" dirty="0" smtClean="0">
                <a:solidFill>
                  <a:srgbClr val="170AC6"/>
                </a:solidFill>
              </a:rPr>
              <a:t>impieghi come </a:t>
            </a:r>
            <a:r>
              <a:rPr lang="it-IT" sz="2000" dirty="0">
                <a:solidFill>
                  <a:srgbClr val="170AC6"/>
                </a:solidFill>
              </a:rPr>
              <a:t>standard di riferimento un componente </a:t>
            </a:r>
            <a:r>
              <a:rPr lang="it-IT" sz="2000" dirty="0" smtClean="0">
                <a:solidFill>
                  <a:srgbClr val="170AC6"/>
                </a:solidFill>
              </a:rPr>
              <a:t>interno o esterno al </a:t>
            </a:r>
            <a:r>
              <a:rPr lang="it-IT" sz="2000" dirty="0">
                <a:solidFill>
                  <a:srgbClr val="170AC6"/>
                </a:solidFill>
              </a:rPr>
              <a:t>materiale.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it-IT" sz="2000" b="1" i="1" dirty="0">
                <a:solidFill>
                  <a:srgbClr val="C00000"/>
                </a:solidFill>
              </a:rPr>
              <a:t>tecniche a standard interno</a:t>
            </a:r>
            <a:r>
              <a:rPr lang="it-IT" sz="2000" dirty="0">
                <a:solidFill>
                  <a:srgbClr val="170AC6"/>
                </a:solidFill>
              </a:rPr>
              <a:t> si basano sull’ipotesi che l’intensità della </a:t>
            </a:r>
            <a:r>
              <a:rPr lang="it-IT" sz="2000" dirty="0" smtClean="0">
                <a:solidFill>
                  <a:srgbClr val="170AC6"/>
                </a:solidFill>
              </a:rPr>
              <a:t>diffrazione delle </a:t>
            </a:r>
            <a:r>
              <a:rPr lang="it-IT" sz="2000" dirty="0">
                <a:solidFill>
                  <a:srgbClr val="170AC6"/>
                </a:solidFill>
              </a:rPr>
              <a:t>zone amorfe e di quelle cristalline, riferita all’unità di massa, sia quantitativamente </a:t>
            </a:r>
            <a:r>
              <a:rPr lang="it-IT" sz="2000" dirty="0" smtClean="0">
                <a:solidFill>
                  <a:srgbClr val="170AC6"/>
                </a:solidFill>
              </a:rPr>
              <a:t>la stessa.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Utilizzando la seconda definizione del grado di cristallinità:      </a:t>
            </a:r>
            <a:r>
              <a:rPr lang="en-US" sz="2000" b="1" i="1" dirty="0" smtClean="0">
                <a:solidFill>
                  <a:srgbClr val="C00000"/>
                </a:solidFill>
              </a:rPr>
              <a:t>x </a:t>
            </a:r>
            <a:r>
              <a:rPr lang="en-US" sz="2000" b="1" i="1" dirty="0">
                <a:solidFill>
                  <a:srgbClr val="C00000"/>
                </a:solidFill>
              </a:rPr>
              <a:t>= P</a:t>
            </a:r>
            <a:r>
              <a:rPr lang="en-US" sz="2000" b="1" i="1" baseline="-25000" dirty="0">
                <a:solidFill>
                  <a:srgbClr val="C00000"/>
                </a:solidFill>
              </a:rPr>
              <a:t>c</a:t>
            </a:r>
            <a:r>
              <a:rPr lang="en-US" sz="2000" b="1" i="1" dirty="0">
                <a:solidFill>
                  <a:srgbClr val="C00000"/>
                </a:solidFill>
              </a:rPr>
              <a:t> / P</a:t>
            </a:r>
            <a:r>
              <a:rPr lang="en-US" sz="2000" i="1" dirty="0">
                <a:solidFill>
                  <a:srgbClr val="170AC6"/>
                </a:solidFill>
              </a:rPr>
              <a:t> </a:t>
            </a:r>
          </a:p>
          <a:p>
            <a:pPr algn="just"/>
            <a:r>
              <a:rPr lang="en-US" sz="2000" dirty="0" err="1" smtClean="0">
                <a:solidFill>
                  <a:srgbClr val="170AC6"/>
                </a:solidFill>
              </a:rPr>
              <a:t>si</a:t>
            </a:r>
            <a:r>
              <a:rPr lang="en-US" sz="2000" dirty="0" smtClean="0">
                <a:solidFill>
                  <a:srgbClr val="170AC6"/>
                </a:solidFill>
              </a:rPr>
              <a:t> ha:    </a:t>
            </a:r>
            <a:r>
              <a:rPr lang="en-US" sz="2000" b="1" i="1" dirty="0">
                <a:solidFill>
                  <a:srgbClr val="C00000"/>
                </a:solidFill>
              </a:rPr>
              <a:t>x = </a:t>
            </a:r>
            <a:r>
              <a:rPr lang="en-US" sz="2000" b="1" i="1" dirty="0" err="1">
                <a:solidFill>
                  <a:srgbClr val="C00000"/>
                </a:solidFill>
              </a:rPr>
              <a:t>I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c</a:t>
            </a:r>
            <a:r>
              <a:rPr lang="en-US" sz="2000" b="1" i="1" dirty="0">
                <a:solidFill>
                  <a:srgbClr val="C00000"/>
                </a:solidFill>
              </a:rPr>
              <a:t> /(</a:t>
            </a:r>
            <a:r>
              <a:rPr lang="en-US" sz="2000" b="1" i="1" dirty="0" err="1">
                <a:solidFill>
                  <a:srgbClr val="C00000"/>
                </a:solidFill>
              </a:rPr>
              <a:t>I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c</a:t>
            </a:r>
            <a:r>
              <a:rPr lang="en-US" sz="2000" b="1" i="1" dirty="0">
                <a:solidFill>
                  <a:srgbClr val="C00000"/>
                </a:solidFill>
              </a:rPr>
              <a:t> + </a:t>
            </a:r>
            <a:r>
              <a:rPr lang="en-US" sz="2000" b="1" i="1" dirty="0" err="1">
                <a:solidFill>
                  <a:srgbClr val="C00000"/>
                </a:solidFill>
              </a:rPr>
              <a:t>I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a</a:t>
            </a:r>
            <a:r>
              <a:rPr lang="en-US" sz="2000" b="1" i="1" dirty="0" smtClean="0">
                <a:solidFill>
                  <a:srgbClr val="C00000"/>
                </a:solidFill>
              </a:rPr>
              <a:t>)</a:t>
            </a:r>
            <a:r>
              <a:rPr lang="en-US" sz="2000" i="1" dirty="0" smtClean="0">
                <a:solidFill>
                  <a:srgbClr val="170AC6"/>
                </a:solidFill>
              </a:rPr>
              <a:t>      </a:t>
            </a:r>
            <a:r>
              <a:rPr lang="it-IT" sz="2000" dirty="0" smtClean="0">
                <a:solidFill>
                  <a:srgbClr val="170AC6"/>
                </a:solidFill>
              </a:rPr>
              <a:t>dove  </a:t>
            </a:r>
            <a:r>
              <a:rPr lang="it-IT" sz="2000" b="1" i="1" dirty="0" err="1">
                <a:solidFill>
                  <a:srgbClr val="C00000"/>
                </a:solidFill>
              </a:rPr>
              <a:t>I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c</a:t>
            </a:r>
            <a:r>
              <a:rPr lang="it-IT" sz="2000" dirty="0">
                <a:solidFill>
                  <a:srgbClr val="170AC6"/>
                </a:solidFill>
              </a:rPr>
              <a:t> ed </a:t>
            </a:r>
            <a:r>
              <a:rPr lang="it-IT" sz="2000" b="1" i="1" dirty="0" err="1">
                <a:solidFill>
                  <a:srgbClr val="C00000"/>
                </a:solidFill>
              </a:rPr>
              <a:t>I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  sono </a:t>
            </a:r>
            <a:r>
              <a:rPr lang="it-IT" sz="2000" dirty="0">
                <a:solidFill>
                  <a:srgbClr val="170AC6"/>
                </a:solidFill>
              </a:rPr>
              <a:t>misure delle intensità di diffrazione del cristallo e </a:t>
            </a:r>
            <a:r>
              <a:rPr lang="it-IT" sz="2000" dirty="0" smtClean="0">
                <a:solidFill>
                  <a:srgbClr val="170AC6"/>
                </a:solidFill>
              </a:rPr>
              <a:t>dell’amorfo ottenute </a:t>
            </a:r>
            <a:r>
              <a:rPr lang="it-IT" sz="2000" dirty="0">
                <a:solidFill>
                  <a:srgbClr val="170AC6"/>
                </a:solidFill>
              </a:rPr>
              <a:t>per integrazione delle rispettive aree individuate sullo spettro</a:t>
            </a:r>
            <a:r>
              <a:rPr lang="it-IT" sz="2000" dirty="0" smtClean="0">
                <a:solidFill>
                  <a:srgbClr val="170AC6"/>
                </a:solidFill>
              </a:rPr>
              <a:t>.     </a:t>
            </a:r>
            <a:r>
              <a:rPr lang="it-IT" sz="2000" dirty="0">
                <a:solidFill>
                  <a:srgbClr val="170AC6"/>
                </a:solidFill>
              </a:rPr>
              <a:t>T</a:t>
            </a:r>
            <a:r>
              <a:rPr lang="it-IT" sz="2000" dirty="0" smtClean="0">
                <a:solidFill>
                  <a:srgbClr val="170AC6"/>
                </a:solidFill>
              </a:rPr>
              <a:t>uttavia i </a:t>
            </a:r>
            <a:r>
              <a:rPr lang="it-IT" sz="2000" dirty="0">
                <a:solidFill>
                  <a:srgbClr val="170AC6"/>
                </a:solidFill>
              </a:rPr>
              <a:t>contributi delle </a:t>
            </a:r>
            <a:r>
              <a:rPr lang="it-IT" sz="2000" dirty="0" smtClean="0">
                <a:solidFill>
                  <a:srgbClr val="170AC6"/>
                </a:solidFill>
              </a:rPr>
              <a:t>due fasi </a:t>
            </a:r>
            <a:r>
              <a:rPr lang="it-IT" sz="2000" dirty="0">
                <a:solidFill>
                  <a:srgbClr val="170AC6"/>
                </a:solidFill>
              </a:rPr>
              <a:t>si sovrappongono e la loro separazione è sempre </a:t>
            </a:r>
            <a:r>
              <a:rPr lang="it-IT" sz="2000" dirty="0" smtClean="0">
                <a:solidFill>
                  <a:srgbClr val="170AC6"/>
                </a:solidFill>
              </a:rPr>
              <a:t>difficile.</a:t>
            </a:r>
          </a:p>
        </p:txBody>
      </p:sp>
    </p:spTree>
    <p:extLst>
      <p:ext uri="{BB962C8B-B14F-4D97-AF65-F5344CB8AC3E}">
        <p14:creationId xmlns:p14="http://schemas.microsoft.com/office/powerpoint/2010/main" val="38554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9112" y="836712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Le tecniche a </a:t>
            </a:r>
            <a:r>
              <a:rPr lang="it-IT" sz="2000" b="1" i="1" dirty="0">
                <a:solidFill>
                  <a:srgbClr val="C00000"/>
                </a:solidFill>
              </a:rPr>
              <a:t>standard esterno</a:t>
            </a:r>
            <a:r>
              <a:rPr lang="it-IT" sz="2000" dirty="0">
                <a:solidFill>
                  <a:srgbClr val="170AC6"/>
                </a:solidFill>
              </a:rPr>
              <a:t> si basano sul confronto delle intensità di </a:t>
            </a:r>
            <a:r>
              <a:rPr lang="it-IT" sz="2000" dirty="0" smtClean="0">
                <a:solidFill>
                  <a:srgbClr val="170AC6"/>
                </a:solidFill>
              </a:rPr>
              <a:t>diffrazione dello </a:t>
            </a:r>
            <a:r>
              <a:rPr lang="it-IT" sz="2000" dirty="0">
                <a:solidFill>
                  <a:srgbClr val="170AC6"/>
                </a:solidFill>
              </a:rPr>
              <a:t>spettro del polimero in </a:t>
            </a:r>
            <a:r>
              <a:rPr lang="it-IT" sz="2000" dirty="0" smtClean="0">
                <a:solidFill>
                  <a:srgbClr val="170AC6"/>
                </a:solidFill>
              </a:rPr>
              <a:t>esame e dello standard   (</a:t>
            </a:r>
            <a:r>
              <a:rPr lang="en-US" sz="2000" dirty="0" err="1" smtClean="0">
                <a:solidFill>
                  <a:srgbClr val="170AC6"/>
                </a:solidFill>
              </a:rPr>
              <a:t>metodo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relativo</a:t>
            </a:r>
            <a:r>
              <a:rPr lang="en-US" sz="2000" dirty="0" smtClean="0">
                <a:solidFill>
                  <a:srgbClr val="170AC6"/>
                </a:solidFill>
              </a:rPr>
              <a:t>).</a:t>
            </a:r>
            <a:endParaRPr lang="en-US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Se </a:t>
            </a:r>
            <a:r>
              <a:rPr lang="it-IT" sz="2000" dirty="0">
                <a:solidFill>
                  <a:srgbClr val="170AC6"/>
                </a:solidFill>
              </a:rPr>
              <a:t>il polimero può essere ottenuto allo stato perfettamente amorfo </a:t>
            </a:r>
            <a:r>
              <a:rPr lang="it-IT" sz="2000" dirty="0" smtClean="0">
                <a:solidFill>
                  <a:srgbClr val="170AC6"/>
                </a:solidFill>
              </a:rPr>
              <a:t>si segue un </a:t>
            </a:r>
            <a:r>
              <a:rPr lang="it-IT" sz="2000" dirty="0">
                <a:solidFill>
                  <a:srgbClr val="170AC6"/>
                </a:solidFill>
              </a:rPr>
              <a:t>procedimento </a:t>
            </a:r>
            <a:r>
              <a:rPr lang="it-IT" sz="2000" dirty="0" smtClean="0">
                <a:solidFill>
                  <a:srgbClr val="170AC6"/>
                </a:solidFill>
              </a:rPr>
              <a:t>semplice</a:t>
            </a:r>
            <a:r>
              <a:rPr lang="it-IT" sz="2000" dirty="0">
                <a:solidFill>
                  <a:srgbClr val="170AC6"/>
                </a:solidFill>
              </a:rPr>
              <a:t>: </a:t>
            </a:r>
            <a:r>
              <a:rPr lang="it-IT" sz="2000" dirty="0" smtClean="0">
                <a:solidFill>
                  <a:srgbClr val="170AC6"/>
                </a:solidFill>
              </a:rPr>
              <a:t>si confronta </a:t>
            </a:r>
            <a:r>
              <a:rPr lang="it-IT" sz="2000" dirty="0">
                <a:solidFill>
                  <a:srgbClr val="170AC6"/>
                </a:solidFill>
              </a:rPr>
              <a:t>l’intensità </a:t>
            </a:r>
            <a:r>
              <a:rPr lang="it-IT" sz="2000" b="1" i="1" dirty="0" err="1">
                <a:solidFill>
                  <a:srgbClr val="C00000"/>
                </a:solidFill>
              </a:rPr>
              <a:t>I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del </a:t>
            </a:r>
            <a:r>
              <a:rPr lang="it-IT" sz="2000" dirty="0" smtClean="0">
                <a:solidFill>
                  <a:srgbClr val="170AC6"/>
                </a:solidFill>
              </a:rPr>
              <a:t>massimo dello </a:t>
            </a:r>
            <a:r>
              <a:rPr lang="it-IT" sz="2000" dirty="0">
                <a:solidFill>
                  <a:srgbClr val="170AC6"/>
                </a:solidFill>
              </a:rPr>
              <a:t>spettro diffuso della componente amorfa del campione </a:t>
            </a:r>
            <a:r>
              <a:rPr lang="it-IT" sz="2000" dirty="0" smtClean="0">
                <a:solidFill>
                  <a:srgbClr val="170AC6"/>
                </a:solidFill>
              </a:rPr>
              <a:t>con l’analoga grandezza   </a:t>
            </a:r>
            <a:r>
              <a:rPr lang="it-IT" sz="2000" b="1" i="1" dirty="0" err="1">
                <a:solidFill>
                  <a:srgbClr val="C00000"/>
                </a:solidFill>
              </a:rPr>
              <a:t>I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a</a:t>
            </a:r>
            <a:r>
              <a:rPr lang="it-IT" sz="2000" b="1" i="1" dirty="0" smtClean="0">
                <a:solidFill>
                  <a:srgbClr val="C00000"/>
                </a:solidFill>
              </a:rPr>
              <a:t>°</a:t>
            </a:r>
            <a:r>
              <a:rPr lang="it-IT" sz="2000" i="1" dirty="0" smtClean="0">
                <a:solidFill>
                  <a:srgbClr val="170AC6"/>
                </a:solidFill>
              </a:rPr>
              <a:t>  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relativa ad un campione del tutto privo di </a:t>
            </a:r>
            <a:r>
              <a:rPr lang="it-IT" sz="2000" dirty="0" smtClean="0">
                <a:solidFill>
                  <a:srgbClr val="170AC6"/>
                </a:solidFill>
              </a:rPr>
              <a:t>ordine.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b="1" i="1" dirty="0">
                <a:solidFill>
                  <a:srgbClr val="C00000"/>
                </a:solidFill>
              </a:rPr>
              <a:t>grado </a:t>
            </a:r>
            <a:r>
              <a:rPr lang="it-IT" sz="2000" b="1" i="1" dirty="0" smtClean="0">
                <a:solidFill>
                  <a:srgbClr val="C00000"/>
                </a:solidFill>
              </a:rPr>
              <a:t>di cristallinità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è dato allora </a:t>
            </a:r>
            <a:r>
              <a:rPr lang="it-IT" sz="2000" dirty="0" smtClean="0">
                <a:solidFill>
                  <a:srgbClr val="170AC6"/>
                </a:solidFill>
              </a:rPr>
              <a:t>da:    </a:t>
            </a:r>
            <a:r>
              <a:rPr lang="en-US" sz="2000" b="1" i="1" dirty="0" smtClean="0">
                <a:solidFill>
                  <a:srgbClr val="C00000"/>
                </a:solidFill>
              </a:rPr>
              <a:t>1 </a:t>
            </a:r>
            <a:r>
              <a:rPr lang="en-US" sz="2000" b="1" i="1" dirty="0">
                <a:solidFill>
                  <a:srgbClr val="C00000"/>
                </a:solidFill>
              </a:rPr>
              <a:t>– x = </a:t>
            </a:r>
            <a:r>
              <a:rPr lang="en-US" sz="2000" b="1" i="1" dirty="0" err="1">
                <a:solidFill>
                  <a:srgbClr val="C00000"/>
                </a:solidFill>
              </a:rPr>
              <a:t>I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a</a:t>
            </a:r>
            <a:r>
              <a:rPr lang="en-US" sz="2000" b="1" i="1" dirty="0">
                <a:solidFill>
                  <a:srgbClr val="C00000"/>
                </a:solidFill>
              </a:rPr>
              <a:t> / </a:t>
            </a:r>
            <a:r>
              <a:rPr lang="en-US" sz="2000" b="1" i="1" dirty="0" err="1">
                <a:solidFill>
                  <a:srgbClr val="C00000"/>
                </a:solidFill>
              </a:rPr>
              <a:t>I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a</a:t>
            </a:r>
            <a:r>
              <a:rPr lang="en-US" sz="2000" b="1" i="1" dirty="0">
                <a:solidFill>
                  <a:srgbClr val="C00000"/>
                </a:solidFill>
              </a:rPr>
              <a:t>°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Se </a:t>
            </a:r>
            <a:r>
              <a:rPr lang="it-IT" sz="2000" dirty="0">
                <a:solidFill>
                  <a:srgbClr val="170AC6"/>
                </a:solidFill>
              </a:rPr>
              <a:t>il polimero non può essere ottenuto nella forma completamente </a:t>
            </a:r>
            <a:r>
              <a:rPr lang="it-IT" sz="2000" dirty="0" smtClean="0">
                <a:solidFill>
                  <a:srgbClr val="170AC6"/>
                </a:solidFill>
              </a:rPr>
              <a:t>amorfa (per </a:t>
            </a:r>
            <a:r>
              <a:rPr lang="it-IT" sz="2000" dirty="0">
                <a:solidFill>
                  <a:srgbClr val="170AC6"/>
                </a:solidFill>
              </a:rPr>
              <a:t>la maggior parte dei materiali </a:t>
            </a:r>
            <a:r>
              <a:rPr lang="it-IT" sz="2000" dirty="0" smtClean="0">
                <a:solidFill>
                  <a:srgbClr val="170AC6"/>
                </a:solidFill>
              </a:rPr>
              <a:t>sintetici) </a:t>
            </a:r>
            <a:r>
              <a:rPr lang="it-IT" sz="2000" dirty="0">
                <a:solidFill>
                  <a:srgbClr val="170AC6"/>
                </a:solidFill>
              </a:rPr>
              <a:t>è necessario seguire procedimenti </a:t>
            </a:r>
            <a:r>
              <a:rPr lang="it-IT" sz="2000" dirty="0" smtClean="0">
                <a:solidFill>
                  <a:srgbClr val="170AC6"/>
                </a:solidFill>
              </a:rPr>
              <a:t>più complicati che non tratteremo.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88640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b="1" i="1" dirty="0" smtClean="0">
                <a:solidFill>
                  <a:srgbClr val="170AC6"/>
                </a:solidFill>
              </a:rPr>
              <a:t>Problemi: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170AC6"/>
                </a:solidFill>
              </a:rPr>
              <a:t>Qualunque </a:t>
            </a:r>
            <a:r>
              <a:rPr lang="it-IT" sz="2000" dirty="0">
                <a:solidFill>
                  <a:srgbClr val="170AC6"/>
                </a:solidFill>
              </a:rPr>
              <a:t>sia la tecnica adottata, il metodo di determinazione del grado </a:t>
            </a:r>
            <a:r>
              <a:rPr lang="it-IT" sz="2000" dirty="0" smtClean="0">
                <a:solidFill>
                  <a:srgbClr val="170AC6"/>
                </a:solidFill>
              </a:rPr>
              <a:t>di cristallinità </a:t>
            </a:r>
            <a:r>
              <a:rPr lang="it-IT" sz="2000" dirty="0">
                <a:solidFill>
                  <a:srgbClr val="170AC6"/>
                </a:solidFill>
              </a:rPr>
              <a:t>mediante la diffrazione dei raggi X è soggetta ad errore per due </a:t>
            </a:r>
            <a:r>
              <a:rPr lang="it-IT" sz="2000" dirty="0" err="1" smtClean="0">
                <a:solidFill>
                  <a:srgbClr val="170AC6"/>
                </a:solidFill>
              </a:rPr>
              <a:t>motiv</a:t>
            </a:r>
            <a:r>
              <a:rPr lang="en-US" sz="2000" dirty="0" smtClean="0">
                <a:solidFill>
                  <a:srgbClr val="170AC6"/>
                </a:solidFill>
              </a:rPr>
              <a:t>i: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b="1" i="1" dirty="0">
                <a:solidFill>
                  <a:srgbClr val="C00000"/>
                </a:solidFill>
              </a:rPr>
              <a:t>diffrazione continua dovuta all’amorfo contiene anche contributi derivanti </a:t>
            </a:r>
            <a:r>
              <a:rPr lang="it-IT" sz="2000" b="1" i="1" dirty="0" smtClean="0">
                <a:solidFill>
                  <a:srgbClr val="C00000"/>
                </a:solidFill>
              </a:rPr>
              <a:t>dalle regioni </a:t>
            </a:r>
            <a:r>
              <a:rPr lang="it-IT" sz="2000" b="1" i="1" dirty="0">
                <a:solidFill>
                  <a:srgbClr val="C00000"/>
                </a:solidFill>
              </a:rPr>
              <a:t>ordinate e dovuti ai difetti </a:t>
            </a:r>
            <a:r>
              <a:rPr lang="it-IT" sz="2000" b="1" i="1" dirty="0" smtClean="0">
                <a:solidFill>
                  <a:srgbClr val="C00000"/>
                </a:solidFill>
              </a:rPr>
              <a:t>reticolari</a:t>
            </a:r>
            <a:r>
              <a:rPr lang="it-IT" sz="2000" dirty="0" smtClean="0">
                <a:solidFill>
                  <a:srgbClr val="170AC6"/>
                </a:solidFill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it-IT" sz="2000" b="1" i="1" dirty="0">
                <a:solidFill>
                  <a:srgbClr val="C00000"/>
                </a:solidFill>
              </a:rPr>
              <a:t>dimensioni dei cristalli e il contenuto in difetti reticolari influiscono sul risultato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in modo </a:t>
            </a:r>
            <a:r>
              <a:rPr lang="it-IT" sz="2000" dirty="0">
                <a:solidFill>
                  <a:srgbClr val="170AC6"/>
                </a:solidFill>
              </a:rPr>
              <a:t>determinante: </a:t>
            </a:r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numero e l’estensione dei piani che </a:t>
            </a:r>
            <a:r>
              <a:rPr lang="it-IT" sz="2000" dirty="0" smtClean="0">
                <a:solidFill>
                  <a:srgbClr val="170AC6"/>
                </a:solidFill>
              </a:rPr>
              <a:t>diffrangono diminuisce </a:t>
            </a:r>
            <a:r>
              <a:rPr lang="it-IT" sz="2000" dirty="0">
                <a:solidFill>
                  <a:srgbClr val="170AC6"/>
                </a:solidFill>
              </a:rPr>
              <a:t>con il ridursi delle dimensioni dei cristalli e ne consegue che i picchi </a:t>
            </a:r>
            <a:r>
              <a:rPr lang="it-IT" sz="2000" dirty="0" smtClean="0">
                <a:solidFill>
                  <a:srgbClr val="170AC6"/>
                </a:solidFill>
              </a:rPr>
              <a:t>si allargano</a:t>
            </a:r>
            <a:r>
              <a:rPr lang="it-IT" sz="2000" dirty="0">
                <a:solidFill>
                  <a:srgbClr val="170AC6"/>
                </a:solidFill>
              </a:rPr>
              <a:t>, sino a diventare indistinguibili dalla diffrazione della componente amorfa.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solidFill>
                  <a:srgbClr val="170AC6"/>
                </a:solidFill>
              </a:rPr>
              <a:t>Un materiale costituito da cristalli </a:t>
            </a:r>
            <a:r>
              <a:rPr lang="it-IT" sz="2000" dirty="0" smtClean="0">
                <a:solidFill>
                  <a:srgbClr val="170AC6"/>
                </a:solidFill>
              </a:rPr>
              <a:t>estremamente piccoli </a:t>
            </a:r>
            <a:r>
              <a:rPr lang="it-IT" sz="2000" dirty="0">
                <a:solidFill>
                  <a:srgbClr val="170AC6"/>
                </a:solidFill>
              </a:rPr>
              <a:t>può risultare, </a:t>
            </a:r>
            <a:r>
              <a:rPr lang="it-IT" sz="2000" dirty="0" smtClean="0">
                <a:solidFill>
                  <a:srgbClr val="170AC6"/>
                </a:solidFill>
              </a:rPr>
              <a:t>all’analisi ai </a:t>
            </a:r>
            <a:r>
              <a:rPr lang="en-US" sz="2000" dirty="0" err="1" smtClean="0">
                <a:solidFill>
                  <a:srgbClr val="170AC6"/>
                </a:solidFill>
              </a:rPr>
              <a:t>raggi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X, 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apparentemente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amorfo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0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7791" y="1124744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170AC6"/>
                </a:solidFill>
              </a:rPr>
              <a:t>Calorimetria</a:t>
            </a:r>
            <a:endParaRPr lang="en-US" sz="2400" b="1" dirty="0" smtClean="0">
              <a:solidFill>
                <a:srgbClr val="170AC6"/>
              </a:solidFill>
            </a:endParaRPr>
          </a:p>
          <a:p>
            <a:pPr algn="just"/>
            <a:endParaRPr lang="it-IT" sz="2000" b="1" dirty="0" smtClean="0">
              <a:solidFill>
                <a:srgbClr val="170AC6"/>
              </a:solidFill>
            </a:endParaRPr>
          </a:p>
          <a:p>
            <a:pPr algn="just"/>
            <a:endParaRPr lang="en-US" sz="2000" b="1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Il </a:t>
            </a:r>
            <a:r>
              <a:rPr lang="it-IT" sz="2000" b="1" i="1" dirty="0">
                <a:solidFill>
                  <a:srgbClr val="C00000"/>
                </a:solidFill>
              </a:rPr>
              <a:t>grado di cristallinità </a:t>
            </a:r>
            <a:r>
              <a:rPr lang="it-IT" sz="2000" b="1" i="1" dirty="0" smtClean="0">
                <a:solidFill>
                  <a:srgbClr val="C00000"/>
                </a:solidFill>
              </a:rPr>
              <a:t>entalpico</a:t>
            </a:r>
            <a:r>
              <a:rPr lang="it-IT" sz="2000" dirty="0" smtClean="0">
                <a:solidFill>
                  <a:srgbClr val="170AC6"/>
                </a:solidFill>
              </a:rPr>
              <a:t> può </a:t>
            </a:r>
            <a:r>
              <a:rPr lang="it-IT" sz="2000" dirty="0">
                <a:solidFill>
                  <a:srgbClr val="170AC6"/>
                </a:solidFill>
              </a:rPr>
              <a:t>essere ricavato da </a:t>
            </a:r>
            <a:r>
              <a:rPr lang="it-IT" sz="2000" dirty="0" smtClean="0">
                <a:solidFill>
                  <a:srgbClr val="170AC6"/>
                </a:solidFill>
              </a:rPr>
              <a:t>misure calorimetriche </a:t>
            </a:r>
            <a:r>
              <a:rPr lang="it-IT" sz="2000" dirty="0">
                <a:solidFill>
                  <a:srgbClr val="170AC6"/>
                </a:solidFill>
              </a:rPr>
              <a:t>in base all'ipotesi dell'additività dell'entalpia delle fasi amorfa e </a:t>
            </a:r>
            <a:r>
              <a:rPr lang="it-IT" sz="2000" dirty="0" smtClean="0">
                <a:solidFill>
                  <a:srgbClr val="170AC6"/>
                </a:solidFill>
              </a:rPr>
              <a:t>cristallina: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ctr"/>
            <a:r>
              <a:rPr lang="sv-SE" sz="2000" b="1" i="1" dirty="0">
                <a:solidFill>
                  <a:srgbClr val="C00000"/>
                </a:solidFill>
              </a:rPr>
              <a:t>x = (H</a:t>
            </a:r>
            <a:r>
              <a:rPr lang="sv-SE" sz="2000" b="1" i="1" baseline="-25000" dirty="0">
                <a:solidFill>
                  <a:srgbClr val="C00000"/>
                </a:solidFill>
              </a:rPr>
              <a:t>a</a:t>
            </a:r>
            <a:r>
              <a:rPr lang="sv-SE" sz="2000" b="1" i="1" dirty="0">
                <a:solidFill>
                  <a:srgbClr val="C00000"/>
                </a:solidFill>
              </a:rPr>
              <a:t> – H)/(H</a:t>
            </a:r>
            <a:r>
              <a:rPr lang="sv-SE" sz="2000" b="1" i="1" baseline="-25000" dirty="0">
                <a:solidFill>
                  <a:srgbClr val="C00000"/>
                </a:solidFill>
              </a:rPr>
              <a:t>a</a:t>
            </a:r>
            <a:r>
              <a:rPr lang="sv-SE" sz="2000" b="1" i="1" dirty="0">
                <a:solidFill>
                  <a:srgbClr val="C00000"/>
                </a:solidFill>
              </a:rPr>
              <a:t> - H</a:t>
            </a:r>
            <a:r>
              <a:rPr lang="sv-SE" sz="2000" b="1" i="1" baseline="-25000" dirty="0">
                <a:solidFill>
                  <a:srgbClr val="C00000"/>
                </a:solidFill>
              </a:rPr>
              <a:t>c</a:t>
            </a:r>
            <a:r>
              <a:rPr lang="sv-SE" sz="2000" b="1" i="1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endParaRPr lang="sv-SE" sz="2000" i="1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essendo </a:t>
            </a:r>
            <a:r>
              <a:rPr lang="it-IT" sz="2000" b="1" i="1" dirty="0">
                <a:solidFill>
                  <a:srgbClr val="C00000"/>
                </a:solidFill>
              </a:rPr>
              <a:t>H</a:t>
            </a:r>
            <a:r>
              <a:rPr lang="it-IT" sz="2000" dirty="0">
                <a:solidFill>
                  <a:srgbClr val="170AC6"/>
                </a:solidFill>
              </a:rPr>
              <a:t>, </a:t>
            </a:r>
            <a:r>
              <a:rPr lang="it-IT" sz="2000" b="1" i="1" dirty="0">
                <a:solidFill>
                  <a:srgbClr val="C00000"/>
                </a:solidFill>
              </a:rPr>
              <a:t>H</a:t>
            </a:r>
            <a:r>
              <a:rPr lang="it-IT" sz="2000" b="1" i="1" baseline="-25000" dirty="0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e </a:t>
            </a:r>
            <a:r>
              <a:rPr lang="it-IT" sz="2000" b="1" i="1" dirty="0" err="1">
                <a:solidFill>
                  <a:srgbClr val="C00000"/>
                </a:solidFill>
              </a:rPr>
              <a:t>H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c</a:t>
            </a:r>
            <a:r>
              <a:rPr lang="it-IT" sz="2000" dirty="0">
                <a:solidFill>
                  <a:srgbClr val="170AC6"/>
                </a:solidFill>
              </a:rPr>
              <a:t> le entalpie </a:t>
            </a:r>
            <a:r>
              <a:rPr lang="it-IT" sz="2000" dirty="0" smtClean="0">
                <a:solidFill>
                  <a:srgbClr val="170AC6"/>
                </a:solidFill>
              </a:rPr>
              <a:t>specifiche del </a:t>
            </a:r>
            <a:r>
              <a:rPr lang="it-IT" sz="2000" dirty="0">
                <a:solidFill>
                  <a:srgbClr val="170AC6"/>
                </a:solidFill>
              </a:rPr>
              <a:t>campione, del </a:t>
            </a:r>
            <a:r>
              <a:rPr lang="it-IT" sz="2000" dirty="0" smtClean="0">
                <a:solidFill>
                  <a:srgbClr val="170AC6"/>
                </a:solidFill>
              </a:rPr>
              <a:t>polimero completamente </a:t>
            </a:r>
            <a:r>
              <a:rPr lang="it-IT" sz="2000" dirty="0">
                <a:solidFill>
                  <a:srgbClr val="170AC6"/>
                </a:solidFill>
              </a:rPr>
              <a:t>amorfo e del cristallo perfetto, cioè</a:t>
            </a:r>
            <a:r>
              <a:rPr lang="it-IT" sz="2000" i="1" dirty="0">
                <a:solidFill>
                  <a:srgbClr val="170AC6"/>
                </a:solidFill>
              </a:rPr>
              <a:t> </a:t>
            </a:r>
            <a:r>
              <a:rPr lang="it-IT" sz="2000" b="1" i="1" dirty="0">
                <a:solidFill>
                  <a:srgbClr val="C00000"/>
                </a:solidFill>
              </a:rPr>
              <a:t>di un cristallo senza </a:t>
            </a:r>
            <a:r>
              <a:rPr lang="it-IT" sz="2000" b="1" i="1" dirty="0" smtClean="0">
                <a:solidFill>
                  <a:srgbClr val="C00000"/>
                </a:solidFill>
              </a:rPr>
              <a:t>difetti cristallografici</a:t>
            </a:r>
            <a:r>
              <a:rPr lang="it-IT" sz="2000" b="1" i="1" dirty="0">
                <a:solidFill>
                  <a:srgbClr val="C00000"/>
                </a:solidFill>
              </a:rPr>
              <a:t>, costituito da catene non ripiegate e con massa molecolare infinita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  <a:endParaRPr lang="it-IT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48431" y="1052736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misura dell'entalpia alle varie temperature però viene solitamente fatta attraverso la misura del calore specifico </a:t>
            </a:r>
            <a:r>
              <a:rPr lang="it-IT" sz="2000" b="1" i="1" dirty="0" err="1">
                <a:solidFill>
                  <a:srgbClr val="C00000"/>
                </a:solidFill>
              </a:rPr>
              <a:t>C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p</a:t>
            </a:r>
            <a:r>
              <a:rPr lang="it-IT" sz="2000" dirty="0">
                <a:solidFill>
                  <a:srgbClr val="170AC6"/>
                </a:solidFill>
              </a:rPr>
              <a:t> mediante tecniche di </a:t>
            </a:r>
            <a:r>
              <a:rPr lang="en-US" sz="2000" dirty="0" err="1">
                <a:solidFill>
                  <a:srgbClr val="170AC6"/>
                </a:solidFill>
              </a:rPr>
              <a:t>calorimetria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differenziale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smtClean="0">
                <a:solidFill>
                  <a:srgbClr val="170AC6"/>
                </a:solidFill>
              </a:rPr>
              <a:t>( </a:t>
            </a:r>
            <a:r>
              <a:rPr lang="en-US" sz="2000" b="1" i="1" dirty="0" smtClean="0">
                <a:solidFill>
                  <a:srgbClr val="C00000"/>
                </a:solidFill>
              </a:rPr>
              <a:t>DSC </a:t>
            </a:r>
            <a:r>
              <a:rPr lang="en-US" sz="2000" dirty="0" smtClean="0">
                <a:solidFill>
                  <a:srgbClr val="170AC6"/>
                </a:solidFill>
              </a:rPr>
              <a:t>) </a:t>
            </a:r>
            <a:r>
              <a:rPr lang="en-US" sz="2000" dirty="0" err="1">
                <a:solidFill>
                  <a:srgbClr val="170AC6"/>
                </a:solidFill>
              </a:rPr>
              <a:t>che</a:t>
            </a:r>
            <a:r>
              <a:rPr lang="it-IT" sz="2000" dirty="0">
                <a:solidFill>
                  <a:srgbClr val="170AC6"/>
                </a:solidFill>
              </a:rPr>
              <a:t> consentono di ricavare con estrema facilità i valori dei calori di fusione, ossia le differenze (</a:t>
            </a:r>
            <a:r>
              <a:rPr lang="it-IT" sz="2000" b="1" i="1" dirty="0">
                <a:solidFill>
                  <a:srgbClr val="C00000"/>
                </a:solidFill>
              </a:rPr>
              <a:t>H</a:t>
            </a:r>
            <a:r>
              <a:rPr lang="it-IT" sz="2000" b="1" i="1" baseline="-25000" dirty="0">
                <a:solidFill>
                  <a:srgbClr val="C00000"/>
                </a:solidFill>
              </a:rPr>
              <a:t>a</a:t>
            </a:r>
            <a:r>
              <a:rPr lang="it-IT" sz="2000" b="1" i="1" dirty="0">
                <a:solidFill>
                  <a:srgbClr val="C00000"/>
                </a:solidFill>
              </a:rPr>
              <a:t> – H</a:t>
            </a:r>
            <a:r>
              <a:rPr lang="it-IT" sz="2000" dirty="0">
                <a:solidFill>
                  <a:srgbClr val="170AC6"/>
                </a:solidFill>
              </a:rPr>
              <a:t>) alla temperatura di fusione per il campione in esame, ma non danno informazioni sulla corrispondente differenza per il materiale totalmente cristallino.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Tuttavia se su un particolare polimero vengono effettuate misure sia calorimetriche che </a:t>
            </a:r>
            <a:r>
              <a:rPr lang="it-IT" sz="2000" dirty="0" err="1">
                <a:solidFill>
                  <a:srgbClr val="170AC6"/>
                </a:solidFill>
              </a:rPr>
              <a:t>diffrattometriche</a:t>
            </a:r>
            <a:r>
              <a:rPr lang="it-IT" sz="2000" dirty="0">
                <a:solidFill>
                  <a:srgbClr val="170AC6"/>
                </a:solidFill>
              </a:rPr>
              <a:t>, si può calcolare l’entalpia di fusione del materiale cristallino al 100% usando il dato </a:t>
            </a:r>
            <a:r>
              <a:rPr lang="it-IT" sz="2000" dirty="0" err="1">
                <a:solidFill>
                  <a:srgbClr val="170AC6"/>
                </a:solidFill>
              </a:rPr>
              <a:t>diffrattometrico</a:t>
            </a:r>
            <a:r>
              <a:rPr lang="it-IT" sz="2000" dirty="0">
                <a:solidFill>
                  <a:srgbClr val="170AC6"/>
                </a:solidFill>
              </a:rPr>
              <a:t> come taratura.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Per moltissimi polimeri, i valori dell’entalpie di fusione del cristallo sono tabulati, così come quelli di variazione di volume specifico e queste due tecniche restano in tal modo di uso comune.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84219" y="317847"/>
            <a:ext cx="5985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>
                <a:solidFill>
                  <a:srgbClr val="170AC6"/>
                </a:solidFill>
              </a:rPr>
              <a:t>Termodinamica della cristallizzazione dal fuso</a:t>
            </a:r>
            <a:endParaRPr lang="en-US" sz="2400" i="1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972021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Si consideri il passaggio dallo stato fuso allo stato perfettamente cristallino di </a:t>
            </a:r>
            <a:r>
              <a:rPr lang="it-IT" sz="2000" dirty="0" smtClean="0">
                <a:solidFill>
                  <a:srgbClr val="170AC6"/>
                </a:solidFill>
              </a:rPr>
              <a:t>un insieme </a:t>
            </a:r>
            <a:r>
              <a:rPr lang="it-IT" sz="2000" dirty="0">
                <a:solidFill>
                  <a:srgbClr val="170AC6"/>
                </a:solidFill>
              </a:rPr>
              <a:t>di macromolecole che, in prima approssimazione, supponiamo essere </a:t>
            </a:r>
            <a:r>
              <a:rPr lang="it-IT" sz="2000" dirty="0" smtClean="0">
                <a:solidFill>
                  <a:srgbClr val="170AC6"/>
                </a:solidFill>
              </a:rPr>
              <a:t>di lunghezza </a:t>
            </a:r>
            <a:r>
              <a:rPr lang="it-IT" sz="2000" dirty="0">
                <a:solidFill>
                  <a:srgbClr val="170AC6"/>
                </a:solidFill>
              </a:rPr>
              <a:t>infinita. La variazione di energia libera </a:t>
            </a:r>
            <a:r>
              <a:rPr lang="it-IT" sz="2000" b="1" i="1" dirty="0">
                <a:solidFill>
                  <a:srgbClr val="C00000"/>
                </a:solidFill>
              </a:rPr>
              <a:t>ΔG</a:t>
            </a:r>
            <a:r>
              <a:rPr lang="it-IT" sz="2000" dirty="0">
                <a:solidFill>
                  <a:srgbClr val="170AC6"/>
                </a:solidFill>
              </a:rPr>
              <a:t> associata al passaggio di </a:t>
            </a:r>
            <a:r>
              <a:rPr lang="it-IT" sz="2000" dirty="0" smtClean="0">
                <a:solidFill>
                  <a:srgbClr val="170AC6"/>
                </a:solidFill>
              </a:rPr>
              <a:t>fase contiene </a:t>
            </a:r>
            <a:r>
              <a:rPr lang="it-IT" sz="2000" dirty="0">
                <a:solidFill>
                  <a:srgbClr val="170AC6"/>
                </a:solidFill>
              </a:rPr>
              <a:t>due contributi, quello entalpico e quello entropico; il </a:t>
            </a:r>
            <a:r>
              <a:rPr lang="it-IT" sz="2000" b="1" i="1" dirty="0">
                <a:solidFill>
                  <a:srgbClr val="C00000"/>
                </a:solidFill>
              </a:rPr>
              <a:t>ΔH</a:t>
            </a:r>
            <a:r>
              <a:rPr lang="it-IT" sz="2000" dirty="0">
                <a:solidFill>
                  <a:srgbClr val="170AC6"/>
                </a:solidFill>
              </a:rPr>
              <a:t> è minore di zero (</a:t>
            </a:r>
            <a:r>
              <a:rPr lang="it-IT" sz="2000" dirty="0" smtClean="0">
                <a:solidFill>
                  <a:srgbClr val="170AC6"/>
                </a:solidFill>
              </a:rPr>
              <a:t>la cristallizzazione </a:t>
            </a:r>
            <a:r>
              <a:rPr lang="it-IT" sz="2000" dirty="0">
                <a:solidFill>
                  <a:srgbClr val="170AC6"/>
                </a:solidFill>
              </a:rPr>
              <a:t>è un processo esotermico) in quanto nel cristallo le distanze relative </a:t>
            </a:r>
            <a:r>
              <a:rPr lang="it-IT" sz="2000" dirty="0" smtClean="0">
                <a:solidFill>
                  <a:srgbClr val="170AC6"/>
                </a:solidFill>
              </a:rPr>
              <a:t>tra gli </a:t>
            </a:r>
            <a:r>
              <a:rPr lang="it-IT" sz="2000" dirty="0">
                <a:solidFill>
                  <a:srgbClr val="170AC6"/>
                </a:solidFill>
              </a:rPr>
              <a:t>elementi strutturali sono inferiori a quelle del fuso ed è presente un maggior numero </a:t>
            </a:r>
            <a:r>
              <a:rPr lang="it-IT" sz="2000" dirty="0" smtClean="0">
                <a:solidFill>
                  <a:srgbClr val="170AC6"/>
                </a:solidFill>
              </a:rPr>
              <a:t>di interazioni </a:t>
            </a:r>
            <a:r>
              <a:rPr lang="it-IT" sz="2000" dirty="0">
                <a:solidFill>
                  <a:srgbClr val="170AC6"/>
                </a:solidFill>
              </a:rPr>
              <a:t>tra primi vicini, in conseguenza della regolarità strutturale del reticolo; il </a:t>
            </a:r>
            <a:r>
              <a:rPr lang="it-IT" sz="2000" b="1" i="1" dirty="0">
                <a:solidFill>
                  <a:srgbClr val="C00000"/>
                </a:solidFill>
              </a:rPr>
              <a:t>ΔS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è anch’esso </a:t>
            </a:r>
            <a:r>
              <a:rPr lang="it-IT" sz="2000" dirty="0">
                <a:solidFill>
                  <a:srgbClr val="170AC6"/>
                </a:solidFill>
              </a:rPr>
              <a:t>minore di zero poiché, nel passaggio di stato, si ha un aumento del grado </a:t>
            </a:r>
            <a:r>
              <a:rPr lang="it-IT" sz="2000" dirty="0" smtClean="0">
                <a:solidFill>
                  <a:srgbClr val="170AC6"/>
                </a:solidFill>
              </a:rPr>
              <a:t>di </a:t>
            </a:r>
            <a:r>
              <a:rPr lang="en-US" sz="2000" dirty="0" err="1" smtClean="0">
                <a:solidFill>
                  <a:srgbClr val="170AC6"/>
                </a:solidFill>
              </a:rPr>
              <a:t>ordine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Esiste </a:t>
            </a:r>
            <a:r>
              <a:rPr lang="it-IT" sz="2000" dirty="0">
                <a:solidFill>
                  <a:srgbClr val="170AC6"/>
                </a:solidFill>
              </a:rPr>
              <a:t>una sola temperatura alla quale cristallo e fuso </a:t>
            </a:r>
            <a:r>
              <a:rPr lang="it-IT" sz="2000" dirty="0" smtClean="0">
                <a:solidFill>
                  <a:srgbClr val="170AC6"/>
                </a:solidFill>
              </a:rPr>
              <a:t>possono </a:t>
            </a:r>
            <a:r>
              <a:rPr lang="en-US" sz="2000" dirty="0" err="1" smtClean="0">
                <a:solidFill>
                  <a:srgbClr val="170AC6"/>
                </a:solidFill>
              </a:rPr>
              <a:t>coesistere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in </a:t>
            </a:r>
            <a:r>
              <a:rPr lang="en-US" sz="2000" dirty="0" err="1">
                <a:solidFill>
                  <a:srgbClr val="170AC6"/>
                </a:solidFill>
              </a:rPr>
              <a:t>equilibrio</a:t>
            </a:r>
            <a:r>
              <a:rPr lang="en-US" sz="2000" dirty="0" smtClean="0">
                <a:solidFill>
                  <a:srgbClr val="170AC6"/>
                </a:solidFill>
              </a:rPr>
              <a:t>:</a:t>
            </a:r>
          </a:p>
          <a:p>
            <a:pPr algn="just"/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smtClean="0">
                <a:solidFill>
                  <a:srgbClr val="170AC6"/>
                </a:solidFill>
              </a:rPr>
              <a:t>                                                          </a:t>
            </a:r>
            <a:r>
              <a:rPr lang="el-GR" sz="2000" b="1" i="1" dirty="0">
                <a:solidFill>
                  <a:srgbClr val="C00000"/>
                </a:solidFill>
              </a:rPr>
              <a:t>Δ</a:t>
            </a:r>
            <a:r>
              <a:rPr lang="en-US" sz="2000" b="1" i="1" dirty="0">
                <a:solidFill>
                  <a:srgbClr val="C00000"/>
                </a:solidFill>
              </a:rPr>
              <a:t>G = </a:t>
            </a:r>
            <a:r>
              <a:rPr lang="el-GR" sz="2000" b="1" i="1" dirty="0">
                <a:solidFill>
                  <a:srgbClr val="C00000"/>
                </a:solidFill>
              </a:rPr>
              <a:t>Δ</a:t>
            </a:r>
            <a:r>
              <a:rPr lang="en-US" sz="2000" b="1" i="1" dirty="0">
                <a:solidFill>
                  <a:srgbClr val="C00000"/>
                </a:solidFill>
              </a:rPr>
              <a:t>H – </a:t>
            </a:r>
            <a:r>
              <a:rPr lang="en-US" sz="2000" b="1" i="1" dirty="0" err="1">
                <a:solidFill>
                  <a:srgbClr val="C00000"/>
                </a:solidFill>
              </a:rPr>
              <a:t>T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f</a:t>
            </a:r>
            <a:r>
              <a:rPr lang="en-US" sz="2000" b="1" i="1" dirty="0">
                <a:solidFill>
                  <a:srgbClr val="C00000"/>
                </a:solidFill>
              </a:rPr>
              <a:t>°</a:t>
            </a:r>
            <a:r>
              <a:rPr lang="el-GR" sz="2000" b="1" i="1" dirty="0">
                <a:solidFill>
                  <a:srgbClr val="C00000"/>
                </a:solidFill>
              </a:rPr>
              <a:t>Δ</a:t>
            </a:r>
            <a:r>
              <a:rPr lang="en-US" sz="2000" b="1" i="1" dirty="0">
                <a:solidFill>
                  <a:srgbClr val="C00000"/>
                </a:solidFill>
              </a:rPr>
              <a:t>S = 0</a:t>
            </a:r>
            <a:endParaRPr lang="it-IT" sz="2000" b="1" i="1" dirty="0" smtClean="0">
              <a:solidFill>
                <a:srgbClr val="C00000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Al di sotto di </a:t>
            </a:r>
            <a:r>
              <a:rPr lang="it-IT" sz="2000" b="1" i="1" dirty="0" err="1">
                <a:solidFill>
                  <a:srgbClr val="C00000"/>
                </a:solidFill>
              </a:rPr>
              <a:t>T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f</a:t>
            </a:r>
            <a:r>
              <a:rPr lang="it-IT" sz="2000" b="1" i="1" dirty="0">
                <a:solidFill>
                  <a:srgbClr val="C00000"/>
                </a:solidFill>
              </a:rPr>
              <a:t>°</a:t>
            </a:r>
            <a:r>
              <a:rPr lang="it-IT" sz="2000" dirty="0">
                <a:solidFill>
                  <a:srgbClr val="170AC6"/>
                </a:solidFill>
              </a:rPr>
              <a:t> prevale il contributo entalpico, è </a:t>
            </a:r>
            <a:r>
              <a:rPr lang="it-IT" sz="2000" b="1" i="1" dirty="0">
                <a:solidFill>
                  <a:srgbClr val="C00000"/>
                </a:solidFill>
              </a:rPr>
              <a:t>ΔG &lt; 0 </a:t>
            </a:r>
            <a:r>
              <a:rPr lang="it-IT" sz="2000" dirty="0">
                <a:solidFill>
                  <a:srgbClr val="170AC6"/>
                </a:solidFill>
              </a:rPr>
              <a:t>ed avviene spontaneamente </a:t>
            </a:r>
            <a:r>
              <a:rPr lang="it-IT" sz="2000" dirty="0" smtClean="0">
                <a:solidFill>
                  <a:srgbClr val="170AC6"/>
                </a:solidFill>
              </a:rPr>
              <a:t>la cristallizzazione</a:t>
            </a:r>
            <a:r>
              <a:rPr lang="it-IT" sz="2000" dirty="0">
                <a:solidFill>
                  <a:srgbClr val="170AC6"/>
                </a:solidFill>
              </a:rPr>
              <a:t>; al di sopra di </a:t>
            </a:r>
            <a:r>
              <a:rPr lang="it-IT" sz="2000" b="1" i="1" dirty="0" err="1">
                <a:solidFill>
                  <a:srgbClr val="C00000"/>
                </a:solidFill>
              </a:rPr>
              <a:t>T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f</a:t>
            </a:r>
            <a:r>
              <a:rPr lang="it-IT" sz="2000" b="1" i="1" dirty="0">
                <a:solidFill>
                  <a:srgbClr val="C00000"/>
                </a:solidFill>
              </a:rPr>
              <a:t>°</a:t>
            </a:r>
            <a:r>
              <a:rPr lang="it-IT" sz="2000" dirty="0">
                <a:solidFill>
                  <a:srgbClr val="170AC6"/>
                </a:solidFill>
              </a:rPr>
              <a:t> prevale il contributo entropico, </a:t>
            </a:r>
            <a:r>
              <a:rPr lang="it-IT" sz="2000" dirty="0" smtClean="0">
                <a:solidFill>
                  <a:srgbClr val="170AC6"/>
                </a:solidFill>
              </a:rPr>
              <a:t>è  </a:t>
            </a:r>
            <a:r>
              <a:rPr lang="it-IT" sz="2000" b="1" i="1" dirty="0">
                <a:solidFill>
                  <a:srgbClr val="C00000"/>
                </a:solidFill>
              </a:rPr>
              <a:t>ΔG &gt; </a:t>
            </a:r>
            <a:r>
              <a:rPr lang="it-IT" sz="2000" b="1" i="1" dirty="0" smtClean="0">
                <a:solidFill>
                  <a:srgbClr val="C00000"/>
                </a:solidFill>
              </a:rPr>
              <a:t>0  </a:t>
            </a:r>
            <a:r>
              <a:rPr lang="it-IT" sz="2000" dirty="0">
                <a:solidFill>
                  <a:srgbClr val="170AC6"/>
                </a:solidFill>
              </a:rPr>
              <a:t>e lo stato </a:t>
            </a:r>
            <a:r>
              <a:rPr lang="it-IT" sz="2000" dirty="0" smtClean="0">
                <a:solidFill>
                  <a:srgbClr val="170AC6"/>
                </a:solidFill>
              </a:rPr>
              <a:t>a maggiore </a:t>
            </a:r>
            <a:r>
              <a:rPr lang="it-IT" sz="2000" dirty="0">
                <a:solidFill>
                  <a:srgbClr val="170AC6"/>
                </a:solidFill>
              </a:rPr>
              <a:t>stabilità termodinamica è quello fuso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476672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descrizione fatta vale per cristalli </a:t>
            </a:r>
            <a:r>
              <a:rPr lang="it-IT" sz="2000" dirty="0">
                <a:solidFill>
                  <a:srgbClr val="170AC6"/>
                </a:solidFill>
              </a:rPr>
              <a:t>perfetti, cioè privi di difetti interni e di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dimensioni tali da rendere trascurabile qualsiasi effetto di </a:t>
            </a:r>
            <a:r>
              <a:rPr lang="it-IT" sz="2000" dirty="0" smtClean="0">
                <a:solidFill>
                  <a:srgbClr val="170AC6"/>
                </a:solidFill>
              </a:rPr>
              <a:t>superficie.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 </a:t>
            </a:r>
            <a:r>
              <a:rPr lang="it-IT" sz="2000" dirty="0">
                <a:solidFill>
                  <a:srgbClr val="170AC6"/>
                </a:solidFill>
              </a:rPr>
              <a:t>realtà, anche </a:t>
            </a:r>
            <a:r>
              <a:rPr lang="it-IT" sz="2000" dirty="0" smtClean="0">
                <a:solidFill>
                  <a:srgbClr val="170AC6"/>
                </a:solidFill>
              </a:rPr>
              <a:t>in campioni </a:t>
            </a:r>
            <a:r>
              <a:rPr lang="it-IT" sz="2000" dirty="0">
                <a:solidFill>
                  <a:srgbClr val="170AC6"/>
                </a:solidFill>
              </a:rPr>
              <a:t>cristallizzati accuratamente è sempre presente una certa quantità di </a:t>
            </a:r>
            <a:r>
              <a:rPr lang="it-IT" sz="2000" dirty="0" smtClean="0">
                <a:solidFill>
                  <a:srgbClr val="170AC6"/>
                </a:solidFill>
              </a:rPr>
              <a:t>materiale disordinato </a:t>
            </a:r>
            <a:r>
              <a:rPr lang="it-IT" sz="2000" dirty="0">
                <a:solidFill>
                  <a:srgbClr val="170AC6"/>
                </a:solidFill>
              </a:rPr>
              <a:t>e i cristallini hanno dimensione variabile. La formazione dei cristalli </a:t>
            </a:r>
            <a:r>
              <a:rPr lang="it-IT" sz="2000" dirty="0" smtClean="0">
                <a:solidFill>
                  <a:srgbClr val="170AC6"/>
                </a:solidFill>
              </a:rPr>
              <a:t>comporta </a:t>
            </a:r>
            <a:r>
              <a:rPr lang="it-IT" sz="2000" dirty="0">
                <a:solidFill>
                  <a:srgbClr val="170AC6"/>
                </a:solidFill>
              </a:rPr>
              <a:t>la presenza di interfacce solido-liquido a cui è associato un contributo di </a:t>
            </a:r>
            <a:r>
              <a:rPr lang="it-IT" sz="2000" dirty="0" smtClean="0">
                <a:solidFill>
                  <a:srgbClr val="170AC6"/>
                </a:solidFill>
              </a:rPr>
              <a:t>superficie </a:t>
            </a:r>
            <a:r>
              <a:rPr lang="en-US" sz="2000" dirty="0" err="1" smtClean="0">
                <a:solidFill>
                  <a:srgbClr val="170AC6"/>
                </a:solidFill>
              </a:rPr>
              <a:t>all’energia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libera</a:t>
            </a:r>
            <a:r>
              <a:rPr lang="en-US" sz="2000" dirty="0">
                <a:solidFill>
                  <a:srgbClr val="170AC6"/>
                </a:solidFill>
              </a:rPr>
              <a:t> del </a:t>
            </a:r>
            <a:r>
              <a:rPr lang="en-US" sz="2000" dirty="0" err="1">
                <a:solidFill>
                  <a:srgbClr val="170AC6"/>
                </a:solidFill>
              </a:rPr>
              <a:t>sistema</a:t>
            </a:r>
            <a:r>
              <a:rPr lang="en-US" sz="2000" dirty="0" smtClean="0">
                <a:solidFill>
                  <a:srgbClr val="170AC6"/>
                </a:solidFill>
              </a:rPr>
              <a:t>: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                                                       </a:t>
            </a:r>
            <a:r>
              <a:rPr lang="el-GR" sz="2000" b="1" i="1" dirty="0" smtClean="0">
                <a:solidFill>
                  <a:srgbClr val="C00000"/>
                </a:solidFill>
              </a:rPr>
              <a:t>ΔG </a:t>
            </a:r>
            <a:r>
              <a:rPr lang="el-GR" sz="2000" b="1" i="1" dirty="0">
                <a:solidFill>
                  <a:srgbClr val="C00000"/>
                </a:solidFill>
              </a:rPr>
              <a:t>= V Δg + Σ A</a:t>
            </a:r>
            <a:r>
              <a:rPr lang="el-GR" sz="2000" b="1" i="1" baseline="-25000" dirty="0">
                <a:solidFill>
                  <a:srgbClr val="C00000"/>
                </a:solidFill>
              </a:rPr>
              <a:t>i</a:t>
            </a:r>
            <a:r>
              <a:rPr lang="el-GR" sz="2000" b="1" i="1" dirty="0">
                <a:solidFill>
                  <a:srgbClr val="C00000"/>
                </a:solidFill>
              </a:rPr>
              <a:t>σ</a:t>
            </a:r>
            <a:r>
              <a:rPr lang="el-GR" sz="2000" b="1" i="1" baseline="-25000" dirty="0">
                <a:solidFill>
                  <a:srgbClr val="C00000"/>
                </a:solidFill>
              </a:rPr>
              <a:t>i</a:t>
            </a:r>
            <a:endParaRPr lang="en-US" sz="2000" b="1" i="1" baseline="-250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31217"/>
            <a:ext cx="3118255" cy="18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55576" y="4932864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dirty="0" smtClean="0">
                <a:solidFill>
                  <a:srgbClr val="C00000"/>
                </a:solidFill>
              </a:rPr>
              <a:t>V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è il volume del cristallo, </a:t>
            </a:r>
            <a:r>
              <a:rPr lang="it-IT" sz="2000" b="1" i="1" dirty="0" err="1">
                <a:solidFill>
                  <a:srgbClr val="C00000"/>
                </a:solidFill>
              </a:rPr>
              <a:t>Δg</a:t>
            </a:r>
            <a:r>
              <a:rPr lang="it-IT" sz="2000" b="1" i="1" dirty="0">
                <a:solidFill>
                  <a:srgbClr val="C00000"/>
                </a:solidFill>
              </a:rPr>
              <a:t> = </a:t>
            </a:r>
            <a:r>
              <a:rPr lang="it-IT" sz="2000" b="1" i="1" dirty="0" err="1">
                <a:solidFill>
                  <a:srgbClr val="C00000"/>
                </a:solidFill>
              </a:rPr>
              <a:t>Δh</a:t>
            </a:r>
            <a:r>
              <a:rPr lang="it-IT" sz="2000" b="1" i="1" dirty="0">
                <a:solidFill>
                  <a:srgbClr val="C00000"/>
                </a:solidFill>
              </a:rPr>
              <a:t> – </a:t>
            </a:r>
            <a:r>
              <a:rPr lang="it-IT" sz="2000" b="1" i="1" dirty="0" err="1">
                <a:solidFill>
                  <a:srgbClr val="C00000"/>
                </a:solidFill>
              </a:rPr>
              <a:t>TΔs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è la variazione di energia </a:t>
            </a:r>
            <a:r>
              <a:rPr lang="it-IT" sz="2000" dirty="0" smtClean="0">
                <a:solidFill>
                  <a:srgbClr val="170AC6"/>
                </a:solidFill>
              </a:rPr>
              <a:t>libera per </a:t>
            </a:r>
            <a:r>
              <a:rPr lang="it-IT" sz="2000" dirty="0">
                <a:solidFill>
                  <a:srgbClr val="170AC6"/>
                </a:solidFill>
              </a:rPr>
              <a:t>unità di volume, 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>
                <a:solidFill>
                  <a:srgbClr val="C00000"/>
                </a:solidFill>
              </a:rPr>
              <a:t>i</a:t>
            </a:r>
            <a:r>
              <a:rPr lang="it-IT" sz="2000" dirty="0">
                <a:solidFill>
                  <a:srgbClr val="170AC6"/>
                </a:solidFill>
              </a:rPr>
              <a:t> misura l’estensione della superficie i-esima </a:t>
            </a:r>
            <a:r>
              <a:rPr lang="it-IT" sz="2000" dirty="0" smtClean="0">
                <a:solidFill>
                  <a:srgbClr val="170AC6"/>
                </a:solidFill>
              </a:rPr>
              <a:t>del cristallo </a:t>
            </a:r>
            <a:r>
              <a:rPr lang="it-IT" sz="2000" dirty="0">
                <a:solidFill>
                  <a:srgbClr val="170AC6"/>
                </a:solidFill>
              </a:rPr>
              <a:t>e </a:t>
            </a:r>
            <a:r>
              <a:rPr lang="it-IT" sz="2000" b="1" i="1" dirty="0" err="1">
                <a:solidFill>
                  <a:srgbClr val="C00000"/>
                </a:solidFill>
              </a:rPr>
              <a:t>σ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i</a:t>
            </a:r>
            <a:r>
              <a:rPr lang="it-IT" sz="2000" i="1" dirty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è l’energia interfacciale cristallo-fuso relativa alla superficie i-esima. </a:t>
            </a:r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termine di superficie è tanto più importante quanto più piccole sono </a:t>
            </a:r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en-US" sz="2000" dirty="0" err="1" smtClean="0">
                <a:solidFill>
                  <a:srgbClr val="170AC6"/>
                </a:solidFill>
              </a:rPr>
              <a:t>dimensioni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del </a:t>
            </a:r>
            <a:r>
              <a:rPr lang="en-US" sz="2000" dirty="0" err="1">
                <a:solidFill>
                  <a:srgbClr val="170AC6"/>
                </a:solidFill>
              </a:rPr>
              <a:t>cristallo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44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980728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170AC6"/>
                </a:solidFill>
              </a:rPr>
              <a:t>Ne consegue che l’equilibrio tra cristallo reale e fuso non si realizza a </a:t>
            </a:r>
            <a:r>
              <a:rPr lang="it-IT" sz="2400" b="1" i="1" dirty="0" err="1">
                <a:solidFill>
                  <a:srgbClr val="C00000"/>
                </a:solidFill>
              </a:rPr>
              <a:t>T</a:t>
            </a:r>
            <a:r>
              <a:rPr lang="it-IT" sz="2400" b="1" i="1" baseline="-25000" dirty="0" err="1">
                <a:solidFill>
                  <a:srgbClr val="C00000"/>
                </a:solidFill>
              </a:rPr>
              <a:t>f</a:t>
            </a:r>
            <a:r>
              <a:rPr lang="it-IT" sz="2400" b="1" i="1" dirty="0">
                <a:solidFill>
                  <a:srgbClr val="C00000"/>
                </a:solidFill>
              </a:rPr>
              <a:t>°</a:t>
            </a:r>
            <a:r>
              <a:rPr lang="it-IT" sz="2400" dirty="0">
                <a:solidFill>
                  <a:srgbClr val="170AC6"/>
                </a:solidFill>
              </a:rPr>
              <a:t>, che </a:t>
            </a:r>
            <a:r>
              <a:rPr lang="it-IT" sz="2400" dirty="0" smtClean="0">
                <a:solidFill>
                  <a:srgbClr val="170AC6"/>
                </a:solidFill>
              </a:rPr>
              <a:t>si riferisce </a:t>
            </a:r>
            <a:r>
              <a:rPr lang="it-IT" sz="2400" dirty="0">
                <a:solidFill>
                  <a:srgbClr val="170AC6"/>
                </a:solidFill>
              </a:rPr>
              <a:t>ad un cristallo perfetto di dimensioni infinite, ma ad una temperatura inferiore </a:t>
            </a:r>
            <a:r>
              <a:rPr lang="it-IT" sz="2400" b="1" i="1" dirty="0" err="1" smtClean="0">
                <a:solidFill>
                  <a:srgbClr val="C00000"/>
                </a:solidFill>
              </a:rPr>
              <a:t>T</a:t>
            </a:r>
            <a:r>
              <a:rPr lang="it-IT" sz="2400" b="1" i="1" baseline="-25000" dirty="0" err="1" smtClean="0">
                <a:solidFill>
                  <a:srgbClr val="C00000"/>
                </a:solidFill>
              </a:rPr>
              <a:t>f</a:t>
            </a:r>
            <a:r>
              <a:rPr lang="it-IT" sz="2400" b="1" i="1" baseline="-25000" dirty="0" smtClean="0">
                <a:solidFill>
                  <a:srgbClr val="C00000"/>
                </a:solidFill>
              </a:rPr>
              <a:t> </a:t>
            </a:r>
            <a:r>
              <a:rPr lang="it-IT" sz="2400" baseline="-25000" dirty="0" smtClean="0">
                <a:solidFill>
                  <a:srgbClr val="170AC6"/>
                </a:solidFill>
              </a:rPr>
              <a:t> </a:t>
            </a:r>
            <a:r>
              <a:rPr lang="en-US" sz="2400" dirty="0" smtClean="0">
                <a:solidFill>
                  <a:srgbClr val="170AC6"/>
                </a:solidFill>
              </a:rPr>
              <a:t>a cui:</a:t>
            </a:r>
            <a:endParaRPr lang="en-US" sz="2400" dirty="0">
              <a:solidFill>
                <a:srgbClr val="170AC6"/>
              </a:solidFill>
            </a:endParaRP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ctr"/>
            <a:r>
              <a:rPr lang="el-GR" sz="2400" b="1" i="1" dirty="0" smtClean="0">
                <a:solidFill>
                  <a:srgbClr val="C00000"/>
                </a:solidFill>
              </a:rPr>
              <a:t>Δ</a:t>
            </a:r>
            <a:r>
              <a:rPr lang="en-US" sz="2400" b="1" i="1" dirty="0">
                <a:solidFill>
                  <a:srgbClr val="C00000"/>
                </a:solidFill>
              </a:rPr>
              <a:t>G = V (</a:t>
            </a:r>
            <a:r>
              <a:rPr lang="el-GR" sz="2400" b="1" i="1" dirty="0">
                <a:solidFill>
                  <a:srgbClr val="C00000"/>
                </a:solidFill>
              </a:rPr>
              <a:t>Δ</a:t>
            </a:r>
            <a:r>
              <a:rPr lang="en-US" sz="2400" b="1" i="1" dirty="0">
                <a:solidFill>
                  <a:srgbClr val="C00000"/>
                </a:solidFill>
              </a:rPr>
              <a:t>h </a:t>
            </a:r>
            <a:r>
              <a:rPr lang="en-US" sz="2400" b="1" i="1" dirty="0" smtClean="0">
                <a:solidFill>
                  <a:srgbClr val="C00000"/>
                </a:solidFill>
              </a:rPr>
              <a:t>–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T</a:t>
            </a:r>
            <a:r>
              <a:rPr lang="en-US" sz="2400" b="1" i="1" baseline="-25000" dirty="0" err="1" smtClean="0">
                <a:solidFill>
                  <a:srgbClr val="C00000"/>
                </a:solidFill>
              </a:rPr>
              <a:t>f</a:t>
            </a:r>
            <a:r>
              <a:rPr lang="en-US" sz="2400" b="1" i="1" baseline="-25000" smtClean="0">
                <a:solidFill>
                  <a:srgbClr val="C00000"/>
                </a:solidFill>
              </a:rPr>
              <a:t> </a:t>
            </a:r>
            <a:r>
              <a:rPr lang="el-GR" sz="2400" b="1" i="1" smtClean="0">
                <a:solidFill>
                  <a:srgbClr val="C00000"/>
                </a:solidFill>
              </a:rPr>
              <a:t>Δ</a:t>
            </a:r>
            <a:r>
              <a:rPr lang="en-US" sz="2400" b="1" i="1" dirty="0">
                <a:solidFill>
                  <a:srgbClr val="C00000"/>
                </a:solidFill>
              </a:rPr>
              <a:t>s) + </a:t>
            </a:r>
            <a:r>
              <a:rPr lang="el-GR" sz="2400" b="1" i="1" dirty="0">
                <a:solidFill>
                  <a:srgbClr val="C00000"/>
                </a:solidFill>
              </a:rPr>
              <a:t>Σ </a:t>
            </a:r>
            <a:r>
              <a:rPr lang="en-US" sz="2400" b="1" i="1" dirty="0">
                <a:solidFill>
                  <a:srgbClr val="C00000"/>
                </a:solidFill>
              </a:rPr>
              <a:t>A</a:t>
            </a:r>
            <a:r>
              <a:rPr lang="en-US" sz="2400" b="1" i="1" baseline="-25000" dirty="0">
                <a:solidFill>
                  <a:srgbClr val="C00000"/>
                </a:solidFill>
              </a:rPr>
              <a:t>i</a:t>
            </a:r>
            <a:r>
              <a:rPr lang="el-GR" sz="2400" b="1" i="1" dirty="0">
                <a:solidFill>
                  <a:srgbClr val="C00000"/>
                </a:solidFill>
              </a:rPr>
              <a:t>σ</a:t>
            </a:r>
            <a:r>
              <a:rPr lang="en-US" sz="2400" b="1" i="1" baseline="-25000" dirty="0" err="1">
                <a:solidFill>
                  <a:srgbClr val="C00000"/>
                </a:solidFill>
              </a:rPr>
              <a:t>i</a:t>
            </a:r>
            <a:r>
              <a:rPr lang="en-US" sz="2400" b="1" i="1" dirty="0">
                <a:solidFill>
                  <a:srgbClr val="C00000"/>
                </a:solidFill>
              </a:rPr>
              <a:t> = 0</a:t>
            </a: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Essendo </a:t>
            </a:r>
            <a:r>
              <a:rPr lang="it-IT" sz="2400" b="1" i="1" dirty="0" err="1">
                <a:solidFill>
                  <a:srgbClr val="C00000"/>
                </a:solidFill>
              </a:rPr>
              <a:t>Δs</a:t>
            </a:r>
            <a:r>
              <a:rPr lang="it-IT" sz="2400" b="1" i="1" dirty="0">
                <a:solidFill>
                  <a:srgbClr val="C00000"/>
                </a:solidFill>
              </a:rPr>
              <a:t> &lt; 0 </a:t>
            </a:r>
            <a:r>
              <a:rPr lang="it-IT" sz="2400" dirty="0">
                <a:solidFill>
                  <a:srgbClr val="170AC6"/>
                </a:solidFill>
              </a:rPr>
              <a:t>si ricava facilmente che</a:t>
            </a:r>
            <a:r>
              <a:rPr lang="it-IT" sz="2400" dirty="0" smtClean="0">
                <a:solidFill>
                  <a:srgbClr val="170AC6"/>
                </a:solidFill>
              </a:rPr>
              <a:t>:</a:t>
            </a:r>
          </a:p>
          <a:p>
            <a:pPr algn="just"/>
            <a:endParaRPr lang="it-IT" sz="2400" dirty="0">
              <a:solidFill>
                <a:srgbClr val="170AC6"/>
              </a:solidFill>
            </a:endParaRPr>
          </a:p>
          <a:p>
            <a:pPr algn="ctr"/>
            <a:r>
              <a:rPr lang="en-US" sz="2400" b="1" i="1" dirty="0" err="1">
                <a:solidFill>
                  <a:srgbClr val="C00000"/>
                </a:solidFill>
              </a:rPr>
              <a:t>T</a:t>
            </a:r>
            <a:r>
              <a:rPr lang="en-US" sz="2400" b="1" i="1" baseline="-25000" dirty="0" err="1">
                <a:solidFill>
                  <a:srgbClr val="C00000"/>
                </a:solidFill>
              </a:rPr>
              <a:t>f</a:t>
            </a:r>
            <a:r>
              <a:rPr lang="en-US" sz="2400" b="1" i="1" dirty="0">
                <a:solidFill>
                  <a:srgbClr val="C00000"/>
                </a:solidFill>
              </a:rPr>
              <a:t> = </a:t>
            </a:r>
            <a:r>
              <a:rPr lang="el-GR" sz="2400" b="1" i="1" dirty="0">
                <a:solidFill>
                  <a:srgbClr val="C00000"/>
                </a:solidFill>
              </a:rPr>
              <a:t>Δ</a:t>
            </a:r>
            <a:r>
              <a:rPr lang="en-US" sz="2400" b="1" i="1" dirty="0">
                <a:solidFill>
                  <a:srgbClr val="C00000"/>
                </a:solidFill>
              </a:rPr>
              <a:t>h / </a:t>
            </a:r>
            <a:r>
              <a:rPr lang="el-GR" sz="2400" b="1" i="1" dirty="0">
                <a:solidFill>
                  <a:srgbClr val="C00000"/>
                </a:solidFill>
              </a:rPr>
              <a:t>Δ</a:t>
            </a:r>
            <a:r>
              <a:rPr lang="en-US" sz="2400" b="1" i="1" dirty="0">
                <a:solidFill>
                  <a:srgbClr val="C00000"/>
                </a:solidFill>
              </a:rPr>
              <a:t>s + </a:t>
            </a:r>
            <a:r>
              <a:rPr lang="el-GR" sz="2400" b="1" i="1" dirty="0">
                <a:solidFill>
                  <a:srgbClr val="C00000"/>
                </a:solidFill>
              </a:rPr>
              <a:t>Σ </a:t>
            </a:r>
            <a:r>
              <a:rPr lang="en-US" sz="2400" b="1" i="1" dirty="0">
                <a:solidFill>
                  <a:srgbClr val="C00000"/>
                </a:solidFill>
              </a:rPr>
              <a:t>A</a:t>
            </a:r>
            <a:r>
              <a:rPr lang="en-US" sz="2400" b="1" i="1" baseline="-25000" dirty="0">
                <a:solidFill>
                  <a:srgbClr val="C00000"/>
                </a:solidFill>
              </a:rPr>
              <a:t>i</a:t>
            </a:r>
            <a:r>
              <a:rPr lang="el-GR" sz="2400" b="1" i="1" dirty="0">
                <a:solidFill>
                  <a:srgbClr val="C00000"/>
                </a:solidFill>
              </a:rPr>
              <a:t>σ</a:t>
            </a:r>
            <a:r>
              <a:rPr lang="en-US" sz="2400" b="1" i="1" baseline="-25000" dirty="0" err="1">
                <a:solidFill>
                  <a:srgbClr val="C00000"/>
                </a:solidFill>
              </a:rPr>
              <a:t>i</a:t>
            </a:r>
            <a:r>
              <a:rPr lang="en-US" sz="2400" b="1" i="1" dirty="0">
                <a:solidFill>
                  <a:srgbClr val="C00000"/>
                </a:solidFill>
              </a:rPr>
              <a:t> / V </a:t>
            </a:r>
            <a:r>
              <a:rPr lang="el-GR" sz="2400" b="1" i="1" dirty="0">
                <a:solidFill>
                  <a:srgbClr val="C00000"/>
                </a:solidFill>
              </a:rPr>
              <a:t>Δ</a:t>
            </a:r>
            <a:r>
              <a:rPr lang="en-US" sz="2400" b="1" i="1" dirty="0">
                <a:solidFill>
                  <a:srgbClr val="C00000"/>
                </a:solidFill>
              </a:rPr>
              <a:t>s = </a:t>
            </a:r>
            <a:r>
              <a:rPr lang="en-US" sz="2400" b="1" i="1" dirty="0" err="1">
                <a:solidFill>
                  <a:srgbClr val="C00000"/>
                </a:solidFill>
              </a:rPr>
              <a:t>T</a:t>
            </a:r>
            <a:r>
              <a:rPr lang="en-US" sz="2400" b="1" i="1" baseline="-25000" dirty="0" err="1">
                <a:solidFill>
                  <a:srgbClr val="C00000"/>
                </a:solidFill>
              </a:rPr>
              <a:t>f</a:t>
            </a:r>
            <a:r>
              <a:rPr lang="en-US" sz="2400" b="1" i="1" dirty="0">
                <a:solidFill>
                  <a:srgbClr val="C00000"/>
                </a:solidFill>
              </a:rPr>
              <a:t>° + </a:t>
            </a:r>
            <a:r>
              <a:rPr lang="el-GR" sz="2400" b="1" i="1" dirty="0">
                <a:solidFill>
                  <a:srgbClr val="C00000"/>
                </a:solidFill>
              </a:rPr>
              <a:t>Σ </a:t>
            </a:r>
            <a:r>
              <a:rPr lang="en-US" sz="2400" b="1" i="1" dirty="0">
                <a:solidFill>
                  <a:srgbClr val="C00000"/>
                </a:solidFill>
              </a:rPr>
              <a:t>A</a:t>
            </a:r>
            <a:r>
              <a:rPr lang="en-US" sz="2400" b="1" i="1" baseline="-25000" dirty="0">
                <a:solidFill>
                  <a:srgbClr val="C00000"/>
                </a:solidFill>
              </a:rPr>
              <a:t>i</a:t>
            </a:r>
            <a:r>
              <a:rPr lang="el-GR" sz="2400" b="1" i="1" dirty="0">
                <a:solidFill>
                  <a:srgbClr val="C00000"/>
                </a:solidFill>
              </a:rPr>
              <a:t>σ</a:t>
            </a:r>
            <a:r>
              <a:rPr lang="en-US" sz="2400" b="1" i="1" baseline="-25000" dirty="0" err="1">
                <a:solidFill>
                  <a:srgbClr val="C00000"/>
                </a:solidFill>
              </a:rPr>
              <a:t>i</a:t>
            </a:r>
            <a:r>
              <a:rPr lang="en-US" sz="2400" b="1" i="1" dirty="0">
                <a:solidFill>
                  <a:srgbClr val="C00000"/>
                </a:solidFill>
              </a:rPr>
              <a:t> / V </a:t>
            </a:r>
            <a:r>
              <a:rPr lang="el-GR" sz="2400" b="1" i="1" dirty="0">
                <a:solidFill>
                  <a:srgbClr val="C00000"/>
                </a:solidFill>
              </a:rPr>
              <a:t>Δ</a:t>
            </a:r>
            <a:r>
              <a:rPr lang="en-US" sz="2400" b="1" i="1" dirty="0">
                <a:solidFill>
                  <a:srgbClr val="C00000"/>
                </a:solidFill>
              </a:rPr>
              <a:t>s &lt; </a:t>
            </a:r>
            <a:r>
              <a:rPr lang="en-US" sz="2400" b="1" i="1" dirty="0" err="1">
                <a:solidFill>
                  <a:srgbClr val="C00000"/>
                </a:solidFill>
              </a:rPr>
              <a:t>T</a:t>
            </a:r>
            <a:r>
              <a:rPr lang="en-US" sz="2400" b="1" i="1" baseline="-25000" dirty="0" err="1">
                <a:solidFill>
                  <a:srgbClr val="C00000"/>
                </a:solidFill>
              </a:rPr>
              <a:t>f</a:t>
            </a:r>
            <a:r>
              <a:rPr lang="en-US" sz="2400" b="1" i="1" dirty="0">
                <a:solidFill>
                  <a:srgbClr val="C00000"/>
                </a:solidFill>
              </a:rPr>
              <a:t>°</a:t>
            </a: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b="1" i="1" dirty="0" err="1" smtClean="0">
                <a:solidFill>
                  <a:srgbClr val="C00000"/>
                </a:solidFill>
              </a:rPr>
              <a:t>T</a:t>
            </a:r>
            <a:r>
              <a:rPr lang="it-IT" sz="2400" b="1" i="1" baseline="-25000" dirty="0" err="1" smtClean="0">
                <a:solidFill>
                  <a:srgbClr val="C00000"/>
                </a:solidFill>
              </a:rPr>
              <a:t>f</a:t>
            </a:r>
            <a:r>
              <a:rPr lang="it-IT" sz="2400" dirty="0" smtClean="0">
                <a:solidFill>
                  <a:srgbClr val="170AC6"/>
                </a:solidFill>
              </a:rPr>
              <a:t> </a:t>
            </a:r>
            <a:r>
              <a:rPr lang="it-IT" sz="2400" dirty="0">
                <a:solidFill>
                  <a:srgbClr val="170AC6"/>
                </a:solidFill>
              </a:rPr>
              <a:t>tende a </a:t>
            </a:r>
            <a:r>
              <a:rPr lang="it-IT" sz="2400" b="1" i="1" dirty="0" err="1">
                <a:solidFill>
                  <a:srgbClr val="C00000"/>
                </a:solidFill>
              </a:rPr>
              <a:t>T</a:t>
            </a:r>
            <a:r>
              <a:rPr lang="it-IT" sz="2400" b="1" i="1" baseline="-25000" dirty="0" err="1">
                <a:solidFill>
                  <a:srgbClr val="C00000"/>
                </a:solidFill>
              </a:rPr>
              <a:t>f</a:t>
            </a:r>
            <a:r>
              <a:rPr lang="it-IT" sz="2400" b="1" i="1" dirty="0">
                <a:solidFill>
                  <a:srgbClr val="C00000"/>
                </a:solidFill>
              </a:rPr>
              <a:t>°</a:t>
            </a:r>
            <a:r>
              <a:rPr lang="it-IT" sz="2400" dirty="0">
                <a:solidFill>
                  <a:srgbClr val="170AC6"/>
                </a:solidFill>
              </a:rPr>
              <a:t> man mano che le dimensioni del cristallo crescono.</a:t>
            </a:r>
            <a:endParaRPr lang="en-US" sz="24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620688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170AC6"/>
                </a:solidFill>
              </a:rPr>
              <a:t>Fusione</a:t>
            </a:r>
            <a:endParaRPr lang="en-US" sz="2000" b="1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fusione di un polimero cristallino dovrebbe essere del tutto analoga </a:t>
            </a:r>
            <a:r>
              <a:rPr lang="it-IT" sz="2000" dirty="0" smtClean="0">
                <a:solidFill>
                  <a:srgbClr val="170AC6"/>
                </a:solidFill>
              </a:rPr>
              <a:t>a quella </a:t>
            </a:r>
            <a:r>
              <a:rPr lang="it-IT" sz="2000" dirty="0">
                <a:solidFill>
                  <a:srgbClr val="170AC6"/>
                </a:solidFill>
              </a:rPr>
              <a:t>di un composto a bassa massa molecolare e quindi si dovrebbe avere </a:t>
            </a:r>
            <a:r>
              <a:rPr lang="it-IT" sz="2000" dirty="0" smtClean="0">
                <a:solidFill>
                  <a:srgbClr val="170AC6"/>
                </a:solidFill>
              </a:rPr>
              <a:t>una transizione </a:t>
            </a:r>
            <a:r>
              <a:rPr lang="it-IT" sz="2000" dirty="0">
                <a:solidFill>
                  <a:srgbClr val="170AC6"/>
                </a:solidFill>
              </a:rPr>
              <a:t>del primo ordine ad una temperatura ben definita, la </a:t>
            </a:r>
            <a:r>
              <a:rPr lang="it-IT" sz="2000" dirty="0" smtClean="0">
                <a:solidFill>
                  <a:srgbClr val="170AC6"/>
                </a:solidFill>
              </a:rPr>
              <a:t>temperatura termodinamica </a:t>
            </a:r>
            <a:r>
              <a:rPr lang="it-IT" sz="2000" dirty="0">
                <a:solidFill>
                  <a:srgbClr val="170AC6"/>
                </a:solidFill>
              </a:rPr>
              <a:t>di </a:t>
            </a:r>
            <a:r>
              <a:rPr lang="it-IT" sz="2000" dirty="0" smtClean="0">
                <a:solidFill>
                  <a:srgbClr val="170AC6"/>
                </a:solidFill>
              </a:rPr>
              <a:t>fusione.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Ma, per le dimensioni dei cristalli ed i disordini, essa </a:t>
            </a:r>
            <a:r>
              <a:rPr lang="it-IT" sz="2000" dirty="0">
                <a:solidFill>
                  <a:srgbClr val="170AC6"/>
                </a:solidFill>
              </a:rPr>
              <a:t>ha luogo a temperature sensibilmente inferiori </a:t>
            </a:r>
            <a:r>
              <a:rPr lang="it-IT" sz="2000" dirty="0" smtClean="0">
                <a:solidFill>
                  <a:srgbClr val="170AC6"/>
                </a:solidFill>
              </a:rPr>
              <a:t>a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T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f</a:t>
            </a:r>
            <a:r>
              <a:rPr lang="it-IT" sz="2000" b="1" i="1" dirty="0">
                <a:solidFill>
                  <a:srgbClr val="C00000"/>
                </a:solidFill>
              </a:rPr>
              <a:t>°</a:t>
            </a:r>
            <a:r>
              <a:rPr lang="it-IT" sz="2000" dirty="0">
                <a:solidFill>
                  <a:srgbClr val="170AC6"/>
                </a:solidFill>
              </a:rPr>
              <a:t> ed in un intervallo di temperatura piuttosto </a:t>
            </a:r>
            <a:r>
              <a:rPr lang="it-IT" sz="2000" dirty="0" smtClean="0">
                <a:solidFill>
                  <a:srgbClr val="170AC6"/>
                </a:solidFill>
              </a:rPr>
              <a:t>ampio.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 </a:t>
            </a:r>
            <a:r>
              <a:rPr lang="it-IT" sz="2000" dirty="0">
                <a:solidFill>
                  <a:srgbClr val="170AC6"/>
                </a:solidFill>
              </a:rPr>
              <a:t>cristalli che fondono a temperature inferiori a </a:t>
            </a:r>
            <a:r>
              <a:rPr lang="it-IT" sz="2000" b="1" i="1" dirty="0" err="1">
                <a:solidFill>
                  <a:srgbClr val="C00000"/>
                </a:solidFill>
              </a:rPr>
              <a:t>T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f</a:t>
            </a:r>
            <a:r>
              <a:rPr lang="it-IT" sz="2000" b="1" i="1" dirty="0">
                <a:solidFill>
                  <a:srgbClr val="C00000"/>
                </a:solidFill>
              </a:rPr>
              <a:t>°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danno </a:t>
            </a:r>
            <a:r>
              <a:rPr lang="it-IT" sz="2000" dirty="0">
                <a:solidFill>
                  <a:srgbClr val="170AC6"/>
                </a:solidFill>
              </a:rPr>
              <a:t>origine ad </a:t>
            </a:r>
            <a:r>
              <a:rPr lang="it-IT" sz="2000" dirty="0" smtClean="0">
                <a:solidFill>
                  <a:srgbClr val="170AC6"/>
                </a:solidFill>
              </a:rPr>
              <a:t>un fuso </a:t>
            </a:r>
            <a:r>
              <a:rPr lang="it-IT" sz="2000" dirty="0">
                <a:solidFill>
                  <a:srgbClr val="170AC6"/>
                </a:solidFill>
              </a:rPr>
              <a:t>sottoraffreddato che è quindi in grado di cristallizzare nuovamente, sotto forma </a:t>
            </a:r>
            <a:r>
              <a:rPr lang="it-IT" sz="2000" dirty="0" smtClean="0">
                <a:solidFill>
                  <a:srgbClr val="170AC6"/>
                </a:solidFill>
              </a:rPr>
              <a:t>di cristalli </a:t>
            </a:r>
            <a:r>
              <a:rPr lang="it-IT" sz="2000" dirty="0">
                <a:solidFill>
                  <a:srgbClr val="170AC6"/>
                </a:solidFill>
              </a:rPr>
              <a:t>più perfetti e con spessore maggiore. A temperature via via </a:t>
            </a:r>
            <a:r>
              <a:rPr lang="it-IT" sz="2000" dirty="0" smtClean="0">
                <a:solidFill>
                  <a:srgbClr val="170AC6"/>
                </a:solidFill>
              </a:rPr>
              <a:t>crescenti questi </a:t>
            </a:r>
            <a:r>
              <a:rPr lang="it-IT" sz="2000" dirty="0">
                <a:solidFill>
                  <a:srgbClr val="170AC6"/>
                </a:solidFill>
              </a:rPr>
              <a:t>rifondono </a:t>
            </a:r>
            <a:r>
              <a:rPr lang="it-IT" sz="2000" dirty="0" smtClean="0">
                <a:solidFill>
                  <a:srgbClr val="170AC6"/>
                </a:solidFill>
              </a:rPr>
              <a:t>e ricristallizzano; </a:t>
            </a:r>
            <a:r>
              <a:rPr lang="it-IT" sz="2000" dirty="0">
                <a:solidFill>
                  <a:srgbClr val="170AC6"/>
                </a:solidFill>
              </a:rPr>
              <a:t>il processo va avanti sino a </a:t>
            </a:r>
            <a:r>
              <a:rPr lang="it-IT" sz="2000" dirty="0" smtClean="0">
                <a:solidFill>
                  <a:srgbClr val="170AC6"/>
                </a:solidFill>
              </a:rPr>
              <a:t>temperature sufficientemente </a:t>
            </a:r>
            <a:r>
              <a:rPr lang="it-IT" sz="2000" dirty="0">
                <a:solidFill>
                  <a:srgbClr val="170AC6"/>
                </a:solidFill>
              </a:rPr>
              <a:t>elevate, quando la velocità di ricristallizzazione diventa talmente </a:t>
            </a:r>
            <a:r>
              <a:rPr lang="it-IT" sz="2000" dirty="0" smtClean="0">
                <a:solidFill>
                  <a:srgbClr val="170AC6"/>
                </a:solidFill>
              </a:rPr>
              <a:t>bassa che </a:t>
            </a:r>
            <a:r>
              <a:rPr lang="it-IT" sz="2000" dirty="0">
                <a:solidFill>
                  <a:srgbClr val="170AC6"/>
                </a:solidFill>
              </a:rPr>
              <a:t>il polimero non ha più il tempo di cristallizzare e fonde in modo </a:t>
            </a:r>
            <a:r>
              <a:rPr lang="it-IT" sz="2000" dirty="0" smtClean="0">
                <a:solidFill>
                  <a:srgbClr val="170AC6"/>
                </a:solidFill>
              </a:rPr>
              <a:t>definitivo.</a:t>
            </a:r>
          </a:p>
        </p:txBody>
      </p:sp>
    </p:spTree>
    <p:extLst>
      <p:ext uri="{BB962C8B-B14F-4D97-AF65-F5344CB8AC3E}">
        <p14:creationId xmlns:p14="http://schemas.microsoft.com/office/powerpoint/2010/main" val="16974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698501" cy="353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28462" y="404664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170AC6"/>
                </a:solidFill>
              </a:rPr>
              <a:t>In generale la struttura cristallina di un polimero può essere schematizzata nel modo seguente:</a:t>
            </a:r>
            <a:endParaRPr lang="en-US" sz="24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83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9754" y="544548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A causa di tutti questi fenomeni (imperfezioni e dimensioni dei cristalli e </a:t>
            </a:r>
            <a:r>
              <a:rPr lang="it-IT" sz="2000" dirty="0" smtClean="0">
                <a:solidFill>
                  <a:srgbClr val="170AC6"/>
                </a:solidFill>
              </a:rPr>
              <a:t>fenomeni conseguenti</a:t>
            </a:r>
            <a:r>
              <a:rPr lang="it-IT" sz="2000" dirty="0">
                <a:solidFill>
                  <a:srgbClr val="170AC6"/>
                </a:solidFill>
              </a:rPr>
              <a:t>) risulta impossibile la determinazione sperimentale della </a:t>
            </a:r>
            <a:r>
              <a:rPr lang="it-IT" sz="2000" dirty="0" smtClean="0">
                <a:solidFill>
                  <a:srgbClr val="170AC6"/>
                </a:solidFill>
              </a:rPr>
              <a:t>temperatura termodinamica </a:t>
            </a:r>
            <a:r>
              <a:rPr lang="it-IT" sz="2000" dirty="0">
                <a:solidFill>
                  <a:srgbClr val="170AC6"/>
                </a:solidFill>
              </a:rPr>
              <a:t>di </a:t>
            </a:r>
            <a:r>
              <a:rPr lang="it-IT" sz="2000" dirty="0" smtClean="0">
                <a:solidFill>
                  <a:srgbClr val="170AC6"/>
                </a:solidFill>
              </a:rPr>
              <a:t>fusione.  Bisogna ricorrere a metodi di estrapolazione che non tratteremo.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4" y="1650563"/>
            <a:ext cx="590335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368820" y="2132856"/>
            <a:ext cx="25922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Termogramma relativo alla fusione di un campione di polietilentereftalato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cristallizzato dallo stato vetroso a 185 °C per </a:t>
            </a:r>
            <a:r>
              <a:rPr lang="it-IT" sz="2000">
                <a:solidFill>
                  <a:srgbClr val="170AC6"/>
                </a:solidFill>
              </a:rPr>
              <a:t>16 </a:t>
            </a:r>
            <a:r>
              <a:rPr lang="it-IT" sz="2000" smtClean="0">
                <a:solidFill>
                  <a:srgbClr val="170AC6"/>
                </a:solidFill>
              </a:rPr>
              <a:t>ore.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05609" y="327123"/>
            <a:ext cx="8504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Ne consegue che nel termogramma compare un’</a:t>
            </a:r>
            <a:r>
              <a:rPr lang="it-IT" sz="2000" dirty="0" err="1">
                <a:solidFill>
                  <a:srgbClr val="170AC6"/>
                </a:solidFill>
              </a:rPr>
              <a:t>endoterma</a:t>
            </a:r>
            <a:r>
              <a:rPr lang="it-IT" sz="2000" dirty="0">
                <a:solidFill>
                  <a:srgbClr val="170AC6"/>
                </a:solidFill>
              </a:rPr>
              <a:t> che non corrisponde </a:t>
            </a:r>
            <a:r>
              <a:rPr lang="it-IT" sz="2000" dirty="0" err="1">
                <a:solidFill>
                  <a:srgbClr val="170AC6"/>
                </a:solidFill>
              </a:rPr>
              <a:t>nè</a:t>
            </a:r>
            <a:r>
              <a:rPr lang="it-IT" sz="2000" dirty="0">
                <a:solidFill>
                  <a:srgbClr val="170AC6"/>
                </a:solidFill>
              </a:rPr>
              <a:t> alla fusione dei cristalli reali (a temperature più basse) né alla fusione termodinamica, ma che è conseguenza di un compromesso tra due velocità di trasformazione.</a:t>
            </a:r>
          </a:p>
        </p:txBody>
      </p:sp>
    </p:spTree>
    <p:extLst>
      <p:ext uri="{BB962C8B-B14F-4D97-AF65-F5344CB8AC3E}">
        <p14:creationId xmlns:p14="http://schemas.microsoft.com/office/powerpoint/2010/main" val="14012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548680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170AC6"/>
                </a:solidFill>
              </a:rPr>
              <a:t>La conformazione che assumono le macromolecole nel cristallo non è </a:t>
            </a:r>
            <a:r>
              <a:rPr lang="it-IT" sz="2400" dirty="0" smtClean="0">
                <a:solidFill>
                  <a:srgbClr val="170AC6"/>
                </a:solidFill>
              </a:rPr>
              <a:t>raggomitolata come </a:t>
            </a:r>
            <a:r>
              <a:rPr lang="it-IT" sz="2400" dirty="0">
                <a:solidFill>
                  <a:srgbClr val="170AC6"/>
                </a:solidFill>
              </a:rPr>
              <a:t>in soluzione e allo stato fuso, ma è sviluppata lungo la direzione dell’asse </a:t>
            </a:r>
            <a:r>
              <a:rPr lang="it-IT" sz="2400" dirty="0" smtClean="0">
                <a:solidFill>
                  <a:srgbClr val="170AC6"/>
                </a:solidFill>
              </a:rPr>
              <a:t>della catena </a:t>
            </a:r>
            <a:r>
              <a:rPr lang="it-IT" sz="2400" dirty="0">
                <a:solidFill>
                  <a:srgbClr val="170AC6"/>
                </a:solidFill>
              </a:rPr>
              <a:t>che coincide con una direzione cristallografica ben </a:t>
            </a:r>
            <a:r>
              <a:rPr lang="it-IT" sz="2400" dirty="0" smtClean="0">
                <a:solidFill>
                  <a:srgbClr val="170AC6"/>
                </a:solidFill>
              </a:rPr>
              <a:t>precisa.</a:t>
            </a: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Perché esista un </a:t>
            </a:r>
            <a:r>
              <a:rPr lang="it-IT" sz="2400" b="1" i="1" dirty="0">
                <a:solidFill>
                  <a:srgbClr val="C00000"/>
                </a:solidFill>
              </a:rPr>
              <a:t>periodo di </a:t>
            </a:r>
            <a:r>
              <a:rPr lang="it-IT" sz="2400" b="1" i="1" dirty="0" smtClean="0">
                <a:solidFill>
                  <a:srgbClr val="C00000"/>
                </a:solidFill>
              </a:rPr>
              <a:t>ripetizione</a:t>
            </a:r>
            <a:r>
              <a:rPr lang="it-IT" sz="2400" dirty="0" smtClean="0">
                <a:solidFill>
                  <a:srgbClr val="170AC6"/>
                </a:solidFill>
              </a:rPr>
              <a:t> caratteristico </a:t>
            </a:r>
            <a:r>
              <a:rPr lang="it-IT" sz="2400" dirty="0">
                <a:solidFill>
                  <a:srgbClr val="170AC6"/>
                </a:solidFill>
              </a:rPr>
              <a:t>dell’ordine cristallino lungo l’asse della </a:t>
            </a:r>
            <a:r>
              <a:rPr lang="it-IT" sz="2400" dirty="0" smtClean="0">
                <a:solidFill>
                  <a:srgbClr val="170AC6"/>
                </a:solidFill>
              </a:rPr>
              <a:t>catena è necessario</a:t>
            </a:r>
            <a:r>
              <a:rPr lang="it-IT" sz="2400" dirty="0">
                <a:solidFill>
                  <a:srgbClr val="170AC6"/>
                </a:solidFill>
              </a:rPr>
              <a:t> </a:t>
            </a:r>
            <a:r>
              <a:rPr lang="it-IT" sz="2400" dirty="0" smtClean="0">
                <a:solidFill>
                  <a:srgbClr val="170AC6"/>
                </a:solidFill>
              </a:rPr>
              <a:t>che </a:t>
            </a:r>
            <a:r>
              <a:rPr lang="it-IT" sz="2400" b="1" i="1" dirty="0">
                <a:solidFill>
                  <a:srgbClr val="C00000"/>
                </a:solidFill>
              </a:rPr>
              <a:t>la macromolecola </a:t>
            </a:r>
            <a:r>
              <a:rPr lang="it-IT" sz="2400" b="1" i="1" dirty="0" smtClean="0">
                <a:solidFill>
                  <a:srgbClr val="C00000"/>
                </a:solidFill>
              </a:rPr>
              <a:t>sia </a:t>
            </a:r>
            <a:r>
              <a:rPr lang="it-IT" sz="2400" b="1" i="1" dirty="0">
                <a:solidFill>
                  <a:srgbClr val="C00000"/>
                </a:solidFill>
              </a:rPr>
              <a:t>caratterizzata da una certa </a:t>
            </a:r>
            <a:r>
              <a:rPr lang="it-IT" sz="2400" b="1" i="1" dirty="0" smtClean="0">
                <a:solidFill>
                  <a:srgbClr val="C00000"/>
                </a:solidFill>
              </a:rPr>
              <a:t>regolarità conformazionale</a:t>
            </a:r>
            <a:r>
              <a:rPr lang="it-IT" sz="24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Perché un </a:t>
            </a:r>
            <a:r>
              <a:rPr lang="it-IT" sz="2400" dirty="0">
                <a:solidFill>
                  <a:srgbClr val="170AC6"/>
                </a:solidFill>
              </a:rPr>
              <a:t>composto polimerico possa cristallizzare, si </a:t>
            </a:r>
            <a:r>
              <a:rPr lang="it-IT" sz="2400" dirty="0" smtClean="0">
                <a:solidFill>
                  <a:srgbClr val="170AC6"/>
                </a:solidFill>
              </a:rPr>
              <a:t>deve avere </a:t>
            </a:r>
            <a:r>
              <a:rPr lang="it-IT" sz="2400" dirty="0">
                <a:solidFill>
                  <a:srgbClr val="170AC6"/>
                </a:solidFill>
              </a:rPr>
              <a:t>la ripetizione di un motivo identico a se stesso </a:t>
            </a:r>
            <a:r>
              <a:rPr lang="it-IT" sz="2400" dirty="0" smtClean="0">
                <a:solidFill>
                  <a:srgbClr val="170AC6"/>
                </a:solidFill>
              </a:rPr>
              <a:t>(costituzionale e configurazionale) già </a:t>
            </a:r>
            <a:r>
              <a:rPr lang="it-IT" sz="2400" dirty="0">
                <a:solidFill>
                  <a:srgbClr val="170AC6"/>
                </a:solidFill>
              </a:rPr>
              <a:t>all'interno di ogni </a:t>
            </a:r>
            <a:r>
              <a:rPr lang="it-IT" sz="2400" dirty="0" smtClean="0">
                <a:solidFill>
                  <a:srgbClr val="170AC6"/>
                </a:solidFill>
              </a:rPr>
              <a:t>singola macromolecola</a:t>
            </a:r>
            <a:r>
              <a:rPr lang="it-IT" sz="2400" dirty="0">
                <a:solidFill>
                  <a:srgbClr val="170AC6"/>
                </a:solidFill>
              </a:rPr>
              <a:t>: </a:t>
            </a:r>
            <a:r>
              <a:rPr lang="it-IT" sz="2400" b="1" i="1" dirty="0">
                <a:solidFill>
                  <a:srgbClr val="C00000"/>
                </a:solidFill>
              </a:rPr>
              <a:t>la mancanza di ordine nel modo di succedersi delle unità di </a:t>
            </a:r>
            <a:r>
              <a:rPr lang="it-IT" sz="2400" b="1" i="1" dirty="0" smtClean="0">
                <a:solidFill>
                  <a:srgbClr val="C00000"/>
                </a:solidFill>
              </a:rPr>
              <a:t>ripetizione esclude </a:t>
            </a:r>
            <a:r>
              <a:rPr lang="it-IT" sz="2400" b="1" i="1" dirty="0">
                <a:solidFill>
                  <a:srgbClr val="C00000"/>
                </a:solidFill>
              </a:rPr>
              <a:t>ogni possibilità di cristallizzazione</a:t>
            </a:r>
            <a:r>
              <a:rPr lang="it-IT" sz="2400" dirty="0">
                <a:solidFill>
                  <a:srgbClr val="170AC6"/>
                </a:solidFill>
              </a:rPr>
              <a:t>.</a:t>
            </a:r>
            <a:endParaRPr lang="en-US" sz="24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26064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170AC6"/>
                </a:solidFill>
              </a:rPr>
              <a:t>Qualsiasi ripetizione regolare di elementi strutturali lungo l’asse della catena </a:t>
            </a:r>
            <a:r>
              <a:rPr lang="it-IT" sz="2400" dirty="0" smtClean="0">
                <a:solidFill>
                  <a:srgbClr val="170AC6"/>
                </a:solidFill>
              </a:rPr>
              <a:t>è rappresentabile </a:t>
            </a:r>
            <a:r>
              <a:rPr lang="it-IT" sz="2400" dirty="0">
                <a:solidFill>
                  <a:srgbClr val="170AC6"/>
                </a:solidFill>
              </a:rPr>
              <a:t>mediante </a:t>
            </a:r>
            <a:r>
              <a:rPr lang="it-IT" sz="2400" dirty="0" smtClean="0">
                <a:solidFill>
                  <a:srgbClr val="170AC6"/>
                </a:solidFill>
              </a:rPr>
              <a:t>un’elica.</a:t>
            </a:r>
          </a:p>
          <a:p>
            <a:pPr algn="just"/>
            <a:r>
              <a:rPr lang="it-IT" sz="2400" dirty="0">
                <a:solidFill>
                  <a:srgbClr val="170AC6"/>
                </a:solidFill>
              </a:rPr>
              <a:t>E</a:t>
            </a:r>
            <a:r>
              <a:rPr lang="it-IT" sz="2400" dirty="0" smtClean="0">
                <a:solidFill>
                  <a:srgbClr val="170AC6"/>
                </a:solidFill>
              </a:rPr>
              <a:t>sempio </a:t>
            </a:r>
            <a:r>
              <a:rPr lang="it-IT" sz="2400" dirty="0">
                <a:solidFill>
                  <a:srgbClr val="170AC6"/>
                </a:solidFill>
              </a:rPr>
              <a:t>di conformazione </a:t>
            </a:r>
            <a:r>
              <a:rPr lang="it-IT" sz="2400" dirty="0" smtClean="0">
                <a:solidFill>
                  <a:srgbClr val="170AC6"/>
                </a:solidFill>
              </a:rPr>
              <a:t>regolare: </a:t>
            </a:r>
            <a:r>
              <a:rPr lang="it-IT" sz="2400" b="1" i="1" dirty="0" smtClean="0">
                <a:solidFill>
                  <a:srgbClr val="C00000"/>
                </a:solidFill>
              </a:rPr>
              <a:t>elica ternaria del </a:t>
            </a:r>
            <a:r>
              <a:rPr lang="it-IT" sz="2400" b="1" i="1" dirty="0">
                <a:solidFill>
                  <a:srgbClr val="C00000"/>
                </a:solidFill>
              </a:rPr>
              <a:t>polipropilene isotattico</a:t>
            </a:r>
            <a:r>
              <a:rPr lang="it-IT" sz="2400" dirty="0">
                <a:solidFill>
                  <a:srgbClr val="170AC6"/>
                </a:solidFill>
              </a:rPr>
              <a:t> </a:t>
            </a:r>
            <a:endParaRPr lang="it-IT" sz="2400" dirty="0" smtClean="0">
              <a:solidFill>
                <a:srgbClr val="170AC6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59832" y="1938312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Questa </a:t>
            </a:r>
            <a:r>
              <a:rPr lang="it-IT" sz="2400" dirty="0">
                <a:solidFill>
                  <a:srgbClr val="170AC6"/>
                </a:solidFill>
              </a:rPr>
              <a:t>elica regolare </a:t>
            </a:r>
            <a:r>
              <a:rPr lang="it-IT" sz="2400" dirty="0" smtClean="0">
                <a:solidFill>
                  <a:srgbClr val="170AC6"/>
                </a:solidFill>
              </a:rPr>
              <a:t>può formarsi </a:t>
            </a:r>
            <a:r>
              <a:rPr lang="it-IT" sz="2400" dirty="0">
                <a:solidFill>
                  <a:srgbClr val="170AC6"/>
                </a:solidFill>
              </a:rPr>
              <a:t>solamente se la macromolecola ha costituzione testa-coda e </a:t>
            </a:r>
            <a:r>
              <a:rPr lang="it-IT" sz="2400" dirty="0" smtClean="0">
                <a:solidFill>
                  <a:srgbClr val="170AC6"/>
                </a:solidFill>
              </a:rPr>
              <a:t>conformazione isotattica</a:t>
            </a:r>
            <a:r>
              <a:rPr lang="it-IT" sz="2400" dirty="0">
                <a:solidFill>
                  <a:srgbClr val="170AC6"/>
                </a:solidFill>
              </a:rPr>
              <a:t>: solo a queste condizioni i gruppi –CH</a:t>
            </a:r>
            <a:r>
              <a:rPr lang="it-IT" sz="2400" baseline="-25000" dirty="0">
                <a:solidFill>
                  <a:srgbClr val="170AC6"/>
                </a:solidFill>
              </a:rPr>
              <a:t>3</a:t>
            </a:r>
            <a:r>
              <a:rPr lang="it-IT" sz="2400" dirty="0">
                <a:solidFill>
                  <a:srgbClr val="170AC6"/>
                </a:solidFill>
              </a:rPr>
              <a:t> sono alternati e sono tutti orientati </a:t>
            </a:r>
            <a:r>
              <a:rPr lang="it-IT" sz="2400" dirty="0" smtClean="0">
                <a:solidFill>
                  <a:srgbClr val="170AC6"/>
                </a:solidFill>
              </a:rPr>
              <a:t>verso l’esterno dell’elica.</a:t>
            </a: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Un </a:t>
            </a:r>
            <a:r>
              <a:rPr lang="it-IT" sz="2400" dirty="0">
                <a:solidFill>
                  <a:srgbClr val="170AC6"/>
                </a:solidFill>
              </a:rPr>
              <a:t>altro esempio di semplice conformazione regolare è lo </a:t>
            </a:r>
            <a:r>
              <a:rPr lang="it-IT" sz="2400" b="1" i="1" dirty="0" smtClean="0">
                <a:solidFill>
                  <a:srgbClr val="C00000"/>
                </a:solidFill>
              </a:rPr>
              <a:t>zig-zag planare </a:t>
            </a:r>
            <a:r>
              <a:rPr lang="it-IT" sz="2400" b="1" i="1" dirty="0">
                <a:solidFill>
                  <a:srgbClr val="C00000"/>
                </a:solidFill>
              </a:rPr>
              <a:t>(elica binaria) </a:t>
            </a:r>
            <a:r>
              <a:rPr lang="it-IT" sz="2400" dirty="0" smtClean="0">
                <a:solidFill>
                  <a:srgbClr val="170AC6"/>
                </a:solidFill>
              </a:rPr>
              <a:t>che </a:t>
            </a:r>
            <a:r>
              <a:rPr lang="it-IT" sz="2400" dirty="0">
                <a:solidFill>
                  <a:srgbClr val="170AC6"/>
                </a:solidFill>
              </a:rPr>
              <a:t>polietilene e poliammidi alifatiche </a:t>
            </a:r>
            <a:r>
              <a:rPr lang="it-IT" sz="2400" dirty="0" smtClean="0">
                <a:solidFill>
                  <a:srgbClr val="170AC6"/>
                </a:solidFill>
              </a:rPr>
              <a:t>assumono </a:t>
            </a:r>
            <a:r>
              <a:rPr lang="it-IT" sz="2400" dirty="0">
                <a:solidFill>
                  <a:srgbClr val="170AC6"/>
                </a:solidFill>
              </a:rPr>
              <a:t>nello </a:t>
            </a:r>
            <a:r>
              <a:rPr lang="it-IT" sz="2400" dirty="0" smtClean="0">
                <a:solidFill>
                  <a:srgbClr val="170AC6"/>
                </a:solidFill>
              </a:rPr>
              <a:t>stato </a:t>
            </a:r>
            <a:r>
              <a:rPr lang="en-US" sz="2400" dirty="0" err="1" smtClean="0">
                <a:solidFill>
                  <a:srgbClr val="170AC6"/>
                </a:solidFill>
              </a:rPr>
              <a:t>cristallino</a:t>
            </a:r>
            <a:r>
              <a:rPr lang="en-US" sz="2400" dirty="0">
                <a:solidFill>
                  <a:srgbClr val="170AC6"/>
                </a:solidFill>
              </a:rPr>
              <a:t>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67" y="3140968"/>
            <a:ext cx="14954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4" y="2568004"/>
            <a:ext cx="8286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 descr="http://upload.wikimedia.org/wikipedia/commons/thumb/7/7f/Isotactic-A-2D-skeletal.png/400px-Isotactic-A-2D-skeletal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" y="1764492"/>
            <a:ext cx="3066596" cy="91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0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394692"/>
            <a:ext cx="7920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170AC6"/>
                </a:solidFill>
              </a:rPr>
              <a:t>Meccanismo </a:t>
            </a:r>
            <a:r>
              <a:rPr lang="it-IT" sz="2000" b="1" dirty="0">
                <a:solidFill>
                  <a:srgbClr val="170AC6"/>
                </a:solidFill>
              </a:rPr>
              <a:t>attraverso il </a:t>
            </a:r>
            <a:r>
              <a:rPr lang="it-IT" sz="2000" b="1" dirty="0" smtClean="0">
                <a:solidFill>
                  <a:srgbClr val="170AC6"/>
                </a:solidFill>
              </a:rPr>
              <a:t>quale una </a:t>
            </a:r>
            <a:r>
              <a:rPr lang="it-IT" sz="2000" b="1" dirty="0">
                <a:solidFill>
                  <a:srgbClr val="170AC6"/>
                </a:solidFill>
              </a:rPr>
              <a:t>macromolecola avente una conformazione </a:t>
            </a:r>
            <a:r>
              <a:rPr lang="it-IT" sz="2000" b="1" dirty="0" smtClean="0">
                <a:solidFill>
                  <a:srgbClr val="170AC6"/>
                </a:solidFill>
              </a:rPr>
              <a:t>raggomitolata (liquido sottoraffreddato)</a:t>
            </a:r>
            <a:r>
              <a:rPr lang="it-IT" sz="2000" b="1" dirty="0">
                <a:solidFill>
                  <a:srgbClr val="170AC6"/>
                </a:solidFill>
              </a:rPr>
              <a:t> </a:t>
            </a:r>
            <a:r>
              <a:rPr lang="it-IT" sz="2000" b="1" dirty="0" smtClean="0">
                <a:solidFill>
                  <a:srgbClr val="170AC6"/>
                </a:solidFill>
              </a:rPr>
              <a:t>assume </a:t>
            </a:r>
            <a:r>
              <a:rPr lang="it-IT" sz="2000" b="1" dirty="0">
                <a:solidFill>
                  <a:srgbClr val="170AC6"/>
                </a:solidFill>
              </a:rPr>
              <a:t>una conformazione </a:t>
            </a:r>
            <a:r>
              <a:rPr lang="it-IT" sz="2000" b="1" dirty="0" smtClean="0">
                <a:solidFill>
                  <a:srgbClr val="170AC6"/>
                </a:solidFill>
              </a:rPr>
              <a:t>ad elica regolare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N</a:t>
            </a:r>
            <a:r>
              <a:rPr lang="it-IT" sz="2000" dirty="0" smtClean="0">
                <a:solidFill>
                  <a:srgbClr val="170AC6"/>
                </a:solidFill>
              </a:rPr>
              <a:t>on </a:t>
            </a:r>
            <a:r>
              <a:rPr lang="it-IT" sz="2000" dirty="0">
                <a:solidFill>
                  <a:srgbClr val="170AC6"/>
                </a:solidFill>
              </a:rPr>
              <a:t>è ipotizzabile </a:t>
            </a:r>
            <a:r>
              <a:rPr lang="it-IT" sz="2000" dirty="0" smtClean="0">
                <a:solidFill>
                  <a:srgbClr val="170AC6"/>
                </a:solidFill>
              </a:rPr>
              <a:t>che </a:t>
            </a:r>
            <a:r>
              <a:rPr lang="it-IT" sz="2000" dirty="0">
                <a:solidFill>
                  <a:srgbClr val="170AC6"/>
                </a:solidFill>
              </a:rPr>
              <a:t>il processo di spiralizzazione </a:t>
            </a:r>
            <a:r>
              <a:rPr lang="it-IT" sz="2000" dirty="0" smtClean="0">
                <a:solidFill>
                  <a:srgbClr val="170AC6"/>
                </a:solidFill>
              </a:rPr>
              <a:t>inizi ad </a:t>
            </a:r>
            <a:r>
              <a:rPr lang="it-IT" sz="2000" dirty="0">
                <a:solidFill>
                  <a:srgbClr val="170AC6"/>
                </a:solidFill>
              </a:rPr>
              <a:t>un estremo della catena e termini all’altro. </a:t>
            </a:r>
            <a:r>
              <a:rPr lang="it-IT" sz="2000" dirty="0" smtClean="0">
                <a:solidFill>
                  <a:srgbClr val="170AC6"/>
                </a:solidFill>
              </a:rPr>
              <a:t>Ma </a:t>
            </a:r>
            <a:r>
              <a:rPr lang="it-IT" sz="2000" b="1" i="1" dirty="0" smtClean="0">
                <a:solidFill>
                  <a:srgbClr val="C00000"/>
                </a:solidFill>
              </a:rPr>
              <a:t>l’</a:t>
            </a:r>
            <a:r>
              <a:rPr lang="it-IT" sz="2000" b="1" i="1" dirty="0" err="1" smtClean="0">
                <a:solidFill>
                  <a:srgbClr val="C00000"/>
                </a:solidFill>
              </a:rPr>
              <a:t>elicizzazione</a:t>
            </a:r>
            <a:r>
              <a:rPr lang="it-IT" sz="2000" b="1" i="1" dirty="0" smtClean="0">
                <a:solidFill>
                  <a:srgbClr val="C00000"/>
                </a:solidFill>
              </a:rPr>
              <a:t> avviene a caso lungo </a:t>
            </a:r>
            <a:r>
              <a:rPr lang="it-IT" sz="2000" b="1" i="1" dirty="0">
                <a:solidFill>
                  <a:srgbClr val="C00000"/>
                </a:solidFill>
              </a:rPr>
              <a:t>tutta la catena</a:t>
            </a:r>
            <a:r>
              <a:rPr lang="it-IT" sz="2000" dirty="0">
                <a:solidFill>
                  <a:srgbClr val="170AC6"/>
                </a:solidFill>
              </a:rPr>
              <a:t>, coinvolgendo tratti </a:t>
            </a:r>
            <a:r>
              <a:rPr lang="it-IT" sz="2000" dirty="0" smtClean="0">
                <a:solidFill>
                  <a:srgbClr val="170AC6"/>
                </a:solidFill>
              </a:rPr>
              <a:t>corti </a:t>
            </a:r>
            <a:r>
              <a:rPr lang="it-IT" sz="2000" dirty="0">
                <a:solidFill>
                  <a:srgbClr val="170AC6"/>
                </a:solidFill>
              </a:rPr>
              <a:t>di </a:t>
            </a:r>
            <a:r>
              <a:rPr lang="it-IT" sz="2000" dirty="0" smtClean="0">
                <a:solidFill>
                  <a:srgbClr val="170AC6"/>
                </a:solidFill>
              </a:rPr>
              <a:t>questa:</a:t>
            </a:r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frequenza e la lunghezza dei tratti </a:t>
            </a:r>
            <a:r>
              <a:rPr lang="it-IT" sz="2000" dirty="0" err="1">
                <a:solidFill>
                  <a:srgbClr val="170AC6"/>
                </a:solidFill>
              </a:rPr>
              <a:t>elicizzati</a:t>
            </a:r>
            <a:r>
              <a:rPr lang="it-IT" sz="2000" dirty="0">
                <a:solidFill>
                  <a:srgbClr val="170AC6"/>
                </a:solidFill>
              </a:rPr>
              <a:t> aumenta nel tempo sino al</a:t>
            </a:r>
          </a:p>
          <a:p>
            <a:pPr algn="just"/>
            <a:r>
              <a:rPr lang="en-US" sz="2000" dirty="0" err="1">
                <a:solidFill>
                  <a:srgbClr val="170AC6"/>
                </a:solidFill>
              </a:rPr>
              <a:t>completamento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della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spiralizzazione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E’ possibile la </a:t>
            </a:r>
            <a:r>
              <a:rPr lang="it-IT" sz="2000" b="1" i="1" dirty="0" smtClean="0">
                <a:solidFill>
                  <a:srgbClr val="C00000"/>
                </a:solidFill>
              </a:rPr>
              <a:t>presenza </a:t>
            </a:r>
            <a:r>
              <a:rPr lang="it-IT" sz="2000" b="1" i="1" dirty="0">
                <a:solidFill>
                  <a:srgbClr val="C00000"/>
                </a:solidFill>
              </a:rPr>
              <a:t>di difetti conformazionali lungo l’elica</a:t>
            </a:r>
            <a:r>
              <a:rPr lang="it-IT" sz="2000" dirty="0">
                <a:solidFill>
                  <a:srgbClr val="170AC6"/>
                </a:solidFill>
              </a:rPr>
              <a:t>. </a:t>
            </a:r>
            <a:r>
              <a:rPr lang="it-IT" sz="2000" dirty="0" smtClean="0">
                <a:solidFill>
                  <a:srgbClr val="170AC6"/>
                </a:solidFill>
              </a:rPr>
              <a:t>Infatti quando </a:t>
            </a:r>
            <a:r>
              <a:rPr lang="it-IT" sz="2000" dirty="0">
                <a:solidFill>
                  <a:srgbClr val="170AC6"/>
                </a:solidFill>
              </a:rPr>
              <a:t>due diversi tratti spiralizzati si incontrano non è sicuro che la sequenza </a:t>
            </a:r>
            <a:r>
              <a:rPr lang="it-IT" sz="2000" dirty="0" smtClean="0">
                <a:solidFill>
                  <a:srgbClr val="170AC6"/>
                </a:solidFill>
              </a:rPr>
              <a:t>delle conformazioni </a:t>
            </a:r>
            <a:r>
              <a:rPr lang="it-IT" sz="2000" dirty="0">
                <a:solidFill>
                  <a:srgbClr val="170AC6"/>
                </a:solidFill>
              </a:rPr>
              <a:t>dei legami della catena nel punto di giunzione sia quella voluta; ad </a:t>
            </a:r>
            <a:r>
              <a:rPr lang="it-IT" sz="2000" dirty="0" smtClean="0">
                <a:solidFill>
                  <a:srgbClr val="170AC6"/>
                </a:solidFill>
              </a:rPr>
              <a:t>esempio nel </a:t>
            </a:r>
            <a:r>
              <a:rPr lang="it-IT" sz="2000" dirty="0">
                <a:solidFill>
                  <a:srgbClr val="170AC6"/>
                </a:solidFill>
              </a:rPr>
              <a:t>caso del polipropilene la TGG. Inoltre i due tratti possono essere spiralizzati in </a:t>
            </a:r>
            <a:r>
              <a:rPr lang="it-IT" sz="2000" dirty="0" smtClean="0">
                <a:solidFill>
                  <a:srgbClr val="170AC6"/>
                </a:solidFill>
              </a:rPr>
              <a:t>senso opposto </a:t>
            </a:r>
            <a:r>
              <a:rPr lang="it-IT" sz="2000" dirty="0">
                <a:solidFill>
                  <a:srgbClr val="170AC6"/>
                </a:solidFill>
              </a:rPr>
              <a:t>ed essere uno destrogiro e l’altro levogiro.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56590"/>
            <a:ext cx="4855873" cy="14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71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0843" y="69269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170AC6"/>
                </a:solidFill>
              </a:rPr>
              <a:t>Impacchettamento delle macromolecole nei cristalli</a:t>
            </a:r>
          </a:p>
          <a:p>
            <a:pPr algn="ctr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Il </a:t>
            </a:r>
            <a:r>
              <a:rPr lang="it-IT" sz="2400" dirty="0">
                <a:solidFill>
                  <a:srgbClr val="170AC6"/>
                </a:solidFill>
              </a:rPr>
              <a:t>principio generale che regola l'aggregazione delle macromolecole di un </a:t>
            </a:r>
            <a:r>
              <a:rPr lang="it-IT" sz="2400" dirty="0" smtClean="0">
                <a:solidFill>
                  <a:srgbClr val="170AC6"/>
                </a:solidFill>
              </a:rPr>
              <a:t>polimero per </a:t>
            </a:r>
            <a:r>
              <a:rPr lang="it-IT" sz="2400" dirty="0">
                <a:solidFill>
                  <a:srgbClr val="170AC6"/>
                </a:solidFill>
              </a:rPr>
              <a:t>formare un cristallo è quello del </a:t>
            </a:r>
            <a:r>
              <a:rPr lang="it-IT" sz="2400" b="1" i="1" dirty="0">
                <a:solidFill>
                  <a:srgbClr val="C00000"/>
                </a:solidFill>
              </a:rPr>
              <a:t>massimo </a:t>
            </a:r>
            <a:r>
              <a:rPr lang="it-IT" sz="2400" b="1" i="1" dirty="0" smtClean="0">
                <a:solidFill>
                  <a:srgbClr val="C00000"/>
                </a:solidFill>
              </a:rPr>
              <a:t>impacchettamento</a:t>
            </a:r>
            <a:r>
              <a:rPr lang="it-IT" sz="2400" dirty="0" smtClean="0">
                <a:solidFill>
                  <a:srgbClr val="170AC6"/>
                </a:solidFill>
              </a:rPr>
              <a:t>:</a:t>
            </a: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Come nei </a:t>
            </a:r>
            <a:r>
              <a:rPr lang="it-IT" sz="2400" dirty="0">
                <a:solidFill>
                  <a:srgbClr val="170AC6"/>
                </a:solidFill>
              </a:rPr>
              <a:t>composti a basso peso </a:t>
            </a:r>
            <a:r>
              <a:rPr lang="it-IT" sz="2400" dirty="0" smtClean="0">
                <a:solidFill>
                  <a:srgbClr val="170AC6"/>
                </a:solidFill>
              </a:rPr>
              <a:t>molecolare, le </a:t>
            </a:r>
            <a:r>
              <a:rPr lang="it-IT" sz="2400" dirty="0">
                <a:solidFill>
                  <a:srgbClr val="170AC6"/>
                </a:solidFill>
              </a:rPr>
              <a:t>catene, </a:t>
            </a:r>
            <a:r>
              <a:rPr lang="it-IT" sz="2400" dirty="0" smtClean="0">
                <a:solidFill>
                  <a:srgbClr val="170AC6"/>
                </a:solidFill>
              </a:rPr>
              <a:t>nella conformazione </a:t>
            </a:r>
            <a:r>
              <a:rPr lang="it-IT" sz="2400" dirty="0">
                <a:solidFill>
                  <a:srgbClr val="170AC6"/>
                </a:solidFill>
              </a:rPr>
              <a:t>ad elica o zig-zag planare, si devono avvicinare tra loro a </a:t>
            </a:r>
            <a:r>
              <a:rPr lang="it-IT" sz="2400" dirty="0" smtClean="0">
                <a:solidFill>
                  <a:srgbClr val="170AC6"/>
                </a:solidFill>
              </a:rPr>
              <a:t>distanze intermolecolari dell’ordine </a:t>
            </a:r>
            <a:r>
              <a:rPr lang="it-IT" sz="2400" dirty="0">
                <a:solidFill>
                  <a:srgbClr val="170AC6"/>
                </a:solidFill>
              </a:rPr>
              <a:t>di </a:t>
            </a:r>
            <a:r>
              <a:rPr lang="it-IT" sz="2400" dirty="0" smtClean="0">
                <a:solidFill>
                  <a:srgbClr val="170AC6"/>
                </a:solidFill>
              </a:rPr>
              <a:t>quelle </a:t>
            </a:r>
            <a:r>
              <a:rPr lang="it-IT" sz="2400" dirty="0">
                <a:solidFill>
                  <a:srgbClr val="170AC6"/>
                </a:solidFill>
              </a:rPr>
              <a:t>di </a:t>
            </a:r>
            <a:r>
              <a:rPr lang="it-IT" sz="2400" dirty="0" smtClean="0">
                <a:solidFill>
                  <a:srgbClr val="170AC6"/>
                </a:solidFill>
              </a:rPr>
              <a:t>van </a:t>
            </a:r>
            <a:r>
              <a:rPr lang="it-IT" sz="2400" dirty="0" err="1">
                <a:solidFill>
                  <a:srgbClr val="170AC6"/>
                </a:solidFill>
              </a:rPr>
              <a:t>der</a:t>
            </a:r>
            <a:r>
              <a:rPr lang="it-IT" sz="2400" dirty="0">
                <a:solidFill>
                  <a:srgbClr val="170AC6"/>
                </a:solidFill>
              </a:rPr>
              <a:t> </a:t>
            </a:r>
            <a:r>
              <a:rPr lang="it-IT" sz="2400" dirty="0" err="1" smtClean="0">
                <a:solidFill>
                  <a:srgbClr val="170AC6"/>
                </a:solidFill>
              </a:rPr>
              <a:t>Waals</a:t>
            </a:r>
            <a:r>
              <a:rPr lang="it-IT" sz="2400" dirty="0" smtClean="0">
                <a:solidFill>
                  <a:srgbClr val="170AC6"/>
                </a:solidFill>
              </a:rPr>
              <a:t>, </a:t>
            </a:r>
            <a:r>
              <a:rPr lang="it-IT" sz="2400" dirty="0">
                <a:solidFill>
                  <a:srgbClr val="170AC6"/>
                </a:solidFill>
              </a:rPr>
              <a:t>in modo da riempire </a:t>
            </a:r>
            <a:r>
              <a:rPr lang="it-IT" sz="2400" dirty="0" smtClean="0">
                <a:solidFill>
                  <a:srgbClr val="170AC6"/>
                </a:solidFill>
              </a:rPr>
              <a:t>lo spazio </a:t>
            </a:r>
            <a:r>
              <a:rPr lang="it-IT" sz="2400" dirty="0">
                <a:solidFill>
                  <a:srgbClr val="170AC6"/>
                </a:solidFill>
              </a:rPr>
              <a:t>nel miglior modo </a:t>
            </a:r>
            <a:r>
              <a:rPr lang="it-IT" sz="2400" dirty="0" smtClean="0">
                <a:solidFill>
                  <a:srgbClr val="170AC6"/>
                </a:solidFill>
              </a:rPr>
              <a:t>possibile.</a:t>
            </a:r>
          </a:p>
          <a:p>
            <a:pPr algn="just"/>
            <a:endParaRPr lang="it-IT" sz="2400" dirty="0" smtClean="0">
              <a:solidFill>
                <a:srgbClr val="170AC6"/>
              </a:solidFill>
            </a:endParaRPr>
          </a:p>
          <a:p>
            <a:pPr algn="just"/>
            <a:r>
              <a:rPr lang="it-IT" sz="2400" dirty="0" smtClean="0">
                <a:solidFill>
                  <a:srgbClr val="170AC6"/>
                </a:solidFill>
              </a:rPr>
              <a:t>In </a:t>
            </a:r>
            <a:r>
              <a:rPr lang="it-IT" sz="2400" dirty="0">
                <a:solidFill>
                  <a:srgbClr val="170AC6"/>
                </a:solidFill>
              </a:rPr>
              <a:t>questo modo i contatti tra gruppi atomici </a:t>
            </a:r>
            <a:r>
              <a:rPr lang="it-IT" sz="2400" dirty="0" smtClean="0">
                <a:solidFill>
                  <a:srgbClr val="170AC6"/>
                </a:solidFill>
              </a:rPr>
              <a:t>di catene </a:t>
            </a:r>
            <a:r>
              <a:rPr lang="it-IT" sz="2400" dirty="0">
                <a:solidFill>
                  <a:srgbClr val="170AC6"/>
                </a:solidFill>
              </a:rPr>
              <a:t>diverse possono garantire al cristallo una stabilità energetica complessiva </a:t>
            </a:r>
            <a:r>
              <a:rPr lang="it-IT" sz="2400" dirty="0" smtClean="0">
                <a:solidFill>
                  <a:srgbClr val="170AC6"/>
                </a:solidFill>
              </a:rPr>
              <a:t>in aggiunta </a:t>
            </a:r>
            <a:r>
              <a:rPr lang="it-IT" sz="2400" dirty="0">
                <a:solidFill>
                  <a:srgbClr val="170AC6"/>
                </a:solidFill>
              </a:rPr>
              <a:t>al contributo dato dall’energia conformazionale</a:t>
            </a:r>
            <a:r>
              <a:rPr lang="it-IT" sz="2400" dirty="0" smtClean="0">
                <a:solidFill>
                  <a:srgbClr val="170AC6"/>
                </a:solidFill>
              </a:rPr>
              <a:t>.</a:t>
            </a:r>
            <a:endParaRPr lang="it-IT" sz="24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1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4430" y="332656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Nel </a:t>
            </a:r>
            <a:r>
              <a:rPr lang="it-IT" sz="2000" dirty="0">
                <a:solidFill>
                  <a:srgbClr val="170AC6"/>
                </a:solidFill>
              </a:rPr>
              <a:t>caso in cui la catena abbia un </a:t>
            </a:r>
            <a:r>
              <a:rPr lang="it-IT" sz="2000" dirty="0" smtClean="0">
                <a:solidFill>
                  <a:srgbClr val="170AC6"/>
                </a:solidFill>
              </a:rPr>
              <a:t>ingombro cilindrico </a:t>
            </a:r>
            <a:r>
              <a:rPr lang="it-IT" sz="2000" dirty="0">
                <a:solidFill>
                  <a:srgbClr val="170AC6"/>
                </a:solidFill>
              </a:rPr>
              <a:t>si ha un’efficace occupazione dello spazio con un </a:t>
            </a:r>
            <a:r>
              <a:rPr lang="it-IT" sz="2000" b="1" i="1" dirty="0">
                <a:solidFill>
                  <a:srgbClr val="C00000"/>
                </a:solidFill>
              </a:rPr>
              <a:t>numero di coordinazione </a:t>
            </a:r>
            <a:r>
              <a:rPr lang="it-IT" sz="2000" b="1" i="1" dirty="0" smtClean="0">
                <a:solidFill>
                  <a:srgbClr val="C00000"/>
                </a:solidFill>
              </a:rPr>
              <a:t>6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55202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3419872" y="1844824"/>
            <a:ext cx="5178871" cy="3949645"/>
            <a:chOff x="3419872" y="1844824"/>
            <a:chExt cx="5178871" cy="394964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844824"/>
              <a:ext cx="5178871" cy="394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499" y="2516315"/>
              <a:ext cx="1828991" cy="2020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Esagono 2"/>
            <p:cNvSpPr/>
            <p:nvPr/>
          </p:nvSpPr>
          <p:spPr>
            <a:xfrm rot="1548634" flipH="1">
              <a:off x="5609667" y="3305306"/>
              <a:ext cx="613822" cy="565051"/>
            </a:xfrm>
            <a:prstGeom prst="hexagon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0839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4941168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Nel cristallo sono mantenuti gli elementi di simmetria della catena isolata solo se sono compatibili </a:t>
            </a:r>
            <a:r>
              <a:rPr lang="it-IT" sz="2000" dirty="0" err="1">
                <a:solidFill>
                  <a:srgbClr val="170AC6"/>
                </a:solidFill>
              </a:rPr>
              <a:t>cristallograficamente</a:t>
            </a:r>
            <a:r>
              <a:rPr lang="it-IT" sz="2000" dirty="0">
                <a:solidFill>
                  <a:srgbClr val="170AC6"/>
                </a:solidFill>
              </a:rPr>
              <a:t>, ma se la struttura cristallina risultante ha una densità troppo bassa solamente alcuni di essi sono conservati e si ha una </a:t>
            </a:r>
            <a:r>
              <a:rPr lang="it-IT" sz="2000" b="1" i="1" dirty="0">
                <a:solidFill>
                  <a:srgbClr val="C00000"/>
                </a:solidFill>
              </a:rPr>
              <a:t>perdita di alcuni elementi di simmetria a favore di una maggiore densità</a:t>
            </a:r>
            <a:r>
              <a:rPr lang="it-IT" sz="2000" dirty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552" y="260648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Nel caso di eliche molto complicate, assimilabili a viti senza fine, l'impacchettamento migliore si ha invece con un </a:t>
            </a:r>
            <a:r>
              <a:rPr lang="it-IT" sz="2000" b="1" i="1" dirty="0">
                <a:solidFill>
                  <a:srgbClr val="C00000"/>
                </a:solidFill>
              </a:rPr>
              <a:t>numero di coordinazione 4</a:t>
            </a:r>
            <a:r>
              <a:rPr lang="it-IT" sz="2000" dirty="0">
                <a:solidFill>
                  <a:srgbClr val="170AC6"/>
                </a:solidFill>
              </a:rPr>
              <a:t> e cioè con una compenetrazione di cinque elementi </a:t>
            </a:r>
            <a:r>
              <a:rPr lang="it-IT" sz="2000" b="1" i="1" dirty="0">
                <a:solidFill>
                  <a:srgbClr val="C00000"/>
                </a:solidFill>
              </a:rPr>
              <a:t>uno dei quali, quello centrale, deve avere un senso di spiralizzazione opposto a quello dei quattro circostanti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  <a:endParaRPr lang="it-IT" sz="2000" dirty="0">
              <a:solidFill>
                <a:srgbClr val="170AC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35" y="1971958"/>
            <a:ext cx="2321522" cy="254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652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pertin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3151</Words>
  <Application>Microsoft Office PowerPoint</Application>
  <PresentationFormat>Presentazione su schermo (4:3)</PresentationFormat>
  <Paragraphs>184</Paragraphs>
  <Slides>30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2" baseType="lpstr">
      <vt:lpstr>Tema di Office</vt:lpstr>
      <vt:lpstr>Equazione</vt:lpstr>
      <vt:lpstr>LO STATO CRISTALLINO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CHIMICA DELLE MACROMOLECOLE</dc:title>
  <dc:creator>Rizzo</dc:creator>
  <cp:lastModifiedBy>Roberto Rizzo</cp:lastModifiedBy>
  <cp:revision>256</cp:revision>
  <dcterms:created xsi:type="dcterms:W3CDTF">2013-03-06T13:40:11Z</dcterms:created>
  <dcterms:modified xsi:type="dcterms:W3CDTF">2013-11-03T18:15:49Z</dcterms:modified>
</cp:coreProperties>
</file>