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8" r:id="rId3"/>
    <p:sldId id="289" r:id="rId4"/>
    <p:sldId id="291" r:id="rId5"/>
    <p:sldId id="281" r:id="rId6"/>
    <p:sldId id="293" r:id="rId7"/>
    <p:sldId id="294" r:id="rId8"/>
    <p:sldId id="283" r:id="rId9"/>
    <p:sldId id="296" r:id="rId10"/>
    <p:sldId id="297" r:id="rId11"/>
    <p:sldId id="298" r:id="rId12"/>
    <p:sldId id="299" r:id="rId13"/>
    <p:sldId id="301" r:id="rId14"/>
    <p:sldId id="300" r:id="rId15"/>
    <p:sldId id="302" r:id="rId16"/>
    <p:sldId id="303" r:id="rId17"/>
    <p:sldId id="304" r:id="rId18"/>
    <p:sldId id="305" r:id="rId19"/>
    <p:sldId id="284" r:id="rId20"/>
    <p:sldId id="285" r:id="rId21"/>
    <p:sldId id="278" r:id="rId22"/>
    <p:sldId id="258" r:id="rId23"/>
    <p:sldId id="259" r:id="rId24"/>
    <p:sldId id="261" r:id="rId25"/>
    <p:sldId id="263" r:id="rId26"/>
    <p:sldId id="264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C6"/>
    <a:srgbClr val="6600FF"/>
    <a:srgbClr val="008000"/>
    <a:srgbClr val="0000FF"/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5" autoAdjust="0"/>
    <p:restoredTop sz="94691" autoAdjust="0"/>
  </p:normalViewPr>
  <p:slideViewPr>
    <p:cSldViewPr>
      <p:cViewPr>
        <p:scale>
          <a:sx n="90" d="100"/>
          <a:sy n="90" d="100"/>
        </p:scale>
        <p:origin x="-226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C94C3-D060-46DF-AAB1-1FBFEEDF43A7}" type="datetimeFigureOut">
              <a:rPr lang="it-IT" smtClean="0"/>
              <a:pPr/>
              <a:t>21/09/2015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1F4D-C73E-4D7F-A7DC-E73F4FE757D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8746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21/09/2015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21/09/2015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21/09/2015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21/09/2015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21/09/2015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21/09/2015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21/09/2015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21/09/2015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21/09/2015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21/09/2015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21/09/2015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B591-3D5F-4E4D-833E-FE020D8C45E8}" type="datetimeFigureOut">
              <a:rPr lang="it-IT" smtClean="0"/>
              <a:pPr/>
              <a:t>21/09/2015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ourism.com/medias/dfp/14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132440" cy="1470025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170AC6"/>
                </a:solidFill>
                <a:latin typeface="Calibri" pitchFamily="34" charset="0"/>
              </a:rPr>
              <a:t>ELEMENTI </a:t>
            </a:r>
            <a:r>
              <a:rPr lang="it-IT" b="1" dirty="0" err="1" smtClean="0">
                <a:solidFill>
                  <a:srgbClr val="170AC6"/>
                </a:solidFill>
                <a:latin typeface="Calibri" pitchFamily="34" charset="0"/>
              </a:rPr>
              <a:t>DI</a:t>
            </a:r>
            <a:r>
              <a:rPr lang="it-IT" b="1" dirty="0" smtClean="0">
                <a:solidFill>
                  <a:srgbClr val="170AC6"/>
                </a:solidFill>
                <a:latin typeface="Calibri" pitchFamily="34" charset="0"/>
              </a:rPr>
              <a:t> ELASTICITA’ E VISCOELASTICITA’</a:t>
            </a:r>
            <a:endParaRPr lang="it-IT" dirty="0">
              <a:solidFill>
                <a:srgbClr val="170AC6"/>
              </a:solidFill>
              <a:latin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241682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Nell’ambiente,  un materiale (polimerico) è destinato a rispondere a forze esterne.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Un esempio tipico sono le forze a cui sono soggetti i pneumatici.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I modi di rispondere sono diversi, ma raggruppabili in tre tipi: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it-IT" dirty="0" smtClean="0">
                <a:solidFill>
                  <a:srgbClr val="170AC6"/>
                </a:solidFill>
              </a:rPr>
              <a:t>rigidamente: come </a:t>
            </a:r>
            <a:r>
              <a:rPr lang="it-IT" dirty="0" smtClean="0">
                <a:solidFill>
                  <a:srgbClr val="170AC6"/>
                </a:solidFill>
              </a:rPr>
              <a:t>si comportano </a:t>
            </a:r>
            <a:r>
              <a:rPr lang="it-IT" dirty="0" smtClean="0">
                <a:solidFill>
                  <a:srgbClr val="170AC6"/>
                </a:solidFill>
              </a:rPr>
              <a:t>cristalli (polimerici) o materiali ceramici:</a:t>
            </a:r>
          </a:p>
          <a:p>
            <a:pPr marL="358775" lvl="1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lo sforzo viene sopportato dalle forze che tengono insieme atomi o molecole;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it-IT" dirty="0" smtClean="0">
                <a:solidFill>
                  <a:srgbClr val="170AC6"/>
                </a:solidFill>
              </a:rPr>
              <a:t>l’energia può utilizzata per deformazioni semipermanenti: materiali </a:t>
            </a:r>
            <a:r>
              <a:rPr lang="it-IT" dirty="0" err="1" smtClean="0">
                <a:solidFill>
                  <a:srgbClr val="170AC6"/>
                </a:solidFill>
              </a:rPr>
              <a:t>viscoelastici</a:t>
            </a:r>
            <a:r>
              <a:rPr lang="it-IT" dirty="0" smtClean="0">
                <a:solidFill>
                  <a:srgbClr val="170AC6"/>
                </a:solidFill>
              </a:rPr>
              <a:t> (polimeri </a:t>
            </a:r>
            <a:r>
              <a:rPr lang="it-IT" dirty="0" err="1" smtClean="0">
                <a:solidFill>
                  <a:srgbClr val="170AC6"/>
                </a:solidFill>
              </a:rPr>
              <a:t>non-cristallini</a:t>
            </a:r>
            <a:r>
              <a:rPr lang="it-IT" dirty="0" smtClean="0">
                <a:solidFill>
                  <a:srgbClr val="170AC6"/>
                </a:solidFill>
              </a:rPr>
              <a:t>);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it-IT" dirty="0" smtClean="0">
                <a:solidFill>
                  <a:srgbClr val="170AC6"/>
                </a:solidFill>
              </a:rPr>
              <a:t>L’energia può essere dissipata con deformazioni permanenti: materiali plastici.</a:t>
            </a:r>
            <a:endParaRPr lang="it-IT" dirty="0">
              <a:solidFill>
                <a:srgbClr val="170A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30861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899592" y="3068960"/>
            <a:ext cx="7488832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Nella zona lineare il materiale si comporta secondo la legge di </a:t>
            </a:r>
            <a:r>
              <a:rPr lang="it-IT" dirty="0" err="1" smtClean="0">
                <a:solidFill>
                  <a:srgbClr val="170AC6"/>
                </a:solidFill>
              </a:rPr>
              <a:t>Hook</a:t>
            </a:r>
            <a:r>
              <a:rPr lang="it-IT" dirty="0" smtClean="0">
                <a:solidFill>
                  <a:srgbClr val="170AC6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La deformazione e la forza sono proporzionali una all’altra.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La deformazione (strain) viene misurata come variazione di deformazione (p. es. lunghezza) per unità di lunghezza iniziale (</a:t>
            </a:r>
            <a:r>
              <a:rPr lang="it-IT" dirty="0" err="1" smtClean="0">
                <a:solidFill>
                  <a:srgbClr val="170AC6"/>
                </a:solidFill>
              </a:rPr>
              <a:t>Cauchy</a:t>
            </a:r>
            <a:r>
              <a:rPr lang="it-IT" dirty="0" smtClean="0">
                <a:solidFill>
                  <a:srgbClr val="170AC6"/>
                </a:solidFill>
              </a:rPr>
              <a:t> strain):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4283968" y="5013176"/>
          <a:ext cx="1016583" cy="864096"/>
        </p:xfrm>
        <a:graphic>
          <a:graphicData uri="http://schemas.openxmlformats.org/presentationml/2006/ole">
            <p:oleObj spid="_x0000_s24578" name="Equation" r:id="rId4" imgW="50796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18864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La forza che causa la deformazione (stress) agisce sui singoli legami che tengono insieme le molecole.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Più sono i legami e maggiore deve essere le forza.  Per questo la forza (stress, </a:t>
            </a:r>
            <a:r>
              <a:rPr lang="it-IT" dirty="0" smtClean="0">
                <a:solidFill>
                  <a:srgbClr val="170AC6"/>
                </a:solidFill>
                <a:sym typeface="Symbol"/>
              </a:rPr>
              <a:t></a:t>
            </a:r>
            <a:r>
              <a:rPr lang="it-IT" dirty="0" smtClean="0">
                <a:solidFill>
                  <a:srgbClr val="170AC6"/>
                </a:solidFill>
              </a:rPr>
              <a:t>) era stata definita come forza /area cioè normalizzata per il numero di interazioni totali.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Le interazioni sono tipiche del materiale in analisi → la proporzionalità tra forza e deformazione è quindi tipica del materiale:</a:t>
            </a:r>
            <a:endParaRPr lang="it-IT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1350963" y="2924175"/>
          <a:ext cx="6756400" cy="773113"/>
        </p:xfrm>
        <a:graphic>
          <a:graphicData uri="http://schemas.openxmlformats.org/presentationml/2006/ole">
            <p:oleObj spid="_x0000_s27650" name="Equation" r:id="rId3" imgW="3441600" imgH="393480" progId="Equation.3">
              <p:embed/>
            </p:oleObj>
          </a:graphicData>
        </a:graphic>
      </p:graphicFrame>
      <p:sp>
        <p:nvSpPr>
          <p:cNvPr id="4" name="Rettangolo 3"/>
          <p:cNvSpPr/>
          <p:nvPr/>
        </p:nvSpPr>
        <p:spPr>
          <a:xfrm>
            <a:off x="683568" y="3861048"/>
            <a:ext cx="8136904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mtClean="0">
                <a:solidFill>
                  <a:srgbClr val="170AC6"/>
                </a:solidFill>
              </a:rPr>
              <a:t>Una caratteristica dei materiali che rispondono alla legge di Hook consiste nell’essere elestici.  Entro certi limiti essi si deformano e ritornano alla forma originale “quasi immediatamente” quando la forza di deformazione viene rimossa.</a:t>
            </a:r>
          </a:p>
          <a:p>
            <a:pPr>
              <a:lnSpc>
                <a:spcPct val="150000"/>
              </a:lnSpc>
            </a:pPr>
            <a:r>
              <a:rPr lang="it-IT" smtClean="0">
                <a:solidFill>
                  <a:srgbClr val="170AC6"/>
                </a:solidFill>
              </a:rPr>
              <a:t>Dire “quasi immediatamente”  significa che la deformazione viaggia alla velocità del suono dentro il materiale.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1663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Similmente alla deformazione, si può avere una forza di taglio che provoca uno scorrimento (</a:t>
            </a:r>
            <a:r>
              <a:rPr lang="it-IT" dirty="0" err="1" smtClean="0">
                <a:solidFill>
                  <a:srgbClr val="170AC6"/>
                </a:solidFill>
              </a:rPr>
              <a:t>shear</a:t>
            </a:r>
            <a:r>
              <a:rPr lang="it-IT" dirty="0" smtClean="0">
                <a:solidFill>
                  <a:srgbClr val="170AC6"/>
                </a:solidFill>
              </a:rPr>
              <a:t> </a:t>
            </a:r>
            <a:r>
              <a:rPr lang="it-IT" dirty="0" smtClean="0">
                <a:solidFill>
                  <a:srgbClr val="170AC6"/>
                </a:solidFill>
              </a:rPr>
              <a:t>rate, </a:t>
            </a:r>
            <a:r>
              <a:rPr lang="it-IT" dirty="0" smtClean="0">
                <a:solidFill>
                  <a:srgbClr val="170AC6"/>
                </a:solidFill>
              </a:rPr>
              <a:t>già visto nelle definizioni)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052736"/>
            <a:ext cx="2808313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11560" y="2780928"/>
            <a:ext cx="784887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Va considerato che in un materiale reale la deformazione in una direzione porta a deformazioni anche nelle altre direzioni.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Se comprimiamo un cilindro, generalmente si espande  nelle due direzioni perpendicolari alla compressione.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Analogamente, si assottiglia se lo tiriamo.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Il rapporto tra deformazione in una direzione e risposta nelle altre  si chiama “rapporto di </a:t>
            </a:r>
            <a:r>
              <a:rPr lang="it-IT" dirty="0" err="1" smtClean="0">
                <a:solidFill>
                  <a:srgbClr val="170AC6"/>
                </a:solidFill>
              </a:rPr>
              <a:t>Poisson</a:t>
            </a:r>
            <a:r>
              <a:rPr lang="it-IT" dirty="0" smtClean="0">
                <a:solidFill>
                  <a:srgbClr val="170AC6"/>
                </a:solidFill>
              </a:rPr>
              <a:t>”:</a:t>
            </a: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4211960" y="5445224"/>
          <a:ext cx="1258022" cy="792088"/>
        </p:xfrm>
        <a:graphic>
          <a:graphicData uri="http://schemas.openxmlformats.org/presentationml/2006/ole">
            <p:oleObj spid="_x0000_s28677" name="Equation" r:id="rId4" imgW="68580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3326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La conseguenza del rapporto di </a:t>
            </a:r>
            <a:r>
              <a:rPr lang="it-IT" dirty="0" err="1" smtClean="0">
                <a:solidFill>
                  <a:srgbClr val="170AC6"/>
                </a:solidFill>
              </a:rPr>
              <a:t>Poisson</a:t>
            </a:r>
            <a:r>
              <a:rPr lang="it-IT" dirty="0" smtClean="0">
                <a:solidFill>
                  <a:srgbClr val="170AC6"/>
                </a:solidFill>
              </a:rPr>
              <a:t> è che l’area si cui agisca la forza cambia con la forza e quindi lo stress varia.</a:t>
            </a:r>
            <a:endParaRPr lang="it-IT" dirty="0">
              <a:solidFill>
                <a:srgbClr val="170AC6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5718" y="1340768"/>
            <a:ext cx="283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539552" y="4437112"/>
            <a:ext cx="82089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Per deformazioni grandi il materiale si deforma in modo permanente: diventa plastico e quindi mostra caratteristiche viscose insieme a quelle elastiche.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Il materiale è elastico-plastico.</a:t>
            </a:r>
            <a:endParaRPr lang="it-IT" dirty="0">
              <a:solidFill>
                <a:srgbClr val="170AC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near Elastic materiaL 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104456" cy="2737913"/>
          </a:xfrm>
          <a:prstGeom prst="rect">
            <a:avLst/>
          </a:prstGeom>
          <a:noFill/>
        </p:spPr>
      </p:pic>
      <p:pic>
        <p:nvPicPr>
          <p:cNvPr id="4" name="Picture 4" descr="Linear-Elastic Plastic material 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384376" cy="270750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778293" y="332656"/>
            <a:ext cx="7610131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Materiali di questo tipo non rispondono (sempre) alla legge di </a:t>
            </a:r>
            <a:r>
              <a:rPr lang="it-IT" dirty="0" err="1" smtClean="0">
                <a:solidFill>
                  <a:srgbClr val="170AC6"/>
                </a:solidFill>
              </a:rPr>
              <a:t>Hook</a:t>
            </a:r>
            <a:r>
              <a:rPr lang="it-IT" dirty="0" smtClean="0">
                <a:solidFill>
                  <a:srgbClr val="170AC6"/>
                </a:solidFill>
              </a:rPr>
              <a:t>, come è mostrato nei due grafici</a:t>
            </a:r>
            <a:endParaRPr lang="it-IT" dirty="0">
              <a:solidFill>
                <a:srgbClr val="170AC6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2777" y="4725144"/>
            <a:ext cx="3723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mtClean="0">
                <a:solidFill>
                  <a:srgbClr val="170AC6"/>
                </a:solidFill>
              </a:rPr>
              <a:t>materiale </a:t>
            </a:r>
            <a:r>
              <a:rPr lang="it-IT" dirty="0" smtClean="0">
                <a:solidFill>
                  <a:srgbClr val="170AC6"/>
                </a:solidFill>
              </a:rPr>
              <a:t>che risponde elasticamente</a:t>
            </a:r>
          </a:p>
          <a:p>
            <a:pPr algn="ctr"/>
            <a:r>
              <a:rPr lang="it-IT" dirty="0" smtClean="0">
                <a:solidFill>
                  <a:srgbClr val="170AC6"/>
                </a:solidFill>
              </a:rPr>
              <a:t>(</a:t>
            </a:r>
            <a:r>
              <a:rPr lang="it-IT" dirty="0" err="1" smtClean="0">
                <a:solidFill>
                  <a:srgbClr val="170AC6"/>
                </a:solidFill>
              </a:rPr>
              <a:t>Hook-iano</a:t>
            </a:r>
            <a:r>
              <a:rPr lang="it-IT" dirty="0" smtClean="0">
                <a:solidFill>
                  <a:srgbClr val="170AC6"/>
                </a:solidFill>
              </a:rPr>
              <a:t>)</a:t>
            </a:r>
            <a:endParaRPr lang="it-IT" dirty="0">
              <a:solidFill>
                <a:srgbClr val="170AC6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88024" y="4725144"/>
            <a:ext cx="3875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170AC6"/>
                </a:solidFill>
              </a:rPr>
              <a:t>materiale che non risponde elasticamente</a:t>
            </a:r>
          </a:p>
          <a:p>
            <a:pPr algn="ctr"/>
            <a:r>
              <a:rPr lang="it-IT" dirty="0" smtClean="0">
                <a:solidFill>
                  <a:srgbClr val="170AC6"/>
                </a:solidFill>
              </a:rPr>
              <a:t>(non </a:t>
            </a:r>
            <a:r>
              <a:rPr lang="it-IT" dirty="0" err="1" smtClean="0">
                <a:solidFill>
                  <a:srgbClr val="170AC6"/>
                </a:solidFill>
              </a:rPr>
              <a:t>Hook-iano</a:t>
            </a:r>
            <a:r>
              <a:rPr lang="it-IT" dirty="0" smtClean="0">
                <a:solidFill>
                  <a:srgbClr val="170AC6"/>
                </a:solidFill>
              </a:rPr>
              <a:t>)</a:t>
            </a:r>
            <a:endParaRPr lang="it-IT" dirty="0">
              <a:solidFill>
                <a:srgbClr val="170AC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ad against deformation - limit 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760640" cy="384268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331640" y="476672"/>
            <a:ext cx="642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170AC6"/>
                </a:solidFill>
              </a:rPr>
              <a:t>I diversi regimi di deformazione sono definiti in questo reogramma</a:t>
            </a:r>
            <a:endParaRPr lang="it-IT" dirty="0">
              <a:solidFill>
                <a:srgbClr val="170AC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11560" y="2924944"/>
            <a:ext cx="8136904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Allora una viscosità “Newtoniana” è indipendente dalla forza o dalla velocità di scorrimento. Cioè raddoppiando la forza, raddoppia la velocità.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Fluidi Non-Newtoniani rispondono in modo diverso: aumentando la forza, la velocità non aumenta in modo proporzionale, ma puo’ essere più alta (</a:t>
            </a:r>
            <a:r>
              <a:rPr lang="it-IT" dirty="0" err="1" smtClean="0">
                <a:solidFill>
                  <a:srgbClr val="170AC6"/>
                </a:solidFill>
              </a:rPr>
              <a:t>shear</a:t>
            </a:r>
            <a:r>
              <a:rPr lang="it-IT" dirty="0" smtClean="0">
                <a:solidFill>
                  <a:srgbClr val="170AC6"/>
                </a:solidFill>
              </a:rPr>
              <a:t> </a:t>
            </a:r>
            <a:r>
              <a:rPr lang="it-IT" dirty="0" err="1" smtClean="0">
                <a:solidFill>
                  <a:srgbClr val="170AC6"/>
                </a:solidFill>
              </a:rPr>
              <a:t>thinning</a:t>
            </a:r>
            <a:r>
              <a:rPr lang="it-IT" dirty="0" smtClean="0">
                <a:solidFill>
                  <a:srgbClr val="170AC6"/>
                </a:solidFill>
              </a:rPr>
              <a:t>) o più bassa (</a:t>
            </a:r>
            <a:r>
              <a:rPr lang="it-IT" dirty="0" err="1" smtClean="0">
                <a:solidFill>
                  <a:srgbClr val="170AC6"/>
                </a:solidFill>
              </a:rPr>
              <a:t>shear</a:t>
            </a:r>
            <a:r>
              <a:rPr lang="it-IT" dirty="0" smtClean="0">
                <a:solidFill>
                  <a:srgbClr val="170AC6"/>
                </a:solidFill>
              </a:rPr>
              <a:t> </a:t>
            </a:r>
            <a:r>
              <a:rPr lang="it-IT" dirty="0" err="1" smtClean="0">
                <a:solidFill>
                  <a:srgbClr val="170AC6"/>
                </a:solidFill>
              </a:rPr>
              <a:t>thickening</a:t>
            </a:r>
            <a:r>
              <a:rPr lang="it-IT" dirty="0" smtClean="0">
                <a:solidFill>
                  <a:srgbClr val="170AC6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Spesso materiali polimerici mostrano </a:t>
            </a:r>
            <a:r>
              <a:rPr lang="it-IT" dirty="0" err="1" smtClean="0">
                <a:solidFill>
                  <a:srgbClr val="170AC6"/>
                </a:solidFill>
              </a:rPr>
              <a:t>shear</a:t>
            </a:r>
            <a:r>
              <a:rPr lang="it-IT" dirty="0" smtClean="0">
                <a:solidFill>
                  <a:srgbClr val="170AC6"/>
                </a:solidFill>
              </a:rPr>
              <a:t> </a:t>
            </a:r>
            <a:r>
              <a:rPr lang="it-IT" dirty="0" err="1" smtClean="0">
                <a:solidFill>
                  <a:srgbClr val="170AC6"/>
                </a:solidFill>
              </a:rPr>
              <a:t>thinning</a:t>
            </a:r>
            <a:r>
              <a:rPr lang="it-IT" dirty="0" smtClean="0">
                <a:solidFill>
                  <a:srgbClr val="170AC6"/>
                </a:solidFill>
              </a:rPr>
              <a:t> e quindi la deformazione del materiale è più facile ad alte velocità di scorrimento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707904" y="1628800"/>
          <a:ext cx="1920875" cy="700088"/>
        </p:xfrm>
        <a:graphic>
          <a:graphicData uri="http://schemas.openxmlformats.org/presentationml/2006/ole">
            <p:oleObj spid="_x0000_s29699" name="Equation" r:id="rId3" imgW="1079280" imgH="393480" progId="Equation.3">
              <p:embed/>
            </p:oleObj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39552" y="404664"/>
            <a:ext cx="828092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Ricordiamo la definizione di coefficiente di viscosità (forza sulla superficie proporzionale alla velocità di scorrimento, rate of </a:t>
            </a:r>
            <a:r>
              <a:rPr lang="it-IT" dirty="0" err="1" smtClean="0">
                <a:solidFill>
                  <a:srgbClr val="170AC6"/>
                </a:solidFill>
              </a:rPr>
              <a:t>shear</a:t>
            </a:r>
            <a:r>
              <a:rPr lang="it-IT" dirty="0" smtClean="0">
                <a:solidFill>
                  <a:srgbClr val="170AC6"/>
                </a:solidFill>
              </a:rPr>
              <a:t>):</a:t>
            </a:r>
            <a:endParaRPr lang="it-IT" dirty="0">
              <a:solidFill>
                <a:srgbClr val="170AC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548680"/>
            <a:ext cx="8568952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Materiali non-Newtoniani hanno proprietà plastiche o </a:t>
            </a:r>
            <a:r>
              <a:rPr lang="it-IT" dirty="0" err="1" smtClean="0">
                <a:solidFill>
                  <a:srgbClr val="170AC6"/>
                </a:solidFill>
              </a:rPr>
              <a:t>visco-elastiche</a:t>
            </a:r>
            <a:r>
              <a:rPr lang="it-IT" dirty="0" smtClean="0">
                <a:solidFill>
                  <a:srgbClr val="170AC6"/>
                </a:solidFill>
              </a:rPr>
              <a:t> (ma non solo). I due concetti possono essere confusi, ma la viscoelasticità è differente dalla plasticità, come mostrato nei reogrammi seguenti.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Un materiale </a:t>
            </a:r>
            <a:r>
              <a:rPr lang="it-IT" dirty="0" err="1" smtClean="0">
                <a:solidFill>
                  <a:srgbClr val="170AC6"/>
                </a:solidFill>
              </a:rPr>
              <a:t>visco-elestico</a:t>
            </a:r>
            <a:r>
              <a:rPr lang="it-IT" dirty="0" smtClean="0">
                <a:solidFill>
                  <a:srgbClr val="170AC6"/>
                </a:solidFill>
              </a:rPr>
              <a:t> ritorna alla sua forma originale dopo che la forza viene rimossa (mostrando una risposta elastica) sebbene abbia bisogno di un certo tempo.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Un materiale plastico non riacquista la forma originale.</a:t>
            </a:r>
            <a:endParaRPr lang="it-IT" dirty="0">
              <a:solidFill>
                <a:srgbClr val="170AC6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670" y="3356992"/>
            <a:ext cx="32956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563888" y="332656"/>
          <a:ext cx="1920875" cy="700088"/>
        </p:xfrm>
        <a:graphic>
          <a:graphicData uri="http://schemas.openxmlformats.org/presentationml/2006/ole">
            <p:oleObj spid="_x0000_s33794" name="Equation" r:id="rId3" imgW="1079280" imgH="393480" progId="Equation.3">
              <p:embed/>
            </p:oleObj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83568" y="1340768"/>
            <a:ext cx="784887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La relazione che lega la variazione della velocità di scorrimento alla forza (di taglio) è simile alla relazione vista per la deformazione elastica:</a:t>
            </a:r>
            <a:endParaRPr lang="it-IT" dirty="0">
              <a:solidFill>
                <a:srgbClr val="170AC6"/>
              </a:solidFill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3995936" y="2420888"/>
          <a:ext cx="1071562" cy="325437"/>
        </p:xfrm>
        <a:graphic>
          <a:graphicData uri="http://schemas.openxmlformats.org/presentationml/2006/ole">
            <p:oleObj spid="_x0000_s33795" name="Equation" r:id="rId4" imgW="545760" imgH="164880" progId="Equation.3">
              <p:embed/>
            </p:oleObj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755576" y="3140968"/>
            <a:ext cx="77768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Come </a:t>
            </a:r>
            <a:r>
              <a:rPr lang="it-IT" b="1" i="1" dirty="0" smtClean="0">
                <a:solidFill>
                  <a:srgbClr val="C00000"/>
                </a:solidFill>
              </a:rPr>
              <a:t>E</a:t>
            </a:r>
            <a:r>
              <a:rPr lang="it-IT" dirty="0" smtClean="0">
                <a:solidFill>
                  <a:srgbClr val="170AC6"/>
                </a:solidFill>
              </a:rPr>
              <a:t> rappresenta il modulo elastico, </a:t>
            </a:r>
            <a:r>
              <a:rPr lang="it-IT" b="1" dirty="0" smtClean="0">
                <a:solidFill>
                  <a:srgbClr val="C00000"/>
                </a:solidFill>
                <a:sym typeface="Symbol"/>
              </a:rPr>
              <a:t></a:t>
            </a:r>
            <a:r>
              <a:rPr lang="it-IT" dirty="0" smtClean="0">
                <a:solidFill>
                  <a:srgbClr val="170AC6"/>
                </a:solidFill>
                <a:sym typeface="Symbol"/>
              </a:rPr>
              <a:t> rappresenta il modulo viscoso.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  <a:sym typeface="Symbol"/>
              </a:rPr>
              <a:t>Per caratterizzare un materiale </a:t>
            </a:r>
            <a:r>
              <a:rPr lang="it-IT" dirty="0" err="1" smtClean="0">
                <a:solidFill>
                  <a:srgbClr val="170AC6"/>
                </a:solidFill>
                <a:sym typeface="Symbol"/>
              </a:rPr>
              <a:t>viscoelastico</a:t>
            </a:r>
            <a:r>
              <a:rPr lang="it-IT" dirty="0" smtClean="0">
                <a:solidFill>
                  <a:srgbClr val="170AC6"/>
                </a:solidFill>
                <a:sym typeface="Symbol"/>
              </a:rPr>
              <a:t> è necessario misurare entrambi i moduli.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  <a:sym typeface="Symbol"/>
              </a:rPr>
              <a:t>Ma nel modulo viscoso entra anche il fattore tempo nella misura della velocità (meglio variazione di velocità).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384376" cy="254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547664" y="404664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Si deforma elasticamente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459460" cy="273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940152" y="980728"/>
            <a:ext cx="3041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Il miele scorre </a:t>
            </a:r>
            <a:r>
              <a:rPr lang="it-IT" dirty="0" err="1" smtClean="0">
                <a:solidFill>
                  <a:srgbClr val="FF0000"/>
                </a:solidFill>
              </a:rPr>
              <a:t>inelasticamente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2809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3419872" y="3429000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170AC6"/>
                </a:solidFill>
              </a:rPr>
              <a:t>La maionese è intermedia: applicando una forza bassa (gravità) non scorre, aumentando la forza (spatola) scorre</a:t>
            </a:r>
            <a:endParaRPr lang="it-IT" sz="2400" dirty="0">
              <a:solidFill>
                <a:srgbClr val="170AC6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275856" y="5517232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https://www.youtube.com/watch?v=dz8TTrTCCjw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476672"/>
            <a:ext cx="4890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70AC6"/>
                </a:solidFill>
              </a:rPr>
              <a:t>Gli osservabili di cui parleremo sono i seguenti:</a:t>
            </a:r>
          </a:p>
          <a:p>
            <a:endParaRPr lang="it-IT" dirty="0" smtClean="0">
              <a:solidFill>
                <a:srgbClr val="170AC6"/>
              </a:solidFill>
            </a:endParaRPr>
          </a:p>
          <a:p>
            <a:pPr marL="358775" indent="-358775">
              <a:buFont typeface="Arial" pitchFamily="34" charset="0"/>
              <a:buChar char="•"/>
            </a:pPr>
            <a:r>
              <a:rPr lang="it-IT" dirty="0" smtClean="0">
                <a:solidFill>
                  <a:srgbClr val="170AC6"/>
                </a:solidFill>
              </a:rPr>
              <a:t>Deformazione,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it-IT" dirty="0" smtClean="0">
                <a:solidFill>
                  <a:srgbClr val="170AC6"/>
                </a:solidFill>
              </a:rPr>
              <a:t>Elasticità,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it-IT" dirty="0" smtClean="0">
                <a:solidFill>
                  <a:srgbClr val="170AC6"/>
                </a:solidFill>
              </a:rPr>
              <a:t>Viscosità e viscosità cinematica,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it-IT" dirty="0" smtClean="0">
                <a:solidFill>
                  <a:srgbClr val="170AC6"/>
                </a:solidFill>
              </a:rPr>
              <a:t>Fluidità,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it-IT" dirty="0" smtClean="0">
                <a:solidFill>
                  <a:srgbClr val="170AC6"/>
                </a:solidFill>
              </a:rPr>
              <a:t>Coefficiente di diffusione,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it-IT" dirty="0" smtClean="0">
                <a:solidFill>
                  <a:srgbClr val="170AC6"/>
                </a:solidFill>
              </a:rPr>
              <a:t>Forza di scorrimento e velocità di scorrimento.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293096"/>
            <a:ext cx="2808313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11560" y="3284984"/>
            <a:ext cx="748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70AC6"/>
                </a:solidFill>
              </a:rPr>
              <a:t>La </a:t>
            </a:r>
            <a:r>
              <a:rPr lang="it-IT" u="sng" dirty="0" smtClean="0">
                <a:solidFill>
                  <a:srgbClr val="170AC6"/>
                </a:solidFill>
              </a:rPr>
              <a:t>deformazione</a:t>
            </a:r>
            <a:r>
              <a:rPr lang="it-IT" dirty="0" smtClean="0">
                <a:solidFill>
                  <a:srgbClr val="170AC6"/>
                </a:solidFill>
              </a:rPr>
              <a:t> è relativa allo spostamento di materiale in un corpo quando questo è soggetto ad una forza F’</a:t>
            </a:r>
            <a:endParaRPr lang="it-IT" dirty="0">
              <a:solidFill>
                <a:srgbClr val="170AC6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283968" y="4437112"/>
            <a:ext cx="2486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170AC6"/>
                </a:solidFill>
              </a:rPr>
              <a:t>Può essere:</a:t>
            </a:r>
          </a:p>
          <a:p>
            <a:r>
              <a:rPr lang="it-IT" dirty="0" smtClean="0">
                <a:solidFill>
                  <a:srgbClr val="170AC6"/>
                </a:solidFill>
              </a:rPr>
              <a:t>reversibile o irreversibile</a:t>
            </a:r>
            <a:endParaRPr lang="it-IT" dirty="0">
              <a:solidFill>
                <a:srgbClr val="170A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0648"/>
            <a:ext cx="3600400" cy="202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733919" cy="211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876256" y="908720"/>
            <a:ext cx="186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170AC6"/>
                </a:solidFill>
              </a:rPr>
              <a:t>Reometro rotante</a:t>
            </a:r>
            <a:endParaRPr lang="it-IT" dirty="0">
              <a:solidFill>
                <a:srgbClr val="170AC6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6"/>
            <a:ext cx="3888431" cy="27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564904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7308304" y="1340768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170AC6"/>
                </a:solidFill>
              </a:rPr>
              <a:t>maionese</a:t>
            </a:r>
            <a:endParaRPr lang="it-IT" dirty="0">
              <a:solidFill>
                <a:srgbClr val="170AC6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55172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170AC6"/>
                </a:solidFill>
              </a:rPr>
              <a:t>La traccia rossa misura il modulo elastico mentre quella azzurra il modulo viscoso</a:t>
            </a:r>
            <a:endParaRPr lang="it-IT" sz="2400" dirty="0">
              <a:solidFill>
                <a:srgbClr val="170AC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69641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835696" y="5949280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https://www.youtube.com/watch?v=q9emsMcG8cc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260648"/>
            <a:ext cx="8091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170AC6"/>
                </a:solidFill>
              </a:rPr>
              <a:t>Il comportamento </a:t>
            </a:r>
            <a:r>
              <a:rPr lang="it-IT" sz="2400" dirty="0" err="1" smtClean="0">
                <a:solidFill>
                  <a:srgbClr val="170AC6"/>
                </a:solidFill>
              </a:rPr>
              <a:t>viscoelastico</a:t>
            </a:r>
            <a:r>
              <a:rPr lang="it-IT" sz="2400" dirty="0" smtClean="0">
                <a:solidFill>
                  <a:srgbClr val="170AC6"/>
                </a:solidFill>
              </a:rPr>
              <a:t> e la deformazione permanente possono essere </a:t>
            </a:r>
            <a:r>
              <a:rPr lang="it-IT" sz="2400" dirty="0" err="1" smtClean="0">
                <a:solidFill>
                  <a:srgbClr val="170AC6"/>
                </a:solidFill>
              </a:rPr>
              <a:t>modellizzati</a:t>
            </a:r>
            <a:r>
              <a:rPr lang="it-IT" sz="2400" dirty="0" smtClean="0">
                <a:solidFill>
                  <a:srgbClr val="170AC6"/>
                </a:solidFill>
              </a:rPr>
              <a:t> con un’opportuna combinazione di molle e ammortizzatori ad olio.</a:t>
            </a:r>
            <a:endParaRPr lang="en-GB" sz="2400" dirty="0">
              <a:solidFill>
                <a:srgbClr val="170AC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84429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539552" y="436510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170AC6"/>
                </a:solidFill>
              </a:rPr>
              <a:t>La molla rappresenta il comportamento elastico</a:t>
            </a:r>
            <a:endParaRPr lang="en-GB" sz="2400" dirty="0">
              <a:solidFill>
                <a:srgbClr val="170AC6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37222" y="429309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170AC6"/>
                </a:solidFill>
              </a:rPr>
              <a:t>L’ammortizzatore rappresenta il comportamento viscoso</a:t>
            </a:r>
            <a:endParaRPr lang="en-GB" sz="2400" dirty="0">
              <a:solidFill>
                <a:srgbClr val="170AC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548680"/>
            <a:ext cx="37066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043608" y="3645024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170AC6"/>
                </a:solidFill>
              </a:rPr>
              <a:t>Quando applichiamo una forza sulla molla questa si deforma istantaneamente e proporzionalmente alla forza.  Quando si rimuove la forza, la molla ritorna allo stato iniziale.  Al contrario, l’ammortizzatore si deforma in modo permanente: fluisce.</a:t>
            </a:r>
            <a:endParaRPr lang="en-GB" sz="2400" dirty="0">
              <a:solidFill>
                <a:srgbClr val="170AC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3672408" cy="259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7361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43624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683568" y="3933056"/>
            <a:ext cx="7966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Se uniamo i due elementi in parallelo otteniamo una deformazione (dovuta alla molla) ritardata dall’ammortizzatore.  Analogamente si ha per il recupero quando rimuoviamo la forza.</a:t>
            </a:r>
            <a:endParaRPr lang="en-GB" sz="24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359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72816"/>
            <a:ext cx="3191420" cy="31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683568" y="404664"/>
            <a:ext cx="7668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Possiamo </a:t>
            </a:r>
            <a:r>
              <a:rPr lang="it-IT" sz="2400" dirty="0" err="1" smtClean="0">
                <a:solidFill>
                  <a:srgbClr val="170AC6"/>
                </a:solidFill>
              </a:rPr>
              <a:t>modellizzare</a:t>
            </a:r>
            <a:r>
              <a:rPr lang="it-IT" sz="2400" dirty="0" smtClean="0">
                <a:solidFill>
                  <a:srgbClr val="170AC6"/>
                </a:solidFill>
              </a:rPr>
              <a:t> diversi comportamenti utilizzando la molla e l’ammortizzatore in diverse combinazioni e con diverse risposte.</a:t>
            </a:r>
            <a:endParaRPr lang="en-GB" sz="24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114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5"/>
            <a:ext cx="397066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402041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4014128" cy="276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429000"/>
            <a:ext cx="404778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2404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124744"/>
            <a:ext cx="4176464" cy="29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51520" y="18864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170AC6"/>
                </a:solidFill>
              </a:rPr>
              <a:t>Quando rilasciamo la forza. Il contributo dell’ammortizzatore in basso darà luogo ad una deformazione permanente </a:t>
            </a:r>
            <a:endParaRPr lang="en-GB" sz="2400" dirty="0">
              <a:solidFill>
                <a:srgbClr val="170AC6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67744" y="515719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170AC6"/>
                </a:solidFill>
              </a:rPr>
              <a:t>Un caso reale: esperimenti di deformazione nel tempo di  un impasto di farina (materiale di amido e glutine).</a:t>
            </a:r>
            <a:endParaRPr lang="en-GB" sz="2400" dirty="0">
              <a:solidFill>
                <a:srgbClr val="170AC6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390429" cy="32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93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0768"/>
            <a:ext cx="32099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611560" y="26064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70AC6"/>
                </a:solidFill>
              </a:rPr>
              <a:t>In una deformazione reversibile,  se la forza viene rimossa il corpo ritorna alla sua forma originale, come nell’esempio della gomma.</a:t>
            </a:r>
          </a:p>
          <a:p>
            <a:r>
              <a:rPr lang="it-IT" dirty="0" smtClean="0">
                <a:solidFill>
                  <a:srgbClr val="170AC6"/>
                </a:solidFill>
              </a:rPr>
              <a:t>La gomma ha proprietà elastiche.</a:t>
            </a:r>
            <a:endParaRPr lang="it-IT" dirty="0">
              <a:solidFill>
                <a:srgbClr val="170AC6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285293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70AC6"/>
                </a:solidFill>
              </a:rPr>
              <a:t>In una deformazione irreversibile,  se la forza viene rimossa il corpo non ritorna alla sua forma originale, come nell’esempio dell’acqua che scorre.</a:t>
            </a:r>
          </a:p>
          <a:p>
            <a:r>
              <a:rPr lang="it-IT" dirty="0" smtClean="0">
                <a:solidFill>
                  <a:srgbClr val="170AC6"/>
                </a:solidFill>
              </a:rPr>
              <a:t>L’acqua fluisce irreversibilmente.</a:t>
            </a:r>
            <a:endParaRPr lang="it-IT" dirty="0">
              <a:solidFill>
                <a:srgbClr val="170AC6"/>
              </a:solidFill>
            </a:endParaRPr>
          </a:p>
        </p:txBody>
      </p:sp>
      <p:pic>
        <p:nvPicPr>
          <p:cNvPr id="19460" name="Picture 4" descr="Niagara Falls in USA - Excellent views">
            <a:hlinkClick r:id="rId3" tooltip="Niagara Falls in USA - Excellent view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933056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99592" y="332656"/>
            <a:ext cx="74176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La viscosità misura la resistenza al flusso o a volte, similmente, la consistenza.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Più un fluido presenta resistenza allo scorrimento e più è viscoso.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Per esempio, la panna è più viscosa dell’acqua </a:t>
            </a:r>
          </a:p>
          <a:p>
            <a:pPr>
              <a:lnSpc>
                <a:spcPct val="150000"/>
              </a:lnSpc>
            </a:pPr>
            <a:endParaRPr lang="it-IT" dirty="0" smtClean="0">
              <a:solidFill>
                <a:srgbClr val="170AC6"/>
              </a:solidFill>
            </a:endParaRPr>
          </a:p>
          <a:p>
            <a:pPr>
              <a:lnSpc>
                <a:spcPct val="150000"/>
              </a:lnSpc>
            </a:pPr>
            <a:endParaRPr lang="it-IT" dirty="0" smtClean="0">
              <a:solidFill>
                <a:srgbClr val="170AC6"/>
              </a:solidFill>
            </a:endParaRPr>
          </a:p>
          <a:p>
            <a:pPr>
              <a:lnSpc>
                <a:spcPct val="150000"/>
              </a:lnSpc>
            </a:pPr>
            <a:endParaRPr lang="it-IT" dirty="0" smtClean="0">
              <a:solidFill>
                <a:srgbClr val="170AC6"/>
              </a:solidFill>
            </a:endParaRPr>
          </a:p>
          <a:p>
            <a:pPr>
              <a:lnSpc>
                <a:spcPct val="150000"/>
              </a:lnSpc>
            </a:pPr>
            <a:endParaRPr lang="it-IT" dirty="0" smtClean="0">
              <a:solidFill>
                <a:srgbClr val="170AC6"/>
              </a:solidFill>
            </a:endParaRP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La fluidità è l’inverso della viscosità.</a:t>
            </a:r>
            <a:endParaRPr lang="it-IT" dirty="0">
              <a:solidFill>
                <a:srgbClr val="170AC6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72816"/>
            <a:ext cx="2304256" cy="117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043608" y="458112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70AC6"/>
                </a:solidFill>
              </a:rPr>
              <a:t>La viscosità dei sistemi è definita dal coefficiente di viscosità:</a:t>
            </a:r>
          </a:p>
          <a:p>
            <a:r>
              <a:rPr lang="it-IT" dirty="0" err="1" smtClean="0">
                <a:solidFill>
                  <a:srgbClr val="170AC6"/>
                </a:solidFill>
              </a:rPr>
              <a:t>visc</a:t>
            </a:r>
            <a:r>
              <a:rPr lang="it-IT" baseline="-25000" dirty="0" err="1" smtClean="0">
                <a:solidFill>
                  <a:srgbClr val="170AC6"/>
                </a:solidFill>
              </a:rPr>
              <a:t>coeff</a:t>
            </a:r>
            <a:r>
              <a:rPr lang="it-IT" baseline="-25000" dirty="0" smtClean="0">
                <a:solidFill>
                  <a:srgbClr val="170AC6"/>
                </a:solidFill>
              </a:rPr>
              <a:t> </a:t>
            </a:r>
            <a:r>
              <a:rPr lang="it-IT" dirty="0" smtClean="0">
                <a:solidFill>
                  <a:srgbClr val="170AC6"/>
                </a:solidFill>
              </a:rPr>
              <a:t>= </a:t>
            </a:r>
            <a:r>
              <a:rPr lang="it-IT" dirty="0" smtClean="0">
                <a:solidFill>
                  <a:srgbClr val="170AC6"/>
                </a:solidFill>
                <a:sym typeface="Symbol"/>
              </a:rPr>
              <a:t> (Poise, Pa · s)</a:t>
            </a:r>
            <a:r>
              <a:rPr lang="it-IT" dirty="0" smtClean="0">
                <a:solidFill>
                  <a:srgbClr val="170AC6"/>
                </a:solidFill>
                <a:latin typeface="Comic Sans MS"/>
                <a:sym typeface="Symbol"/>
              </a:rPr>
              <a:t> </a:t>
            </a:r>
            <a:endParaRPr lang="it-IT" dirty="0">
              <a:solidFill>
                <a:srgbClr val="170AC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349" y="4293096"/>
            <a:ext cx="3648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788024" y="5949280"/>
            <a:ext cx="3579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170AC6"/>
                </a:solidFill>
              </a:rPr>
              <a:t>acqua               sangue                olio </a:t>
            </a:r>
            <a:endParaRPr lang="it-IT" dirty="0">
              <a:solidFill>
                <a:srgbClr val="170A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3568" y="315374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Il coefficiente di diffusione misura come una sostanza diffonde attraverso un mezzo.  E’ inversamente correlato alla viscosità del sistema (mezzo più sostanza).</a:t>
            </a:r>
            <a:endParaRPr lang="it-IT" dirty="0">
              <a:solidFill>
                <a:srgbClr val="170AC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437112"/>
            <a:ext cx="30765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275856" y="6093296"/>
            <a:ext cx="24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170AC6"/>
                </a:solidFill>
              </a:rPr>
              <a:t>In acqua                   In gel</a:t>
            </a:r>
            <a:endParaRPr lang="it-IT" dirty="0">
              <a:solidFill>
                <a:srgbClr val="170AC6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3568" y="116632"/>
            <a:ext cx="7771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La viscosità di un sistema cambia con la temperatura normalmente diminuendo all’aumentare di T.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La viscosità cinematica è la viscosità assoluta </a:t>
            </a:r>
            <a:r>
              <a:rPr lang="it-IT" dirty="0" smtClean="0">
                <a:solidFill>
                  <a:srgbClr val="170AC6"/>
                </a:solidFill>
              </a:rPr>
              <a:t>di </a:t>
            </a:r>
            <a:r>
              <a:rPr lang="it-IT" dirty="0" smtClean="0">
                <a:solidFill>
                  <a:srgbClr val="170AC6"/>
                </a:solidFill>
              </a:rPr>
              <a:t>un </a:t>
            </a:r>
            <a:r>
              <a:rPr lang="it-IT" dirty="0" smtClean="0">
                <a:solidFill>
                  <a:srgbClr val="170AC6"/>
                </a:solidFill>
              </a:rPr>
              <a:t>liquido </a:t>
            </a:r>
            <a:r>
              <a:rPr lang="it-IT" dirty="0" smtClean="0">
                <a:solidFill>
                  <a:srgbClr val="170AC6"/>
                </a:solidFill>
              </a:rPr>
              <a:t>normalizzata per la sua densità ad una data temperatura.</a:t>
            </a:r>
            <a:endParaRPr lang="it-IT" dirty="0">
              <a:solidFill>
                <a:srgbClr val="170AC6"/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16832"/>
            <a:ext cx="2257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87624" y="260648"/>
            <a:ext cx="6885283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I liquidi “normali” come l’acqua fluiscono in modo semplice: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La velocità di flusso è proporzionale alla forza che si esercita sul sistema</a:t>
            </a:r>
            <a:endParaRPr lang="it-IT" dirty="0">
              <a:solidFill>
                <a:srgbClr val="170AC6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12776"/>
            <a:ext cx="11144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00808"/>
            <a:ext cx="32004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572000" y="1988840"/>
            <a:ext cx="1225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170AC6"/>
                </a:solidFill>
              </a:rPr>
              <a:t>bassa forza</a:t>
            </a:r>
          </a:p>
          <a:p>
            <a:pPr algn="ctr"/>
            <a:endParaRPr lang="it-IT" dirty="0" smtClean="0">
              <a:solidFill>
                <a:srgbClr val="170AC6"/>
              </a:solidFill>
            </a:endParaRPr>
          </a:p>
          <a:p>
            <a:pPr algn="ctr"/>
            <a:endParaRPr lang="it-IT" dirty="0" smtClean="0">
              <a:solidFill>
                <a:srgbClr val="170AC6"/>
              </a:solidFill>
            </a:endParaRPr>
          </a:p>
          <a:p>
            <a:pPr algn="ctr"/>
            <a:r>
              <a:rPr lang="it-IT" dirty="0" smtClean="0">
                <a:solidFill>
                  <a:srgbClr val="170AC6"/>
                </a:solidFill>
              </a:rPr>
              <a:t>alta forza</a:t>
            </a:r>
            <a:endParaRPr lang="it-IT" dirty="0">
              <a:solidFill>
                <a:srgbClr val="170AC6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149080"/>
            <a:ext cx="2808313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899592" y="3645024"/>
            <a:ext cx="37030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La forza che si applica per deformare o far scorrere un sistema è la “forza di taglio” (in inglese “</a:t>
            </a:r>
            <a:r>
              <a:rPr lang="it-IT" dirty="0" err="1" smtClean="0">
                <a:solidFill>
                  <a:srgbClr val="170AC6"/>
                </a:solidFill>
              </a:rPr>
              <a:t>shear</a:t>
            </a:r>
            <a:r>
              <a:rPr lang="it-IT" dirty="0" smtClean="0">
                <a:solidFill>
                  <a:srgbClr val="170AC6"/>
                </a:solidFill>
              </a:rPr>
              <a:t> stress”).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170AC6"/>
                </a:solidFill>
              </a:rPr>
              <a:t>E’ definita come la forza applicata ad una superficie per unità di superficie:</a:t>
            </a:r>
          </a:p>
          <a:p>
            <a:pPr>
              <a:lnSpc>
                <a:spcPct val="150000"/>
              </a:lnSpc>
            </a:pPr>
            <a:r>
              <a:rPr lang="it-IT" dirty="0" err="1" smtClean="0">
                <a:solidFill>
                  <a:srgbClr val="170AC6"/>
                </a:solidFill>
              </a:rPr>
              <a:t>Shear</a:t>
            </a:r>
            <a:r>
              <a:rPr lang="it-IT" dirty="0" smtClean="0">
                <a:solidFill>
                  <a:srgbClr val="170AC6"/>
                </a:solidFill>
              </a:rPr>
              <a:t> stress = </a:t>
            </a:r>
            <a:endParaRPr lang="it-IT" dirty="0">
              <a:solidFill>
                <a:srgbClr val="170AC6"/>
              </a:solidFill>
            </a:endParaRPr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2468389" y="5632450"/>
          <a:ext cx="879475" cy="720725"/>
        </p:xfrm>
        <a:graphic>
          <a:graphicData uri="http://schemas.openxmlformats.org/presentationml/2006/ole">
            <p:oleObj spid="_x0000_s3077" name="Equation" r:id="rId6" imgW="48240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05064"/>
            <a:ext cx="22584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89084" y="188640"/>
            <a:ext cx="754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70AC6"/>
                </a:solidFill>
              </a:rPr>
              <a:t>I liquidi non fluiscono con identica velocità in ogni parte del sistema a causa delle forze frizionali tra parti del sistema:</a:t>
            </a:r>
            <a:endParaRPr lang="it-IT" dirty="0">
              <a:solidFill>
                <a:srgbClr val="170AC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980728"/>
            <a:ext cx="2305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910700" y="1918573"/>
            <a:ext cx="7549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70AC6"/>
                </a:solidFill>
              </a:rPr>
              <a:t>La differenza di velocità tra parti del sistema </a:t>
            </a:r>
            <a:r>
              <a:rPr lang="it-IT" dirty="0" smtClean="0">
                <a:solidFill>
                  <a:srgbClr val="170AC6"/>
                </a:solidFill>
              </a:rPr>
              <a:t>divisa </a:t>
            </a:r>
            <a:r>
              <a:rPr lang="it-IT" dirty="0" smtClean="0">
                <a:solidFill>
                  <a:srgbClr val="170AC6"/>
                </a:solidFill>
              </a:rPr>
              <a:t>la distanza tra le parti è la “velocità di scorrimento” (“rate of </a:t>
            </a:r>
            <a:r>
              <a:rPr lang="it-IT" dirty="0" err="1" smtClean="0">
                <a:solidFill>
                  <a:srgbClr val="170AC6"/>
                </a:solidFill>
              </a:rPr>
              <a:t>shear</a:t>
            </a:r>
            <a:r>
              <a:rPr lang="it-IT" dirty="0" smtClean="0">
                <a:solidFill>
                  <a:srgbClr val="170AC6"/>
                </a:solidFill>
              </a:rPr>
              <a:t>”).</a:t>
            </a:r>
          </a:p>
          <a:p>
            <a:r>
              <a:rPr lang="it-IT" dirty="0" smtClean="0">
                <a:solidFill>
                  <a:srgbClr val="170AC6"/>
                </a:solidFill>
              </a:rPr>
              <a:t>La velocità di scorrimento è proporzionale alla forza di scorrimento tramite il coefficiente di viscosità (</a:t>
            </a:r>
            <a:r>
              <a:rPr lang="it-IT" dirty="0" smtClean="0">
                <a:solidFill>
                  <a:srgbClr val="170AC6"/>
                </a:solidFill>
                <a:sym typeface="Symbol"/>
              </a:rPr>
              <a:t>)</a:t>
            </a:r>
            <a:r>
              <a:rPr lang="it-IT" dirty="0" smtClean="0">
                <a:solidFill>
                  <a:srgbClr val="170AC6"/>
                </a:solidFill>
              </a:rPr>
              <a:t>:</a:t>
            </a: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/>
        </p:nvGraphicFramePr>
        <p:xfrm>
          <a:off x="3491880" y="3212976"/>
          <a:ext cx="1921839" cy="700906"/>
        </p:xfrm>
        <a:graphic>
          <a:graphicData uri="http://schemas.openxmlformats.org/presentationml/2006/ole">
            <p:oleObj spid="_x0000_s4099" name="Equation" r:id="rId5" imgW="1079280" imgH="393480" progId="Equation.3">
              <p:embed/>
            </p:oleObj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043608" y="4221088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170AC6"/>
                </a:solidFill>
              </a:rPr>
              <a:t>Un tipico reogramma (dal greco </a:t>
            </a:r>
            <a:r>
              <a:rPr lang="it-IT" i="1" dirty="0" err="1" smtClean="0">
                <a:solidFill>
                  <a:srgbClr val="170AC6"/>
                </a:solidFill>
                <a:latin typeface="Symbol" pitchFamily="18" charset="2"/>
              </a:rPr>
              <a:t>rew</a:t>
            </a:r>
            <a:r>
              <a:rPr lang="it-IT" i="1" dirty="0" smtClean="0">
                <a:solidFill>
                  <a:srgbClr val="170AC6"/>
                </a:solidFill>
              </a:rPr>
              <a:t>, scorrere</a:t>
            </a:r>
            <a:r>
              <a:rPr lang="it-IT" i="1" dirty="0" smtClean="0"/>
              <a:t>) </a:t>
            </a:r>
            <a:r>
              <a:rPr lang="it-IT" dirty="0" smtClean="0">
                <a:solidFill>
                  <a:srgbClr val="170AC6"/>
                </a:solidFill>
              </a:rPr>
              <a:t>riporta la velocità di scorrimento in funzione della forza di scorrimento.</a:t>
            </a:r>
          </a:p>
          <a:p>
            <a:pPr algn="just"/>
            <a:r>
              <a:rPr lang="it-IT" dirty="0" smtClean="0">
                <a:solidFill>
                  <a:srgbClr val="170AC6"/>
                </a:solidFill>
              </a:rPr>
              <a:t>Nei casi semplici il grafico è una retta con coefficiente pari all’inverso del coefficiente di viscosità.</a:t>
            </a:r>
            <a:endParaRPr lang="it-IT" dirty="0">
              <a:solidFill>
                <a:srgbClr val="170AC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8640"/>
            <a:ext cx="22584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11560" y="249289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70AC6"/>
                </a:solidFill>
              </a:rPr>
              <a:t>Il significato è semplice: liquidi o sistemi ad alta viscosità richiedono una forza di taglio maggiore per scorrere.</a:t>
            </a:r>
          </a:p>
          <a:p>
            <a:r>
              <a:rPr lang="it-IT" dirty="0" smtClean="0">
                <a:solidFill>
                  <a:srgbClr val="170AC6"/>
                </a:solidFill>
              </a:rPr>
              <a:t>Sistemi meno viscosi richiedono una forza minore.</a:t>
            </a:r>
          </a:p>
          <a:p>
            <a:r>
              <a:rPr lang="it-IT" dirty="0" smtClean="0">
                <a:solidFill>
                  <a:srgbClr val="170AC6"/>
                </a:solidFill>
              </a:rPr>
              <a:t>L’acqua richiede meno forza di una crema.</a:t>
            </a:r>
            <a:endParaRPr lang="it-IT" dirty="0">
              <a:solidFill>
                <a:srgbClr val="170AC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17032"/>
            <a:ext cx="2305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755576" y="522920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70AC6"/>
                </a:solidFill>
              </a:rPr>
              <a:t>E’ semplice intuire che la reologia di un sistema polimerico influenza le sue proprietà meccaniche e di lavorabilità.</a:t>
            </a:r>
            <a:endParaRPr lang="it-IT" dirty="0">
              <a:solidFill>
                <a:srgbClr val="170AC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332656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170AC6"/>
                </a:solidFill>
              </a:rPr>
              <a:t>In un materiale all’equilibrio (mancanza di stress) la distanza tra atomi adiacenti è  0.1 - 0.2 </a:t>
            </a:r>
            <a:r>
              <a:rPr lang="it-IT" dirty="0" err="1" smtClean="0">
                <a:solidFill>
                  <a:srgbClr val="170AC6"/>
                </a:solidFill>
              </a:rPr>
              <a:t>nm</a:t>
            </a:r>
            <a:r>
              <a:rPr lang="it-IT" dirty="0" smtClean="0">
                <a:solidFill>
                  <a:srgbClr val="170AC6"/>
                </a:solidFill>
              </a:rPr>
              <a:t> e le forze di attrazione bilanciano quelle di repulsione.</a:t>
            </a:r>
          </a:p>
          <a:p>
            <a:pPr algn="just"/>
            <a:endParaRPr lang="it-IT" dirty="0" smtClean="0">
              <a:solidFill>
                <a:srgbClr val="170AC6"/>
              </a:solidFill>
            </a:endParaRPr>
          </a:p>
          <a:p>
            <a:pPr algn="just"/>
            <a:r>
              <a:rPr lang="it-IT" dirty="0" smtClean="0">
                <a:solidFill>
                  <a:srgbClr val="170AC6"/>
                </a:solidFill>
              </a:rPr>
              <a:t>Quando il materiale è stirato o compresso, gli atomi (molecole) sono spostati dalla posizione di equilibrio e si generano forze di attrazione o repulsione come illustrato nella figura:</a:t>
            </a:r>
          </a:p>
          <a:p>
            <a:pPr algn="just"/>
            <a:endParaRPr lang="it-IT" dirty="0" smtClean="0">
              <a:solidFill>
                <a:srgbClr val="170AC6"/>
              </a:solidFill>
            </a:endParaRPr>
          </a:p>
          <a:p>
            <a:pPr algn="just"/>
            <a:endParaRPr lang="it-IT" dirty="0" smtClean="0">
              <a:solidFill>
                <a:srgbClr val="170AC6"/>
              </a:solidFill>
            </a:endParaRPr>
          </a:p>
          <a:p>
            <a:pPr algn="just"/>
            <a:endParaRPr lang="it-IT" dirty="0" smtClean="0">
              <a:solidFill>
                <a:srgbClr val="170AC6"/>
              </a:solidFill>
            </a:endParaRPr>
          </a:p>
          <a:p>
            <a:pPr algn="just"/>
            <a:endParaRPr lang="it-IT" dirty="0" smtClean="0">
              <a:solidFill>
                <a:srgbClr val="170AC6"/>
              </a:solidFill>
            </a:endParaRPr>
          </a:p>
          <a:p>
            <a:pPr algn="just"/>
            <a:endParaRPr lang="it-IT" dirty="0" smtClean="0">
              <a:solidFill>
                <a:srgbClr val="170AC6"/>
              </a:solidFill>
            </a:endParaRPr>
          </a:p>
          <a:p>
            <a:pPr algn="just"/>
            <a:endParaRPr lang="it-IT" dirty="0" smtClean="0">
              <a:solidFill>
                <a:srgbClr val="170AC6"/>
              </a:solidFill>
            </a:endParaRPr>
          </a:p>
          <a:p>
            <a:pPr algn="just"/>
            <a:endParaRPr lang="it-IT" dirty="0" smtClean="0">
              <a:solidFill>
                <a:srgbClr val="170AC6"/>
              </a:solidFill>
            </a:endParaRPr>
          </a:p>
          <a:p>
            <a:pPr algn="just"/>
            <a:endParaRPr lang="it-IT" dirty="0" smtClean="0">
              <a:solidFill>
                <a:srgbClr val="170AC6"/>
              </a:solidFill>
            </a:endParaRPr>
          </a:p>
          <a:p>
            <a:pPr algn="just"/>
            <a:endParaRPr lang="it-IT" dirty="0" smtClean="0">
              <a:solidFill>
                <a:srgbClr val="170AC6"/>
              </a:solidFill>
            </a:endParaRPr>
          </a:p>
          <a:p>
            <a:pPr algn="just"/>
            <a:endParaRPr lang="it-IT" dirty="0" smtClean="0">
              <a:solidFill>
                <a:srgbClr val="170AC6"/>
              </a:solidFill>
            </a:endParaRPr>
          </a:p>
          <a:p>
            <a:pPr algn="just"/>
            <a:endParaRPr lang="it-IT" dirty="0" smtClean="0">
              <a:solidFill>
                <a:srgbClr val="170AC6"/>
              </a:solidFill>
            </a:endParaRPr>
          </a:p>
          <a:p>
            <a:pPr algn="just"/>
            <a:r>
              <a:rPr lang="it-IT" dirty="0" smtClean="0">
                <a:solidFill>
                  <a:srgbClr val="170AC6"/>
                </a:solidFill>
              </a:rPr>
              <a:t>Per piccole distorsioni la relazione tra distanza e forza è lineare.</a:t>
            </a:r>
          </a:p>
          <a:p>
            <a:pPr algn="just"/>
            <a:r>
              <a:rPr lang="it-IT" dirty="0" smtClean="0">
                <a:solidFill>
                  <a:srgbClr val="170AC6"/>
                </a:solidFill>
              </a:rPr>
              <a:t>Quando lo sforzo viene rimosso le forze interatomiche riportano il sistema nella posizione di equilibrio.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132856"/>
            <a:ext cx="30861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pertin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4382</TotalTime>
  <Words>1481</Words>
  <Application>Microsoft Office PowerPoint</Application>
  <PresentationFormat>Presentazione su schermo (4:3)</PresentationFormat>
  <Paragraphs>121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Tema di Office</vt:lpstr>
      <vt:lpstr>Equation</vt:lpstr>
      <vt:lpstr>ELEMENTI DI ELASTICITA’ E VISCOELASTICITA’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>Università degli Studi di Trieste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CHIMICA DELLE MACROMOLECOLE</dc:title>
  <dc:creator>Rizzo</dc:creator>
  <cp:lastModifiedBy>Rizzo</cp:lastModifiedBy>
  <cp:revision>373</cp:revision>
  <dcterms:created xsi:type="dcterms:W3CDTF">2013-03-06T13:40:11Z</dcterms:created>
  <dcterms:modified xsi:type="dcterms:W3CDTF">2015-09-21T15:05:46Z</dcterms:modified>
</cp:coreProperties>
</file>