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303" r:id="rId11"/>
    <p:sldId id="261" r:id="rId12"/>
    <p:sldId id="282" r:id="rId13"/>
    <p:sldId id="283" r:id="rId14"/>
    <p:sldId id="284" r:id="rId15"/>
    <p:sldId id="285" r:id="rId16"/>
    <p:sldId id="288" r:id="rId17"/>
    <p:sldId id="289" r:id="rId18"/>
    <p:sldId id="290" r:id="rId19"/>
    <p:sldId id="292" r:id="rId20"/>
    <p:sldId id="293" r:id="rId21"/>
    <p:sldId id="268" r:id="rId22"/>
    <p:sldId id="304" r:id="rId23"/>
    <p:sldId id="305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06" r:id="rId32"/>
    <p:sldId id="319" r:id="rId33"/>
  </p:sldIdLst>
  <p:sldSz cx="10080625" cy="7559675"/>
  <p:notesSz cx="7559675" cy="106918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08" y="7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>
            <a:lvl1pPr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pitchFamily="18"/>
                <a:ea typeface="MS Gothic" pitchFamily="2"/>
                <a:cs typeface="Tahoma" pitchFamily="2"/>
              </a:defRPr>
            </a:lvl1pPr>
          </a:lstStyle>
          <a:p>
            <a:pPr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kern="0"/>
          </a:p>
        </p:txBody>
      </p:sp>
      <p:sp>
        <p:nvSpPr>
          <p:cNvPr id="3" name="Segnaposto data 2"/>
          <p:cNvSpPr txBox="1">
            <a:spLocks noGrp="1"/>
          </p:cNvSpPr>
          <p:nvPr>
            <p:ph type="dt" sz="quarter" idx="1"/>
          </p:nvPr>
        </p:nvSpPr>
        <p:spPr>
          <a:xfrm>
            <a:off x="4278313" y="0"/>
            <a:ext cx="3281362" cy="53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>
            <a:lvl1pPr algn="r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pitchFamily="18"/>
                <a:ea typeface="MS Gothic" pitchFamily="2"/>
                <a:cs typeface="Tahoma" pitchFamily="2"/>
              </a:defRPr>
            </a:lvl1pPr>
          </a:lstStyle>
          <a:p>
            <a:pPr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kern="0"/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2"/>
          </p:nvPr>
        </p:nvSpPr>
        <p:spPr>
          <a:xfrm>
            <a:off x="0" y="10158413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>
            <a:lvl1pPr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pitchFamily="18"/>
                <a:ea typeface="MS Gothic" pitchFamily="2"/>
                <a:cs typeface="Tahoma" pitchFamily="2"/>
              </a:defRPr>
            </a:lvl1pPr>
          </a:lstStyle>
          <a:p>
            <a:pPr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kern="0"/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4278313" y="10158413"/>
            <a:ext cx="3281362" cy="53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>
            <a:lvl1pPr algn="r" fontAlgn="auto" hangingPunct="0">
              <a:spcBef>
                <a:spcPts val="0"/>
              </a:spcBef>
              <a:spcAft>
                <a:spcPts val="0"/>
              </a:spcAft>
              <a:defRPr sz="1400" ker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4AD7660-2353-4F5E-9B67-D8D7EE7323C3}" type="slidenum">
              <a:rPr/>
              <a:pPr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it-IT">
              <a:latin typeface="Arial" pitchFamily="18"/>
              <a:ea typeface="MS Gothic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8686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it-IT" noProof="0"/>
          </a:p>
        </p:txBody>
      </p:sp>
      <p:sp>
        <p:nvSpPr>
          <p:cNvPr id="4" name="Segnaposto intestazion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1363" cy="5349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data 4"/>
          <p:cNvSpPr txBox="1">
            <a:spLocks noGrp="1"/>
          </p:cNvSpPr>
          <p:nvPr>
            <p:ph type="dt" idx="1"/>
          </p:nvPr>
        </p:nvSpPr>
        <p:spPr>
          <a:xfrm>
            <a:off x="4278313" y="0"/>
            <a:ext cx="3281362" cy="5349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4"/>
          </p:nvPr>
        </p:nvSpPr>
        <p:spPr>
          <a:xfrm>
            <a:off x="0" y="10156825"/>
            <a:ext cx="3281363" cy="5349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4278313" y="10156825"/>
            <a:ext cx="3281362" cy="5349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fld id="{7879CD4D-F5AA-46E7-97E4-14111F7DB0D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6082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00" indent="-215900" algn="l" rtl="0" eaLnBrk="0" fontAlgn="base" hangingPunct="0">
      <a:spcBef>
        <a:spcPct val="0"/>
      </a:spcBef>
      <a:spcAft>
        <a:spcPct val="0"/>
      </a:spcAft>
      <a:defRPr lang="it-IT" sz="2000" kern="1200">
        <a:solidFill>
          <a:srgbClr val="000000"/>
        </a:solidFill>
        <a:latin typeface="Arial" pitchFamily="18"/>
        <a:ea typeface="MS Gothic" pitchFamily="2"/>
        <a:cs typeface="Tahoma" pitchFamily="2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16386" name="Segnaposto note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  <a:spAutoFit/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38914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18434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21506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23554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25602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28674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30722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32770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egnaposto immagine diapositiva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</a:ln>
        </p:spPr>
      </p:sp>
      <p:sp>
        <p:nvSpPr>
          <p:cNvPr id="34818" name="Segnaposto note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721225"/>
          </a:xfrm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F22F6-4862-46C7-AC86-B59BB995435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E526A-2C5D-4872-BDDC-C3BE39172D8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D6D2-1B7C-456C-A758-FF2FD5598AC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69D2B-7979-4608-857B-99C942B1405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652E2-1527-4569-9F06-51A188FEEF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43726-D3F6-48CA-8F7F-91080E1692A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7E4FB-F0CB-4936-9822-94F22A0BC58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DD9D9-A387-484F-8F0F-1B7B8910D59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B9A46-75D4-477E-850F-CFD79AC95A3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44E0A-E2B1-487C-9D9F-35BF34F451E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piè di pagina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egnaposto numero diapositiva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758DD-5B54-437F-8025-F6732F89698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titolo 1"/>
          <p:cNvSpPr txBox="1">
            <a:spLocks noGrp="1"/>
          </p:cNvSpPr>
          <p:nvPr>
            <p:ph type="title"/>
          </p:nvPr>
        </p:nvSpPr>
        <p:spPr bwMode="auto">
          <a:xfrm>
            <a:off x="503238" y="301625"/>
            <a:ext cx="9072562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endParaRPr lang="it-IT" smtClean="0"/>
          </a:p>
        </p:txBody>
      </p:sp>
      <p:sp>
        <p:nvSpPr>
          <p:cNvPr id="27651" name="Segnaposto testo 2"/>
          <p:cNvSpPr txBox="1">
            <a:spLocks noGrp="1"/>
          </p:cNvSpPr>
          <p:nvPr>
            <p:ph type="body" idx="1"/>
          </p:nvPr>
        </p:nvSpPr>
        <p:spPr bwMode="auto">
          <a:xfrm>
            <a:off x="503238" y="1768475"/>
            <a:ext cx="9072562" cy="498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2"/>
          </p:nvPr>
        </p:nvSpPr>
        <p:spPr>
          <a:xfrm>
            <a:off x="503238" y="6886575"/>
            <a:ext cx="2349500" cy="5222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3"/>
          </p:nvPr>
        </p:nvSpPr>
        <p:spPr>
          <a:xfrm>
            <a:off x="3448050" y="6886575"/>
            <a:ext cx="3194050" cy="5222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4"/>
          </p:nvPr>
        </p:nvSpPr>
        <p:spPr>
          <a:xfrm>
            <a:off x="7227888" y="6886575"/>
            <a:ext cx="2347912" cy="5222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fld id="{6A127901-0A14-44D8-9FB0-FA2DB4A2D23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it-IT" sz="44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  <a:ea typeface="MS Gothic" pitchFamily="49" charset="-128"/>
          <a:cs typeface="Tahoma" pitchFamily="34" charset="0"/>
        </a:defRPr>
      </a:lvl9pPr>
    </p:titleStyle>
    <p:bodyStyle>
      <a:lvl1pPr marL="431800" indent="-323850" algn="l" rtl="0" eaLnBrk="0" fontAlgn="base" hangingPunct="0">
        <a:spcBef>
          <a:spcPct val="0"/>
        </a:spcBef>
        <a:spcAft>
          <a:spcPts val="1413"/>
        </a:spcAft>
        <a:buSzPct val="45000"/>
        <a:buFont typeface="StarSymbol"/>
        <a:buChar char="●"/>
        <a:defRPr lang="it-IT" sz="32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1pPr>
      <a:lvl2pPr marL="863600" lvl="1" indent="-287338" algn="l" rtl="0" eaLnBrk="0" fontAlgn="base">
        <a:spcBef>
          <a:spcPct val="0"/>
        </a:spcBef>
        <a:spcAft>
          <a:spcPts val="1138"/>
        </a:spcAft>
        <a:buSzPct val="75000"/>
        <a:buFont typeface="StarSymbol"/>
        <a:buChar char="–"/>
        <a:defRPr lang="it-IT" sz="28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2pPr>
      <a:lvl3pPr marL="1295400" lvl="2" indent="-215900" algn="l" rtl="0" eaLnBrk="0" fontAlgn="base">
        <a:spcBef>
          <a:spcPct val="0"/>
        </a:spcBef>
        <a:spcAft>
          <a:spcPts val="850"/>
        </a:spcAft>
        <a:buSzPct val="45000"/>
        <a:buFont typeface="StarSymbol"/>
        <a:buChar char="●"/>
        <a:defRPr lang="it-IT" sz="24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3pPr>
      <a:lvl4pPr marL="1727200" lvl="3" indent="-215900" algn="l" rtl="0" eaLnBrk="0" fontAlgn="base">
        <a:spcBef>
          <a:spcPct val="0"/>
        </a:spcBef>
        <a:spcAft>
          <a:spcPts val="563"/>
        </a:spcAft>
        <a:buSzPct val="75000"/>
        <a:buFont typeface="StarSymbol"/>
        <a:buChar char="–"/>
        <a:defRPr lang="it-IT" sz="20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4pPr>
      <a:lvl5pPr marL="2159000" lvl="4" indent="-215900" algn="l" rtl="0" eaLnBrk="0" fontAlgn="base">
        <a:spcBef>
          <a:spcPct val="0"/>
        </a:spcBef>
        <a:spcAft>
          <a:spcPts val="288"/>
        </a:spcAft>
        <a:buSzPct val="45000"/>
        <a:buFont typeface="StarSymbol"/>
        <a:buChar char="●"/>
        <a:defRPr lang="it-IT" sz="20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5pPr>
      <a:lvl6pPr marL="2616200" indent="-215900" algn="l" rtl="0" eaLnBrk="0" fontAlgn="base">
        <a:spcBef>
          <a:spcPct val="0"/>
        </a:spcBef>
        <a:spcAft>
          <a:spcPts val="288"/>
        </a:spcAft>
        <a:buSzPct val="45000"/>
        <a:buFont typeface="StarSymbol"/>
        <a:buChar char="●"/>
        <a:defRPr lang="it-IT" sz="20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6pPr>
      <a:lvl7pPr marL="3073400" indent="-215900" algn="l" rtl="0" eaLnBrk="0" fontAlgn="base">
        <a:spcBef>
          <a:spcPct val="0"/>
        </a:spcBef>
        <a:spcAft>
          <a:spcPts val="288"/>
        </a:spcAft>
        <a:buSzPct val="45000"/>
        <a:buFont typeface="StarSymbol"/>
        <a:buChar char="●"/>
        <a:defRPr lang="it-IT" sz="20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7pPr>
      <a:lvl8pPr marL="3530600" indent="-215900" algn="l" rtl="0" eaLnBrk="0" fontAlgn="base">
        <a:spcBef>
          <a:spcPct val="0"/>
        </a:spcBef>
        <a:spcAft>
          <a:spcPts val="288"/>
        </a:spcAft>
        <a:buSzPct val="45000"/>
        <a:buFont typeface="StarSymbol"/>
        <a:buChar char="●"/>
        <a:defRPr lang="it-IT" sz="20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8pPr>
      <a:lvl9pPr marL="3987800" indent="-215900" algn="l" rtl="0" eaLnBrk="0" fontAlgn="base">
        <a:spcBef>
          <a:spcPct val="0"/>
        </a:spcBef>
        <a:spcAft>
          <a:spcPts val="288"/>
        </a:spcAft>
        <a:buSzPct val="45000"/>
        <a:buFont typeface="StarSymbol"/>
        <a:buChar char="●"/>
        <a:defRPr lang="it-IT" sz="2000" kern="1200">
          <a:solidFill>
            <a:srgbClr val="000000"/>
          </a:solidFill>
          <a:latin typeface="Arial" pitchFamily="18"/>
          <a:ea typeface="MS Gothic" pitchFamily="2"/>
          <a:cs typeface="Tahoma" pitchFamily="2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YNw8nNXs9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900113" y="1079500"/>
            <a:ext cx="8459787" cy="4338638"/>
          </a:xfrm>
          <a:prstGeom prst="rect">
            <a:avLst/>
          </a:prstGeom>
          <a:noFill/>
          <a:ln>
            <a:noFill/>
          </a:ln>
        </p:spPr>
        <p:txBody>
          <a:bodyPr lIns="90004" tIns="44997" rIns="90004" bIns="44997" anchorCtr="1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dirty="0">
                <a:solidFill>
                  <a:srgbClr val="000000"/>
                </a:solidFill>
                <a:latin typeface="Arial" pitchFamily="34"/>
                <a:ea typeface="MS Gothic" pitchFamily="2"/>
                <a:cs typeface="Arial" pitchFamily="34"/>
              </a:rPr>
              <a:t>Pedagogia Sperimentale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dirty="0">
              <a:solidFill>
                <a:srgbClr val="000000"/>
              </a:solidFill>
              <a:latin typeface="Arial" pitchFamily="34"/>
              <a:ea typeface="MS Gothic" pitchFamily="2"/>
              <a:cs typeface="Arial" pitchFamily="34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dirty="0">
              <a:solidFill>
                <a:srgbClr val="000000"/>
              </a:solidFill>
              <a:latin typeface="Arial" pitchFamily="34"/>
              <a:ea typeface="MS Gothic" pitchFamily="2"/>
              <a:cs typeface="Arial" pitchFamily="34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dirty="0">
                <a:solidFill>
                  <a:srgbClr val="000000"/>
                </a:solidFill>
                <a:latin typeface="Arial" pitchFamily="34"/>
                <a:ea typeface="MS Gothic" pitchFamily="2"/>
                <a:cs typeface="Arial" pitchFamily="34"/>
              </a:rPr>
              <a:t>I argomento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dirty="0">
                <a:solidFill>
                  <a:srgbClr val="000000"/>
                </a:solidFill>
                <a:latin typeface="Arial" pitchFamily="34"/>
                <a:ea typeface="MS Gothic" pitchFamily="2"/>
                <a:cs typeface="Arial" pitchFamily="34"/>
              </a:rPr>
              <a:t>Nascita obiettivi e problemi della PS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dirty="0">
              <a:solidFill>
                <a:srgbClr val="000000"/>
              </a:solidFill>
              <a:latin typeface="Arial" pitchFamily="34"/>
              <a:ea typeface="MS Gothic" pitchFamily="2"/>
              <a:cs typeface="Arial" pitchFamily="34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dirty="0">
              <a:solidFill>
                <a:srgbClr val="000000"/>
              </a:solidFill>
              <a:latin typeface="Arial" pitchFamily="34"/>
              <a:ea typeface="MS Gothic" pitchFamily="2"/>
              <a:cs typeface="Arial" pitchFamily="34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i="1" dirty="0">
              <a:solidFill>
                <a:srgbClr val="000000"/>
              </a:solidFill>
              <a:latin typeface="Arial" pitchFamily="34"/>
              <a:ea typeface="MS Gothic" pitchFamily="2"/>
              <a:cs typeface="Arial" pitchFamily="34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i="1" dirty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latin typeface="Arial" pitchFamily="34"/>
                <a:ea typeface="MS Gothic" pitchFamily="2"/>
                <a:cs typeface="Arial" pitchFamily="34"/>
              </a:rPr>
              <a:t>Cosa </a:t>
            </a:r>
            <a:r>
              <a:rPr lang="it-IT" sz="3200" b="1" i="1" dirty="0" smtClean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latin typeface="Arial" pitchFamily="34"/>
                <a:ea typeface="MS Gothic" pitchFamily="2"/>
                <a:cs typeface="Arial" pitchFamily="34"/>
              </a:rPr>
              <a:t>fa la  </a:t>
            </a:r>
            <a:r>
              <a:rPr lang="it-IT" sz="3200" b="1" i="1" dirty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latin typeface="Arial" pitchFamily="34"/>
                <a:ea typeface="MS Gothic" pitchFamily="2"/>
                <a:cs typeface="Arial" pitchFamily="34"/>
              </a:rPr>
              <a:t>Pedagogia Sperimentale?</a:t>
            </a:r>
          </a:p>
        </p:txBody>
      </p:sp>
      <p:sp>
        <p:nvSpPr>
          <p:cNvPr id="15362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4BB016-ED01-4DC4-B707-A98C7EF991D0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olo 1"/>
          <p:cNvSpPr txBox="1">
            <a:spLocks noGrp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eaLnBrk="1"/>
            <a:endParaRPr altLang="it-IT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58371" name="Segnaposto contenuto 2"/>
          <p:cNvSpPr txBox="1">
            <a:spLocks noGrp="1"/>
          </p:cNvSpPr>
          <p:nvPr>
            <p:ph idx="4294967295"/>
          </p:nvPr>
        </p:nvSpPr>
        <p:spPr>
          <a:ln/>
        </p:spPr>
        <p:txBody>
          <a:bodyPr/>
          <a:lstStyle/>
          <a:p>
            <a:pPr marL="0" indent="0" algn="ctr" eaLnBrk="1">
              <a:buFont typeface="StarSymbol"/>
              <a:buNone/>
            </a:pPr>
            <a:endParaRPr altLang="it-IT" sz="44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marL="0" indent="0" algn="ctr" eaLnBrk="1">
              <a:buFont typeface="StarSymbol"/>
              <a:buNone/>
            </a:pPr>
            <a:endParaRPr altLang="it-IT" sz="44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marL="0" indent="0" algn="ctr" eaLnBrk="1">
              <a:buFont typeface="StarSymbol"/>
              <a:buNone/>
            </a:pPr>
            <a:r>
              <a:rPr altLang="it-IT" sz="4400" smtClean="0">
                <a:latin typeface="Arial" charset="0"/>
                <a:ea typeface="MS Gothic" pitchFamily="49" charset="-128"/>
                <a:cs typeface="Tahoma" pitchFamily="34" charset="0"/>
              </a:rPr>
              <a:t>Were you mindwandering?</a:t>
            </a:r>
          </a:p>
        </p:txBody>
      </p:sp>
      <p:sp>
        <p:nvSpPr>
          <p:cNvPr id="58372" name="Segnaposto numero diapositiva 3"/>
          <p:cNvSpPr txBox="1">
            <a:spLocks noGrp="1"/>
          </p:cNvSpPr>
          <p:nvPr/>
        </p:nvSpPr>
        <p:spPr bwMode="auto">
          <a:xfrm>
            <a:off x="7224713" y="6884988"/>
            <a:ext cx="235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/>
          <a:lstStyle/>
          <a:p>
            <a:pPr algn="r"/>
            <a:fld id="{3CEB6042-3F6E-457C-AC7D-7F1420B3A68D}" type="slidenum">
              <a:rPr lang="it-IT" altLang="it-IT" sz="1500">
                <a:ea typeface="Lucida Sans Unicode" pitchFamily="34" charset="0"/>
                <a:cs typeface="Tahoma" pitchFamily="34" charset="0"/>
              </a:rPr>
              <a:pPr algn="r"/>
              <a:t>10</a:t>
            </a:fld>
            <a:endParaRPr lang="it-IT" altLang="it-IT" sz="1500">
              <a:ea typeface="Lucida Sans Unicode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0590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238" y="685800"/>
            <a:ext cx="9072562" cy="493713"/>
          </a:xfrm>
        </p:spPr>
        <p:txBody>
          <a:bodyPr>
            <a:spAutoFit/>
          </a:bodyPr>
          <a:lstStyle/>
          <a:p>
            <a:pPr eaLnBrk="1"/>
            <a:r>
              <a:rPr sz="3200" b="1" smtClean="0">
                <a:latin typeface="Arial" charset="0"/>
                <a:ea typeface="MS Gothic" pitchFamily="49" charset="-128"/>
                <a:cs typeface="Tahoma" pitchFamily="34" charset="0"/>
              </a:rPr>
              <a:t> A SCUOLA si fanno esperimenti?</a:t>
            </a:r>
          </a:p>
        </p:txBody>
      </p:sp>
      <p:sp>
        <p:nvSpPr>
          <p:cNvPr id="37890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238" y="1768475"/>
            <a:ext cx="9072562" cy="3698875"/>
          </a:xfrm>
        </p:spPr>
        <p:txBody>
          <a:bodyPr>
            <a:spAutoFit/>
          </a:bodyPr>
          <a:lstStyle/>
          <a:p>
            <a:pPr algn="just" eaLnBrk="1">
              <a:buFont typeface="StarSymbol"/>
              <a:buNone/>
            </a:pPr>
            <a:endParaRPr sz="14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algn="just"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Inizialmente le sperimentazioni condotte nella scuola hanno avuto molte lacune:</a:t>
            </a:r>
          </a:p>
          <a:p>
            <a:pPr algn="just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Pre o quasi-esperimenti</a:t>
            </a:r>
          </a:p>
          <a:p>
            <a:pPr algn="just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innovazioni, non sperimentazioni</a:t>
            </a:r>
          </a:p>
          <a:p>
            <a:pPr algn="just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non prevedevano forme di controllo e di verifica.</a:t>
            </a:r>
          </a:p>
          <a:p>
            <a:pPr algn="just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o verifica condotta  in modo aneddotico .</a:t>
            </a:r>
          </a:p>
        </p:txBody>
      </p:sp>
      <p:sp>
        <p:nvSpPr>
          <p:cNvPr id="37891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6C3B8B-A5FC-42BE-B0CF-B7ABAA9ACBC4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1.ipotesi estremamente generali</a:t>
            </a:r>
          </a:p>
        </p:txBody>
      </p:sp>
      <p:sp>
        <p:nvSpPr>
          <p:cNvPr id="39938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>
              <a:lnSpc>
                <a:spcPct val="90000"/>
              </a:lnSpc>
              <a:buFontTx/>
              <a:buChar char="•"/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Il ricercatore dovrebbe trasformare le congetture iniziali in una definizione del problema: </a:t>
            </a:r>
          </a:p>
          <a:p>
            <a:pPr lvl="2" eaLnBrk="1">
              <a:lnSpc>
                <a:spcPct val="90000"/>
              </a:lnSpc>
              <a:buFontTx/>
              <a:buNone/>
            </a:pPr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  domanda che identifica le variabili da studiare</a:t>
            </a:r>
          </a:p>
          <a:p>
            <a:pPr lvl="2" eaLnBrk="1">
              <a:lnSpc>
                <a:spcPct val="90000"/>
              </a:lnSpc>
              <a:buFontTx/>
              <a:buNone/>
            </a:pPr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 e specificare </a:t>
            </a:r>
            <a:r>
              <a:rPr altLang="it-IT" sz="3500" smtClean="0">
                <a:latin typeface="Arial" charset="0"/>
                <a:ea typeface="MS Gothic" pitchFamily="49" charset="-128"/>
                <a:cs typeface="Tahoma" pitchFamily="34" charset="0"/>
              </a:rPr>
              <a:t>una</a:t>
            </a:r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 predizione causale.</a:t>
            </a: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 </a:t>
            </a:r>
          </a:p>
          <a:p>
            <a:pPr lvl="1" eaLnBrk="1">
              <a:lnSpc>
                <a:spcPct val="90000"/>
              </a:lnSpc>
              <a:buFontTx/>
              <a:buChar char="•"/>
            </a:pPr>
            <a:endParaRPr altLang="it-IT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90000"/>
              </a:lnSpc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invece: </a:t>
            </a:r>
          </a:p>
          <a:p>
            <a:pPr lvl="1" eaLnBrk="1">
              <a:lnSpc>
                <a:spcPct val="90000"/>
              </a:lnSpc>
              <a:buFontTx/>
              <a:buNone/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    la domanda ha invece  spesso una formulazione molto vaga </a:t>
            </a:r>
          </a:p>
        </p:txBody>
      </p:sp>
      <p:sp>
        <p:nvSpPr>
          <p:cNvPr id="39939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0DA666-B60C-43C4-8A0C-CB43626E660B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3"/>
          <p:cNvSpPr txBox="1">
            <a:spLocks noGrp="1" noChangeArrowheads="1"/>
          </p:cNvSpPr>
          <p:nvPr>
            <p:ph type="body" idx="4294967295"/>
          </p:nvPr>
        </p:nvSpPr>
        <p:spPr>
          <a:xfrm>
            <a:off x="0" y="525463"/>
            <a:ext cx="9564688" cy="6588125"/>
          </a:xfrm>
        </p:spPr>
        <p:txBody>
          <a:bodyPr/>
          <a:lstStyle/>
          <a:p>
            <a:pPr eaLnBrk="1">
              <a:lnSpc>
                <a:spcPct val="80000"/>
              </a:lnSpc>
            </a:pPr>
            <a:r>
              <a:rPr altLang="it-IT" sz="2600" i="1" smtClean="0">
                <a:latin typeface="Arial" charset="0"/>
                <a:ea typeface="MS Gothic" pitchFamily="49" charset="-128"/>
                <a:cs typeface="Tahoma" pitchFamily="34" charset="0"/>
              </a:rPr>
              <a:t>Stino e Palmer (1999),  Journal of Adolescent and Adult Literacy</a:t>
            </a:r>
          </a:p>
          <a:p>
            <a:pPr eaLnBrk="1">
              <a:lnSpc>
                <a:spcPct val="80000"/>
              </a:lnSpc>
            </a:pP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  indagine: come si recuperano soggetti adulti carcerati di sesso femminile. </a:t>
            </a:r>
          </a:p>
          <a:p>
            <a:pPr eaLnBrk="1">
              <a:lnSpc>
                <a:spcPct val="80000"/>
              </a:lnSpc>
            </a:pPr>
            <a:endParaRPr altLang="it-IT" sz="26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80000"/>
              </a:lnSpc>
            </a:pP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Analisi letteratura: ci sono  pochi studi  sui programmi educativi per le donne carcerate, sull'uso della scrittura in combinazione con la partecipazione a circoli di apprendimento -&gt; mancanza di conoscenze precedenti</a:t>
            </a:r>
          </a:p>
          <a:p>
            <a:pPr eaLnBrk="1">
              <a:lnSpc>
                <a:spcPct val="80000"/>
              </a:lnSpc>
            </a:pP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Conseguenza: generazione di una  ipotesi complessa: </a:t>
            </a:r>
            <a:b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</a:b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la scrittura e la partecipazione a circoli di apprendimento aumenta la motivazione e le abilità di scrittura </a:t>
            </a:r>
          </a:p>
          <a:p>
            <a:pPr eaLnBrk="1">
              <a:lnSpc>
                <a:spcPct val="80000"/>
              </a:lnSpc>
            </a:pP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variabili indipendenti: l’uso della scrittura e i circoli di apprendimento</a:t>
            </a:r>
          </a:p>
          <a:p>
            <a:pPr eaLnBrk="1">
              <a:lnSpc>
                <a:spcPct val="80000"/>
              </a:lnSpc>
            </a:pP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variabili dipendente: motivazione e l’acquisizione di abilità di scrittura </a:t>
            </a:r>
          </a:p>
          <a:p>
            <a:pPr eaLnBrk="1">
              <a:lnSpc>
                <a:spcPct val="80000"/>
              </a:lnSpc>
            </a:pPr>
            <a:endParaRPr altLang="it-IT" sz="2600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40962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6C5DBA-1B8D-4DBC-8D82-4C3F68854692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5938" y="446088"/>
            <a:ext cx="9061450" cy="6307137"/>
          </a:xfrm>
        </p:spPr>
        <p:txBody>
          <a:bodyPr/>
          <a:lstStyle/>
          <a:p>
            <a:pPr eaLnBrk="1"/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Soggetti: Il gruppo studiato (10 soggetti età variante tra 19 e 35) e' estremamente vario, molti hanno problemi di dipendenza da alcool o droghe -&gt; problemi di validità esterna </a:t>
            </a:r>
          </a:p>
          <a:p>
            <a:pPr eaLnBrk="1"/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 L'intento e' di produrre dati qualitativi.</a:t>
            </a:r>
          </a:p>
          <a:p>
            <a:pPr eaLnBrk="1"/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 Ma di che tipo e a quale scopo? la raccolta di informazioni e' servita per ottenere dati osservativi da cui ricavare categorie di analisi, la precisazione delle variabili? </a:t>
            </a:r>
          </a:p>
          <a:p>
            <a:pPr eaLnBrk="1"/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no.. </a:t>
            </a:r>
            <a:b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</a:br>
            <a:endParaRPr altLang="it-IT" sz="31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/>
            <a:endParaRPr altLang="it-IT" sz="3100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41986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3FC7AB-4A96-45D6-B837-7CCE0270D912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5"/>
          <p:cNvSpPr txBox="1">
            <a:spLocks noChangeArrowheads="1"/>
          </p:cNvSpPr>
          <p:nvPr/>
        </p:nvSpPr>
        <p:spPr bwMode="auto">
          <a:xfrm>
            <a:off x="276225" y="446088"/>
            <a:ext cx="96059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>
              <a:spcBef>
                <a:spcPct val="50000"/>
              </a:spcBef>
            </a:pPr>
            <a:endParaRPr lang="it-IT" altLang="it-IT">
              <a:latin typeface="Calibri" pitchFamily="34" charset="0"/>
            </a:endParaRPr>
          </a:p>
        </p:txBody>
      </p:sp>
      <p:sp>
        <p:nvSpPr>
          <p:cNvPr id="43010" name="Rectangle 7"/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2. Le procedure di misurazione sono soggettive. </a:t>
            </a:r>
          </a:p>
        </p:txBody>
      </p:sp>
      <p:sp>
        <p:nvSpPr>
          <p:cNvPr id="43011" name="Text Box 9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buFontTx/>
              <a:buNone/>
            </a:pPr>
            <a:endParaRPr altLang="it-IT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buFontTx/>
              <a:buNone/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Con una presentazione aneddotica</a:t>
            </a:r>
          </a:p>
          <a:p>
            <a:pPr lvl="1" eaLnBrk="1">
              <a:buFontTx/>
              <a:buNone/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un momento fortunato</a:t>
            </a:r>
          </a:p>
          <a:p>
            <a:pPr lvl="1" eaLnBrk="1">
              <a:buFontTx/>
              <a:buNone/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un esito brillante o catastrofico,</a:t>
            </a:r>
          </a:p>
          <a:p>
            <a:pPr eaLnBrk="1">
              <a:buFontTx/>
              <a:buNone/>
            </a:pP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 si può provare quasi tutto e il contrario di tutto.</a:t>
            </a:r>
          </a:p>
          <a:p>
            <a:pPr eaLnBrk="1">
              <a:buFontTx/>
              <a:buNone/>
            </a:pPr>
            <a:endParaRPr altLang="it-IT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43012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14E2BD-6B6A-41CF-8A7A-BF5784480E72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3"/>
          <p:cNvSpPr txBox="1">
            <a:spLocks noGrp="1" noChangeArrowheads="1"/>
          </p:cNvSpPr>
          <p:nvPr>
            <p:ph type="body" idx="4294967295"/>
          </p:nvPr>
        </p:nvSpPr>
        <p:spPr>
          <a:xfrm>
            <a:off x="0" y="604838"/>
            <a:ext cx="9564688" cy="6508750"/>
          </a:xfrm>
        </p:spPr>
        <p:txBody>
          <a:bodyPr/>
          <a:lstStyle/>
          <a:p>
            <a:pPr eaLnBrk="1">
              <a:lnSpc>
                <a:spcPct val="80000"/>
              </a:lnSpc>
            </a:pPr>
            <a:r>
              <a:rPr altLang="it-IT" sz="3700" i="1" smtClean="0">
                <a:latin typeface="Arial" charset="0"/>
                <a:ea typeface="MS Gothic" pitchFamily="49" charset="-128"/>
                <a:cs typeface="Tahoma" pitchFamily="34" charset="0"/>
              </a:rPr>
              <a:t>Thygesen &amp; Keller, 1999 </a:t>
            </a:r>
          </a:p>
          <a:p>
            <a:pPr eaLnBrk="1">
              <a:lnSpc>
                <a:spcPct val="80000"/>
              </a:lnSpc>
            </a:pPr>
            <a:endParaRPr altLang="it-IT" sz="3700" i="1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80000"/>
              </a:lnSpc>
            </a:pPr>
            <a:endParaRPr altLang="it-IT" sz="3700" i="1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80000"/>
              </a:lnSpc>
            </a:pPr>
            <a:r>
              <a:rPr altLang="it-IT" sz="3700" i="1" smtClean="0">
                <a:latin typeface="Arial" charset="0"/>
                <a:ea typeface="MS Gothic" pitchFamily="49" charset="-128"/>
                <a:cs typeface="Tahoma" pitchFamily="34" charset="0"/>
              </a:rPr>
              <a:t>ricerca  svolta nell'arco di tre anni con studenti universitari in Norvegia:</a:t>
            </a:r>
          </a:p>
          <a:p>
            <a:pPr eaLnBrk="1">
              <a:lnSpc>
                <a:spcPct val="80000"/>
              </a:lnSpc>
            </a:pPr>
            <a:endParaRPr altLang="it-IT" sz="37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80000"/>
              </a:lnSpc>
            </a:pPr>
            <a:r>
              <a:rPr altLang="it-IT" sz="3700" smtClean="0">
                <a:latin typeface="Arial" charset="0"/>
                <a:ea typeface="MS Gothic" pitchFamily="49" charset="-128"/>
                <a:cs typeface="Tahoma" pitchFamily="34" charset="0"/>
              </a:rPr>
              <a:t>uso della teleconferenza tra soggetti norvegesi e statunitensi per  sviluppare una prospettiva internazionale sull'educazione speciale </a:t>
            </a:r>
          </a:p>
          <a:p>
            <a:pPr eaLnBrk="1">
              <a:lnSpc>
                <a:spcPct val="80000"/>
              </a:lnSpc>
            </a:pPr>
            <a:endParaRPr altLang="it-IT" sz="37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80000"/>
              </a:lnSpc>
            </a:pPr>
            <a:endParaRPr altLang="it-IT" sz="3700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44034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E563DA-53E3-42E9-BCDD-27AADF7B8253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risultati:</a:t>
            </a:r>
          </a:p>
        </p:txBody>
      </p:sp>
      <p:sp>
        <p:nvSpPr>
          <p:cNvPr id="45058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80000"/>
              </a:lnSpc>
            </a:pPr>
            <a:r>
              <a:rPr altLang="it-IT" sz="2200" smtClean="0">
                <a:latin typeface="Arial" charset="0"/>
                <a:ea typeface="MS Gothic" pitchFamily="49" charset="-128"/>
                <a:cs typeface="Tahoma" pitchFamily="34" charset="0"/>
              </a:rPr>
              <a:t/>
            </a:r>
            <a:br>
              <a:rPr altLang="it-IT" sz="2200" smtClean="0">
                <a:latin typeface="Arial" charset="0"/>
                <a:ea typeface="MS Gothic" pitchFamily="49" charset="-128"/>
                <a:cs typeface="Tahoma" pitchFamily="34" charset="0"/>
              </a:rPr>
            </a:br>
            <a:r>
              <a:rPr altLang="it-IT" sz="2200" smtClean="0">
                <a:latin typeface="Arial" charset="0"/>
                <a:ea typeface="MS Gothic" pitchFamily="49" charset="-128"/>
                <a:cs typeface="Tahoma" pitchFamily="34" charset="0"/>
              </a:rPr>
              <a:t>  </a:t>
            </a:r>
            <a:r>
              <a:rPr altLang="it-IT" sz="2200" i="1" smtClean="0">
                <a:latin typeface="Arial" charset="0"/>
                <a:ea typeface="MS Gothic" pitchFamily="49" charset="-128"/>
                <a:cs typeface="Tahoma" pitchFamily="34" charset="0"/>
              </a:rPr>
              <a:t>Alcuni</a:t>
            </a:r>
            <a:r>
              <a:rPr altLang="it-IT" sz="2200" smtClean="0">
                <a:latin typeface="Arial" charset="0"/>
                <a:ea typeface="MS Gothic" pitchFamily="49" charset="-128"/>
                <a:cs typeface="Tahoma" pitchFamily="34" charset="0"/>
              </a:rPr>
              <a:t> si sentivano a proprio agio con le telecamere e i microfoni, altri mostravano ansia(... ). Per alcuni di loro apparire di fronte ai propri pari era un evento sgradevole. </a:t>
            </a:r>
            <a:r>
              <a:rPr altLang="it-IT" sz="2200" i="1" smtClean="0">
                <a:latin typeface="Arial" charset="0"/>
                <a:ea typeface="MS Gothic" pitchFamily="49" charset="-128"/>
                <a:cs typeface="Tahoma" pitchFamily="34" charset="0"/>
              </a:rPr>
              <a:t>Altri </a:t>
            </a:r>
            <a:r>
              <a:rPr altLang="it-IT" sz="2200" smtClean="0">
                <a:latin typeface="Arial" charset="0"/>
                <a:ea typeface="MS Gothic" pitchFamily="49" charset="-128"/>
                <a:cs typeface="Tahoma" pitchFamily="34" charset="0"/>
              </a:rPr>
              <a:t>studenti avevano invece familiarità con questo tipo di situazione (...). </a:t>
            </a:r>
          </a:p>
          <a:p>
            <a:pPr eaLnBrk="1">
              <a:lnSpc>
                <a:spcPct val="80000"/>
              </a:lnSpc>
            </a:pPr>
            <a:r>
              <a:rPr altLang="it-IT" sz="2200" smtClean="0">
                <a:latin typeface="Arial" charset="0"/>
                <a:ea typeface="MS Gothic" pitchFamily="49" charset="-128"/>
                <a:cs typeface="Tahoma" pitchFamily="34" charset="0"/>
              </a:rPr>
              <a:t>Il fatto che potessero vedersi e sentirsi faceva crescere la curiosità, si chiedevano se erano sposati, quanti figli avevano, ecc.. La connessione dal vivo audio e video permette la comunicazione genuina e permette il rapporto tra i partecipanti. Lo abbiamo visto molte volte. Per esempio uno degli studenti norvegesi andrà in visita in Minnesota.. </a:t>
            </a:r>
          </a:p>
          <a:p>
            <a:pPr eaLnBrk="1">
              <a:lnSpc>
                <a:spcPct val="80000"/>
              </a:lnSpc>
            </a:pPr>
            <a:endParaRPr altLang="it-IT" sz="22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lnSpc>
                <a:spcPct val="80000"/>
              </a:lnSpc>
            </a:pP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Sono variabili dipendenti della sperimentazione, che verteva sull'appropriazione delle metodologie utilizzate per l'educazione speciale?</a:t>
            </a:r>
          </a:p>
        </p:txBody>
      </p:sp>
      <p:sp>
        <p:nvSpPr>
          <p:cNvPr id="45059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03D69F-E360-4940-AB51-1C47525A0730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altLang="it-IT" b="1" smtClean="0">
                <a:latin typeface="Arial" charset="0"/>
                <a:ea typeface="MS Gothic" pitchFamily="49" charset="-128"/>
                <a:cs typeface="Tahoma" pitchFamily="34" charset="0"/>
              </a:rPr>
              <a:t>3. rigore = quantità?</a:t>
            </a:r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 </a:t>
            </a:r>
          </a:p>
        </p:txBody>
      </p:sp>
      <p:sp>
        <p:nvSpPr>
          <p:cNvPr id="46082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alt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La soluzione non è nella quantità</a:t>
            </a:r>
          </a:p>
          <a:p>
            <a:pPr eaLnBrk="1"/>
            <a:r>
              <a:rPr alt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ricerche </a:t>
            </a:r>
            <a:r>
              <a:rPr alt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che  utilizzano masse enormi di dati, ma su problemi che non sempre sono  significativi. </a:t>
            </a:r>
          </a:p>
          <a:p>
            <a:pPr eaLnBrk="1"/>
            <a:r>
              <a:rPr alt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PISA, INVALSI</a:t>
            </a:r>
            <a:r>
              <a:rPr alt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? (</a:t>
            </a:r>
            <a:r>
              <a:rPr altLang="it-IT" i="1" dirty="0" smtClean="0">
                <a:latin typeface="Arial" charset="0"/>
                <a:ea typeface="MS Gothic" pitchFamily="49" charset="-128"/>
                <a:cs typeface="Tahoma" pitchFamily="34" charset="0"/>
              </a:rPr>
              <a:t>teaching to test</a:t>
            </a:r>
            <a:r>
              <a:rPr alt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?)</a:t>
            </a:r>
            <a:endParaRPr altLang="it-IT" dirty="0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46083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190F7D-EFE7-45B9-AD56-A3EC74346866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8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525463"/>
            <a:ext cx="9074150" cy="6227762"/>
          </a:xfrm>
        </p:spPr>
        <p:txBody>
          <a:bodyPr/>
          <a:lstStyle/>
          <a:p>
            <a:pPr eaLnBrk="1">
              <a:buFontTx/>
              <a:buNone/>
            </a:pPr>
            <a:r>
              <a:rPr altLang="it-IT" sz="4000" dirty="0" smtClean="0">
                <a:latin typeface="Arial" charset="0"/>
                <a:ea typeface="MS Gothic" pitchFamily="49" charset="-128"/>
                <a:cs typeface="Tahoma" pitchFamily="34" charset="0"/>
              </a:rPr>
              <a:t>Meazzini</a:t>
            </a:r>
          </a:p>
          <a:p>
            <a:pPr eaLnBrk="1"/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grandi campioni per  controllare variabili spurie non previste dal piano sperimentale, </a:t>
            </a:r>
          </a:p>
          <a:p>
            <a:pPr eaLnBrk="1"/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dato di rilievo: rendimento medio del gruppo, mentre ha un valore marginale la prestazione dei singoli. </a:t>
            </a:r>
            <a:b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</a:br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  </a:t>
            </a:r>
          </a:p>
          <a:p>
            <a:pPr eaLnBrk="1"/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ostacolata la scoperta di importanti processi comportamentali,</a:t>
            </a:r>
          </a:p>
          <a:p>
            <a:pPr eaLnBrk="1"/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 fatto rilevante quando la conoscenza del problema non </a:t>
            </a:r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èmolto </a:t>
            </a:r>
            <a:r>
              <a:rPr altLang="it-IT" sz="3100" dirty="0" smtClean="0">
                <a:latin typeface="Arial" charset="0"/>
                <a:ea typeface="MS Gothic" pitchFamily="49" charset="-128"/>
                <a:cs typeface="Tahoma" pitchFamily="34" charset="0"/>
              </a:rPr>
              <a:t>sviluppata.</a:t>
            </a:r>
          </a:p>
        </p:txBody>
      </p:sp>
      <p:sp>
        <p:nvSpPr>
          <p:cNvPr id="48130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FFB8D3-D90E-4E53-9196-77346B66E99A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238" y="346075"/>
            <a:ext cx="9072562" cy="1173163"/>
          </a:xfrm>
        </p:spPr>
        <p:txBody>
          <a:bodyPr/>
          <a:lstStyle/>
          <a:p>
            <a:pPr marL="431800" indent="-323850" eaLnBrk="1"/>
            <a:r>
              <a:rPr sz="3200" b="1" i="1" smtClean="0">
                <a:latin typeface="Arial" charset="0"/>
                <a:ea typeface="MS Gothic" pitchFamily="49" charset="-128"/>
                <a:cs typeface="Tahoma" pitchFamily="34" charset="0"/>
              </a:rPr>
              <a:t>Cosa e’ la  la Pedagogia Sperimentale?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238" y="1692275"/>
            <a:ext cx="9072562" cy="4899025"/>
          </a:xfrm>
        </p:spPr>
        <p:txBody>
          <a:bodyPr/>
          <a:lstStyle/>
          <a:p>
            <a:pPr algn="just" eaLnBrk="1">
              <a:buFont typeface="StarSymbol"/>
              <a:buNone/>
              <a:tabLst>
                <a:tab pos="979488" algn="l"/>
              </a:tabLst>
            </a:pPr>
            <a:r>
              <a:rPr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S Gothic" pitchFamily="49" charset="-128"/>
                <a:cs typeface="Arial" charset="0"/>
              </a:rPr>
              <a:t>Termini chiave: </a:t>
            </a:r>
          </a:p>
          <a:p>
            <a:pPr algn="just" eaLnBrk="1">
              <a:tabLst>
                <a:tab pos="979488" algn="l"/>
              </a:tabLst>
            </a:pPr>
            <a:r>
              <a:rPr sz="2600" smtClean="0">
                <a:latin typeface="Arial" charset="0"/>
                <a:ea typeface="MS Gothic" pitchFamily="49" charset="-128"/>
                <a:cs typeface="Arial" charset="0"/>
              </a:rPr>
              <a:t>Una scienza che sottopone a controllo l’efficacia dell’intervento educativo</a:t>
            </a:r>
          </a:p>
          <a:p>
            <a:pPr algn="just" eaLnBrk="1">
              <a:lnSpc>
                <a:spcPct val="200000"/>
              </a:lnSpc>
              <a:tabLst>
                <a:tab pos="979488" algn="l"/>
              </a:tabLst>
            </a:pPr>
            <a:r>
              <a:rPr sz="2600" smtClean="0">
                <a:latin typeface="Arial" charset="0"/>
                <a:ea typeface="MS Gothic" pitchFamily="49" charset="-128"/>
                <a:cs typeface="Arial" charset="0"/>
              </a:rPr>
              <a:t>I suoi problemi nascono dalla pratica educativa</a:t>
            </a:r>
          </a:p>
          <a:p>
            <a:pPr algn="just" eaLnBrk="1">
              <a:tabLst>
                <a:tab pos="979488" algn="l"/>
              </a:tabLst>
            </a:pPr>
            <a:r>
              <a:rPr sz="2600" smtClean="0">
                <a:latin typeface="Arial" charset="0"/>
                <a:ea typeface="MS Gothic" pitchFamily="49" charset="-128"/>
                <a:cs typeface="Arial" charset="0"/>
              </a:rPr>
              <a:t>Utilizza le procedure delle scienze sperimentali e le conoscenze teoriche proprie e delle altre scienze dell’uomo</a:t>
            </a:r>
          </a:p>
          <a:p>
            <a:pPr algn="just" eaLnBrk="1">
              <a:lnSpc>
                <a:spcPct val="200000"/>
              </a:lnSpc>
              <a:tabLst>
                <a:tab pos="979488" algn="l"/>
              </a:tabLst>
            </a:pPr>
            <a:r>
              <a:rPr sz="2600" smtClean="0">
                <a:latin typeface="Arial" charset="0"/>
                <a:ea typeface="MS Gothic" pitchFamily="49" charset="-128"/>
                <a:cs typeface="Arial" charset="0"/>
              </a:rPr>
              <a:t>Adattamento al proprio contesto e oggetto di studio</a:t>
            </a:r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DB5A13-9328-4714-92ED-9F3252C89FF7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altLang="it-IT" smtClean="0">
                <a:latin typeface="Arial" charset="0"/>
                <a:ea typeface="MS Gothic" pitchFamily="49" charset="-128"/>
                <a:cs typeface="Tahoma" pitchFamily="34" charset="0"/>
              </a:rPr>
              <a:t>Soluzioni…</a:t>
            </a:r>
          </a:p>
        </p:txBody>
      </p:sp>
      <p:sp>
        <p:nvSpPr>
          <p:cNvPr id="49154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altLang="it-IT" sz="3100" smtClean="0">
                <a:latin typeface="Arial" charset="0"/>
                <a:ea typeface="MS Gothic" pitchFamily="49" charset="-128"/>
                <a:cs typeface="Tahoma" pitchFamily="34" charset="0"/>
              </a:rPr>
              <a:t>dare valore alle procedure preparatorie nella pianificazione della ricerca: </a:t>
            </a:r>
          </a:p>
          <a:p>
            <a:pPr eaLnBrk="1"/>
            <a:endParaRPr altLang="it-IT" sz="31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lvl="1" eaLnBrk="1"/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 procedure di </a:t>
            </a:r>
            <a:r>
              <a:rPr altLang="it-IT" sz="2600" b="1" smtClean="0">
                <a:latin typeface="Arial" charset="0"/>
                <a:ea typeface="MS Gothic" pitchFamily="49" charset="-128"/>
                <a:cs typeface="Tahoma" pitchFamily="34" charset="0"/>
              </a:rPr>
              <a:t>osservazione</a:t>
            </a: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 nello sviluppo delle conoscenze del fenomeno che si intende studiare, </a:t>
            </a:r>
          </a:p>
          <a:p>
            <a:pPr lvl="1" eaLnBrk="1"/>
            <a:endParaRPr altLang="it-IT" sz="26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lvl="1" eaLnBrk="1"/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 </a:t>
            </a:r>
            <a:r>
              <a:rPr altLang="it-IT" sz="2600" b="1" smtClean="0">
                <a:latin typeface="Arial" charset="0"/>
                <a:ea typeface="MS Gothic" pitchFamily="49" charset="-128"/>
                <a:cs typeface="Tahoma" pitchFamily="34" charset="0"/>
              </a:rPr>
              <a:t>fase esplorativa</a:t>
            </a:r>
            <a:r>
              <a:rPr altLang="it-IT" sz="2600" smtClean="0">
                <a:latin typeface="Arial" charset="0"/>
                <a:ea typeface="MS Gothic" pitchFamily="49" charset="-128"/>
                <a:cs typeface="Tahoma" pitchFamily="34" charset="0"/>
              </a:rPr>
              <a:t> della ricerca nella definizione delle variabili e nella preparazione delle misure. </a:t>
            </a:r>
          </a:p>
          <a:p>
            <a:pPr eaLnBrk="1"/>
            <a:endParaRPr altLang="it-IT" sz="3100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49155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EB70D3-2C24-4EFF-9345-C4D233D51552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egnaposto contenuto 3"/>
          <p:cNvSpPr txBox="1">
            <a:spLocks noGrp="1"/>
          </p:cNvSpPr>
          <p:nvPr>
            <p:ph idx="1"/>
          </p:nvPr>
        </p:nvSpPr>
        <p:spPr>
          <a:xfrm>
            <a:off x="144463" y="755650"/>
            <a:ext cx="9431337" cy="6002338"/>
          </a:xfrm>
        </p:spPr>
        <p:txBody>
          <a:bodyPr/>
          <a:lstStyle/>
          <a:p>
            <a:pPr eaLnBrk="1"/>
            <a:r>
              <a:rPr b="1" u="sng" dirty="0" smtClean="0">
                <a:latin typeface="Arial" charset="0"/>
                <a:ea typeface="MS Gothic" pitchFamily="49" charset="-128"/>
                <a:cs typeface="Tahoma" pitchFamily="34" charset="0"/>
              </a:rPr>
              <a:t>Terzo problema: i rapporti con gli altri campi disciplinari</a:t>
            </a:r>
          </a:p>
          <a:p>
            <a:pPr eaLnBrk="1"/>
            <a:r>
              <a:rPr dirty="0" smtClean="0">
                <a:latin typeface="Arial" charset="0"/>
                <a:ea typeface="MS Gothic" pitchFamily="49" charset="-128"/>
                <a:cs typeface="Tahoma" pitchFamily="34" charset="0"/>
              </a:rPr>
              <a:t>Dati? O contributo alla creazione della conoscenza?</a:t>
            </a:r>
          </a:p>
          <a:p>
            <a:pPr eaLnBrk="1"/>
            <a:r>
              <a:rPr b="1" u="sng" dirty="0" smtClean="0">
                <a:latin typeface="Arial" charset="0"/>
                <a:ea typeface="MS Gothic" pitchFamily="49" charset="-128"/>
                <a:cs typeface="Tahoma" pitchFamily="34" charset="0"/>
              </a:rPr>
              <a:t>Quarto problema: il rapporto tra ricerca e scuola</a:t>
            </a:r>
          </a:p>
          <a:p>
            <a:pPr eaLnBrk="1"/>
            <a:r>
              <a:rPr dirty="0" smtClean="0">
                <a:latin typeface="Arial" charset="0"/>
                <a:ea typeface="MS Gothic" pitchFamily="49" charset="-128"/>
                <a:cs typeface="Tahoma" pitchFamily="34" charset="0"/>
              </a:rPr>
              <a:t>Decisioni dall’alto, </a:t>
            </a:r>
            <a:endParaRPr dirty="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/>
            <a:endParaRPr dirty="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/>
            <a:r>
              <a:rPr dirty="0" smtClean="0">
                <a:latin typeface="Arial" charset="0"/>
                <a:ea typeface="MS Gothic" pitchFamily="49" charset="-128"/>
                <a:cs typeface="Tahoma" pitchFamily="34" charset="0"/>
              </a:rPr>
              <a:t>…ma aumenta la formazione</a:t>
            </a:r>
          </a:p>
          <a:p>
            <a:pPr eaLnBrk="1"/>
            <a:r>
              <a:rPr dirty="0" smtClean="0">
                <a:latin typeface="Arial" charset="0"/>
                <a:ea typeface="MS Gothic" pitchFamily="49" charset="-128"/>
                <a:cs typeface="Tahoma" pitchFamily="34" charset="0"/>
              </a:rPr>
              <a:t>EBE </a:t>
            </a:r>
            <a:r>
              <a:rPr lang="it-IT" dirty="0" smtClean="0">
                <a:latin typeface="Arial" charset="0"/>
                <a:ea typeface="MS Gothic" pitchFamily="49" charset="-128"/>
                <a:cs typeface="Tahoma" pitchFamily="34" charset="0"/>
              </a:rPr>
              <a:t>–</a:t>
            </a:r>
            <a:r>
              <a:rPr dirty="0" smtClean="0">
                <a:latin typeface="Arial" charset="0"/>
                <a:ea typeface="MS Gothic" pitchFamily="49" charset="-128"/>
                <a:cs typeface="Tahoma" pitchFamily="34" charset="0"/>
              </a:rPr>
              <a:t> una nuova prospettiva?</a:t>
            </a:r>
          </a:p>
        </p:txBody>
      </p:sp>
      <p:sp>
        <p:nvSpPr>
          <p:cNvPr id="52226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2028BA-15A8-4399-821B-A8300B225F54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olo 1"/>
          <p:cNvSpPr txBox="1">
            <a:spLocks noGrp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eaLnBrk="1"/>
            <a:endParaRPr altLang="it-IT" smtClean="0">
              <a:latin typeface="Arial" charset="0"/>
              <a:ea typeface="MS Gothic" pitchFamily="49" charset="-128"/>
              <a:cs typeface="Tahoma" pitchFamily="34" charset="0"/>
            </a:endParaRPr>
          </a:p>
        </p:txBody>
      </p:sp>
      <p:sp>
        <p:nvSpPr>
          <p:cNvPr id="60420" name="Segnaposto numero diapositiva 3"/>
          <p:cNvSpPr txBox="1">
            <a:spLocks noGrp="1"/>
          </p:cNvSpPr>
          <p:nvPr/>
        </p:nvSpPr>
        <p:spPr bwMode="auto">
          <a:xfrm>
            <a:off x="7224713" y="6884988"/>
            <a:ext cx="235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/>
          <a:lstStyle/>
          <a:p>
            <a:pPr algn="r"/>
            <a:fld id="{ADC4FC10-104C-4DB2-B666-5BBAA4C56AF5}" type="slidenum">
              <a:rPr lang="it-IT" altLang="it-IT" sz="1500">
                <a:solidFill>
                  <a:prstClr val="black"/>
                </a:solidFill>
                <a:ea typeface="Lucida Sans Unicode" pitchFamily="34" charset="0"/>
                <a:cs typeface="Tahoma" pitchFamily="34" charset="0"/>
              </a:rPr>
              <a:pPr algn="r"/>
              <a:t>22</a:t>
            </a:fld>
            <a:endParaRPr lang="it-IT" altLang="it-IT" sz="1500">
              <a:solidFill>
                <a:prstClr val="black"/>
              </a:solidFill>
              <a:ea typeface="Lucida Sans Unicode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5713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Evidence</a:t>
            </a:r>
            <a:r>
              <a:rPr lang="it-IT" dirty="0" smtClean="0"/>
              <a:t> </a:t>
            </a:r>
            <a:r>
              <a:rPr lang="it-IT" dirty="0" err="1" smtClean="0"/>
              <a:t>Based</a:t>
            </a:r>
            <a:r>
              <a:rPr lang="it-IT" dirty="0" smtClean="0"/>
              <a:t> </a:t>
            </a:r>
            <a:r>
              <a:rPr lang="it-IT" dirty="0" err="1" smtClean="0"/>
              <a:t>Education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>
              <a:buNone/>
            </a:pPr>
            <a:r>
              <a:rPr lang="en-US" dirty="0" err="1"/>
              <a:t>Ranieri</a:t>
            </a:r>
            <a:r>
              <a:rPr lang="en-US" dirty="0"/>
              <a:t> M. (2007). </a:t>
            </a:r>
            <a:r>
              <a:rPr lang="it-IT" dirty="0" err="1"/>
              <a:t>Evidence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</a:t>
            </a:r>
            <a:r>
              <a:rPr lang="it-IT" dirty="0" err="1"/>
              <a:t>Education</a:t>
            </a:r>
            <a:r>
              <a:rPr lang="it-IT" dirty="0"/>
              <a:t>: un dibattito in corso. </a:t>
            </a:r>
            <a:r>
              <a:rPr lang="it-IT" i="1" dirty="0"/>
              <a:t>Journal of e-Learning and Knowledge Society, 3</a:t>
            </a:r>
            <a:r>
              <a:rPr lang="it-IT" dirty="0"/>
              <a:t>, 3, 147-152.</a:t>
            </a:r>
          </a:p>
          <a:p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B9A46-75D4-477E-850F-CFD79AC95A33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127662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768" y="467469"/>
            <a:ext cx="9072562" cy="4989513"/>
          </a:xfrm>
        </p:spPr>
        <p:txBody>
          <a:bodyPr/>
          <a:lstStyle/>
          <a:p>
            <a:r>
              <a:rPr lang="it-IT" dirty="0" smtClean="0"/>
              <a:t>In </a:t>
            </a:r>
            <a:r>
              <a:rPr lang="it-IT" dirty="0"/>
              <a:t>Inghilterra a metà anni ’90: </a:t>
            </a:r>
            <a:endParaRPr lang="it-IT" dirty="0" smtClean="0"/>
          </a:p>
          <a:p>
            <a:r>
              <a:rPr lang="it-IT" dirty="0" smtClean="0"/>
              <a:t> </a:t>
            </a:r>
            <a:r>
              <a:rPr lang="it-IT" dirty="0"/>
              <a:t>una nuova visione della ricerca e della pratica educativa </a:t>
            </a:r>
            <a:r>
              <a:rPr lang="it-IT" dirty="0" smtClean="0"/>
              <a:t>ispirate </a:t>
            </a:r>
            <a:r>
              <a:rPr lang="it-IT" dirty="0"/>
              <a:t>a una metodologia elaborata nel campo della ricerca medica (</a:t>
            </a:r>
            <a:r>
              <a:rPr lang="it-IT" dirty="0" err="1"/>
              <a:t>Evidence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</a:t>
            </a:r>
            <a:r>
              <a:rPr lang="it-IT" dirty="0" err="1"/>
              <a:t>Education</a:t>
            </a:r>
            <a:r>
              <a:rPr lang="it-IT" dirty="0"/>
              <a:t> </a:t>
            </a:r>
            <a:r>
              <a:rPr lang="it-IT" dirty="0" smtClean="0"/>
              <a:t>Medicine):</a:t>
            </a:r>
          </a:p>
          <a:p>
            <a:endParaRPr lang="it-IT" dirty="0"/>
          </a:p>
          <a:p>
            <a:r>
              <a:rPr lang="it-IT" dirty="0" smtClean="0"/>
              <a:t>critica  </a:t>
            </a:r>
            <a:r>
              <a:rPr lang="it-IT" dirty="0"/>
              <a:t>alle insufficienze della ricerca accademica in ambito </a:t>
            </a:r>
            <a:r>
              <a:rPr lang="it-IT" dirty="0" smtClean="0"/>
              <a:t>educativo </a:t>
            </a:r>
            <a:r>
              <a:rPr lang="it-IT" dirty="0"/>
              <a:t>rispetto ai bisogni dei pratici </a:t>
            </a:r>
          </a:p>
          <a:p>
            <a:r>
              <a:rPr lang="it-IT" dirty="0" smtClean="0"/>
              <a:t>Richiesta di una </a:t>
            </a:r>
            <a:r>
              <a:rPr lang="it-IT" dirty="0"/>
              <a:t>ricerca maggiormente basata sui criteri correnti di </a:t>
            </a:r>
            <a:r>
              <a:rPr lang="it-IT" dirty="0" smtClean="0"/>
              <a:t>scientificità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6004429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Anche in USA</a:t>
            </a:r>
          </a:p>
          <a:p>
            <a:r>
              <a:rPr lang="it-IT" dirty="0" smtClean="0"/>
              <a:t>No </a:t>
            </a:r>
            <a:r>
              <a:rPr lang="it-IT" dirty="0" err="1" smtClean="0"/>
              <a:t>child</a:t>
            </a:r>
            <a:r>
              <a:rPr lang="it-IT" dirty="0" smtClean="0"/>
              <a:t> </a:t>
            </a:r>
            <a:r>
              <a:rPr lang="it-IT" dirty="0" err="1" smtClean="0"/>
              <a:t>left</a:t>
            </a:r>
            <a:r>
              <a:rPr lang="it-IT" dirty="0" smtClean="0"/>
              <a:t> </a:t>
            </a:r>
            <a:r>
              <a:rPr lang="it-IT" dirty="0" err="1" smtClean="0"/>
              <a:t>behind</a:t>
            </a:r>
            <a:endParaRPr lang="it-IT" dirty="0" smtClean="0"/>
          </a:p>
          <a:p>
            <a:endParaRPr lang="it-IT" dirty="0"/>
          </a:p>
          <a:p>
            <a:r>
              <a:rPr lang="en-US" dirty="0"/>
              <a:t>The </a:t>
            </a:r>
            <a:r>
              <a:rPr lang="en-US" b="1" dirty="0"/>
              <a:t>No Child Left Behind Act</a:t>
            </a:r>
            <a:r>
              <a:rPr lang="en-US" dirty="0"/>
              <a:t> (</a:t>
            </a:r>
            <a:r>
              <a:rPr lang="en-US" b="1" dirty="0"/>
              <a:t>NCLB</a:t>
            </a:r>
            <a:r>
              <a:rPr lang="en-US" dirty="0"/>
              <a:t>) is a federal law that provides money for extra educational assistance for poor </a:t>
            </a:r>
            <a:r>
              <a:rPr lang="en-US" b="1" dirty="0"/>
              <a:t>children</a:t>
            </a:r>
            <a:r>
              <a:rPr lang="en-US" dirty="0"/>
              <a:t> in return for improvements in their academic progress.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689489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>
              <a:buNone/>
            </a:pPr>
            <a:r>
              <a:rPr lang="it-IT" dirty="0" smtClean="0"/>
              <a:t>La tradizionale </a:t>
            </a:r>
            <a:r>
              <a:rPr lang="it-IT" dirty="0"/>
              <a:t>ricerca educativa </a:t>
            </a:r>
            <a:r>
              <a:rPr lang="it-IT" dirty="0" smtClean="0"/>
              <a:t>è ritenuta</a:t>
            </a:r>
          </a:p>
          <a:p>
            <a:r>
              <a:rPr lang="it-IT" dirty="0" smtClean="0"/>
              <a:t>Poco utile</a:t>
            </a:r>
          </a:p>
          <a:p>
            <a:r>
              <a:rPr lang="it-IT" dirty="0" smtClean="0"/>
              <a:t>Poco rigorosa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879651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mancanza di </a:t>
            </a:r>
            <a:r>
              <a:rPr lang="it-IT" dirty="0" err="1" smtClean="0"/>
              <a:t>cumulatività</a:t>
            </a:r>
            <a:r>
              <a:rPr lang="it-IT" dirty="0" smtClean="0"/>
              <a:t> </a:t>
            </a:r>
            <a:endParaRPr lang="it-IT" dirty="0"/>
          </a:p>
          <a:p>
            <a:pPr lvl="0"/>
            <a:r>
              <a:rPr lang="it-IT" dirty="0"/>
              <a:t>carattere ideologico: </a:t>
            </a:r>
            <a:r>
              <a:rPr lang="it-IT" dirty="0" smtClean="0"/>
              <a:t> </a:t>
            </a:r>
            <a:endParaRPr lang="it-IT" dirty="0"/>
          </a:p>
          <a:p>
            <a:pPr lvl="0"/>
            <a:r>
              <a:rPr lang="it-IT" dirty="0"/>
              <a:t>scarsa qualità scientifica: </a:t>
            </a:r>
            <a:r>
              <a:rPr lang="it-IT" dirty="0" smtClean="0"/>
              <a:t> </a:t>
            </a:r>
            <a:endParaRPr lang="it-IT" dirty="0"/>
          </a:p>
          <a:p>
            <a:pPr lvl="0"/>
            <a:r>
              <a:rPr lang="it-IT" dirty="0"/>
              <a:t>scarsa qualità metodologica: </a:t>
            </a:r>
            <a:r>
              <a:rPr lang="it-IT" dirty="0" smtClean="0"/>
              <a:t> </a:t>
            </a:r>
            <a:endParaRPr lang="it-IT" dirty="0"/>
          </a:p>
          <a:p>
            <a:pPr lvl="0"/>
            <a:r>
              <a:rPr lang="it-IT" dirty="0"/>
              <a:t>distanza tra accademici e pratici: </a:t>
            </a:r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8270236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768" y="539477"/>
            <a:ext cx="9432032" cy="6218511"/>
          </a:xfrm>
        </p:spPr>
        <p:txBody>
          <a:bodyPr/>
          <a:lstStyle/>
          <a:p>
            <a:pPr marL="107950" indent="0">
              <a:buNone/>
            </a:pPr>
            <a:r>
              <a:rPr lang="it-IT" dirty="0"/>
              <a:t>l’EBE </a:t>
            </a:r>
            <a:r>
              <a:rPr lang="it-IT" dirty="0" smtClean="0"/>
              <a:t>: è necessaria </a:t>
            </a:r>
            <a:r>
              <a:rPr lang="it-IT" dirty="0"/>
              <a:t>una “cultura dell’evidenza” o della “</a:t>
            </a:r>
            <a:r>
              <a:rPr lang="it-IT" dirty="0" smtClean="0"/>
              <a:t>prova</a:t>
            </a:r>
          </a:p>
          <a:p>
            <a:pPr marL="107950" indent="0">
              <a:buNone/>
            </a:pPr>
            <a:endParaRPr lang="it-IT" dirty="0" smtClean="0"/>
          </a:p>
          <a:p>
            <a:pPr marL="107950" indent="0">
              <a:buNone/>
            </a:pPr>
            <a:r>
              <a:rPr lang="it-IT" dirty="0" smtClean="0"/>
              <a:t> meta-analisi</a:t>
            </a:r>
            <a:endParaRPr lang="it-IT" dirty="0"/>
          </a:p>
          <a:p>
            <a:pPr marL="107950" indent="0">
              <a:buNone/>
            </a:pPr>
            <a:r>
              <a:rPr lang="it-IT" dirty="0" smtClean="0"/>
              <a:t>revisione sistematica.</a:t>
            </a:r>
            <a:endParaRPr lang="it-IT" dirty="0"/>
          </a:p>
          <a:p>
            <a:r>
              <a:rPr lang="it-IT" dirty="0"/>
              <a:t>Le review e le meta-analisi sono tipologie di studi che non forniscono dati nuovi </a:t>
            </a:r>
          </a:p>
          <a:p>
            <a:r>
              <a:rPr lang="it-IT" dirty="0"/>
              <a:t> Permettono di avere un quadro riassuntivo delle evidenze </a:t>
            </a:r>
          </a:p>
          <a:p>
            <a:r>
              <a:rPr lang="it-IT" dirty="0"/>
              <a:t>• </a:t>
            </a:r>
            <a:r>
              <a:rPr lang="it-IT" dirty="0" smtClean="0"/>
              <a:t>Sono sintesi </a:t>
            </a:r>
            <a:r>
              <a:rPr lang="it-IT" dirty="0"/>
              <a:t>aggiornate </a:t>
            </a:r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807554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Valore per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professionista</a:t>
            </a:r>
          </a:p>
          <a:p>
            <a:r>
              <a:rPr lang="it-IT" dirty="0" smtClean="0"/>
              <a:t>Il ricercatore</a:t>
            </a:r>
          </a:p>
          <a:p>
            <a:r>
              <a:rPr lang="it-IT" dirty="0" smtClean="0"/>
              <a:t>Il decisore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94093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238" y="220663"/>
            <a:ext cx="9072562" cy="625475"/>
          </a:xfrm>
        </p:spPr>
        <p:txBody>
          <a:bodyPr/>
          <a:lstStyle/>
          <a:p>
            <a:pPr eaLnBrk="1"/>
            <a:r>
              <a:rPr smtClean="0">
                <a:latin typeface="Arial" charset="0"/>
                <a:ea typeface="MS Gothic" pitchFamily="49" charset="-128"/>
                <a:cs typeface="Tahoma" pitchFamily="34" charset="0"/>
              </a:rPr>
              <a:t>La nascita della PS</a:t>
            </a:r>
          </a:p>
        </p:txBody>
      </p:sp>
      <p:sp>
        <p:nvSpPr>
          <p:cNvPr id="20482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73063" y="277813"/>
            <a:ext cx="5040312" cy="8367712"/>
          </a:xfrm>
        </p:spPr>
        <p:txBody>
          <a:bodyPr/>
          <a:lstStyle/>
          <a:p>
            <a:pPr eaLnBrk="1">
              <a:buFont typeface="StarSymbol"/>
              <a:buNone/>
              <a:tabLst>
                <a:tab pos="889000" algn="l"/>
              </a:tabLst>
            </a:pPr>
            <a:endParaRPr sz="28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tabLst>
                <a:tab pos="889000" algn="l"/>
              </a:tabLst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Il termine è del 1900</a:t>
            </a:r>
          </a:p>
          <a:p>
            <a:pPr eaLnBrk="1">
              <a:buFont typeface="StarSymbol"/>
              <a:buNone/>
              <a:tabLst>
                <a:tab pos="889000" algn="l"/>
              </a:tabLst>
            </a:pPr>
            <a:endParaRPr sz="28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tabLst>
                <a:tab pos="889000" algn="l"/>
              </a:tabLst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 Origini  nella seconda meta’ dell’ottocento.</a:t>
            </a:r>
          </a:p>
          <a:p>
            <a:pPr eaLnBrk="1">
              <a:buFont typeface="StarSymbol"/>
              <a:buNone/>
              <a:tabLst>
                <a:tab pos="889000" algn="l"/>
              </a:tabLst>
            </a:pPr>
            <a:endParaRPr sz="28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tabLst>
                <a:tab pos="889000" algn="l"/>
              </a:tabLst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Ragioni:</a:t>
            </a:r>
          </a:p>
          <a:p>
            <a:pPr lvl="1" eaLnBrk="1" hangingPunct="0">
              <a:tabLst>
                <a:tab pos="889000" algn="l"/>
              </a:tabLst>
            </a:pPr>
            <a:r>
              <a:rPr smtClean="0">
                <a:latin typeface="Arial" charset="0"/>
                <a:ea typeface="MS Gothic" pitchFamily="49" charset="-128"/>
                <a:cs typeface="Tahoma" pitchFamily="34" charset="0"/>
              </a:rPr>
              <a:t> rivoluzione industriale</a:t>
            </a:r>
          </a:p>
          <a:p>
            <a:pPr lvl="1" eaLnBrk="1" hangingPunct="0">
              <a:tabLst>
                <a:tab pos="889000" algn="l"/>
              </a:tabLst>
            </a:pPr>
            <a:r>
              <a:rPr smtClean="0">
                <a:latin typeface="Arial" charset="0"/>
                <a:ea typeface="MS Gothic" pitchFamily="49" charset="-128"/>
                <a:cs typeface="Tahoma" pitchFamily="34" charset="0"/>
              </a:rPr>
              <a:t> la crescita quantitativa dei sistemi scolastici</a:t>
            </a:r>
          </a:p>
          <a:p>
            <a:pPr lvl="1" eaLnBrk="1" hangingPunct="0">
              <a:tabLst>
                <a:tab pos="889000" algn="l"/>
              </a:tabLst>
            </a:pPr>
            <a:r>
              <a:rPr smtClean="0">
                <a:latin typeface="Arial" charset="0"/>
                <a:ea typeface="MS Gothic" pitchFamily="49" charset="-128"/>
                <a:cs typeface="Tahoma" pitchFamily="34" charset="0"/>
              </a:rPr>
              <a:t>ricchezza del movimento scientifico (fiducia nell’evoluzione).</a:t>
            </a:r>
          </a:p>
        </p:txBody>
      </p:sp>
      <p:pic>
        <p:nvPicPr>
          <p:cNvPr id="20483" name="Immagin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40363" y="3060700"/>
            <a:ext cx="4640262" cy="280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25AFC0-6EC9-4C73-BA94-0639B8139924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Critiche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>
              <a:buNone/>
            </a:pPr>
            <a:endParaRPr lang="it-IT" dirty="0" smtClean="0"/>
          </a:p>
          <a:p>
            <a:r>
              <a:rPr lang="it-IT" dirty="0" smtClean="0"/>
              <a:t>Ma…. Difendere il pluralismo della ricerca</a:t>
            </a:r>
          </a:p>
          <a:p>
            <a:endParaRPr lang="it-IT" dirty="0" smtClean="0"/>
          </a:p>
          <a:p>
            <a:r>
              <a:rPr lang="it-IT" dirty="0"/>
              <a:t>ai sostenitori dell’EBE va riconosciuto il merito di aver riacceso il dibattito intorno alla natura e al significato della ricerca </a:t>
            </a:r>
            <a:r>
              <a:rPr lang="it-IT" dirty="0" smtClean="0"/>
              <a:t>educativa</a:t>
            </a:r>
            <a:r>
              <a:rPr lang="it-IT" dirty="0"/>
              <a:t>.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080079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B9A46-75D4-477E-850F-CFD79AC95A33}" type="slidenum">
              <a:rPr lang="it-IT" smtClean="0"/>
              <a:pPr>
                <a:defRPr/>
              </a:pPr>
              <a:t>31</a:t>
            </a:fld>
            <a:endParaRPr lang="it-IT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999" y="251445"/>
            <a:ext cx="7286625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673531" y="4819963"/>
            <a:ext cx="89289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hlinkClick r:id="rId3"/>
              </a:rPr>
              <a:t>https://</a:t>
            </a:r>
            <a:r>
              <a:rPr lang="it-IT" dirty="0" smtClean="0">
                <a:hlinkClick r:id="rId3"/>
              </a:rPr>
              <a:t>www.youtube.com/watch?v=RYNw8nNXs94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E inoltre</a:t>
            </a:r>
          </a:p>
          <a:p>
            <a:r>
              <a:rPr lang="it-IT" dirty="0" smtClean="0"/>
              <a:t>https</a:t>
            </a:r>
            <a:r>
              <a:rPr lang="it-IT" dirty="0"/>
              <a:t>://campus.hubscuola.it/discipline-umanistiche/che-cosa-funziona-veramente-in-classe-per-una-didattica-informata-da-evidenze/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5826896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69D2B-7979-4608-857B-99C942B14052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1601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238" y="301625"/>
            <a:ext cx="9072562" cy="958850"/>
          </a:xfrm>
        </p:spPr>
        <p:txBody>
          <a:bodyPr>
            <a:spAutoFit/>
          </a:bodyPr>
          <a:lstStyle/>
          <a:p>
            <a:pPr eaLnBrk="1"/>
            <a:r>
              <a:rPr sz="3200" b="1" smtClean="0">
                <a:latin typeface="Arial" charset="0"/>
                <a:ea typeface="MS Gothic" pitchFamily="49" charset="-128"/>
                <a:cs typeface="Tahoma" pitchFamily="34" charset="0"/>
              </a:rPr>
              <a:t>Espansione.. blocco</a:t>
            </a:r>
          </a:p>
        </p:txBody>
      </p:sp>
      <p:sp>
        <p:nvSpPr>
          <p:cNvPr id="22530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468313" y="1260475"/>
            <a:ext cx="9070975" cy="4899025"/>
          </a:xfrm>
        </p:spPr>
        <p:txBody>
          <a:bodyPr/>
          <a:lstStyle/>
          <a:p>
            <a:pPr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Nei suoi primi passi lo sperimentalismo educativo</a:t>
            </a:r>
          </a:p>
          <a:p>
            <a:pPr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procede parallelamente alla crescita della psicologia</a:t>
            </a:r>
          </a:p>
          <a:p>
            <a:pPr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mantiene uno stretto contatto con   la cultura pedagogica  internazionale.</a:t>
            </a:r>
          </a:p>
          <a:p>
            <a:pPr eaLnBrk="1">
              <a:buFont typeface="StarSymbol"/>
              <a:buNone/>
            </a:pPr>
            <a:endParaRPr sz="28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Poi  si afferma il pensiero idealista</a:t>
            </a:r>
          </a:p>
          <a:p>
            <a:pPr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Blocco della ricerca per</a:t>
            </a:r>
          </a:p>
          <a:p>
            <a:pPr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 un lungo periodo</a:t>
            </a:r>
          </a:p>
        </p:txBody>
      </p:sp>
      <p:pic>
        <p:nvPicPr>
          <p:cNvPr id="22531" name="Immagin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6888" y="4408488"/>
            <a:ext cx="4322762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BB9B66-E535-481B-B8C8-07359BF84229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238" y="346075"/>
            <a:ext cx="9072562" cy="914400"/>
          </a:xfrm>
        </p:spPr>
        <p:txBody>
          <a:bodyPr/>
          <a:lstStyle/>
          <a:p>
            <a:pPr eaLnBrk="1"/>
            <a:r>
              <a:rPr smtClean="0">
                <a:latin typeface="Arial" charset="0"/>
                <a:ea typeface="MS Gothic" pitchFamily="49" charset="-128"/>
                <a:cs typeface="Tahoma" pitchFamily="34" charset="0"/>
              </a:rPr>
              <a:t>La ripresa..</a:t>
            </a:r>
          </a:p>
        </p:txBody>
      </p:sp>
      <p:sp>
        <p:nvSpPr>
          <p:cNvPr id="24578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60363" y="1260475"/>
            <a:ext cx="9070975" cy="4899025"/>
          </a:xfrm>
        </p:spPr>
        <p:txBody>
          <a:bodyPr/>
          <a:lstStyle/>
          <a:p>
            <a:pPr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Gli studi riprendono dagli anni ’50 nel secondo dopoguerra.</a:t>
            </a:r>
          </a:p>
          <a:p>
            <a:pPr eaLnBrk="1">
              <a:buFont typeface="StarSymbol"/>
              <a:buNone/>
            </a:pPr>
            <a:endParaRPr sz="14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buFont typeface="StarSymbol"/>
              <a:buNone/>
            </a:pPr>
            <a:endParaRPr sz="14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buFont typeface="StarSymbol"/>
              <a:buNone/>
            </a:pPr>
            <a:endParaRPr sz="140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Conseguenze dei decenni di pausa:</a:t>
            </a:r>
          </a:p>
          <a:p>
            <a:pPr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devono essere ripresi i contatti perduti,</a:t>
            </a:r>
          </a:p>
          <a:p>
            <a:pPr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recuperate conoscenze elaborate altrove,</a:t>
            </a:r>
          </a:p>
          <a:p>
            <a:pPr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modificate le metodologie</a:t>
            </a:r>
          </a:p>
        </p:txBody>
      </p:sp>
      <p:pic>
        <p:nvPicPr>
          <p:cNvPr id="24579" name="Immagin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8900" y="4510088"/>
            <a:ext cx="2011363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4897C7-347C-4039-8968-4E6F32FFC537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Titolo 1"/>
          <p:cNvSpPr txBox="1">
            <a:spLocks noGrp="1"/>
          </p:cNvSpPr>
          <p:nvPr>
            <p:ph type="title" idx="4294967295"/>
          </p:nvPr>
        </p:nvSpPr>
        <p:spPr>
          <a:xfrm>
            <a:off x="468313" y="268288"/>
            <a:ext cx="9070975" cy="1171575"/>
          </a:xfrm>
        </p:spPr>
        <p:txBody>
          <a:bodyPr/>
          <a:lstStyle/>
          <a:p>
            <a:pPr eaLnBrk="1"/>
            <a:r>
              <a:rPr sz="3200" smtClean="0">
                <a:latin typeface="Arial" charset="0"/>
                <a:ea typeface="MS Gothic" pitchFamily="49" charset="-128"/>
                <a:cs typeface="Tahoma" pitchFamily="34" charset="0"/>
              </a:rPr>
              <a:t>I problematica</a:t>
            </a:r>
          </a:p>
        </p:txBody>
      </p:sp>
      <p:sp>
        <p:nvSpPr>
          <p:cNvPr id="1055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39750" y="1400175"/>
            <a:ext cx="9072563" cy="4900613"/>
          </a:xfrm>
        </p:spPr>
        <p:txBody>
          <a:bodyPr/>
          <a:lstStyle/>
          <a:p>
            <a:pPr algn="just" eaLnBrk="1">
              <a:buFont typeface="StarSymbol"/>
              <a:buNone/>
            </a:pPr>
            <a:r>
              <a:rPr smtClean="0">
                <a:latin typeface="Arial" charset="0"/>
                <a:ea typeface="MS Gothic" pitchFamily="49" charset="-128"/>
                <a:cs typeface="Arial" charset="0"/>
              </a:rPr>
              <a:t>Contrapposizione sulla possibilità di usare il metodo sperimentale in educazione e su tutti i possibili oggetti di indagine.</a:t>
            </a:r>
          </a:p>
          <a:p>
            <a:pPr algn="just" eaLnBrk="1">
              <a:lnSpc>
                <a:spcPct val="150000"/>
              </a:lnSpc>
              <a:buFont typeface="StarSymbol"/>
              <a:buNone/>
            </a:pPr>
            <a:r>
              <a:rPr smtClean="0">
                <a:latin typeface="Arial" charset="0"/>
                <a:ea typeface="MS Gothic" pitchFamily="49" charset="-128"/>
                <a:cs typeface="Arial" charset="0"/>
              </a:rPr>
              <a:t>Due diverse posizioni: laici / cattolici</a:t>
            </a:r>
          </a:p>
          <a:p>
            <a:pPr algn="just" eaLnBrk="1">
              <a:lnSpc>
                <a:spcPct val="150000"/>
              </a:lnSpc>
              <a:buFont typeface="StarSymbol"/>
              <a:buNone/>
            </a:pPr>
            <a:r>
              <a:rPr smtClean="0">
                <a:latin typeface="Arial" charset="0"/>
                <a:ea typeface="MS Gothic" pitchFamily="49" charset="-128"/>
                <a:cs typeface="Arial" charset="0"/>
              </a:rPr>
              <a:t>su:</a:t>
            </a:r>
          </a:p>
          <a:p>
            <a:pPr algn="just" eaLnBrk="1">
              <a:lnSpc>
                <a:spcPct val="150000"/>
              </a:lnSpc>
              <a:buFont typeface="StarSymbol"/>
              <a:buNone/>
            </a:pPr>
            <a:r>
              <a:rPr smtClean="0">
                <a:latin typeface="Arial" charset="0"/>
                <a:ea typeface="MS Gothic" pitchFamily="49" charset="-128"/>
                <a:cs typeface="Arial" charset="0"/>
              </a:rPr>
              <a:t>oggetto della sperimentazione</a:t>
            </a:r>
          </a:p>
          <a:p>
            <a:pPr algn="just" eaLnBrk="1">
              <a:lnSpc>
                <a:spcPct val="150000"/>
              </a:lnSpc>
              <a:buFont typeface="StarSymbol"/>
              <a:buNone/>
            </a:pPr>
            <a:r>
              <a:rPr smtClean="0">
                <a:latin typeface="Arial" charset="0"/>
                <a:ea typeface="MS Gothic" pitchFamily="49" charset="-128"/>
                <a:cs typeface="Arial" charset="0"/>
              </a:rPr>
              <a:t>metodo di accertamento</a:t>
            </a:r>
          </a:p>
        </p:txBody>
      </p:sp>
      <p:graphicFrame>
        <p:nvGraphicFramePr>
          <p:cNvPr id="1053" name="Object 29"/>
          <p:cNvGraphicFramePr>
            <a:graphicFrameLocks noChangeAspect="1"/>
          </p:cNvGraphicFramePr>
          <p:nvPr/>
        </p:nvGraphicFramePr>
        <p:xfrm>
          <a:off x="8064500" y="3851275"/>
          <a:ext cx="1692275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r:id="rId4" imgW="1047896" imgH="1047896" progId="">
                  <p:embed/>
                </p:oleObj>
              </mc:Choice>
              <mc:Fallback>
                <p:oleObj r:id="rId4" imgW="1047896" imgH="1047896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0" y="3851275"/>
                        <a:ext cx="1692275" cy="1427163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6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E1F4D5-0804-4B53-B0FF-E5FB7A3F7684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eaLnBrk="1"/>
            <a:r>
              <a:rPr sz="3200" b="1" smtClean="0">
                <a:latin typeface="Arial" charset="0"/>
                <a:ea typeface="MS Gothic" pitchFamily="49" charset="-128"/>
                <a:cs typeface="Tahoma" pitchFamily="34" charset="0"/>
              </a:rPr>
              <a:t>Contrapposizione laici/cattolici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238" y="1768475"/>
            <a:ext cx="4427537" cy="3806825"/>
          </a:xfrm>
        </p:spPr>
        <p:txBody>
          <a:bodyPr>
            <a:spAutoFit/>
          </a:bodyPr>
          <a:lstStyle/>
          <a:p>
            <a:pPr marL="108000" indent="0" eaLnBrk="1" fontAlgn="auto">
              <a:spcBef>
                <a:spcPts val="0"/>
              </a:spcBef>
              <a:spcAft>
                <a:spcPts val="1415"/>
              </a:spcAft>
              <a:buFont typeface="StarSymbol"/>
              <a:buNone/>
              <a:defRPr/>
            </a:pPr>
            <a:r>
              <a:rPr sz="2800" dirty="0" smtClean="0"/>
              <a:t>Ricercatori di </a:t>
            </a:r>
            <a:r>
              <a:rPr sz="2800" dirty="0"/>
              <a:t>orientamento cattolico:</a:t>
            </a:r>
          </a:p>
          <a:p>
            <a:pPr marL="431999" indent="-323999" eaLnBrk="1" fontAlgn="auto">
              <a:spcBef>
                <a:spcPts val="0"/>
              </a:spcBef>
              <a:spcAft>
                <a:spcPts val="1415"/>
              </a:spcAft>
              <a:defRPr/>
            </a:pPr>
            <a:r>
              <a:rPr sz="2800" dirty="0"/>
              <a:t>  numero circoscritto di campi di indagine (solo questioni tecniche di applicazione didattica),</a:t>
            </a:r>
          </a:p>
          <a:p>
            <a:pPr marL="431999" indent="-323999" eaLnBrk="1" fontAlgn="auto">
              <a:spcBef>
                <a:spcPts val="0"/>
              </a:spcBef>
              <a:spcAft>
                <a:spcPts val="1415"/>
              </a:spcAft>
              <a:defRPr/>
            </a:pPr>
            <a:r>
              <a:rPr sz="2800" dirty="0"/>
              <a:t> senza utilizzare strumenti di verifica  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4294967295"/>
          </p:nvPr>
        </p:nvSpPr>
        <p:spPr>
          <a:xfrm>
            <a:off x="5151438" y="1768475"/>
            <a:ext cx="4427537" cy="5280025"/>
          </a:xfrm>
        </p:spPr>
        <p:txBody>
          <a:bodyPr/>
          <a:lstStyle/>
          <a:p>
            <a:pPr marL="107950" indent="0" algn="just" eaLnBrk="1">
              <a:buFont typeface="StarSymbol"/>
              <a:buNone/>
            </a:pPr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Ricercatori laici:</a:t>
            </a:r>
          </a:p>
          <a:p>
            <a:pPr marL="107950" indent="0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si possono analizzare tutti gli aspetti relativi all'educazione,</a:t>
            </a:r>
          </a:p>
          <a:p>
            <a:pPr marL="107950" indent="0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 anche le premesse fondamentali, la cultura, i valori, i fini (che per gli altri sono dati, assoluti, eterni)</a:t>
            </a:r>
          </a:p>
          <a:p>
            <a:pPr marL="107950" indent="0" eaLnBrk="1"/>
            <a:r>
              <a:rPr sz="2800" smtClean="0">
                <a:latin typeface="Arial" charset="0"/>
                <a:ea typeface="MS Gothic" pitchFamily="49" charset="-128"/>
                <a:cs typeface="Tahoma" pitchFamily="34" charset="0"/>
              </a:rPr>
              <a:t> e facendo uso di strumenti quantitativi, come i test.</a:t>
            </a:r>
          </a:p>
        </p:txBody>
      </p:sp>
      <p:sp>
        <p:nvSpPr>
          <p:cNvPr id="29700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7F1911-A9DC-42C5-882C-180605C022C2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238" y="346075"/>
            <a:ext cx="9072562" cy="1173163"/>
          </a:xfrm>
        </p:spPr>
        <p:txBody>
          <a:bodyPr/>
          <a:lstStyle/>
          <a:p>
            <a:pPr eaLnBrk="1"/>
            <a:r>
              <a:rPr sz="3600" smtClean="0">
                <a:latin typeface="Arial" charset="0"/>
                <a:ea typeface="MS Gothic" pitchFamily="49" charset="-128"/>
                <a:cs typeface="Tahoma" pitchFamily="34" charset="0"/>
              </a:rPr>
              <a:t>Con il tempo..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238" y="1768475"/>
            <a:ext cx="9072562" cy="4899025"/>
          </a:xfrm>
        </p:spPr>
        <p:txBody>
          <a:bodyPr/>
          <a:lstStyle/>
          <a:p>
            <a:pPr marL="431999" indent="-323999" eaLnBrk="1" fontAlgn="auto">
              <a:spcBef>
                <a:spcPts val="800"/>
              </a:spcBef>
              <a:spcAft>
                <a:spcPts val="0"/>
              </a:spcAft>
              <a:buFont typeface="StarSymbol"/>
              <a:buNone/>
              <a:defRPr/>
            </a:pPr>
            <a:r>
              <a:rPr dirty="0"/>
              <a:t>Nel corso degli anni </a:t>
            </a:r>
            <a:r>
              <a:rPr dirty="0" smtClean="0"/>
              <a:t>la </a:t>
            </a:r>
            <a:r>
              <a:rPr dirty="0"/>
              <a:t>dicotomia </a:t>
            </a:r>
            <a:r>
              <a:rPr dirty="0" smtClean="0"/>
              <a:t>è stata </a:t>
            </a:r>
            <a:r>
              <a:rPr dirty="0"/>
              <a:t>superata:</a:t>
            </a:r>
          </a:p>
          <a:p>
            <a:pPr marL="431999" indent="-323999" eaLnBrk="1" fontAlgn="auto">
              <a:spcBef>
                <a:spcPts val="800"/>
              </a:spcBef>
              <a:spcAft>
                <a:spcPts val="0"/>
              </a:spcAft>
              <a:buFont typeface="StarSymbol"/>
              <a:buNone/>
              <a:defRPr/>
            </a:pPr>
            <a:endParaRPr dirty="0"/>
          </a:p>
          <a:p>
            <a:pPr marL="565199" indent="-457200" eaLnBrk="1" fontAlgn="auto">
              <a:spcBef>
                <a:spcPts val="800"/>
              </a:spcBef>
              <a:spcAft>
                <a:spcPts val="0"/>
              </a:spcAft>
              <a:buFontTx/>
              <a:buChar char="-"/>
              <a:defRPr/>
            </a:pPr>
            <a:r>
              <a:rPr dirty="0" smtClean="0"/>
              <a:t>- nei fatti: la ricerca </a:t>
            </a:r>
            <a:r>
              <a:rPr dirty="0"/>
              <a:t>empirica e sperimentale non si </a:t>
            </a:r>
            <a:r>
              <a:rPr dirty="0" smtClean="0"/>
              <a:t>è limitata </a:t>
            </a:r>
            <a:r>
              <a:rPr dirty="0"/>
              <a:t>ad occuparsi </a:t>
            </a:r>
            <a:r>
              <a:rPr dirty="0" smtClean="0"/>
              <a:t>delle tecniche</a:t>
            </a:r>
          </a:p>
          <a:p>
            <a:pPr marL="565199" indent="-457200" eaLnBrk="1" fontAlgn="auto">
              <a:spcBef>
                <a:spcPts val="800"/>
              </a:spcBef>
              <a:spcAft>
                <a:spcPts val="0"/>
              </a:spcAft>
              <a:buFontTx/>
              <a:buChar char="-"/>
              <a:defRPr/>
            </a:pPr>
            <a:r>
              <a:rPr dirty="0" smtClean="0"/>
              <a:t>- nelle affermazioni </a:t>
            </a:r>
            <a:r>
              <a:rPr dirty="0"/>
              <a:t>di </a:t>
            </a:r>
            <a:r>
              <a:rPr dirty="0" smtClean="0"/>
              <a:t>principio: questo e altri approcci possono studiare vari campi di indagine.</a:t>
            </a:r>
          </a:p>
          <a:p>
            <a:pPr marL="565199" indent="-457200" eaLnBrk="1" fontAlgn="auto">
              <a:spcBef>
                <a:spcPts val="800"/>
              </a:spcBef>
              <a:spcAft>
                <a:spcPts val="0"/>
              </a:spcAft>
              <a:buFontTx/>
              <a:buChar char="-"/>
              <a:defRPr/>
            </a:pPr>
            <a:endParaRPr dirty="0"/>
          </a:p>
          <a:p>
            <a:pPr marL="565199" indent="-457200" eaLnBrk="1" fontAlgn="auto">
              <a:spcBef>
                <a:spcPts val="800"/>
              </a:spcBef>
              <a:spcAft>
                <a:spcPts val="0"/>
              </a:spcAft>
              <a:buFontTx/>
              <a:buChar char="-"/>
              <a:defRPr/>
            </a:pPr>
            <a:endParaRPr dirty="0"/>
          </a:p>
        </p:txBody>
      </p:sp>
      <p:sp>
        <p:nvSpPr>
          <p:cNvPr id="31747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821EDC-918F-4CFB-AD48-DEA85E7ECD35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olo 1"/>
          <p:cNvSpPr txBox="1">
            <a:spLocks noGrp="1"/>
          </p:cNvSpPr>
          <p:nvPr>
            <p:ph type="title" idx="4294967295"/>
          </p:nvPr>
        </p:nvSpPr>
        <p:spPr>
          <a:xfrm>
            <a:off x="431800" y="466725"/>
            <a:ext cx="9144000" cy="1519238"/>
          </a:xfrm>
        </p:spPr>
        <p:txBody>
          <a:bodyPr/>
          <a:lstStyle/>
          <a:p>
            <a:pPr eaLnBrk="1">
              <a:lnSpc>
                <a:spcPct val="150000"/>
              </a:lnSpc>
            </a:pPr>
            <a:r>
              <a:rPr sz="3200" b="1" smtClean="0">
                <a:latin typeface="Arial" charset="0"/>
                <a:ea typeface="MS Gothic" pitchFamily="49" charset="-128"/>
                <a:cs typeface="Tahoma" pitchFamily="34" charset="0"/>
              </a:rPr>
              <a:t>Possiamo usare/adattare il metodo sperimentale?	</a:t>
            </a:r>
          </a:p>
        </p:txBody>
      </p:sp>
      <p:sp>
        <p:nvSpPr>
          <p:cNvPr id="33794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431800" y="2916238"/>
            <a:ext cx="8999538" cy="3911600"/>
          </a:xfrm>
        </p:spPr>
        <p:txBody>
          <a:bodyPr/>
          <a:lstStyle/>
          <a:p>
            <a:pPr algn="just" eaLnBrk="1">
              <a:buFont typeface="StarSymbol"/>
              <a:buNone/>
            </a:pPr>
            <a:r>
              <a:rPr sz="2800" dirty="0" smtClean="0">
                <a:latin typeface="Arial" charset="0"/>
                <a:ea typeface="MS Gothic" pitchFamily="49" charset="-128"/>
                <a:cs typeface="Tahoma" pitchFamily="34" charset="0"/>
              </a:rPr>
              <a:t>Un problema di competenza</a:t>
            </a:r>
          </a:p>
          <a:p>
            <a:pPr lvl="1" algn="just" eaLnBrk="1">
              <a:buFont typeface="StarSymbol"/>
              <a:buNone/>
            </a:pPr>
            <a:r>
              <a:rPr sz="2400" dirty="0" smtClean="0">
                <a:latin typeface="Arial" charset="0"/>
                <a:ea typeface="MS Gothic" pitchFamily="49" charset="-128"/>
                <a:cs typeface="Tahoma" pitchFamily="34" charset="0"/>
              </a:rPr>
              <a:t>Nei contesti educativi è difficile stabilire un sistema chiuso in cui nessun evento estraneo influenzi i fenomeni.  </a:t>
            </a:r>
          </a:p>
          <a:p>
            <a:pPr algn="just" eaLnBrk="1">
              <a:buFont typeface="StarSymbol"/>
              <a:buNone/>
            </a:pPr>
            <a:endParaRPr sz="2800" dirty="0" smtClean="0">
              <a:latin typeface="Arial" charset="0"/>
              <a:ea typeface="MS Gothic" pitchFamily="49" charset="-128"/>
              <a:cs typeface="Tahoma" pitchFamily="34" charset="0"/>
            </a:endParaRPr>
          </a:p>
          <a:p>
            <a:pPr algn="just" eaLnBrk="1">
              <a:buFont typeface="StarSymbol"/>
              <a:buNone/>
            </a:pPr>
            <a:r>
              <a:rPr sz="2800" dirty="0" smtClean="0">
                <a:latin typeface="Arial" charset="0"/>
                <a:ea typeface="MS Gothic" pitchFamily="49" charset="-128"/>
                <a:cs typeface="Tahoma" pitchFamily="34" charset="0"/>
              </a:rPr>
              <a:t>E di opportunità</a:t>
            </a:r>
          </a:p>
          <a:p>
            <a:pPr lvl="1" algn="just" eaLnBrk="1">
              <a:buFont typeface="StarSymbol"/>
              <a:buNone/>
            </a:pPr>
            <a:r>
              <a:rPr sz="2400" dirty="0" smtClean="0">
                <a:latin typeface="Arial" charset="0"/>
                <a:ea typeface="MS Gothic" pitchFamily="49" charset="-128"/>
                <a:cs typeface="Tahoma" pitchFamily="34" charset="0"/>
              </a:rPr>
              <a:t>Rifiuto sperimentalismo delle ricerche in laboratorio,</a:t>
            </a:r>
          </a:p>
          <a:p>
            <a:pPr lvl="1" algn="just" eaLnBrk="1">
              <a:buFont typeface="StarSymbol"/>
              <a:buNone/>
            </a:pPr>
            <a:r>
              <a:rPr sz="2400" dirty="0" smtClean="0">
                <a:latin typeface="Arial" charset="0"/>
                <a:ea typeface="MS Gothic" pitchFamily="49" charset="-128"/>
                <a:cs typeface="Tahoma" pitchFamily="34" charset="0"/>
              </a:rPr>
              <a:t>Altri metodi (ma forse coprono solo le prime fasi dell’indagine….) es. </a:t>
            </a:r>
          </a:p>
        </p:txBody>
      </p:sp>
      <p:sp>
        <p:nvSpPr>
          <p:cNvPr id="33795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77A7A65-CB1D-486F-9072-B93F9224651D}" type="slidenum">
              <a:rPr smtClean="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smtClean="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</TotalTime>
  <Words>1341</Words>
  <Application>Microsoft Office PowerPoint</Application>
  <PresentationFormat>Custom</PresentationFormat>
  <Paragraphs>206</Paragraphs>
  <Slides>32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MS Gothic</vt:lpstr>
      <vt:lpstr>Arial</vt:lpstr>
      <vt:lpstr>Calibri</vt:lpstr>
      <vt:lpstr>Lucida Sans Unicode</vt:lpstr>
      <vt:lpstr>StarSymbol</vt:lpstr>
      <vt:lpstr>Tahoma</vt:lpstr>
      <vt:lpstr>Times New Roman</vt:lpstr>
      <vt:lpstr>Standard</vt:lpstr>
      <vt:lpstr>PowerPoint Presentation</vt:lpstr>
      <vt:lpstr>Cosa e’ la  la Pedagogia Sperimentale?</vt:lpstr>
      <vt:lpstr>La nascita della PS</vt:lpstr>
      <vt:lpstr>Espansione.. blocco</vt:lpstr>
      <vt:lpstr>La ripresa..</vt:lpstr>
      <vt:lpstr>I problematica</vt:lpstr>
      <vt:lpstr>Contrapposizione laici/cattolici</vt:lpstr>
      <vt:lpstr>Con il tempo..</vt:lpstr>
      <vt:lpstr>Possiamo usare/adattare il metodo sperimentale? </vt:lpstr>
      <vt:lpstr>PowerPoint Presentation</vt:lpstr>
      <vt:lpstr> A SCUOLA si fanno esperimenti?</vt:lpstr>
      <vt:lpstr>1.ipotesi estremamente generali</vt:lpstr>
      <vt:lpstr>PowerPoint Presentation</vt:lpstr>
      <vt:lpstr>PowerPoint Presentation</vt:lpstr>
      <vt:lpstr>2. Le procedure di misurazione sono soggettive. </vt:lpstr>
      <vt:lpstr>PowerPoint Presentation</vt:lpstr>
      <vt:lpstr>risultati:</vt:lpstr>
      <vt:lpstr>3. rigore = quantità? </vt:lpstr>
      <vt:lpstr>PowerPoint Presentation</vt:lpstr>
      <vt:lpstr>Soluzioni…</vt:lpstr>
      <vt:lpstr>PowerPoint Presentation</vt:lpstr>
      <vt:lpstr>PowerPoint Presentation</vt:lpstr>
      <vt:lpstr>Evidence Based Education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Valore per </vt:lpstr>
      <vt:lpstr>Critiche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Gisella</dc:creator>
  <cp:lastModifiedBy>Acer</cp:lastModifiedBy>
  <cp:revision>73</cp:revision>
  <dcterms:created xsi:type="dcterms:W3CDTF">2007-09-29T16:31:12Z</dcterms:created>
  <dcterms:modified xsi:type="dcterms:W3CDTF">2020-11-01T13:54:01Z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