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9"/>
  </p:notesMasterIdLst>
  <p:sldIdLst>
    <p:sldId id="297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298" r:id="rId11"/>
    <p:sldId id="307" r:id="rId12"/>
    <p:sldId id="308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76" r:id="rId25"/>
    <p:sldId id="277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96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CC858-12DD-484E-B168-7743C8928933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5F207-AAF7-4528-B2AD-322359834E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00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072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Arial" panose="020B0604020202020204" pitchFamily="34" charset="0"/>
            </a:endParaRPr>
          </a:p>
        </p:txBody>
      </p:sp>
      <p:sp>
        <p:nvSpPr>
          <p:cNvPr id="860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9F908E-184F-4317-8814-FE8574362B49}" type="slidenum">
              <a:rPr lang="it-IT" altLang="it-IT"/>
              <a:pPr/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27521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Arial" panose="020B0604020202020204" pitchFamily="34" charset="0"/>
            </a:endParaRPr>
          </a:p>
        </p:txBody>
      </p:sp>
      <p:sp>
        <p:nvSpPr>
          <p:cNvPr id="870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D5F7B5-884C-474D-9A46-19EFCDC077D8}" type="slidenum">
              <a:rPr lang="it-IT" altLang="it-IT"/>
              <a:pPr/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98267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Arial" panose="020B0604020202020204" pitchFamily="34" charset="0"/>
            </a:endParaRPr>
          </a:p>
        </p:txBody>
      </p:sp>
      <p:sp>
        <p:nvSpPr>
          <p:cNvPr id="8806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8D29EC-3D8C-423C-91C8-B77BBA1D2415}" type="slidenum">
              <a:rPr lang="it-IT" altLang="it-IT"/>
              <a:pPr/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7755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Arial" panose="020B0604020202020204" pitchFamily="34" charset="0"/>
            </a:endParaRPr>
          </a:p>
        </p:txBody>
      </p:sp>
      <p:sp>
        <p:nvSpPr>
          <p:cNvPr id="890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1B388E-23C2-4ED0-9C82-EDF468DE36D0}" type="slidenum">
              <a:rPr lang="it-IT" altLang="it-IT"/>
              <a:pPr/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89435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Arial" panose="020B0604020202020204" pitchFamily="34" charset="0"/>
            </a:endParaRPr>
          </a:p>
        </p:txBody>
      </p:sp>
      <p:sp>
        <p:nvSpPr>
          <p:cNvPr id="901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3F8C34-4A9C-422C-A9C2-6ABE13CF187E}" type="slidenum">
              <a:rPr lang="it-IT" altLang="it-IT"/>
              <a:pPr/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69374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Arial" panose="020B0604020202020204" pitchFamily="34" charset="0"/>
            </a:endParaRPr>
          </a:p>
        </p:txBody>
      </p:sp>
      <p:sp>
        <p:nvSpPr>
          <p:cNvPr id="911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242257-4F12-429D-A09A-E0B78D0D0AD8}" type="slidenum">
              <a:rPr lang="it-IT" altLang="it-IT"/>
              <a:pPr/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584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4E8F-2AC4-4F96-901C-A9B1DC7D0DE7}" type="datetime1">
              <a:rPr lang="it-IT" smtClean="0"/>
              <a:t>10/03/2017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E6AB-23B2-4623-A2CF-5C1DFFADA068}" type="datetime1">
              <a:rPr lang="it-IT" smtClean="0"/>
              <a:t>10/03/2017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7746-9FC1-4943-AEC0-617FF9206721}" type="datetime1">
              <a:rPr lang="it-IT" smtClean="0"/>
              <a:t>10/03/2017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E560-20F7-4401-872D-4D4C6777BE3C}" type="datetime1">
              <a:rPr lang="it-IT" smtClean="0"/>
              <a:t>10/03/2017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74B7-1579-4C8C-8D96-7D416CE135F1}" type="datetime1">
              <a:rPr lang="it-IT" smtClean="0"/>
              <a:t>10/03/2017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D487-0DFA-4EF0-9B0F-7DE646AA6772}" type="datetime1">
              <a:rPr lang="it-IT" smtClean="0"/>
              <a:t>10/03/2017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C0D0-7EE5-405F-92B4-FF66C9D99331}" type="datetime1">
              <a:rPr lang="it-IT" smtClean="0"/>
              <a:t>10/03/2017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8994-F103-4816-9A37-0DB9902770A4}" type="datetime1">
              <a:rPr lang="it-IT" smtClean="0"/>
              <a:t>10/03/2017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0044-6E9A-4CA4-82E6-99C76EF20685}" type="datetime1">
              <a:rPr lang="it-IT" smtClean="0"/>
              <a:t>10/03/2017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A649-7FF6-4E6B-AB4B-B4E4E1F92101}" type="datetime1">
              <a:rPr lang="it-IT" smtClean="0"/>
              <a:t>10/03/2017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5F4FD9A-16EA-419A-8690-1E3E122E0F9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0B6104B-4878-4E22-A379-456E9DD35241}" type="datetime1">
              <a:rPr lang="it-IT" smtClean="0"/>
              <a:t>10/03/2017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97AC415-39FA-421F-97D3-C40FA1AC014D}" type="datetime1">
              <a:rPr lang="it-IT" smtClean="0"/>
              <a:t>10/03/2017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F4FD9A-16EA-419A-8690-1E3E122E0F97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ncaditalia.it/pubblicazioni/bollettino-eco-bce/2017/bol-eco-1-2017/bollecobce-01-2017.pd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3048000"/>
            <a:ext cx="9227886" cy="375950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1828800"/>
            <a:ext cx="6480048" cy="2301240"/>
          </a:xfrm>
        </p:spPr>
        <p:txBody>
          <a:bodyPr/>
          <a:lstStyle/>
          <a:p>
            <a:r>
              <a:rPr lang="it-IT" dirty="0">
                <a:effectLst/>
              </a:rPr>
              <a:t>8 marzo 2017 sciopero globale delle donne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400" y="-20320"/>
            <a:ext cx="6480048" cy="1752600"/>
          </a:xfrm>
        </p:spPr>
        <p:txBody>
          <a:bodyPr/>
          <a:lstStyle/>
          <a:p>
            <a:r>
              <a:rPr lang="it-IT" dirty="0" smtClean="0"/>
              <a:t>Strumenti e Obiettivi di Politica Economica: un caso di studio le donne e l’economia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6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Aumentare la quota di donne…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Fa bene alle imprese: </a:t>
            </a:r>
            <a:r>
              <a:rPr lang="it-IT" dirty="0"/>
              <a:t>Legge 120/2011 “Golfo-Mosca” sulle “quote rosa</a:t>
            </a:r>
            <a:r>
              <a:rPr lang="it-IT" dirty="0" smtClean="0"/>
              <a:t>”, </a:t>
            </a:r>
            <a:r>
              <a:rPr lang="it-IT" dirty="0"/>
              <a:t>il numero di donne nei consigli di amministrazione delle maggiori società quotate ha  toccato il 27,4%, superando la media europea (a fine 2011 erano il 7,4 per cento</a:t>
            </a:r>
            <a:r>
              <a:rPr lang="it-IT" dirty="0" smtClean="0"/>
              <a:t>)</a:t>
            </a:r>
          </a:p>
          <a:p>
            <a:r>
              <a:rPr lang="it-IT" dirty="0" smtClean="0"/>
              <a:t>…. Ma più in generale alla crescita economica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10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" y="838200"/>
            <a:ext cx="8925523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4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 alla crescita economica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11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157"/>
            <a:ext cx="9149080" cy="490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Classifica mondiale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12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22400"/>
            <a:ext cx="8947360" cy="355409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415988"/>
            <a:ext cx="8947360" cy="1888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1070592"/>
            <a:ext cx="4648200" cy="479542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939711" y="6305510"/>
            <a:ext cx="796044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…. SERVONO ANCORA LE POLITICHE DI PARITÀ NEL NOSTRO PAESE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579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 politica monetaria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Strumenti e obiettivi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Strumenti e obiettivi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Per </a:t>
            </a:r>
            <a:r>
              <a:rPr lang="it-IT" i="1" dirty="0" smtClean="0"/>
              <a:t>politica monetaria si intende l’insieme delle azioni della banca </a:t>
            </a:r>
            <a:r>
              <a:rPr lang="it-IT" dirty="0" smtClean="0"/>
              <a:t>centrale che influenzano l’insieme dei </a:t>
            </a:r>
            <a:r>
              <a:rPr lang="it-IT" dirty="0" smtClean="0">
                <a:solidFill>
                  <a:srgbClr val="FFFF00"/>
                </a:solidFill>
              </a:rPr>
              <a:t>mezzi di pagamento</a:t>
            </a:r>
            <a:r>
              <a:rPr lang="it-IT" dirty="0" smtClean="0"/>
              <a:t> presenti nel sistema economico</a:t>
            </a:r>
          </a:p>
          <a:p>
            <a:r>
              <a:rPr lang="it-IT" dirty="0" smtClean="0"/>
              <a:t>Come abbiamo visto in precedenza, il policy maker ha a disposizione degli strumenti per perseguire gli obiettivi</a:t>
            </a:r>
          </a:p>
          <a:p>
            <a:r>
              <a:rPr lang="it-IT" dirty="0" smtClean="0"/>
              <a:t>nel caso della politica monetaria la relazione che lega gli strumenti agli obiettivi ultimi degli interventi di </a:t>
            </a:r>
            <a:r>
              <a:rPr lang="it-IT" i="1" dirty="0" smtClean="0"/>
              <a:t>policy </a:t>
            </a:r>
            <a:r>
              <a:rPr lang="it-IT" i="1" dirty="0" smtClean="0">
                <a:solidFill>
                  <a:srgbClr val="FFFF00"/>
                </a:solidFill>
              </a:rPr>
              <a:t>non è diretta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14</a:t>
            </a:fld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difficoltà dell’approccio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Non ottenendo risultati diretti, la PM ha utilizzato un approccio che vede una </a:t>
            </a:r>
            <a:r>
              <a:rPr lang="it-IT" dirty="0" smtClean="0">
                <a:solidFill>
                  <a:srgbClr val="FFFF00"/>
                </a:solidFill>
              </a:rPr>
              <a:t>gerarchia di obiettivi</a:t>
            </a:r>
            <a:r>
              <a:rPr lang="it-IT" dirty="0" smtClean="0"/>
              <a:t> strettamente collegati tra loro raggiunti progressivamente</a:t>
            </a:r>
          </a:p>
          <a:p>
            <a:r>
              <a:rPr lang="it-IT" dirty="0" smtClean="0"/>
              <a:t>Perché si insiste sul tema della </a:t>
            </a:r>
            <a:r>
              <a:rPr lang="it-IT" dirty="0" smtClean="0">
                <a:solidFill>
                  <a:srgbClr val="FFFF00"/>
                </a:solidFill>
              </a:rPr>
              <a:t>trasparenza</a:t>
            </a:r>
            <a:r>
              <a:rPr lang="it-IT" dirty="0" smtClean="0"/>
              <a:t> e del modo in cui la BCE trasmette al pubblico il suo operato?</a:t>
            </a:r>
          </a:p>
          <a:p>
            <a:r>
              <a:rPr lang="it-IT" dirty="0" smtClean="0"/>
              <a:t>Perché per sua natura l’approccio adottato dalla PM è molto articolato e talvolta macchinoso e rischia di togliere trasparenza all’intervento di politica monetaria e di creare incertezza sui mercati finanziari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15</a:t>
            </a:fld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Importanza degli annunci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 </a:t>
            </a:r>
            <a:r>
              <a:rPr lang="it-IT" u="sng" dirty="0" smtClean="0"/>
              <a:t>banche centrali indicano il valore dell’obiettivo finale </a:t>
            </a:r>
            <a:r>
              <a:rPr lang="it-IT" dirty="0" smtClean="0"/>
              <a:t>cui è finalizzato il loro comportamento; </a:t>
            </a:r>
          </a:p>
          <a:p>
            <a:r>
              <a:rPr lang="it-IT" dirty="0" smtClean="0"/>
              <a:t>il </a:t>
            </a:r>
            <a:r>
              <a:rPr lang="it-IT" dirty="0" smtClean="0">
                <a:solidFill>
                  <a:srgbClr val="FFFF00"/>
                </a:solidFill>
              </a:rPr>
              <a:t>comportamento del mercato </a:t>
            </a:r>
            <a:r>
              <a:rPr lang="it-IT" dirty="0" smtClean="0"/>
              <a:t>è influenzato sia dall’annuncio dell’obiettivo finale, sia dalla verifica della condotta della banca centrale ai fini del raggiungimento dell’obiettivo finale.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16</a:t>
            </a:fld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Approccio tradizionale: strumenti e obiettivi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Perché il meccanismo è complesso? Essenzialmente perché gli effetti di una variazione degli strumenti si riflettano sul valore degli obiettivi e si determinino modifiche su diversi mercati (del credito, dei titoli, dei beni, ecc.) richiedono un </a:t>
            </a:r>
            <a:r>
              <a:rPr lang="it-IT" dirty="0" smtClean="0">
                <a:solidFill>
                  <a:srgbClr val="FFFF00"/>
                </a:solidFill>
              </a:rPr>
              <a:t>periodo di tempo </a:t>
            </a:r>
            <a:r>
              <a:rPr lang="it-IT" dirty="0" smtClean="0"/>
              <a:t>abbastanza </a:t>
            </a:r>
            <a:r>
              <a:rPr lang="it-IT" dirty="0" smtClean="0">
                <a:solidFill>
                  <a:srgbClr val="FFFF00"/>
                </a:solidFill>
              </a:rPr>
              <a:t>lungo</a:t>
            </a:r>
            <a:r>
              <a:rPr lang="it-IT" dirty="0" smtClean="0"/>
              <a:t> e presentano un certo grado di </a:t>
            </a:r>
            <a:r>
              <a:rPr lang="it-IT" dirty="0" smtClean="0">
                <a:solidFill>
                  <a:srgbClr val="FFFF00"/>
                </a:solidFill>
              </a:rPr>
              <a:t>incertezza</a:t>
            </a:r>
            <a:r>
              <a:rPr lang="it-IT" dirty="0" smtClean="0"/>
              <a:t>.</a:t>
            </a:r>
          </a:p>
          <a:p>
            <a:r>
              <a:rPr lang="it-IT" dirty="0" smtClean="0"/>
              <a:t>Mancando un obiettivo diretto, </a:t>
            </a:r>
            <a:r>
              <a:rPr lang="it-IT" dirty="0" smtClean="0">
                <a:solidFill>
                  <a:srgbClr val="FFFF00"/>
                </a:solidFill>
              </a:rPr>
              <a:t>il policy maker definisce degli obiettivi intermedi </a:t>
            </a:r>
            <a:r>
              <a:rPr lang="it-IT" dirty="0" smtClean="0"/>
              <a:t>che interagiscono direttamente ed univocamente con gli obiettivi finali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17</a:t>
            </a:fld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 smtClean="0"/>
              <a:t>Struttura: strumenti-obiettivi intermedi e finali: il modus operandi</a:t>
            </a:r>
            <a:endParaRPr lang="it-IT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75819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18</a:t>
            </a:fld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Caratteristiche di strumenti e obiettivi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gli </a:t>
            </a:r>
            <a:r>
              <a:rPr lang="it-IT" b="1" i="1" u="sng" dirty="0" smtClean="0"/>
              <a:t>strumenti</a:t>
            </a:r>
            <a:r>
              <a:rPr lang="it-IT" i="1" dirty="0" smtClean="0"/>
              <a:t> sono </a:t>
            </a:r>
            <a:r>
              <a:rPr lang="it-IT" dirty="0" smtClean="0"/>
              <a:t>tali se: </a:t>
            </a:r>
          </a:p>
          <a:p>
            <a:r>
              <a:rPr lang="it-IT" i="1" dirty="0" smtClean="0"/>
              <a:t>a) sono </a:t>
            </a:r>
            <a:r>
              <a:rPr lang="it-IT" i="1" dirty="0" smtClean="0">
                <a:solidFill>
                  <a:srgbClr val="FFC000"/>
                </a:solidFill>
              </a:rPr>
              <a:t>controllabili</a:t>
            </a:r>
            <a:r>
              <a:rPr lang="it-IT" i="1" dirty="0" smtClean="0"/>
              <a:t> direttamente dall’autorità di politica </a:t>
            </a:r>
            <a:r>
              <a:rPr lang="it-IT" dirty="0" smtClean="0"/>
              <a:t>monetaria; </a:t>
            </a:r>
          </a:p>
          <a:p>
            <a:r>
              <a:rPr lang="it-IT" i="1" dirty="0" smtClean="0"/>
              <a:t>b) sono </a:t>
            </a:r>
            <a:r>
              <a:rPr lang="it-IT" i="1" dirty="0" smtClean="0">
                <a:solidFill>
                  <a:srgbClr val="FFC000"/>
                </a:solidFill>
              </a:rPr>
              <a:t>efficaci</a:t>
            </a:r>
            <a:r>
              <a:rPr lang="it-IT" i="1" dirty="0" smtClean="0"/>
              <a:t> sugli obiettivi intermedi; </a:t>
            </a:r>
          </a:p>
          <a:p>
            <a:r>
              <a:rPr lang="it-IT" i="1" dirty="0" smtClean="0"/>
              <a:t>c) il loro </a:t>
            </a:r>
            <a:r>
              <a:rPr lang="it-IT" dirty="0" smtClean="0"/>
              <a:t>effetto sugli obiettivi intermedi è </a:t>
            </a:r>
            <a:r>
              <a:rPr lang="it-IT" dirty="0" smtClean="0">
                <a:solidFill>
                  <a:srgbClr val="FFC000"/>
                </a:solidFill>
              </a:rPr>
              <a:t>separabile</a:t>
            </a:r>
            <a:r>
              <a:rPr lang="it-IT" dirty="0" smtClean="0"/>
              <a:t> rispetto all’effetto di altri strumenti.</a:t>
            </a:r>
          </a:p>
          <a:p>
            <a:r>
              <a:rPr lang="it-IT" dirty="0" smtClean="0"/>
              <a:t>Gli </a:t>
            </a:r>
            <a:r>
              <a:rPr lang="it-IT" b="1" u="sng" dirty="0" smtClean="0"/>
              <a:t>obiettivi intermedi </a:t>
            </a:r>
            <a:r>
              <a:rPr lang="it-IT" dirty="0" smtClean="0"/>
              <a:t>sono tali se hanno due caratteristiche ben precise: </a:t>
            </a:r>
          </a:p>
          <a:p>
            <a:r>
              <a:rPr lang="it-IT" dirty="0" smtClean="0"/>
              <a:t>la </a:t>
            </a:r>
            <a:r>
              <a:rPr lang="it-IT" i="1" dirty="0" smtClean="0">
                <a:solidFill>
                  <a:srgbClr val="FFC000"/>
                </a:solidFill>
              </a:rPr>
              <a:t>controllabilità</a:t>
            </a:r>
            <a:r>
              <a:rPr lang="it-IT" i="1" dirty="0" smtClean="0"/>
              <a:t> </a:t>
            </a:r>
            <a:r>
              <a:rPr lang="it-IT" dirty="0" smtClean="0"/>
              <a:t>attraverso gli strumenti e </a:t>
            </a:r>
          </a:p>
          <a:p>
            <a:r>
              <a:rPr lang="it-IT" dirty="0" smtClean="0"/>
              <a:t>lo </a:t>
            </a:r>
            <a:r>
              <a:rPr lang="it-IT" dirty="0" smtClean="0">
                <a:solidFill>
                  <a:srgbClr val="FFC000"/>
                </a:solidFill>
              </a:rPr>
              <a:t>stretto legame </a:t>
            </a:r>
            <a:r>
              <a:rPr lang="it-IT" dirty="0" smtClean="0"/>
              <a:t>con gli obiettivi finali.</a:t>
            </a:r>
          </a:p>
          <a:p>
            <a:r>
              <a:rPr lang="it-IT" dirty="0" smtClean="0"/>
              <a:t>Inoltre, devono essere anche </a:t>
            </a:r>
            <a:r>
              <a:rPr lang="it-IT" i="1" dirty="0" smtClean="0">
                <a:solidFill>
                  <a:srgbClr val="FFC000"/>
                </a:solidFill>
              </a:rPr>
              <a:t>misurabili</a:t>
            </a:r>
            <a:r>
              <a:rPr lang="it-IT" i="1" dirty="0" smtClean="0"/>
              <a:t>, per poter stabilire con esattezza il valore </a:t>
            </a:r>
            <a:r>
              <a:rPr lang="it-IT" dirty="0" smtClean="0"/>
              <a:t>che dovranno assumere per consentire di raggiungere un determinato obiettivo finale.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19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-80962"/>
            <a:ext cx="8712200" cy="1139825"/>
          </a:xfrm>
        </p:spPr>
        <p:txBody>
          <a:bodyPr>
            <a:normAutofit fontScale="90000"/>
          </a:bodyPr>
          <a:lstStyle/>
          <a:p>
            <a:r>
              <a:rPr lang="it-IT" altLang="it-IT" sz="3900" b="1" dirty="0" smtClean="0">
                <a:solidFill>
                  <a:schemeClr val="tx1"/>
                </a:solidFill>
              </a:rPr>
              <a:t>Dagli anni ’50 ad oggi: le donne cambiano</a:t>
            </a:r>
          </a:p>
        </p:txBody>
      </p:sp>
      <p:pic>
        <p:nvPicPr>
          <p:cNvPr id="104451" name="Picture 3" descr="fotodonne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4" descr="donna-comp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3716338"/>
            <a:ext cx="367347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2205038"/>
            <a:ext cx="6272212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6011863" y="3429000"/>
            <a:ext cx="2736850" cy="3667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b="1">
                <a:solidFill>
                  <a:srgbClr val="FF00FF"/>
                </a:solidFill>
                <a:latin typeface="Verdana" panose="020B0604030504040204" pitchFamily="34" charset="0"/>
              </a:rPr>
              <a:t>Età media al parto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684213" y="2492375"/>
            <a:ext cx="23749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b="1">
                <a:solidFill>
                  <a:srgbClr val="FF00FF"/>
                </a:solidFill>
                <a:latin typeface="Verdana" panose="020B0604030504040204" pitchFamily="34" charset="0"/>
              </a:rPr>
              <a:t>Speranza in vita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323850" y="3068638"/>
            <a:ext cx="2735263" cy="36671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b="1">
                <a:solidFill>
                  <a:srgbClr val="FF00FF"/>
                </a:solidFill>
                <a:latin typeface="Verdana" panose="020B0604030504040204" pitchFamily="34" charset="0"/>
              </a:rPr>
              <a:t>Figli extraconiugali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684213" y="3716338"/>
            <a:ext cx="2374900" cy="36671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b="1">
                <a:solidFill>
                  <a:srgbClr val="FF00FF"/>
                </a:solidFill>
                <a:latin typeface="Verdana" panose="020B0604030504040204" pitchFamily="34" charset="0"/>
              </a:rPr>
              <a:t>Figli per donna</a:t>
            </a:r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250825" y="4365625"/>
            <a:ext cx="2808288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b="1">
                <a:solidFill>
                  <a:srgbClr val="FF00FF"/>
                </a:solidFill>
                <a:latin typeface="Verdana" panose="020B0604030504040204" pitchFamily="34" charset="0"/>
              </a:rPr>
              <a:t>Diploma superiore</a:t>
            </a: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684213" y="5013325"/>
            <a:ext cx="23749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b="1">
                <a:solidFill>
                  <a:srgbClr val="FF00FF"/>
                </a:solidFill>
                <a:latin typeface="Verdana" panose="020B0604030504040204" pitchFamily="34" charset="0"/>
              </a:rPr>
              <a:t>Occupazione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6156325" y="2781300"/>
            <a:ext cx="2665413" cy="3667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b="1">
                <a:solidFill>
                  <a:srgbClr val="FF00FF"/>
                </a:solidFill>
                <a:latin typeface="Verdana" panose="020B0604030504040204" pitchFamily="34" charset="0"/>
              </a:rPr>
              <a:t>Età al matrimonio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5940425" y="4076700"/>
            <a:ext cx="3203575" cy="3667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b="1">
                <a:solidFill>
                  <a:srgbClr val="FF00FF"/>
                </a:solidFill>
                <a:latin typeface="Verdana" panose="020B0604030504040204" pitchFamily="34" charset="0"/>
              </a:rPr>
              <a:t>Famiglie unipersonali</a:t>
            </a: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6011863" y="4724400"/>
            <a:ext cx="2447925" cy="3667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b="1">
                <a:solidFill>
                  <a:srgbClr val="FF00FF"/>
                </a:solidFill>
                <a:latin typeface="Verdana" panose="020B0604030504040204" pitchFamily="34" charset="0"/>
              </a:rPr>
              <a:t>Laurea</a:t>
            </a: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6156325" y="5445125"/>
            <a:ext cx="2447925" cy="641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b="1">
                <a:solidFill>
                  <a:srgbClr val="FF00FF"/>
                </a:solidFill>
                <a:latin typeface="Verdana" panose="020B0604030504040204" pitchFamily="34" charset="0"/>
              </a:rPr>
              <a:t>Quota parlamentari</a:t>
            </a:r>
          </a:p>
        </p:txBody>
      </p:sp>
    </p:spTree>
    <p:extLst>
      <p:ext uri="{BB962C8B-B14F-4D97-AF65-F5344CB8AC3E}">
        <p14:creationId xmlns:p14="http://schemas.microsoft.com/office/powerpoint/2010/main" val="126572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4" grpId="0" animBg="1"/>
      <p:bldP spid="104455" grpId="0" animBg="1"/>
      <p:bldP spid="104456" grpId="0" animBg="1"/>
      <p:bldP spid="104457" grpId="0" animBg="1"/>
      <p:bldP spid="104458" grpId="0" animBg="1"/>
      <p:bldP spid="104459" grpId="0" animBg="1"/>
      <p:bldP spid="104460" grpId="0" animBg="1"/>
      <p:bldP spid="104461" grpId="0" animBg="1"/>
      <p:bldP spid="104462" grpId="0" animBg="1"/>
      <p:bldP spid="1044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Un esempio: l’offerta di Moneta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L’offerta di moneta</a:t>
            </a:r>
            <a:r>
              <a:rPr lang="it-IT" dirty="0" smtClean="0"/>
              <a:t> nel modello </a:t>
            </a:r>
            <a:r>
              <a:rPr lang="it-IT" i="1" dirty="0" smtClean="0"/>
              <a:t>IS-LM rappresenta un </a:t>
            </a:r>
            <a:r>
              <a:rPr lang="it-IT" i="1" dirty="0" smtClean="0">
                <a:solidFill>
                  <a:srgbClr val="FFFF00"/>
                </a:solidFill>
              </a:rPr>
              <a:t>obiettivo intermedio</a:t>
            </a:r>
          </a:p>
          <a:p>
            <a:r>
              <a:rPr lang="it-IT" dirty="0" smtClean="0"/>
              <a:t>Essa è controllabile attraverso la creazione o distruzione di base monetaria </a:t>
            </a:r>
          </a:p>
          <a:p>
            <a:r>
              <a:rPr lang="it-IT" dirty="0" smtClean="0"/>
              <a:t>ed è legata </a:t>
            </a:r>
            <a:r>
              <a:rPr lang="it-IT" dirty="0" smtClean="0">
                <a:solidFill>
                  <a:srgbClr val="FFFF00"/>
                </a:solidFill>
              </a:rPr>
              <a:t>all’obiettivo finale del reddito</a:t>
            </a:r>
          </a:p>
          <a:p>
            <a:r>
              <a:rPr lang="it-IT" b="1" dirty="0" smtClean="0"/>
              <a:t>Misurabilità</a:t>
            </a:r>
            <a:r>
              <a:rPr lang="it-IT" dirty="0" smtClean="0"/>
              <a:t>: esistono diverse possibili definizioni dell’aggregato monetario che si differenziano in base al numero di attività che vengono incluse nel concetto di moneta</a:t>
            </a:r>
          </a:p>
          <a:p>
            <a:r>
              <a:rPr lang="it-IT" dirty="0" smtClean="0"/>
              <a:t>Compito del policy maker è scegliere l’aggregato migliore per il perseguimento del fine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20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 smtClean="0"/>
              <a:t>Gli aggregati monetari: un possibile strumento (Base Monetaria)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1584" y="1828800"/>
            <a:ext cx="7467600" cy="4525963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La Banca Centrale Europea (BCE) adotta le seguenti definizioni, a seconda del grado di liquidità (decrescente) delle passività del sistema monetario: </a:t>
            </a:r>
          </a:p>
          <a:p>
            <a:r>
              <a:rPr lang="it-IT" b="1" dirty="0" smtClean="0">
                <a:solidFill>
                  <a:srgbClr val="FFC000"/>
                </a:solidFill>
              </a:rPr>
              <a:t>M0</a:t>
            </a:r>
            <a:r>
              <a:rPr lang="it-IT" b="1" dirty="0" smtClean="0"/>
              <a:t>: circolante (banconote + monete metalliche)</a:t>
            </a:r>
          </a:p>
          <a:p>
            <a:r>
              <a:rPr lang="it-IT" b="1" dirty="0" smtClean="0">
                <a:solidFill>
                  <a:srgbClr val="FFC000"/>
                </a:solidFill>
              </a:rPr>
              <a:t>M1</a:t>
            </a:r>
            <a:r>
              <a:rPr lang="it-IT" b="1" dirty="0" smtClean="0"/>
              <a:t>: M0 + depositi in conto corrente;</a:t>
            </a:r>
          </a:p>
          <a:p>
            <a:r>
              <a:rPr lang="it-IT" b="1" dirty="0" smtClean="0">
                <a:solidFill>
                  <a:srgbClr val="FFC000"/>
                </a:solidFill>
              </a:rPr>
              <a:t>M2</a:t>
            </a:r>
            <a:r>
              <a:rPr lang="it-IT" b="1" dirty="0" smtClean="0"/>
              <a:t>: M1 + depositi con durata prestabilita fino a due anni + </a:t>
            </a:r>
            <a:r>
              <a:rPr lang="it-IT" dirty="0" smtClean="0"/>
              <a:t>depositi rimborsabili con preavviso fino a tre mesi;</a:t>
            </a:r>
          </a:p>
          <a:p>
            <a:r>
              <a:rPr lang="it-IT" b="1" dirty="0" smtClean="0">
                <a:solidFill>
                  <a:srgbClr val="FFC000"/>
                </a:solidFill>
              </a:rPr>
              <a:t>M3</a:t>
            </a:r>
            <a:r>
              <a:rPr lang="it-IT" b="1" dirty="0" smtClean="0"/>
              <a:t>: M2 + pronti contro termine + quote di fondi comuni </a:t>
            </a:r>
            <a:r>
              <a:rPr lang="it-IT" dirty="0" smtClean="0"/>
              <a:t>monetari e obbligazioni con scadenza originaria fino a due anni.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152400" y="3276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21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3.33333E-6 0.133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Obiettivo intermedio alternativo (dopo il 2003)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Tasso d’interesse </a:t>
            </a:r>
            <a:r>
              <a:rPr lang="it-IT" dirty="0" smtClean="0"/>
              <a:t>(anche qui diverse tipologie di aggregati in funzione della scadenza degli strumenti finanziari cui fanno riferimento)</a:t>
            </a:r>
          </a:p>
          <a:p>
            <a:r>
              <a:rPr lang="it-IT" dirty="0" smtClean="0"/>
              <a:t>Il tasso di interesse sotto il diretto controllo della BCE (strumento) è il </a:t>
            </a:r>
            <a:r>
              <a:rPr lang="it-IT" i="1" dirty="0" smtClean="0">
                <a:solidFill>
                  <a:srgbClr val="FFC000"/>
                </a:solidFill>
              </a:rPr>
              <a:t>tasso di rifinanziamento principale </a:t>
            </a:r>
            <a:r>
              <a:rPr lang="it-IT" i="1" dirty="0" smtClean="0"/>
              <a:t>che viene applicato ai prestiti della BCE a favore delle banche ordinarie. </a:t>
            </a:r>
          </a:p>
          <a:p>
            <a:r>
              <a:rPr lang="it-IT" i="1" dirty="0" smtClean="0"/>
              <a:t>Il tasso </a:t>
            </a:r>
            <a:r>
              <a:rPr lang="it-IT" dirty="0" smtClean="0"/>
              <a:t>medio a cui avvengono le transazioni finanziarie in euro tra le banche europee è noto con la sigla EURIBOR (</a:t>
            </a:r>
            <a:r>
              <a:rPr lang="it-IT" i="1" dirty="0" smtClean="0"/>
              <a:t>Euro Inter </a:t>
            </a:r>
            <a:r>
              <a:rPr lang="it-IT" i="1" dirty="0" err="1" smtClean="0"/>
              <a:t>Bank</a:t>
            </a:r>
            <a:r>
              <a:rPr lang="it-IT" i="1" dirty="0" smtClean="0"/>
              <a:t> </a:t>
            </a:r>
            <a:r>
              <a:rPr lang="it-IT" i="1" dirty="0" err="1" smtClean="0"/>
              <a:t>Offered</a:t>
            </a:r>
            <a:r>
              <a:rPr lang="it-IT" i="1" dirty="0" smtClean="0"/>
              <a:t> Rate). </a:t>
            </a:r>
          </a:p>
          <a:p>
            <a:r>
              <a:rPr lang="it-IT" i="1" dirty="0" smtClean="0"/>
              <a:t>Esso è ovviamente legato al tasso </a:t>
            </a:r>
            <a:r>
              <a:rPr lang="it-IT" dirty="0" smtClean="0"/>
              <a:t>di rifinanziamento della BCE e, a sua volta, è preso a riferimento per molte operazioni finanziarie (es. mutui).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22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Obiettivi finali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Gli </a:t>
            </a:r>
            <a:r>
              <a:rPr lang="it-IT" i="1" dirty="0" smtClean="0"/>
              <a:t>obiettivi finali sono quelli comuni alle politiche macroeconomiche, </a:t>
            </a:r>
            <a:r>
              <a:rPr lang="it-IT" dirty="0" smtClean="0"/>
              <a:t>relativi cioè al </a:t>
            </a:r>
            <a:r>
              <a:rPr lang="it-IT" dirty="0" smtClean="0">
                <a:solidFill>
                  <a:srgbClr val="FFC000"/>
                </a:solidFill>
              </a:rPr>
              <a:t>livello del reddito</a:t>
            </a:r>
            <a:r>
              <a:rPr lang="it-IT" dirty="0" smtClean="0"/>
              <a:t> e </a:t>
            </a:r>
            <a:r>
              <a:rPr lang="it-IT" dirty="0" smtClean="0">
                <a:solidFill>
                  <a:srgbClr val="FFC000"/>
                </a:solidFill>
              </a:rPr>
              <a:t>dell’occupazione</a:t>
            </a:r>
            <a:r>
              <a:rPr lang="it-IT" dirty="0" smtClean="0"/>
              <a:t>, livello dei prezzi (o del tasso di </a:t>
            </a:r>
            <a:r>
              <a:rPr lang="it-IT" dirty="0" smtClean="0">
                <a:solidFill>
                  <a:srgbClr val="FFC000"/>
                </a:solidFill>
              </a:rPr>
              <a:t>inflazione</a:t>
            </a:r>
            <a:r>
              <a:rPr lang="it-IT" dirty="0" smtClean="0"/>
              <a:t>), alla </a:t>
            </a:r>
            <a:r>
              <a:rPr lang="it-IT" dirty="0" smtClean="0">
                <a:solidFill>
                  <a:srgbClr val="FFC000"/>
                </a:solidFill>
              </a:rPr>
              <a:t>crescita</a:t>
            </a:r>
            <a:r>
              <a:rPr lang="it-IT" dirty="0" smtClean="0"/>
              <a:t> del sistema economico</a:t>
            </a:r>
          </a:p>
          <a:p>
            <a:r>
              <a:rPr lang="it-IT" dirty="0" smtClean="0"/>
              <a:t>Ulteriore obiettivo garantire la </a:t>
            </a:r>
            <a:r>
              <a:rPr lang="it-IT" dirty="0" smtClean="0">
                <a:solidFill>
                  <a:srgbClr val="FFC000"/>
                </a:solidFill>
              </a:rPr>
              <a:t>stabilità del sistema finanziario</a:t>
            </a:r>
            <a:r>
              <a:rPr lang="it-IT" dirty="0" smtClean="0"/>
              <a:t>, vale a dire l’ordinato svolgimento delle funzioni di intermediazione finanziaria e delle transazioni finanziarie (</a:t>
            </a:r>
            <a:r>
              <a:rPr lang="it-IT" dirty="0" smtClean="0">
                <a:solidFill>
                  <a:srgbClr val="FFFF00"/>
                </a:solidFill>
              </a:rPr>
              <a:t>canale del credito</a:t>
            </a:r>
            <a:r>
              <a:rPr lang="it-IT" dirty="0" smtClean="0"/>
              <a:t>)</a:t>
            </a:r>
          </a:p>
          <a:p>
            <a:r>
              <a:rPr lang="it-IT" dirty="0" smtClean="0"/>
              <a:t>Tali obiettivi sono inseriti negli </a:t>
            </a:r>
            <a:r>
              <a:rPr lang="it-IT" b="1" dirty="0" smtClean="0"/>
              <a:t>Statuti</a:t>
            </a:r>
            <a:r>
              <a:rPr lang="it-IT" dirty="0" smtClean="0"/>
              <a:t> delle BC:</a:t>
            </a:r>
          </a:p>
          <a:p>
            <a:r>
              <a:rPr lang="it-IT" i="1" dirty="0" err="1" smtClean="0"/>
              <a:t>Federal</a:t>
            </a:r>
            <a:r>
              <a:rPr lang="it-IT" i="1" dirty="0" smtClean="0"/>
              <a:t> </a:t>
            </a:r>
            <a:r>
              <a:rPr lang="it-IT" i="1" dirty="0" err="1" smtClean="0"/>
              <a:t>Reserve</a:t>
            </a:r>
            <a:r>
              <a:rPr lang="it-IT" i="1" dirty="0" smtClean="0"/>
              <a:t> (</a:t>
            </a:r>
            <a:r>
              <a:rPr lang="it-IT" b="1" i="1" dirty="0" smtClean="0"/>
              <a:t>Fed</a:t>
            </a:r>
            <a:r>
              <a:rPr lang="it-IT" i="1" dirty="0" smtClean="0"/>
              <a:t>) statunitense sono </a:t>
            </a:r>
            <a:r>
              <a:rPr lang="it-IT" dirty="0" smtClean="0"/>
              <a:t>obiettivi finali il </a:t>
            </a:r>
            <a:r>
              <a:rPr lang="it-IT" b="1" dirty="0" smtClean="0"/>
              <a:t>livello di attività economica </a:t>
            </a:r>
            <a:r>
              <a:rPr lang="it-IT" dirty="0" smtClean="0"/>
              <a:t>ed il </a:t>
            </a:r>
            <a:r>
              <a:rPr lang="it-IT" b="1" dirty="0" smtClean="0"/>
              <a:t>tasso d’inflazione</a:t>
            </a:r>
          </a:p>
          <a:p>
            <a:r>
              <a:rPr lang="it-IT" b="1" dirty="0" smtClean="0"/>
              <a:t>BCE</a:t>
            </a:r>
            <a:r>
              <a:rPr lang="it-IT" dirty="0" smtClean="0"/>
              <a:t> è espressamente stabilito che essa debba prioritariamente indirizzare la propria azione all’obiettivo della </a:t>
            </a:r>
            <a:r>
              <a:rPr lang="it-IT" b="1" dirty="0" smtClean="0"/>
              <a:t>stabilità dei prezzi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23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Un riassunto: Strumenti e obiettivi della politica monetaria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Finora abbiamo capito che la BC non controlla tutta la BM, mentre a livello macro la BC dovrebbe perseguire gli obiettivi tipici macroeconomici mantenere stabile o aumentare:</a:t>
            </a:r>
          </a:p>
          <a:p>
            <a:pPr lvl="1"/>
            <a:r>
              <a:rPr lang="it-IT" dirty="0" smtClean="0">
                <a:solidFill>
                  <a:srgbClr val="FFC000"/>
                </a:solidFill>
              </a:rPr>
              <a:t>Livello del </a:t>
            </a:r>
            <a:r>
              <a:rPr lang="it-IT" b="1" dirty="0" smtClean="0">
                <a:solidFill>
                  <a:srgbClr val="FFC000"/>
                </a:solidFill>
              </a:rPr>
              <a:t>reddito</a:t>
            </a:r>
          </a:p>
          <a:p>
            <a:pPr lvl="1"/>
            <a:r>
              <a:rPr lang="it-IT" dirty="0" smtClean="0">
                <a:solidFill>
                  <a:srgbClr val="FFC000"/>
                </a:solidFill>
              </a:rPr>
              <a:t>Livello di occupazione</a:t>
            </a:r>
          </a:p>
          <a:p>
            <a:pPr lvl="1"/>
            <a:r>
              <a:rPr lang="it-IT" dirty="0" smtClean="0"/>
              <a:t>Tasso di crescita economica</a:t>
            </a:r>
          </a:p>
          <a:p>
            <a:pPr lvl="1"/>
            <a:r>
              <a:rPr lang="it-IT" dirty="0" smtClean="0">
                <a:solidFill>
                  <a:srgbClr val="00B0F0"/>
                </a:solidFill>
              </a:rPr>
              <a:t>Livello dei </a:t>
            </a:r>
            <a:r>
              <a:rPr lang="it-IT" b="1" dirty="0" smtClean="0">
                <a:solidFill>
                  <a:srgbClr val="00B0F0"/>
                </a:solidFill>
              </a:rPr>
              <a:t>prezzi </a:t>
            </a:r>
            <a:r>
              <a:rPr lang="it-IT" dirty="0" smtClean="0"/>
              <a:t>e</a:t>
            </a:r>
            <a:endParaRPr lang="it-IT" b="1" dirty="0" smtClean="0"/>
          </a:p>
          <a:p>
            <a:pPr lvl="1"/>
            <a:r>
              <a:rPr lang="it-IT" dirty="0" smtClean="0"/>
              <a:t>Pareggio BP</a:t>
            </a:r>
          </a:p>
          <a:p>
            <a:r>
              <a:rPr lang="it-IT" dirty="0" smtClean="0"/>
              <a:t>Quale sarà l’obiettivo prioritario? </a:t>
            </a:r>
          </a:p>
          <a:p>
            <a:pPr lvl="1"/>
            <a:r>
              <a:rPr lang="it-IT" dirty="0" smtClean="0"/>
              <a:t>Per </a:t>
            </a:r>
            <a:r>
              <a:rPr lang="it-IT" dirty="0" err="1" smtClean="0">
                <a:solidFill>
                  <a:srgbClr val="FFC000"/>
                </a:solidFill>
              </a:rPr>
              <a:t>Keynes</a:t>
            </a:r>
            <a:r>
              <a:rPr lang="it-IT" dirty="0" smtClean="0"/>
              <a:t> tutti (soprattutto i primi 2)</a:t>
            </a:r>
          </a:p>
          <a:p>
            <a:pPr lvl="1"/>
            <a:r>
              <a:rPr lang="it-IT" dirty="0" smtClean="0"/>
              <a:t>Per </a:t>
            </a:r>
            <a:r>
              <a:rPr lang="it-IT" dirty="0" smtClean="0">
                <a:solidFill>
                  <a:srgbClr val="00B0F0"/>
                </a:solidFill>
              </a:rPr>
              <a:t>neoclassici</a:t>
            </a:r>
            <a:r>
              <a:rPr lang="it-IT" dirty="0" smtClean="0"/>
              <a:t> solo stabilità dei prezzi</a:t>
            </a:r>
          </a:p>
          <a:p>
            <a:pPr lvl="1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24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Riassunto: Modus operandi Politica economica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it-IT" sz="1800" dirty="0" smtClean="0"/>
              <a:t>Le variabili di PM possono essere distinte:</a:t>
            </a:r>
          </a:p>
          <a:p>
            <a:pPr lvl="1"/>
            <a:r>
              <a:rPr lang="it-IT" sz="1800" dirty="0" smtClean="0">
                <a:solidFill>
                  <a:srgbClr val="FFFF00"/>
                </a:solidFill>
              </a:rPr>
              <a:t>Strumenti</a:t>
            </a:r>
          </a:p>
          <a:p>
            <a:pPr lvl="1"/>
            <a:r>
              <a:rPr lang="it-IT" sz="1800" dirty="0" smtClean="0">
                <a:solidFill>
                  <a:srgbClr val="FFFF00"/>
                </a:solidFill>
              </a:rPr>
              <a:t>Indicatori</a:t>
            </a:r>
            <a:r>
              <a:rPr lang="it-IT" sz="1800" dirty="0" smtClean="0"/>
              <a:t> (es. tassi interesse di mercato)</a:t>
            </a:r>
          </a:p>
          <a:p>
            <a:pPr lvl="1"/>
            <a:r>
              <a:rPr lang="it-IT" sz="1800" dirty="0" smtClean="0">
                <a:solidFill>
                  <a:srgbClr val="FFFF00"/>
                </a:solidFill>
              </a:rPr>
              <a:t>Obiettivi operativi</a:t>
            </a:r>
            <a:r>
              <a:rPr lang="it-IT" sz="1800" dirty="0" smtClean="0"/>
              <a:t> (</a:t>
            </a:r>
            <a:r>
              <a:rPr lang="it-IT" sz="1800" dirty="0" err="1" smtClean="0"/>
              <a:t>es</a:t>
            </a:r>
            <a:r>
              <a:rPr lang="it-IT" sz="1800" dirty="0" smtClean="0"/>
              <a:t> aggregato M2)</a:t>
            </a:r>
          </a:p>
          <a:p>
            <a:pPr lvl="1"/>
            <a:r>
              <a:rPr lang="it-IT" sz="1800" dirty="0" smtClean="0">
                <a:solidFill>
                  <a:srgbClr val="FFFF00"/>
                </a:solidFill>
              </a:rPr>
              <a:t>Obiettivi intermedi </a:t>
            </a:r>
            <a:r>
              <a:rPr lang="it-IT" sz="1800" dirty="0" smtClean="0"/>
              <a:t>(es. M3)</a:t>
            </a:r>
          </a:p>
          <a:p>
            <a:pPr lvl="1"/>
            <a:r>
              <a:rPr lang="it-IT" sz="1800" dirty="0" smtClean="0">
                <a:solidFill>
                  <a:srgbClr val="FFFF00"/>
                </a:solidFill>
              </a:rPr>
              <a:t>Obiettivi finali </a:t>
            </a:r>
            <a:r>
              <a:rPr lang="it-IT" sz="1800" dirty="0" smtClean="0"/>
              <a:t>(livello della crescita e dell’inflazione)</a:t>
            </a:r>
          </a:p>
          <a:p>
            <a:r>
              <a:rPr lang="it-IT" sz="1800" dirty="0" smtClean="0"/>
              <a:t>Caratteristiche fondamentali degli strumenti: controllabilità, efficacia e separabilità dall’effetto di altre variabili: quindi la moneta no.</a:t>
            </a:r>
          </a:p>
          <a:p>
            <a:r>
              <a:rPr lang="it-IT" sz="1800" dirty="0" smtClean="0"/>
              <a:t>Principali </a:t>
            </a:r>
            <a:r>
              <a:rPr lang="it-IT" sz="1800" b="1" dirty="0" smtClean="0">
                <a:solidFill>
                  <a:srgbClr val="FFFF00"/>
                </a:solidFill>
              </a:rPr>
              <a:t>strumenti</a:t>
            </a:r>
            <a:r>
              <a:rPr lang="it-IT" sz="1800" dirty="0" smtClean="0">
                <a:solidFill>
                  <a:srgbClr val="FFFF00"/>
                </a:solidFill>
              </a:rPr>
              <a:t> </a:t>
            </a:r>
            <a:r>
              <a:rPr lang="it-IT" sz="1800" dirty="0" smtClean="0"/>
              <a:t>possono essere:</a:t>
            </a:r>
          </a:p>
          <a:p>
            <a:pPr lvl="1"/>
            <a:r>
              <a:rPr lang="it-IT" sz="1800" dirty="0" smtClean="0"/>
              <a:t>BM (dipende dal canale di creazione)</a:t>
            </a:r>
          </a:p>
          <a:p>
            <a:pPr lvl="1"/>
            <a:r>
              <a:rPr lang="it-IT" sz="1800" dirty="0" smtClean="0"/>
              <a:t>Coeff. Di riserva obbligatoria</a:t>
            </a:r>
          </a:p>
          <a:p>
            <a:pPr lvl="1"/>
            <a:r>
              <a:rPr lang="it-IT" sz="1800" dirty="0" smtClean="0"/>
              <a:t>Tasso di rifinanziamento principale</a:t>
            </a:r>
          </a:p>
          <a:p>
            <a:pPr lvl="1"/>
            <a:r>
              <a:rPr lang="it-IT" sz="1800" i="1" dirty="0" smtClean="0"/>
              <a:t>controlli amministrativi: </a:t>
            </a:r>
            <a:r>
              <a:rPr lang="it-IT" sz="1800" dirty="0" smtClean="0"/>
              <a:t>Massimale sugli impieghi, Vincoli di portafoglio</a:t>
            </a:r>
          </a:p>
          <a:p>
            <a:pPr lvl="1"/>
            <a:r>
              <a:rPr lang="it-IT" sz="1800" dirty="0" smtClean="0"/>
              <a:t>Posizione netta sull’estero (come contropartita di surplus/deficit della BP)</a:t>
            </a:r>
          </a:p>
          <a:p>
            <a:pPr lvl="1"/>
            <a:endParaRPr lang="it-IT" sz="18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25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strumenti principali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dirty="0" smtClean="0"/>
              <a:t>La </a:t>
            </a:r>
            <a:r>
              <a:rPr lang="it-IT" b="1" u="sng" dirty="0" smtClean="0">
                <a:solidFill>
                  <a:srgbClr val="FFFF00"/>
                </a:solidFill>
              </a:rPr>
              <a:t>Base Monetaria</a:t>
            </a:r>
            <a:r>
              <a:rPr lang="it-IT" dirty="0" smtClean="0"/>
              <a:t>: </a:t>
            </a:r>
            <a:r>
              <a:rPr lang="it-IT" i="1" dirty="0" smtClean="0"/>
              <a:t>BM = R + CIRC</a:t>
            </a:r>
          </a:p>
          <a:p>
            <a:r>
              <a:rPr lang="it-IT" dirty="0" smtClean="0"/>
              <a:t>l’offerta di base monetaria è controllata dalla banca centrale e rappresenta dunque uno strumento di politica monetaria</a:t>
            </a:r>
          </a:p>
          <a:p>
            <a:r>
              <a:rPr lang="it-IT" dirty="0" smtClean="0"/>
              <a:t>L’offerta di base monetaria da parte della banca centrale avviene attraverso i cosiddetti ‘</a:t>
            </a:r>
            <a:r>
              <a:rPr lang="it-IT" b="1" dirty="0" smtClean="0">
                <a:solidFill>
                  <a:srgbClr val="FFFF00"/>
                </a:solidFill>
              </a:rPr>
              <a:t>canali di creazione</a:t>
            </a:r>
            <a:r>
              <a:rPr lang="it-IT" dirty="0" smtClean="0"/>
              <a:t>’, che sono: </a:t>
            </a:r>
          </a:p>
          <a:p>
            <a:r>
              <a:rPr lang="it-IT" dirty="0" smtClean="0"/>
              <a:t>Il </a:t>
            </a:r>
            <a:r>
              <a:rPr lang="it-IT" dirty="0" smtClean="0">
                <a:solidFill>
                  <a:srgbClr val="00B0F0"/>
                </a:solidFill>
              </a:rPr>
              <a:t>canale ‘bancario’ </a:t>
            </a:r>
            <a:r>
              <a:rPr lang="it-IT" dirty="0" smtClean="0"/>
              <a:t>(</a:t>
            </a:r>
            <a:r>
              <a:rPr lang="it-IT" sz="3200" i="1" dirty="0" smtClean="0"/>
              <a:t>operazioni di rifinanziamento </a:t>
            </a:r>
            <a:r>
              <a:rPr lang="it-IT" sz="3200" dirty="0" smtClean="0"/>
              <a:t>delle banche ordinarie)</a:t>
            </a:r>
            <a:r>
              <a:rPr lang="it-IT" dirty="0" smtClean="0"/>
              <a:t>, </a:t>
            </a:r>
          </a:p>
          <a:p>
            <a:r>
              <a:rPr lang="it-IT" dirty="0" smtClean="0"/>
              <a:t>il </a:t>
            </a:r>
            <a:r>
              <a:rPr lang="it-IT" dirty="0" smtClean="0">
                <a:solidFill>
                  <a:srgbClr val="00B0F0"/>
                </a:solidFill>
              </a:rPr>
              <a:t>canale ‘estero</a:t>
            </a:r>
            <a:r>
              <a:rPr lang="it-IT" dirty="0" smtClean="0"/>
              <a:t>’: in caso di avanzo della bilancia dei pagamenti la banca centrale interviene sul mercato valutario acquistando valuta estera e aumentando corrispondentemente la base monetaria nazionale, </a:t>
            </a:r>
          </a:p>
          <a:p>
            <a:r>
              <a:rPr lang="it-IT" dirty="0" smtClean="0"/>
              <a:t>il </a:t>
            </a:r>
            <a:r>
              <a:rPr lang="it-IT" dirty="0" smtClean="0">
                <a:solidFill>
                  <a:srgbClr val="00B0F0"/>
                </a:solidFill>
              </a:rPr>
              <a:t>canale ‘Tesoro’ </a:t>
            </a:r>
            <a:r>
              <a:rPr lang="it-IT" dirty="0" smtClean="0"/>
              <a:t>l’emissione di base monetaria da parte della banca centrale per acquistare direttamente titoli di Stato sul mercato primario </a:t>
            </a:r>
          </a:p>
          <a:p>
            <a:r>
              <a:rPr lang="it-IT" dirty="0" smtClean="0"/>
              <a:t>il </a:t>
            </a:r>
            <a:r>
              <a:rPr lang="it-IT" dirty="0" smtClean="0">
                <a:solidFill>
                  <a:srgbClr val="00B0F0"/>
                </a:solidFill>
              </a:rPr>
              <a:t>canale ‘altri settori</a:t>
            </a:r>
            <a:r>
              <a:rPr lang="it-IT" dirty="0" smtClean="0"/>
              <a:t>’: diverse operazioni, tra cui la principale è quella delle </a:t>
            </a:r>
            <a:r>
              <a:rPr lang="it-IT" i="1" dirty="0" smtClean="0"/>
              <a:t>operazioni di mercato aperto</a:t>
            </a:r>
            <a:r>
              <a:rPr lang="it-IT" dirty="0" smtClean="0"/>
              <a:t>. Tali operazioni possono essere </a:t>
            </a:r>
            <a:r>
              <a:rPr lang="it-IT" dirty="0" smtClean="0">
                <a:solidFill>
                  <a:srgbClr val="FFC000"/>
                </a:solidFill>
              </a:rPr>
              <a:t>definitive</a:t>
            </a:r>
            <a:r>
              <a:rPr lang="it-IT" dirty="0" smtClean="0"/>
              <a:t>, se la banca centrale detiene (cede) il titolo fino alla scadenza, realizzando quindi un </a:t>
            </a:r>
            <a:r>
              <a:rPr lang="it-IT" dirty="0" smtClean="0">
                <a:solidFill>
                  <a:srgbClr val="FFC000"/>
                </a:solidFill>
              </a:rPr>
              <a:t>aumento</a:t>
            </a:r>
            <a:r>
              <a:rPr lang="it-IT" dirty="0" smtClean="0"/>
              <a:t> (riduzione) </a:t>
            </a:r>
            <a:r>
              <a:rPr lang="it-IT" dirty="0" smtClean="0">
                <a:solidFill>
                  <a:srgbClr val="FFC000"/>
                </a:solidFill>
              </a:rPr>
              <a:t>definitivo </a:t>
            </a:r>
            <a:r>
              <a:rPr lang="it-IT" dirty="0" smtClean="0"/>
              <a:t>della base monetaria, oppure </a:t>
            </a:r>
            <a:r>
              <a:rPr lang="it-IT" dirty="0" smtClean="0">
                <a:solidFill>
                  <a:srgbClr val="FFFF00"/>
                </a:solidFill>
              </a:rPr>
              <a:t>provvisorie</a:t>
            </a:r>
            <a:r>
              <a:rPr lang="it-IT" dirty="0" smtClean="0"/>
              <a:t> quando l’acquisto (vendita) avviene con l’impegno ad una successiva vendita (acquisto) a termine.</a:t>
            </a:r>
            <a:endParaRPr lang="it-IT" dirty="0"/>
          </a:p>
        </p:txBody>
      </p:sp>
      <p:sp>
        <p:nvSpPr>
          <p:cNvPr id="4" name="Freccia a destra 3"/>
          <p:cNvSpPr/>
          <p:nvPr/>
        </p:nvSpPr>
        <p:spPr>
          <a:xfrm>
            <a:off x="152400" y="47244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>
            <a:off x="3733800" y="5943600"/>
            <a:ext cx="484632" cy="445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192822" y="6422064"/>
            <a:ext cx="55665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Controllo dell’obiettivo intermedio: Offerta di moneta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26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Coefficiente di riserva obbligatoria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i="1" dirty="0"/>
              <a:t>BM </a:t>
            </a:r>
            <a:r>
              <a:rPr lang="it-IT" dirty="0"/>
              <a:t>= </a:t>
            </a:r>
            <a:r>
              <a:rPr lang="it-IT" i="1" dirty="0"/>
              <a:t>ROB </a:t>
            </a:r>
            <a:r>
              <a:rPr lang="it-IT" dirty="0"/>
              <a:t>+ </a:t>
            </a:r>
            <a:r>
              <a:rPr lang="it-IT" i="1" dirty="0"/>
              <a:t>RL </a:t>
            </a:r>
            <a:r>
              <a:rPr lang="it-IT" dirty="0"/>
              <a:t>+ </a:t>
            </a:r>
            <a:r>
              <a:rPr lang="it-IT" i="1" dirty="0" smtClean="0"/>
              <a:t>CIRC</a:t>
            </a:r>
          </a:p>
          <a:p>
            <a:r>
              <a:rPr lang="it-IT" i="1" dirty="0"/>
              <a:t>Il coefficiente di </a:t>
            </a:r>
            <a:r>
              <a:rPr lang="it-IT" i="1" u="sng" dirty="0"/>
              <a:t>riserva </a:t>
            </a:r>
            <a:r>
              <a:rPr lang="it-IT" i="1" u="sng" dirty="0" smtClean="0"/>
              <a:t>obbligatoria</a:t>
            </a:r>
            <a:r>
              <a:rPr lang="it-IT" i="1" dirty="0" smtClean="0"/>
              <a:t> (</a:t>
            </a:r>
            <a:r>
              <a:rPr lang="it-IT" i="1" dirty="0" smtClean="0">
                <a:solidFill>
                  <a:srgbClr val="FFFF00"/>
                </a:solidFill>
              </a:rPr>
              <a:t>ROB</a:t>
            </a:r>
            <a:r>
              <a:rPr lang="it-IT" i="1" dirty="0" smtClean="0"/>
              <a:t>): </a:t>
            </a:r>
            <a:r>
              <a:rPr lang="it-IT" dirty="0"/>
              <a:t>La banca centrale fissa l’ammontare </a:t>
            </a:r>
            <a:r>
              <a:rPr lang="it-IT" dirty="0" smtClean="0"/>
              <a:t>della </a:t>
            </a:r>
            <a:r>
              <a:rPr lang="it-IT" dirty="0"/>
              <a:t>quota </a:t>
            </a:r>
            <a:r>
              <a:rPr lang="it-IT" dirty="0" smtClean="0"/>
              <a:t>di riserva indicando il coefficiente da rispettare </a:t>
            </a:r>
            <a:r>
              <a:rPr lang="it-IT" dirty="0">
                <a:solidFill>
                  <a:srgbClr val="FFFF00"/>
                </a:solidFill>
              </a:rPr>
              <a:t>(</a:t>
            </a:r>
            <a:r>
              <a:rPr lang="el-GR" dirty="0">
                <a:solidFill>
                  <a:srgbClr val="FFFF00"/>
                </a:solidFill>
                <a:latin typeface="Calibri"/>
              </a:rPr>
              <a:t>ρ</a:t>
            </a:r>
            <a:r>
              <a:rPr lang="it-IT" dirty="0" smtClean="0">
                <a:latin typeface="Calibri"/>
              </a:rPr>
              <a:t>)</a:t>
            </a:r>
          </a:p>
          <a:p>
            <a:r>
              <a:rPr lang="it-IT" dirty="0" smtClean="0">
                <a:latin typeface="Calibri"/>
              </a:rPr>
              <a:t>Se </a:t>
            </a:r>
            <a:r>
              <a:rPr lang="el-GR" dirty="0" smtClean="0">
                <a:latin typeface="Calibri"/>
              </a:rPr>
              <a:t>ρ</a:t>
            </a:r>
            <a:r>
              <a:rPr lang="it-IT" dirty="0" smtClean="0">
                <a:latin typeface="Calibri"/>
              </a:rPr>
              <a:t> ↑ </a:t>
            </a:r>
            <a:r>
              <a:rPr lang="it-IT" dirty="0"/>
              <a:t>la banca </a:t>
            </a:r>
            <a:r>
              <a:rPr lang="it-IT" dirty="0" smtClean="0"/>
              <a:t>centrale obbliga </a:t>
            </a:r>
            <a:r>
              <a:rPr lang="it-IT" dirty="0"/>
              <a:t>le banche a detenere una maggiore quantità di riserve </a:t>
            </a:r>
            <a:r>
              <a:rPr lang="it-IT" dirty="0" smtClean="0"/>
              <a:t>e quindi </a:t>
            </a:r>
            <a:r>
              <a:rPr lang="it-IT" dirty="0"/>
              <a:t>induce una riduzione del credito ad imprese e </a:t>
            </a:r>
            <a:r>
              <a:rPr lang="it-IT" dirty="0" smtClean="0"/>
              <a:t>famiglie, </a:t>
            </a:r>
            <a:r>
              <a:rPr lang="it-IT" dirty="0" smtClean="0">
                <a:latin typeface="Calibri"/>
              </a:rPr>
              <a:t>↓ M (</a:t>
            </a:r>
            <a:r>
              <a:rPr lang="it-IT" dirty="0" smtClean="0">
                <a:solidFill>
                  <a:srgbClr val="FFFF00"/>
                </a:solidFill>
                <a:latin typeface="Calibri"/>
              </a:rPr>
              <a:t>obiettivo intermedio</a:t>
            </a:r>
            <a:r>
              <a:rPr lang="it-IT" dirty="0" smtClean="0">
                <a:latin typeface="Calibri"/>
              </a:rPr>
              <a:t>)</a:t>
            </a:r>
          </a:p>
          <a:p>
            <a:r>
              <a:rPr lang="it-IT" dirty="0" smtClean="0">
                <a:latin typeface="Calibri"/>
              </a:rPr>
              <a:t>Si tratta di uno strumento poco utilizzato, perché i tempi di adeguamento delle banche sono piuttosto lunghi</a:t>
            </a:r>
          </a:p>
          <a:p>
            <a:r>
              <a:rPr lang="it-IT" u="sng" dirty="0" smtClean="0">
                <a:latin typeface="Calibri"/>
              </a:rPr>
              <a:t>Riserva libera </a:t>
            </a:r>
            <a:r>
              <a:rPr lang="it-IT" dirty="0" smtClean="0">
                <a:latin typeface="Calibri"/>
              </a:rPr>
              <a:t>(</a:t>
            </a:r>
            <a:r>
              <a:rPr lang="it-IT" i="1" dirty="0" smtClean="0">
                <a:solidFill>
                  <a:srgbClr val="FFFF00"/>
                </a:solidFill>
              </a:rPr>
              <a:t>RL</a:t>
            </a:r>
            <a:r>
              <a:rPr lang="it-IT" i="1" dirty="0" smtClean="0"/>
              <a:t>): </a:t>
            </a:r>
            <a:r>
              <a:rPr lang="it-IT" dirty="0"/>
              <a:t>riserva libera è </a:t>
            </a:r>
            <a:r>
              <a:rPr lang="it-IT" dirty="0" smtClean="0"/>
              <a:t>una </a:t>
            </a:r>
            <a:r>
              <a:rPr lang="it-IT" dirty="0"/>
              <a:t>variabile discrezionale per le </a:t>
            </a:r>
            <a:r>
              <a:rPr lang="it-IT" dirty="0" smtClean="0"/>
              <a:t>banche. </a:t>
            </a:r>
          </a:p>
          <a:p>
            <a:r>
              <a:rPr lang="it-IT" dirty="0" smtClean="0"/>
              <a:t>Consideriamo in questo caso un </a:t>
            </a:r>
            <a:r>
              <a:rPr lang="it-IT" dirty="0" smtClean="0">
                <a:solidFill>
                  <a:srgbClr val="FFFF00"/>
                </a:solidFill>
              </a:rPr>
              <a:t>coefficiente </a:t>
            </a:r>
            <a:r>
              <a:rPr lang="it-IT" dirty="0">
                <a:solidFill>
                  <a:srgbClr val="FFFF00"/>
                </a:solidFill>
              </a:rPr>
              <a:t>di riserva libera </a:t>
            </a:r>
            <a:r>
              <a:rPr lang="it-IT" dirty="0" smtClean="0">
                <a:solidFill>
                  <a:srgbClr val="FFFF00"/>
                </a:solidFill>
              </a:rPr>
              <a:t>medio (</a:t>
            </a:r>
            <a:r>
              <a:rPr lang="el-GR" dirty="0" smtClean="0">
                <a:solidFill>
                  <a:srgbClr val="FFFF00"/>
                </a:solidFill>
                <a:latin typeface="Calibri"/>
              </a:rPr>
              <a:t>β</a:t>
            </a:r>
            <a:r>
              <a:rPr lang="it-IT" dirty="0" smtClean="0">
                <a:solidFill>
                  <a:srgbClr val="FFFF00"/>
                </a:solidFill>
                <a:latin typeface="Calibri"/>
              </a:rPr>
              <a:t>) </a:t>
            </a:r>
            <a:r>
              <a:rPr lang="it-IT" dirty="0" smtClean="0"/>
              <a:t>applicato </a:t>
            </a:r>
            <a:r>
              <a:rPr lang="it-IT" dirty="0"/>
              <a:t>dalle banche pari ad una frazione  dei depositi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27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Il tasso di rifinanziamento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Si tratta del </a:t>
            </a:r>
            <a:r>
              <a:rPr lang="it-IT" dirty="0"/>
              <a:t>costo dei prestiti </a:t>
            </a:r>
            <a:r>
              <a:rPr lang="it-IT" dirty="0" smtClean="0"/>
              <a:t>concessi dalla </a:t>
            </a:r>
            <a:r>
              <a:rPr lang="it-IT" dirty="0"/>
              <a:t>banca centrale alle banche ordinarie in caso di una loro </a:t>
            </a:r>
            <a:r>
              <a:rPr lang="it-IT" dirty="0" smtClean="0"/>
              <a:t>temporanea esigenza </a:t>
            </a:r>
            <a:r>
              <a:rPr lang="it-IT" dirty="0"/>
              <a:t>di </a:t>
            </a:r>
            <a:r>
              <a:rPr lang="it-IT" dirty="0" smtClean="0"/>
              <a:t>liquidità</a:t>
            </a:r>
          </a:p>
          <a:p>
            <a:r>
              <a:rPr lang="it-IT" dirty="0" smtClean="0"/>
              <a:t>Se il </a:t>
            </a:r>
            <a:r>
              <a:rPr lang="it-IT" dirty="0" smtClean="0">
                <a:solidFill>
                  <a:srgbClr val="FFFF00"/>
                </a:solidFill>
              </a:rPr>
              <a:t>tasso diminuisce</a:t>
            </a:r>
            <a:r>
              <a:rPr lang="it-IT" dirty="0" smtClean="0"/>
              <a:t>: le </a:t>
            </a:r>
            <a:r>
              <a:rPr lang="it-IT" dirty="0"/>
              <a:t>banche ordinarie </a:t>
            </a:r>
            <a:r>
              <a:rPr lang="it-IT" dirty="0" smtClean="0"/>
              <a:t>domandano </a:t>
            </a:r>
            <a:r>
              <a:rPr lang="it-IT" dirty="0"/>
              <a:t>più </a:t>
            </a:r>
            <a:r>
              <a:rPr lang="it-IT" dirty="0" smtClean="0"/>
              <a:t>liquidità e si produce </a:t>
            </a:r>
            <a:r>
              <a:rPr lang="it-IT" dirty="0"/>
              <a:t>un </a:t>
            </a:r>
            <a:r>
              <a:rPr lang="it-IT" b="1" dirty="0">
                <a:solidFill>
                  <a:srgbClr val="FFC000"/>
                </a:solidFill>
              </a:rPr>
              <a:t>aumento di base monetaria </a:t>
            </a:r>
            <a:r>
              <a:rPr lang="it-IT" dirty="0"/>
              <a:t>(attraverso il ‘</a:t>
            </a:r>
            <a:r>
              <a:rPr lang="it-IT" dirty="0" smtClean="0"/>
              <a:t>canale bancario</a:t>
            </a:r>
            <a:r>
              <a:rPr lang="it-IT" dirty="0"/>
              <a:t>’), </a:t>
            </a:r>
            <a:endParaRPr lang="it-IT" dirty="0" smtClean="0"/>
          </a:p>
          <a:p>
            <a:r>
              <a:rPr lang="it-IT" dirty="0" smtClean="0"/>
              <a:t>mentre </a:t>
            </a:r>
            <a:r>
              <a:rPr lang="it-IT" dirty="0"/>
              <a:t>un suo </a:t>
            </a:r>
            <a:r>
              <a:rPr lang="it-IT" dirty="0">
                <a:solidFill>
                  <a:srgbClr val="FFFF00"/>
                </a:solidFill>
              </a:rPr>
              <a:t>aumento</a:t>
            </a:r>
            <a:r>
              <a:rPr lang="it-IT" dirty="0"/>
              <a:t> riduce la domanda di liquidità </a:t>
            </a:r>
            <a:r>
              <a:rPr lang="it-IT" dirty="0" smtClean="0"/>
              <a:t>delle banche </a:t>
            </a:r>
            <a:r>
              <a:rPr lang="it-IT" dirty="0"/>
              <a:t>presso la banca centrale e quindi </a:t>
            </a:r>
            <a:r>
              <a:rPr lang="it-IT" dirty="0">
                <a:solidFill>
                  <a:srgbClr val="FFC000"/>
                </a:solidFill>
              </a:rPr>
              <a:t>la base </a:t>
            </a:r>
            <a:r>
              <a:rPr lang="it-IT" dirty="0" smtClean="0">
                <a:solidFill>
                  <a:srgbClr val="FFC000"/>
                </a:solidFill>
              </a:rPr>
              <a:t>monetaria si riduce</a:t>
            </a:r>
            <a:r>
              <a:rPr lang="it-IT" dirty="0" smtClean="0"/>
              <a:t>.</a:t>
            </a:r>
          </a:p>
          <a:p>
            <a:r>
              <a:rPr lang="it-IT" dirty="0" smtClean="0"/>
              <a:t>Oltre ad influire sulla BM, il tasso di rifinanziamento agisce sulla struttura dei tassi d’interesse a partire dal tasso d’interesse interbancario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28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controlli amministrativi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Si tratta di provvedimenti </a:t>
            </a:r>
            <a:r>
              <a:rPr lang="it-IT" dirty="0"/>
              <a:t>che </a:t>
            </a:r>
            <a:r>
              <a:rPr lang="it-IT" dirty="0" smtClean="0"/>
              <a:t>impongono direttamente </a:t>
            </a:r>
            <a:r>
              <a:rPr lang="it-IT" dirty="0"/>
              <a:t>alle banche ordinarie specifici </a:t>
            </a:r>
            <a:r>
              <a:rPr lang="it-IT" dirty="0" smtClean="0"/>
              <a:t>comportamenti, come ad esempio, fissare:</a:t>
            </a:r>
          </a:p>
          <a:p>
            <a:r>
              <a:rPr lang="it-IT" b="1" dirty="0" smtClean="0">
                <a:solidFill>
                  <a:srgbClr val="FFC000"/>
                </a:solidFill>
              </a:rPr>
              <a:t>limiti</a:t>
            </a:r>
            <a:r>
              <a:rPr lang="it-IT" dirty="0" smtClean="0"/>
              <a:t> </a:t>
            </a:r>
            <a:r>
              <a:rPr lang="it-IT" dirty="0"/>
              <a:t>all’espansione del credito (</a:t>
            </a:r>
            <a:r>
              <a:rPr lang="it-IT" i="1" dirty="0" smtClean="0"/>
              <a:t>massimale sugli </a:t>
            </a:r>
            <a:r>
              <a:rPr lang="it-IT" i="1" dirty="0"/>
              <a:t>impieghi</a:t>
            </a:r>
            <a:r>
              <a:rPr lang="it-IT" dirty="0" smtClean="0"/>
              <a:t>), cioè controllare i prestiti</a:t>
            </a:r>
          </a:p>
          <a:p>
            <a:r>
              <a:rPr lang="it-IT" b="1" dirty="0">
                <a:solidFill>
                  <a:srgbClr val="FFC000"/>
                </a:solidFill>
              </a:rPr>
              <a:t>obblighi</a:t>
            </a:r>
            <a:r>
              <a:rPr lang="it-IT" dirty="0"/>
              <a:t> specifici in materia di utilizzo dei depositi</a:t>
            </a:r>
            <a:r>
              <a:rPr lang="it-IT" dirty="0" smtClean="0"/>
              <a:t>, per </a:t>
            </a:r>
            <a:r>
              <a:rPr lang="it-IT" dirty="0"/>
              <a:t>esempio indicando la quota che obbligatoriamente deve </a:t>
            </a:r>
            <a:r>
              <a:rPr lang="it-IT" dirty="0" smtClean="0"/>
              <a:t>essere investita </a:t>
            </a:r>
            <a:r>
              <a:rPr lang="it-IT" dirty="0"/>
              <a:t>in titoli di Stato (</a:t>
            </a:r>
            <a:r>
              <a:rPr lang="it-IT" i="1" dirty="0"/>
              <a:t>vincoli di portafoglio</a:t>
            </a:r>
            <a:r>
              <a:rPr lang="it-IT" dirty="0" smtClean="0"/>
              <a:t>), cioè sostegno alla politica di indebitamento pubblico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29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Donne e Lavoro (2017)</a:t>
            </a:r>
            <a:endParaRPr lang="en-US" altLang="it-IT" dirty="0" smtClean="0"/>
          </a:p>
        </p:txBody>
      </p:sp>
      <p:sp>
        <p:nvSpPr>
          <p:cNvPr id="47107" name="Segnaposto contenuto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it-IT" altLang="it-IT" dirty="0" smtClean="0"/>
              <a:t> Le donne hanno un </a:t>
            </a:r>
            <a:r>
              <a:rPr lang="it-IT" altLang="it-IT" b="1" dirty="0" smtClean="0"/>
              <a:t>tasso di inattività </a:t>
            </a:r>
            <a:r>
              <a:rPr lang="it-IT" altLang="it-IT" dirty="0" smtClean="0"/>
              <a:t>molto più elevato degli uomini (44,4% della popolazione 15-64 contro 24,6%)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dirty="0" smtClean="0"/>
              <a:t>  Il </a:t>
            </a:r>
            <a:r>
              <a:rPr lang="it-IT" altLang="it-IT" b="1" dirty="0" smtClean="0"/>
              <a:t>tasso di disoccupazione </a:t>
            </a:r>
            <a:r>
              <a:rPr lang="it-IT" altLang="it-IT" dirty="0" smtClean="0"/>
              <a:t>è maggiore: 13,3% contro il 10,9%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dirty="0" smtClean="0"/>
              <a:t>Il </a:t>
            </a:r>
            <a:r>
              <a:rPr lang="it-IT" altLang="it-IT" b="1" dirty="0" smtClean="0"/>
              <a:t>tasso di occupazione </a:t>
            </a:r>
            <a:r>
              <a:rPr lang="it-IT" altLang="it-IT" dirty="0" smtClean="0"/>
              <a:t>è inferiore 48,1% contro il 67,0%</a:t>
            </a:r>
          </a:p>
        </p:txBody>
      </p:sp>
      <p:sp>
        <p:nvSpPr>
          <p:cNvPr id="47108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C17860-7EE9-429D-8136-C335F12A2E41}" type="slidenum">
              <a:rPr lang="it-IT" altLang="it-IT"/>
              <a:pPr/>
              <a:t>3</a:t>
            </a:fld>
            <a:endParaRPr lang="it-IT" altLang="it-IT"/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74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Obiettivo intermedio: l’offerta di moneta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i="1" dirty="0"/>
              <a:t>M </a:t>
            </a:r>
            <a:r>
              <a:rPr lang="it-IT" dirty="0"/>
              <a:t>= </a:t>
            </a:r>
            <a:r>
              <a:rPr lang="it-IT" i="1" dirty="0"/>
              <a:t>CIRC </a:t>
            </a:r>
            <a:r>
              <a:rPr lang="it-IT" dirty="0"/>
              <a:t>+</a:t>
            </a:r>
            <a:r>
              <a:rPr lang="it-IT" i="1" dirty="0" smtClean="0"/>
              <a:t>D </a:t>
            </a:r>
            <a:r>
              <a:rPr lang="it-IT" i="1" dirty="0" smtClean="0">
                <a:latin typeface="Calibri"/>
              </a:rPr>
              <a:t>→</a:t>
            </a:r>
            <a:r>
              <a:rPr lang="it-IT" i="1" dirty="0" smtClean="0">
                <a:solidFill>
                  <a:srgbClr val="FFC000"/>
                </a:solidFill>
                <a:latin typeface="Calibri"/>
              </a:rPr>
              <a:t>OBIETTIVO INTERMEDIO</a:t>
            </a:r>
          </a:p>
          <a:p>
            <a:r>
              <a:rPr lang="it-IT" dirty="0"/>
              <a:t>si fa </a:t>
            </a:r>
            <a:r>
              <a:rPr lang="it-IT" dirty="0" smtClean="0"/>
              <a:t>riferimento </a:t>
            </a:r>
            <a:r>
              <a:rPr lang="it-IT" dirty="0"/>
              <a:t>alla quantità di moneta come </a:t>
            </a:r>
            <a:r>
              <a:rPr lang="it-IT" dirty="0" smtClean="0"/>
              <a:t>ad uno </a:t>
            </a:r>
            <a:r>
              <a:rPr lang="it-IT" dirty="0"/>
              <a:t>strumento sotto il controllo della banca centrale</a:t>
            </a:r>
            <a:r>
              <a:rPr lang="it-IT" dirty="0" smtClean="0"/>
              <a:t>, trascurando </a:t>
            </a:r>
            <a:r>
              <a:rPr lang="it-IT" dirty="0"/>
              <a:t>la distinzione tra </a:t>
            </a:r>
            <a:r>
              <a:rPr lang="it-IT" dirty="0" smtClean="0"/>
              <a:t>strumenti ed </a:t>
            </a:r>
            <a:r>
              <a:rPr lang="it-IT" dirty="0"/>
              <a:t>obiettivi </a:t>
            </a:r>
            <a:r>
              <a:rPr lang="it-IT" dirty="0" smtClean="0"/>
              <a:t>intermedi che qui abbiamo fatto</a:t>
            </a:r>
          </a:p>
          <a:p>
            <a:r>
              <a:rPr lang="it-IT" u="sng" dirty="0"/>
              <a:t>L’offerta di moneta </a:t>
            </a:r>
            <a:r>
              <a:rPr lang="it-IT" dirty="0"/>
              <a:t>può essere </a:t>
            </a:r>
            <a:r>
              <a:rPr lang="it-IT" dirty="0" smtClean="0"/>
              <a:t>considerata come </a:t>
            </a:r>
            <a:r>
              <a:rPr lang="it-IT" dirty="0"/>
              <a:t>una </a:t>
            </a:r>
            <a:r>
              <a:rPr lang="it-IT" dirty="0">
                <a:solidFill>
                  <a:srgbClr val="FFC000"/>
                </a:solidFill>
              </a:rPr>
              <a:t>variabile </a:t>
            </a:r>
            <a:r>
              <a:rPr lang="it-IT" i="1" dirty="0">
                <a:solidFill>
                  <a:srgbClr val="FFC000"/>
                </a:solidFill>
              </a:rPr>
              <a:t>esogena</a:t>
            </a:r>
            <a:r>
              <a:rPr lang="it-IT" dirty="0"/>
              <a:t>, cioè perfettamente </a:t>
            </a:r>
            <a:r>
              <a:rPr lang="it-IT" dirty="0" smtClean="0"/>
              <a:t>controllabile da </a:t>
            </a:r>
            <a:r>
              <a:rPr lang="it-IT" dirty="0"/>
              <a:t>parte della banca centrale, </a:t>
            </a:r>
            <a:endParaRPr lang="it-IT" dirty="0" smtClean="0"/>
          </a:p>
          <a:p>
            <a:r>
              <a:rPr lang="it-IT" dirty="0" smtClean="0"/>
              <a:t>o </a:t>
            </a:r>
            <a:r>
              <a:rPr lang="it-IT" dirty="0"/>
              <a:t>come una variabile </a:t>
            </a:r>
            <a:r>
              <a:rPr lang="it-IT" dirty="0">
                <a:solidFill>
                  <a:srgbClr val="FFC000"/>
                </a:solidFill>
              </a:rPr>
              <a:t>parzialmente </a:t>
            </a:r>
            <a:r>
              <a:rPr lang="it-IT" i="1" dirty="0">
                <a:solidFill>
                  <a:srgbClr val="FFC000"/>
                </a:solidFill>
              </a:rPr>
              <a:t>endogena</a:t>
            </a:r>
            <a:r>
              <a:rPr lang="it-IT" dirty="0" smtClean="0"/>
              <a:t>, quando </a:t>
            </a:r>
            <a:r>
              <a:rPr lang="it-IT" dirty="0"/>
              <a:t>il suo livello è condizionato anche dal </a:t>
            </a:r>
            <a:r>
              <a:rPr lang="it-IT" dirty="0" smtClean="0"/>
              <a:t>comportamento di </a:t>
            </a:r>
            <a:r>
              <a:rPr lang="it-IT" dirty="0"/>
              <a:t>altri soggetti, le banche ed i </a:t>
            </a:r>
            <a:r>
              <a:rPr lang="it-IT" dirty="0" smtClean="0"/>
              <a:t>privati, la cui domanda di circolante è:</a:t>
            </a:r>
          </a:p>
          <a:p>
            <a:r>
              <a:rPr lang="it-IT" i="1" dirty="0"/>
              <a:t>CIRC </a:t>
            </a:r>
            <a:r>
              <a:rPr lang="it-IT" dirty="0"/>
              <a:t>= </a:t>
            </a:r>
            <a:r>
              <a:rPr lang="el-GR" dirty="0" smtClean="0">
                <a:latin typeface="Calibri"/>
              </a:rPr>
              <a:t>γ</a:t>
            </a:r>
            <a:r>
              <a:rPr lang="it-IT" i="1" dirty="0" smtClean="0"/>
              <a:t>D     </a:t>
            </a:r>
            <a:r>
              <a:rPr lang="it-IT" dirty="0" smtClean="0"/>
              <a:t>con </a:t>
            </a:r>
            <a:r>
              <a:rPr lang="it-IT" dirty="0"/>
              <a:t>0 &lt; </a:t>
            </a:r>
            <a:r>
              <a:rPr lang="el-GR" dirty="0">
                <a:solidFill>
                  <a:srgbClr val="FFFF00"/>
                </a:solidFill>
                <a:latin typeface="Calibri"/>
              </a:rPr>
              <a:t>γ</a:t>
            </a:r>
            <a:r>
              <a:rPr lang="el-GR" dirty="0">
                <a:latin typeface="Calibri"/>
              </a:rPr>
              <a:t> </a:t>
            </a:r>
            <a:r>
              <a:rPr lang="it-IT" dirty="0" smtClean="0"/>
              <a:t>&lt; 1   </a:t>
            </a:r>
            <a:r>
              <a:rPr lang="it-IT" dirty="0" smtClean="0">
                <a:latin typeface="Calibri"/>
              </a:rPr>
              <a:t>→ </a:t>
            </a:r>
            <a:r>
              <a:rPr lang="it-IT" dirty="0" smtClean="0">
                <a:solidFill>
                  <a:srgbClr val="FFFF00"/>
                </a:solidFill>
                <a:latin typeface="Calibri"/>
              </a:rPr>
              <a:t>preferenza</a:t>
            </a:r>
            <a:endParaRPr lang="it-IT" dirty="0" smtClean="0">
              <a:solidFill>
                <a:srgbClr val="FFFF00"/>
              </a:solidFill>
            </a:endParaRPr>
          </a:p>
          <a:p>
            <a:r>
              <a:rPr lang="it-IT" dirty="0"/>
              <a:t>La domanda di riserve da parte delle banche dipende sia </a:t>
            </a:r>
            <a:r>
              <a:rPr lang="it-IT" dirty="0" smtClean="0"/>
              <a:t>dagli obblighi </a:t>
            </a:r>
            <a:r>
              <a:rPr lang="it-IT" dirty="0"/>
              <a:t>di riserva, sia da scelte di tipo precauzionale </a:t>
            </a:r>
            <a:endParaRPr lang="it-IT" dirty="0" smtClean="0"/>
          </a:p>
          <a:p>
            <a:r>
              <a:rPr lang="it-IT" dirty="0" smtClean="0"/>
              <a:t>Entrambe queste componenti </a:t>
            </a:r>
            <a:r>
              <a:rPr lang="it-IT" dirty="0"/>
              <a:t>della domanda di liquidità da parte delle banche </a:t>
            </a:r>
            <a:r>
              <a:rPr lang="it-IT" dirty="0" smtClean="0"/>
              <a:t>sono legate </a:t>
            </a:r>
            <a:r>
              <a:rPr lang="it-IT" dirty="0"/>
              <a:t>all’ammontare dei depositi raccolti, in base al </a:t>
            </a:r>
            <a:r>
              <a:rPr lang="it-IT" i="1" dirty="0"/>
              <a:t>coefficiente </a:t>
            </a:r>
            <a:r>
              <a:rPr lang="it-IT" i="1" dirty="0" smtClean="0"/>
              <a:t>di riserva </a:t>
            </a:r>
            <a:r>
              <a:rPr lang="it-IT" i="1" dirty="0"/>
              <a:t>obbligatoria </a:t>
            </a:r>
            <a:r>
              <a:rPr lang="it-IT" dirty="0">
                <a:solidFill>
                  <a:srgbClr val="FFFF00"/>
                </a:solidFill>
              </a:rPr>
              <a:t>ρ</a:t>
            </a:r>
            <a:r>
              <a:rPr lang="it-IT" dirty="0"/>
              <a:t> la prima, ed in base al </a:t>
            </a:r>
            <a:r>
              <a:rPr lang="it-IT" i="1" dirty="0"/>
              <a:t>coefficiente di riserva </a:t>
            </a:r>
            <a:r>
              <a:rPr lang="it-IT" i="1" dirty="0" smtClean="0"/>
              <a:t>libera </a:t>
            </a:r>
            <a:r>
              <a:rPr lang="el-GR" dirty="0" smtClean="0">
                <a:solidFill>
                  <a:srgbClr val="FFFF00"/>
                </a:solidFill>
              </a:rPr>
              <a:t>β</a:t>
            </a:r>
            <a:r>
              <a:rPr lang="el-GR" dirty="0" smtClean="0"/>
              <a:t> </a:t>
            </a:r>
            <a:r>
              <a:rPr lang="it-IT" dirty="0"/>
              <a:t>la seconda</a:t>
            </a:r>
            <a:r>
              <a:rPr lang="it-IT" dirty="0" smtClean="0"/>
              <a:t>:</a:t>
            </a:r>
          </a:p>
          <a:p>
            <a:r>
              <a:rPr lang="it-IT" i="1" dirty="0"/>
              <a:t>R </a:t>
            </a:r>
            <a:r>
              <a:rPr lang="it-IT" dirty="0"/>
              <a:t>= ρ </a:t>
            </a:r>
            <a:r>
              <a:rPr lang="it-IT" i="1" dirty="0" smtClean="0"/>
              <a:t>D </a:t>
            </a:r>
            <a:r>
              <a:rPr lang="it-IT" dirty="0"/>
              <a:t>+ </a:t>
            </a:r>
            <a:r>
              <a:rPr lang="el-GR" dirty="0"/>
              <a:t>β</a:t>
            </a:r>
            <a:r>
              <a:rPr lang="it-IT" dirty="0" smtClean="0"/>
              <a:t> </a:t>
            </a:r>
            <a:r>
              <a:rPr lang="it-IT" i="1" dirty="0"/>
              <a:t>D </a:t>
            </a:r>
            <a:r>
              <a:rPr lang="it-IT" dirty="0"/>
              <a:t>= </a:t>
            </a:r>
            <a:r>
              <a:rPr lang="it-IT" dirty="0" smtClean="0"/>
              <a:t>(</a:t>
            </a:r>
            <a:r>
              <a:rPr lang="it-IT" dirty="0"/>
              <a:t>ρ </a:t>
            </a:r>
            <a:r>
              <a:rPr lang="it-IT" dirty="0" smtClean="0"/>
              <a:t>+ </a:t>
            </a:r>
            <a:r>
              <a:rPr lang="el-GR" dirty="0"/>
              <a:t>β</a:t>
            </a:r>
            <a:r>
              <a:rPr lang="it-IT" dirty="0" smtClean="0"/>
              <a:t> </a:t>
            </a:r>
            <a:r>
              <a:rPr lang="it-IT" dirty="0"/>
              <a:t>)</a:t>
            </a:r>
            <a:r>
              <a:rPr lang="it-IT" i="1" dirty="0" smtClean="0"/>
              <a:t>D     con </a:t>
            </a:r>
            <a:r>
              <a:rPr lang="it-IT" dirty="0"/>
              <a:t>0 &lt; </a:t>
            </a:r>
            <a:r>
              <a:rPr lang="el-GR" dirty="0"/>
              <a:t>β</a:t>
            </a:r>
            <a:r>
              <a:rPr lang="it-IT" dirty="0" smtClean="0"/>
              <a:t> </a:t>
            </a:r>
            <a:r>
              <a:rPr lang="it-IT" dirty="0"/>
              <a:t>&lt; 1 e 0 &lt; ρ </a:t>
            </a:r>
            <a:r>
              <a:rPr lang="it-IT" dirty="0" smtClean="0"/>
              <a:t>&lt; </a:t>
            </a:r>
            <a:r>
              <a:rPr lang="it-IT" dirty="0"/>
              <a:t>1</a:t>
            </a:r>
            <a:endParaRPr lang="it-IT" i="1" dirty="0" smtClean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30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moltiplicatore della moneta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i="1" dirty="0"/>
              <a:t>BM </a:t>
            </a:r>
            <a:r>
              <a:rPr lang="it-IT" sz="2400" dirty="0"/>
              <a:t>= </a:t>
            </a:r>
            <a:r>
              <a:rPr lang="it-IT" sz="2400" dirty="0" smtClean="0"/>
              <a:t>(</a:t>
            </a:r>
            <a:r>
              <a:rPr lang="it-IT" sz="2400" dirty="0"/>
              <a:t>ρ + </a:t>
            </a:r>
            <a:r>
              <a:rPr lang="el-GR" sz="2400" dirty="0" smtClean="0"/>
              <a:t>β</a:t>
            </a:r>
            <a:r>
              <a:rPr lang="it-IT" sz="2400" dirty="0" smtClean="0"/>
              <a:t>)</a:t>
            </a:r>
            <a:r>
              <a:rPr lang="it-IT" sz="2400" i="1" dirty="0" smtClean="0"/>
              <a:t>D </a:t>
            </a:r>
            <a:r>
              <a:rPr lang="it-IT" sz="2400" dirty="0"/>
              <a:t>+ </a:t>
            </a:r>
            <a:r>
              <a:rPr lang="el-GR" sz="2400" dirty="0">
                <a:latin typeface="Calibri"/>
              </a:rPr>
              <a:t>γ </a:t>
            </a:r>
            <a:r>
              <a:rPr lang="it-IT" sz="2400" i="1" dirty="0" smtClean="0"/>
              <a:t>D </a:t>
            </a:r>
            <a:r>
              <a:rPr lang="it-IT" sz="2400" dirty="0"/>
              <a:t>= </a:t>
            </a:r>
            <a:r>
              <a:rPr lang="it-IT" sz="2400" dirty="0" smtClean="0"/>
              <a:t>(</a:t>
            </a:r>
            <a:r>
              <a:rPr lang="it-IT" sz="2400" dirty="0"/>
              <a:t>ρ + </a:t>
            </a:r>
            <a:r>
              <a:rPr lang="el-GR" sz="2400" dirty="0"/>
              <a:t>β </a:t>
            </a:r>
            <a:r>
              <a:rPr lang="it-IT" sz="2400" dirty="0" smtClean="0"/>
              <a:t>+</a:t>
            </a:r>
            <a:r>
              <a:rPr lang="el-GR" sz="2400" dirty="0" smtClean="0">
                <a:latin typeface="Calibri"/>
              </a:rPr>
              <a:t> γ</a:t>
            </a:r>
            <a:r>
              <a:rPr lang="it-IT" sz="2400" dirty="0" smtClean="0"/>
              <a:t>)</a:t>
            </a:r>
            <a:r>
              <a:rPr lang="it-IT" sz="2400" i="1" dirty="0" smtClean="0"/>
              <a:t>D</a:t>
            </a:r>
          </a:p>
          <a:p>
            <a:r>
              <a:rPr lang="it-IT" sz="2400" i="1" dirty="0" smtClean="0"/>
              <a:t>Per cui il moltiplicatore diventa:</a:t>
            </a:r>
          </a:p>
          <a:p>
            <a:r>
              <a:rPr lang="it-IT" sz="2400" dirty="0" smtClean="0"/>
              <a:t>Tornando ad M (</a:t>
            </a:r>
            <a:r>
              <a:rPr lang="it-IT" sz="2400" i="1" dirty="0"/>
              <a:t>M </a:t>
            </a:r>
            <a:r>
              <a:rPr lang="it-IT" sz="2400" dirty="0"/>
              <a:t>= </a:t>
            </a:r>
            <a:r>
              <a:rPr lang="it-IT" sz="2400" i="1" dirty="0"/>
              <a:t>CIRC </a:t>
            </a:r>
            <a:r>
              <a:rPr lang="it-IT" sz="2400" dirty="0"/>
              <a:t>+</a:t>
            </a:r>
            <a:r>
              <a:rPr lang="it-IT" sz="2400" i="1" dirty="0" smtClean="0"/>
              <a:t>D), essendo che </a:t>
            </a:r>
            <a:r>
              <a:rPr lang="it-IT" sz="2400" i="1" dirty="0"/>
              <a:t>CIRC </a:t>
            </a:r>
            <a:r>
              <a:rPr lang="it-IT" sz="2400" dirty="0"/>
              <a:t>= </a:t>
            </a:r>
            <a:r>
              <a:rPr lang="el-GR" sz="2400" dirty="0">
                <a:latin typeface="Calibri"/>
              </a:rPr>
              <a:t>γ</a:t>
            </a:r>
            <a:r>
              <a:rPr lang="it-IT" sz="2400" i="1" dirty="0"/>
              <a:t>D </a:t>
            </a:r>
            <a:r>
              <a:rPr lang="it-IT" sz="2400" i="1" dirty="0" smtClean="0"/>
              <a:t>, </a:t>
            </a:r>
            <a:r>
              <a:rPr lang="it-IT" sz="2400" i="1" dirty="0" smtClean="0">
                <a:latin typeface="Calibri"/>
              </a:rPr>
              <a:t>→ </a:t>
            </a:r>
            <a:r>
              <a:rPr lang="it-IT" sz="2400" i="1" dirty="0" smtClean="0"/>
              <a:t>M=</a:t>
            </a:r>
            <a:r>
              <a:rPr lang="el-GR" sz="2400" dirty="0">
                <a:latin typeface="Calibri"/>
              </a:rPr>
              <a:t> γ</a:t>
            </a:r>
            <a:r>
              <a:rPr lang="it-IT" sz="2400" i="1" dirty="0" smtClean="0"/>
              <a:t>D+</a:t>
            </a:r>
            <a:r>
              <a:rPr lang="it-IT" sz="2400" i="1" dirty="0"/>
              <a:t> </a:t>
            </a:r>
            <a:r>
              <a:rPr lang="it-IT" sz="2400" i="1" dirty="0" smtClean="0"/>
              <a:t>D= (1+</a:t>
            </a:r>
            <a:r>
              <a:rPr lang="el-GR" sz="2400" dirty="0">
                <a:latin typeface="Calibri"/>
              </a:rPr>
              <a:t> </a:t>
            </a:r>
            <a:r>
              <a:rPr lang="el-GR" sz="2400" dirty="0" smtClean="0">
                <a:latin typeface="Calibri"/>
              </a:rPr>
              <a:t>γ</a:t>
            </a:r>
            <a:r>
              <a:rPr lang="it-IT" sz="2400" dirty="0" smtClean="0">
                <a:latin typeface="Calibri"/>
              </a:rPr>
              <a:t>)D</a:t>
            </a:r>
            <a:endParaRPr lang="it-IT" sz="2400" i="1" dirty="0" smtClean="0"/>
          </a:p>
          <a:p>
            <a:r>
              <a:rPr lang="it-IT" sz="2400" i="1" dirty="0" smtClean="0"/>
              <a:t>tenendo conto della relazione con la base monetaria da cui ricaviamo D, cioè:                           </a:t>
            </a:r>
          </a:p>
          <a:p>
            <a:endParaRPr lang="it-IT" sz="2400" i="1" dirty="0" smtClean="0"/>
          </a:p>
          <a:p>
            <a:endParaRPr lang="it-IT" sz="2400" i="1" dirty="0"/>
          </a:p>
          <a:p>
            <a:r>
              <a:rPr lang="it-IT" sz="2400" i="1" dirty="0" smtClean="0"/>
              <a:t>e il moltiplicatore della moneta che lega l’offerta di moneta allo strumento è:</a:t>
            </a:r>
          </a:p>
          <a:p>
            <a:endParaRPr lang="it-IT" sz="2400" i="1" dirty="0"/>
          </a:p>
          <a:p>
            <a:endParaRPr lang="it-IT" sz="2400" i="1" dirty="0" smtClean="0"/>
          </a:p>
          <a:p>
            <a:endParaRPr lang="it-IT" sz="2400" i="1" dirty="0"/>
          </a:p>
          <a:p>
            <a:endParaRPr lang="it-IT" sz="2400" i="1" dirty="0" smtClean="0"/>
          </a:p>
          <a:p>
            <a:endParaRPr lang="it-I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2295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>
          <a:xfrm flipV="1">
            <a:off x="4876800" y="2209800"/>
            <a:ext cx="11430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47598"/>
            <a:ext cx="24193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623" y="5486400"/>
            <a:ext cx="2428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31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Relazione tra base monetaria e quantità di moneta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381" y="1676400"/>
            <a:ext cx="5634037" cy="240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88116" y="4724400"/>
            <a:ext cx="511056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 smtClean="0"/>
              <a:t>L’effetto del moltiplicatore monetario</a:t>
            </a:r>
            <a:endParaRPr lang="it-IT" sz="2400" dirty="0"/>
          </a:p>
        </p:txBody>
      </p:sp>
      <p:sp>
        <p:nvSpPr>
          <p:cNvPr id="5" name="Freccia in su 4"/>
          <p:cNvSpPr/>
          <p:nvPr/>
        </p:nvSpPr>
        <p:spPr>
          <a:xfrm>
            <a:off x="4003083" y="4191000"/>
            <a:ext cx="4572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57200" y="5486400"/>
            <a:ext cx="85202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 sostanza, quando la banca </a:t>
            </a:r>
            <a:r>
              <a:rPr lang="it-IT" dirty="0" smtClean="0"/>
              <a:t>centrale decide </a:t>
            </a:r>
            <a:r>
              <a:rPr lang="it-IT" dirty="0"/>
              <a:t>di emettere nuova base monetaria, 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/>
              <a:t>quantità di moneta in </a:t>
            </a:r>
            <a:r>
              <a:rPr lang="it-IT" dirty="0" smtClean="0"/>
              <a:t>circolazione aumenta </a:t>
            </a:r>
            <a:r>
              <a:rPr lang="it-IT" dirty="0"/>
              <a:t>in misura multipla secondo 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/>
              <a:t>relazione: </a:t>
            </a:r>
            <a:r>
              <a:rPr lang="el-GR" dirty="0" smtClean="0">
                <a:latin typeface="Calibri"/>
              </a:rPr>
              <a:t>Δ</a:t>
            </a:r>
            <a:r>
              <a:rPr lang="it-IT" i="1" dirty="0" smtClean="0"/>
              <a:t>M = m</a:t>
            </a:r>
            <a:r>
              <a:rPr lang="it-IT" i="1" baseline="-25000" dirty="0" smtClean="0"/>
              <a:t>m</a:t>
            </a:r>
            <a:r>
              <a:rPr lang="it-IT" i="1" dirty="0" smtClean="0"/>
              <a:t> </a:t>
            </a:r>
            <a:r>
              <a:rPr lang="el-GR" dirty="0">
                <a:latin typeface="Calibri"/>
              </a:rPr>
              <a:t>Δ</a:t>
            </a:r>
            <a:r>
              <a:rPr lang="it-IT" i="1" dirty="0" smtClean="0"/>
              <a:t>BM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32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distribuzione della base monetaria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La BM si distribuisce tra settore privato e banche</a:t>
            </a:r>
          </a:p>
          <a:p>
            <a:r>
              <a:rPr lang="it-IT" dirty="0" smtClean="0"/>
              <a:t>Il settore privato trattiene una parte del circolante e ne deposita una parte</a:t>
            </a:r>
          </a:p>
          <a:p>
            <a:r>
              <a:rPr lang="it-IT" dirty="0" smtClean="0"/>
              <a:t>La parte depositata presso le banche viene trattenuta in parte per le riserve e in parte viene prestata</a:t>
            </a:r>
          </a:p>
          <a:p>
            <a:r>
              <a:rPr lang="it-IT" dirty="0" smtClean="0"/>
              <a:t>La parte prestata a famiglie e imprese viene in parte </a:t>
            </a:r>
            <a:r>
              <a:rPr lang="it-IT" dirty="0" err="1" smtClean="0"/>
              <a:t>ridepositata</a:t>
            </a:r>
            <a:r>
              <a:rPr lang="it-IT" dirty="0" smtClean="0"/>
              <a:t> presso le banche….il ciclo ricomincia.</a:t>
            </a:r>
          </a:p>
          <a:p>
            <a:endParaRPr lang="it-IT" dirty="0" smtClean="0"/>
          </a:p>
          <a:p>
            <a:r>
              <a:rPr lang="it-IT" dirty="0"/>
              <a:t>l’autorità di politica monetaria, </a:t>
            </a:r>
            <a:r>
              <a:rPr lang="it-IT" u="sng" dirty="0"/>
              <a:t>manovrando i propri strumenti</a:t>
            </a:r>
            <a:r>
              <a:rPr lang="it-IT" dirty="0"/>
              <a:t>,  è in </a:t>
            </a:r>
            <a:r>
              <a:rPr lang="it-IT" dirty="0" smtClean="0"/>
              <a:t>grado di </a:t>
            </a:r>
            <a:r>
              <a:rPr lang="it-IT" dirty="0"/>
              <a:t>ottenere il valore desiderato </a:t>
            </a:r>
            <a:r>
              <a:rPr lang="it-IT" dirty="0" smtClean="0">
                <a:solidFill>
                  <a:srgbClr val="FFC000"/>
                </a:solidFill>
              </a:rPr>
              <a:t>dell’obiettivo intermedio </a:t>
            </a:r>
            <a:r>
              <a:rPr lang="it-IT" dirty="0"/>
              <a:t>‘</a:t>
            </a:r>
            <a:r>
              <a:rPr lang="it-IT" b="1" u="sng" dirty="0"/>
              <a:t>offerta di moneta</a:t>
            </a:r>
            <a:r>
              <a:rPr lang="it-IT" dirty="0" smtClean="0"/>
              <a:t>’</a:t>
            </a:r>
          </a:p>
          <a:p>
            <a:r>
              <a:rPr lang="it-IT" dirty="0" smtClean="0"/>
              <a:t>Tuttavia, l’ammontare dell’offerta </a:t>
            </a:r>
            <a:r>
              <a:rPr lang="it-IT" dirty="0"/>
              <a:t>di moneta può essere </a:t>
            </a:r>
            <a:r>
              <a:rPr lang="it-IT" dirty="0" smtClean="0"/>
              <a:t>considerato </a:t>
            </a:r>
            <a:r>
              <a:rPr lang="it-IT" dirty="0"/>
              <a:t>un </a:t>
            </a:r>
            <a:r>
              <a:rPr lang="it-IT" b="1" dirty="0"/>
              <a:t>dato </a:t>
            </a:r>
            <a:r>
              <a:rPr lang="it-IT" b="1" dirty="0" smtClean="0"/>
              <a:t>esogeno </a:t>
            </a:r>
            <a:r>
              <a:rPr lang="it-IT" dirty="0" smtClean="0"/>
              <a:t>sotto </a:t>
            </a:r>
            <a:r>
              <a:rPr lang="it-IT" dirty="0"/>
              <a:t>il controllo dell’autorità di politica monetaria e la sua </a:t>
            </a:r>
            <a:r>
              <a:rPr lang="it-IT" dirty="0" smtClean="0"/>
              <a:t>variazione sarà il </a:t>
            </a:r>
            <a:r>
              <a:rPr lang="it-IT" b="1" dirty="0" smtClean="0"/>
              <a:t>risultato di una scelta di politica monetaria</a:t>
            </a:r>
            <a:endParaRPr lang="it-IT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33</a:t>
            </a:fld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3748896" y="3733800"/>
            <a:ext cx="533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1876" y="0"/>
            <a:ext cx="7470648" cy="64008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Come circola la moneta nel nostro Paese</a:t>
            </a:r>
            <a:endParaRPr lang="it-IT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4FD9A-16EA-419A-8690-1E3E122E0F97}" type="slidenum">
              <a:rPr lang="it-IT" smtClean="0"/>
              <a:t>34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533400"/>
            <a:ext cx="5306640" cy="396778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031" y="30480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5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Modalità operative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Come funziona nella realtà: il sistema europeo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396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0242" name="Picture 1" descr="slide_mp_009.i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ccia in su 1"/>
          <p:cNvSpPr/>
          <p:nvPr/>
        </p:nvSpPr>
        <p:spPr>
          <a:xfrm>
            <a:off x="4114800" y="6019800"/>
            <a:ext cx="609600" cy="4572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621945" y="6488668"/>
            <a:ext cx="159530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Più importanti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4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Principio generale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“</a:t>
            </a:r>
            <a:r>
              <a:rPr lang="it-IT" dirty="0">
                <a:solidFill>
                  <a:srgbClr val="FFFF00"/>
                </a:solidFill>
              </a:rPr>
              <a:t>La moneta è neutrale nel lungo periodo</a:t>
            </a:r>
            <a:r>
              <a:rPr lang="it-IT" dirty="0"/>
              <a:t>” </a:t>
            </a:r>
          </a:p>
          <a:p>
            <a:r>
              <a:rPr lang="it-IT" dirty="0"/>
              <a:t>Nel lungo periodo, reddito reale, occupazione, tassi di interesse reali e altre grandezze reali dell’economia </a:t>
            </a:r>
            <a:r>
              <a:rPr lang="it-IT" u="sng" dirty="0"/>
              <a:t>dipendono dai fondamentali</a:t>
            </a:r>
            <a:r>
              <a:rPr lang="it-IT" dirty="0"/>
              <a:t>: </a:t>
            </a:r>
          </a:p>
          <a:p>
            <a:pPr lvl="1"/>
            <a:r>
              <a:rPr lang="it-IT" dirty="0" smtClean="0"/>
              <a:t>tecnologie</a:t>
            </a:r>
            <a:r>
              <a:rPr lang="it-IT" dirty="0"/>
              <a:t>, </a:t>
            </a:r>
            <a:endParaRPr lang="it-IT" dirty="0" smtClean="0"/>
          </a:p>
          <a:p>
            <a:pPr lvl="1"/>
            <a:r>
              <a:rPr lang="it-IT" dirty="0" smtClean="0"/>
              <a:t>preferenze</a:t>
            </a:r>
            <a:r>
              <a:rPr lang="it-IT" dirty="0"/>
              <a:t>, </a:t>
            </a:r>
            <a:endParaRPr lang="it-IT" dirty="0" smtClean="0"/>
          </a:p>
          <a:p>
            <a:pPr lvl="1"/>
            <a:r>
              <a:rPr lang="it-IT" dirty="0" smtClean="0"/>
              <a:t>demografia</a:t>
            </a:r>
            <a:r>
              <a:rPr lang="it-IT" dirty="0"/>
              <a:t>, </a:t>
            </a:r>
            <a:endParaRPr lang="it-IT" dirty="0" smtClean="0"/>
          </a:p>
          <a:p>
            <a:pPr lvl="1"/>
            <a:r>
              <a:rPr lang="it-IT" dirty="0" smtClean="0"/>
              <a:t>caratteristiche </a:t>
            </a:r>
            <a:r>
              <a:rPr lang="it-IT" dirty="0"/>
              <a:t>istituzionali e operative dei mercati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797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Principio generale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132911"/>
            <a:ext cx="7772400" cy="4602163"/>
          </a:xfrm>
        </p:spPr>
        <p:txBody>
          <a:bodyPr>
            <a:noAutofit/>
          </a:bodyPr>
          <a:lstStyle/>
          <a:p>
            <a:r>
              <a:rPr lang="it-IT" sz="2000" dirty="0" smtClean="0"/>
              <a:t>E</a:t>
            </a:r>
            <a:r>
              <a:rPr lang="it-IT" sz="2000" dirty="0"/>
              <a:t>’ difficile spiegare </a:t>
            </a:r>
            <a:r>
              <a:rPr lang="it-IT" sz="2000" i="1" dirty="0">
                <a:solidFill>
                  <a:srgbClr val="FFFF00"/>
                </a:solidFill>
              </a:rPr>
              <a:t>l’inflazione</a:t>
            </a:r>
            <a:r>
              <a:rPr lang="it-IT" sz="2000" dirty="0">
                <a:solidFill>
                  <a:srgbClr val="FFFF00"/>
                </a:solidFill>
              </a:rPr>
              <a:t>,</a:t>
            </a:r>
            <a:r>
              <a:rPr lang="it-IT" sz="2000" dirty="0"/>
              <a:t> intesa come </a:t>
            </a:r>
            <a:r>
              <a:rPr lang="it-IT" sz="2000" i="1" dirty="0"/>
              <a:t>crescita elevata e persistente dei prezzi</a:t>
            </a:r>
            <a:r>
              <a:rPr lang="it-IT" sz="2000" dirty="0"/>
              <a:t>, sulla base degli shock che </a:t>
            </a:r>
            <a:r>
              <a:rPr lang="it-IT" sz="2000" dirty="0" smtClean="0"/>
              <a:t>colpiscono l’offerta aggregata e </a:t>
            </a:r>
            <a:r>
              <a:rPr lang="it-IT" sz="2000" dirty="0"/>
              <a:t>la domanda </a:t>
            </a:r>
            <a:r>
              <a:rPr lang="it-IT" sz="2000" dirty="0" smtClean="0"/>
              <a:t>aggregata</a:t>
            </a:r>
            <a:endParaRPr lang="it-IT" sz="2000" dirty="0"/>
          </a:p>
          <a:p>
            <a:r>
              <a:rPr lang="it-IT" sz="2000" b="1" dirty="0" smtClean="0"/>
              <a:t>Shock sull’offerta aggregata (cambiamento strutturale)</a:t>
            </a:r>
            <a:r>
              <a:rPr lang="it-IT" sz="2000" dirty="0" smtClean="0"/>
              <a:t>: </a:t>
            </a:r>
            <a:r>
              <a:rPr lang="it-IT" sz="2000" dirty="0"/>
              <a:t>la crescita del reddito in un orizzonte di </a:t>
            </a:r>
            <a:r>
              <a:rPr lang="it-IT" sz="2000" u="sng" dirty="0"/>
              <a:t>lungo periodo</a:t>
            </a:r>
            <a:r>
              <a:rPr lang="it-IT" sz="2000" dirty="0"/>
              <a:t> è spiegata prevalentemente da </a:t>
            </a:r>
            <a:r>
              <a:rPr lang="it-IT" sz="2000" dirty="0">
                <a:solidFill>
                  <a:srgbClr val="FFFF00"/>
                </a:solidFill>
              </a:rPr>
              <a:t>fattori tecnologici </a:t>
            </a:r>
            <a:r>
              <a:rPr lang="it-IT" sz="2000" dirty="0"/>
              <a:t>e dalle </a:t>
            </a:r>
            <a:r>
              <a:rPr lang="it-IT" sz="2000" dirty="0">
                <a:solidFill>
                  <a:srgbClr val="FFFF00"/>
                </a:solidFill>
              </a:rPr>
              <a:t>dinamiche demografiche </a:t>
            </a:r>
          </a:p>
          <a:p>
            <a:r>
              <a:rPr lang="it-IT" sz="2000" b="1" dirty="0" smtClean="0"/>
              <a:t>Shock sulla domanda aggregata</a:t>
            </a:r>
            <a:r>
              <a:rPr lang="it-IT" sz="2000" dirty="0" smtClean="0"/>
              <a:t>: </a:t>
            </a:r>
            <a:r>
              <a:rPr lang="it-IT" sz="2000" dirty="0">
                <a:solidFill>
                  <a:srgbClr val="FFFF00"/>
                </a:solidFill>
              </a:rPr>
              <a:t>politiche di bilancio pubblico</a:t>
            </a:r>
            <a:r>
              <a:rPr lang="it-IT" sz="2000" dirty="0"/>
              <a:t>, andamento dei saldi della </a:t>
            </a:r>
            <a:r>
              <a:rPr lang="it-IT" sz="2000" dirty="0">
                <a:solidFill>
                  <a:srgbClr val="FFFF00"/>
                </a:solidFill>
              </a:rPr>
              <a:t>bilancia dei pagamenti </a:t>
            </a:r>
            <a:r>
              <a:rPr lang="it-IT" sz="2000" dirty="0"/>
              <a:t>e altri shock della domanda hanno </a:t>
            </a:r>
            <a:r>
              <a:rPr lang="it-IT" sz="2000" dirty="0" smtClean="0"/>
              <a:t>di solito </a:t>
            </a:r>
            <a:r>
              <a:rPr lang="it-IT" sz="2000" u="sng" dirty="0"/>
              <a:t>natura temporanea</a:t>
            </a:r>
            <a:r>
              <a:rPr lang="it-IT" sz="2000" dirty="0"/>
              <a:t> </a:t>
            </a:r>
          </a:p>
          <a:p>
            <a:r>
              <a:rPr lang="it-IT" sz="2000" b="1" dirty="0" smtClean="0"/>
              <a:t>Crescita </a:t>
            </a:r>
            <a:r>
              <a:rPr lang="it-IT" sz="2000" b="1" dirty="0"/>
              <a:t>dello stock di moneta. </a:t>
            </a:r>
            <a:r>
              <a:rPr lang="it-IT" sz="2000" dirty="0"/>
              <a:t>Un tasso di crescita troppo marcato e persistente dello stock di moneta </a:t>
            </a:r>
            <a:r>
              <a:rPr lang="it-IT" sz="2000" u="sng" dirty="0"/>
              <a:t>può</a:t>
            </a:r>
            <a:r>
              <a:rPr lang="it-IT" sz="2000" dirty="0"/>
              <a:t> invece </a:t>
            </a:r>
            <a:r>
              <a:rPr lang="it-IT" sz="2000" u="sng" dirty="0"/>
              <a:t>influenzare in modo persistente la dinamica dei prezzi</a:t>
            </a:r>
            <a:r>
              <a:rPr lang="it-IT" sz="2000" dirty="0"/>
              <a:t> </a:t>
            </a:r>
            <a:endParaRPr lang="it-IT" sz="2000" dirty="0" smtClean="0"/>
          </a:p>
          <a:p>
            <a:endParaRPr lang="it-IT" sz="2000" dirty="0"/>
          </a:p>
          <a:p>
            <a:r>
              <a:rPr lang="it-IT" sz="2000" dirty="0"/>
              <a:t>Condizione necessaria per la tendenziale stabilità dei prezzi, come obiettivo di lungo periodo è il </a:t>
            </a:r>
            <a:r>
              <a:rPr lang="it-IT" sz="2000" dirty="0">
                <a:solidFill>
                  <a:srgbClr val="FFFF00"/>
                </a:solidFill>
              </a:rPr>
              <a:t>controllo della crescita dello stock di moneta </a:t>
            </a:r>
          </a:p>
          <a:p>
            <a:endParaRPr lang="it-IT" sz="2000" dirty="0"/>
          </a:p>
          <a:p>
            <a:endParaRPr lang="it-IT" sz="2000" dirty="0"/>
          </a:p>
        </p:txBody>
      </p:sp>
      <p:sp>
        <p:nvSpPr>
          <p:cNvPr id="4" name="Freccia in giù 3"/>
          <p:cNvSpPr/>
          <p:nvPr/>
        </p:nvSpPr>
        <p:spPr>
          <a:xfrm>
            <a:off x="3581400" y="5447042"/>
            <a:ext cx="93610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88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 nel breve periodo?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In </a:t>
            </a:r>
            <a:r>
              <a:rPr lang="it-IT" dirty="0"/>
              <a:t>un orizzonte di breve periodo, il </a:t>
            </a:r>
            <a:r>
              <a:rPr lang="it-IT" dirty="0">
                <a:solidFill>
                  <a:srgbClr val="FFFF00"/>
                </a:solidFill>
              </a:rPr>
              <a:t>controllo della base monetaria e della liquidità </a:t>
            </a:r>
            <a:r>
              <a:rPr lang="it-IT" dirty="0"/>
              <a:t>consente di avere una funzione di </a:t>
            </a:r>
            <a:r>
              <a:rPr lang="it-IT" u="sng" dirty="0"/>
              <a:t>stabilizzazione economico-finanziaria</a:t>
            </a:r>
            <a:r>
              <a:rPr lang="it-IT" dirty="0"/>
              <a:t> </a:t>
            </a:r>
          </a:p>
          <a:p>
            <a:r>
              <a:rPr lang="it-IT" dirty="0"/>
              <a:t>Nel </a:t>
            </a:r>
            <a:r>
              <a:rPr lang="it-IT" dirty="0">
                <a:solidFill>
                  <a:srgbClr val="FFFF00"/>
                </a:solidFill>
              </a:rPr>
              <a:t>breve </a:t>
            </a:r>
            <a:r>
              <a:rPr lang="it-IT" dirty="0"/>
              <a:t>periodo il sistema economico presenta numerose </a:t>
            </a:r>
            <a:r>
              <a:rPr lang="it-IT" dirty="0">
                <a:solidFill>
                  <a:srgbClr val="FFFF00"/>
                </a:solidFill>
              </a:rPr>
              <a:t>rigidità dei prezzi</a:t>
            </a:r>
            <a:r>
              <a:rPr lang="it-IT" dirty="0"/>
              <a:t>. </a:t>
            </a:r>
            <a:r>
              <a:rPr lang="it-IT" u="sng" dirty="0"/>
              <a:t>Esse fanno si che anche shock di natura nominale possano avere effetti reali negativi</a:t>
            </a:r>
            <a:r>
              <a:rPr lang="it-IT" dirty="0"/>
              <a:t> </a:t>
            </a:r>
          </a:p>
          <a:p>
            <a:r>
              <a:rPr lang="it-IT" dirty="0"/>
              <a:t>Inoltre, tali rigidità possono spiegare perché </a:t>
            </a:r>
            <a:r>
              <a:rPr lang="it-IT" u="sng" dirty="0"/>
              <a:t>shock di natura transitoria si propaghino nel tempo</a:t>
            </a:r>
            <a:r>
              <a:rPr lang="it-IT" dirty="0"/>
              <a:t>, con effetti comunque duraturi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23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Tasso di inattività UE-Italia</a:t>
            </a:r>
          </a:p>
        </p:txBody>
      </p:sp>
      <p:sp>
        <p:nvSpPr>
          <p:cNvPr id="48131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9415E9-3FA9-435F-B150-2FD1EE7BD0B4}" type="slidenum">
              <a:rPr lang="it-IT" altLang="it-IT"/>
              <a:pPr/>
              <a:t>4</a:t>
            </a:fld>
            <a:endParaRPr lang="it-IT" altLang="it-IT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0213"/>
            <a:ext cx="78740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5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Ruolo BCE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La </a:t>
            </a:r>
            <a:r>
              <a:rPr lang="it-IT" dirty="0"/>
              <a:t>BCE svolge quindi un’azione di controllo dell’offerta di moneta volta nel </a:t>
            </a:r>
            <a:r>
              <a:rPr lang="it-IT" u="sng" dirty="0"/>
              <a:t>lungo periodo</a:t>
            </a:r>
            <a:r>
              <a:rPr lang="it-IT" dirty="0"/>
              <a:t>, a stabilizzare il tasso di inflazione dell’Eurozona al 2% </a:t>
            </a:r>
          </a:p>
          <a:p>
            <a:r>
              <a:rPr lang="it-IT" dirty="0"/>
              <a:t>nel </a:t>
            </a:r>
            <a:r>
              <a:rPr lang="it-IT" u="sng" dirty="0"/>
              <a:t>breve periodo</a:t>
            </a:r>
            <a:r>
              <a:rPr lang="it-IT" dirty="0"/>
              <a:t>, a effettuare quegli interventi per contrastare shock che modificano le </a:t>
            </a:r>
            <a:r>
              <a:rPr lang="it-IT" dirty="0" smtClean="0"/>
              <a:t>condizioni </a:t>
            </a:r>
            <a:r>
              <a:rPr lang="it-IT" dirty="0"/>
              <a:t>di liquidità del sistema, con possibili ripercussioni </a:t>
            </a:r>
            <a:r>
              <a:rPr lang="it-IT" dirty="0" smtClean="0"/>
              <a:t>reali, </a:t>
            </a:r>
            <a:r>
              <a:rPr lang="it-IT" dirty="0" smtClean="0">
                <a:solidFill>
                  <a:srgbClr val="FFFF00"/>
                </a:solidFill>
              </a:rPr>
              <a:t>prima</a:t>
            </a:r>
            <a:r>
              <a:rPr lang="it-IT" dirty="0" smtClean="0"/>
              <a:t> agendo sul </a:t>
            </a:r>
            <a:r>
              <a:rPr lang="it-IT" dirty="0" smtClean="0">
                <a:solidFill>
                  <a:srgbClr val="FFFF00"/>
                </a:solidFill>
              </a:rPr>
              <a:t>tasso d’interesse </a:t>
            </a:r>
            <a:r>
              <a:rPr lang="it-IT" dirty="0" smtClean="0"/>
              <a:t>per il rifinanziamento principale e </a:t>
            </a:r>
            <a:r>
              <a:rPr lang="it-IT" dirty="0" smtClean="0">
                <a:solidFill>
                  <a:srgbClr val="FFFF00"/>
                </a:solidFill>
              </a:rPr>
              <a:t>poi</a:t>
            </a:r>
            <a:r>
              <a:rPr lang="it-IT" dirty="0" smtClean="0"/>
              <a:t> con </a:t>
            </a:r>
            <a:r>
              <a:rPr lang="it-IT" dirty="0" smtClean="0">
                <a:solidFill>
                  <a:srgbClr val="FFFF00"/>
                </a:solidFill>
              </a:rPr>
              <a:t>operazioni sul mercato aperto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786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 è la rigidità dei prezzi?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Qualche dato sulla rigidità dei prezzi </a:t>
            </a:r>
            <a:r>
              <a:rPr lang="it-IT" b="1" dirty="0"/>
              <a:t>Tempo medio di aggiustamento dei prezzi </a:t>
            </a:r>
            <a:r>
              <a:rPr lang="it-IT" b="1" dirty="0" smtClean="0"/>
              <a:t>per gli </a:t>
            </a:r>
            <a:r>
              <a:rPr lang="it-IT" b="1" dirty="0"/>
              <a:t>USA </a:t>
            </a:r>
            <a:endParaRPr lang="it-IT" dirty="0"/>
          </a:p>
          <a:p>
            <a:pPr lvl="1"/>
            <a:r>
              <a:rPr lang="it-IT" dirty="0"/>
              <a:t>4 mesi beni (30% indice dei prezzi al consumo = IPC), 8 mesi servizi (40% IPC). </a:t>
            </a:r>
          </a:p>
          <a:p>
            <a:pPr lvl="1"/>
            <a:r>
              <a:rPr lang="it-IT" dirty="0"/>
              <a:t>grande disomogeneità: 3 mesi alimentari, 2 trasporti, 10 </a:t>
            </a:r>
            <a:r>
              <a:rPr lang="it-IT" dirty="0" smtClean="0"/>
              <a:t>beni di ricreazione, </a:t>
            </a:r>
            <a:r>
              <a:rPr lang="it-IT" dirty="0"/>
              <a:t>14 servizi sanitari. </a:t>
            </a:r>
          </a:p>
          <a:p>
            <a:pPr lvl="1"/>
            <a:r>
              <a:rPr lang="it-IT" dirty="0"/>
              <a:t>I salari nominali variano con una frequenza simile ai prezzi (2 o 3 volte l’anno), ma spesso la loro variazione non è simultanea. </a:t>
            </a:r>
          </a:p>
          <a:p>
            <a:endParaRPr lang="it-IT" dirty="0"/>
          </a:p>
          <a:p>
            <a:r>
              <a:rPr lang="it-IT" b="1" dirty="0"/>
              <a:t>In Europa </a:t>
            </a:r>
            <a:r>
              <a:rPr lang="it-IT" dirty="0"/>
              <a:t>i tempi di aggiustamento non sono minori e la distribuzione è simile.</a:t>
            </a:r>
            <a:r>
              <a:rPr lang="it-IT" b="1" dirty="0"/>
              <a:t> </a:t>
            </a:r>
            <a:endParaRPr lang="it-IT" dirty="0"/>
          </a:p>
          <a:p>
            <a:r>
              <a:rPr lang="it-IT" b="1" dirty="0"/>
              <a:t>Paesi a più alta inflazione </a:t>
            </a:r>
            <a:r>
              <a:rPr lang="it-IT" dirty="0"/>
              <a:t>hanno maggiore varianza e più alta frequenza di cambiamento dei prezzi e salari.</a:t>
            </a:r>
            <a:r>
              <a:rPr lang="it-IT" b="1" dirty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876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Inflation</a:t>
            </a:r>
            <a:r>
              <a:rPr lang="it-IT" dirty="0"/>
              <a:t> </a:t>
            </a:r>
            <a:r>
              <a:rPr lang="it-IT" dirty="0" err="1"/>
              <a:t>targeting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La </a:t>
            </a:r>
            <a:r>
              <a:rPr lang="it-IT" dirty="0"/>
              <a:t>strategia di intervento della BCE è </a:t>
            </a:r>
            <a:r>
              <a:rPr lang="it-IT" u="sng" dirty="0"/>
              <a:t>a “uno stadio”</a:t>
            </a:r>
            <a:r>
              <a:rPr lang="it-IT" dirty="0"/>
              <a:t>, cioè basata sul solo perseguimento dell’obiettivo finale. </a:t>
            </a:r>
          </a:p>
          <a:p>
            <a:r>
              <a:rPr lang="it-IT" dirty="0"/>
              <a:t>Annunci circa il tasso di crescita annua della moneta (</a:t>
            </a:r>
            <a:r>
              <a:rPr lang="it-IT" dirty="0">
                <a:solidFill>
                  <a:srgbClr val="FFFF00"/>
                </a:solidFill>
                <a:hlinkClick r:id="rId2"/>
              </a:rPr>
              <a:t>aggregato M3</a:t>
            </a:r>
            <a:r>
              <a:rPr lang="it-IT" dirty="0"/>
              <a:t>) compatibili con l’obiettivo finale sono </a:t>
            </a:r>
            <a:r>
              <a:rPr lang="it-IT" dirty="0">
                <a:solidFill>
                  <a:srgbClr val="FFFF00"/>
                </a:solidFill>
              </a:rPr>
              <a:t>puramente indicativi</a:t>
            </a:r>
            <a:r>
              <a:rPr lang="it-IT" dirty="0"/>
              <a:t>. </a:t>
            </a:r>
          </a:p>
          <a:p>
            <a:r>
              <a:rPr lang="it-IT" dirty="0"/>
              <a:t>All’atto costitutivo dell’UME (1998) si riteneva che con dati annui del tasso di crescita del reddito reale potenziale del 2-2,5% e del tasso di riduzione della velocità di circolazione della moneta di 0,5-1%, M3 dovesse crescere mediamente al 4,5</a:t>
            </a:r>
            <a:r>
              <a:rPr lang="it-IT" dirty="0" smtClean="0"/>
              <a:t>%: </a:t>
            </a:r>
            <a:endParaRPr lang="it-IT" dirty="0"/>
          </a:p>
          <a:p>
            <a:r>
              <a:rPr lang="it-IT" dirty="0" smtClean="0"/>
              <a:t>M3 = </a:t>
            </a:r>
            <a:r>
              <a:rPr lang="el-GR" dirty="0" smtClean="0"/>
              <a:t>Δ</a:t>
            </a:r>
            <a:r>
              <a:rPr lang="it-IT" dirty="0" smtClean="0"/>
              <a:t>Y + </a:t>
            </a:r>
            <a:r>
              <a:rPr lang="el-GR" dirty="0" smtClean="0"/>
              <a:t>Δ</a:t>
            </a:r>
            <a:r>
              <a:rPr lang="it-IT" dirty="0" smtClean="0"/>
              <a:t>p - </a:t>
            </a:r>
            <a:r>
              <a:rPr lang="el-GR" dirty="0" smtClean="0"/>
              <a:t>Δ</a:t>
            </a:r>
            <a:r>
              <a:rPr lang="it-IT" dirty="0" smtClean="0"/>
              <a:t>V = 2% + 2% - (-0.5%) = 4,5% </a:t>
            </a:r>
          </a:p>
          <a:p>
            <a:r>
              <a:rPr lang="it-IT" dirty="0" smtClean="0"/>
              <a:t>Oggi: Il tasso di crescita sui dodici mesi di </a:t>
            </a:r>
            <a:r>
              <a:rPr lang="it-IT" dirty="0" smtClean="0">
                <a:solidFill>
                  <a:srgbClr val="FFFF00"/>
                </a:solidFill>
              </a:rPr>
              <a:t>M3 è sceso al 2,9 per cento nel quarto trimestre del 2014 e al 4,8 per cento nel novembre del 2016 </a:t>
            </a:r>
          </a:p>
          <a:p>
            <a:r>
              <a:rPr lang="it-IT" dirty="0" smtClean="0"/>
              <a:t>(es. dati correnti: 1,1%+(0/1%)-(-0,5%)=2/3%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400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significato di M3 oggi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Il </a:t>
            </a:r>
            <a:r>
              <a:rPr lang="it-IT" dirty="0"/>
              <a:t>tasso annuo di crescita di M3 </a:t>
            </a:r>
            <a:r>
              <a:rPr lang="it-IT" b="1" dirty="0"/>
              <a:t>non </a:t>
            </a:r>
            <a:r>
              <a:rPr lang="it-IT" dirty="0"/>
              <a:t>costituisce un obiettivo (intermedio o operativo) di politica monetaria </a:t>
            </a:r>
          </a:p>
          <a:p>
            <a:r>
              <a:rPr lang="it-IT" dirty="0">
                <a:solidFill>
                  <a:srgbClr val="FFFF00"/>
                </a:solidFill>
              </a:rPr>
              <a:t>M3 è una “variabile informativa”. </a:t>
            </a:r>
            <a:r>
              <a:rPr lang="it-IT" dirty="0"/>
              <a:t>Altre variabili informative usate dalla BCE sono: vari </a:t>
            </a:r>
            <a:r>
              <a:rPr lang="it-IT" dirty="0">
                <a:solidFill>
                  <a:srgbClr val="FFFF00"/>
                </a:solidFill>
              </a:rPr>
              <a:t>indici dei prezzi</a:t>
            </a:r>
            <a:r>
              <a:rPr lang="it-IT" dirty="0"/>
              <a:t> (con diversi livelli di disaggregazione) e </a:t>
            </a:r>
            <a:r>
              <a:rPr lang="it-IT" dirty="0">
                <a:solidFill>
                  <a:srgbClr val="FFFF00"/>
                </a:solidFill>
              </a:rPr>
              <a:t>delle retribuzioni</a:t>
            </a:r>
            <a:r>
              <a:rPr lang="it-IT" dirty="0"/>
              <a:t>, delle </a:t>
            </a:r>
            <a:r>
              <a:rPr lang="it-IT" dirty="0">
                <a:solidFill>
                  <a:srgbClr val="FFFF00"/>
                </a:solidFill>
              </a:rPr>
              <a:t>attività reali e finanziarie, tassi di interesse del mercato monetario e finanziario</a:t>
            </a:r>
            <a:r>
              <a:rPr lang="it-IT" dirty="0"/>
              <a:t>, aggregati di </a:t>
            </a:r>
            <a:r>
              <a:rPr lang="it-IT" dirty="0">
                <a:solidFill>
                  <a:srgbClr val="FFFF00"/>
                </a:solidFill>
              </a:rPr>
              <a:t>spesa</a:t>
            </a:r>
            <a:r>
              <a:rPr lang="it-IT" dirty="0"/>
              <a:t>, indici </a:t>
            </a:r>
            <a:r>
              <a:rPr lang="it-IT" dirty="0">
                <a:solidFill>
                  <a:srgbClr val="FFFF00"/>
                </a:solidFill>
              </a:rPr>
              <a:t>clima di fiducia dei consumatori e delle imprese, indici produzione </a:t>
            </a:r>
            <a:r>
              <a:rPr lang="it-IT" dirty="0"/>
              <a:t>etc. </a:t>
            </a:r>
          </a:p>
          <a:p>
            <a:r>
              <a:rPr lang="it-IT" dirty="0" smtClean="0"/>
              <a:t>La </a:t>
            </a:r>
            <a:r>
              <a:rPr lang="it-IT" dirty="0"/>
              <a:t>slide successiva schematizza queste osservazioni </a:t>
            </a:r>
            <a:r>
              <a:rPr lang="it-IT" dirty="0" smtClean="0"/>
              <a:t>e l’andamento di M3</a:t>
            </a:r>
            <a:endParaRPr lang="it-IT" dirty="0"/>
          </a:p>
          <a:p>
            <a:r>
              <a:rPr lang="it-IT" dirty="0" smtClean="0"/>
              <a:t>Lo strumento è diventato il </a:t>
            </a:r>
            <a:r>
              <a:rPr lang="it-IT" i="1" dirty="0" err="1" smtClean="0"/>
              <a:t>Pegging</a:t>
            </a:r>
            <a:r>
              <a:rPr lang="it-IT" i="1" dirty="0" smtClean="0"/>
              <a:t> (o ancoraggio) </a:t>
            </a:r>
            <a:r>
              <a:rPr lang="it-IT" dirty="0" smtClean="0"/>
              <a:t>del tasso di interesse.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933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171" name="Rectangle 3" descr="slide_mp_005"/>
          <p:cNvSpPr>
            <a:spLocks noGrp="1" noChangeAspect="1" noChangeArrowheads="1"/>
          </p:cNvSpPr>
          <p:nvPr isPhoto="1"/>
        </p:nvSpPr>
        <p:spPr bwMode="auto">
          <a:xfrm>
            <a:off x="0" y="4763"/>
            <a:ext cx="9144000" cy="68532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6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195" name="Rectangle 3" descr="slide_mp_006"/>
          <p:cNvSpPr>
            <a:spLocks noGrp="1" noChangeAspect="1" noChangeArrowheads="1"/>
          </p:cNvSpPr>
          <p:nvPr isPhoto="1"/>
        </p:nvSpPr>
        <p:spPr bwMode="auto">
          <a:xfrm>
            <a:off x="0" y="4763"/>
            <a:ext cx="9144000" cy="68532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0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4581525" cy="114300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Indicatori: L’aggregato di riferimento Monetario M3</a:t>
            </a:r>
            <a:endParaRPr lang="it-IT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547738"/>
            <a:ext cx="3456383" cy="531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725" y="762000"/>
            <a:ext cx="41052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292080" y="332656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Marzo 2014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051720" y="1700808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Aprile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07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 la situazione attuale (novembre 2016)</a:t>
            </a:r>
            <a:endParaRPr lang="it-IT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" y="1143000"/>
            <a:ext cx="3845148" cy="592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590800"/>
            <a:ext cx="5718376" cy="390586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880708" y="110744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Aprile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504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Donne, lavoro e welfare</a:t>
            </a:r>
            <a:endParaRPr lang="en-US" altLang="it-IT" smtClean="0"/>
          </a:p>
        </p:txBody>
      </p:sp>
      <p:sp>
        <p:nvSpPr>
          <p:cNvPr id="35843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t-IT" altLang="it-IT" sz="2200" dirty="0" smtClean="0"/>
              <a:t> Accesso più contenuto alle prestazioni di welfare perché meno attive	          </a:t>
            </a:r>
            <a:r>
              <a:rPr lang="it-IT" altLang="it-IT" sz="2200" b="1" dirty="0" smtClean="0"/>
              <a:t>quindi una buona politica è quella di stimolare la partecipazione femminile al lavoro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sz="2200" dirty="0" smtClean="0"/>
              <a:t> Politiche che attivino le donne dovrebbero </a:t>
            </a:r>
            <a:r>
              <a:rPr lang="it-IT" altLang="it-IT" sz="2200" dirty="0" smtClean="0">
                <a:solidFill>
                  <a:srgbClr val="FFFF00"/>
                </a:solidFill>
              </a:rPr>
              <a:t>agire sulle motivazioni </a:t>
            </a:r>
            <a:r>
              <a:rPr lang="it-IT" altLang="it-IT" sz="2200" dirty="0" smtClean="0"/>
              <a:t>della scarsa partecipazione, quali sono?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it-IT" altLang="it-IT" sz="2000" dirty="0" smtClean="0">
                <a:solidFill>
                  <a:srgbClr val="00B0F0"/>
                </a:solidFill>
              </a:rPr>
              <a:t>Salario di riserva </a:t>
            </a:r>
            <a:r>
              <a:rPr lang="it-IT" altLang="it-IT" sz="2000" dirty="0" smtClean="0"/>
              <a:t>elevato (perché ci sono altri percettori in famiglia, perché il lavoro di cura esterno costa, perché l’uso del tempo è diverso, perché le opportunità di lavoro sono diverse)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it-IT" altLang="it-IT" sz="2000" dirty="0" smtClean="0"/>
              <a:t>Scarsa disponibilità di </a:t>
            </a:r>
            <a:r>
              <a:rPr lang="it-IT" altLang="it-IT" sz="2000" dirty="0" smtClean="0">
                <a:solidFill>
                  <a:srgbClr val="00B0F0"/>
                </a:solidFill>
              </a:rPr>
              <a:t>servizi per la famiglia </a:t>
            </a:r>
            <a:r>
              <a:rPr lang="it-IT" altLang="it-IT" sz="2000" dirty="0" smtClean="0"/>
              <a:t>(es. 11% delle famiglie può contare su asilo nido, obiettivo 2010: 33%!)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it-IT" altLang="it-IT" sz="2000" dirty="0" smtClean="0">
                <a:solidFill>
                  <a:srgbClr val="00B0F0"/>
                </a:solidFill>
              </a:rPr>
              <a:t>Trasporto pubblico </a:t>
            </a:r>
            <a:r>
              <a:rPr lang="it-IT" altLang="it-IT" sz="2000" dirty="0" smtClean="0"/>
              <a:t>poco efficiente: tempi di percorrenza lunghi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it-IT" altLang="it-IT" sz="2000" dirty="0" smtClean="0">
                <a:solidFill>
                  <a:srgbClr val="00B0F0"/>
                </a:solidFill>
              </a:rPr>
              <a:t>Tassazione</a:t>
            </a:r>
            <a:r>
              <a:rPr lang="it-IT" altLang="it-IT" sz="2000" dirty="0" smtClean="0"/>
              <a:t> del reddito da lavoro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it-IT" altLang="it-IT" sz="2000" dirty="0" smtClean="0"/>
              <a:t> </a:t>
            </a:r>
            <a:r>
              <a:rPr lang="it-IT" altLang="it-IT" sz="2000" dirty="0" smtClean="0">
                <a:solidFill>
                  <a:srgbClr val="00B0F0"/>
                </a:solidFill>
              </a:rPr>
              <a:t>Rigidità degli orari di lavoro</a:t>
            </a:r>
            <a:endParaRPr lang="en-US" altLang="it-IT" sz="2000" dirty="0" smtClean="0">
              <a:solidFill>
                <a:srgbClr val="00B0F0"/>
              </a:solidFill>
            </a:endParaRPr>
          </a:p>
        </p:txBody>
      </p:sp>
      <p:sp>
        <p:nvSpPr>
          <p:cNvPr id="49156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FD277D-3E98-48EA-86CD-AAC89CE0CD04}" type="slidenum">
              <a:rPr lang="it-IT" altLang="it-IT"/>
              <a:pPr/>
              <a:t>5</a:t>
            </a:fld>
            <a:endParaRPr lang="it-IT" altLang="it-IT"/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ccia a destra con strisce 5"/>
          <p:cNvSpPr/>
          <p:nvPr/>
        </p:nvSpPr>
        <p:spPr>
          <a:xfrm>
            <a:off x="2438400" y="1981200"/>
            <a:ext cx="500062" cy="2143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6861D0-5937-4C12-8A83-83E288A00B31}" type="slidenum">
              <a:rPr lang="it-IT" altLang="en-US"/>
              <a:pPr/>
              <a:t>6</a:t>
            </a:fld>
            <a:endParaRPr lang="it-IT" alt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31812"/>
          </a:xfrm>
        </p:spPr>
        <p:txBody>
          <a:bodyPr>
            <a:normAutofit fontScale="90000"/>
          </a:bodyPr>
          <a:lstStyle/>
          <a:p>
            <a:r>
              <a:rPr lang="it-IT" altLang="it-IT" sz="4600" smtClean="0"/>
              <a:t>Trasferimenti ed incentivi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511333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it-IT" altLang="it-IT" sz="2600" dirty="0" smtClean="0"/>
              <a:t>L’analisi degli effetti delle politiche di sostegno alle famiglie con bassi redditi è stata motivata dalla preoccupazione del potenziale disincentivo al lavoro e della conseguente dipendenza dall’assistenza pubblica.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it-IT" altLang="it-IT" sz="2600" i="1" dirty="0" smtClean="0">
                <a:cs typeface="Times New Roman" panose="02020603050405020304" pitchFamily="18" charset="0"/>
              </a:rPr>
              <a:t>Un </a:t>
            </a:r>
            <a:r>
              <a:rPr lang="it-IT" altLang="it-IT" sz="2600" i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aumento dei</a:t>
            </a:r>
            <a:r>
              <a:rPr lang="it-IT" altLang="it-IT" sz="26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it-IT" altLang="it-IT" sz="2600" i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sussidi </a:t>
            </a:r>
            <a:r>
              <a:rPr lang="it-IT" altLang="it-IT" sz="2600" i="1" dirty="0" smtClean="0">
                <a:cs typeface="Times New Roman" panose="02020603050405020304" pitchFamily="18" charset="0"/>
              </a:rPr>
              <a:t>o dei trasferimenti di reddito</a:t>
            </a:r>
            <a:r>
              <a:rPr lang="it-IT" altLang="it-IT" sz="2600" dirty="0" smtClean="0">
                <a:cs typeface="Times New Roman" panose="02020603050405020304" pitchFamily="18" charset="0"/>
              </a:rPr>
              <a:t> </a:t>
            </a:r>
            <a:r>
              <a:rPr lang="it-IT" altLang="it-IT" sz="2600" i="1" dirty="0" smtClean="0">
                <a:cs typeface="Times New Roman" panose="02020603050405020304" pitchFamily="18" charset="0"/>
              </a:rPr>
              <a:t>(come i sussidi di disoccupazione) </a:t>
            </a:r>
            <a:r>
              <a:rPr lang="it-IT" altLang="it-IT" sz="2600" i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riduce l’offerta </a:t>
            </a:r>
            <a:r>
              <a:rPr lang="it-IT" altLang="it-IT" sz="2600" i="1" dirty="0" smtClean="0">
                <a:cs typeface="Times New Roman" panose="02020603050405020304" pitchFamily="18" charset="0"/>
              </a:rPr>
              <a:t>di lavoro</a:t>
            </a:r>
            <a:r>
              <a:rPr lang="it-IT" altLang="it-IT" sz="2600" dirty="0" smtClean="0">
                <a:cs typeface="Times New Roman" panose="02020603050405020304" pitchFamily="18" charset="0"/>
              </a:rPr>
              <a:t> attraverso un effetto di reddito. La riduzione dell’offerta di lavoro sarà tanto maggiore quanto più l’erogazione del sussidio è </a:t>
            </a:r>
            <a:r>
              <a:rPr lang="it-IT" altLang="it-IT" sz="26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vincolata all’uscita dal mercato del lavoro</a:t>
            </a:r>
            <a:r>
              <a:rPr lang="it-IT" altLang="it-IT" sz="2600" dirty="0" smtClean="0">
                <a:cs typeface="Times New Roman" panose="02020603050405020304" pitchFamily="18" charset="0"/>
              </a:rPr>
              <a:t>, come nel caso delle </a:t>
            </a:r>
            <a:r>
              <a:rPr lang="it-IT" altLang="it-IT" sz="2600" u="sng" dirty="0" smtClean="0">
                <a:cs typeface="Times New Roman" panose="02020603050405020304" pitchFamily="18" charset="0"/>
              </a:rPr>
              <a:t>pensioni di inabilità o dei prepensionamenti, o alla condizione di disoccupazione</a:t>
            </a:r>
            <a:r>
              <a:rPr lang="it-IT" altLang="it-IT" sz="2600" dirty="0" smtClean="0">
                <a:cs typeface="Times New Roman" panose="02020603050405020304" pitchFamily="18" charset="0"/>
              </a:rPr>
              <a:t>, come nel caso dei sussidi di disoccupazione. </a:t>
            </a:r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1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231626-7779-4533-9E0C-87F7629EEE27}" type="slidenum">
              <a:rPr lang="it-IT" altLang="en-US"/>
              <a:pPr/>
              <a:t>7</a:t>
            </a:fld>
            <a:endParaRPr lang="it-IT" alt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Vincoli orari e straordinario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i="1" smtClean="0">
                <a:cs typeface="Times New Roman" panose="02020603050405020304" pitchFamily="18" charset="0"/>
              </a:rPr>
              <a:t>L’effetto di vincoli alla scelta dell’orario di lavoro</a:t>
            </a:r>
            <a:r>
              <a:rPr lang="it-IT" altLang="it-IT" smtClean="0">
                <a:cs typeface="Times New Roman" panose="02020603050405020304" pitchFamily="18" charset="0"/>
              </a:rPr>
              <a:t> (ad esempio per legislazione) che riduce il benessere dell’individuo costringendolo a scelte di </a:t>
            </a:r>
            <a:r>
              <a:rPr lang="it-IT" altLang="it-IT" i="1" smtClean="0">
                <a:cs typeface="Times New Roman" panose="02020603050405020304" pitchFamily="18" charset="0"/>
              </a:rPr>
              <a:t>second best</a:t>
            </a:r>
            <a:r>
              <a:rPr lang="it-IT" altLang="it-IT" smtClean="0"/>
              <a:t> .</a:t>
            </a:r>
          </a:p>
          <a:p>
            <a:r>
              <a:rPr lang="it-IT" altLang="it-IT" smtClean="0"/>
              <a:t>Immaginate il caso di un individuo vincolato a lavorare 40 ore settimanali.</a:t>
            </a:r>
          </a:p>
          <a:p>
            <a:r>
              <a:rPr lang="it-IT" altLang="it-IT" smtClean="0"/>
              <a:t>Ipotizzate ora che egli sia lasciato libero di fare straordinari, di lavorare a part time….</a:t>
            </a: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0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4000" smtClean="0"/>
              <a:t>Le scelte della politica: </a:t>
            </a:r>
            <a:br>
              <a:rPr lang="it-IT" altLang="it-IT" sz="4000" smtClean="0"/>
            </a:br>
            <a:r>
              <a:rPr lang="it-IT" altLang="it-IT" sz="4000" smtClean="0"/>
              <a:t>il centro-sinistra</a:t>
            </a:r>
            <a:endParaRPr lang="en-US" altLang="it-IT" sz="4000" smtClean="0"/>
          </a:p>
        </p:txBody>
      </p:sp>
      <p:sp>
        <p:nvSpPr>
          <p:cNvPr id="52227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t-IT" altLang="it-IT" sz="2800" smtClean="0"/>
              <a:t> Maggiore riduzione cuneo fiscale per le donne, soprattutto nel mezzogiorno, per salari concordati nella contrattazione integrativa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sz="2800" smtClean="0"/>
              <a:t>Sgravi per orari di lavoro flessibile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sz="2800" smtClean="0"/>
              <a:t>Potenziamento servizi per l’infanzia e anziani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sz="2800" smtClean="0"/>
              <a:t>Accesso privilegiato delle giovani donne al Fondo microcredito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sz="2800" smtClean="0"/>
              <a:t>Imposta negativa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sz="2800" smtClean="0"/>
              <a:t>Jobs act: si inserisce la conciliazione vita-lavoro</a:t>
            </a:r>
          </a:p>
          <a:p>
            <a:pPr>
              <a:buFont typeface="Wingdings" panose="05000000000000000000" pitchFamily="2" charset="2"/>
              <a:buChar char="q"/>
            </a:pPr>
            <a:endParaRPr lang="en-US" altLang="it-IT" sz="2800" smtClean="0"/>
          </a:p>
        </p:txBody>
      </p:sp>
      <p:sp>
        <p:nvSpPr>
          <p:cNvPr id="52228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095638-9C1E-4B1D-B2C7-BC4464D1DAAB}" type="slidenum">
              <a:rPr lang="it-IT" altLang="it-IT"/>
              <a:pPr/>
              <a:t>8</a:t>
            </a:fld>
            <a:endParaRPr lang="it-IT" altLang="it-IT"/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11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mtClean="0"/>
              <a:t>Le scelte della politica: </a:t>
            </a:r>
            <a:br>
              <a:rPr lang="it-IT" altLang="it-IT" smtClean="0"/>
            </a:br>
            <a:r>
              <a:rPr lang="it-IT" altLang="it-IT" smtClean="0"/>
              <a:t>il centro-destra</a:t>
            </a:r>
            <a:endParaRPr lang="en-US" altLang="it-IT" smtClean="0"/>
          </a:p>
        </p:txBody>
      </p:sp>
      <p:sp>
        <p:nvSpPr>
          <p:cNvPr id="53251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t-IT" altLang="it-IT" sz="2000" smtClean="0"/>
              <a:t> Detassazione degli straordinari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sz="2000" smtClean="0"/>
              <a:t>Riforma del tempo scuola e riduzione del corpo insegnante (femminile al 90%)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sz="2000" smtClean="0"/>
              <a:t> Libro bianco: “la qualità dei servizi per l’infanzia influisce solo in parte su nascite e occupazione”, i principali ostacoli sono fiscali, derivanti da orari contrattuali, e culturali…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sz="2000" smtClean="0"/>
              <a:t>Tassazione differenziata per donna al sud poco utile e crea problemi di equità, meglio approccio integrato e trasversale a tutte le politiche pubbliche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sz="2000" smtClean="0"/>
              <a:t>Premi fiscali proporzionati alla composizione del nucleo familiare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sz="2000" smtClean="0"/>
              <a:t>Sostegno al patto intergenerazionale interno alla famiglia, preferito alla incentivazione di servizi esterni (DONNA ANGELO DEL FOCOLARE!)</a:t>
            </a:r>
            <a:endParaRPr lang="en-US" altLang="it-IT" sz="2000" smtClean="0"/>
          </a:p>
        </p:txBody>
      </p:sp>
      <p:sp>
        <p:nvSpPr>
          <p:cNvPr id="53252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8ED691-EFC1-4DA9-AD12-079A00912B05}" type="slidenum">
              <a:rPr lang="it-IT" altLang="it-IT"/>
              <a:pPr/>
              <a:t>9</a:t>
            </a:fld>
            <a:endParaRPr lang="it-IT" altLang="it-IT"/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87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nologia">
  <a:themeElements>
    <a:clrScheme name="Tecnologi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795</TotalTime>
  <Words>3224</Words>
  <Application>Microsoft Office PowerPoint</Application>
  <PresentationFormat>Presentazione su schermo (4:3)</PresentationFormat>
  <Paragraphs>273</Paragraphs>
  <Slides>47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6" baseType="lpstr">
      <vt:lpstr>Arial</vt:lpstr>
      <vt:lpstr>Calibri</vt:lpstr>
      <vt:lpstr>Franklin Gothic Book</vt:lpstr>
      <vt:lpstr>Times New Roman</vt:lpstr>
      <vt:lpstr>Verdana</vt:lpstr>
      <vt:lpstr>Wingdings</vt:lpstr>
      <vt:lpstr>Wingdings 2</vt:lpstr>
      <vt:lpstr>ヒラギノ角ゴ Pro W3</vt:lpstr>
      <vt:lpstr>Tecnologia</vt:lpstr>
      <vt:lpstr>8 marzo 2017 sciopero globale delle donne </vt:lpstr>
      <vt:lpstr>Dagli anni ’50 ad oggi: le donne cambiano</vt:lpstr>
      <vt:lpstr>Donne e Lavoro (2017)</vt:lpstr>
      <vt:lpstr>Tasso di inattività UE-Italia</vt:lpstr>
      <vt:lpstr>Donne, lavoro e welfare</vt:lpstr>
      <vt:lpstr>Trasferimenti ed incentivi</vt:lpstr>
      <vt:lpstr>Vincoli orari e straordinario</vt:lpstr>
      <vt:lpstr>Le scelte della politica:  il centro-sinistra</vt:lpstr>
      <vt:lpstr>Le scelte della politica:  il centro-destra</vt:lpstr>
      <vt:lpstr>Aumentare la quota di donne…</vt:lpstr>
      <vt:lpstr>… alla crescita economica</vt:lpstr>
      <vt:lpstr>Classifica mondiale</vt:lpstr>
      <vt:lpstr>La politica monetaria</vt:lpstr>
      <vt:lpstr>Strumenti e obiettivi</vt:lpstr>
      <vt:lpstr>La difficoltà dell’approccio</vt:lpstr>
      <vt:lpstr>Importanza degli annunci</vt:lpstr>
      <vt:lpstr>Approccio tradizionale: strumenti e obiettivi</vt:lpstr>
      <vt:lpstr>Struttura: strumenti-obiettivi intermedi e finali: il modus operandi</vt:lpstr>
      <vt:lpstr>Caratteristiche di strumenti e obiettivi</vt:lpstr>
      <vt:lpstr>Un esempio: l’offerta di Moneta</vt:lpstr>
      <vt:lpstr>Gli aggregati monetari: un possibile strumento (Base Monetaria)</vt:lpstr>
      <vt:lpstr>Obiettivo intermedio alternativo (dopo il 2003)</vt:lpstr>
      <vt:lpstr>Obiettivi finali</vt:lpstr>
      <vt:lpstr>Un riassunto: Strumenti e obiettivi della politica monetaria</vt:lpstr>
      <vt:lpstr>Riassunto: Modus operandi Politica economica</vt:lpstr>
      <vt:lpstr>Gli strumenti principali</vt:lpstr>
      <vt:lpstr>Coefficiente di riserva obbligatoria</vt:lpstr>
      <vt:lpstr>Il tasso di rifinanziamento</vt:lpstr>
      <vt:lpstr>I controlli amministrativi</vt:lpstr>
      <vt:lpstr>Obiettivo intermedio: l’offerta di moneta</vt:lpstr>
      <vt:lpstr>Il moltiplicatore della moneta</vt:lpstr>
      <vt:lpstr>Relazione tra base monetaria e quantità di moneta</vt:lpstr>
      <vt:lpstr>La distribuzione della base monetaria </vt:lpstr>
      <vt:lpstr>Come circola la moneta nel nostro Paese</vt:lpstr>
      <vt:lpstr>Modalità operative</vt:lpstr>
      <vt:lpstr>Presentazione standard di PowerPoint</vt:lpstr>
      <vt:lpstr>Principio generale </vt:lpstr>
      <vt:lpstr>Principio generale</vt:lpstr>
      <vt:lpstr>E nel breve periodo? </vt:lpstr>
      <vt:lpstr>Ruolo BCE</vt:lpstr>
      <vt:lpstr>Qual è la rigidità dei prezzi?</vt:lpstr>
      <vt:lpstr>Inflation targeting </vt:lpstr>
      <vt:lpstr>Il significato di M3 oggi</vt:lpstr>
      <vt:lpstr>Presentazione standard di PowerPoint</vt:lpstr>
      <vt:lpstr>Presentazione standard di PowerPoint</vt:lpstr>
      <vt:lpstr>Indicatori: L’aggregato di riferimento Monetario M3</vt:lpstr>
      <vt:lpstr>E la situazione attuale (novembre 2016)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politica monetaria</dc:title>
  <dc:creator>Laura</dc:creator>
  <cp:lastModifiedBy>User</cp:lastModifiedBy>
  <cp:revision>47</cp:revision>
  <dcterms:created xsi:type="dcterms:W3CDTF">2016-03-02T05:56:00Z</dcterms:created>
  <dcterms:modified xsi:type="dcterms:W3CDTF">2017-03-10T09:26:17Z</dcterms:modified>
</cp:coreProperties>
</file>