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8ED-1964-4E8B-98FA-4A87397FA1D3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2EAFE-1A95-4104-A52E-5ED1D164F76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8ED-1964-4E8B-98FA-4A87397FA1D3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2EAFE-1A95-4104-A52E-5ED1D164F76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8ED-1964-4E8B-98FA-4A87397FA1D3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2EAFE-1A95-4104-A52E-5ED1D164F76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8ED-1964-4E8B-98FA-4A87397FA1D3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2EAFE-1A95-4104-A52E-5ED1D164F76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8ED-1964-4E8B-98FA-4A87397FA1D3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2EAFE-1A95-4104-A52E-5ED1D164F76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8ED-1964-4E8B-98FA-4A87397FA1D3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2EAFE-1A95-4104-A52E-5ED1D164F76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8ED-1964-4E8B-98FA-4A87397FA1D3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2EAFE-1A95-4104-A52E-5ED1D164F76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8ED-1964-4E8B-98FA-4A87397FA1D3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2EAFE-1A95-4104-A52E-5ED1D164F76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8ED-1964-4E8B-98FA-4A87397FA1D3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2EAFE-1A95-4104-A52E-5ED1D164F76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8ED-1964-4E8B-98FA-4A87397FA1D3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2EAFE-1A95-4104-A52E-5ED1D164F76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8ED-1964-4E8B-98FA-4A87397FA1D3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2EAFE-1A95-4104-A52E-5ED1D164F76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098ED-1964-4E8B-98FA-4A87397FA1D3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2EAFE-1A95-4104-A52E-5ED1D164F764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 dirty="0" err="1" smtClean="0"/>
              <a:t>Mindwandering</a:t>
            </a:r>
            <a:r>
              <a:rPr lang="it-IT" altLang="it-IT" dirty="0" smtClean="0"/>
              <a:t/>
            </a:r>
            <a:br>
              <a:rPr lang="it-IT" altLang="it-IT" dirty="0" smtClean="0"/>
            </a:br>
            <a:endParaRPr lang="it-IT" altLang="it-IT" dirty="0" smtClean="0"/>
          </a:p>
        </p:txBody>
      </p:sp>
      <p:sp>
        <p:nvSpPr>
          <p:cNvPr id="9219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it-IT" sz="2400" dirty="0" err="1" smtClean="0"/>
              <a:t>Risko</a:t>
            </a:r>
            <a:r>
              <a:rPr lang="en-US" altLang="it-IT" sz="2400" dirty="0" smtClean="0"/>
              <a:t>, E. Anderson, N. , </a:t>
            </a:r>
            <a:r>
              <a:rPr lang="en-US" altLang="it-IT" sz="2400" dirty="0" err="1" smtClean="0"/>
              <a:t>Sarwal</a:t>
            </a:r>
            <a:r>
              <a:rPr lang="en-US" altLang="it-IT" sz="2400" dirty="0" smtClean="0"/>
              <a:t>, A. , </a:t>
            </a:r>
            <a:r>
              <a:rPr lang="en-US" altLang="it-IT" sz="2400" dirty="0" err="1" smtClean="0"/>
              <a:t>Engelhardt</a:t>
            </a:r>
            <a:r>
              <a:rPr lang="en-US" altLang="it-IT" sz="2400" dirty="0" smtClean="0"/>
              <a:t>, M.  and </a:t>
            </a:r>
            <a:r>
              <a:rPr lang="en-US" altLang="it-IT" sz="2400" dirty="0" err="1" smtClean="0"/>
              <a:t>Kingstone</a:t>
            </a:r>
            <a:r>
              <a:rPr lang="en-US" altLang="it-IT" sz="2400" dirty="0" smtClean="0"/>
              <a:t>, A. (2012). Everyday attention: variation in mind wandering and memory in a lecture. Applied </a:t>
            </a:r>
            <a:r>
              <a:rPr lang="en-US" altLang="it-IT" sz="2400" dirty="0"/>
              <a:t>C</a:t>
            </a:r>
            <a:r>
              <a:rPr lang="en-US" altLang="it-IT" sz="2400" dirty="0" smtClean="0"/>
              <a:t>ognitive </a:t>
            </a:r>
            <a:r>
              <a:rPr lang="en-US" altLang="it-IT" sz="2400" dirty="0"/>
              <a:t>P</a:t>
            </a:r>
            <a:r>
              <a:rPr lang="en-US" altLang="it-IT" sz="2400" dirty="0" smtClean="0"/>
              <a:t>sychology, 26: 234–242 .</a:t>
            </a:r>
          </a:p>
          <a:p>
            <a:pPr>
              <a:defRPr/>
            </a:pPr>
            <a:endParaRPr lang="it-IT" altLang="it-IT" sz="2400" dirty="0" smtClean="0"/>
          </a:p>
          <a:p>
            <a:pPr>
              <a:defRPr/>
            </a:pPr>
            <a:r>
              <a:rPr lang="it-IT" altLang="it-IT" sz="2400" dirty="0" smtClean="0"/>
              <a:t>L’attenzione: da un focus intenso al disimpegno totale</a:t>
            </a:r>
          </a:p>
          <a:p>
            <a:pPr>
              <a:defRPr/>
            </a:pPr>
            <a:r>
              <a:rPr lang="it-IT" altLang="it-IT" sz="2400" dirty="0" smtClean="0"/>
              <a:t>La capacità di mantenere l’attenzione decresce con il tempo</a:t>
            </a:r>
          </a:p>
          <a:p>
            <a:pPr>
              <a:defRPr/>
            </a:pPr>
            <a:r>
              <a:rPr lang="it-IT" altLang="it-IT" sz="2400" dirty="0" smtClean="0"/>
              <a:t>Operatore radar… anche in educazione</a:t>
            </a:r>
          </a:p>
        </p:txBody>
      </p:sp>
      <p:sp>
        <p:nvSpPr>
          <p:cNvPr id="1024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928B9E1-DC8D-4C7E-87AC-1DB429090760}" type="slidenum">
              <a:rPr lang="it-IT" altLang="it-IT" smtClean="0"/>
              <a:pPr/>
              <a:t>1</a:t>
            </a:fld>
            <a:endParaRPr lang="it-IT" alt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mtClean="0"/>
              <a:t>Risko et al.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it-IT" dirty="0"/>
              <a:t>Il MW cresce con il crescere del tempo sul compito. </a:t>
            </a:r>
            <a:endParaRPr lang="it-IT" dirty="0" smtClean="0"/>
          </a:p>
          <a:p>
            <a:pPr>
              <a:defRPr/>
            </a:pPr>
            <a:r>
              <a:rPr lang="it-IT" altLang="it-IT" dirty="0"/>
              <a:t>uno spostamento di attenzione da uno stimolo esterno a dei pensieri interni </a:t>
            </a:r>
          </a:p>
          <a:p>
            <a:pPr>
              <a:defRPr/>
            </a:pPr>
            <a:r>
              <a:rPr lang="it-IT" altLang="it-IT" dirty="0"/>
              <a:t>compromette la codifica</a:t>
            </a:r>
          </a:p>
          <a:p>
            <a:pPr>
              <a:defRPr/>
            </a:pPr>
            <a:r>
              <a:rPr lang="it-IT" altLang="it-IT" dirty="0"/>
              <a:t> ha un impatto negativo sulla performance</a:t>
            </a:r>
          </a:p>
          <a:p>
            <a:pPr>
              <a:defRPr/>
            </a:pPr>
            <a:endParaRPr lang="it-IT" dirty="0"/>
          </a:p>
        </p:txBody>
      </p:sp>
      <p:sp>
        <p:nvSpPr>
          <p:cNvPr id="11268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F883C50-8B8F-45EB-9A85-D4E6F4EA8F10}" type="slidenum">
              <a:rPr lang="it-IT" altLang="it-IT" smtClean="0"/>
              <a:pPr/>
              <a:t>2</a:t>
            </a:fld>
            <a:endParaRPr lang="it-IT" alt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 smtClean="0"/>
              <a:t>Esperimento 1</a:t>
            </a:r>
            <a:br>
              <a:rPr lang="it-IT" altLang="it-IT" smtClean="0"/>
            </a:br>
            <a:endParaRPr lang="it-IT" altLang="it-IT" smtClean="0"/>
          </a:p>
        </p:txBody>
      </p:sp>
      <p:sp>
        <p:nvSpPr>
          <p:cNvPr id="12291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smtClean="0"/>
              <a:t>60 studenti universitari </a:t>
            </a:r>
          </a:p>
          <a:p>
            <a:r>
              <a:rPr lang="it-IT" altLang="it-IT" smtClean="0"/>
              <a:t>guardare un video di 60 minuti.  </a:t>
            </a:r>
          </a:p>
          <a:p>
            <a:r>
              <a:rPr lang="it-IT" altLang="it-IT" smtClean="0"/>
              <a:t>Dopo  5, 25, 40 e 55 minuti viene chiesto loro se stavano facendo mindwondering/ se i loro pensieri stavano vagando  (uno schermo nero interrompe la lezione). </a:t>
            </a:r>
          </a:p>
          <a:p>
            <a:endParaRPr lang="it-IT" altLang="it-IT" smtClean="0"/>
          </a:p>
        </p:txBody>
      </p:sp>
      <p:sp>
        <p:nvSpPr>
          <p:cNvPr id="12292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CF8A752-97C2-4D9B-80B9-627CAC42A03F}" type="slidenum">
              <a:rPr lang="it-IT" altLang="it-IT" smtClean="0"/>
              <a:pPr/>
              <a:t>3</a:t>
            </a:fld>
            <a:endParaRPr lang="it-IT" alt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altLang="it-IT" smtClean="0"/>
          </a:p>
        </p:txBody>
      </p:sp>
      <p:sp>
        <p:nvSpPr>
          <p:cNvPr id="13315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endParaRPr lang="it-IT" altLang="it-IT" sz="4000" smtClean="0"/>
          </a:p>
          <a:p>
            <a:pPr marL="0" indent="0" algn="ctr">
              <a:buFontTx/>
              <a:buNone/>
            </a:pPr>
            <a:endParaRPr lang="it-IT" altLang="it-IT" sz="4000" smtClean="0"/>
          </a:p>
          <a:p>
            <a:pPr marL="0" indent="0" algn="ctr">
              <a:buFontTx/>
              <a:buNone/>
            </a:pPr>
            <a:r>
              <a:rPr lang="it-IT" altLang="it-IT" sz="4000" smtClean="0"/>
              <a:t>Were you mindwandering?</a:t>
            </a:r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208462D-E66B-41B8-A716-C2FC5EDCDB8F}" type="slidenum">
              <a:rPr lang="it-IT" altLang="it-IT" smtClean="0"/>
              <a:pPr/>
              <a:t>4</a:t>
            </a:fld>
            <a:endParaRPr lang="it-IT" alt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mtClean="0"/>
              <a:t>Stai facendo MW?</a:t>
            </a:r>
          </a:p>
        </p:txBody>
      </p:sp>
      <p:sp>
        <p:nvSpPr>
          <p:cNvPr id="14339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smtClean="0"/>
              <a:t>Yes 43%</a:t>
            </a:r>
          </a:p>
          <a:p>
            <a:endParaRPr lang="it-IT" altLang="it-IT" smtClean="0"/>
          </a:p>
          <a:p>
            <a:r>
              <a:rPr lang="it-IT" altLang="it-IT" smtClean="0"/>
              <a:t>Yes 35% prima metà</a:t>
            </a:r>
          </a:p>
          <a:p>
            <a:r>
              <a:rPr lang="it-IT" altLang="it-IT" smtClean="0"/>
              <a:t>Yes 52% seconda (e il ricordo è peggiore)</a:t>
            </a:r>
          </a:p>
          <a:p>
            <a:endParaRPr lang="it-IT" altLang="it-IT" smtClean="0"/>
          </a:p>
        </p:txBody>
      </p:sp>
      <p:sp>
        <p:nvSpPr>
          <p:cNvPr id="1434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B0C3E09-7C3A-4FD9-92C6-C58DAFB2FF06}" type="slidenum">
              <a:rPr lang="it-IT" altLang="it-IT" smtClean="0"/>
              <a:pPr/>
              <a:t>5</a:t>
            </a:fld>
            <a:endParaRPr lang="it-IT" alt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 smtClean="0"/>
              <a:t>Secondo esperimento</a:t>
            </a:r>
            <a:br>
              <a:rPr lang="it-IT" altLang="it-IT" smtClean="0"/>
            </a:br>
            <a:endParaRPr lang="it-IT" alt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850" y="1052513"/>
            <a:ext cx="8229600" cy="4525962"/>
          </a:xfrm>
        </p:spPr>
        <p:txBody>
          <a:bodyPr>
            <a:normAutofit fontScale="92500" lnSpcReduction="10000"/>
          </a:bodyPr>
          <a:lstStyle/>
          <a:p>
            <a:pPr marL="0" indent="0">
              <a:buFontTx/>
              <a:buNone/>
              <a:defRPr/>
            </a:pPr>
            <a:r>
              <a:rPr lang="it-IT" dirty="0" smtClean="0"/>
              <a:t>Viene </a:t>
            </a:r>
            <a:r>
              <a:rPr lang="it-IT" dirty="0"/>
              <a:t>cambiato il tempo della domanda: </a:t>
            </a:r>
            <a:endParaRPr lang="it-IT" dirty="0" smtClean="0"/>
          </a:p>
          <a:p>
            <a:pPr marL="0" indent="0">
              <a:buFontTx/>
              <a:buNone/>
              <a:defRPr/>
            </a:pPr>
            <a:r>
              <a:rPr lang="it-IT" dirty="0" smtClean="0"/>
              <a:t>2</a:t>
            </a:r>
            <a:r>
              <a:rPr lang="it-IT" dirty="0"/>
              <a:t>, 20, 35 e 50 minuti</a:t>
            </a:r>
            <a:r>
              <a:rPr lang="it-IT" dirty="0" smtClean="0"/>
              <a:t>,</a:t>
            </a:r>
          </a:p>
          <a:p>
            <a:pPr marL="0" indent="0">
              <a:buFontTx/>
              <a:buNone/>
              <a:defRPr/>
            </a:pPr>
            <a:r>
              <a:rPr lang="it-IT" dirty="0" smtClean="0"/>
              <a:t> </a:t>
            </a:r>
            <a:r>
              <a:rPr lang="it-IT" dirty="0"/>
              <a:t>le domande del test </a:t>
            </a:r>
            <a:r>
              <a:rPr lang="it-IT" dirty="0" smtClean="0"/>
              <a:t>sono: </a:t>
            </a:r>
          </a:p>
          <a:p>
            <a:pPr>
              <a:defRPr/>
            </a:pPr>
            <a:r>
              <a:rPr lang="it-IT" dirty="0" smtClean="0"/>
              <a:t> </a:t>
            </a:r>
            <a:r>
              <a:rPr lang="it-IT" dirty="0"/>
              <a:t>4 su materiale </a:t>
            </a:r>
            <a:r>
              <a:rPr lang="it-IT" dirty="0" smtClean="0"/>
              <a:t>spiegato appena </a:t>
            </a:r>
            <a:r>
              <a:rPr lang="it-IT" dirty="0"/>
              <a:t>prima </a:t>
            </a:r>
            <a:r>
              <a:rPr lang="it-IT" dirty="0" smtClean="0"/>
              <a:t>dell’interruzione</a:t>
            </a:r>
          </a:p>
          <a:p>
            <a:pPr>
              <a:defRPr/>
            </a:pPr>
            <a:r>
              <a:rPr lang="it-IT" dirty="0" smtClean="0"/>
              <a:t> </a:t>
            </a:r>
            <a:r>
              <a:rPr lang="it-IT" dirty="0"/>
              <a:t>4 su materiale che segue la domanda.</a:t>
            </a:r>
          </a:p>
          <a:p>
            <a:pPr>
              <a:defRPr/>
            </a:pPr>
            <a:endParaRPr lang="it-IT" dirty="0" smtClean="0"/>
          </a:p>
          <a:p>
            <a:pPr marL="0" indent="0">
              <a:buFontTx/>
              <a:buNone/>
              <a:defRPr/>
            </a:pPr>
            <a:r>
              <a:rPr lang="it-IT" u="sng" dirty="0" smtClean="0"/>
              <a:t>La domanda </a:t>
            </a:r>
            <a:r>
              <a:rPr lang="it-IT" u="sng" dirty="0"/>
              <a:t>agisce come un fattore di </a:t>
            </a:r>
            <a:r>
              <a:rPr lang="it-IT" u="sng" dirty="0" err="1"/>
              <a:t>ri</a:t>
            </a:r>
            <a:r>
              <a:rPr lang="it-IT" u="sng" dirty="0"/>
              <a:t>-orientamento </a:t>
            </a:r>
            <a:r>
              <a:rPr lang="it-IT" u="sng" dirty="0" smtClean="0"/>
              <a:t>dell’attenzione</a:t>
            </a:r>
            <a:endParaRPr lang="it-IT" dirty="0"/>
          </a:p>
        </p:txBody>
      </p:sp>
      <p:sp>
        <p:nvSpPr>
          <p:cNvPr id="1536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0B5986B-9149-4BFB-A22B-1FB8D23EAEE6}" type="slidenum">
              <a:rPr lang="it-IT" altLang="it-IT" smtClean="0"/>
              <a:pPr/>
              <a:t>6</a:t>
            </a:fld>
            <a:endParaRPr lang="it-IT" alt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altLang="it-IT" smtClean="0"/>
          </a:p>
        </p:txBody>
      </p:sp>
      <p:sp>
        <p:nvSpPr>
          <p:cNvPr id="14339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dirty="0" smtClean="0"/>
              <a:t>Quindi: </a:t>
            </a:r>
          </a:p>
          <a:p>
            <a:pPr>
              <a:defRPr/>
            </a:pPr>
            <a:r>
              <a:rPr lang="it-IT" altLang="it-IT" dirty="0" smtClean="0"/>
              <a:t>Prima soluzione = fare domande, riattivare la partecipazione</a:t>
            </a:r>
          </a:p>
          <a:p>
            <a:pPr>
              <a:defRPr/>
            </a:pPr>
            <a:r>
              <a:rPr lang="it-IT" altLang="it-IT" dirty="0" smtClean="0"/>
              <a:t>Seconda soluzione = organizzare e auto-regolare</a:t>
            </a:r>
          </a:p>
          <a:p>
            <a:pPr>
              <a:defRPr/>
            </a:pPr>
            <a:r>
              <a:rPr lang="it-IT" altLang="it-IT" dirty="0" smtClean="0"/>
              <a:t>Terza….</a:t>
            </a:r>
          </a:p>
        </p:txBody>
      </p:sp>
      <p:sp>
        <p:nvSpPr>
          <p:cNvPr id="16388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51C412C-A8BF-4E22-9BAC-C39D636A7509}" type="slidenum">
              <a:rPr lang="it-IT" altLang="it-IT" smtClean="0"/>
              <a:pPr/>
              <a:t>7</a:t>
            </a:fld>
            <a:endParaRPr lang="it-IT" alt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256</Words>
  <Application>Microsoft Office PowerPoint</Application>
  <PresentationFormat>Presentazione su schermo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Mindwandering </vt:lpstr>
      <vt:lpstr>Risko et al.</vt:lpstr>
      <vt:lpstr>Esperimento 1 </vt:lpstr>
      <vt:lpstr>Diapositiva 4</vt:lpstr>
      <vt:lpstr>Stai facendo MW?</vt:lpstr>
      <vt:lpstr>Secondo esperimento 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Mindwandering </dc:title>
  <dc:creator>gisella</dc:creator>
  <cp:lastModifiedBy>gisella</cp:lastModifiedBy>
  <cp:revision>1</cp:revision>
  <dcterms:created xsi:type="dcterms:W3CDTF">2016-03-09T15:47:15Z</dcterms:created>
  <dcterms:modified xsi:type="dcterms:W3CDTF">2016-03-09T15:48:32Z</dcterms:modified>
</cp:coreProperties>
</file>