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9"/>
  </p:notesMasterIdLst>
  <p:handoutMasterIdLst>
    <p:handoutMasterId r:id="rId30"/>
  </p:handoutMasterIdLst>
  <p:sldIdLst>
    <p:sldId id="256" r:id="rId2"/>
    <p:sldId id="257" r:id="rId3"/>
    <p:sldId id="258" r:id="rId4"/>
    <p:sldId id="261" r:id="rId5"/>
    <p:sldId id="263" r:id="rId6"/>
    <p:sldId id="266" r:id="rId7"/>
    <p:sldId id="265" r:id="rId8"/>
    <p:sldId id="269" r:id="rId9"/>
    <p:sldId id="271" r:id="rId10"/>
    <p:sldId id="274" r:id="rId11"/>
    <p:sldId id="275" r:id="rId12"/>
    <p:sldId id="278" r:id="rId13"/>
    <p:sldId id="280" r:id="rId14"/>
    <p:sldId id="282" r:id="rId15"/>
    <p:sldId id="283" r:id="rId16"/>
    <p:sldId id="321" r:id="rId17"/>
    <p:sldId id="285" r:id="rId18"/>
    <p:sldId id="287" r:id="rId19"/>
    <p:sldId id="302" r:id="rId20"/>
    <p:sldId id="303" r:id="rId21"/>
    <p:sldId id="304" r:id="rId22"/>
    <p:sldId id="305" r:id="rId23"/>
    <p:sldId id="306" r:id="rId24"/>
    <p:sldId id="307" r:id="rId25"/>
    <p:sldId id="308" r:id="rId26"/>
    <p:sldId id="310" r:id="rId27"/>
    <p:sldId id="316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wati Kaushik Dwivedi" initials="SKD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271" autoAdjust="0"/>
    <p:restoredTop sz="94660"/>
  </p:normalViewPr>
  <p:slideViewPr>
    <p:cSldViewPr>
      <p:cViewPr>
        <p:scale>
          <a:sx n="75" d="100"/>
          <a:sy n="75" d="100"/>
        </p:scale>
        <p:origin x="-288" y="-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040" y="-9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694BD7-B9F2-4D95-8414-2A5AB004B34B}" type="datetimeFigureOut">
              <a:rPr lang="en-US" smtClean="0"/>
              <a:pPr/>
              <a:t>11/11/2015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F155B9-C3C7-4573-A3C7-16860A739191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40298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DA5637-DA9D-475F-ABCA-762EBD032B05}" type="datetimeFigureOut">
              <a:rPr lang="en-US" smtClean="0"/>
              <a:pPr/>
              <a:t>11/11/2015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08C05F-9EA5-43E2-ACAF-D3C20F4FF7C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46550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08C05F-9EA5-43E2-ACAF-D3C20F4FF7C5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03993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599"/>
            <a:ext cx="8695944" cy="6237089"/>
          </a:xfrm>
          <a:prstGeom prst="roundRect">
            <a:avLst>
              <a:gd name="adj" fmla="val 1272"/>
            </a:avLst>
          </a:prstGeom>
          <a:gradFill flip="none" rotWithShape="1">
            <a:gsLst>
              <a:gs pos="0">
                <a:schemeClr val="accent1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7" name="Group 9"/>
          <p:cNvGrpSpPr>
            <a:grpSpLocks noChangeAspect="1"/>
          </p:cNvGrpSpPr>
          <p:nvPr userDrawn="1"/>
        </p:nvGrpSpPr>
        <p:grpSpPr bwMode="hidden">
          <a:xfrm>
            <a:off x="228600" y="6324601"/>
            <a:ext cx="8695944" cy="45720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447800"/>
            <a:ext cx="8153400" cy="1371600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673" y="304801"/>
            <a:ext cx="5341210" cy="9905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674" y="2937002"/>
            <a:ext cx="8339326" cy="32842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0313" y="5692636"/>
            <a:ext cx="2057400" cy="3544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8" name="TextBox 17"/>
          <p:cNvSpPr txBox="1"/>
          <p:nvPr userDrawn="1"/>
        </p:nvSpPr>
        <p:spPr>
          <a:xfrm>
            <a:off x="533400" y="6627168"/>
            <a:ext cx="80772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©2015 Cengage Learning. All Rights Reserved. May not be scanned, copied or duplicated, or posted to a publicly accessible website, in whole or in part.</a:t>
            </a:r>
          </a:p>
        </p:txBody>
      </p:sp>
      <p:sp>
        <p:nvSpPr>
          <p:cNvPr id="19" name="TextBox 18"/>
          <p:cNvSpPr txBox="1"/>
          <p:nvPr userDrawn="1"/>
        </p:nvSpPr>
        <p:spPr>
          <a:xfrm>
            <a:off x="381000" y="6078379"/>
            <a:ext cx="144780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000" b="1" kern="1200" dirty="0" smtClean="0">
                <a:solidFill>
                  <a:srgbClr val="0070C0"/>
                </a:solidFill>
                <a:effectLst/>
                <a:latin typeface="+mn-lt"/>
                <a:ea typeface="+mn-ea"/>
                <a:cs typeface="+mn-cs"/>
              </a:rPr>
              <a:t>©wecand/GettyImages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006" y="1371600"/>
            <a:ext cx="8397194" cy="5176358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547959"/>
            <a:ext cx="533400" cy="304800"/>
          </a:xfrm>
        </p:spPr>
        <p:txBody>
          <a:bodyPr/>
          <a:lstStyle>
            <a:lvl1pPr>
              <a:defRPr sz="110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fld id="{A10186F1-A95A-426C-9C87-DCF6D34B1D1F}" type="slidenum">
              <a:rPr lang="en-US" smtClean="0"/>
              <a:pPr/>
              <a:t>‹N›</a:t>
            </a:fld>
            <a:endParaRPr 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198855" y="76200"/>
            <a:ext cx="7640345" cy="1143000"/>
          </a:xfrm>
        </p:spPr>
        <p:txBody>
          <a:bodyPr>
            <a:normAutofit/>
          </a:bodyPr>
          <a:lstStyle>
            <a:lvl1pPr algn="ctr">
              <a:defRPr sz="40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grpSp>
        <p:nvGrpSpPr>
          <p:cNvPr id="8" name="Group 9"/>
          <p:cNvGrpSpPr>
            <a:grpSpLocks noChangeAspect="1"/>
          </p:cNvGrpSpPr>
          <p:nvPr userDrawn="1"/>
        </p:nvGrpSpPr>
        <p:grpSpPr bwMode="hidden">
          <a:xfrm rot="5400000">
            <a:off x="-2787373" y="3625573"/>
            <a:ext cx="6019800" cy="292654"/>
            <a:chOff x="-309563" y="4316413"/>
            <a:chExt cx="9415463" cy="1211262"/>
          </a:xfrm>
        </p:grpSpPr>
        <p:sp>
          <p:nvSpPr>
            <p:cNvPr id="9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1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14" name="Group 9"/>
          <p:cNvGrpSpPr>
            <a:grpSpLocks noChangeAspect="1"/>
          </p:cNvGrpSpPr>
          <p:nvPr userDrawn="1"/>
        </p:nvGrpSpPr>
        <p:grpSpPr bwMode="hidden">
          <a:xfrm rot="5400000">
            <a:off x="-2330173" y="3701773"/>
            <a:ext cx="5181600" cy="521254"/>
            <a:chOff x="-309563" y="4316413"/>
            <a:chExt cx="9415463" cy="1211262"/>
          </a:xfrm>
        </p:grpSpPr>
        <p:sp>
          <p:nvSpPr>
            <p:cNvPr id="1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19" name="TextBox 18"/>
          <p:cNvSpPr txBox="1"/>
          <p:nvPr userDrawn="1"/>
        </p:nvSpPr>
        <p:spPr>
          <a:xfrm>
            <a:off x="533400" y="6627168"/>
            <a:ext cx="80772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©2015 Cengage Learning. All Rights Reserved. May not be scanned, copied or duplicated, or posted to a publicly accessible website, in whole or in part.</a:t>
            </a: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2400"/>
            <a:ext cx="1143000" cy="1219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 userDrawn="1"/>
        </p:nvSpPr>
        <p:spPr>
          <a:xfrm>
            <a:off x="-152400" y="13156"/>
            <a:ext cx="144780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 b="1" kern="1200" dirty="0" smtClean="0">
                <a:solidFill>
                  <a:srgbClr val="0070C0"/>
                </a:solidFill>
                <a:effectLst/>
                <a:latin typeface="+mn-lt"/>
                <a:ea typeface="+mn-ea"/>
                <a:cs typeface="+mn-cs"/>
              </a:rPr>
              <a:t>©wecand/GettyImages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2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3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4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5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/>
          <a:p>
            <a:fld id="{F8F047CA-D155-4606-BD65-6267F0D487AF}" type="datetimeFigureOut">
              <a:rPr lang="en-US" smtClean="0"/>
              <a:pPr/>
              <a:t>11/11/2015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186F1-A95A-426C-9C87-DCF6D34B1D1F}" type="slidenum">
              <a:rPr lang="en-US" smtClean="0"/>
              <a:pPr/>
              <a:t>‹N›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/>
          <a:p>
            <a:fld id="{F8F047CA-D155-4606-BD65-6267F0D487AF}" type="datetimeFigureOut">
              <a:rPr lang="en-US" smtClean="0"/>
              <a:pPr/>
              <a:t>11/11/2015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186F1-A95A-426C-9C87-DCF6D34B1D1F}" type="slidenum">
              <a:rPr lang="en-US" smtClean="0"/>
              <a:pPr/>
              <a:t>‹N›</a:t>
            </a:fld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/>
          <a:p>
            <a:fld id="{F8F047CA-D155-4606-BD65-6267F0D487AF}" type="datetimeFigureOut">
              <a:rPr lang="en-US" smtClean="0"/>
              <a:pPr/>
              <a:t>11/11/2015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186F1-A95A-426C-9C87-DCF6D34B1D1F}" type="slidenum">
              <a:rPr lang="en-US" smtClean="0"/>
              <a:pPr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/>
          <a:p>
            <a:fld id="{F8F047CA-D155-4606-BD65-6267F0D487AF}" type="datetimeFigureOut">
              <a:rPr lang="en-US" smtClean="0"/>
              <a:pPr/>
              <a:t>11/11/2015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186F1-A95A-426C-9C87-DCF6D34B1D1F}" type="slidenum">
              <a:rPr lang="en-US" smtClean="0"/>
              <a:pPr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/>
          <a:p>
            <a:fld id="{F8F047CA-D155-4606-BD65-6267F0D487AF}" type="datetimeFigureOut">
              <a:rPr lang="en-US" smtClean="0"/>
              <a:pPr/>
              <a:t>11/11/2015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186F1-A95A-426C-9C87-DCF6D34B1D1F}" type="slidenum">
              <a:rPr lang="en-US" smtClean="0"/>
              <a:pPr/>
              <a:t>‹N›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/>
          <a:p>
            <a:fld id="{F8F047CA-D155-4606-BD65-6267F0D487AF}" type="datetimeFigureOut">
              <a:rPr lang="en-US" smtClean="0"/>
              <a:pPr/>
              <a:t>11/11/2015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186F1-A95A-426C-9C87-DCF6D34B1D1F}" type="slidenum">
              <a:rPr lang="en-US" smtClean="0"/>
              <a:pPr/>
              <a:t>‹N›</a:t>
            </a:fld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/>
          <a:p>
            <a:fld id="{F8F047CA-D155-4606-BD65-6267F0D487AF}" type="datetimeFigureOut">
              <a:rPr lang="en-US" smtClean="0"/>
              <a:pPr/>
              <a:t>11/11/2015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186F1-A95A-426C-9C87-DCF6D34B1D1F}" type="slidenum">
              <a:rPr lang="en-US" smtClean="0"/>
              <a:pPr/>
              <a:t>‹N›</a:t>
            </a:fld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/>
          <a:p>
            <a:fld id="{F8F047CA-D155-4606-BD65-6267F0D487AF}" type="datetimeFigureOut">
              <a:rPr lang="en-US" smtClean="0"/>
              <a:pPr/>
              <a:t>11/11/2015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186F1-A95A-426C-9C87-DCF6D34B1D1F}" type="slidenum">
              <a:rPr lang="en-US" smtClean="0"/>
              <a:pPr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/>
          <a:p>
            <a:fld id="{F8F047CA-D155-4606-BD65-6267F0D487AF}" type="datetimeFigureOut">
              <a:rPr lang="en-US" smtClean="0"/>
              <a:pPr/>
              <a:t>11/11/2015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186F1-A95A-426C-9C87-DCF6D34B1D1F}" type="slidenum">
              <a:rPr lang="en-US" smtClean="0"/>
              <a:pPr/>
              <a:t>‹N›</a:t>
            </a:fld>
            <a:endParaRPr lang="en-US" dirty="0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0332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82174" y="6477000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A10186F1-A95A-426C-9C87-DCF6D34B1D1F}" type="slidenum">
              <a:rPr lang="en-US" smtClean="0"/>
              <a:pPr/>
              <a:t>‹N›</a:t>
            </a:fld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71600"/>
            <a:ext cx="8229599" cy="4953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bg2">
              <a:lumMod val="50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Symbol" pitchFamily="18" charset="2"/>
        <a:buChar char="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Symbol" pitchFamily="18" charset="2"/>
        <a:buChar char=""/>
        <a:defRPr sz="26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Chapter </a:t>
            </a:r>
            <a:r>
              <a:rPr lang="en-US" dirty="0" smtClean="0"/>
              <a:t>16</a:t>
            </a:r>
            <a:br>
              <a:rPr lang="en-US" dirty="0" smtClean="0"/>
            </a:br>
            <a:r>
              <a:rPr lang="en-US" dirty="0" smtClean="0"/>
              <a:t>Advertising </a:t>
            </a:r>
            <a:r>
              <a:rPr lang="en-US" dirty="0"/>
              <a:t>and Public </a:t>
            </a:r>
            <a:r>
              <a:rPr lang="en-US" dirty="0" smtClean="0"/>
              <a:t>Relations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9046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Describe the nature and types of advertising</a:t>
            </a:r>
          </a:p>
          <a:p>
            <a:r>
              <a:rPr lang="en-US" dirty="0"/>
              <a:t>Explore the major steps in developing an advertising campaign</a:t>
            </a:r>
          </a:p>
          <a:p>
            <a:r>
              <a:rPr lang="en-US" dirty="0"/>
              <a:t>Identify who is responsible for developing advertising campaigns</a:t>
            </a:r>
          </a:p>
          <a:p>
            <a:r>
              <a:rPr lang="en-US" dirty="0"/>
              <a:t>Examine the tools used in public relations as well as how public relations is used and </a:t>
            </a:r>
            <a:r>
              <a:rPr lang="en-US" dirty="0" smtClean="0"/>
              <a:t>evaluated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Learning Objectives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8633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Paid form of nonpersonal communication that is transmitted to a target audience through mass media</a:t>
            </a:r>
          </a:p>
          <a:p>
            <a:pPr lvl="1"/>
            <a:r>
              <a:rPr lang="en-US" dirty="0"/>
              <a:t>Used by small and large organizations to:</a:t>
            </a:r>
          </a:p>
          <a:p>
            <a:pPr lvl="2"/>
            <a:r>
              <a:rPr lang="en-US" dirty="0"/>
              <a:t>Change their corporate image</a:t>
            </a:r>
          </a:p>
          <a:p>
            <a:pPr lvl="2"/>
            <a:r>
              <a:rPr lang="en-US" dirty="0"/>
              <a:t>Build brand equity</a:t>
            </a:r>
          </a:p>
          <a:p>
            <a:pPr lvl="2"/>
            <a:r>
              <a:rPr lang="en-US" dirty="0"/>
              <a:t>Launch new products</a:t>
            </a:r>
          </a:p>
          <a:p>
            <a:pPr lvl="2"/>
            <a:r>
              <a:rPr lang="en-US" dirty="0"/>
              <a:t>Promote current brands</a:t>
            </a:r>
          </a:p>
          <a:p>
            <a:r>
              <a:rPr lang="en-US" dirty="0"/>
              <a:t>Can have a profound impact on how consumers view certain </a:t>
            </a:r>
            <a:r>
              <a:rPr lang="en-US" dirty="0" smtClean="0"/>
              <a:t>products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Advertising </a:t>
            </a:r>
          </a:p>
        </p:txBody>
      </p:sp>
    </p:spTree>
    <p:extLst>
      <p:ext uri="{BB962C8B-B14F-4D97-AF65-F5344CB8AC3E}">
        <p14:creationId xmlns:p14="http://schemas.microsoft.com/office/powerpoint/2010/main" val="622165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990600" y="1752172"/>
            <a:ext cx="7391400" cy="1986165"/>
            <a:chOff x="990600" y="1752172"/>
            <a:chExt cx="7391400" cy="1986165"/>
          </a:xfrm>
        </p:grpSpPr>
        <p:sp>
          <p:nvSpPr>
            <p:cNvPr id="5" name="Freeform 4"/>
            <p:cNvSpPr/>
            <p:nvPr/>
          </p:nvSpPr>
          <p:spPr>
            <a:xfrm>
              <a:off x="990600" y="2032612"/>
              <a:ext cx="7391400" cy="1705725"/>
            </a:xfrm>
            <a:custGeom>
              <a:avLst/>
              <a:gdLst>
                <a:gd name="connsiteX0" fmla="*/ 0 w 7391400"/>
                <a:gd name="connsiteY0" fmla="*/ 0 h 1705725"/>
                <a:gd name="connsiteX1" fmla="*/ 7391400 w 7391400"/>
                <a:gd name="connsiteY1" fmla="*/ 0 h 1705725"/>
                <a:gd name="connsiteX2" fmla="*/ 7391400 w 7391400"/>
                <a:gd name="connsiteY2" fmla="*/ 1705725 h 1705725"/>
                <a:gd name="connsiteX3" fmla="*/ 0 w 7391400"/>
                <a:gd name="connsiteY3" fmla="*/ 1705725 h 1705725"/>
                <a:gd name="connsiteX4" fmla="*/ 0 w 7391400"/>
                <a:gd name="connsiteY4" fmla="*/ 0 h 1705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91400" h="1705725">
                  <a:moveTo>
                    <a:pt x="0" y="0"/>
                  </a:moveTo>
                  <a:lnTo>
                    <a:pt x="7391400" y="0"/>
                  </a:lnTo>
                  <a:lnTo>
                    <a:pt x="7391400" y="1705725"/>
                  </a:lnTo>
                  <a:lnTo>
                    <a:pt x="0" y="1705725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73655" tIns="395732" rIns="573655" bIns="135128" numCol="1" spcCol="1270" anchor="t" anchorCtr="0">
              <a:noAutofit/>
            </a:bodyPr>
            <a:lstStyle/>
            <a:p>
              <a:pPr marL="171450" lvl="1" indent="-171450" algn="l" defTabSz="844550" rtl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1900" kern="1200" dirty="0" smtClean="0"/>
                <a:t>Promotes organizational images, ideas, and political issues </a:t>
              </a:r>
              <a:endParaRPr lang="en-US" sz="1900" kern="1200" dirty="0"/>
            </a:p>
            <a:p>
              <a:pPr marL="342900" lvl="2" indent="-171450" algn="l" defTabSz="844550" rtl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1900" b="1" kern="1200" dirty="0" smtClean="0"/>
                <a:t>Advocacy advertising</a:t>
              </a:r>
              <a:r>
                <a:rPr lang="en-US" sz="1900" kern="1200" dirty="0" smtClean="0"/>
                <a:t>: Promotes a company’s position on a public issue</a:t>
              </a:r>
              <a:endParaRPr lang="en-US" sz="1900" kern="1200" dirty="0"/>
            </a:p>
            <a:p>
              <a:pPr marL="514350" lvl="3" indent="-171450" algn="l" defTabSz="844550" rtl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1900" kern="1200" dirty="0" smtClean="0"/>
                <a:t>Used to promote socially approved behavior</a:t>
              </a:r>
              <a:endParaRPr lang="en-US" sz="1900" kern="1200" dirty="0"/>
            </a:p>
          </p:txBody>
        </p:sp>
        <p:sp>
          <p:nvSpPr>
            <p:cNvPr id="6" name="Freeform 5"/>
            <p:cNvSpPr/>
            <p:nvPr/>
          </p:nvSpPr>
          <p:spPr>
            <a:xfrm>
              <a:off x="1360170" y="1752172"/>
              <a:ext cx="5173980" cy="560880"/>
            </a:xfrm>
            <a:custGeom>
              <a:avLst/>
              <a:gdLst>
                <a:gd name="connsiteX0" fmla="*/ 0 w 5173980"/>
                <a:gd name="connsiteY0" fmla="*/ 93482 h 560880"/>
                <a:gd name="connsiteX1" fmla="*/ 93482 w 5173980"/>
                <a:gd name="connsiteY1" fmla="*/ 0 h 560880"/>
                <a:gd name="connsiteX2" fmla="*/ 5080498 w 5173980"/>
                <a:gd name="connsiteY2" fmla="*/ 0 h 560880"/>
                <a:gd name="connsiteX3" fmla="*/ 5173980 w 5173980"/>
                <a:gd name="connsiteY3" fmla="*/ 93482 h 560880"/>
                <a:gd name="connsiteX4" fmla="*/ 5173980 w 5173980"/>
                <a:gd name="connsiteY4" fmla="*/ 467398 h 560880"/>
                <a:gd name="connsiteX5" fmla="*/ 5080498 w 5173980"/>
                <a:gd name="connsiteY5" fmla="*/ 560880 h 560880"/>
                <a:gd name="connsiteX6" fmla="*/ 93482 w 5173980"/>
                <a:gd name="connsiteY6" fmla="*/ 560880 h 560880"/>
                <a:gd name="connsiteX7" fmla="*/ 0 w 5173980"/>
                <a:gd name="connsiteY7" fmla="*/ 467398 h 560880"/>
                <a:gd name="connsiteX8" fmla="*/ 0 w 5173980"/>
                <a:gd name="connsiteY8" fmla="*/ 93482 h 5608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173980" h="560880">
                  <a:moveTo>
                    <a:pt x="0" y="93482"/>
                  </a:moveTo>
                  <a:cubicBezTo>
                    <a:pt x="0" y="41853"/>
                    <a:pt x="41853" y="0"/>
                    <a:pt x="93482" y="0"/>
                  </a:cubicBezTo>
                  <a:lnTo>
                    <a:pt x="5080498" y="0"/>
                  </a:lnTo>
                  <a:cubicBezTo>
                    <a:pt x="5132127" y="0"/>
                    <a:pt x="5173980" y="41853"/>
                    <a:pt x="5173980" y="93482"/>
                  </a:cubicBezTo>
                  <a:lnTo>
                    <a:pt x="5173980" y="467398"/>
                  </a:lnTo>
                  <a:cubicBezTo>
                    <a:pt x="5173980" y="519027"/>
                    <a:pt x="5132127" y="560880"/>
                    <a:pt x="5080498" y="560880"/>
                  </a:cubicBezTo>
                  <a:lnTo>
                    <a:pt x="93482" y="560880"/>
                  </a:lnTo>
                  <a:cubicBezTo>
                    <a:pt x="41853" y="560880"/>
                    <a:pt x="0" y="519027"/>
                    <a:pt x="0" y="467398"/>
                  </a:cubicBezTo>
                  <a:lnTo>
                    <a:pt x="0" y="93482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22944" tIns="27380" rIns="222944" bIns="27380" numCol="1" spcCol="1270" anchor="ctr" anchorCtr="0">
              <a:noAutofit/>
            </a:bodyPr>
            <a:lstStyle/>
            <a:p>
              <a:pPr lvl="0" algn="l" defTabSz="8445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900" b="1" kern="1200" dirty="0" smtClean="0"/>
                <a:t>Institutional advertising</a:t>
              </a:r>
              <a:endParaRPr lang="en-US" sz="1900" kern="1200" dirty="0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990600" y="3840937"/>
            <a:ext cx="7391400" cy="2255490"/>
            <a:chOff x="990600" y="3840937"/>
            <a:chExt cx="7391400" cy="2255490"/>
          </a:xfrm>
        </p:grpSpPr>
        <p:sp>
          <p:nvSpPr>
            <p:cNvPr id="7" name="Freeform 6"/>
            <p:cNvSpPr/>
            <p:nvPr/>
          </p:nvSpPr>
          <p:spPr>
            <a:xfrm>
              <a:off x="990600" y="4121377"/>
              <a:ext cx="7391400" cy="1975050"/>
            </a:xfrm>
            <a:custGeom>
              <a:avLst/>
              <a:gdLst>
                <a:gd name="connsiteX0" fmla="*/ 0 w 7391400"/>
                <a:gd name="connsiteY0" fmla="*/ 0 h 1975050"/>
                <a:gd name="connsiteX1" fmla="*/ 7391400 w 7391400"/>
                <a:gd name="connsiteY1" fmla="*/ 0 h 1975050"/>
                <a:gd name="connsiteX2" fmla="*/ 7391400 w 7391400"/>
                <a:gd name="connsiteY2" fmla="*/ 1975050 h 1975050"/>
                <a:gd name="connsiteX3" fmla="*/ 0 w 7391400"/>
                <a:gd name="connsiteY3" fmla="*/ 1975050 h 1975050"/>
                <a:gd name="connsiteX4" fmla="*/ 0 w 7391400"/>
                <a:gd name="connsiteY4" fmla="*/ 0 h 1975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91400" h="1975050">
                  <a:moveTo>
                    <a:pt x="0" y="0"/>
                  </a:moveTo>
                  <a:lnTo>
                    <a:pt x="7391400" y="0"/>
                  </a:lnTo>
                  <a:lnTo>
                    <a:pt x="7391400" y="1975050"/>
                  </a:lnTo>
                  <a:lnTo>
                    <a:pt x="0" y="19750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73655" tIns="395732" rIns="573655" bIns="135128" numCol="1" spcCol="1270" anchor="t" anchorCtr="0">
              <a:noAutofit/>
            </a:bodyPr>
            <a:lstStyle/>
            <a:p>
              <a:pPr marL="171450" lvl="1" indent="-171450" algn="l" defTabSz="844550" rtl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1900" kern="1200" dirty="0" smtClean="0"/>
                <a:t>Promotes the uses, features, and benefits of products</a:t>
              </a:r>
              <a:endParaRPr lang="en-US" sz="1900" kern="1200" dirty="0"/>
            </a:p>
            <a:p>
              <a:pPr marL="342900" lvl="2" indent="-171450" algn="l" defTabSz="8445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1900" b="1" kern="1200" dirty="0" smtClean="0"/>
                <a:t>Pioneer advertising</a:t>
              </a:r>
              <a:r>
                <a:rPr lang="en-US" sz="1900" kern="1200" dirty="0" smtClean="0"/>
                <a:t>: Focuses on stimulating demand for a product category </a:t>
              </a:r>
              <a:endParaRPr lang="en-US" sz="1900" kern="1200" dirty="0"/>
            </a:p>
            <a:p>
              <a:pPr marL="342900" lvl="2" indent="-171450" algn="l" defTabSz="8445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1900" b="1" kern="1200" dirty="0" smtClean="0"/>
                <a:t>Competitive advertising</a:t>
              </a:r>
              <a:r>
                <a:rPr lang="en-US" sz="1900" kern="1200" dirty="0" smtClean="0"/>
                <a:t>: Attempts to stimulate demand for a specific brand </a:t>
              </a:r>
              <a:endParaRPr lang="en-US" sz="1900" kern="1200" dirty="0"/>
            </a:p>
          </p:txBody>
        </p:sp>
        <p:sp>
          <p:nvSpPr>
            <p:cNvPr id="8" name="Freeform 7"/>
            <p:cNvSpPr/>
            <p:nvPr/>
          </p:nvSpPr>
          <p:spPr>
            <a:xfrm>
              <a:off x="1360170" y="3840937"/>
              <a:ext cx="5173980" cy="560880"/>
            </a:xfrm>
            <a:custGeom>
              <a:avLst/>
              <a:gdLst>
                <a:gd name="connsiteX0" fmla="*/ 0 w 5173980"/>
                <a:gd name="connsiteY0" fmla="*/ 93482 h 560880"/>
                <a:gd name="connsiteX1" fmla="*/ 93482 w 5173980"/>
                <a:gd name="connsiteY1" fmla="*/ 0 h 560880"/>
                <a:gd name="connsiteX2" fmla="*/ 5080498 w 5173980"/>
                <a:gd name="connsiteY2" fmla="*/ 0 h 560880"/>
                <a:gd name="connsiteX3" fmla="*/ 5173980 w 5173980"/>
                <a:gd name="connsiteY3" fmla="*/ 93482 h 560880"/>
                <a:gd name="connsiteX4" fmla="*/ 5173980 w 5173980"/>
                <a:gd name="connsiteY4" fmla="*/ 467398 h 560880"/>
                <a:gd name="connsiteX5" fmla="*/ 5080498 w 5173980"/>
                <a:gd name="connsiteY5" fmla="*/ 560880 h 560880"/>
                <a:gd name="connsiteX6" fmla="*/ 93482 w 5173980"/>
                <a:gd name="connsiteY6" fmla="*/ 560880 h 560880"/>
                <a:gd name="connsiteX7" fmla="*/ 0 w 5173980"/>
                <a:gd name="connsiteY7" fmla="*/ 467398 h 560880"/>
                <a:gd name="connsiteX8" fmla="*/ 0 w 5173980"/>
                <a:gd name="connsiteY8" fmla="*/ 93482 h 5608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173980" h="560880">
                  <a:moveTo>
                    <a:pt x="0" y="93482"/>
                  </a:moveTo>
                  <a:cubicBezTo>
                    <a:pt x="0" y="41853"/>
                    <a:pt x="41853" y="0"/>
                    <a:pt x="93482" y="0"/>
                  </a:cubicBezTo>
                  <a:lnTo>
                    <a:pt x="5080498" y="0"/>
                  </a:lnTo>
                  <a:cubicBezTo>
                    <a:pt x="5132127" y="0"/>
                    <a:pt x="5173980" y="41853"/>
                    <a:pt x="5173980" y="93482"/>
                  </a:cubicBezTo>
                  <a:lnTo>
                    <a:pt x="5173980" y="467398"/>
                  </a:lnTo>
                  <a:cubicBezTo>
                    <a:pt x="5173980" y="519027"/>
                    <a:pt x="5132127" y="560880"/>
                    <a:pt x="5080498" y="560880"/>
                  </a:cubicBezTo>
                  <a:lnTo>
                    <a:pt x="93482" y="560880"/>
                  </a:lnTo>
                  <a:cubicBezTo>
                    <a:pt x="41853" y="560880"/>
                    <a:pt x="0" y="519027"/>
                    <a:pt x="0" y="467398"/>
                  </a:cubicBezTo>
                  <a:lnTo>
                    <a:pt x="0" y="93482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22944" tIns="27380" rIns="222944" bIns="27380" numCol="1" spcCol="1270" anchor="ctr" anchorCtr="0">
              <a:noAutofit/>
            </a:bodyPr>
            <a:lstStyle/>
            <a:p>
              <a:pPr lvl="0" algn="l" defTabSz="8445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900" b="1" kern="1200" dirty="0" smtClean="0"/>
                <a:t>Product advertising</a:t>
              </a:r>
              <a:endParaRPr lang="en-US" sz="1900" kern="1200" dirty="0"/>
            </a:p>
          </p:txBody>
        </p:sp>
      </p:grp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Types of Advertising</a:t>
            </a:r>
          </a:p>
        </p:txBody>
      </p:sp>
    </p:spTree>
    <p:extLst>
      <p:ext uri="{BB962C8B-B14F-4D97-AF65-F5344CB8AC3E}">
        <p14:creationId xmlns:p14="http://schemas.microsoft.com/office/powerpoint/2010/main" val="335087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914400" y="1500779"/>
            <a:ext cx="7620000" cy="1541430"/>
            <a:chOff x="914400" y="1500779"/>
            <a:chExt cx="7620000" cy="1541430"/>
          </a:xfrm>
        </p:grpSpPr>
        <p:sp>
          <p:nvSpPr>
            <p:cNvPr id="5" name="Freeform 4"/>
            <p:cNvSpPr/>
            <p:nvPr/>
          </p:nvSpPr>
          <p:spPr>
            <a:xfrm>
              <a:off x="914400" y="1766459"/>
              <a:ext cx="7620000" cy="1275750"/>
            </a:xfrm>
            <a:custGeom>
              <a:avLst/>
              <a:gdLst>
                <a:gd name="connsiteX0" fmla="*/ 0 w 7620000"/>
                <a:gd name="connsiteY0" fmla="*/ 0 h 1275750"/>
                <a:gd name="connsiteX1" fmla="*/ 7620000 w 7620000"/>
                <a:gd name="connsiteY1" fmla="*/ 0 h 1275750"/>
                <a:gd name="connsiteX2" fmla="*/ 7620000 w 7620000"/>
                <a:gd name="connsiteY2" fmla="*/ 1275750 h 1275750"/>
                <a:gd name="connsiteX3" fmla="*/ 0 w 7620000"/>
                <a:gd name="connsiteY3" fmla="*/ 1275750 h 1275750"/>
                <a:gd name="connsiteX4" fmla="*/ 0 w 7620000"/>
                <a:gd name="connsiteY4" fmla="*/ 0 h 1275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620000" h="1275750">
                  <a:moveTo>
                    <a:pt x="0" y="0"/>
                  </a:moveTo>
                  <a:lnTo>
                    <a:pt x="7620000" y="0"/>
                  </a:lnTo>
                  <a:lnTo>
                    <a:pt x="7620000" y="1275750"/>
                  </a:lnTo>
                  <a:lnTo>
                    <a:pt x="0" y="12757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91397" tIns="374904" rIns="591397" bIns="128016" numCol="1" spcCol="1270" anchor="t" anchorCtr="0">
              <a:noAutofit/>
            </a:bodyPr>
            <a:lstStyle/>
            <a:p>
              <a:pPr marL="171450" lvl="1" indent="-171450" algn="l" defTabSz="800100" rtl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1800" kern="1200" dirty="0" smtClean="0"/>
                <a:t>Compares the sponsored brand with one or more identified competing brands on the basis of one or more product characteristics</a:t>
              </a:r>
              <a:endParaRPr lang="en-US" sz="1800" kern="1200" dirty="0"/>
            </a:p>
          </p:txBody>
        </p:sp>
        <p:sp>
          <p:nvSpPr>
            <p:cNvPr id="6" name="Freeform 5"/>
            <p:cNvSpPr/>
            <p:nvPr/>
          </p:nvSpPr>
          <p:spPr>
            <a:xfrm>
              <a:off x="1295400" y="1500779"/>
              <a:ext cx="5334000" cy="531360"/>
            </a:xfrm>
            <a:custGeom>
              <a:avLst/>
              <a:gdLst>
                <a:gd name="connsiteX0" fmla="*/ 0 w 5334000"/>
                <a:gd name="connsiteY0" fmla="*/ 88562 h 531360"/>
                <a:gd name="connsiteX1" fmla="*/ 88562 w 5334000"/>
                <a:gd name="connsiteY1" fmla="*/ 0 h 531360"/>
                <a:gd name="connsiteX2" fmla="*/ 5245438 w 5334000"/>
                <a:gd name="connsiteY2" fmla="*/ 0 h 531360"/>
                <a:gd name="connsiteX3" fmla="*/ 5334000 w 5334000"/>
                <a:gd name="connsiteY3" fmla="*/ 88562 h 531360"/>
                <a:gd name="connsiteX4" fmla="*/ 5334000 w 5334000"/>
                <a:gd name="connsiteY4" fmla="*/ 442798 h 531360"/>
                <a:gd name="connsiteX5" fmla="*/ 5245438 w 5334000"/>
                <a:gd name="connsiteY5" fmla="*/ 531360 h 531360"/>
                <a:gd name="connsiteX6" fmla="*/ 88562 w 5334000"/>
                <a:gd name="connsiteY6" fmla="*/ 531360 h 531360"/>
                <a:gd name="connsiteX7" fmla="*/ 0 w 5334000"/>
                <a:gd name="connsiteY7" fmla="*/ 442798 h 531360"/>
                <a:gd name="connsiteX8" fmla="*/ 0 w 5334000"/>
                <a:gd name="connsiteY8" fmla="*/ 88562 h 5313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334000" h="531360">
                  <a:moveTo>
                    <a:pt x="0" y="88562"/>
                  </a:moveTo>
                  <a:cubicBezTo>
                    <a:pt x="0" y="39651"/>
                    <a:pt x="39651" y="0"/>
                    <a:pt x="88562" y="0"/>
                  </a:cubicBezTo>
                  <a:lnTo>
                    <a:pt x="5245438" y="0"/>
                  </a:lnTo>
                  <a:cubicBezTo>
                    <a:pt x="5294349" y="0"/>
                    <a:pt x="5334000" y="39651"/>
                    <a:pt x="5334000" y="88562"/>
                  </a:cubicBezTo>
                  <a:lnTo>
                    <a:pt x="5334000" y="442798"/>
                  </a:lnTo>
                  <a:cubicBezTo>
                    <a:pt x="5334000" y="491709"/>
                    <a:pt x="5294349" y="531360"/>
                    <a:pt x="5245438" y="531360"/>
                  </a:cubicBezTo>
                  <a:lnTo>
                    <a:pt x="88562" y="531360"/>
                  </a:lnTo>
                  <a:cubicBezTo>
                    <a:pt x="39651" y="531360"/>
                    <a:pt x="0" y="491709"/>
                    <a:pt x="0" y="442798"/>
                  </a:cubicBezTo>
                  <a:lnTo>
                    <a:pt x="0" y="88562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27552" tIns="25939" rIns="227552" bIns="25939" numCol="1" spcCol="1270" anchor="ctr" anchorCtr="0">
              <a:noAutofit/>
            </a:bodyPr>
            <a:lstStyle/>
            <a:p>
              <a:pPr lvl="0" algn="l" defTabSz="8001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800" b="1" kern="1200" dirty="0" smtClean="0"/>
                <a:t>Comparative advertising</a:t>
              </a:r>
              <a:endParaRPr lang="en-US" sz="1800" kern="1200" dirty="0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914400" y="3139409"/>
            <a:ext cx="7620000" cy="1286280"/>
            <a:chOff x="914400" y="3139409"/>
            <a:chExt cx="7620000" cy="1286280"/>
          </a:xfrm>
        </p:grpSpPr>
        <p:sp>
          <p:nvSpPr>
            <p:cNvPr id="7" name="Freeform 6"/>
            <p:cNvSpPr/>
            <p:nvPr/>
          </p:nvSpPr>
          <p:spPr>
            <a:xfrm>
              <a:off x="914400" y="3405089"/>
              <a:ext cx="7620000" cy="1020600"/>
            </a:xfrm>
            <a:custGeom>
              <a:avLst/>
              <a:gdLst>
                <a:gd name="connsiteX0" fmla="*/ 0 w 7620000"/>
                <a:gd name="connsiteY0" fmla="*/ 0 h 1020600"/>
                <a:gd name="connsiteX1" fmla="*/ 7620000 w 7620000"/>
                <a:gd name="connsiteY1" fmla="*/ 0 h 1020600"/>
                <a:gd name="connsiteX2" fmla="*/ 7620000 w 7620000"/>
                <a:gd name="connsiteY2" fmla="*/ 1020600 h 1020600"/>
                <a:gd name="connsiteX3" fmla="*/ 0 w 7620000"/>
                <a:gd name="connsiteY3" fmla="*/ 1020600 h 1020600"/>
                <a:gd name="connsiteX4" fmla="*/ 0 w 7620000"/>
                <a:gd name="connsiteY4" fmla="*/ 0 h 1020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620000" h="1020600">
                  <a:moveTo>
                    <a:pt x="0" y="0"/>
                  </a:moveTo>
                  <a:lnTo>
                    <a:pt x="7620000" y="0"/>
                  </a:lnTo>
                  <a:lnTo>
                    <a:pt x="7620000" y="1020600"/>
                  </a:lnTo>
                  <a:lnTo>
                    <a:pt x="0" y="102060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91397" tIns="374904" rIns="591397" bIns="128016" numCol="1" spcCol="1270" anchor="t" anchorCtr="0">
              <a:noAutofit/>
            </a:bodyPr>
            <a:lstStyle/>
            <a:p>
              <a:pPr marL="171450" lvl="1" indent="-171450" algn="l" defTabSz="800100" rtl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1800" kern="1200" dirty="0" smtClean="0"/>
                <a:t>Tells customers that an established brand is still around and still offers certain characteristics, uses, and advantages </a:t>
              </a:r>
              <a:endParaRPr lang="en-US" sz="1800" kern="1200" dirty="0"/>
            </a:p>
          </p:txBody>
        </p:sp>
        <p:sp>
          <p:nvSpPr>
            <p:cNvPr id="8" name="Freeform 7"/>
            <p:cNvSpPr/>
            <p:nvPr/>
          </p:nvSpPr>
          <p:spPr>
            <a:xfrm>
              <a:off x="1295400" y="3139409"/>
              <a:ext cx="5334000" cy="531360"/>
            </a:xfrm>
            <a:custGeom>
              <a:avLst/>
              <a:gdLst>
                <a:gd name="connsiteX0" fmla="*/ 0 w 5334000"/>
                <a:gd name="connsiteY0" fmla="*/ 88562 h 531360"/>
                <a:gd name="connsiteX1" fmla="*/ 88562 w 5334000"/>
                <a:gd name="connsiteY1" fmla="*/ 0 h 531360"/>
                <a:gd name="connsiteX2" fmla="*/ 5245438 w 5334000"/>
                <a:gd name="connsiteY2" fmla="*/ 0 h 531360"/>
                <a:gd name="connsiteX3" fmla="*/ 5334000 w 5334000"/>
                <a:gd name="connsiteY3" fmla="*/ 88562 h 531360"/>
                <a:gd name="connsiteX4" fmla="*/ 5334000 w 5334000"/>
                <a:gd name="connsiteY4" fmla="*/ 442798 h 531360"/>
                <a:gd name="connsiteX5" fmla="*/ 5245438 w 5334000"/>
                <a:gd name="connsiteY5" fmla="*/ 531360 h 531360"/>
                <a:gd name="connsiteX6" fmla="*/ 88562 w 5334000"/>
                <a:gd name="connsiteY6" fmla="*/ 531360 h 531360"/>
                <a:gd name="connsiteX7" fmla="*/ 0 w 5334000"/>
                <a:gd name="connsiteY7" fmla="*/ 442798 h 531360"/>
                <a:gd name="connsiteX8" fmla="*/ 0 w 5334000"/>
                <a:gd name="connsiteY8" fmla="*/ 88562 h 5313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334000" h="531360">
                  <a:moveTo>
                    <a:pt x="0" y="88562"/>
                  </a:moveTo>
                  <a:cubicBezTo>
                    <a:pt x="0" y="39651"/>
                    <a:pt x="39651" y="0"/>
                    <a:pt x="88562" y="0"/>
                  </a:cubicBezTo>
                  <a:lnTo>
                    <a:pt x="5245438" y="0"/>
                  </a:lnTo>
                  <a:cubicBezTo>
                    <a:pt x="5294349" y="0"/>
                    <a:pt x="5334000" y="39651"/>
                    <a:pt x="5334000" y="88562"/>
                  </a:cubicBezTo>
                  <a:lnTo>
                    <a:pt x="5334000" y="442798"/>
                  </a:lnTo>
                  <a:cubicBezTo>
                    <a:pt x="5334000" y="491709"/>
                    <a:pt x="5294349" y="531360"/>
                    <a:pt x="5245438" y="531360"/>
                  </a:cubicBezTo>
                  <a:lnTo>
                    <a:pt x="88562" y="531360"/>
                  </a:lnTo>
                  <a:cubicBezTo>
                    <a:pt x="39651" y="531360"/>
                    <a:pt x="0" y="491709"/>
                    <a:pt x="0" y="442798"/>
                  </a:cubicBezTo>
                  <a:lnTo>
                    <a:pt x="0" y="88562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27552" tIns="25939" rIns="227552" bIns="25939" numCol="1" spcCol="1270" anchor="ctr" anchorCtr="0">
              <a:noAutofit/>
            </a:bodyPr>
            <a:lstStyle/>
            <a:p>
              <a:pPr lvl="0" algn="l" defTabSz="8001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800" b="1" kern="1200" dirty="0" smtClean="0"/>
                <a:t>Reminder advertising</a:t>
              </a:r>
              <a:endParaRPr lang="en-US" sz="1800" kern="1200" dirty="0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914400" y="4522890"/>
            <a:ext cx="7620000" cy="1824930"/>
            <a:chOff x="914400" y="4522890"/>
            <a:chExt cx="7620000" cy="1824930"/>
          </a:xfrm>
        </p:grpSpPr>
        <p:sp>
          <p:nvSpPr>
            <p:cNvPr id="9" name="Freeform 8"/>
            <p:cNvSpPr/>
            <p:nvPr/>
          </p:nvSpPr>
          <p:spPr>
            <a:xfrm>
              <a:off x="914400" y="4788570"/>
              <a:ext cx="7620000" cy="1559250"/>
            </a:xfrm>
            <a:custGeom>
              <a:avLst/>
              <a:gdLst>
                <a:gd name="connsiteX0" fmla="*/ 0 w 7620000"/>
                <a:gd name="connsiteY0" fmla="*/ 0 h 1559250"/>
                <a:gd name="connsiteX1" fmla="*/ 7620000 w 7620000"/>
                <a:gd name="connsiteY1" fmla="*/ 0 h 1559250"/>
                <a:gd name="connsiteX2" fmla="*/ 7620000 w 7620000"/>
                <a:gd name="connsiteY2" fmla="*/ 1559250 h 1559250"/>
                <a:gd name="connsiteX3" fmla="*/ 0 w 7620000"/>
                <a:gd name="connsiteY3" fmla="*/ 1559250 h 1559250"/>
                <a:gd name="connsiteX4" fmla="*/ 0 w 7620000"/>
                <a:gd name="connsiteY4" fmla="*/ 0 h 1559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620000" h="1559250">
                  <a:moveTo>
                    <a:pt x="0" y="0"/>
                  </a:moveTo>
                  <a:lnTo>
                    <a:pt x="7620000" y="0"/>
                  </a:lnTo>
                  <a:lnTo>
                    <a:pt x="7620000" y="1559250"/>
                  </a:lnTo>
                  <a:lnTo>
                    <a:pt x="0" y="15592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91397" tIns="374904" rIns="591397" bIns="128016" numCol="1" spcCol="1270" anchor="t" anchorCtr="0">
              <a:noAutofit/>
            </a:bodyPr>
            <a:lstStyle/>
            <a:p>
              <a:pPr marL="171450" lvl="1" indent="-171450" algn="l" defTabSz="800100" rtl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1800" kern="1200" dirty="0" smtClean="0"/>
                <a:t>Assures current users that they have made the right brand choice </a:t>
              </a:r>
              <a:endParaRPr lang="en-US" sz="1800" kern="1200" dirty="0"/>
            </a:p>
            <a:p>
              <a:pPr marL="342900" lvl="2" indent="-171450" algn="l" defTabSz="800100" rtl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1800" kern="1200" dirty="0" smtClean="0"/>
                <a:t>Tells the current users how to get the most satisfaction from that brand</a:t>
              </a:r>
              <a:endParaRPr lang="en-US" sz="1800" kern="1200" dirty="0"/>
            </a:p>
          </p:txBody>
        </p:sp>
        <p:sp>
          <p:nvSpPr>
            <p:cNvPr id="10" name="Freeform 9"/>
            <p:cNvSpPr/>
            <p:nvPr/>
          </p:nvSpPr>
          <p:spPr>
            <a:xfrm>
              <a:off x="1295400" y="4522890"/>
              <a:ext cx="5334000" cy="531360"/>
            </a:xfrm>
            <a:custGeom>
              <a:avLst/>
              <a:gdLst>
                <a:gd name="connsiteX0" fmla="*/ 0 w 5334000"/>
                <a:gd name="connsiteY0" fmla="*/ 88562 h 531360"/>
                <a:gd name="connsiteX1" fmla="*/ 88562 w 5334000"/>
                <a:gd name="connsiteY1" fmla="*/ 0 h 531360"/>
                <a:gd name="connsiteX2" fmla="*/ 5245438 w 5334000"/>
                <a:gd name="connsiteY2" fmla="*/ 0 h 531360"/>
                <a:gd name="connsiteX3" fmla="*/ 5334000 w 5334000"/>
                <a:gd name="connsiteY3" fmla="*/ 88562 h 531360"/>
                <a:gd name="connsiteX4" fmla="*/ 5334000 w 5334000"/>
                <a:gd name="connsiteY4" fmla="*/ 442798 h 531360"/>
                <a:gd name="connsiteX5" fmla="*/ 5245438 w 5334000"/>
                <a:gd name="connsiteY5" fmla="*/ 531360 h 531360"/>
                <a:gd name="connsiteX6" fmla="*/ 88562 w 5334000"/>
                <a:gd name="connsiteY6" fmla="*/ 531360 h 531360"/>
                <a:gd name="connsiteX7" fmla="*/ 0 w 5334000"/>
                <a:gd name="connsiteY7" fmla="*/ 442798 h 531360"/>
                <a:gd name="connsiteX8" fmla="*/ 0 w 5334000"/>
                <a:gd name="connsiteY8" fmla="*/ 88562 h 5313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334000" h="531360">
                  <a:moveTo>
                    <a:pt x="0" y="88562"/>
                  </a:moveTo>
                  <a:cubicBezTo>
                    <a:pt x="0" y="39651"/>
                    <a:pt x="39651" y="0"/>
                    <a:pt x="88562" y="0"/>
                  </a:cubicBezTo>
                  <a:lnTo>
                    <a:pt x="5245438" y="0"/>
                  </a:lnTo>
                  <a:cubicBezTo>
                    <a:pt x="5294349" y="0"/>
                    <a:pt x="5334000" y="39651"/>
                    <a:pt x="5334000" y="88562"/>
                  </a:cubicBezTo>
                  <a:lnTo>
                    <a:pt x="5334000" y="442798"/>
                  </a:lnTo>
                  <a:cubicBezTo>
                    <a:pt x="5334000" y="491709"/>
                    <a:pt x="5294349" y="531360"/>
                    <a:pt x="5245438" y="531360"/>
                  </a:cubicBezTo>
                  <a:lnTo>
                    <a:pt x="88562" y="531360"/>
                  </a:lnTo>
                  <a:cubicBezTo>
                    <a:pt x="39651" y="531360"/>
                    <a:pt x="0" y="491709"/>
                    <a:pt x="0" y="442798"/>
                  </a:cubicBezTo>
                  <a:lnTo>
                    <a:pt x="0" y="88562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27552" tIns="25939" rIns="227552" bIns="25939" numCol="1" spcCol="1270" anchor="ctr" anchorCtr="0">
              <a:noAutofit/>
            </a:bodyPr>
            <a:lstStyle/>
            <a:p>
              <a:pPr lvl="0" algn="l" defTabSz="8001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800" b="1" kern="1200" dirty="0" smtClean="0"/>
                <a:t>Reinforcement advertising</a:t>
              </a:r>
              <a:endParaRPr lang="en-US" sz="1800" kern="1200" dirty="0"/>
            </a:p>
          </p:txBody>
        </p:sp>
      </p:grp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Types of </a:t>
            </a:r>
            <a:r>
              <a:rPr lang="en-US" dirty="0" smtClean="0"/>
              <a:t>Competitive Advertising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4927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Involves designing a series of advertisements </a:t>
            </a:r>
          </a:p>
          <a:p>
            <a:pPr lvl="1"/>
            <a:r>
              <a:rPr lang="en-US" dirty="0"/>
              <a:t>Places the designed advertisements  in various advertising media </a:t>
            </a:r>
            <a:r>
              <a:rPr lang="en-US" dirty="0" smtClean="0"/>
              <a:t>to </a:t>
            </a:r>
            <a:r>
              <a:rPr lang="en-US" dirty="0"/>
              <a:t>reach a particular target audience </a:t>
            </a:r>
          </a:p>
          <a:p>
            <a:r>
              <a:rPr lang="en-US" dirty="0" smtClean="0"/>
              <a:t>Steps and their order may </a:t>
            </a:r>
            <a:r>
              <a:rPr lang="en-US" dirty="0"/>
              <a:t>vary according to:</a:t>
            </a:r>
          </a:p>
          <a:p>
            <a:pPr lvl="1"/>
            <a:r>
              <a:rPr lang="en-US" dirty="0"/>
              <a:t>Organization’s resources</a:t>
            </a:r>
          </a:p>
          <a:p>
            <a:pPr lvl="1"/>
            <a:r>
              <a:rPr lang="en-US" dirty="0"/>
              <a:t>Nature of the product</a:t>
            </a:r>
          </a:p>
          <a:p>
            <a:pPr lvl="1"/>
            <a:r>
              <a:rPr lang="en-US" dirty="0"/>
              <a:t>Type of target audience to be </a:t>
            </a:r>
            <a:r>
              <a:rPr lang="en-US" dirty="0" smtClean="0"/>
              <a:t>reached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Advertising Campaign</a:t>
            </a:r>
          </a:p>
        </p:txBody>
      </p:sp>
    </p:spTree>
    <p:extLst>
      <p:ext uri="{BB962C8B-B14F-4D97-AF65-F5344CB8AC3E}">
        <p14:creationId xmlns:p14="http://schemas.microsoft.com/office/powerpoint/2010/main" val="1226227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000" dirty="0"/>
              <a:t>Figure 16.1 - General Steps in Developing and Implementing an Advertising Campaign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452734"/>
            <a:ext cx="7841604" cy="51004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76854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Information needed depends on:</a:t>
            </a:r>
          </a:p>
          <a:p>
            <a:pPr lvl="1"/>
            <a:r>
              <a:rPr lang="en-US" dirty="0"/>
              <a:t>Type of product being advertised</a:t>
            </a:r>
          </a:p>
          <a:p>
            <a:pPr lvl="1"/>
            <a:r>
              <a:rPr lang="en-US" dirty="0"/>
              <a:t>Characteristics of the target audience</a:t>
            </a:r>
          </a:p>
          <a:p>
            <a:pPr lvl="1"/>
            <a:r>
              <a:rPr lang="en-US" dirty="0"/>
              <a:t>Type and amount of competition</a:t>
            </a:r>
          </a:p>
          <a:p>
            <a:r>
              <a:rPr lang="en-US" dirty="0"/>
              <a:t>Advertisers must </a:t>
            </a:r>
            <a:r>
              <a:rPr lang="en-US" dirty="0" smtClean="0"/>
              <a:t>create </a:t>
            </a:r>
            <a:r>
              <a:rPr lang="en-US" dirty="0"/>
              <a:t>a campaign that will resonate with the target market</a:t>
            </a:r>
          </a:p>
          <a:p>
            <a:r>
              <a:rPr lang="en-US" dirty="0" smtClean="0"/>
              <a:t>Knowledge about target audience helps firms develop an effective advertising campaign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Identifying and Analyzing the Target Audience</a:t>
            </a:r>
          </a:p>
        </p:txBody>
      </p:sp>
    </p:spTree>
    <p:extLst>
      <p:ext uri="{BB962C8B-B14F-4D97-AF65-F5344CB8AC3E}">
        <p14:creationId xmlns:p14="http://schemas.microsoft.com/office/powerpoint/2010/main" val="1315495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Should be stated clearly, precisely, and in measurable terms</a:t>
            </a:r>
          </a:p>
          <a:p>
            <a:r>
              <a:rPr lang="en-US" dirty="0" smtClean="0"/>
              <a:t>Should </a:t>
            </a:r>
            <a:r>
              <a:rPr lang="en-US" dirty="0"/>
              <a:t>contain benchmarks </a:t>
            </a:r>
            <a:r>
              <a:rPr lang="en-US" dirty="0" smtClean="0"/>
              <a:t>and specify a time frame</a:t>
            </a:r>
            <a:endParaRPr lang="en-US" dirty="0"/>
          </a:p>
          <a:p>
            <a:r>
              <a:rPr lang="en-US" dirty="0" smtClean="0"/>
              <a:t>Should </a:t>
            </a:r>
            <a:r>
              <a:rPr lang="en-US" dirty="0"/>
              <a:t>indicate how far the advertiser wishes to move from these standards</a:t>
            </a:r>
          </a:p>
          <a:p>
            <a:r>
              <a:rPr lang="en-US" dirty="0"/>
              <a:t>Objectives can be defined on the basis of: </a:t>
            </a:r>
          </a:p>
          <a:p>
            <a:pPr lvl="1"/>
            <a:r>
              <a:rPr lang="en-US" dirty="0" smtClean="0"/>
              <a:t>Sales</a:t>
            </a:r>
          </a:p>
          <a:p>
            <a:pPr lvl="1"/>
            <a:r>
              <a:rPr lang="en-US" dirty="0" smtClean="0"/>
              <a:t>Communication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Defining the Advertising Objectives</a:t>
            </a:r>
          </a:p>
        </p:txBody>
      </p:sp>
    </p:spTree>
    <p:extLst>
      <p:ext uri="{BB962C8B-B14F-4D97-AF65-F5344CB8AC3E}">
        <p14:creationId xmlns:p14="http://schemas.microsoft.com/office/powerpoint/2010/main" val="1454046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Consists of the basic issues or selling points </a:t>
            </a:r>
            <a:r>
              <a:rPr lang="en-US" dirty="0" smtClean="0"/>
              <a:t>that advertiser </a:t>
            </a:r>
            <a:r>
              <a:rPr lang="en-US" dirty="0"/>
              <a:t>wishes to include in the advertising campaign </a:t>
            </a:r>
          </a:p>
          <a:p>
            <a:r>
              <a:rPr lang="en-US" dirty="0"/>
              <a:t>Sets forth the basic issues but does not indicate how to present them</a:t>
            </a:r>
          </a:p>
          <a:p>
            <a:r>
              <a:rPr lang="en-US" dirty="0" smtClean="0"/>
              <a:t>Surveys </a:t>
            </a:r>
            <a:r>
              <a:rPr lang="en-US" dirty="0"/>
              <a:t>customers about what they consider most important </a:t>
            </a:r>
            <a:r>
              <a:rPr lang="en-US" dirty="0" smtClean="0"/>
              <a:t>in selection </a:t>
            </a:r>
            <a:r>
              <a:rPr lang="en-US" dirty="0"/>
              <a:t>and use of the product </a:t>
            </a:r>
            <a:r>
              <a:rPr lang="en-US" dirty="0" smtClean="0"/>
              <a:t>involved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Advertising </a:t>
            </a:r>
            <a:r>
              <a:rPr lang="en-US" dirty="0"/>
              <a:t>Platform</a:t>
            </a:r>
          </a:p>
        </p:txBody>
      </p:sp>
    </p:spTree>
    <p:extLst>
      <p:ext uri="{BB962C8B-B14F-4D97-AF65-F5344CB8AC3E}">
        <p14:creationId xmlns:p14="http://schemas.microsoft.com/office/powerpoint/2010/main" val="4057266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Advertising appropriation</a:t>
            </a:r>
            <a:r>
              <a:rPr lang="en-US" dirty="0"/>
              <a:t>: Total amount of money a marketer allocates for advertising for a specific time period </a:t>
            </a:r>
          </a:p>
          <a:p>
            <a:r>
              <a:rPr lang="en-US" dirty="0"/>
              <a:t>Techniques used to determine the advertising appropriation</a:t>
            </a:r>
          </a:p>
          <a:p>
            <a:pPr lvl="1"/>
            <a:r>
              <a:rPr lang="en-US" b="1" dirty="0"/>
              <a:t>Objective-and-task approach</a:t>
            </a:r>
            <a:r>
              <a:rPr lang="en-US" dirty="0"/>
              <a:t>: Helps determine the objectives a campaign is to achieve </a:t>
            </a:r>
            <a:endParaRPr lang="en-US" dirty="0" smtClean="0"/>
          </a:p>
          <a:p>
            <a:pPr lvl="1"/>
            <a:r>
              <a:rPr lang="en-US" b="1" dirty="0"/>
              <a:t>Percent-of-sales approach</a:t>
            </a:r>
            <a:r>
              <a:rPr lang="en-US" dirty="0"/>
              <a:t>: Marketers multiply </a:t>
            </a:r>
            <a:r>
              <a:rPr lang="en-US" dirty="0" smtClean="0"/>
              <a:t>firm’s </a:t>
            </a:r>
            <a:r>
              <a:rPr lang="en-US" dirty="0"/>
              <a:t>past sales plus a factor for planned </a:t>
            </a:r>
            <a:r>
              <a:rPr lang="en-US" dirty="0" smtClean="0"/>
              <a:t>sales</a:t>
            </a:r>
          </a:p>
          <a:p>
            <a:pPr lvl="2"/>
            <a:r>
              <a:rPr lang="en-US" dirty="0" smtClean="0"/>
              <a:t>By </a:t>
            </a:r>
            <a:r>
              <a:rPr lang="en-US" dirty="0"/>
              <a:t>a </a:t>
            </a:r>
            <a:r>
              <a:rPr lang="en-US" dirty="0" smtClean="0"/>
              <a:t>percentage </a:t>
            </a:r>
            <a:r>
              <a:rPr lang="en-US" dirty="0"/>
              <a:t>based on </a:t>
            </a:r>
            <a:r>
              <a:rPr lang="en-US" dirty="0" smtClean="0"/>
              <a:t>what </a:t>
            </a:r>
            <a:r>
              <a:rPr lang="en-US" dirty="0"/>
              <a:t>the firm </a:t>
            </a:r>
            <a:r>
              <a:rPr lang="en-US" dirty="0" smtClean="0"/>
              <a:t>spends </a:t>
            </a:r>
            <a:r>
              <a:rPr lang="en-US" dirty="0"/>
              <a:t>on advertising and the industry </a:t>
            </a:r>
            <a:r>
              <a:rPr lang="en-US" dirty="0" smtClean="0"/>
              <a:t>average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Determining the Advertising Appropriation</a:t>
            </a:r>
          </a:p>
        </p:txBody>
      </p:sp>
    </p:spTree>
    <p:extLst>
      <p:ext uri="{BB962C8B-B14F-4D97-AF65-F5344CB8AC3E}">
        <p14:creationId xmlns:p14="http://schemas.microsoft.com/office/powerpoint/2010/main" val="68165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1000" y="1905000"/>
            <a:ext cx="8397194" cy="3652358"/>
          </a:xfrm>
        </p:spPr>
        <p:txBody>
          <a:bodyPr/>
          <a:lstStyle/>
          <a:p>
            <a:pPr lvl="1"/>
            <a:r>
              <a:rPr lang="en-US" b="1" dirty="0"/>
              <a:t>Competition-matching approach</a:t>
            </a:r>
            <a:r>
              <a:rPr lang="en-US" dirty="0"/>
              <a:t>: Marketers </a:t>
            </a:r>
            <a:r>
              <a:rPr lang="en-US" dirty="0" smtClean="0"/>
              <a:t>try to match </a:t>
            </a:r>
            <a:r>
              <a:rPr lang="en-US" dirty="0"/>
              <a:t>their major competitors’ appropriations in absolute dollars </a:t>
            </a:r>
          </a:p>
          <a:p>
            <a:pPr lvl="2"/>
            <a:r>
              <a:rPr lang="en-US" dirty="0" smtClean="0"/>
              <a:t>Allocate the </a:t>
            </a:r>
            <a:r>
              <a:rPr lang="en-US" dirty="0"/>
              <a:t>same percentage of sales for advertising that their competitors </a:t>
            </a:r>
            <a:r>
              <a:rPr lang="en-US" dirty="0" smtClean="0"/>
              <a:t>do</a:t>
            </a:r>
          </a:p>
          <a:p>
            <a:pPr lvl="1"/>
            <a:r>
              <a:rPr lang="en-US" b="1" dirty="0" smtClean="0"/>
              <a:t>Arbitrary approach</a:t>
            </a:r>
            <a:r>
              <a:rPr lang="en-US" dirty="0" smtClean="0"/>
              <a:t>: High-level executive in the firm states how much to spend on advertising for a certain period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Techniques used to determine the advertising appropriation</a:t>
            </a:r>
          </a:p>
        </p:txBody>
      </p:sp>
    </p:spTree>
    <p:extLst>
      <p:ext uri="{BB962C8B-B14F-4D97-AF65-F5344CB8AC3E}">
        <p14:creationId xmlns:p14="http://schemas.microsoft.com/office/powerpoint/2010/main" val="99670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Sets </a:t>
            </a:r>
            <a:r>
              <a:rPr lang="en-US" dirty="0" smtClean="0"/>
              <a:t>forth the media </a:t>
            </a:r>
            <a:r>
              <a:rPr lang="en-US" dirty="0"/>
              <a:t>vehicles to be </a:t>
            </a:r>
            <a:r>
              <a:rPr lang="en-US" dirty="0" smtClean="0"/>
              <a:t>used and dates and </a:t>
            </a:r>
            <a:r>
              <a:rPr lang="en-US" dirty="0"/>
              <a:t>times the advertisements will appear</a:t>
            </a:r>
          </a:p>
          <a:p>
            <a:r>
              <a:rPr lang="en-US" dirty="0" smtClean="0"/>
              <a:t>Determines</a:t>
            </a:r>
            <a:r>
              <a:rPr lang="en-US" dirty="0"/>
              <a:t>:</a:t>
            </a:r>
          </a:p>
          <a:p>
            <a:pPr lvl="1"/>
            <a:r>
              <a:rPr lang="en-US" dirty="0"/>
              <a:t>How many people in the target audience will be exposed to the message</a:t>
            </a:r>
          </a:p>
          <a:p>
            <a:pPr lvl="1"/>
            <a:r>
              <a:rPr lang="en-US" dirty="0"/>
              <a:t>Effects of the message on </a:t>
            </a:r>
            <a:r>
              <a:rPr lang="en-US" dirty="0" smtClean="0"/>
              <a:t>the </a:t>
            </a:r>
            <a:r>
              <a:rPr lang="en-US" dirty="0"/>
              <a:t>specific target </a:t>
            </a:r>
            <a:r>
              <a:rPr lang="en-US" dirty="0" smtClean="0"/>
              <a:t>markets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Media </a:t>
            </a:r>
            <a:r>
              <a:rPr lang="en-US" dirty="0"/>
              <a:t>Plan</a:t>
            </a:r>
          </a:p>
        </p:txBody>
      </p:sp>
    </p:spTree>
    <p:extLst>
      <p:ext uri="{BB962C8B-B14F-4D97-AF65-F5344CB8AC3E}">
        <p14:creationId xmlns:p14="http://schemas.microsoft.com/office/powerpoint/2010/main" val="1849157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Planners select </a:t>
            </a:r>
            <a:r>
              <a:rPr lang="en-US" dirty="0"/>
              <a:t>the media for the campaign </a:t>
            </a:r>
            <a:r>
              <a:rPr lang="en-US" dirty="0" smtClean="0"/>
              <a:t>and prepare </a:t>
            </a:r>
            <a:r>
              <a:rPr lang="en-US" dirty="0"/>
              <a:t>a time schedule for each medium</a:t>
            </a:r>
          </a:p>
          <a:p>
            <a:r>
              <a:rPr lang="en-US" dirty="0"/>
              <a:t>Primary </a:t>
            </a:r>
            <a:r>
              <a:rPr lang="en-US" dirty="0" smtClean="0"/>
              <a:t>goal</a:t>
            </a:r>
            <a:endParaRPr lang="en-US" dirty="0"/>
          </a:p>
          <a:p>
            <a:pPr lvl="1"/>
            <a:r>
              <a:rPr lang="en-US" dirty="0"/>
              <a:t>To reach the largest number of people in the advertising target that the budget will allow</a:t>
            </a:r>
          </a:p>
          <a:p>
            <a:r>
              <a:rPr lang="en-US" dirty="0"/>
              <a:t>Secondary </a:t>
            </a:r>
            <a:r>
              <a:rPr lang="en-US" dirty="0" smtClean="0"/>
              <a:t>goal</a:t>
            </a:r>
            <a:endParaRPr lang="en-US" dirty="0"/>
          </a:p>
          <a:p>
            <a:pPr lvl="1"/>
            <a:r>
              <a:rPr lang="en-US" dirty="0"/>
              <a:t>To achieve the appropriate message reach and frequency for the target </a:t>
            </a:r>
            <a:r>
              <a:rPr lang="en-US" dirty="0" smtClean="0"/>
              <a:t>audience while </a:t>
            </a:r>
            <a:r>
              <a:rPr lang="en-US" dirty="0"/>
              <a:t>staying within </a:t>
            </a:r>
            <a:r>
              <a:rPr lang="en-US" dirty="0" smtClean="0"/>
              <a:t>budget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Developing the Media Plan</a:t>
            </a:r>
          </a:p>
        </p:txBody>
      </p:sp>
    </p:spTree>
    <p:extLst>
      <p:ext uri="{BB962C8B-B14F-4D97-AF65-F5344CB8AC3E}">
        <p14:creationId xmlns:p14="http://schemas.microsoft.com/office/powerpoint/2010/main" val="3752249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Media </a:t>
            </a:r>
            <a:r>
              <a:rPr lang="en-US" dirty="0"/>
              <a:t>planners first decide which kinds of media to </a:t>
            </a:r>
            <a:r>
              <a:rPr lang="en-US" dirty="0" smtClean="0"/>
              <a:t>use depending on:</a:t>
            </a:r>
          </a:p>
          <a:p>
            <a:pPr lvl="1"/>
            <a:r>
              <a:rPr lang="en-US" dirty="0" smtClean="0"/>
              <a:t>Location </a:t>
            </a:r>
            <a:r>
              <a:rPr lang="en-US" dirty="0"/>
              <a:t>and demographic characteristics of consumers in the target audience</a:t>
            </a:r>
          </a:p>
          <a:p>
            <a:pPr lvl="1"/>
            <a:r>
              <a:rPr lang="en-US" dirty="0"/>
              <a:t>Sizes and types of audiences that specific media </a:t>
            </a:r>
            <a:r>
              <a:rPr lang="en-US" dirty="0" smtClean="0"/>
              <a:t>reach</a:t>
            </a:r>
          </a:p>
          <a:p>
            <a:r>
              <a:rPr lang="en-US" b="1" dirty="0"/>
              <a:t>Cost comparison indicator</a:t>
            </a:r>
            <a:r>
              <a:rPr lang="en-US" dirty="0"/>
              <a:t>: </a:t>
            </a:r>
            <a:r>
              <a:rPr lang="en-US" dirty="0" smtClean="0"/>
              <a:t>Compares </a:t>
            </a:r>
            <a:r>
              <a:rPr lang="en-US" dirty="0"/>
              <a:t>the costs of several vehicles within a specific medium </a:t>
            </a:r>
            <a:endParaRPr lang="en-US" dirty="0" smtClean="0"/>
          </a:p>
          <a:p>
            <a:pPr lvl="1"/>
            <a:r>
              <a:rPr lang="en-US" dirty="0" smtClean="0"/>
              <a:t>In </a:t>
            </a:r>
            <a:r>
              <a:rPr lang="en-US" dirty="0"/>
              <a:t>relation to the number of people each vehicle reaches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Developing the Media Plan</a:t>
            </a:r>
          </a:p>
        </p:txBody>
      </p:sp>
    </p:spTree>
    <p:extLst>
      <p:ext uri="{BB962C8B-B14F-4D97-AF65-F5344CB8AC3E}">
        <p14:creationId xmlns:p14="http://schemas.microsoft.com/office/powerpoint/2010/main" val="3813835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Discussion Point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sz="2000" dirty="0"/>
              <a:t>Developing Media Vehicles</a:t>
            </a:r>
          </a:p>
          <a:p>
            <a:r>
              <a:rPr lang="en-US" sz="2000" dirty="0"/>
              <a:t>Kia has created memorable advertising by utilizing </a:t>
            </a:r>
            <a:r>
              <a:rPr lang="en-US" sz="2000" dirty="0" smtClean="0"/>
              <a:t>music loving </a:t>
            </a:r>
            <a:r>
              <a:rPr lang="en-US" sz="2000" dirty="0"/>
              <a:t>hamsters on TV and in print promotional materials.</a:t>
            </a:r>
          </a:p>
          <a:p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218253"/>
            <a:ext cx="4395788" cy="24214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8629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/>
              <a:t>Table 16.2 - Advantages and Disadvantages of Major Media Classes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0825" y="1295400"/>
            <a:ext cx="6403975" cy="533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76612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914400" y="1396507"/>
            <a:ext cx="7924800" cy="1214820"/>
            <a:chOff x="914400" y="1396507"/>
            <a:chExt cx="7924800" cy="1214820"/>
          </a:xfrm>
        </p:grpSpPr>
        <p:sp>
          <p:nvSpPr>
            <p:cNvPr id="5" name="Freeform 4"/>
            <p:cNvSpPr/>
            <p:nvPr/>
          </p:nvSpPr>
          <p:spPr>
            <a:xfrm>
              <a:off x="914400" y="1647427"/>
              <a:ext cx="7924800" cy="963900"/>
            </a:xfrm>
            <a:custGeom>
              <a:avLst/>
              <a:gdLst>
                <a:gd name="connsiteX0" fmla="*/ 0 w 7924800"/>
                <a:gd name="connsiteY0" fmla="*/ 0 h 963900"/>
                <a:gd name="connsiteX1" fmla="*/ 7924800 w 7924800"/>
                <a:gd name="connsiteY1" fmla="*/ 0 h 963900"/>
                <a:gd name="connsiteX2" fmla="*/ 7924800 w 7924800"/>
                <a:gd name="connsiteY2" fmla="*/ 963900 h 963900"/>
                <a:gd name="connsiteX3" fmla="*/ 0 w 7924800"/>
                <a:gd name="connsiteY3" fmla="*/ 963900 h 963900"/>
                <a:gd name="connsiteX4" fmla="*/ 0 w 7924800"/>
                <a:gd name="connsiteY4" fmla="*/ 0 h 963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924800" h="963900">
                  <a:moveTo>
                    <a:pt x="0" y="0"/>
                  </a:moveTo>
                  <a:lnTo>
                    <a:pt x="7924800" y="0"/>
                  </a:lnTo>
                  <a:lnTo>
                    <a:pt x="7924800" y="963900"/>
                  </a:lnTo>
                  <a:lnTo>
                    <a:pt x="0" y="96390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15053" tIns="354076" rIns="615053" bIns="120904" numCol="1" spcCol="1270" anchor="t" anchorCtr="0">
              <a:noAutofit/>
            </a:bodyPr>
            <a:lstStyle/>
            <a:p>
              <a:pPr marL="171450" lvl="1" indent="-171450" algn="l" defTabSz="755650" rtl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1700" kern="1200" dirty="0" smtClean="0"/>
                <a:t>Used when advertising runs at a constant level with little variation throughout the campaign period</a:t>
              </a:r>
              <a:endParaRPr lang="en-US" sz="1700" kern="1200" dirty="0"/>
            </a:p>
          </p:txBody>
        </p:sp>
        <p:sp>
          <p:nvSpPr>
            <p:cNvPr id="6" name="Freeform 5"/>
            <p:cNvSpPr/>
            <p:nvPr/>
          </p:nvSpPr>
          <p:spPr>
            <a:xfrm>
              <a:off x="1310640" y="1396507"/>
              <a:ext cx="5547360" cy="501840"/>
            </a:xfrm>
            <a:custGeom>
              <a:avLst/>
              <a:gdLst>
                <a:gd name="connsiteX0" fmla="*/ 0 w 5547360"/>
                <a:gd name="connsiteY0" fmla="*/ 83642 h 501840"/>
                <a:gd name="connsiteX1" fmla="*/ 83642 w 5547360"/>
                <a:gd name="connsiteY1" fmla="*/ 0 h 501840"/>
                <a:gd name="connsiteX2" fmla="*/ 5463718 w 5547360"/>
                <a:gd name="connsiteY2" fmla="*/ 0 h 501840"/>
                <a:gd name="connsiteX3" fmla="*/ 5547360 w 5547360"/>
                <a:gd name="connsiteY3" fmla="*/ 83642 h 501840"/>
                <a:gd name="connsiteX4" fmla="*/ 5547360 w 5547360"/>
                <a:gd name="connsiteY4" fmla="*/ 418198 h 501840"/>
                <a:gd name="connsiteX5" fmla="*/ 5463718 w 5547360"/>
                <a:gd name="connsiteY5" fmla="*/ 501840 h 501840"/>
                <a:gd name="connsiteX6" fmla="*/ 83642 w 5547360"/>
                <a:gd name="connsiteY6" fmla="*/ 501840 h 501840"/>
                <a:gd name="connsiteX7" fmla="*/ 0 w 5547360"/>
                <a:gd name="connsiteY7" fmla="*/ 418198 h 501840"/>
                <a:gd name="connsiteX8" fmla="*/ 0 w 5547360"/>
                <a:gd name="connsiteY8" fmla="*/ 83642 h 501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547360" h="501840">
                  <a:moveTo>
                    <a:pt x="0" y="83642"/>
                  </a:moveTo>
                  <a:cubicBezTo>
                    <a:pt x="0" y="37448"/>
                    <a:pt x="37448" y="0"/>
                    <a:pt x="83642" y="0"/>
                  </a:cubicBezTo>
                  <a:lnTo>
                    <a:pt x="5463718" y="0"/>
                  </a:lnTo>
                  <a:cubicBezTo>
                    <a:pt x="5509912" y="0"/>
                    <a:pt x="5547360" y="37448"/>
                    <a:pt x="5547360" y="83642"/>
                  </a:cubicBezTo>
                  <a:lnTo>
                    <a:pt x="5547360" y="418198"/>
                  </a:lnTo>
                  <a:cubicBezTo>
                    <a:pt x="5547360" y="464392"/>
                    <a:pt x="5509912" y="501840"/>
                    <a:pt x="5463718" y="501840"/>
                  </a:cubicBezTo>
                  <a:lnTo>
                    <a:pt x="83642" y="501840"/>
                  </a:lnTo>
                  <a:cubicBezTo>
                    <a:pt x="37448" y="501840"/>
                    <a:pt x="0" y="464392"/>
                    <a:pt x="0" y="418198"/>
                  </a:cubicBezTo>
                  <a:lnTo>
                    <a:pt x="0" y="83642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4175" tIns="24498" rIns="234175" bIns="24498" numCol="1" spcCol="1270" anchor="ctr" anchorCtr="0">
              <a:noAutofit/>
            </a:bodyPr>
            <a:lstStyle/>
            <a:p>
              <a:pPr lvl="0" algn="l" defTabSz="8890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kern="1200" dirty="0" smtClean="0"/>
                <a:t>Continuous schedule</a:t>
              </a:r>
              <a:endParaRPr lang="en-US" sz="2000" kern="1200" dirty="0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914400" y="2703127"/>
            <a:ext cx="7924800" cy="1241595"/>
            <a:chOff x="914400" y="2703127"/>
            <a:chExt cx="7924800" cy="1241595"/>
          </a:xfrm>
        </p:grpSpPr>
        <p:sp>
          <p:nvSpPr>
            <p:cNvPr id="7" name="Freeform 6"/>
            <p:cNvSpPr/>
            <p:nvPr/>
          </p:nvSpPr>
          <p:spPr>
            <a:xfrm>
              <a:off x="914400" y="2954047"/>
              <a:ext cx="7924800" cy="990675"/>
            </a:xfrm>
            <a:custGeom>
              <a:avLst/>
              <a:gdLst>
                <a:gd name="connsiteX0" fmla="*/ 0 w 7924800"/>
                <a:gd name="connsiteY0" fmla="*/ 0 h 990675"/>
                <a:gd name="connsiteX1" fmla="*/ 7924800 w 7924800"/>
                <a:gd name="connsiteY1" fmla="*/ 0 h 990675"/>
                <a:gd name="connsiteX2" fmla="*/ 7924800 w 7924800"/>
                <a:gd name="connsiteY2" fmla="*/ 990675 h 990675"/>
                <a:gd name="connsiteX3" fmla="*/ 0 w 7924800"/>
                <a:gd name="connsiteY3" fmla="*/ 990675 h 990675"/>
                <a:gd name="connsiteX4" fmla="*/ 0 w 7924800"/>
                <a:gd name="connsiteY4" fmla="*/ 0 h 99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924800" h="990675">
                  <a:moveTo>
                    <a:pt x="0" y="0"/>
                  </a:moveTo>
                  <a:lnTo>
                    <a:pt x="7924800" y="0"/>
                  </a:lnTo>
                  <a:lnTo>
                    <a:pt x="7924800" y="990675"/>
                  </a:lnTo>
                  <a:lnTo>
                    <a:pt x="0" y="990675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15053" tIns="354076" rIns="615053" bIns="120904" numCol="1" spcCol="1270" anchor="t" anchorCtr="0">
              <a:noAutofit/>
            </a:bodyPr>
            <a:lstStyle/>
            <a:p>
              <a:pPr marL="171450" lvl="1" indent="-171450" algn="l" defTabSz="755650" rtl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1700" kern="1200" dirty="0" smtClean="0"/>
                <a:t>Advertisements run for set periods of time</a:t>
              </a:r>
              <a:endParaRPr lang="en-US" sz="1700" kern="1200" dirty="0"/>
            </a:p>
            <a:p>
              <a:pPr marL="342900" lvl="2" indent="-171450" algn="l" defTabSz="755650" rtl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1700" kern="1200" dirty="0" smtClean="0"/>
                <a:t>Alternating with periods in which no ads run</a:t>
              </a:r>
              <a:endParaRPr lang="en-US" sz="1700" kern="1200" dirty="0"/>
            </a:p>
          </p:txBody>
        </p:sp>
        <p:sp>
          <p:nvSpPr>
            <p:cNvPr id="8" name="Freeform 7"/>
            <p:cNvSpPr/>
            <p:nvPr/>
          </p:nvSpPr>
          <p:spPr>
            <a:xfrm>
              <a:off x="1310640" y="2703127"/>
              <a:ext cx="5547360" cy="501840"/>
            </a:xfrm>
            <a:custGeom>
              <a:avLst/>
              <a:gdLst>
                <a:gd name="connsiteX0" fmla="*/ 0 w 5547360"/>
                <a:gd name="connsiteY0" fmla="*/ 83642 h 501840"/>
                <a:gd name="connsiteX1" fmla="*/ 83642 w 5547360"/>
                <a:gd name="connsiteY1" fmla="*/ 0 h 501840"/>
                <a:gd name="connsiteX2" fmla="*/ 5463718 w 5547360"/>
                <a:gd name="connsiteY2" fmla="*/ 0 h 501840"/>
                <a:gd name="connsiteX3" fmla="*/ 5547360 w 5547360"/>
                <a:gd name="connsiteY3" fmla="*/ 83642 h 501840"/>
                <a:gd name="connsiteX4" fmla="*/ 5547360 w 5547360"/>
                <a:gd name="connsiteY4" fmla="*/ 418198 h 501840"/>
                <a:gd name="connsiteX5" fmla="*/ 5463718 w 5547360"/>
                <a:gd name="connsiteY5" fmla="*/ 501840 h 501840"/>
                <a:gd name="connsiteX6" fmla="*/ 83642 w 5547360"/>
                <a:gd name="connsiteY6" fmla="*/ 501840 h 501840"/>
                <a:gd name="connsiteX7" fmla="*/ 0 w 5547360"/>
                <a:gd name="connsiteY7" fmla="*/ 418198 h 501840"/>
                <a:gd name="connsiteX8" fmla="*/ 0 w 5547360"/>
                <a:gd name="connsiteY8" fmla="*/ 83642 h 501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547360" h="501840">
                  <a:moveTo>
                    <a:pt x="0" y="83642"/>
                  </a:moveTo>
                  <a:cubicBezTo>
                    <a:pt x="0" y="37448"/>
                    <a:pt x="37448" y="0"/>
                    <a:pt x="83642" y="0"/>
                  </a:cubicBezTo>
                  <a:lnTo>
                    <a:pt x="5463718" y="0"/>
                  </a:lnTo>
                  <a:cubicBezTo>
                    <a:pt x="5509912" y="0"/>
                    <a:pt x="5547360" y="37448"/>
                    <a:pt x="5547360" y="83642"/>
                  </a:cubicBezTo>
                  <a:lnTo>
                    <a:pt x="5547360" y="418198"/>
                  </a:lnTo>
                  <a:cubicBezTo>
                    <a:pt x="5547360" y="464392"/>
                    <a:pt x="5509912" y="501840"/>
                    <a:pt x="5463718" y="501840"/>
                  </a:cubicBezTo>
                  <a:lnTo>
                    <a:pt x="83642" y="501840"/>
                  </a:lnTo>
                  <a:cubicBezTo>
                    <a:pt x="37448" y="501840"/>
                    <a:pt x="0" y="464392"/>
                    <a:pt x="0" y="418198"/>
                  </a:cubicBezTo>
                  <a:lnTo>
                    <a:pt x="0" y="83642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4175" tIns="24498" rIns="234175" bIns="24498" numCol="1" spcCol="1270" anchor="ctr" anchorCtr="0">
              <a:noAutofit/>
            </a:bodyPr>
            <a:lstStyle/>
            <a:p>
              <a:pPr lvl="0" algn="l" defTabSz="8890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kern="1200" dirty="0" smtClean="0"/>
                <a:t>Flighting schedule</a:t>
              </a:r>
              <a:endParaRPr lang="en-US" sz="2000" kern="1200" dirty="0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914400" y="4036522"/>
            <a:ext cx="7924800" cy="2339370"/>
            <a:chOff x="914400" y="4036522"/>
            <a:chExt cx="7924800" cy="2339370"/>
          </a:xfrm>
        </p:grpSpPr>
        <p:sp>
          <p:nvSpPr>
            <p:cNvPr id="9" name="Freeform 8"/>
            <p:cNvSpPr/>
            <p:nvPr/>
          </p:nvSpPr>
          <p:spPr>
            <a:xfrm>
              <a:off x="914400" y="4287442"/>
              <a:ext cx="7924800" cy="2088450"/>
            </a:xfrm>
            <a:custGeom>
              <a:avLst/>
              <a:gdLst>
                <a:gd name="connsiteX0" fmla="*/ 0 w 7924800"/>
                <a:gd name="connsiteY0" fmla="*/ 0 h 2088450"/>
                <a:gd name="connsiteX1" fmla="*/ 7924800 w 7924800"/>
                <a:gd name="connsiteY1" fmla="*/ 0 h 2088450"/>
                <a:gd name="connsiteX2" fmla="*/ 7924800 w 7924800"/>
                <a:gd name="connsiteY2" fmla="*/ 2088450 h 2088450"/>
                <a:gd name="connsiteX3" fmla="*/ 0 w 7924800"/>
                <a:gd name="connsiteY3" fmla="*/ 2088450 h 2088450"/>
                <a:gd name="connsiteX4" fmla="*/ 0 w 7924800"/>
                <a:gd name="connsiteY4" fmla="*/ 0 h 2088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924800" h="2088450">
                  <a:moveTo>
                    <a:pt x="0" y="0"/>
                  </a:moveTo>
                  <a:lnTo>
                    <a:pt x="7924800" y="0"/>
                  </a:lnTo>
                  <a:lnTo>
                    <a:pt x="7924800" y="2088450"/>
                  </a:lnTo>
                  <a:lnTo>
                    <a:pt x="0" y="20884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15053" tIns="354076" rIns="615053" bIns="120904" numCol="1" spcCol="1270" anchor="t" anchorCtr="0">
              <a:noAutofit/>
            </a:bodyPr>
            <a:lstStyle/>
            <a:p>
              <a:pPr marL="171450" lvl="1" indent="-171450" algn="l" defTabSz="755650" rtl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1700" kern="1200" dirty="0" smtClean="0"/>
                <a:t>Combines continuous and flighting schedules</a:t>
              </a:r>
              <a:endParaRPr lang="en-US" sz="1700" kern="1200" dirty="0"/>
            </a:p>
            <a:p>
              <a:pPr marL="342900" lvl="2" indent="-171450" algn="l" defTabSz="7556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1700" kern="1200" dirty="0" smtClean="0"/>
                <a:t>During the entire campaign</a:t>
              </a:r>
            </a:p>
            <a:p>
              <a:pPr marL="514350" lvl="3" indent="-171450" algn="l" defTabSz="7556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1700" kern="1200" dirty="0" smtClean="0"/>
                <a:t>Certain portion of advertising runs continuously </a:t>
              </a:r>
              <a:endParaRPr lang="en-US" sz="1700" kern="1200" dirty="0"/>
            </a:p>
            <a:p>
              <a:pPr marL="342900" lvl="2" indent="-171450" algn="l" defTabSz="7556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1700" kern="1200" dirty="0" smtClean="0"/>
                <a:t>During specific time periods of the campaign</a:t>
              </a:r>
              <a:endParaRPr lang="en-US" sz="1700" kern="1200" dirty="0"/>
            </a:p>
            <a:p>
              <a:pPr marL="514350" lvl="3" indent="-171450" algn="l" defTabSz="7556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1700" kern="1200" dirty="0" smtClean="0"/>
                <a:t>Additional advertising is used to intensify the level of communication with the target audience</a:t>
              </a:r>
              <a:endParaRPr lang="en-US" sz="1700" kern="1200" dirty="0"/>
            </a:p>
          </p:txBody>
        </p:sp>
        <p:sp>
          <p:nvSpPr>
            <p:cNvPr id="10" name="Freeform 9"/>
            <p:cNvSpPr/>
            <p:nvPr/>
          </p:nvSpPr>
          <p:spPr>
            <a:xfrm>
              <a:off x="1310640" y="4036522"/>
              <a:ext cx="5547360" cy="501840"/>
            </a:xfrm>
            <a:custGeom>
              <a:avLst/>
              <a:gdLst>
                <a:gd name="connsiteX0" fmla="*/ 0 w 5547360"/>
                <a:gd name="connsiteY0" fmla="*/ 83642 h 501840"/>
                <a:gd name="connsiteX1" fmla="*/ 83642 w 5547360"/>
                <a:gd name="connsiteY1" fmla="*/ 0 h 501840"/>
                <a:gd name="connsiteX2" fmla="*/ 5463718 w 5547360"/>
                <a:gd name="connsiteY2" fmla="*/ 0 h 501840"/>
                <a:gd name="connsiteX3" fmla="*/ 5547360 w 5547360"/>
                <a:gd name="connsiteY3" fmla="*/ 83642 h 501840"/>
                <a:gd name="connsiteX4" fmla="*/ 5547360 w 5547360"/>
                <a:gd name="connsiteY4" fmla="*/ 418198 h 501840"/>
                <a:gd name="connsiteX5" fmla="*/ 5463718 w 5547360"/>
                <a:gd name="connsiteY5" fmla="*/ 501840 h 501840"/>
                <a:gd name="connsiteX6" fmla="*/ 83642 w 5547360"/>
                <a:gd name="connsiteY6" fmla="*/ 501840 h 501840"/>
                <a:gd name="connsiteX7" fmla="*/ 0 w 5547360"/>
                <a:gd name="connsiteY7" fmla="*/ 418198 h 501840"/>
                <a:gd name="connsiteX8" fmla="*/ 0 w 5547360"/>
                <a:gd name="connsiteY8" fmla="*/ 83642 h 501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547360" h="501840">
                  <a:moveTo>
                    <a:pt x="0" y="83642"/>
                  </a:moveTo>
                  <a:cubicBezTo>
                    <a:pt x="0" y="37448"/>
                    <a:pt x="37448" y="0"/>
                    <a:pt x="83642" y="0"/>
                  </a:cubicBezTo>
                  <a:lnTo>
                    <a:pt x="5463718" y="0"/>
                  </a:lnTo>
                  <a:cubicBezTo>
                    <a:pt x="5509912" y="0"/>
                    <a:pt x="5547360" y="37448"/>
                    <a:pt x="5547360" y="83642"/>
                  </a:cubicBezTo>
                  <a:lnTo>
                    <a:pt x="5547360" y="418198"/>
                  </a:lnTo>
                  <a:cubicBezTo>
                    <a:pt x="5547360" y="464392"/>
                    <a:pt x="5509912" y="501840"/>
                    <a:pt x="5463718" y="501840"/>
                  </a:cubicBezTo>
                  <a:lnTo>
                    <a:pt x="83642" y="501840"/>
                  </a:lnTo>
                  <a:cubicBezTo>
                    <a:pt x="37448" y="501840"/>
                    <a:pt x="0" y="464392"/>
                    <a:pt x="0" y="418198"/>
                  </a:cubicBezTo>
                  <a:lnTo>
                    <a:pt x="0" y="83642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4175" tIns="24498" rIns="234175" bIns="24498" numCol="1" spcCol="1270" anchor="ctr" anchorCtr="0">
              <a:noAutofit/>
            </a:bodyPr>
            <a:lstStyle/>
            <a:p>
              <a:pPr lvl="0" algn="l" defTabSz="8890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kern="1200" dirty="0" smtClean="0"/>
                <a:t>Pulsing schedule</a:t>
              </a:r>
              <a:endParaRPr lang="en-US" sz="2000" kern="1200" dirty="0"/>
            </a:p>
          </p:txBody>
        </p:sp>
      </p:grp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Types of Media Schedules</a:t>
            </a:r>
          </a:p>
        </p:txBody>
      </p:sp>
    </p:spTree>
    <p:extLst>
      <p:ext uri="{BB962C8B-B14F-4D97-AF65-F5344CB8AC3E}">
        <p14:creationId xmlns:p14="http://schemas.microsoft.com/office/powerpoint/2010/main" val="686157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Advertising in very small </a:t>
            </a:r>
            <a:r>
              <a:rPr lang="en-US" dirty="0" smtClean="0"/>
              <a:t>firms</a:t>
            </a:r>
            <a:endParaRPr lang="en-US" dirty="0"/>
          </a:p>
          <a:p>
            <a:pPr lvl="1"/>
            <a:r>
              <a:rPr lang="en-US" dirty="0"/>
              <a:t>One or two individuals are responsible</a:t>
            </a:r>
          </a:p>
          <a:p>
            <a:pPr lvl="1"/>
            <a:r>
              <a:rPr lang="en-US" dirty="0" smtClean="0"/>
              <a:t>Depend </a:t>
            </a:r>
            <a:r>
              <a:rPr lang="en-US" dirty="0"/>
              <a:t>heavily on local media for:</a:t>
            </a:r>
          </a:p>
          <a:p>
            <a:pPr lvl="2"/>
            <a:r>
              <a:rPr lang="en-US" dirty="0" smtClean="0"/>
              <a:t>Copywriting and artwork</a:t>
            </a:r>
            <a:endParaRPr lang="en-US" dirty="0"/>
          </a:p>
          <a:p>
            <a:pPr lvl="2"/>
            <a:r>
              <a:rPr lang="en-US" dirty="0"/>
              <a:t>Advice about scheduling media</a:t>
            </a:r>
          </a:p>
          <a:p>
            <a:r>
              <a:rPr lang="en-US" dirty="0"/>
              <a:t>Advertising in large </a:t>
            </a:r>
            <a:r>
              <a:rPr lang="en-US" dirty="0" smtClean="0"/>
              <a:t>firms</a:t>
            </a:r>
            <a:endParaRPr lang="en-US" dirty="0"/>
          </a:p>
          <a:p>
            <a:pPr lvl="1"/>
            <a:r>
              <a:rPr lang="en-US" dirty="0" smtClean="0"/>
              <a:t>Involves creation </a:t>
            </a:r>
            <a:r>
              <a:rPr lang="en-US" dirty="0"/>
              <a:t>and </a:t>
            </a:r>
            <a:r>
              <a:rPr lang="en-US" dirty="0" smtClean="0"/>
              <a:t>implementation of campaigns</a:t>
            </a:r>
            <a:endParaRPr lang="en-US" dirty="0"/>
          </a:p>
          <a:p>
            <a:pPr lvl="1"/>
            <a:r>
              <a:rPr lang="en-US" dirty="0"/>
              <a:t>May consist of a few multi-skilled individuals or a sizable number of </a:t>
            </a:r>
            <a:r>
              <a:rPr lang="en-US" dirty="0" smtClean="0"/>
              <a:t>specialists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Who Develops the Advertising Campaign?</a:t>
            </a:r>
          </a:p>
        </p:txBody>
      </p:sp>
    </p:spTree>
    <p:extLst>
      <p:ext uri="{BB962C8B-B14F-4D97-AF65-F5344CB8AC3E}">
        <p14:creationId xmlns:p14="http://schemas.microsoft.com/office/powerpoint/2010/main" val="1866794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dirty="0"/>
              <a:t>Obtain services of independent research organizations</a:t>
            </a:r>
          </a:p>
          <a:p>
            <a:pPr lvl="1"/>
            <a:r>
              <a:rPr lang="en-US" dirty="0"/>
              <a:t>Hire freelance specialists</a:t>
            </a:r>
          </a:p>
          <a:p>
            <a:pPr lvl="1"/>
            <a:r>
              <a:rPr lang="en-US" dirty="0"/>
              <a:t>Employ an advertising agency to develop advertising campaigns</a:t>
            </a:r>
          </a:p>
          <a:p>
            <a:r>
              <a:rPr lang="en-US" dirty="0"/>
              <a:t>Advertising agencies assist businesses </a:t>
            </a:r>
            <a:r>
              <a:rPr lang="en-US" dirty="0" smtClean="0"/>
              <a:t>in supplying </a:t>
            </a:r>
            <a:r>
              <a:rPr lang="en-US" dirty="0"/>
              <a:t>the services of highly skilled specialists</a:t>
            </a:r>
          </a:p>
          <a:p>
            <a:pPr lvl="1"/>
            <a:r>
              <a:rPr lang="en-US" dirty="0"/>
              <a:t>Firms can obtain some agency services at low or moderate </a:t>
            </a:r>
            <a:r>
              <a:rPr lang="en-US" dirty="0" smtClean="0"/>
              <a:t>costs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Who Develops the Advertising Campaign?</a:t>
            </a:r>
          </a:p>
        </p:txBody>
      </p:sp>
    </p:spTree>
    <p:extLst>
      <p:ext uri="{BB962C8B-B14F-4D97-AF65-F5344CB8AC3E}">
        <p14:creationId xmlns:p14="http://schemas.microsoft.com/office/powerpoint/2010/main" val="1889799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Broad set of communication efforts used </a:t>
            </a:r>
            <a:r>
              <a:rPr lang="en-US" dirty="0" smtClean="0"/>
              <a:t>to create </a:t>
            </a:r>
            <a:r>
              <a:rPr lang="en-US" dirty="0"/>
              <a:t>and maintain favorable relationships between an organization and its stakeholders</a:t>
            </a:r>
          </a:p>
          <a:p>
            <a:r>
              <a:rPr lang="en-US" dirty="0"/>
              <a:t>Can be used to promote people, places, ideas, activities, and even </a:t>
            </a:r>
            <a:r>
              <a:rPr lang="en-US" dirty="0" smtClean="0"/>
              <a:t>countries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Public Relations</a:t>
            </a:r>
          </a:p>
        </p:txBody>
      </p:sp>
    </p:spTree>
    <p:extLst>
      <p:ext uri="{BB962C8B-B14F-4D97-AF65-F5344CB8AC3E}">
        <p14:creationId xmlns:p14="http://schemas.microsoft.com/office/powerpoint/2010/main" val="275937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Discussion Point - Public </a:t>
            </a:r>
            <a:r>
              <a:rPr lang="en-US" dirty="0"/>
              <a:t>Relations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type="body" sz="half" idx="2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en-US" dirty="0" smtClean="0"/>
          </a:p>
          <a:p>
            <a:r>
              <a:rPr lang="en-US" sz="2000" dirty="0"/>
              <a:t>Howard Schultz, CEO of Starbucks, speaks at an Apple event to create favorable relationships with stakeholders by discussing a special alliance with Apple concerning accessing music at Starbucks retail outlets. 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685800"/>
            <a:ext cx="3276600" cy="44124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89066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/>
          <p:cNvSpPr/>
          <p:nvPr/>
        </p:nvSpPr>
        <p:spPr>
          <a:xfrm>
            <a:off x="609600" y="2326241"/>
            <a:ext cx="2571749" cy="1543050"/>
          </a:xfrm>
          <a:custGeom>
            <a:avLst/>
            <a:gdLst>
              <a:gd name="connsiteX0" fmla="*/ 0 w 2571749"/>
              <a:gd name="connsiteY0" fmla="*/ 0 h 1543050"/>
              <a:gd name="connsiteX1" fmla="*/ 2571749 w 2571749"/>
              <a:gd name="connsiteY1" fmla="*/ 0 h 1543050"/>
              <a:gd name="connsiteX2" fmla="*/ 2571749 w 2571749"/>
              <a:gd name="connsiteY2" fmla="*/ 1543050 h 1543050"/>
              <a:gd name="connsiteX3" fmla="*/ 0 w 2571749"/>
              <a:gd name="connsiteY3" fmla="*/ 1543050 h 1543050"/>
              <a:gd name="connsiteX4" fmla="*/ 0 w 2571749"/>
              <a:gd name="connsiteY4" fmla="*/ 0 h 1543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71749" h="1543050">
                <a:moveTo>
                  <a:pt x="0" y="0"/>
                </a:moveTo>
                <a:lnTo>
                  <a:pt x="2571749" y="0"/>
                </a:lnTo>
                <a:lnTo>
                  <a:pt x="2571749" y="1543050"/>
                </a:lnTo>
                <a:lnTo>
                  <a:pt x="0" y="154305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8110" tIns="118110" rIns="118110" bIns="118110" numCol="1" spcCol="1270" anchor="ctr" anchorCtr="0">
            <a:noAutofit/>
          </a:bodyPr>
          <a:lstStyle/>
          <a:p>
            <a:pPr lvl="0" algn="ctr" defTabSz="13779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3100" kern="1200" dirty="0" smtClean="0"/>
              <a:t>Written materials </a:t>
            </a:r>
            <a:endParaRPr lang="en-US" sz="3100" kern="1200" dirty="0"/>
          </a:p>
        </p:txBody>
      </p:sp>
      <p:sp>
        <p:nvSpPr>
          <p:cNvPr id="6" name="Freeform 5"/>
          <p:cNvSpPr/>
          <p:nvPr/>
        </p:nvSpPr>
        <p:spPr>
          <a:xfrm>
            <a:off x="3438525" y="2326241"/>
            <a:ext cx="2571749" cy="1543050"/>
          </a:xfrm>
          <a:custGeom>
            <a:avLst/>
            <a:gdLst>
              <a:gd name="connsiteX0" fmla="*/ 0 w 2571749"/>
              <a:gd name="connsiteY0" fmla="*/ 0 h 1543050"/>
              <a:gd name="connsiteX1" fmla="*/ 2571749 w 2571749"/>
              <a:gd name="connsiteY1" fmla="*/ 0 h 1543050"/>
              <a:gd name="connsiteX2" fmla="*/ 2571749 w 2571749"/>
              <a:gd name="connsiteY2" fmla="*/ 1543050 h 1543050"/>
              <a:gd name="connsiteX3" fmla="*/ 0 w 2571749"/>
              <a:gd name="connsiteY3" fmla="*/ 1543050 h 1543050"/>
              <a:gd name="connsiteX4" fmla="*/ 0 w 2571749"/>
              <a:gd name="connsiteY4" fmla="*/ 0 h 1543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71749" h="1543050">
                <a:moveTo>
                  <a:pt x="0" y="0"/>
                </a:moveTo>
                <a:lnTo>
                  <a:pt x="2571749" y="0"/>
                </a:lnTo>
                <a:lnTo>
                  <a:pt x="2571749" y="1543050"/>
                </a:lnTo>
                <a:lnTo>
                  <a:pt x="0" y="154305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8110" tIns="118110" rIns="118110" bIns="118110" numCol="1" spcCol="1270" anchor="ctr" anchorCtr="0">
            <a:noAutofit/>
          </a:bodyPr>
          <a:lstStyle/>
          <a:p>
            <a:pPr lvl="0" algn="ctr" defTabSz="13779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3100" kern="1200" dirty="0" smtClean="0"/>
              <a:t>Digital media</a:t>
            </a:r>
            <a:endParaRPr lang="en-US" sz="3100" kern="1200" dirty="0"/>
          </a:p>
        </p:txBody>
      </p:sp>
      <p:sp>
        <p:nvSpPr>
          <p:cNvPr id="7" name="Freeform 6"/>
          <p:cNvSpPr/>
          <p:nvPr/>
        </p:nvSpPr>
        <p:spPr>
          <a:xfrm>
            <a:off x="6267449" y="2326241"/>
            <a:ext cx="2571749" cy="1543050"/>
          </a:xfrm>
          <a:custGeom>
            <a:avLst/>
            <a:gdLst>
              <a:gd name="connsiteX0" fmla="*/ 0 w 2571749"/>
              <a:gd name="connsiteY0" fmla="*/ 0 h 1543050"/>
              <a:gd name="connsiteX1" fmla="*/ 2571749 w 2571749"/>
              <a:gd name="connsiteY1" fmla="*/ 0 h 1543050"/>
              <a:gd name="connsiteX2" fmla="*/ 2571749 w 2571749"/>
              <a:gd name="connsiteY2" fmla="*/ 1543050 h 1543050"/>
              <a:gd name="connsiteX3" fmla="*/ 0 w 2571749"/>
              <a:gd name="connsiteY3" fmla="*/ 1543050 h 1543050"/>
              <a:gd name="connsiteX4" fmla="*/ 0 w 2571749"/>
              <a:gd name="connsiteY4" fmla="*/ 0 h 1543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71749" h="1543050">
                <a:moveTo>
                  <a:pt x="0" y="0"/>
                </a:moveTo>
                <a:lnTo>
                  <a:pt x="2571749" y="0"/>
                </a:lnTo>
                <a:lnTo>
                  <a:pt x="2571749" y="1543050"/>
                </a:lnTo>
                <a:lnTo>
                  <a:pt x="0" y="154305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8110" tIns="118110" rIns="118110" bIns="118110" numCol="1" spcCol="1270" anchor="ctr" anchorCtr="0">
            <a:noAutofit/>
          </a:bodyPr>
          <a:lstStyle/>
          <a:p>
            <a:pPr lvl="0" algn="ctr" defTabSz="13779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3100" kern="1200" dirty="0" smtClean="0"/>
              <a:t>Corporate identity materials </a:t>
            </a:r>
            <a:endParaRPr lang="en-US" sz="3100" kern="1200" dirty="0"/>
          </a:p>
        </p:txBody>
      </p:sp>
      <p:sp>
        <p:nvSpPr>
          <p:cNvPr id="8" name="Freeform 7"/>
          <p:cNvSpPr/>
          <p:nvPr/>
        </p:nvSpPr>
        <p:spPr>
          <a:xfrm>
            <a:off x="2024062" y="4126466"/>
            <a:ext cx="2571749" cy="1543050"/>
          </a:xfrm>
          <a:custGeom>
            <a:avLst/>
            <a:gdLst>
              <a:gd name="connsiteX0" fmla="*/ 0 w 2571749"/>
              <a:gd name="connsiteY0" fmla="*/ 0 h 1543050"/>
              <a:gd name="connsiteX1" fmla="*/ 2571749 w 2571749"/>
              <a:gd name="connsiteY1" fmla="*/ 0 h 1543050"/>
              <a:gd name="connsiteX2" fmla="*/ 2571749 w 2571749"/>
              <a:gd name="connsiteY2" fmla="*/ 1543050 h 1543050"/>
              <a:gd name="connsiteX3" fmla="*/ 0 w 2571749"/>
              <a:gd name="connsiteY3" fmla="*/ 1543050 h 1543050"/>
              <a:gd name="connsiteX4" fmla="*/ 0 w 2571749"/>
              <a:gd name="connsiteY4" fmla="*/ 0 h 1543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71749" h="1543050">
                <a:moveTo>
                  <a:pt x="0" y="0"/>
                </a:moveTo>
                <a:lnTo>
                  <a:pt x="2571749" y="0"/>
                </a:lnTo>
                <a:lnTo>
                  <a:pt x="2571749" y="1543050"/>
                </a:lnTo>
                <a:lnTo>
                  <a:pt x="0" y="154305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8110" tIns="118110" rIns="118110" bIns="118110" numCol="1" spcCol="1270" anchor="ctr" anchorCtr="0">
            <a:noAutofit/>
          </a:bodyPr>
          <a:lstStyle/>
          <a:p>
            <a:pPr lvl="0" algn="ctr" defTabSz="13779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3100" kern="1200" dirty="0" smtClean="0"/>
              <a:t>Speeches</a:t>
            </a:r>
            <a:endParaRPr lang="en-US" sz="3100" kern="1200" dirty="0"/>
          </a:p>
        </p:txBody>
      </p:sp>
      <p:sp>
        <p:nvSpPr>
          <p:cNvPr id="9" name="Freeform 8"/>
          <p:cNvSpPr/>
          <p:nvPr/>
        </p:nvSpPr>
        <p:spPr>
          <a:xfrm>
            <a:off x="4852987" y="4126466"/>
            <a:ext cx="2571749" cy="1543050"/>
          </a:xfrm>
          <a:custGeom>
            <a:avLst/>
            <a:gdLst>
              <a:gd name="connsiteX0" fmla="*/ 0 w 2571749"/>
              <a:gd name="connsiteY0" fmla="*/ 0 h 1543050"/>
              <a:gd name="connsiteX1" fmla="*/ 2571749 w 2571749"/>
              <a:gd name="connsiteY1" fmla="*/ 0 h 1543050"/>
              <a:gd name="connsiteX2" fmla="*/ 2571749 w 2571749"/>
              <a:gd name="connsiteY2" fmla="*/ 1543050 h 1543050"/>
              <a:gd name="connsiteX3" fmla="*/ 0 w 2571749"/>
              <a:gd name="connsiteY3" fmla="*/ 1543050 h 1543050"/>
              <a:gd name="connsiteX4" fmla="*/ 0 w 2571749"/>
              <a:gd name="connsiteY4" fmla="*/ 0 h 1543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71749" h="1543050">
                <a:moveTo>
                  <a:pt x="0" y="0"/>
                </a:moveTo>
                <a:lnTo>
                  <a:pt x="2571749" y="0"/>
                </a:lnTo>
                <a:lnTo>
                  <a:pt x="2571749" y="1543050"/>
                </a:lnTo>
                <a:lnTo>
                  <a:pt x="0" y="154305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8110" tIns="118110" rIns="118110" bIns="118110" numCol="1" spcCol="1270" anchor="ctr" anchorCtr="0">
            <a:noAutofit/>
          </a:bodyPr>
          <a:lstStyle/>
          <a:p>
            <a:pPr lvl="0" algn="ctr" defTabSz="13779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3100" kern="1200" dirty="0" smtClean="0"/>
              <a:t>Event sponsorships</a:t>
            </a:r>
            <a:endParaRPr lang="en-US" sz="3100" kern="12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Public Relations Tools</a:t>
            </a:r>
          </a:p>
        </p:txBody>
      </p:sp>
    </p:spTree>
    <p:extLst>
      <p:ext uri="{BB962C8B-B14F-4D97-AF65-F5344CB8AC3E}">
        <p14:creationId xmlns:p14="http://schemas.microsoft.com/office/powerpoint/2010/main" val="3668787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Publicity</a:t>
            </a:r>
            <a:r>
              <a:rPr lang="en-US" dirty="0"/>
              <a:t>: Communication in news-story form about the organization, its products, or both</a:t>
            </a:r>
          </a:p>
          <a:p>
            <a:pPr lvl="1"/>
            <a:r>
              <a:rPr lang="en-US" dirty="0" smtClean="0"/>
              <a:t>Provides </a:t>
            </a:r>
            <a:r>
              <a:rPr lang="en-US" dirty="0"/>
              <a:t>information about goods or services</a:t>
            </a:r>
          </a:p>
          <a:p>
            <a:pPr lvl="1"/>
            <a:r>
              <a:rPr lang="en-US" dirty="0" smtClean="0"/>
              <a:t>Announces </a:t>
            </a:r>
            <a:r>
              <a:rPr lang="en-US" dirty="0"/>
              <a:t>expansions or contractions, acquisitions, research, or new-product launches</a:t>
            </a:r>
          </a:p>
          <a:p>
            <a:pPr lvl="1"/>
            <a:r>
              <a:rPr lang="en-US" dirty="0" smtClean="0"/>
              <a:t>Enhances </a:t>
            </a:r>
            <a:r>
              <a:rPr lang="en-US" dirty="0"/>
              <a:t>a company’s </a:t>
            </a:r>
            <a:r>
              <a:rPr lang="en-US" dirty="0" smtClean="0"/>
              <a:t>image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Public Relations Tools</a:t>
            </a:r>
          </a:p>
        </p:txBody>
      </p:sp>
    </p:spTree>
    <p:extLst>
      <p:ext uri="{BB962C8B-B14F-4D97-AF65-F5344CB8AC3E}">
        <p14:creationId xmlns:p14="http://schemas.microsoft.com/office/powerpoint/2010/main" val="2604072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609600" y="1606639"/>
            <a:ext cx="8229600" cy="1241595"/>
            <a:chOff x="609600" y="1606639"/>
            <a:chExt cx="8229600" cy="1241595"/>
          </a:xfrm>
        </p:grpSpPr>
        <p:sp>
          <p:nvSpPr>
            <p:cNvPr id="5" name="Freeform 4"/>
            <p:cNvSpPr/>
            <p:nvPr/>
          </p:nvSpPr>
          <p:spPr>
            <a:xfrm>
              <a:off x="609600" y="1857559"/>
              <a:ext cx="8229600" cy="990675"/>
            </a:xfrm>
            <a:custGeom>
              <a:avLst/>
              <a:gdLst>
                <a:gd name="connsiteX0" fmla="*/ 0 w 8229600"/>
                <a:gd name="connsiteY0" fmla="*/ 0 h 990675"/>
                <a:gd name="connsiteX1" fmla="*/ 8229600 w 8229600"/>
                <a:gd name="connsiteY1" fmla="*/ 0 h 990675"/>
                <a:gd name="connsiteX2" fmla="*/ 8229600 w 8229600"/>
                <a:gd name="connsiteY2" fmla="*/ 990675 h 990675"/>
                <a:gd name="connsiteX3" fmla="*/ 0 w 8229600"/>
                <a:gd name="connsiteY3" fmla="*/ 990675 h 990675"/>
                <a:gd name="connsiteX4" fmla="*/ 0 w 8229600"/>
                <a:gd name="connsiteY4" fmla="*/ 0 h 99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229600" h="990675">
                  <a:moveTo>
                    <a:pt x="0" y="0"/>
                  </a:moveTo>
                  <a:lnTo>
                    <a:pt x="8229600" y="0"/>
                  </a:lnTo>
                  <a:lnTo>
                    <a:pt x="8229600" y="990675"/>
                  </a:lnTo>
                  <a:lnTo>
                    <a:pt x="0" y="990675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38708" tIns="354076" rIns="638708" bIns="120904" numCol="1" spcCol="1270" anchor="t" anchorCtr="0">
              <a:noAutofit/>
            </a:bodyPr>
            <a:lstStyle/>
            <a:p>
              <a:pPr marL="171450" lvl="1" indent="-171450" algn="l" defTabSz="755650" rtl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1700" kern="1200" dirty="0" smtClean="0"/>
                <a:t>Single page of typewritten copy</a:t>
              </a:r>
              <a:endParaRPr lang="en-US" sz="1700" kern="1200" dirty="0"/>
            </a:p>
            <a:p>
              <a:pPr marL="342900" lvl="2" indent="-171450" algn="l" defTabSz="755650" rtl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1700" kern="1200" dirty="0" smtClean="0"/>
                <a:t>Contains less than 300 words describing a company event or product</a:t>
              </a:r>
              <a:endParaRPr lang="en-US" sz="1700" kern="1200" dirty="0"/>
            </a:p>
          </p:txBody>
        </p:sp>
        <p:sp>
          <p:nvSpPr>
            <p:cNvPr id="6" name="Freeform 5"/>
            <p:cNvSpPr/>
            <p:nvPr/>
          </p:nvSpPr>
          <p:spPr>
            <a:xfrm>
              <a:off x="1021080" y="1606639"/>
              <a:ext cx="5760720" cy="501840"/>
            </a:xfrm>
            <a:custGeom>
              <a:avLst/>
              <a:gdLst>
                <a:gd name="connsiteX0" fmla="*/ 0 w 5760720"/>
                <a:gd name="connsiteY0" fmla="*/ 83642 h 501840"/>
                <a:gd name="connsiteX1" fmla="*/ 83642 w 5760720"/>
                <a:gd name="connsiteY1" fmla="*/ 0 h 501840"/>
                <a:gd name="connsiteX2" fmla="*/ 5677078 w 5760720"/>
                <a:gd name="connsiteY2" fmla="*/ 0 h 501840"/>
                <a:gd name="connsiteX3" fmla="*/ 5760720 w 5760720"/>
                <a:gd name="connsiteY3" fmla="*/ 83642 h 501840"/>
                <a:gd name="connsiteX4" fmla="*/ 5760720 w 5760720"/>
                <a:gd name="connsiteY4" fmla="*/ 418198 h 501840"/>
                <a:gd name="connsiteX5" fmla="*/ 5677078 w 5760720"/>
                <a:gd name="connsiteY5" fmla="*/ 501840 h 501840"/>
                <a:gd name="connsiteX6" fmla="*/ 83642 w 5760720"/>
                <a:gd name="connsiteY6" fmla="*/ 501840 h 501840"/>
                <a:gd name="connsiteX7" fmla="*/ 0 w 5760720"/>
                <a:gd name="connsiteY7" fmla="*/ 418198 h 501840"/>
                <a:gd name="connsiteX8" fmla="*/ 0 w 5760720"/>
                <a:gd name="connsiteY8" fmla="*/ 83642 h 501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760720" h="501840">
                  <a:moveTo>
                    <a:pt x="0" y="83642"/>
                  </a:moveTo>
                  <a:cubicBezTo>
                    <a:pt x="0" y="37448"/>
                    <a:pt x="37448" y="0"/>
                    <a:pt x="83642" y="0"/>
                  </a:cubicBezTo>
                  <a:lnTo>
                    <a:pt x="5677078" y="0"/>
                  </a:lnTo>
                  <a:cubicBezTo>
                    <a:pt x="5723272" y="0"/>
                    <a:pt x="5760720" y="37448"/>
                    <a:pt x="5760720" y="83642"/>
                  </a:cubicBezTo>
                  <a:lnTo>
                    <a:pt x="5760720" y="418198"/>
                  </a:lnTo>
                  <a:cubicBezTo>
                    <a:pt x="5760720" y="464392"/>
                    <a:pt x="5723272" y="501840"/>
                    <a:pt x="5677078" y="501840"/>
                  </a:cubicBezTo>
                  <a:lnTo>
                    <a:pt x="83642" y="501840"/>
                  </a:lnTo>
                  <a:cubicBezTo>
                    <a:pt x="37448" y="501840"/>
                    <a:pt x="0" y="464392"/>
                    <a:pt x="0" y="418198"/>
                  </a:cubicBezTo>
                  <a:lnTo>
                    <a:pt x="0" y="83642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42240" tIns="24498" rIns="242240" bIns="24498" numCol="1" spcCol="1270" anchor="ctr" anchorCtr="0">
              <a:noAutofit/>
            </a:bodyPr>
            <a:lstStyle/>
            <a:p>
              <a:pPr lvl="0" algn="l" defTabSz="8890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b="1" kern="1200" dirty="0" smtClean="0"/>
                <a:t>News release</a:t>
              </a:r>
              <a:endParaRPr lang="en-US" sz="2000" kern="1200" dirty="0"/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609600" y="2940034"/>
            <a:ext cx="8229600" cy="973845"/>
            <a:chOff x="609600" y="2940034"/>
            <a:chExt cx="8229600" cy="973845"/>
          </a:xfrm>
        </p:grpSpPr>
        <p:sp>
          <p:nvSpPr>
            <p:cNvPr id="7" name="Freeform 6"/>
            <p:cNvSpPr/>
            <p:nvPr/>
          </p:nvSpPr>
          <p:spPr>
            <a:xfrm>
              <a:off x="609600" y="3190954"/>
              <a:ext cx="8229600" cy="722925"/>
            </a:xfrm>
            <a:custGeom>
              <a:avLst/>
              <a:gdLst>
                <a:gd name="connsiteX0" fmla="*/ 0 w 8229600"/>
                <a:gd name="connsiteY0" fmla="*/ 0 h 722925"/>
                <a:gd name="connsiteX1" fmla="*/ 8229600 w 8229600"/>
                <a:gd name="connsiteY1" fmla="*/ 0 h 722925"/>
                <a:gd name="connsiteX2" fmla="*/ 8229600 w 8229600"/>
                <a:gd name="connsiteY2" fmla="*/ 722925 h 722925"/>
                <a:gd name="connsiteX3" fmla="*/ 0 w 8229600"/>
                <a:gd name="connsiteY3" fmla="*/ 722925 h 722925"/>
                <a:gd name="connsiteX4" fmla="*/ 0 w 8229600"/>
                <a:gd name="connsiteY4" fmla="*/ 0 h 722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229600" h="722925">
                  <a:moveTo>
                    <a:pt x="0" y="0"/>
                  </a:moveTo>
                  <a:lnTo>
                    <a:pt x="8229600" y="0"/>
                  </a:lnTo>
                  <a:lnTo>
                    <a:pt x="8229600" y="722925"/>
                  </a:lnTo>
                  <a:lnTo>
                    <a:pt x="0" y="722925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38708" tIns="354076" rIns="638708" bIns="120904" numCol="1" spcCol="1270" anchor="t" anchorCtr="0">
              <a:noAutofit/>
            </a:bodyPr>
            <a:lstStyle/>
            <a:p>
              <a:pPr marL="171450" lvl="1" indent="-171450" algn="l" defTabSz="755650" rtl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1700" kern="1200" dirty="0" smtClean="0"/>
                <a:t>Manuscript of up to 3,000 words prepared for a specific publication</a:t>
              </a:r>
              <a:endParaRPr lang="en-US" sz="1700" kern="1200" dirty="0"/>
            </a:p>
          </p:txBody>
        </p:sp>
        <p:sp>
          <p:nvSpPr>
            <p:cNvPr id="8" name="Freeform 7"/>
            <p:cNvSpPr/>
            <p:nvPr/>
          </p:nvSpPr>
          <p:spPr>
            <a:xfrm>
              <a:off x="1021080" y="2940034"/>
              <a:ext cx="5760720" cy="501840"/>
            </a:xfrm>
            <a:custGeom>
              <a:avLst/>
              <a:gdLst>
                <a:gd name="connsiteX0" fmla="*/ 0 w 5760720"/>
                <a:gd name="connsiteY0" fmla="*/ 83642 h 501840"/>
                <a:gd name="connsiteX1" fmla="*/ 83642 w 5760720"/>
                <a:gd name="connsiteY1" fmla="*/ 0 h 501840"/>
                <a:gd name="connsiteX2" fmla="*/ 5677078 w 5760720"/>
                <a:gd name="connsiteY2" fmla="*/ 0 h 501840"/>
                <a:gd name="connsiteX3" fmla="*/ 5760720 w 5760720"/>
                <a:gd name="connsiteY3" fmla="*/ 83642 h 501840"/>
                <a:gd name="connsiteX4" fmla="*/ 5760720 w 5760720"/>
                <a:gd name="connsiteY4" fmla="*/ 418198 h 501840"/>
                <a:gd name="connsiteX5" fmla="*/ 5677078 w 5760720"/>
                <a:gd name="connsiteY5" fmla="*/ 501840 h 501840"/>
                <a:gd name="connsiteX6" fmla="*/ 83642 w 5760720"/>
                <a:gd name="connsiteY6" fmla="*/ 501840 h 501840"/>
                <a:gd name="connsiteX7" fmla="*/ 0 w 5760720"/>
                <a:gd name="connsiteY7" fmla="*/ 418198 h 501840"/>
                <a:gd name="connsiteX8" fmla="*/ 0 w 5760720"/>
                <a:gd name="connsiteY8" fmla="*/ 83642 h 501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760720" h="501840">
                  <a:moveTo>
                    <a:pt x="0" y="83642"/>
                  </a:moveTo>
                  <a:cubicBezTo>
                    <a:pt x="0" y="37448"/>
                    <a:pt x="37448" y="0"/>
                    <a:pt x="83642" y="0"/>
                  </a:cubicBezTo>
                  <a:lnTo>
                    <a:pt x="5677078" y="0"/>
                  </a:lnTo>
                  <a:cubicBezTo>
                    <a:pt x="5723272" y="0"/>
                    <a:pt x="5760720" y="37448"/>
                    <a:pt x="5760720" y="83642"/>
                  </a:cubicBezTo>
                  <a:lnTo>
                    <a:pt x="5760720" y="418198"/>
                  </a:lnTo>
                  <a:cubicBezTo>
                    <a:pt x="5760720" y="464392"/>
                    <a:pt x="5723272" y="501840"/>
                    <a:pt x="5677078" y="501840"/>
                  </a:cubicBezTo>
                  <a:lnTo>
                    <a:pt x="83642" y="501840"/>
                  </a:lnTo>
                  <a:cubicBezTo>
                    <a:pt x="37448" y="501840"/>
                    <a:pt x="0" y="464392"/>
                    <a:pt x="0" y="418198"/>
                  </a:cubicBezTo>
                  <a:lnTo>
                    <a:pt x="0" y="83642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42240" tIns="24498" rIns="242240" bIns="24498" numCol="1" spcCol="1270" anchor="ctr" anchorCtr="0">
              <a:noAutofit/>
            </a:bodyPr>
            <a:lstStyle/>
            <a:p>
              <a:pPr lvl="0" algn="l" defTabSz="8890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b="1" kern="1200" dirty="0" smtClean="0"/>
                <a:t>Feature article</a:t>
              </a:r>
              <a:endParaRPr lang="en-US" sz="2000" kern="1200" dirty="0"/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609600" y="4005679"/>
            <a:ext cx="8229600" cy="973845"/>
            <a:chOff x="609600" y="4005679"/>
            <a:chExt cx="8229600" cy="973845"/>
          </a:xfrm>
        </p:grpSpPr>
        <p:sp>
          <p:nvSpPr>
            <p:cNvPr id="9" name="Freeform 8"/>
            <p:cNvSpPr/>
            <p:nvPr/>
          </p:nvSpPr>
          <p:spPr>
            <a:xfrm>
              <a:off x="609600" y="4256599"/>
              <a:ext cx="8229600" cy="722925"/>
            </a:xfrm>
            <a:custGeom>
              <a:avLst/>
              <a:gdLst>
                <a:gd name="connsiteX0" fmla="*/ 0 w 8229600"/>
                <a:gd name="connsiteY0" fmla="*/ 0 h 722925"/>
                <a:gd name="connsiteX1" fmla="*/ 8229600 w 8229600"/>
                <a:gd name="connsiteY1" fmla="*/ 0 h 722925"/>
                <a:gd name="connsiteX2" fmla="*/ 8229600 w 8229600"/>
                <a:gd name="connsiteY2" fmla="*/ 722925 h 722925"/>
                <a:gd name="connsiteX3" fmla="*/ 0 w 8229600"/>
                <a:gd name="connsiteY3" fmla="*/ 722925 h 722925"/>
                <a:gd name="connsiteX4" fmla="*/ 0 w 8229600"/>
                <a:gd name="connsiteY4" fmla="*/ 0 h 722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229600" h="722925">
                  <a:moveTo>
                    <a:pt x="0" y="0"/>
                  </a:moveTo>
                  <a:lnTo>
                    <a:pt x="8229600" y="0"/>
                  </a:lnTo>
                  <a:lnTo>
                    <a:pt x="8229600" y="722925"/>
                  </a:lnTo>
                  <a:lnTo>
                    <a:pt x="0" y="722925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38708" tIns="354076" rIns="638708" bIns="120904" numCol="1" spcCol="1270" anchor="t" anchorCtr="0">
              <a:noAutofit/>
            </a:bodyPr>
            <a:lstStyle/>
            <a:p>
              <a:pPr marL="171450" lvl="1" indent="-171450" algn="l" defTabSz="755650" rtl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1700" kern="1200" dirty="0" smtClean="0"/>
                <a:t>Photograph with a brief description explaining its contents </a:t>
              </a:r>
              <a:endParaRPr lang="en-US" sz="1700" kern="1200" dirty="0"/>
            </a:p>
          </p:txBody>
        </p:sp>
        <p:sp>
          <p:nvSpPr>
            <p:cNvPr id="10" name="Freeform 9"/>
            <p:cNvSpPr/>
            <p:nvPr/>
          </p:nvSpPr>
          <p:spPr>
            <a:xfrm>
              <a:off x="1021080" y="4005679"/>
              <a:ext cx="5760720" cy="501840"/>
            </a:xfrm>
            <a:custGeom>
              <a:avLst/>
              <a:gdLst>
                <a:gd name="connsiteX0" fmla="*/ 0 w 5760720"/>
                <a:gd name="connsiteY0" fmla="*/ 83642 h 501840"/>
                <a:gd name="connsiteX1" fmla="*/ 83642 w 5760720"/>
                <a:gd name="connsiteY1" fmla="*/ 0 h 501840"/>
                <a:gd name="connsiteX2" fmla="*/ 5677078 w 5760720"/>
                <a:gd name="connsiteY2" fmla="*/ 0 h 501840"/>
                <a:gd name="connsiteX3" fmla="*/ 5760720 w 5760720"/>
                <a:gd name="connsiteY3" fmla="*/ 83642 h 501840"/>
                <a:gd name="connsiteX4" fmla="*/ 5760720 w 5760720"/>
                <a:gd name="connsiteY4" fmla="*/ 418198 h 501840"/>
                <a:gd name="connsiteX5" fmla="*/ 5677078 w 5760720"/>
                <a:gd name="connsiteY5" fmla="*/ 501840 h 501840"/>
                <a:gd name="connsiteX6" fmla="*/ 83642 w 5760720"/>
                <a:gd name="connsiteY6" fmla="*/ 501840 h 501840"/>
                <a:gd name="connsiteX7" fmla="*/ 0 w 5760720"/>
                <a:gd name="connsiteY7" fmla="*/ 418198 h 501840"/>
                <a:gd name="connsiteX8" fmla="*/ 0 w 5760720"/>
                <a:gd name="connsiteY8" fmla="*/ 83642 h 501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760720" h="501840">
                  <a:moveTo>
                    <a:pt x="0" y="83642"/>
                  </a:moveTo>
                  <a:cubicBezTo>
                    <a:pt x="0" y="37448"/>
                    <a:pt x="37448" y="0"/>
                    <a:pt x="83642" y="0"/>
                  </a:cubicBezTo>
                  <a:lnTo>
                    <a:pt x="5677078" y="0"/>
                  </a:lnTo>
                  <a:cubicBezTo>
                    <a:pt x="5723272" y="0"/>
                    <a:pt x="5760720" y="37448"/>
                    <a:pt x="5760720" y="83642"/>
                  </a:cubicBezTo>
                  <a:lnTo>
                    <a:pt x="5760720" y="418198"/>
                  </a:lnTo>
                  <a:cubicBezTo>
                    <a:pt x="5760720" y="464392"/>
                    <a:pt x="5723272" y="501840"/>
                    <a:pt x="5677078" y="501840"/>
                  </a:cubicBezTo>
                  <a:lnTo>
                    <a:pt x="83642" y="501840"/>
                  </a:lnTo>
                  <a:cubicBezTo>
                    <a:pt x="37448" y="501840"/>
                    <a:pt x="0" y="464392"/>
                    <a:pt x="0" y="418198"/>
                  </a:cubicBezTo>
                  <a:lnTo>
                    <a:pt x="0" y="83642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42240" tIns="24498" rIns="242240" bIns="24498" numCol="1" spcCol="1270" anchor="ctr" anchorCtr="0">
              <a:noAutofit/>
            </a:bodyPr>
            <a:lstStyle/>
            <a:p>
              <a:pPr lvl="0" algn="l" defTabSz="8890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b="1" kern="1200" dirty="0" smtClean="0"/>
                <a:t>Captioned photograph</a:t>
              </a:r>
              <a:endParaRPr lang="en-US" sz="2000" kern="1200" dirty="0"/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609600" y="5071324"/>
            <a:ext cx="8229600" cy="1241595"/>
            <a:chOff x="609600" y="5071324"/>
            <a:chExt cx="8229600" cy="1241595"/>
          </a:xfrm>
        </p:grpSpPr>
        <p:sp>
          <p:nvSpPr>
            <p:cNvPr id="11" name="Freeform 10"/>
            <p:cNvSpPr/>
            <p:nvPr/>
          </p:nvSpPr>
          <p:spPr>
            <a:xfrm>
              <a:off x="609600" y="5322244"/>
              <a:ext cx="8229600" cy="990675"/>
            </a:xfrm>
            <a:custGeom>
              <a:avLst/>
              <a:gdLst>
                <a:gd name="connsiteX0" fmla="*/ 0 w 8229600"/>
                <a:gd name="connsiteY0" fmla="*/ 0 h 990675"/>
                <a:gd name="connsiteX1" fmla="*/ 8229600 w 8229600"/>
                <a:gd name="connsiteY1" fmla="*/ 0 h 990675"/>
                <a:gd name="connsiteX2" fmla="*/ 8229600 w 8229600"/>
                <a:gd name="connsiteY2" fmla="*/ 990675 h 990675"/>
                <a:gd name="connsiteX3" fmla="*/ 0 w 8229600"/>
                <a:gd name="connsiteY3" fmla="*/ 990675 h 990675"/>
                <a:gd name="connsiteX4" fmla="*/ 0 w 8229600"/>
                <a:gd name="connsiteY4" fmla="*/ 0 h 99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229600" h="990675">
                  <a:moveTo>
                    <a:pt x="0" y="0"/>
                  </a:moveTo>
                  <a:lnTo>
                    <a:pt x="8229600" y="0"/>
                  </a:lnTo>
                  <a:lnTo>
                    <a:pt x="8229600" y="990675"/>
                  </a:lnTo>
                  <a:lnTo>
                    <a:pt x="0" y="990675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38708" tIns="354076" rIns="638708" bIns="120904" numCol="1" spcCol="1270" anchor="t" anchorCtr="0">
              <a:noAutofit/>
            </a:bodyPr>
            <a:lstStyle/>
            <a:p>
              <a:pPr marL="171450" lvl="1" indent="-171450" algn="l" defTabSz="755650" rtl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1700" kern="1200" dirty="0" smtClean="0"/>
                <a:t>Meeting called to announce major news events </a:t>
              </a:r>
              <a:endParaRPr lang="en-US" sz="1700" kern="1200" dirty="0"/>
            </a:p>
            <a:p>
              <a:pPr marL="342900" lvl="2" indent="-171450" algn="l" defTabSz="755650" rtl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1700" kern="1200" dirty="0" smtClean="0"/>
                <a:t>Media personnel are invited</a:t>
              </a:r>
              <a:endParaRPr lang="en-US" sz="1700" kern="1200" dirty="0"/>
            </a:p>
          </p:txBody>
        </p:sp>
        <p:sp>
          <p:nvSpPr>
            <p:cNvPr id="12" name="Freeform 11"/>
            <p:cNvSpPr/>
            <p:nvPr/>
          </p:nvSpPr>
          <p:spPr>
            <a:xfrm>
              <a:off x="1021080" y="5071324"/>
              <a:ext cx="5760720" cy="501840"/>
            </a:xfrm>
            <a:custGeom>
              <a:avLst/>
              <a:gdLst>
                <a:gd name="connsiteX0" fmla="*/ 0 w 5760720"/>
                <a:gd name="connsiteY0" fmla="*/ 83642 h 501840"/>
                <a:gd name="connsiteX1" fmla="*/ 83642 w 5760720"/>
                <a:gd name="connsiteY1" fmla="*/ 0 h 501840"/>
                <a:gd name="connsiteX2" fmla="*/ 5677078 w 5760720"/>
                <a:gd name="connsiteY2" fmla="*/ 0 h 501840"/>
                <a:gd name="connsiteX3" fmla="*/ 5760720 w 5760720"/>
                <a:gd name="connsiteY3" fmla="*/ 83642 h 501840"/>
                <a:gd name="connsiteX4" fmla="*/ 5760720 w 5760720"/>
                <a:gd name="connsiteY4" fmla="*/ 418198 h 501840"/>
                <a:gd name="connsiteX5" fmla="*/ 5677078 w 5760720"/>
                <a:gd name="connsiteY5" fmla="*/ 501840 h 501840"/>
                <a:gd name="connsiteX6" fmla="*/ 83642 w 5760720"/>
                <a:gd name="connsiteY6" fmla="*/ 501840 h 501840"/>
                <a:gd name="connsiteX7" fmla="*/ 0 w 5760720"/>
                <a:gd name="connsiteY7" fmla="*/ 418198 h 501840"/>
                <a:gd name="connsiteX8" fmla="*/ 0 w 5760720"/>
                <a:gd name="connsiteY8" fmla="*/ 83642 h 501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760720" h="501840">
                  <a:moveTo>
                    <a:pt x="0" y="83642"/>
                  </a:moveTo>
                  <a:cubicBezTo>
                    <a:pt x="0" y="37448"/>
                    <a:pt x="37448" y="0"/>
                    <a:pt x="83642" y="0"/>
                  </a:cubicBezTo>
                  <a:lnTo>
                    <a:pt x="5677078" y="0"/>
                  </a:lnTo>
                  <a:cubicBezTo>
                    <a:pt x="5723272" y="0"/>
                    <a:pt x="5760720" y="37448"/>
                    <a:pt x="5760720" y="83642"/>
                  </a:cubicBezTo>
                  <a:lnTo>
                    <a:pt x="5760720" y="418198"/>
                  </a:lnTo>
                  <a:cubicBezTo>
                    <a:pt x="5760720" y="464392"/>
                    <a:pt x="5723272" y="501840"/>
                    <a:pt x="5677078" y="501840"/>
                  </a:cubicBezTo>
                  <a:lnTo>
                    <a:pt x="83642" y="501840"/>
                  </a:lnTo>
                  <a:cubicBezTo>
                    <a:pt x="37448" y="501840"/>
                    <a:pt x="0" y="464392"/>
                    <a:pt x="0" y="418198"/>
                  </a:cubicBezTo>
                  <a:lnTo>
                    <a:pt x="0" y="83642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42240" tIns="24498" rIns="242240" bIns="24498" numCol="1" spcCol="1270" anchor="ctr" anchorCtr="0">
              <a:noAutofit/>
            </a:bodyPr>
            <a:lstStyle/>
            <a:p>
              <a:pPr lvl="0" algn="l" defTabSz="8890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b="1" kern="1200" dirty="0" smtClean="0"/>
                <a:t>Press conference</a:t>
              </a:r>
              <a:endParaRPr lang="en-US" sz="2000" kern="1200" dirty="0"/>
            </a:p>
          </p:txBody>
        </p:sp>
      </p:grp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Publicity-Based Public Relations Tools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8443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42006" y="1371600"/>
            <a:ext cx="4053794" cy="5176358"/>
          </a:xfrm>
        </p:spPr>
        <p:txBody>
          <a:bodyPr>
            <a:normAutofit/>
          </a:bodyPr>
          <a:lstStyle/>
          <a:p>
            <a:r>
              <a:rPr lang="en-US" dirty="0" smtClean="0"/>
              <a:t>Advantages</a:t>
            </a:r>
          </a:p>
          <a:p>
            <a:pPr lvl="1"/>
            <a:r>
              <a:rPr lang="en-US" sz="2400" dirty="0" smtClean="0"/>
              <a:t>Credibility</a:t>
            </a:r>
            <a:endParaRPr lang="en-US" sz="2400" dirty="0"/>
          </a:p>
          <a:p>
            <a:pPr lvl="1"/>
            <a:r>
              <a:rPr lang="en-US" sz="2400" dirty="0"/>
              <a:t>News value</a:t>
            </a:r>
          </a:p>
          <a:p>
            <a:pPr lvl="1"/>
            <a:r>
              <a:rPr lang="en-US" sz="2400" dirty="0" smtClean="0"/>
              <a:t>Word-of-mouth </a:t>
            </a:r>
            <a:r>
              <a:rPr lang="en-US" sz="2400" dirty="0"/>
              <a:t>communications</a:t>
            </a:r>
          </a:p>
          <a:p>
            <a:pPr lvl="1"/>
            <a:r>
              <a:rPr lang="en-US" sz="2400" dirty="0"/>
              <a:t>Perception of media endorsement</a:t>
            </a:r>
          </a:p>
          <a:p>
            <a:pPr lvl="1"/>
            <a:r>
              <a:rPr lang="en-US" sz="2400" dirty="0"/>
              <a:t>Cost of publicity is low compared with the cost of </a:t>
            </a:r>
            <a:r>
              <a:rPr lang="en-US" sz="2400" dirty="0" smtClean="0"/>
              <a:t>advertising</a:t>
            </a:r>
            <a:endParaRPr lang="en-US" sz="2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Advantages and Disadvantages of Public </a:t>
            </a:r>
            <a:r>
              <a:rPr lang="en-US" dirty="0"/>
              <a:t>Relations Tools</a:t>
            </a:r>
          </a:p>
        </p:txBody>
      </p:sp>
      <p:sp>
        <p:nvSpPr>
          <p:cNvPr id="4" name="Content Placeholder 1"/>
          <p:cNvSpPr txBox="1">
            <a:spLocks/>
          </p:cNvSpPr>
          <p:nvPr/>
        </p:nvSpPr>
        <p:spPr>
          <a:xfrm>
            <a:off x="4419600" y="1371600"/>
            <a:ext cx="4434794" cy="517635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00000"/>
              <a:buFont typeface="Symbol" pitchFamily="18" charset="2"/>
              <a:buChar char=""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00000"/>
              <a:buFont typeface="Symbol" pitchFamily="18" charset="2"/>
              <a:buChar char=""/>
              <a:defRPr sz="2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000" dirty="0" smtClean="0"/>
              <a:t>Disadvantages</a:t>
            </a:r>
          </a:p>
          <a:p>
            <a:pPr lvl="1"/>
            <a:r>
              <a:rPr lang="en-US" dirty="0" smtClean="0"/>
              <a:t>Time </a:t>
            </a:r>
            <a:r>
              <a:rPr lang="en-US" dirty="0"/>
              <a:t>and </a:t>
            </a:r>
            <a:r>
              <a:rPr lang="en-US" dirty="0" smtClean="0"/>
              <a:t>effort required to judge importance of company messages</a:t>
            </a:r>
            <a:endParaRPr lang="en-US" dirty="0"/>
          </a:p>
          <a:p>
            <a:pPr lvl="1"/>
            <a:r>
              <a:rPr lang="en-US" dirty="0"/>
              <a:t>Public relations personnel neither control the content nor </a:t>
            </a:r>
            <a:r>
              <a:rPr lang="en-US" dirty="0" smtClean="0"/>
              <a:t>timing </a:t>
            </a:r>
            <a:r>
              <a:rPr lang="en-US" dirty="0"/>
              <a:t>of the communication</a:t>
            </a:r>
          </a:p>
          <a:p>
            <a:pPr lvl="1"/>
            <a:r>
              <a:rPr lang="en-US" dirty="0" smtClean="0"/>
              <a:t>Deletion of </a:t>
            </a:r>
            <a:r>
              <a:rPr lang="en-US" dirty="0"/>
              <a:t>important content to fit the </a:t>
            </a:r>
            <a:r>
              <a:rPr lang="en-US" dirty="0" smtClean="0"/>
              <a:t>publisher’s </a:t>
            </a:r>
            <a:r>
              <a:rPr lang="en-US" dirty="0"/>
              <a:t>or broadcaster’s </a:t>
            </a:r>
            <a:r>
              <a:rPr lang="en-US" dirty="0" smtClean="0"/>
              <a:t>requirement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5196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To </a:t>
            </a:r>
            <a:r>
              <a:rPr lang="en-US" dirty="0"/>
              <a:t>protect its </a:t>
            </a:r>
            <a:r>
              <a:rPr lang="en-US" dirty="0" smtClean="0"/>
              <a:t>image, organizations:</a:t>
            </a:r>
            <a:endParaRPr lang="en-US" dirty="0"/>
          </a:p>
          <a:p>
            <a:pPr lvl="1"/>
            <a:r>
              <a:rPr lang="en-US" dirty="0"/>
              <a:t>Should try to prevent negative incidents and </a:t>
            </a:r>
            <a:r>
              <a:rPr lang="en-US" dirty="0" smtClean="0"/>
              <a:t>events</a:t>
            </a:r>
            <a:endParaRPr lang="en-US" dirty="0"/>
          </a:p>
          <a:p>
            <a:pPr lvl="2"/>
            <a:r>
              <a:rPr lang="en-US" dirty="0"/>
              <a:t>Safety programs, inspections, training, and effective quality control procedures</a:t>
            </a:r>
          </a:p>
          <a:p>
            <a:pPr lvl="1"/>
            <a:r>
              <a:rPr lang="en-US" dirty="0"/>
              <a:t>Need to establish policies and </a:t>
            </a:r>
            <a:r>
              <a:rPr lang="en-US" dirty="0" smtClean="0"/>
              <a:t>procedures</a:t>
            </a:r>
            <a:endParaRPr lang="en-US" dirty="0"/>
          </a:p>
          <a:p>
            <a:pPr lvl="2"/>
            <a:r>
              <a:rPr lang="en-US" dirty="0" smtClean="0"/>
              <a:t>To reduce the </a:t>
            </a:r>
            <a:r>
              <a:rPr lang="en-US" dirty="0"/>
              <a:t>adverse impact of news coverage of a crisis or controversy</a:t>
            </a:r>
          </a:p>
          <a:p>
            <a:pPr lvl="1"/>
            <a:r>
              <a:rPr lang="en-US" dirty="0"/>
              <a:t>Should expedite news coverage of negative events</a:t>
            </a:r>
          </a:p>
          <a:p>
            <a:pPr lvl="2"/>
            <a:r>
              <a:rPr lang="en-US" dirty="0" smtClean="0"/>
              <a:t>To avoid discouraging </a:t>
            </a:r>
            <a:r>
              <a:rPr lang="en-US" dirty="0"/>
              <a:t>or </a:t>
            </a:r>
            <a:r>
              <a:rPr lang="en-US" dirty="0" smtClean="0"/>
              <a:t>blocking them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Dealing with Unfavorable Public Relations</a:t>
            </a:r>
          </a:p>
        </p:txBody>
      </p:sp>
    </p:spTree>
    <p:extLst>
      <p:ext uri="{BB962C8B-B14F-4D97-AF65-F5344CB8AC3E}">
        <p14:creationId xmlns:p14="http://schemas.microsoft.com/office/powerpoint/2010/main" val="3823550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664</TotalTime>
  <Words>1230</Words>
  <Application>Microsoft Office PowerPoint</Application>
  <PresentationFormat>Presentazione su schermo (4:3)</PresentationFormat>
  <Paragraphs>163</Paragraphs>
  <Slides>27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27</vt:i4>
      </vt:variant>
    </vt:vector>
  </HeadingPairs>
  <TitlesOfParts>
    <vt:vector size="28" baseType="lpstr">
      <vt:lpstr>Waveform</vt:lpstr>
      <vt:lpstr>Chapter 16 Advertising and Public Relations</vt:lpstr>
      <vt:lpstr>Learning Objectives</vt:lpstr>
      <vt:lpstr>Advertising </vt:lpstr>
      <vt:lpstr>Types of Advertising</vt:lpstr>
      <vt:lpstr>Types of Competitive Advertising</vt:lpstr>
      <vt:lpstr>Advertising Campaign</vt:lpstr>
      <vt:lpstr>Figure 16.1 - General Steps in Developing and Implementing an Advertising Campaign</vt:lpstr>
      <vt:lpstr>Identifying and Analyzing the Target Audience</vt:lpstr>
      <vt:lpstr>Defining the Advertising Objectives</vt:lpstr>
      <vt:lpstr>Advertising Platform</vt:lpstr>
      <vt:lpstr>Determining the Advertising Appropriation</vt:lpstr>
      <vt:lpstr>Techniques used to determine the advertising appropriation</vt:lpstr>
      <vt:lpstr>Media Plan</vt:lpstr>
      <vt:lpstr>Developing the Media Plan</vt:lpstr>
      <vt:lpstr>Developing the Media Plan</vt:lpstr>
      <vt:lpstr>Discussion Point</vt:lpstr>
      <vt:lpstr>Table 16.2 - Advantages and Disadvantages of Major Media Classes</vt:lpstr>
      <vt:lpstr>Types of Media Schedules</vt:lpstr>
      <vt:lpstr>Who Develops the Advertising Campaign?</vt:lpstr>
      <vt:lpstr>Who Develops the Advertising Campaign?</vt:lpstr>
      <vt:lpstr>Public Relations</vt:lpstr>
      <vt:lpstr>Discussion Point - Public Relations</vt:lpstr>
      <vt:lpstr>Public Relations Tools</vt:lpstr>
      <vt:lpstr>Public Relations Tools</vt:lpstr>
      <vt:lpstr>Publicity-Based Public Relations Tools</vt:lpstr>
      <vt:lpstr>Advantages and Disadvantages of Public Relations Tools</vt:lpstr>
      <vt:lpstr>Dealing with Unfavorable Public Relations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Sharon Thomas</dc:creator>
  <cp:lastModifiedBy>DONATA</cp:lastModifiedBy>
  <cp:revision>44</cp:revision>
  <dcterms:created xsi:type="dcterms:W3CDTF">2013-08-19T04:20:21Z</dcterms:created>
  <dcterms:modified xsi:type="dcterms:W3CDTF">2015-11-11T09:25:00Z</dcterms:modified>
</cp:coreProperties>
</file>