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2.xml" ContentType="application/vnd.openxmlformats-officedocument.drawingml.diagramLayout+xml"/>
  <Override PartName="/ppt/diagrams/data3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3"/>
  </p:notesMasterIdLst>
  <p:handoutMasterIdLst>
    <p:handoutMasterId r:id="rId44"/>
  </p:handoutMasterIdLst>
  <p:sldIdLst>
    <p:sldId id="256" r:id="rId2"/>
    <p:sldId id="257" r:id="rId3"/>
    <p:sldId id="258" r:id="rId4"/>
    <p:sldId id="259" r:id="rId5"/>
    <p:sldId id="310" r:id="rId6"/>
    <p:sldId id="261" r:id="rId7"/>
    <p:sldId id="262" r:id="rId8"/>
    <p:sldId id="263" r:id="rId9"/>
    <p:sldId id="264" r:id="rId10"/>
    <p:sldId id="312" r:id="rId11"/>
    <p:sldId id="265" r:id="rId12"/>
    <p:sldId id="266" r:id="rId13"/>
    <p:sldId id="314" r:id="rId14"/>
    <p:sldId id="273" r:id="rId15"/>
    <p:sldId id="274" r:id="rId16"/>
    <p:sldId id="275" r:id="rId17"/>
    <p:sldId id="276" r:id="rId18"/>
    <p:sldId id="281" r:id="rId19"/>
    <p:sldId id="316" r:id="rId20"/>
    <p:sldId id="283" r:id="rId21"/>
    <p:sldId id="284" r:id="rId22"/>
    <p:sldId id="285" r:id="rId23"/>
    <p:sldId id="286" r:id="rId24"/>
    <p:sldId id="288" r:id="rId25"/>
    <p:sldId id="290" r:id="rId26"/>
    <p:sldId id="293" r:id="rId27"/>
    <p:sldId id="294" r:id="rId28"/>
    <p:sldId id="295" r:id="rId29"/>
    <p:sldId id="296" r:id="rId30"/>
    <p:sldId id="297" r:id="rId31"/>
    <p:sldId id="298" r:id="rId32"/>
    <p:sldId id="299" r:id="rId33"/>
    <p:sldId id="300" r:id="rId34"/>
    <p:sldId id="301" r:id="rId35"/>
    <p:sldId id="302" r:id="rId36"/>
    <p:sldId id="303" r:id="rId37"/>
    <p:sldId id="304" r:id="rId38"/>
    <p:sldId id="305" r:id="rId39"/>
    <p:sldId id="306" r:id="rId40"/>
    <p:sldId id="307" r:id="rId41"/>
    <p:sldId id="308" r:id="rId4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498" autoAdjust="0"/>
    <p:restoredTop sz="94660"/>
  </p:normalViewPr>
  <p:slideViewPr>
    <p:cSldViewPr>
      <p:cViewPr>
        <p:scale>
          <a:sx n="100" d="100"/>
          <a:sy n="100" d="100"/>
        </p:scale>
        <p:origin x="-1614" y="-3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040" y="-90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BD20ECA-8364-4D68-BFBB-EE818C2B06C7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0ED1B5A-EE8A-4D71-948F-2A7C5B478454}">
      <dgm:prSet phldrT="[Text]" custT="1"/>
      <dgm:spPr/>
      <dgm:t>
        <a:bodyPr/>
        <a:lstStyle/>
        <a:p>
          <a:r>
            <a:rPr lang="en-US" sz="26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Market Segment Aspects to be Evaluated </a:t>
          </a:r>
          <a:endParaRPr lang="en-US" sz="2600" dirty="0">
            <a:solidFill>
              <a:schemeClr val="tx1"/>
            </a:solidFill>
          </a:endParaRPr>
        </a:p>
      </dgm:t>
    </dgm:pt>
    <dgm:pt modelId="{F5EEA871-2FEB-4C1C-88ED-B2B7ACE29270}" type="parTrans" cxnId="{5A817535-27A1-495A-8974-FBAB07CE5CE2}">
      <dgm:prSet/>
      <dgm:spPr/>
      <dgm:t>
        <a:bodyPr/>
        <a:lstStyle/>
        <a:p>
          <a:endParaRPr lang="en-US"/>
        </a:p>
      </dgm:t>
    </dgm:pt>
    <dgm:pt modelId="{932462F3-D061-476B-B5B3-BA392E140B98}" type="sibTrans" cxnId="{5A817535-27A1-495A-8974-FBAB07CE5CE2}">
      <dgm:prSet/>
      <dgm:spPr/>
      <dgm:t>
        <a:bodyPr/>
        <a:lstStyle/>
        <a:p>
          <a:endParaRPr lang="en-US"/>
        </a:p>
      </dgm:t>
    </dgm:pt>
    <dgm:pt modelId="{8681DD74-5E38-4EC9-91F3-49EA07F8BD94}">
      <dgm:prSet/>
      <dgm:spPr/>
      <dgm:t>
        <a:bodyPr/>
        <a:lstStyle/>
        <a:p>
          <a:r>
            <a:rPr lang="en-US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Sales Estimates </a:t>
          </a:r>
          <a:endParaRPr lang="en-US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95C60A0E-4027-48AB-B112-422C817B86FD}" type="parTrans" cxnId="{7368590F-4AB5-47EC-87DD-264B932F938B}">
      <dgm:prSet/>
      <dgm:spPr/>
      <dgm:t>
        <a:bodyPr/>
        <a:lstStyle/>
        <a:p>
          <a:endParaRPr lang="en-US"/>
        </a:p>
      </dgm:t>
    </dgm:pt>
    <dgm:pt modelId="{47ACDC3A-3AC9-41AF-A0BE-B548FE273449}" type="sibTrans" cxnId="{7368590F-4AB5-47EC-87DD-264B932F938B}">
      <dgm:prSet/>
      <dgm:spPr/>
      <dgm:t>
        <a:bodyPr/>
        <a:lstStyle/>
        <a:p>
          <a:endParaRPr lang="en-US"/>
        </a:p>
      </dgm:t>
    </dgm:pt>
    <dgm:pt modelId="{4FC5FD84-3E9E-4DDF-A8AB-9D09FD7D176A}">
      <dgm:prSet/>
      <dgm:spPr/>
      <dgm:t>
        <a:bodyPr/>
        <a:lstStyle/>
        <a:p>
          <a:r>
            <a:rPr lang="en-US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Competition</a:t>
          </a:r>
        </a:p>
      </dgm:t>
    </dgm:pt>
    <dgm:pt modelId="{02D831BC-CBDB-494E-9BB2-5736511E0643}" type="parTrans" cxnId="{A8DE1DAC-DF07-4ADD-942F-6BBC84FF96D7}">
      <dgm:prSet/>
      <dgm:spPr/>
      <dgm:t>
        <a:bodyPr/>
        <a:lstStyle/>
        <a:p>
          <a:endParaRPr lang="en-US"/>
        </a:p>
      </dgm:t>
    </dgm:pt>
    <dgm:pt modelId="{34E15254-F9CF-4841-BD6F-673B46DB5A54}" type="sibTrans" cxnId="{A8DE1DAC-DF07-4ADD-942F-6BBC84FF96D7}">
      <dgm:prSet/>
      <dgm:spPr/>
      <dgm:t>
        <a:bodyPr/>
        <a:lstStyle/>
        <a:p>
          <a:endParaRPr lang="en-US"/>
        </a:p>
      </dgm:t>
    </dgm:pt>
    <dgm:pt modelId="{DB170B87-405F-4E62-A9E9-008298EC04CF}">
      <dgm:prSet/>
      <dgm:spPr/>
      <dgm:t>
        <a:bodyPr/>
        <a:lstStyle/>
        <a:p>
          <a:r>
            <a:rPr lang="en-US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Estimated Costs</a:t>
          </a:r>
        </a:p>
      </dgm:t>
    </dgm:pt>
    <dgm:pt modelId="{D70CAED2-6416-4340-B1F5-380ACCD6FB5A}" type="parTrans" cxnId="{662A1D13-E5F2-4113-9C76-E1A9DEEF6D06}">
      <dgm:prSet/>
      <dgm:spPr/>
      <dgm:t>
        <a:bodyPr/>
        <a:lstStyle/>
        <a:p>
          <a:endParaRPr lang="en-US"/>
        </a:p>
      </dgm:t>
    </dgm:pt>
    <dgm:pt modelId="{082F04BD-29BE-460C-BBAC-A7C30617D279}" type="sibTrans" cxnId="{662A1D13-E5F2-4113-9C76-E1A9DEEF6D06}">
      <dgm:prSet/>
      <dgm:spPr/>
      <dgm:t>
        <a:bodyPr/>
        <a:lstStyle/>
        <a:p>
          <a:endParaRPr lang="en-US"/>
        </a:p>
      </dgm:t>
    </dgm:pt>
    <dgm:pt modelId="{EEC94D90-3AF1-44F2-B51B-36F3A0018C0D}" type="pres">
      <dgm:prSet presAssocID="{BBD20ECA-8364-4D68-BFBB-EE818C2B06C7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C0702C2F-BD8B-42AC-A2C2-E4137535D357}" type="pres">
      <dgm:prSet presAssocID="{B0ED1B5A-EE8A-4D71-948F-2A7C5B478454}" presName="hierRoot1" presStyleCnt="0"/>
      <dgm:spPr/>
    </dgm:pt>
    <dgm:pt modelId="{DC08E763-F192-49B3-8251-7D6C63C9B1C8}" type="pres">
      <dgm:prSet presAssocID="{B0ED1B5A-EE8A-4D71-948F-2A7C5B478454}" presName="composite" presStyleCnt="0"/>
      <dgm:spPr/>
    </dgm:pt>
    <dgm:pt modelId="{2FF54C36-E145-4908-83D3-B270C69FE317}" type="pres">
      <dgm:prSet presAssocID="{B0ED1B5A-EE8A-4D71-948F-2A7C5B478454}" presName="background" presStyleLbl="node0" presStyleIdx="0" presStyleCnt="1"/>
      <dgm:spPr/>
    </dgm:pt>
    <dgm:pt modelId="{D0AFCCBC-5457-4AE2-BA7B-B95A73735594}" type="pres">
      <dgm:prSet presAssocID="{B0ED1B5A-EE8A-4D71-948F-2A7C5B478454}" presName="text" presStyleLbl="fgAcc0" presStyleIdx="0" presStyleCnt="1" custScaleX="230836" custScaleY="147642" custLinFactNeighborX="-3995" custLinFactNeighborY="-491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12DB4E7-2923-473B-861F-18ED68E7848C}" type="pres">
      <dgm:prSet presAssocID="{B0ED1B5A-EE8A-4D71-948F-2A7C5B478454}" presName="hierChild2" presStyleCnt="0"/>
      <dgm:spPr/>
    </dgm:pt>
    <dgm:pt modelId="{6D494594-1207-49A8-B10D-937099C7B324}" type="pres">
      <dgm:prSet presAssocID="{95C60A0E-4027-48AB-B112-422C817B86FD}" presName="Name10" presStyleLbl="parChTrans1D2" presStyleIdx="0" presStyleCnt="3"/>
      <dgm:spPr/>
      <dgm:t>
        <a:bodyPr/>
        <a:lstStyle/>
        <a:p>
          <a:endParaRPr lang="en-US"/>
        </a:p>
      </dgm:t>
    </dgm:pt>
    <dgm:pt modelId="{77EA0454-FABB-4202-8EA0-A3C4EB5A07B1}" type="pres">
      <dgm:prSet presAssocID="{8681DD74-5E38-4EC9-91F3-49EA07F8BD94}" presName="hierRoot2" presStyleCnt="0"/>
      <dgm:spPr/>
    </dgm:pt>
    <dgm:pt modelId="{CD4947D7-8ABD-438A-84F5-ADB62986AB09}" type="pres">
      <dgm:prSet presAssocID="{8681DD74-5E38-4EC9-91F3-49EA07F8BD94}" presName="composite2" presStyleCnt="0"/>
      <dgm:spPr/>
    </dgm:pt>
    <dgm:pt modelId="{13C6B755-E11D-4E95-B7DA-242FCD7D12EC}" type="pres">
      <dgm:prSet presAssocID="{8681DD74-5E38-4EC9-91F3-49EA07F8BD94}" presName="background2" presStyleLbl="node2" presStyleIdx="0" presStyleCnt="3"/>
      <dgm:spPr/>
    </dgm:pt>
    <dgm:pt modelId="{2D759593-A516-4DDF-8BF5-87AD92EE5218}" type="pres">
      <dgm:prSet presAssocID="{8681DD74-5E38-4EC9-91F3-49EA07F8BD94}" presName="text2" presStyleLbl="fgAcc2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C3EB646-1239-4B2E-8725-3C9FC1F96D08}" type="pres">
      <dgm:prSet presAssocID="{8681DD74-5E38-4EC9-91F3-49EA07F8BD94}" presName="hierChild3" presStyleCnt="0"/>
      <dgm:spPr/>
    </dgm:pt>
    <dgm:pt modelId="{0D2EE545-EC46-483E-83FF-C5D89D950145}" type="pres">
      <dgm:prSet presAssocID="{02D831BC-CBDB-494E-9BB2-5736511E0643}" presName="Name10" presStyleLbl="parChTrans1D2" presStyleIdx="1" presStyleCnt="3"/>
      <dgm:spPr/>
      <dgm:t>
        <a:bodyPr/>
        <a:lstStyle/>
        <a:p>
          <a:endParaRPr lang="en-US"/>
        </a:p>
      </dgm:t>
    </dgm:pt>
    <dgm:pt modelId="{6775D73E-25D2-4F0B-8689-EB6769A9E6E6}" type="pres">
      <dgm:prSet presAssocID="{4FC5FD84-3E9E-4DDF-A8AB-9D09FD7D176A}" presName="hierRoot2" presStyleCnt="0"/>
      <dgm:spPr/>
    </dgm:pt>
    <dgm:pt modelId="{4CFB330F-22E1-418C-BE3C-D048F0735AEB}" type="pres">
      <dgm:prSet presAssocID="{4FC5FD84-3E9E-4DDF-A8AB-9D09FD7D176A}" presName="composite2" presStyleCnt="0"/>
      <dgm:spPr/>
    </dgm:pt>
    <dgm:pt modelId="{531F5407-F1B1-4DE4-880A-DA1340E42A73}" type="pres">
      <dgm:prSet presAssocID="{4FC5FD84-3E9E-4DDF-A8AB-9D09FD7D176A}" presName="background2" presStyleLbl="node2" presStyleIdx="1" presStyleCnt="3"/>
      <dgm:spPr/>
    </dgm:pt>
    <dgm:pt modelId="{C252F108-8D76-468D-9D1F-10CDC2AE9F9F}" type="pres">
      <dgm:prSet presAssocID="{4FC5FD84-3E9E-4DDF-A8AB-9D09FD7D176A}" presName="text2" presStyleLbl="fgAcc2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0E21BFA-D977-45B6-BC1A-3C054F8CDD64}" type="pres">
      <dgm:prSet presAssocID="{4FC5FD84-3E9E-4DDF-A8AB-9D09FD7D176A}" presName="hierChild3" presStyleCnt="0"/>
      <dgm:spPr/>
    </dgm:pt>
    <dgm:pt modelId="{F5043680-FBC4-42EF-B497-B0FB4472746B}" type="pres">
      <dgm:prSet presAssocID="{D70CAED2-6416-4340-B1F5-380ACCD6FB5A}" presName="Name10" presStyleLbl="parChTrans1D2" presStyleIdx="2" presStyleCnt="3"/>
      <dgm:spPr/>
      <dgm:t>
        <a:bodyPr/>
        <a:lstStyle/>
        <a:p>
          <a:endParaRPr lang="en-US"/>
        </a:p>
      </dgm:t>
    </dgm:pt>
    <dgm:pt modelId="{FCB60FD5-C5D1-488B-8AF6-C45E75CD484F}" type="pres">
      <dgm:prSet presAssocID="{DB170B87-405F-4E62-A9E9-008298EC04CF}" presName="hierRoot2" presStyleCnt="0"/>
      <dgm:spPr/>
    </dgm:pt>
    <dgm:pt modelId="{338EDE67-4D33-40E1-A8DE-BBC293631679}" type="pres">
      <dgm:prSet presAssocID="{DB170B87-405F-4E62-A9E9-008298EC04CF}" presName="composite2" presStyleCnt="0"/>
      <dgm:spPr/>
    </dgm:pt>
    <dgm:pt modelId="{20DA9833-A8AD-401A-BFBF-D08CE1E7497E}" type="pres">
      <dgm:prSet presAssocID="{DB170B87-405F-4E62-A9E9-008298EC04CF}" presName="background2" presStyleLbl="node2" presStyleIdx="2" presStyleCnt="3"/>
      <dgm:spPr/>
    </dgm:pt>
    <dgm:pt modelId="{45E91EDE-C48C-442D-8370-D917F9830144}" type="pres">
      <dgm:prSet presAssocID="{DB170B87-405F-4E62-A9E9-008298EC04CF}" presName="text2" presStyleLbl="fgAcc2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01B2E80-1257-43D2-ABC7-A60F6FA197EA}" type="pres">
      <dgm:prSet presAssocID="{DB170B87-405F-4E62-A9E9-008298EC04CF}" presName="hierChild3" presStyleCnt="0"/>
      <dgm:spPr/>
    </dgm:pt>
  </dgm:ptLst>
  <dgm:cxnLst>
    <dgm:cxn modelId="{447A3714-81AE-4E3B-AF83-0DF6C3133F69}" type="presOf" srcId="{8681DD74-5E38-4EC9-91F3-49EA07F8BD94}" destId="{2D759593-A516-4DDF-8BF5-87AD92EE5218}" srcOrd="0" destOrd="0" presId="urn:microsoft.com/office/officeart/2005/8/layout/hierarchy1"/>
    <dgm:cxn modelId="{482E0286-7D07-4BF5-AB49-2BB784E7167E}" type="presOf" srcId="{B0ED1B5A-EE8A-4D71-948F-2A7C5B478454}" destId="{D0AFCCBC-5457-4AE2-BA7B-B95A73735594}" srcOrd="0" destOrd="0" presId="urn:microsoft.com/office/officeart/2005/8/layout/hierarchy1"/>
    <dgm:cxn modelId="{BD95A68C-8B30-4C29-A2F7-432AAD7D6A49}" type="presOf" srcId="{95C60A0E-4027-48AB-B112-422C817B86FD}" destId="{6D494594-1207-49A8-B10D-937099C7B324}" srcOrd="0" destOrd="0" presId="urn:microsoft.com/office/officeart/2005/8/layout/hierarchy1"/>
    <dgm:cxn modelId="{1AD9557A-85AC-4ABE-8C26-3105A4FC1E81}" type="presOf" srcId="{4FC5FD84-3E9E-4DDF-A8AB-9D09FD7D176A}" destId="{C252F108-8D76-468D-9D1F-10CDC2AE9F9F}" srcOrd="0" destOrd="0" presId="urn:microsoft.com/office/officeart/2005/8/layout/hierarchy1"/>
    <dgm:cxn modelId="{50E765A1-B741-4119-9D06-CD1C7ABE8FCE}" type="presOf" srcId="{D70CAED2-6416-4340-B1F5-380ACCD6FB5A}" destId="{F5043680-FBC4-42EF-B497-B0FB4472746B}" srcOrd="0" destOrd="0" presId="urn:microsoft.com/office/officeart/2005/8/layout/hierarchy1"/>
    <dgm:cxn modelId="{A8DE1DAC-DF07-4ADD-942F-6BBC84FF96D7}" srcId="{B0ED1B5A-EE8A-4D71-948F-2A7C5B478454}" destId="{4FC5FD84-3E9E-4DDF-A8AB-9D09FD7D176A}" srcOrd="1" destOrd="0" parTransId="{02D831BC-CBDB-494E-9BB2-5736511E0643}" sibTransId="{34E15254-F9CF-4841-BD6F-673B46DB5A54}"/>
    <dgm:cxn modelId="{3AFDD610-D8C5-4260-9147-0DADBE2D86BD}" type="presOf" srcId="{DB170B87-405F-4E62-A9E9-008298EC04CF}" destId="{45E91EDE-C48C-442D-8370-D917F9830144}" srcOrd="0" destOrd="0" presId="urn:microsoft.com/office/officeart/2005/8/layout/hierarchy1"/>
    <dgm:cxn modelId="{1B2710C7-8901-41FE-9BEE-776C47776254}" type="presOf" srcId="{BBD20ECA-8364-4D68-BFBB-EE818C2B06C7}" destId="{EEC94D90-3AF1-44F2-B51B-36F3A0018C0D}" srcOrd="0" destOrd="0" presId="urn:microsoft.com/office/officeart/2005/8/layout/hierarchy1"/>
    <dgm:cxn modelId="{B9FAB8BF-F001-485C-85BB-9FE15EE54F22}" type="presOf" srcId="{02D831BC-CBDB-494E-9BB2-5736511E0643}" destId="{0D2EE545-EC46-483E-83FF-C5D89D950145}" srcOrd="0" destOrd="0" presId="urn:microsoft.com/office/officeart/2005/8/layout/hierarchy1"/>
    <dgm:cxn modelId="{5A817535-27A1-495A-8974-FBAB07CE5CE2}" srcId="{BBD20ECA-8364-4D68-BFBB-EE818C2B06C7}" destId="{B0ED1B5A-EE8A-4D71-948F-2A7C5B478454}" srcOrd="0" destOrd="0" parTransId="{F5EEA871-2FEB-4C1C-88ED-B2B7ACE29270}" sibTransId="{932462F3-D061-476B-B5B3-BA392E140B98}"/>
    <dgm:cxn modelId="{7368590F-4AB5-47EC-87DD-264B932F938B}" srcId="{B0ED1B5A-EE8A-4D71-948F-2A7C5B478454}" destId="{8681DD74-5E38-4EC9-91F3-49EA07F8BD94}" srcOrd="0" destOrd="0" parTransId="{95C60A0E-4027-48AB-B112-422C817B86FD}" sibTransId="{47ACDC3A-3AC9-41AF-A0BE-B548FE273449}"/>
    <dgm:cxn modelId="{662A1D13-E5F2-4113-9C76-E1A9DEEF6D06}" srcId="{B0ED1B5A-EE8A-4D71-948F-2A7C5B478454}" destId="{DB170B87-405F-4E62-A9E9-008298EC04CF}" srcOrd="2" destOrd="0" parTransId="{D70CAED2-6416-4340-B1F5-380ACCD6FB5A}" sibTransId="{082F04BD-29BE-460C-BBAC-A7C30617D279}"/>
    <dgm:cxn modelId="{7A53484A-157E-4F1B-B677-80560F153D26}" type="presParOf" srcId="{EEC94D90-3AF1-44F2-B51B-36F3A0018C0D}" destId="{C0702C2F-BD8B-42AC-A2C2-E4137535D357}" srcOrd="0" destOrd="0" presId="urn:microsoft.com/office/officeart/2005/8/layout/hierarchy1"/>
    <dgm:cxn modelId="{A3890311-6663-476C-AD45-0F65B3AFD97B}" type="presParOf" srcId="{C0702C2F-BD8B-42AC-A2C2-E4137535D357}" destId="{DC08E763-F192-49B3-8251-7D6C63C9B1C8}" srcOrd="0" destOrd="0" presId="urn:microsoft.com/office/officeart/2005/8/layout/hierarchy1"/>
    <dgm:cxn modelId="{8A2E79EF-264E-4A01-ACB1-4CD34A803C21}" type="presParOf" srcId="{DC08E763-F192-49B3-8251-7D6C63C9B1C8}" destId="{2FF54C36-E145-4908-83D3-B270C69FE317}" srcOrd="0" destOrd="0" presId="urn:microsoft.com/office/officeart/2005/8/layout/hierarchy1"/>
    <dgm:cxn modelId="{CD315D9A-81B1-49AD-9678-8E6EBE48D0CC}" type="presParOf" srcId="{DC08E763-F192-49B3-8251-7D6C63C9B1C8}" destId="{D0AFCCBC-5457-4AE2-BA7B-B95A73735594}" srcOrd="1" destOrd="0" presId="urn:microsoft.com/office/officeart/2005/8/layout/hierarchy1"/>
    <dgm:cxn modelId="{F044F56A-2F82-4980-B544-01B2A7134529}" type="presParOf" srcId="{C0702C2F-BD8B-42AC-A2C2-E4137535D357}" destId="{412DB4E7-2923-473B-861F-18ED68E7848C}" srcOrd="1" destOrd="0" presId="urn:microsoft.com/office/officeart/2005/8/layout/hierarchy1"/>
    <dgm:cxn modelId="{86C58FA1-52EF-4C9E-B9B4-49C13DC4C00E}" type="presParOf" srcId="{412DB4E7-2923-473B-861F-18ED68E7848C}" destId="{6D494594-1207-49A8-B10D-937099C7B324}" srcOrd="0" destOrd="0" presId="urn:microsoft.com/office/officeart/2005/8/layout/hierarchy1"/>
    <dgm:cxn modelId="{9E498D18-FFE1-429B-9110-B7D4916B74EB}" type="presParOf" srcId="{412DB4E7-2923-473B-861F-18ED68E7848C}" destId="{77EA0454-FABB-4202-8EA0-A3C4EB5A07B1}" srcOrd="1" destOrd="0" presId="urn:microsoft.com/office/officeart/2005/8/layout/hierarchy1"/>
    <dgm:cxn modelId="{1F524487-F005-48EC-BB0E-3C4476E73E25}" type="presParOf" srcId="{77EA0454-FABB-4202-8EA0-A3C4EB5A07B1}" destId="{CD4947D7-8ABD-438A-84F5-ADB62986AB09}" srcOrd="0" destOrd="0" presId="urn:microsoft.com/office/officeart/2005/8/layout/hierarchy1"/>
    <dgm:cxn modelId="{5C2C7808-F3D9-4E3C-A6DF-5B01DEB8A0B7}" type="presParOf" srcId="{CD4947D7-8ABD-438A-84F5-ADB62986AB09}" destId="{13C6B755-E11D-4E95-B7DA-242FCD7D12EC}" srcOrd="0" destOrd="0" presId="urn:microsoft.com/office/officeart/2005/8/layout/hierarchy1"/>
    <dgm:cxn modelId="{1276FFE4-F1C6-4098-A847-CFCA1D9016D1}" type="presParOf" srcId="{CD4947D7-8ABD-438A-84F5-ADB62986AB09}" destId="{2D759593-A516-4DDF-8BF5-87AD92EE5218}" srcOrd="1" destOrd="0" presId="urn:microsoft.com/office/officeart/2005/8/layout/hierarchy1"/>
    <dgm:cxn modelId="{1C8D2551-6C46-4EDD-8BF4-4E3F6720B9A3}" type="presParOf" srcId="{77EA0454-FABB-4202-8EA0-A3C4EB5A07B1}" destId="{EC3EB646-1239-4B2E-8725-3C9FC1F96D08}" srcOrd="1" destOrd="0" presId="urn:microsoft.com/office/officeart/2005/8/layout/hierarchy1"/>
    <dgm:cxn modelId="{30B9F1D5-4EE5-49D8-8482-3BF814FD0119}" type="presParOf" srcId="{412DB4E7-2923-473B-861F-18ED68E7848C}" destId="{0D2EE545-EC46-483E-83FF-C5D89D950145}" srcOrd="2" destOrd="0" presId="urn:microsoft.com/office/officeart/2005/8/layout/hierarchy1"/>
    <dgm:cxn modelId="{E4077133-0471-4BDB-BB62-E2FCD9C89CA8}" type="presParOf" srcId="{412DB4E7-2923-473B-861F-18ED68E7848C}" destId="{6775D73E-25D2-4F0B-8689-EB6769A9E6E6}" srcOrd="3" destOrd="0" presId="urn:microsoft.com/office/officeart/2005/8/layout/hierarchy1"/>
    <dgm:cxn modelId="{819B8D35-3CCE-4378-888E-85A7883E6A8D}" type="presParOf" srcId="{6775D73E-25D2-4F0B-8689-EB6769A9E6E6}" destId="{4CFB330F-22E1-418C-BE3C-D048F0735AEB}" srcOrd="0" destOrd="0" presId="urn:microsoft.com/office/officeart/2005/8/layout/hierarchy1"/>
    <dgm:cxn modelId="{9EE25E53-666E-4461-8329-5A615E6187FB}" type="presParOf" srcId="{4CFB330F-22E1-418C-BE3C-D048F0735AEB}" destId="{531F5407-F1B1-4DE4-880A-DA1340E42A73}" srcOrd="0" destOrd="0" presId="urn:microsoft.com/office/officeart/2005/8/layout/hierarchy1"/>
    <dgm:cxn modelId="{2BBCAB2D-BCEC-4707-8B19-4C4CB9A2FD87}" type="presParOf" srcId="{4CFB330F-22E1-418C-BE3C-D048F0735AEB}" destId="{C252F108-8D76-468D-9D1F-10CDC2AE9F9F}" srcOrd="1" destOrd="0" presId="urn:microsoft.com/office/officeart/2005/8/layout/hierarchy1"/>
    <dgm:cxn modelId="{11610211-C2F8-47A7-BB66-524EBBBDCEE9}" type="presParOf" srcId="{6775D73E-25D2-4F0B-8689-EB6769A9E6E6}" destId="{60E21BFA-D977-45B6-BC1A-3C054F8CDD64}" srcOrd="1" destOrd="0" presId="urn:microsoft.com/office/officeart/2005/8/layout/hierarchy1"/>
    <dgm:cxn modelId="{59C181F7-BD47-4FB1-BFB1-5448702BA7B2}" type="presParOf" srcId="{412DB4E7-2923-473B-861F-18ED68E7848C}" destId="{F5043680-FBC4-42EF-B497-B0FB4472746B}" srcOrd="4" destOrd="0" presId="urn:microsoft.com/office/officeart/2005/8/layout/hierarchy1"/>
    <dgm:cxn modelId="{C9447A62-BA04-4D4D-BD58-F188344BE91C}" type="presParOf" srcId="{412DB4E7-2923-473B-861F-18ED68E7848C}" destId="{FCB60FD5-C5D1-488B-8AF6-C45E75CD484F}" srcOrd="5" destOrd="0" presId="urn:microsoft.com/office/officeart/2005/8/layout/hierarchy1"/>
    <dgm:cxn modelId="{A5BB7E63-214A-47F0-9D7F-5CE3578385E5}" type="presParOf" srcId="{FCB60FD5-C5D1-488B-8AF6-C45E75CD484F}" destId="{338EDE67-4D33-40E1-A8DE-BBC293631679}" srcOrd="0" destOrd="0" presId="urn:microsoft.com/office/officeart/2005/8/layout/hierarchy1"/>
    <dgm:cxn modelId="{104CED4D-33E7-4112-B7C5-F4167CF375B8}" type="presParOf" srcId="{338EDE67-4D33-40E1-A8DE-BBC293631679}" destId="{20DA9833-A8AD-401A-BFBF-D08CE1E7497E}" srcOrd="0" destOrd="0" presId="urn:microsoft.com/office/officeart/2005/8/layout/hierarchy1"/>
    <dgm:cxn modelId="{1BD8CBBC-1CE4-46E5-A5E1-A10A5B600C47}" type="presParOf" srcId="{338EDE67-4D33-40E1-A8DE-BBC293631679}" destId="{45E91EDE-C48C-442D-8370-D917F9830144}" srcOrd="1" destOrd="0" presId="urn:microsoft.com/office/officeart/2005/8/layout/hierarchy1"/>
    <dgm:cxn modelId="{3ABB0366-788C-4001-B88F-BC336CC222D0}" type="presParOf" srcId="{FCB60FD5-C5D1-488B-8AF6-C45E75CD484F}" destId="{E01B2E80-1257-43D2-ABC7-A60F6FA197EA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447D868-B979-4905-8D8D-E2099041E381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IN"/>
        </a:p>
      </dgm:t>
    </dgm:pt>
    <dgm:pt modelId="{A770E99B-2835-48C7-B18C-0EE98704EADF}">
      <dgm:prSet phldrT="[Text]"/>
      <dgm:spPr/>
      <dgm:t>
        <a:bodyPr/>
        <a:lstStyle/>
        <a:p>
          <a:r>
            <a:rPr lang="en-US" dirty="0" smtClean="0"/>
            <a:t>Advantages</a:t>
          </a:r>
          <a:endParaRPr lang="en-IN" dirty="0"/>
        </a:p>
      </dgm:t>
    </dgm:pt>
    <dgm:pt modelId="{E7AF7292-A597-40E7-ACA5-1C39745DD7A8}" type="parTrans" cxnId="{C8A903FF-FC95-4A9A-A87B-C26CAC12D5E9}">
      <dgm:prSet/>
      <dgm:spPr/>
      <dgm:t>
        <a:bodyPr/>
        <a:lstStyle/>
        <a:p>
          <a:endParaRPr lang="en-IN"/>
        </a:p>
      </dgm:t>
    </dgm:pt>
    <dgm:pt modelId="{EE64DB2F-FE7A-45AE-BF51-B23E53888121}" type="sibTrans" cxnId="{C8A903FF-FC95-4A9A-A87B-C26CAC12D5E9}">
      <dgm:prSet/>
      <dgm:spPr/>
      <dgm:t>
        <a:bodyPr/>
        <a:lstStyle/>
        <a:p>
          <a:endParaRPr lang="en-IN"/>
        </a:p>
      </dgm:t>
    </dgm:pt>
    <dgm:pt modelId="{8E7D5B51-BF5E-47C6-94D5-9D5830B86EB1}">
      <dgm:prSet phldrT="[Text]"/>
      <dgm:spPr/>
      <dgm:t>
        <a:bodyPr/>
        <a:lstStyle/>
        <a:p>
          <a:r>
            <a:rPr lang="en-US" b="0" dirty="0" smtClean="0"/>
            <a:t>Expedient and inexpensive approach</a:t>
          </a:r>
          <a:endParaRPr lang="en-IN" b="0" dirty="0"/>
        </a:p>
      </dgm:t>
    </dgm:pt>
    <dgm:pt modelId="{AFFB9F07-5D4E-4BEA-AF7B-7C043FFE9B17}" type="parTrans" cxnId="{8D8EB6F3-4A84-45C5-B935-1CACF330A3C2}">
      <dgm:prSet/>
      <dgm:spPr/>
      <dgm:t>
        <a:bodyPr/>
        <a:lstStyle/>
        <a:p>
          <a:endParaRPr lang="en-IN"/>
        </a:p>
      </dgm:t>
    </dgm:pt>
    <dgm:pt modelId="{E6692FDA-04FE-4ABE-BCD1-8391B787D00E}" type="sibTrans" cxnId="{8D8EB6F3-4A84-45C5-B935-1CACF330A3C2}">
      <dgm:prSet/>
      <dgm:spPr/>
      <dgm:t>
        <a:bodyPr/>
        <a:lstStyle/>
        <a:p>
          <a:endParaRPr lang="en-IN"/>
        </a:p>
      </dgm:t>
    </dgm:pt>
    <dgm:pt modelId="{86A6481B-22FC-4D54-A183-257B843E24CA}">
      <dgm:prSet phldrT="[Text]"/>
      <dgm:spPr/>
      <dgm:t>
        <a:bodyPr/>
        <a:lstStyle/>
        <a:p>
          <a:r>
            <a:rPr lang="en-US" dirty="0" smtClean="0"/>
            <a:t>Disadvantages</a:t>
          </a:r>
          <a:endParaRPr lang="en-IN" dirty="0"/>
        </a:p>
      </dgm:t>
    </dgm:pt>
    <dgm:pt modelId="{6C9FFEDE-FDC5-44F7-A924-9E9132378831}" type="parTrans" cxnId="{37D7E1B1-6F53-48F1-B880-C4431B37714A}">
      <dgm:prSet/>
      <dgm:spPr/>
      <dgm:t>
        <a:bodyPr/>
        <a:lstStyle/>
        <a:p>
          <a:endParaRPr lang="en-IN"/>
        </a:p>
      </dgm:t>
    </dgm:pt>
    <dgm:pt modelId="{85C3201E-76B8-44B9-B945-05F3159D52D9}" type="sibTrans" cxnId="{37D7E1B1-6F53-48F1-B880-C4431B37714A}">
      <dgm:prSet/>
      <dgm:spPr/>
      <dgm:t>
        <a:bodyPr/>
        <a:lstStyle/>
        <a:p>
          <a:endParaRPr lang="en-IN"/>
        </a:p>
      </dgm:t>
    </dgm:pt>
    <dgm:pt modelId="{A67457D5-AAF7-4913-ACDD-50793C155132}">
      <dgm:prSet phldrT="[Text]"/>
      <dgm:spPr/>
      <dgm:t>
        <a:bodyPr/>
        <a:lstStyle/>
        <a:p>
          <a:r>
            <a:rPr lang="en-US" b="0" dirty="0" smtClean="0"/>
            <a:t>Forecast may weight recent sales booms or slumps excessively</a:t>
          </a:r>
          <a:endParaRPr lang="en-IN" b="0" dirty="0"/>
        </a:p>
      </dgm:t>
    </dgm:pt>
    <dgm:pt modelId="{D02AE79E-F977-4E7A-BFD5-8608D2C3ECD9}" type="parTrans" cxnId="{748626EB-1394-4F06-BE7E-B533BA9079F2}">
      <dgm:prSet/>
      <dgm:spPr/>
      <dgm:t>
        <a:bodyPr/>
        <a:lstStyle/>
        <a:p>
          <a:endParaRPr lang="en-IN"/>
        </a:p>
      </dgm:t>
    </dgm:pt>
    <dgm:pt modelId="{B8831D22-C3A4-425F-BCC7-B1044767695D}" type="sibTrans" cxnId="{748626EB-1394-4F06-BE7E-B533BA9079F2}">
      <dgm:prSet/>
      <dgm:spPr/>
      <dgm:t>
        <a:bodyPr/>
        <a:lstStyle/>
        <a:p>
          <a:endParaRPr lang="en-IN"/>
        </a:p>
      </dgm:t>
    </dgm:pt>
    <dgm:pt modelId="{8FF5342C-6BD1-4CAC-919F-77FBFC76D426}">
      <dgm:prSet phldrT="[Text]"/>
      <dgm:spPr/>
      <dgm:t>
        <a:bodyPr/>
        <a:lstStyle/>
        <a:p>
          <a:r>
            <a:rPr lang="en-US" b="0" dirty="0" smtClean="0"/>
            <a:t>Forecaster has only past experience as a guide for deciding where to go in the future</a:t>
          </a:r>
          <a:endParaRPr lang="en-IN" b="0" dirty="0"/>
        </a:p>
      </dgm:t>
    </dgm:pt>
    <dgm:pt modelId="{518C8F06-EC6C-4C54-BDFD-467ED3A2819A}" type="parTrans" cxnId="{25BF292F-5197-4FF4-A6FB-A3D374CA64AA}">
      <dgm:prSet/>
      <dgm:spPr/>
      <dgm:t>
        <a:bodyPr/>
        <a:lstStyle/>
        <a:p>
          <a:endParaRPr lang="en-IN"/>
        </a:p>
      </dgm:t>
    </dgm:pt>
    <dgm:pt modelId="{F0E59CF4-A581-4A9D-AAB5-4C3248BD8D87}" type="sibTrans" cxnId="{25BF292F-5197-4FF4-A6FB-A3D374CA64AA}">
      <dgm:prSet/>
      <dgm:spPr/>
      <dgm:t>
        <a:bodyPr/>
        <a:lstStyle/>
        <a:p>
          <a:endParaRPr lang="en-IN"/>
        </a:p>
      </dgm:t>
    </dgm:pt>
    <dgm:pt modelId="{627AA8FD-B6C2-4D1A-87DE-09C5413F7D3C}">
      <dgm:prSet phldrT="[Text]"/>
      <dgm:spPr/>
      <dgm:t>
        <a:bodyPr/>
        <a:lstStyle/>
        <a:p>
          <a:r>
            <a:rPr lang="en-US" b="0" dirty="0" smtClean="0"/>
            <a:t>Works well when product demand is   stable  </a:t>
          </a:r>
          <a:endParaRPr lang="en-IN" b="0" dirty="0"/>
        </a:p>
      </dgm:t>
    </dgm:pt>
    <dgm:pt modelId="{9752C207-2E18-4EAA-8E53-03D7B134FE4E}" type="parTrans" cxnId="{8659647D-941D-4CE1-9B8B-B8711234315D}">
      <dgm:prSet/>
      <dgm:spPr/>
      <dgm:t>
        <a:bodyPr/>
        <a:lstStyle/>
        <a:p>
          <a:endParaRPr lang="en-IN"/>
        </a:p>
      </dgm:t>
    </dgm:pt>
    <dgm:pt modelId="{9F67E669-D2C6-4283-AE4B-E203A4226E55}" type="sibTrans" cxnId="{8659647D-941D-4CE1-9B8B-B8711234315D}">
      <dgm:prSet/>
      <dgm:spPr/>
      <dgm:t>
        <a:bodyPr/>
        <a:lstStyle/>
        <a:p>
          <a:endParaRPr lang="en-IN"/>
        </a:p>
      </dgm:t>
    </dgm:pt>
    <dgm:pt modelId="{6E64969C-B23D-4AA4-854F-1D4863C1A041}" type="pres">
      <dgm:prSet presAssocID="{7447D868-B979-4905-8D8D-E2099041E38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IN"/>
        </a:p>
      </dgm:t>
    </dgm:pt>
    <dgm:pt modelId="{76A0737D-FD23-48BF-9419-C52E5B84B748}" type="pres">
      <dgm:prSet presAssocID="{A770E99B-2835-48C7-B18C-0EE98704EADF}" presName="composite" presStyleCnt="0"/>
      <dgm:spPr/>
      <dgm:t>
        <a:bodyPr/>
        <a:lstStyle/>
        <a:p>
          <a:endParaRPr lang="en-US"/>
        </a:p>
      </dgm:t>
    </dgm:pt>
    <dgm:pt modelId="{E48D5412-1079-430D-B02C-C45F60CFCE20}" type="pres">
      <dgm:prSet presAssocID="{A770E99B-2835-48C7-B18C-0EE98704EADF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84D461A8-35E7-4E19-83E2-9CBC623A35F5}" type="pres">
      <dgm:prSet presAssocID="{A770E99B-2835-48C7-B18C-0EE98704EADF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C8268370-1E54-437D-8063-8D8B0913930F}" type="pres">
      <dgm:prSet presAssocID="{EE64DB2F-FE7A-45AE-BF51-B23E53888121}" presName="space" presStyleCnt="0"/>
      <dgm:spPr/>
      <dgm:t>
        <a:bodyPr/>
        <a:lstStyle/>
        <a:p>
          <a:endParaRPr lang="en-US"/>
        </a:p>
      </dgm:t>
    </dgm:pt>
    <dgm:pt modelId="{3304078D-9429-426D-A281-6E758E2676B0}" type="pres">
      <dgm:prSet presAssocID="{86A6481B-22FC-4D54-A183-257B843E24CA}" presName="composite" presStyleCnt="0"/>
      <dgm:spPr/>
      <dgm:t>
        <a:bodyPr/>
        <a:lstStyle/>
        <a:p>
          <a:endParaRPr lang="en-US"/>
        </a:p>
      </dgm:t>
    </dgm:pt>
    <dgm:pt modelId="{33882134-FF47-4C7E-9E27-E7CCE2092EB3}" type="pres">
      <dgm:prSet presAssocID="{86A6481B-22FC-4D54-A183-257B843E24CA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B580E65A-5225-46E3-BCA9-A3D3A2E5CC32}" type="pres">
      <dgm:prSet presAssocID="{86A6481B-22FC-4D54-A183-257B843E24CA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</dgm:ptLst>
  <dgm:cxnLst>
    <dgm:cxn modelId="{2ED2F3EC-555F-4B07-838C-5C719F88D091}" type="presOf" srcId="{8E7D5B51-BF5E-47C6-94D5-9D5830B86EB1}" destId="{84D461A8-35E7-4E19-83E2-9CBC623A35F5}" srcOrd="0" destOrd="0" presId="urn:microsoft.com/office/officeart/2005/8/layout/hList1"/>
    <dgm:cxn modelId="{D970C936-7573-4F7F-A680-71377FC52E13}" type="presOf" srcId="{8FF5342C-6BD1-4CAC-919F-77FBFC76D426}" destId="{B580E65A-5225-46E3-BCA9-A3D3A2E5CC32}" srcOrd="0" destOrd="1" presId="urn:microsoft.com/office/officeart/2005/8/layout/hList1"/>
    <dgm:cxn modelId="{6A42FB79-7756-488D-BB37-DE2F721B2063}" type="presOf" srcId="{86A6481B-22FC-4D54-A183-257B843E24CA}" destId="{33882134-FF47-4C7E-9E27-E7CCE2092EB3}" srcOrd="0" destOrd="0" presId="urn:microsoft.com/office/officeart/2005/8/layout/hList1"/>
    <dgm:cxn modelId="{C8A903FF-FC95-4A9A-A87B-C26CAC12D5E9}" srcId="{7447D868-B979-4905-8D8D-E2099041E381}" destId="{A770E99B-2835-48C7-B18C-0EE98704EADF}" srcOrd="0" destOrd="0" parTransId="{E7AF7292-A597-40E7-ACA5-1C39745DD7A8}" sibTransId="{EE64DB2F-FE7A-45AE-BF51-B23E53888121}"/>
    <dgm:cxn modelId="{8D8EB6F3-4A84-45C5-B935-1CACF330A3C2}" srcId="{A770E99B-2835-48C7-B18C-0EE98704EADF}" destId="{8E7D5B51-BF5E-47C6-94D5-9D5830B86EB1}" srcOrd="0" destOrd="0" parTransId="{AFFB9F07-5D4E-4BEA-AF7B-7C043FFE9B17}" sibTransId="{E6692FDA-04FE-4ABE-BCD1-8391B787D00E}"/>
    <dgm:cxn modelId="{9F2CD8DB-E5A1-4C0B-924E-5A5E192D4139}" type="presOf" srcId="{7447D868-B979-4905-8D8D-E2099041E381}" destId="{6E64969C-B23D-4AA4-854F-1D4863C1A041}" srcOrd="0" destOrd="0" presId="urn:microsoft.com/office/officeart/2005/8/layout/hList1"/>
    <dgm:cxn modelId="{25BF292F-5197-4FF4-A6FB-A3D374CA64AA}" srcId="{86A6481B-22FC-4D54-A183-257B843E24CA}" destId="{8FF5342C-6BD1-4CAC-919F-77FBFC76D426}" srcOrd="1" destOrd="0" parTransId="{518C8F06-EC6C-4C54-BDFD-467ED3A2819A}" sibTransId="{F0E59CF4-A581-4A9D-AAB5-4C3248BD8D87}"/>
    <dgm:cxn modelId="{8659647D-941D-4CE1-9B8B-B8711234315D}" srcId="{A770E99B-2835-48C7-B18C-0EE98704EADF}" destId="{627AA8FD-B6C2-4D1A-87DE-09C5413F7D3C}" srcOrd="1" destOrd="0" parTransId="{9752C207-2E18-4EAA-8E53-03D7B134FE4E}" sibTransId="{9F67E669-D2C6-4283-AE4B-E203A4226E55}"/>
    <dgm:cxn modelId="{0F4AF478-AD6A-429C-8A75-935AB50AEF33}" type="presOf" srcId="{A67457D5-AAF7-4913-ACDD-50793C155132}" destId="{B580E65A-5225-46E3-BCA9-A3D3A2E5CC32}" srcOrd="0" destOrd="0" presId="urn:microsoft.com/office/officeart/2005/8/layout/hList1"/>
    <dgm:cxn modelId="{C257D79F-1500-4A41-9CF0-25446753F3E4}" type="presOf" srcId="{A770E99B-2835-48C7-B18C-0EE98704EADF}" destId="{E48D5412-1079-430D-B02C-C45F60CFCE20}" srcOrd="0" destOrd="0" presId="urn:microsoft.com/office/officeart/2005/8/layout/hList1"/>
    <dgm:cxn modelId="{37D7E1B1-6F53-48F1-B880-C4431B37714A}" srcId="{7447D868-B979-4905-8D8D-E2099041E381}" destId="{86A6481B-22FC-4D54-A183-257B843E24CA}" srcOrd="1" destOrd="0" parTransId="{6C9FFEDE-FDC5-44F7-A924-9E9132378831}" sibTransId="{85C3201E-76B8-44B9-B945-05F3159D52D9}"/>
    <dgm:cxn modelId="{748626EB-1394-4F06-BE7E-B533BA9079F2}" srcId="{86A6481B-22FC-4D54-A183-257B843E24CA}" destId="{A67457D5-AAF7-4913-ACDD-50793C155132}" srcOrd="0" destOrd="0" parTransId="{D02AE79E-F977-4E7A-BFD5-8608D2C3ECD9}" sibTransId="{B8831D22-C3A4-425F-BCC7-B1044767695D}"/>
    <dgm:cxn modelId="{E7BCBBB2-84A0-4C9E-AA29-469E6136212F}" type="presOf" srcId="{627AA8FD-B6C2-4D1A-87DE-09C5413F7D3C}" destId="{84D461A8-35E7-4E19-83E2-9CBC623A35F5}" srcOrd="0" destOrd="1" presId="urn:microsoft.com/office/officeart/2005/8/layout/hList1"/>
    <dgm:cxn modelId="{AEB2FECB-584B-4961-BDFC-0B2956BED7E4}" type="presParOf" srcId="{6E64969C-B23D-4AA4-854F-1D4863C1A041}" destId="{76A0737D-FD23-48BF-9419-C52E5B84B748}" srcOrd="0" destOrd="0" presId="urn:microsoft.com/office/officeart/2005/8/layout/hList1"/>
    <dgm:cxn modelId="{671ABC12-7CD5-4BFB-A72C-F8623AEBAC25}" type="presParOf" srcId="{76A0737D-FD23-48BF-9419-C52E5B84B748}" destId="{E48D5412-1079-430D-B02C-C45F60CFCE20}" srcOrd="0" destOrd="0" presId="urn:microsoft.com/office/officeart/2005/8/layout/hList1"/>
    <dgm:cxn modelId="{FB0D1C6A-1FA2-4F69-A7B4-626060DEDE89}" type="presParOf" srcId="{76A0737D-FD23-48BF-9419-C52E5B84B748}" destId="{84D461A8-35E7-4E19-83E2-9CBC623A35F5}" srcOrd="1" destOrd="0" presId="urn:microsoft.com/office/officeart/2005/8/layout/hList1"/>
    <dgm:cxn modelId="{556465DB-2138-4009-B410-3CB0F7A57DC8}" type="presParOf" srcId="{6E64969C-B23D-4AA4-854F-1D4863C1A041}" destId="{C8268370-1E54-437D-8063-8D8B0913930F}" srcOrd="1" destOrd="0" presId="urn:microsoft.com/office/officeart/2005/8/layout/hList1"/>
    <dgm:cxn modelId="{EF885E1D-DCED-4439-A58A-F5675C5A68AA}" type="presParOf" srcId="{6E64969C-B23D-4AA4-854F-1D4863C1A041}" destId="{3304078D-9429-426D-A281-6E758E2676B0}" srcOrd="2" destOrd="0" presId="urn:microsoft.com/office/officeart/2005/8/layout/hList1"/>
    <dgm:cxn modelId="{96104111-14CF-46D3-8871-C21B27C74C27}" type="presParOf" srcId="{3304078D-9429-426D-A281-6E758E2676B0}" destId="{33882134-FF47-4C7E-9E27-E7CCE2092EB3}" srcOrd="0" destOrd="0" presId="urn:microsoft.com/office/officeart/2005/8/layout/hList1"/>
    <dgm:cxn modelId="{63A6E70F-3DDD-4590-ADF0-0B8FAC2EB6C1}" type="presParOf" srcId="{3304078D-9429-426D-A281-6E758E2676B0}" destId="{B580E65A-5225-46E3-BCA9-A3D3A2E5CC32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F52934F-8B19-4A97-A481-C9CFF516E936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IN"/>
        </a:p>
      </dgm:t>
    </dgm:pt>
    <dgm:pt modelId="{C3484C69-0E40-4646-822A-DEAFBFAE19A9}">
      <dgm:prSet phldrT="[Text]" custT="1"/>
      <dgm:spPr/>
      <dgm:t>
        <a:bodyPr/>
        <a:lstStyle/>
        <a:p>
          <a:r>
            <a:rPr lang="en-US" sz="2400" b="0" dirty="0" smtClean="0"/>
            <a:t>Advantages</a:t>
          </a:r>
          <a:endParaRPr lang="en-IN" sz="2400" b="0" dirty="0"/>
        </a:p>
      </dgm:t>
    </dgm:pt>
    <dgm:pt modelId="{CA41543F-77C7-4147-83A9-F2E9576517BA}" type="parTrans" cxnId="{C056555E-CAD2-45E5-A55D-778F7DCB7C91}">
      <dgm:prSet/>
      <dgm:spPr/>
      <dgm:t>
        <a:bodyPr/>
        <a:lstStyle/>
        <a:p>
          <a:endParaRPr lang="en-IN"/>
        </a:p>
      </dgm:t>
    </dgm:pt>
    <dgm:pt modelId="{67764F97-57A1-433A-8FFF-9D0FEC5DB0E6}" type="sibTrans" cxnId="{C056555E-CAD2-45E5-A55D-778F7DCB7C91}">
      <dgm:prSet/>
      <dgm:spPr/>
      <dgm:t>
        <a:bodyPr/>
        <a:lstStyle/>
        <a:p>
          <a:endParaRPr lang="en-IN"/>
        </a:p>
      </dgm:t>
    </dgm:pt>
    <dgm:pt modelId="{F943CEF0-ECBE-4F17-A142-E6A46ABBB4A6}">
      <dgm:prSet phldrT="[Text]"/>
      <dgm:spPr/>
      <dgm:t>
        <a:bodyPr/>
        <a:lstStyle/>
        <a:p>
          <a:r>
            <a:rPr lang="en-US" b="0" dirty="0" smtClean="0"/>
            <a:t>Effective for forecasting sales of new products or of existing products in new geographic areas</a:t>
          </a:r>
          <a:endParaRPr lang="en-IN" b="0" dirty="0"/>
        </a:p>
      </dgm:t>
    </dgm:pt>
    <dgm:pt modelId="{8E36EB7B-6A35-4012-9D90-DDA86BCECEFE}" type="parTrans" cxnId="{28B38BCA-6193-465C-88E1-C6952FEDC511}">
      <dgm:prSet/>
      <dgm:spPr/>
      <dgm:t>
        <a:bodyPr/>
        <a:lstStyle/>
        <a:p>
          <a:endParaRPr lang="en-IN"/>
        </a:p>
      </dgm:t>
    </dgm:pt>
    <dgm:pt modelId="{E09BA928-4901-45B8-8673-93A365642016}" type="sibTrans" cxnId="{28B38BCA-6193-465C-88E1-C6952FEDC511}">
      <dgm:prSet/>
      <dgm:spPr/>
      <dgm:t>
        <a:bodyPr/>
        <a:lstStyle/>
        <a:p>
          <a:endParaRPr lang="en-IN"/>
        </a:p>
      </dgm:t>
    </dgm:pt>
    <dgm:pt modelId="{0B59A2DC-19E5-4E1E-BED8-9ED7E8A8BEE5}">
      <dgm:prSet phldrT="[Text]"/>
      <dgm:spPr/>
      <dgm:t>
        <a:bodyPr/>
        <a:lstStyle/>
        <a:p>
          <a:r>
            <a:rPr lang="en-US" b="0" dirty="0" smtClean="0"/>
            <a:t>Gives a marketer an opportunity to test the success of various elements of the marketing mix</a:t>
          </a:r>
          <a:endParaRPr lang="en-IN" b="0" dirty="0"/>
        </a:p>
      </dgm:t>
    </dgm:pt>
    <dgm:pt modelId="{AEF004D7-8E34-4BED-998F-CA277768ED2A}" type="parTrans" cxnId="{87E7C481-E791-488B-BDC2-E8EA452B7E23}">
      <dgm:prSet/>
      <dgm:spPr/>
      <dgm:t>
        <a:bodyPr/>
        <a:lstStyle/>
        <a:p>
          <a:endParaRPr lang="en-IN"/>
        </a:p>
      </dgm:t>
    </dgm:pt>
    <dgm:pt modelId="{A923E307-2FF0-4415-97E2-064EE9E2C4D1}" type="sibTrans" cxnId="{87E7C481-E791-488B-BDC2-E8EA452B7E23}">
      <dgm:prSet/>
      <dgm:spPr/>
      <dgm:t>
        <a:bodyPr/>
        <a:lstStyle/>
        <a:p>
          <a:endParaRPr lang="en-IN"/>
        </a:p>
      </dgm:t>
    </dgm:pt>
    <dgm:pt modelId="{B3795B02-B009-49F6-9D92-88BB0955D906}">
      <dgm:prSet phldrT="[Text]" custT="1"/>
      <dgm:spPr/>
      <dgm:t>
        <a:bodyPr/>
        <a:lstStyle/>
        <a:p>
          <a:r>
            <a:rPr lang="en-US" sz="2400" b="0" dirty="0" smtClean="0"/>
            <a:t>Disadvantages</a:t>
          </a:r>
          <a:endParaRPr lang="en-IN" sz="2400" b="0" dirty="0"/>
        </a:p>
      </dgm:t>
    </dgm:pt>
    <dgm:pt modelId="{F14DD1BD-8122-49AF-A383-55399CE5B339}" type="parTrans" cxnId="{B3F1D5E5-1925-485B-8308-3EA2FE332E70}">
      <dgm:prSet/>
      <dgm:spPr/>
      <dgm:t>
        <a:bodyPr/>
        <a:lstStyle/>
        <a:p>
          <a:endParaRPr lang="en-IN"/>
        </a:p>
      </dgm:t>
    </dgm:pt>
    <dgm:pt modelId="{FCDBCB33-4E35-489D-BAAE-5D654F4C3477}" type="sibTrans" cxnId="{B3F1D5E5-1925-485B-8308-3EA2FE332E70}">
      <dgm:prSet/>
      <dgm:spPr/>
      <dgm:t>
        <a:bodyPr/>
        <a:lstStyle/>
        <a:p>
          <a:endParaRPr lang="en-IN"/>
        </a:p>
      </dgm:t>
    </dgm:pt>
    <dgm:pt modelId="{6262A8BA-45B5-44B6-A2B7-2550206A4AB1}">
      <dgm:prSet phldrT="[Text]"/>
      <dgm:spPr/>
      <dgm:t>
        <a:bodyPr/>
        <a:lstStyle/>
        <a:p>
          <a:r>
            <a:rPr lang="en-US" b="0" dirty="0" smtClean="0"/>
            <a:t>Time consuming and expensive</a:t>
          </a:r>
          <a:endParaRPr lang="en-IN" b="0" dirty="0"/>
        </a:p>
      </dgm:t>
    </dgm:pt>
    <dgm:pt modelId="{ABAE193A-EB10-433D-B9B1-10CB2D6AF4C7}" type="parTrans" cxnId="{8E9DC929-FC3E-4652-A61B-66B505FEFEDC}">
      <dgm:prSet/>
      <dgm:spPr/>
      <dgm:t>
        <a:bodyPr/>
        <a:lstStyle/>
        <a:p>
          <a:endParaRPr lang="en-IN"/>
        </a:p>
      </dgm:t>
    </dgm:pt>
    <dgm:pt modelId="{A52158E5-A162-45BD-8209-5C24583A43BA}" type="sibTrans" cxnId="{8E9DC929-FC3E-4652-A61B-66B505FEFEDC}">
      <dgm:prSet/>
      <dgm:spPr/>
      <dgm:t>
        <a:bodyPr/>
        <a:lstStyle/>
        <a:p>
          <a:endParaRPr lang="en-IN"/>
        </a:p>
      </dgm:t>
    </dgm:pt>
    <dgm:pt modelId="{E98C5CBC-7232-4A8E-B89A-4C01BF98662B}">
      <dgm:prSet phldrT="[Text]"/>
      <dgm:spPr/>
      <dgm:t>
        <a:bodyPr/>
        <a:lstStyle/>
        <a:p>
          <a:r>
            <a:rPr lang="en-US" b="0" dirty="0" smtClean="0"/>
            <a:t>A marketer cannot be certain that consumer response during a market test represents the total market response, or that the same response will continue in the future</a:t>
          </a:r>
          <a:endParaRPr lang="en-IN" b="0" dirty="0"/>
        </a:p>
      </dgm:t>
    </dgm:pt>
    <dgm:pt modelId="{EB162037-36F7-410D-BB83-D95E03E3D563}" type="parTrans" cxnId="{3B26667E-3CE3-4618-A81A-0DD799FD6B43}">
      <dgm:prSet/>
      <dgm:spPr/>
      <dgm:t>
        <a:bodyPr/>
        <a:lstStyle/>
        <a:p>
          <a:endParaRPr lang="en-IN"/>
        </a:p>
      </dgm:t>
    </dgm:pt>
    <dgm:pt modelId="{161E74A2-ADB8-4734-A930-AB1DFDC31127}" type="sibTrans" cxnId="{3B26667E-3CE3-4618-A81A-0DD799FD6B43}">
      <dgm:prSet/>
      <dgm:spPr/>
      <dgm:t>
        <a:bodyPr/>
        <a:lstStyle/>
        <a:p>
          <a:endParaRPr lang="en-IN"/>
        </a:p>
      </dgm:t>
    </dgm:pt>
    <dgm:pt modelId="{19711803-B228-4E9E-8B44-C0A714C6297F}" type="pres">
      <dgm:prSet presAssocID="{1F52934F-8B19-4A97-A481-C9CFF516E93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IN"/>
        </a:p>
      </dgm:t>
    </dgm:pt>
    <dgm:pt modelId="{9F637D40-1270-41E1-AF6A-7D4CF1CB0AF4}" type="pres">
      <dgm:prSet presAssocID="{C3484C69-0E40-4646-822A-DEAFBFAE19A9}" presName="composite" presStyleCnt="0"/>
      <dgm:spPr/>
      <dgm:t>
        <a:bodyPr/>
        <a:lstStyle/>
        <a:p>
          <a:endParaRPr lang="en-US"/>
        </a:p>
      </dgm:t>
    </dgm:pt>
    <dgm:pt modelId="{2B359FDF-26B8-41EF-A1F0-78411E76C213}" type="pres">
      <dgm:prSet presAssocID="{C3484C69-0E40-4646-822A-DEAFBFAE19A9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4DD68A88-9303-4BA4-BEE0-C1CCD460A4C6}" type="pres">
      <dgm:prSet presAssocID="{C3484C69-0E40-4646-822A-DEAFBFAE19A9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1BA82E00-2319-42B0-83C4-359CD3D81107}" type="pres">
      <dgm:prSet presAssocID="{67764F97-57A1-433A-8FFF-9D0FEC5DB0E6}" presName="space" presStyleCnt="0"/>
      <dgm:spPr/>
      <dgm:t>
        <a:bodyPr/>
        <a:lstStyle/>
        <a:p>
          <a:endParaRPr lang="en-US"/>
        </a:p>
      </dgm:t>
    </dgm:pt>
    <dgm:pt modelId="{B160F2E4-AE43-4CA5-BFBB-189D0CACBC16}" type="pres">
      <dgm:prSet presAssocID="{B3795B02-B009-49F6-9D92-88BB0955D906}" presName="composite" presStyleCnt="0"/>
      <dgm:spPr/>
      <dgm:t>
        <a:bodyPr/>
        <a:lstStyle/>
        <a:p>
          <a:endParaRPr lang="en-US"/>
        </a:p>
      </dgm:t>
    </dgm:pt>
    <dgm:pt modelId="{E47E519E-A07E-426D-A71A-FCE5C0BC35E1}" type="pres">
      <dgm:prSet presAssocID="{B3795B02-B009-49F6-9D92-88BB0955D906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88D6490A-D42B-470E-AA97-E2C41FDE100E}" type="pres">
      <dgm:prSet presAssocID="{B3795B02-B009-49F6-9D92-88BB0955D906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</dgm:ptLst>
  <dgm:cxnLst>
    <dgm:cxn modelId="{BF7EC7C4-7BA9-4EFF-AEA4-B5A5F6F745A4}" type="presOf" srcId="{0B59A2DC-19E5-4E1E-BED8-9ED7E8A8BEE5}" destId="{4DD68A88-9303-4BA4-BEE0-C1CCD460A4C6}" srcOrd="0" destOrd="1" presId="urn:microsoft.com/office/officeart/2005/8/layout/hList1"/>
    <dgm:cxn modelId="{87E7C481-E791-488B-BDC2-E8EA452B7E23}" srcId="{C3484C69-0E40-4646-822A-DEAFBFAE19A9}" destId="{0B59A2DC-19E5-4E1E-BED8-9ED7E8A8BEE5}" srcOrd="1" destOrd="0" parTransId="{AEF004D7-8E34-4BED-998F-CA277768ED2A}" sibTransId="{A923E307-2FF0-4415-97E2-064EE9E2C4D1}"/>
    <dgm:cxn modelId="{8E9DC929-FC3E-4652-A61B-66B505FEFEDC}" srcId="{B3795B02-B009-49F6-9D92-88BB0955D906}" destId="{6262A8BA-45B5-44B6-A2B7-2550206A4AB1}" srcOrd="0" destOrd="0" parTransId="{ABAE193A-EB10-433D-B9B1-10CB2D6AF4C7}" sibTransId="{A52158E5-A162-45BD-8209-5C24583A43BA}"/>
    <dgm:cxn modelId="{0C42BFA9-AAE8-4250-94FC-47639BD07006}" type="presOf" srcId="{B3795B02-B009-49F6-9D92-88BB0955D906}" destId="{E47E519E-A07E-426D-A71A-FCE5C0BC35E1}" srcOrd="0" destOrd="0" presId="urn:microsoft.com/office/officeart/2005/8/layout/hList1"/>
    <dgm:cxn modelId="{B3F1D5E5-1925-485B-8308-3EA2FE332E70}" srcId="{1F52934F-8B19-4A97-A481-C9CFF516E936}" destId="{B3795B02-B009-49F6-9D92-88BB0955D906}" srcOrd="1" destOrd="0" parTransId="{F14DD1BD-8122-49AF-A383-55399CE5B339}" sibTransId="{FCDBCB33-4E35-489D-BAAE-5D654F4C3477}"/>
    <dgm:cxn modelId="{C056555E-CAD2-45E5-A55D-778F7DCB7C91}" srcId="{1F52934F-8B19-4A97-A481-C9CFF516E936}" destId="{C3484C69-0E40-4646-822A-DEAFBFAE19A9}" srcOrd="0" destOrd="0" parTransId="{CA41543F-77C7-4147-83A9-F2E9576517BA}" sibTransId="{67764F97-57A1-433A-8FFF-9D0FEC5DB0E6}"/>
    <dgm:cxn modelId="{7A00AF07-16EF-446A-BCF4-1648EAC7E2D7}" type="presOf" srcId="{1F52934F-8B19-4A97-A481-C9CFF516E936}" destId="{19711803-B228-4E9E-8B44-C0A714C6297F}" srcOrd="0" destOrd="0" presId="urn:microsoft.com/office/officeart/2005/8/layout/hList1"/>
    <dgm:cxn modelId="{60D73BCB-9A04-476C-800E-2683276E9D4F}" type="presOf" srcId="{F943CEF0-ECBE-4F17-A142-E6A46ABBB4A6}" destId="{4DD68A88-9303-4BA4-BEE0-C1CCD460A4C6}" srcOrd="0" destOrd="0" presId="urn:microsoft.com/office/officeart/2005/8/layout/hList1"/>
    <dgm:cxn modelId="{7B930293-8ABA-4660-8E2D-AB2709B9DB8A}" type="presOf" srcId="{C3484C69-0E40-4646-822A-DEAFBFAE19A9}" destId="{2B359FDF-26B8-41EF-A1F0-78411E76C213}" srcOrd="0" destOrd="0" presId="urn:microsoft.com/office/officeart/2005/8/layout/hList1"/>
    <dgm:cxn modelId="{7161C5D9-F103-45B9-A35A-FF62BABE9A0C}" type="presOf" srcId="{6262A8BA-45B5-44B6-A2B7-2550206A4AB1}" destId="{88D6490A-D42B-470E-AA97-E2C41FDE100E}" srcOrd="0" destOrd="0" presId="urn:microsoft.com/office/officeart/2005/8/layout/hList1"/>
    <dgm:cxn modelId="{A004ACD0-B48D-4FDC-B860-534F455F69B2}" type="presOf" srcId="{E98C5CBC-7232-4A8E-B89A-4C01BF98662B}" destId="{88D6490A-D42B-470E-AA97-E2C41FDE100E}" srcOrd="0" destOrd="1" presId="urn:microsoft.com/office/officeart/2005/8/layout/hList1"/>
    <dgm:cxn modelId="{28B38BCA-6193-465C-88E1-C6952FEDC511}" srcId="{C3484C69-0E40-4646-822A-DEAFBFAE19A9}" destId="{F943CEF0-ECBE-4F17-A142-E6A46ABBB4A6}" srcOrd="0" destOrd="0" parTransId="{8E36EB7B-6A35-4012-9D90-DDA86BCECEFE}" sibTransId="{E09BA928-4901-45B8-8673-93A365642016}"/>
    <dgm:cxn modelId="{3B26667E-3CE3-4618-A81A-0DD799FD6B43}" srcId="{B3795B02-B009-49F6-9D92-88BB0955D906}" destId="{E98C5CBC-7232-4A8E-B89A-4C01BF98662B}" srcOrd="1" destOrd="0" parTransId="{EB162037-36F7-410D-BB83-D95E03E3D563}" sibTransId="{161E74A2-ADB8-4734-A930-AB1DFDC31127}"/>
    <dgm:cxn modelId="{7F77A8ED-13AF-447B-8681-8600E317166E}" type="presParOf" srcId="{19711803-B228-4E9E-8B44-C0A714C6297F}" destId="{9F637D40-1270-41E1-AF6A-7D4CF1CB0AF4}" srcOrd="0" destOrd="0" presId="urn:microsoft.com/office/officeart/2005/8/layout/hList1"/>
    <dgm:cxn modelId="{69D53E1E-F3BE-458C-B2F9-53B28D080F55}" type="presParOf" srcId="{9F637D40-1270-41E1-AF6A-7D4CF1CB0AF4}" destId="{2B359FDF-26B8-41EF-A1F0-78411E76C213}" srcOrd="0" destOrd="0" presId="urn:microsoft.com/office/officeart/2005/8/layout/hList1"/>
    <dgm:cxn modelId="{D8030DE5-322A-45F5-ABD2-766373AB8121}" type="presParOf" srcId="{9F637D40-1270-41E1-AF6A-7D4CF1CB0AF4}" destId="{4DD68A88-9303-4BA4-BEE0-C1CCD460A4C6}" srcOrd="1" destOrd="0" presId="urn:microsoft.com/office/officeart/2005/8/layout/hList1"/>
    <dgm:cxn modelId="{3B224753-A3EE-465C-AABC-1A9EA84D5425}" type="presParOf" srcId="{19711803-B228-4E9E-8B44-C0A714C6297F}" destId="{1BA82E00-2319-42B0-83C4-359CD3D81107}" srcOrd="1" destOrd="0" presId="urn:microsoft.com/office/officeart/2005/8/layout/hList1"/>
    <dgm:cxn modelId="{A0B0B770-EE21-4507-8980-B7A0E3010F9F}" type="presParOf" srcId="{19711803-B228-4E9E-8B44-C0A714C6297F}" destId="{B160F2E4-AE43-4CA5-BFBB-189D0CACBC16}" srcOrd="2" destOrd="0" presId="urn:microsoft.com/office/officeart/2005/8/layout/hList1"/>
    <dgm:cxn modelId="{F503D558-2C60-4E5C-A5D1-6156315068A1}" type="presParOf" srcId="{B160F2E4-AE43-4CA5-BFBB-189D0CACBC16}" destId="{E47E519E-A07E-426D-A71A-FCE5C0BC35E1}" srcOrd="0" destOrd="0" presId="urn:microsoft.com/office/officeart/2005/8/layout/hList1"/>
    <dgm:cxn modelId="{8CE5BE10-4309-4C63-A258-8058D8C32F97}" type="presParOf" srcId="{B160F2E4-AE43-4CA5-BFBB-189D0CACBC16}" destId="{88D6490A-D42B-470E-AA97-E2C41FDE100E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043680-FBC4-42EF-B497-B0FB4472746B}">
      <dsp:nvSpPr>
        <dsp:cNvPr id="0" name=""/>
        <dsp:cNvSpPr/>
      </dsp:nvSpPr>
      <dsp:spPr>
        <a:xfrm>
          <a:off x="3749532" y="2071410"/>
          <a:ext cx="2813192" cy="7177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11252"/>
              </a:lnTo>
              <a:lnTo>
                <a:pt x="2813192" y="511252"/>
              </a:lnTo>
              <a:lnTo>
                <a:pt x="2813192" y="717730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D2EE545-EC46-483E-83FF-C5D89D950145}">
      <dsp:nvSpPr>
        <dsp:cNvPr id="0" name=""/>
        <dsp:cNvSpPr/>
      </dsp:nvSpPr>
      <dsp:spPr>
        <a:xfrm>
          <a:off x="3703812" y="2071410"/>
          <a:ext cx="91440" cy="71773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11252"/>
              </a:lnTo>
              <a:lnTo>
                <a:pt x="134762" y="511252"/>
              </a:lnTo>
              <a:lnTo>
                <a:pt x="134762" y="717730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D494594-1207-49A8-B10D-937099C7B324}">
      <dsp:nvSpPr>
        <dsp:cNvPr id="0" name=""/>
        <dsp:cNvSpPr/>
      </dsp:nvSpPr>
      <dsp:spPr>
        <a:xfrm>
          <a:off x="1114425" y="2071410"/>
          <a:ext cx="2635107" cy="717730"/>
        </a:xfrm>
        <a:custGeom>
          <a:avLst/>
          <a:gdLst/>
          <a:ahLst/>
          <a:cxnLst/>
          <a:rect l="0" t="0" r="0" b="0"/>
          <a:pathLst>
            <a:path>
              <a:moveTo>
                <a:pt x="2635107" y="0"/>
              </a:moveTo>
              <a:lnTo>
                <a:pt x="2635107" y="511252"/>
              </a:lnTo>
              <a:lnTo>
                <a:pt x="0" y="511252"/>
              </a:lnTo>
              <a:lnTo>
                <a:pt x="0" y="717730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FF54C36-E145-4908-83D3-B270C69FE317}">
      <dsp:nvSpPr>
        <dsp:cNvPr id="0" name=""/>
        <dsp:cNvSpPr/>
      </dsp:nvSpPr>
      <dsp:spPr>
        <a:xfrm>
          <a:off x="1177038" y="-18196"/>
          <a:ext cx="5144988" cy="208960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AFCCBC-5457-4AE2-BA7B-B95A73735594}">
      <dsp:nvSpPr>
        <dsp:cNvPr id="0" name=""/>
        <dsp:cNvSpPr/>
      </dsp:nvSpPr>
      <dsp:spPr>
        <a:xfrm>
          <a:off x="1424688" y="217071"/>
          <a:ext cx="5144988" cy="208960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Market Segment Aspects to be Evaluated </a:t>
          </a:r>
          <a:endParaRPr lang="en-US" sz="2600" kern="1200" dirty="0">
            <a:solidFill>
              <a:schemeClr val="tx1"/>
            </a:solidFill>
          </a:endParaRPr>
        </a:p>
      </dsp:txBody>
      <dsp:txXfrm>
        <a:off x="1424688" y="217071"/>
        <a:ext cx="5144988" cy="2089606"/>
      </dsp:txXfrm>
    </dsp:sp>
    <dsp:sp modelId="{13C6B755-E11D-4E95-B7DA-242FCD7D12EC}">
      <dsp:nvSpPr>
        <dsp:cNvPr id="0" name=""/>
        <dsp:cNvSpPr/>
      </dsp:nvSpPr>
      <dsp:spPr>
        <a:xfrm>
          <a:off x="0" y="2789140"/>
          <a:ext cx="2228849" cy="14153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759593-A516-4DDF-8BF5-87AD92EE5218}">
      <dsp:nvSpPr>
        <dsp:cNvPr id="0" name=""/>
        <dsp:cNvSpPr/>
      </dsp:nvSpPr>
      <dsp:spPr>
        <a:xfrm>
          <a:off x="247650" y="3024408"/>
          <a:ext cx="2228849" cy="141531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Sales Estimates </a:t>
          </a:r>
          <a:endParaRPr lang="en-US" sz="28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247650" y="3024408"/>
        <a:ext cx="2228849" cy="1415319"/>
      </dsp:txXfrm>
    </dsp:sp>
    <dsp:sp modelId="{531F5407-F1B1-4DE4-880A-DA1340E42A73}">
      <dsp:nvSpPr>
        <dsp:cNvPr id="0" name=""/>
        <dsp:cNvSpPr/>
      </dsp:nvSpPr>
      <dsp:spPr>
        <a:xfrm>
          <a:off x="2724150" y="2789140"/>
          <a:ext cx="2228849" cy="14153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52F108-8D76-468D-9D1F-10CDC2AE9F9F}">
      <dsp:nvSpPr>
        <dsp:cNvPr id="0" name=""/>
        <dsp:cNvSpPr/>
      </dsp:nvSpPr>
      <dsp:spPr>
        <a:xfrm>
          <a:off x="2971800" y="3024408"/>
          <a:ext cx="2228849" cy="141531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Competition</a:t>
          </a:r>
        </a:p>
      </dsp:txBody>
      <dsp:txXfrm>
        <a:off x="2971800" y="3024408"/>
        <a:ext cx="2228849" cy="1415319"/>
      </dsp:txXfrm>
    </dsp:sp>
    <dsp:sp modelId="{20DA9833-A8AD-401A-BFBF-D08CE1E7497E}">
      <dsp:nvSpPr>
        <dsp:cNvPr id="0" name=""/>
        <dsp:cNvSpPr/>
      </dsp:nvSpPr>
      <dsp:spPr>
        <a:xfrm>
          <a:off x="5448299" y="2789140"/>
          <a:ext cx="2228849" cy="14153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E91EDE-C48C-442D-8370-D917F9830144}">
      <dsp:nvSpPr>
        <dsp:cNvPr id="0" name=""/>
        <dsp:cNvSpPr/>
      </dsp:nvSpPr>
      <dsp:spPr>
        <a:xfrm>
          <a:off x="5695949" y="3024408"/>
          <a:ext cx="2228849" cy="141531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Estimated Costs</a:t>
          </a:r>
        </a:p>
      </dsp:txBody>
      <dsp:txXfrm>
        <a:off x="5695949" y="3024408"/>
        <a:ext cx="2228849" cy="1415319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48D5412-1079-430D-B02C-C45F60CFCE20}">
      <dsp:nvSpPr>
        <dsp:cNvPr id="0" name=""/>
        <dsp:cNvSpPr/>
      </dsp:nvSpPr>
      <dsp:spPr>
        <a:xfrm>
          <a:off x="31" y="7503"/>
          <a:ext cx="2983877" cy="6624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93472" rIns="163576" bIns="93472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Advantages</a:t>
          </a:r>
          <a:endParaRPr lang="en-IN" sz="2300" kern="1200" dirty="0"/>
        </a:p>
      </dsp:txBody>
      <dsp:txXfrm>
        <a:off x="31" y="7503"/>
        <a:ext cx="2983877" cy="662400"/>
      </dsp:txXfrm>
    </dsp:sp>
    <dsp:sp modelId="{84D461A8-35E7-4E19-83E2-9CBC623A35F5}">
      <dsp:nvSpPr>
        <dsp:cNvPr id="0" name=""/>
        <dsp:cNvSpPr/>
      </dsp:nvSpPr>
      <dsp:spPr>
        <a:xfrm>
          <a:off x="31" y="669903"/>
          <a:ext cx="2983877" cy="328499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682" tIns="122682" rIns="163576" bIns="184023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300" b="0" kern="1200" dirty="0" smtClean="0"/>
            <a:t>Expedient and inexpensive approach</a:t>
          </a:r>
          <a:endParaRPr lang="en-IN" sz="2300" b="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300" b="0" kern="1200" dirty="0" smtClean="0"/>
            <a:t>Works well when product demand is   stable  </a:t>
          </a:r>
          <a:endParaRPr lang="en-IN" sz="2300" b="0" kern="1200" dirty="0"/>
        </a:p>
      </dsp:txBody>
      <dsp:txXfrm>
        <a:off x="31" y="669903"/>
        <a:ext cx="2983877" cy="3284992"/>
      </dsp:txXfrm>
    </dsp:sp>
    <dsp:sp modelId="{33882134-FF47-4C7E-9E27-E7CCE2092EB3}">
      <dsp:nvSpPr>
        <dsp:cNvPr id="0" name=""/>
        <dsp:cNvSpPr/>
      </dsp:nvSpPr>
      <dsp:spPr>
        <a:xfrm>
          <a:off x="3401651" y="7503"/>
          <a:ext cx="2983877" cy="6624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93472" rIns="163576" bIns="93472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Disadvantages</a:t>
          </a:r>
          <a:endParaRPr lang="en-IN" sz="2300" kern="1200" dirty="0"/>
        </a:p>
      </dsp:txBody>
      <dsp:txXfrm>
        <a:off x="3401651" y="7503"/>
        <a:ext cx="2983877" cy="662400"/>
      </dsp:txXfrm>
    </dsp:sp>
    <dsp:sp modelId="{B580E65A-5225-46E3-BCA9-A3D3A2E5CC32}">
      <dsp:nvSpPr>
        <dsp:cNvPr id="0" name=""/>
        <dsp:cNvSpPr/>
      </dsp:nvSpPr>
      <dsp:spPr>
        <a:xfrm>
          <a:off x="3401651" y="669903"/>
          <a:ext cx="2983877" cy="328499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682" tIns="122682" rIns="163576" bIns="184023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300" b="0" kern="1200" dirty="0" smtClean="0"/>
            <a:t>Forecast may weight recent sales booms or slumps excessively</a:t>
          </a:r>
          <a:endParaRPr lang="en-IN" sz="2300" b="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300" b="0" kern="1200" dirty="0" smtClean="0"/>
            <a:t>Forecaster has only past experience as a guide for deciding where to go in the future</a:t>
          </a:r>
          <a:endParaRPr lang="en-IN" sz="2300" b="0" kern="1200" dirty="0"/>
        </a:p>
      </dsp:txBody>
      <dsp:txXfrm>
        <a:off x="3401651" y="669903"/>
        <a:ext cx="2983877" cy="3284992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B359FDF-26B8-41EF-A1F0-78411E76C213}">
      <dsp:nvSpPr>
        <dsp:cNvPr id="0" name=""/>
        <dsp:cNvSpPr/>
      </dsp:nvSpPr>
      <dsp:spPr>
        <a:xfrm>
          <a:off x="34" y="150738"/>
          <a:ext cx="3320058" cy="5760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0" kern="1200" dirty="0" smtClean="0"/>
            <a:t>Advantages</a:t>
          </a:r>
          <a:endParaRPr lang="en-IN" sz="2400" b="0" kern="1200" dirty="0"/>
        </a:p>
      </dsp:txBody>
      <dsp:txXfrm>
        <a:off x="34" y="150738"/>
        <a:ext cx="3320058" cy="576000"/>
      </dsp:txXfrm>
    </dsp:sp>
    <dsp:sp modelId="{4DD68A88-9303-4BA4-BEE0-C1CCD460A4C6}">
      <dsp:nvSpPr>
        <dsp:cNvPr id="0" name=""/>
        <dsp:cNvSpPr/>
      </dsp:nvSpPr>
      <dsp:spPr>
        <a:xfrm>
          <a:off x="34" y="726738"/>
          <a:ext cx="3320058" cy="28548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b="0" kern="1200" dirty="0" smtClean="0"/>
            <a:t>Effective for forecasting sales of new products or of existing products in new geographic areas</a:t>
          </a:r>
          <a:endParaRPr lang="en-IN" sz="2000" b="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b="0" kern="1200" dirty="0" smtClean="0"/>
            <a:t>Gives a marketer an opportunity to test the success of various elements of the marketing mix</a:t>
          </a:r>
          <a:endParaRPr lang="en-IN" sz="2000" b="0" kern="1200" dirty="0"/>
        </a:p>
      </dsp:txBody>
      <dsp:txXfrm>
        <a:off x="34" y="726738"/>
        <a:ext cx="3320058" cy="2854800"/>
      </dsp:txXfrm>
    </dsp:sp>
    <dsp:sp modelId="{E47E519E-A07E-426D-A71A-FCE5C0BC35E1}">
      <dsp:nvSpPr>
        <dsp:cNvPr id="0" name=""/>
        <dsp:cNvSpPr/>
      </dsp:nvSpPr>
      <dsp:spPr>
        <a:xfrm>
          <a:off x="3784901" y="150738"/>
          <a:ext cx="3320058" cy="5760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0" kern="1200" dirty="0" smtClean="0"/>
            <a:t>Disadvantages</a:t>
          </a:r>
          <a:endParaRPr lang="en-IN" sz="2400" b="0" kern="1200" dirty="0"/>
        </a:p>
      </dsp:txBody>
      <dsp:txXfrm>
        <a:off x="3784901" y="150738"/>
        <a:ext cx="3320058" cy="576000"/>
      </dsp:txXfrm>
    </dsp:sp>
    <dsp:sp modelId="{88D6490A-D42B-470E-AA97-E2C41FDE100E}">
      <dsp:nvSpPr>
        <dsp:cNvPr id="0" name=""/>
        <dsp:cNvSpPr/>
      </dsp:nvSpPr>
      <dsp:spPr>
        <a:xfrm>
          <a:off x="3784901" y="726738"/>
          <a:ext cx="3320058" cy="28548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b="0" kern="1200" dirty="0" smtClean="0"/>
            <a:t>Time consuming and expensive</a:t>
          </a:r>
          <a:endParaRPr lang="en-IN" sz="2000" b="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b="0" kern="1200" dirty="0" smtClean="0"/>
            <a:t>A marketer cannot be certain that consumer response during a market test represents the total market response, or that the same response will continue in the future</a:t>
          </a:r>
          <a:endParaRPr lang="en-IN" sz="2000" b="0" kern="1200" dirty="0"/>
        </a:p>
      </dsp:txBody>
      <dsp:txXfrm>
        <a:off x="3784901" y="726738"/>
        <a:ext cx="3320058" cy="28548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694BD7-B9F2-4D95-8414-2A5AB004B34B}" type="datetimeFigureOut">
              <a:rPr lang="en-US" smtClean="0"/>
              <a:pPr/>
              <a:t>11/18/2013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F155B9-C3C7-4573-A3C7-16860A73919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0440298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DA5637-DA9D-475F-ABCA-762EBD032B05}" type="datetimeFigureOut">
              <a:rPr lang="en-US" smtClean="0"/>
              <a:pPr/>
              <a:t>11/18/2013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08C05F-9EA5-43E2-ACAF-D3C20F4FF7C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8746550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08C05F-9EA5-43E2-ACAF-D3C20F4FF7C5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0103993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599"/>
            <a:ext cx="8695944" cy="6237089"/>
          </a:xfrm>
          <a:prstGeom prst="roundRect">
            <a:avLst>
              <a:gd name="adj" fmla="val 1272"/>
            </a:avLst>
          </a:prstGeom>
          <a:gradFill flip="none" rotWithShape="1">
            <a:gsLst>
              <a:gs pos="0">
                <a:schemeClr val="accent1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 userDrawn="1"/>
        </p:nvGrpSpPr>
        <p:grpSpPr bwMode="hidden">
          <a:xfrm>
            <a:off x="228600" y="6324601"/>
            <a:ext cx="8695944" cy="45720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47800"/>
            <a:ext cx="8153400" cy="1371600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673" y="304801"/>
            <a:ext cx="5341210" cy="9905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674" y="2937002"/>
            <a:ext cx="8339326" cy="32842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0313" y="5692636"/>
            <a:ext cx="2057400" cy="3544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8" name="TextBox 17"/>
          <p:cNvSpPr txBox="1"/>
          <p:nvPr userDrawn="1"/>
        </p:nvSpPr>
        <p:spPr>
          <a:xfrm>
            <a:off x="533400" y="6627168"/>
            <a:ext cx="80772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©2015 </a:t>
            </a:r>
            <a:r>
              <a:rPr lang="en-US" sz="9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Cengage</a:t>
            </a:r>
            <a:r>
              <a:rPr lang="en-US" sz="9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Learning. All Rights Reserved. May not be scanned, copied or duplicated, or posted to a publicly accessible website, in whole or in part.</a:t>
            </a:r>
          </a:p>
        </p:txBody>
      </p:sp>
      <p:sp>
        <p:nvSpPr>
          <p:cNvPr id="19" name="TextBox 18"/>
          <p:cNvSpPr txBox="1"/>
          <p:nvPr userDrawn="1"/>
        </p:nvSpPr>
        <p:spPr>
          <a:xfrm>
            <a:off x="381000" y="6078379"/>
            <a:ext cx="144780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000" b="1" kern="1200" dirty="0" smtClean="0">
                <a:solidFill>
                  <a:srgbClr val="0070C0"/>
                </a:solidFill>
                <a:effectLst/>
                <a:latin typeface="+mn-lt"/>
                <a:ea typeface="+mn-ea"/>
                <a:cs typeface="+mn-cs"/>
              </a:rPr>
              <a:t>©</a:t>
            </a:r>
            <a:r>
              <a:rPr lang="en-US" sz="1000" b="1" kern="1200" dirty="0" err="1" smtClean="0">
                <a:solidFill>
                  <a:srgbClr val="0070C0"/>
                </a:solidFill>
                <a:effectLst/>
                <a:latin typeface="+mn-lt"/>
                <a:ea typeface="+mn-ea"/>
                <a:cs typeface="+mn-cs"/>
              </a:rPr>
              <a:t>wecand</a:t>
            </a:r>
            <a:r>
              <a:rPr lang="en-US" sz="1000" b="1" kern="1200" dirty="0" smtClean="0">
                <a:solidFill>
                  <a:srgbClr val="0070C0"/>
                </a:solidFill>
                <a:effectLst/>
                <a:latin typeface="+mn-lt"/>
                <a:ea typeface="+mn-ea"/>
                <a:cs typeface="+mn-cs"/>
              </a:rPr>
              <a:t>/</a:t>
            </a:r>
            <a:r>
              <a:rPr lang="en-US" sz="1000" b="1" kern="1200" dirty="0" err="1" smtClean="0">
                <a:solidFill>
                  <a:srgbClr val="0070C0"/>
                </a:solidFill>
                <a:effectLst/>
                <a:latin typeface="+mn-lt"/>
                <a:ea typeface="+mn-ea"/>
                <a:cs typeface="+mn-cs"/>
              </a:rPr>
              <a:t>GettyImages</a:t>
            </a:r>
            <a:endParaRPr lang="en-US" sz="1000" b="1" kern="1200" dirty="0" smtClean="0">
              <a:solidFill>
                <a:srgbClr val="0070C0"/>
              </a:solidFill>
              <a:effectLst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006" y="1371600"/>
            <a:ext cx="8397194" cy="5176358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547959"/>
            <a:ext cx="533400" cy="304800"/>
          </a:xfrm>
        </p:spPr>
        <p:txBody>
          <a:bodyPr/>
          <a:lstStyle>
            <a:lvl1pPr>
              <a:defRPr sz="110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fld id="{A10186F1-A95A-426C-9C87-DCF6D34B1D1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198855" y="76200"/>
            <a:ext cx="7640345" cy="1143000"/>
          </a:xfrm>
        </p:spPr>
        <p:txBody>
          <a:bodyPr>
            <a:normAutofit/>
          </a:bodyPr>
          <a:lstStyle>
            <a:lvl1pPr algn="ctr">
              <a:defRPr sz="40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grpSp>
        <p:nvGrpSpPr>
          <p:cNvPr id="8" name="Group 9"/>
          <p:cNvGrpSpPr>
            <a:grpSpLocks noChangeAspect="1"/>
          </p:cNvGrpSpPr>
          <p:nvPr userDrawn="1"/>
        </p:nvGrpSpPr>
        <p:grpSpPr bwMode="hidden">
          <a:xfrm rot="5400000">
            <a:off x="-2787373" y="3625573"/>
            <a:ext cx="6019800" cy="292654"/>
            <a:chOff x="-309563" y="4316413"/>
            <a:chExt cx="9415463" cy="1211262"/>
          </a:xfrm>
        </p:grpSpPr>
        <p:sp>
          <p:nvSpPr>
            <p:cNvPr id="9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14" name="Group 9"/>
          <p:cNvGrpSpPr>
            <a:grpSpLocks noChangeAspect="1"/>
          </p:cNvGrpSpPr>
          <p:nvPr userDrawn="1"/>
        </p:nvGrpSpPr>
        <p:grpSpPr bwMode="hidden">
          <a:xfrm rot="5400000">
            <a:off x="-2330173" y="3701773"/>
            <a:ext cx="5181600" cy="521254"/>
            <a:chOff x="-309563" y="4316413"/>
            <a:chExt cx="9415463" cy="1211262"/>
          </a:xfrm>
        </p:grpSpPr>
        <p:sp>
          <p:nvSpPr>
            <p:cNvPr id="1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9" name="TextBox 18"/>
          <p:cNvSpPr txBox="1"/>
          <p:nvPr userDrawn="1"/>
        </p:nvSpPr>
        <p:spPr>
          <a:xfrm>
            <a:off x="533400" y="6627168"/>
            <a:ext cx="80772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©2015 </a:t>
            </a:r>
            <a:r>
              <a:rPr lang="en-US" sz="9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Cengage</a:t>
            </a:r>
            <a:r>
              <a:rPr lang="en-US" sz="9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Learning. All Rights Reserved. May not be scanned, copied or duplicated, or posted to a publicly accessible website, in whole or in part.</a:t>
            </a: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2400"/>
            <a:ext cx="1143000" cy="1219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 userDrawn="1"/>
        </p:nvSpPr>
        <p:spPr>
          <a:xfrm>
            <a:off x="-152400" y="13156"/>
            <a:ext cx="144780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b="1" kern="1200" dirty="0" smtClean="0">
                <a:solidFill>
                  <a:srgbClr val="0070C0"/>
                </a:solidFill>
                <a:effectLst/>
                <a:latin typeface="+mn-lt"/>
                <a:ea typeface="+mn-ea"/>
                <a:cs typeface="+mn-cs"/>
              </a:rPr>
              <a:t>©</a:t>
            </a:r>
            <a:r>
              <a:rPr lang="en-US" sz="800" b="1" kern="1200" dirty="0" err="1" smtClean="0">
                <a:solidFill>
                  <a:srgbClr val="0070C0"/>
                </a:solidFill>
                <a:effectLst/>
                <a:latin typeface="+mn-lt"/>
                <a:ea typeface="+mn-ea"/>
                <a:cs typeface="+mn-cs"/>
              </a:rPr>
              <a:t>wecand</a:t>
            </a:r>
            <a:r>
              <a:rPr lang="en-US" sz="800" b="1" kern="1200" dirty="0" smtClean="0">
                <a:solidFill>
                  <a:srgbClr val="0070C0"/>
                </a:solidFill>
                <a:effectLst/>
                <a:latin typeface="+mn-lt"/>
                <a:ea typeface="+mn-ea"/>
                <a:cs typeface="+mn-cs"/>
              </a:rPr>
              <a:t>/</a:t>
            </a:r>
            <a:r>
              <a:rPr lang="en-US" sz="800" b="1" kern="1200" dirty="0" err="1" smtClean="0">
                <a:solidFill>
                  <a:srgbClr val="0070C0"/>
                </a:solidFill>
                <a:effectLst/>
                <a:latin typeface="+mn-lt"/>
                <a:ea typeface="+mn-ea"/>
                <a:cs typeface="+mn-cs"/>
              </a:rPr>
              <a:t>GettyImages</a:t>
            </a:r>
            <a:endParaRPr lang="en-US" sz="800" b="1" kern="1200" dirty="0" smtClean="0">
              <a:solidFill>
                <a:srgbClr val="0070C0"/>
              </a:solidFill>
              <a:effectLst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F8F047CA-D155-4606-BD65-6267F0D487AF}" type="datetimeFigureOut">
              <a:rPr lang="en-US" smtClean="0"/>
              <a:pPr/>
              <a:t>11/18/2013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186F1-A95A-426C-9C87-DCF6D34B1D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F8F047CA-D155-4606-BD65-6267F0D487AF}" type="datetimeFigureOut">
              <a:rPr lang="en-US" smtClean="0"/>
              <a:pPr/>
              <a:t>11/18/2013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186F1-A95A-426C-9C87-DCF6D34B1D1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F8F047CA-D155-4606-BD65-6267F0D487AF}" type="datetimeFigureOut">
              <a:rPr lang="en-US" smtClean="0"/>
              <a:pPr/>
              <a:t>11/18/2013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186F1-A95A-426C-9C87-DCF6D34B1D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F8F047CA-D155-4606-BD65-6267F0D487AF}" type="datetimeFigureOut">
              <a:rPr lang="en-US" smtClean="0"/>
              <a:pPr/>
              <a:t>11/18/2013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186F1-A95A-426C-9C87-DCF6D34B1D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F8F047CA-D155-4606-BD65-6267F0D487AF}" type="datetimeFigureOut">
              <a:rPr lang="en-US" smtClean="0"/>
              <a:pPr/>
              <a:t>11/18/2013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186F1-A95A-426C-9C87-DCF6D34B1D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F8F047CA-D155-4606-BD65-6267F0D487AF}" type="datetimeFigureOut">
              <a:rPr lang="en-US" smtClean="0"/>
              <a:pPr/>
              <a:t>11/18/2013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186F1-A95A-426C-9C87-DCF6D34B1D1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F8F047CA-D155-4606-BD65-6267F0D487AF}" type="datetimeFigureOut">
              <a:rPr lang="en-US" smtClean="0"/>
              <a:pPr/>
              <a:t>11/18/2013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186F1-A95A-426C-9C87-DCF6D34B1D1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F8F047CA-D155-4606-BD65-6267F0D487AF}" type="datetimeFigureOut">
              <a:rPr lang="en-US" smtClean="0"/>
              <a:pPr/>
              <a:t>11/18/2013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186F1-A95A-426C-9C87-DCF6D34B1D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F8F047CA-D155-4606-BD65-6267F0D487AF}" type="datetimeFigureOut">
              <a:rPr lang="en-US" smtClean="0"/>
              <a:pPr/>
              <a:t>11/18/2013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186F1-A95A-426C-9C87-DCF6D34B1D1F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0332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82174" y="6477000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A10186F1-A95A-426C-9C87-DCF6D34B1D1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71600"/>
            <a:ext cx="8229599" cy="4953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bg2">
              <a:lumMod val="50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Symbol" pitchFamily="18" charset="2"/>
        <a:buChar char="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Symbol" pitchFamily="18" charset="2"/>
        <a:buChar char=""/>
        <a:defRPr sz="26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sz="3200" dirty="0"/>
              <a:t>Chapter 5 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 smtClean="0"/>
              <a:t>Target </a:t>
            </a:r>
            <a:r>
              <a:rPr lang="en-US" sz="3200" dirty="0"/>
              <a:t>Markets: Segmentation and </a:t>
            </a:r>
            <a:r>
              <a:rPr lang="en-US" sz="3200" dirty="0" smtClean="0"/>
              <a:t>Evaluation</a:t>
            </a:r>
            <a:endParaRPr lang="en-US" sz="3200" dirty="0"/>
          </a:p>
        </p:txBody>
      </p:sp>
    </p:spTree>
    <p:extLst>
      <p:ext uri="{BB962C8B-B14F-4D97-AF65-F5344CB8AC3E}">
        <p14:creationId xmlns="" xmlns:p14="http://schemas.microsoft.com/office/powerpoint/2010/main" val="3909046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To understand what markets are and how they are generally classified</a:t>
            </a:r>
          </a:p>
          <a:p>
            <a:r>
              <a:rPr lang="en-US" dirty="0"/>
              <a:t>To grasp an overview of the five steps of the target market selection process</a:t>
            </a:r>
          </a:p>
          <a:p>
            <a:r>
              <a:rPr lang="en-US" dirty="0"/>
              <a:t>To understand the differences among general targeting strategies</a:t>
            </a:r>
          </a:p>
          <a:p>
            <a:r>
              <a:rPr lang="en-US" dirty="0"/>
              <a:t>To become familiar with the major segmentation variables</a:t>
            </a:r>
          </a:p>
          <a:p>
            <a:r>
              <a:rPr lang="en-US" dirty="0"/>
              <a:t>To know what segment profiles are and how they are used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Learning Objectives</a:t>
            </a:r>
          </a:p>
        </p:txBody>
      </p:sp>
    </p:spTree>
    <p:extLst>
      <p:ext uri="{BB962C8B-B14F-4D97-AF65-F5344CB8AC3E}">
        <p14:creationId xmlns="" xmlns:p14="http://schemas.microsoft.com/office/powerpoint/2010/main" val="3748633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To understand how to evaluate market segments</a:t>
            </a:r>
          </a:p>
          <a:p>
            <a:r>
              <a:rPr lang="en-US" dirty="0"/>
              <a:t>To identify the factors that influence the selection of specific market segments for use as target markets</a:t>
            </a:r>
          </a:p>
          <a:p>
            <a:r>
              <a:rPr lang="en-US" dirty="0"/>
              <a:t>To become familiar with sales forecasting </a:t>
            </a:r>
            <a:r>
              <a:rPr lang="en-US" dirty="0" smtClean="0"/>
              <a:t>methods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Learning Objectives</a:t>
            </a:r>
          </a:p>
        </p:txBody>
      </p:sp>
    </p:spTree>
    <p:extLst>
      <p:ext uri="{BB962C8B-B14F-4D97-AF65-F5344CB8AC3E}">
        <p14:creationId xmlns="" xmlns:p14="http://schemas.microsoft.com/office/powerpoint/2010/main" val="2807893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Groups of people, individuals or organizations that have:</a:t>
            </a:r>
          </a:p>
          <a:p>
            <a:pPr lvl="1"/>
            <a:r>
              <a:rPr lang="en-US" dirty="0"/>
              <a:t>Desire or needs for products in a product class</a:t>
            </a:r>
          </a:p>
          <a:p>
            <a:pPr lvl="1"/>
            <a:r>
              <a:rPr lang="en-US" dirty="0"/>
              <a:t>Ability, willingness, </a:t>
            </a:r>
            <a:r>
              <a:rPr lang="en-US" dirty="0" smtClean="0"/>
              <a:t>and authority </a:t>
            </a:r>
            <a:r>
              <a:rPr lang="en-US" dirty="0"/>
              <a:t>to purchase such </a:t>
            </a:r>
            <a:r>
              <a:rPr lang="en-US" dirty="0" smtClean="0"/>
              <a:t>products</a:t>
            </a:r>
          </a:p>
          <a:p>
            <a:r>
              <a:rPr lang="en-US" dirty="0" smtClean="0"/>
              <a:t>Categories</a:t>
            </a:r>
          </a:p>
          <a:p>
            <a:pPr lvl="1"/>
            <a:r>
              <a:rPr lang="en-US" sz="2600" b="1" dirty="0" smtClean="0"/>
              <a:t>Consumer market</a:t>
            </a:r>
            <a:r>
              <a:rPr lang="en-US" dirty="0"/>
              <a:t>: Purchasers and household members who intend to consume or benefit from the purchased products and do not buy products to make profits</a:t>
            </a:r>
            <a:endParaRPr lang="en-US" sz="2600" dirty="0"/>
          </a:p>
          <a:p>
            <a:pPr lvl="1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Markets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613130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b="1" dirty="0" smtClean="0"/>
              <a:t>Business market</a:t>
            </a:r>
            <a:r>
              <a:rPr lang="en-US" dirty="0" smtClean="0"/>
              <a:t>: Purchase </a:t>
            </a:r>
            <a:r>
              <a:rPr lang="en-US" dirty="0"/>
              <a:t>a specific kind of product </a:t>
            </a:r>
            <a:r>
              <a:rPr lang="en-US" dirty="0" smtClean="0"/>
              <a:t>for resale, direct </a:t>
            </a:r>
            <a:r>
              <a:rPr lang="en-US" dirty="0"/>
              <a:t>use in producing other </a:t>
            </a:r>
            <a:r>
              <a:rPr lang="en-US" dirty="0" smtClean="0"/>
              <a:t>products and use </a:t>
            </a:r>
            <a:r>
              <a:rPr lang="en-US" dirty="0"/>
              <a:t>in general daily </a:t>
            </a:r>
            <a:r>
              <a:rPr lang="en-US" dirty="0" smtClean="0"/>
              <a:t>operations </a:t>
            </a:r>
          </a:p>
          <a:p>
            <a:pPr lvl="2"/>
            <a:r>
              <a:rPr lang="en-US" dirty="0" smtClean="0"/>
              <a:t>Sub-classified </a:t>
            </a:r>
            <a:r>
              <a:rPr lang="en-US" dirty="0"/>
              <a:t>into producer, reseller, government, and institutional </a:t>
            </a:r>
            <a:r>
              <a:rPr lang="en-US" dirty="0" smtClean="0"/>
              <a:t>markets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Markets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957381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Figure </a:t>
            </a:r>
            <a:r>
              <a:rPr lang="en-US" dirty="0" smtClean="0"/>
              <a:t>5.1 - Target Market Selection Process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468" y="2750144"/>
            <a:ext cx="8324932" cy="159325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09735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Target </a:t>
            </a:r>
            <a:r>
              <a:rPr lang="en-US" dirty="0" smtClean="0"/>
              <a:t>market - Consumers </a:t>
            </a:r>
            <a:r>
              <a:rPr lang="en-US" dirty="0"/>
              <a:t>for whom a business creates and maintains a marketing mix </a:t>
            </a:r>
          </a:p>
          <a:p>
            <a:r>
              <a:rPr lang="en-US" dirty="0"/>
              <a:t>Strategy selection for target market is affected by:</a:t>
            </a:r>
          </a:p>
          <a:p>
            <a:pPr lvl="1"/>
            <a:r>
              <a:rPr lang="en-US" dirty="0"/>
              <a:t>Target market characteristics</a:t>
            </a:r>
          </a:p>
          <a:p>
            <a:pPr lvl="1"/>
            <a:r>
              <a:rPr lang="en-US" dirty="0"/>
              <a:t>Product attributes</a:t>
            </a:r>
          </a:p>
          <a:p>
            <a:pPr lvl="1"/>
            <a:r>
              <a:rPr lang="en-US" dirty="0"/>
              <a:t>Organization’s objectives </a:t>
            </a:r>
            <a:r>
              <a:rPr lang="en-US"/>
              <a:t>and </a:t>
            </a:r>
            <a:r>
              <a:rPr lang="en-US" smtClean="0"/>
              <a:t>resources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/>
              <a:t>Step 1 - Identify Appropriate Targeting Strategy</a:t>
            </a:r>
          </a:p>
        </p:txBody>
      </p:sp>
    </p:spTree>
    <p:extLst>
      <p:ext uri="{BB962C8B-B14F-4D97-AF65-F5344CB8AC3E}">
        <p14:creationId xmlns="" xmlns:p14="http://schemas.microsoft.com/office/powerpoint/2010/main" val="627147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19200" y="-152400"/>
            <a:ext cx="7640345" cy="1143000"/>
          </a:xfrm>
        </p:spPr>
        <p:txBody>
          <a:bodyPr>
            <a:normAutofit/>
          </a:bodyPr>
          <a:lstStyle/>
          <a:p>
            <a:r>
              <a:rPr lang="en-US" sz="3600" dirty="0"/>
              <a:t>Figure </a:t>
            </a:r>
            <a:r>
              <a:rPr lang="en-US" sz="3600" dirty="0" smtClean="0"/>
              <a:t>5.2 - Targeting Strategies</a:t>
            </a:r>
            <a:endParaRPr lang="en-US" sz="3600" dirty="0"/>
          </a:p>
        </p:txBody>
      </p:sp>
      <p:graphicFrame>
        <p:nvGraphicFramePr>
          <p:cNvPr id="9" name="Object 8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66316173"/>
              </p:ext>
            </p:extLst>
          </p:nvPr>
        </p:nvGraphicFramePr>
        <p:xfrm>
          <a:off x="4162425" y="3186113"/>
          <a:ext cx="819150" cy="485775"/>
        </p:xfrm>
        <a:graphic>
          <a:graphicData uri="http://schemas.openxmlformats.org/presentationml/2006/ole">
            <p:oleObj spid="_x0000_s1027" name="Package" r:id="rId3" imgW="819000" imgH="485640" progId="Package">
              <p:embed/>
            </p:oleObj>
          </a:graphicData>
        </a:graphic>
      </p:graphicFrame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24200" y="812230"/>
            <a:ext cx="3429000" cy="57278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561190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dirty="0"/>
              <a:t>Types of </a:t>
            </a:r>
            <a:r>
              <a:rPr lang="en-US" dirty="0" smtClean="0"/>
              <a:t>market</a:t>
            </a:r>
            <a:endParaRPr lang="en-US" dirty="0"/>
          </a:p>
          <a:p>
            <a:pPr lvl="1"/>
            <a:r>
              <a:rPr lang="en-US" b="1" dirty="0"/>
              <a:t>Homogenous</a:t>
            </a:r>
            <a:r>
              <a:rPr lang="en-US" dirty="0"/>
              <a:t>: Large proportion of customers have similar needs for a product</a:t>
            </a:r>
          </a:p>
          <a:p>
            <a:pPr lvl="1"/>
            <a:r>
              <a:rPr lang="en-US" b="1" dirty="0"/>
              <a:t>Heterogeneous</a:t>
            </a:r>
            <a:r>
              <a:rPr lang="en-US" dirty="0"/>
              <a:t>: Customers have diverse needs for products in a specific product class</a:t>
            </a:r>
          </a:p>
          <a:p>
            <a:r>
              <a:rPr lang="en-US" b="1" dirty="0"/>
              <a:t>Market segmentation</a:t>
            </a:r>
            <a:r>
              <a:rPr lang="en-US" dirty="0"/>
              <a:t>: Dividing a total market into groups with relatively similar product needs to design marketing mix</a:t>
            </a:r>
          </a:p>
          <a:p>
            <a:pPr lvl="1"/>
            <a:r>
              <a:rPr lang="en-US" b="1" dirty="0"/>
              <a:t>Market segment</a:t>
            </a:r>
            <a:r>
              <a:rPr lang="en-US" dirty="0"/>
              <a:t>: Customer base sharing one or more similar characteristics that cause them to have similar product needs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/>
              <a:t>Types of Market and Market Segmentation</a:t>
            </a:r>
          </a:p>
        </p:txBody>
      </p:sp>
    </p:spTree>
    <p:extLst>
      <p:ext uri="{BB962C8B-B14F-4D97-AF65-F5344CB8AC3E}">
        <p14:creationId xmlns="" xmlns:p14="http://schemas.microsoft.com/office/powerpoint/2010/main" val="1907620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971800" y="533400"/>
            <a:ext cx="3810000" cy="1168401"/>
          </a:xfrm>
        </p:spPr>
        <p:txBody>
          <a:bodyPr/>
          <a:lstStyle/>
          <a:p>
            <a:pPr algn="ctr"/>
            <a:r>
              <a:rPr lang="en-US" dirty="0" smtClean="0"/>
              <a:t>Discussion Point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3124200" y="1828800"/>
            <a:ext cx="3886200" cy="3378200"/>
          </a:xfrm>
        </p:spPr>
        <p:txBody>
          <a:bodyPr>
            <a:norm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dirty="0"/>
              <a:t>After 50 years of targeting only girls for its Easy-Bake Oven, Hasbro has announced a </a:t>
            </a:r>
            <a:r>
              <a:rPr lang="en-US" dirty="0" smtClean="0"/>
              <a:t>gender-neutral </a:t>
            </a:r>
            <a:r>
              <a:rPr lang="en-US" dirty="0"/>
              <a:t>version and is airing commercials showing boys playing with the toy </a:t>
            </a:r>
            <a:r>
              <a:rPr lang="en-US" dirty="0" smtClean="0"/>
              <a:t>oven.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/>
              <a:t>Does targeting children by gender reinforce stereotypes or limit play possibilities?</a:t>
            </a:r>
          </a:p>
        </p:txBody>
      </p:sp>
    </p:spTree>
    <p:extLst>
      <p:ext uri="{BB962C8B-B14F-4D97-AF65-F5344CB8AC3E}">
        <p14:creationId xmlns="" xmlns:p14="http://schemas.microsoft.com/office/powerpoint/2010/main" val="1524568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Customer’s needs must be heterogeneous</a:t>
            </a:r>
          </a:p>
          <a:p>
            <a:r>
              <a:rPr lang="en-US" dirty="0"/>
              <a:t>Segments must be identifiable and divisible</a:t>
            </a:r>
          </a:p>
          <a:p>
            <a:r>
              <a:rPr lang="en-US" dirty="0"/>
              <a:t>Marketer must be able to compare the different market segments </a:t>
            </a:r>
          </a:p>
          <a:p>
            <a:pPr lvl="1"/>
            <a:r>
              <a:rPr lang="en-US" dirty="0"/>
              <a:t>In terms of sales potential, costs, and profits </a:t>
            </a:r>
          </a:p>
          <a:p>
            <a:r>
              <a:rPr lang="en-US" dirty="0"/>
              <a:t>One segment must have enough profit potential to justify developing a special marketing mix</a:t>
            </a:r>
          </a:p>
          <a:p>
            <a:r>
              <a:rPr lang="en-US" dirty="0"/>
              <a:t>Company must be able to reach the chosen segment with a particular marketing </a:t>
            </a:r>
            <a:r>
              <a:rPr lang="en-US" dirty="0" smtClean="0"/>
              <a:t>mix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/>
              <a:t/>
            </a:r>
            <a:br>
              <a:rPr lang="en-US" sz="3600" dirty="0"/>
            </a:br>
            <a:r>
              <a:rPr lang="en-US" sz="3600" dirty="0"/>
              <a:t>Conditions For Market Segmentation To Succeed</a:t>
            </a:r>
            <a:br>
              <a:rPr lang="en-US" sz="3600" dirty="0"/>
            </a:br>
            <a:endParaRPr lang="en-US" sz="3600" dirty="0"/>
          </a:p>
        </p:txBody>
      </p:sp>
    </p:spTree>
    <p:extLst>
      <p:ext uri="{BB962C8B-B14F-4D97-AF65-F5344CB8AC3E}">
        <p14:creationId xmlns="" xmlns:p14="http://schemas.microsoft.com/office/powerpoint/2010/main" val="3762404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685800" y="1505272"/>
            <a:ext cx="8153400" cy="1831409"/>
            <a:chOff x="685800" y="1505272"/>
            <a:chExt cx="8153400" cy="1831409"/>
          </a:xfrm>
        </p:grpSpPr>
        <p:sp>
          <p:nvSpPr>
            <p:cNvPr id="5" name="Freeform 4"/>
            <p:cNvSpPr/>
            <p:nvPr/>
          </p:nvSpPr>
          <p:spPr>
            <a:xfrm>
              <a:off x="685800" y="1815232"/>
              <a:ext cx="8153400" cy="1521449"/>
            </a:xfrm>
            <a:custGeom>
              <a:avLst/>
              <a:gdLst>
                <a:gd name="connsiteX0" fmla="*/ 0 w 8153400"/>
                <a:gd name="connsiteY0" fmla="*/ 0 h 1521449"/>
                <a:gd name="connsiteX1" fmla="*/ 8153400 w 8153400"/>
                <a:gd name="connsiteY1" fmla="*/ 0 h 1521449"/>
                <a:gd name="connsiteX2" fmla="*/ 8153400 w 8153400"/>
                <a:gd name="connsiteY2" fmla="*/ 1521449 h 1521449"/>
                <a:gd name="connsiteX3" fmla="*/ 0 w 8153400"/>
                <a:gd name="connsiteY3" fmla="*/ 1521449 h 1521449"/>
                <a:gd name="connsiteX4" fmla="*/ 0 w 8153400"/>
                <a:gd name="connsiteY4" fmla="*/ 0 h 15214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153400" h="1521449">
                  <a:moveTo>
                    <a:pt x="0" y="0"/>
                  </a:moveTo>
                  <a:lnTo>
                    <a:pt x="8153400" y="0"/>
                  </a:lnTo>
                  <a:lnTo>
                    <a:pt x="8153400" y="1521449"/>
                  </a:lnTo>
                  <a:lnTo>
                    <a:pt x="0" y="152144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32794" tIns="437388" rIns="632794" bIns="149352" numCol="1" spcCol="1270" anchor="t" anchorCtr="0">
              <a:noAutofit/>
            </a:bodyPr>
            <a:lstStyle/>
            <a:p>
              <a:pPr marL="228600" lvl="1" indent="-228600" algn="l" defTabSz="933450" rtl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2100" kern="1200" smtClean="0"/>
                <a:t>Designs </a:t>
              </a:r>
              <a:r>
                <a:rPr lang="en-US" sz="2100" kern="1200" dirty="0" smtClean="0"/>
                <a:t>a single marketing mix and directs it at the entire market for a particular product</a:t>
              </a:r>
              <a:endParaRPr lang="en-US" sz="2100" kern="1200" dirty="0"/>
            </a:p>
            <a:p>
              <a:pPr marL="457200" lvl="2" indent="-228600" algn="l" defTabSz="933450" rtl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2100" kern="1200" dirty="0" smtClean="0"/>
                <a:t>Effective for homogenous markets</a:t>
              </a:r>
              <a:endParaRPr lang="en-US" sz="2100" kern="1200" dirty="0"/>
            </a:p>
          </p:txBody>
        </p:sp>
        <p:sp>
          <p:nvSpPr>
            <p:cNvPr id="6" name="Freeform 5"/>
            <p:cNvSpPr/>
            <p:nvPr/>
          </p:nvSpPr>
          <p:spPr>
            <a:xfrm>
              <a:off x="1093470" y="1505272"/>
              <a:ext cx="5707380" cy="619920"/>
            </a:xfrm>
            <a:custGeom>
              <a:avLst/>
              <a:gdLst>
                <a:gd name="connsiteX0" fmla="*/ 0 w 5707380"/>
                <a:gd name="connsiteY0" fmla="*/ 103322 h 619920"/>
                <a:gd name="connsiteX1" fmla="*/ 103322 w 5707380"/>
                <a:gd name="connsiteY1" fmla="*/ 0 h 619920"/>
                <a:gd name="connsiteX2" fmla="*/ 5604058 w 5707380"/>
                <a:gd name="connsiteY2" fmla="*/ 0 h 619920"/>
                <a:gd name="connsiteX3" fmla="*/ 5707380 w 5707380"/>
                <a:gd name="connsiteY3" fmla="*/ 103322 h 619920"/>
                <a:gd name="connsiteX4" fmla="*/ 5707380 w 5707380"/>
                <a:gd name="connsiteY4" fmla="*/ 516598 h 619920"/>
                <a:gd name="connsiteX5" fmla="*/ 5604058 w 5707380"/>
                <a:gd name="connsiteY5" fmla="*/ 619920 h 619920"/>
                <a:gd name="connsiteX6" fmla="*/ 103322 w 5707380"/>
                <a:gd name="connsiteY6" fmla="*/ 619920 h 619920"/>
                <a:gd name="connsiteX7" fmla="*/ 0 w 5707380"/>
                <a:gd name="connsiteY7" fmla="*/ 516598 h 619920"/>
                <a:gd name="connsiteX8" fmla="*/ 0 w 5707380"/>
                <a:gd name="connsiteY8" fmla="*/ 103322 h 6199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707380" h="619920">
                  <a:moveTo>
                    <a:pt x="0" y="103322"/>
                  </a:moveTo>
                  <a:cubicBezTo>
                    <a:pt x="0" y="46259"/>
                    <a:pt x="46259" y="0"/>
                    <a:pt x="103322" y="0"/>
                  </a:cubicBezTo>
                  <a:lnTo>
                    <a:pt x="5604058" y="0"/>
                  </a:lnTo>
                  <a:cubicBezTo>
                    <a:pt x="5661121" y="0"/>
                    <a:pt x="5707380" y="46259"/>
                    <a:pt x="5707380" y="103322"/>
                  </a:cubicBezTo>
                  <a:lnTo>
                    <a:pt x="5707380" y="516598"/>
                  </a:lnTo>
                  <a:cubicBezTo>
                    <a:pt x="5707380" y="573661"/>
                    <a:pt x="5661121" y="619920"/>
                    <a:pt x="5604058" y="619920"/>
                  </a:cubicBezTo>
                  <a:lnTo>
                    <a:pt x="103322" y="619920"/>
                  </a:lnTo>
                  <a:cubicBezTo>
                    <a:pt x="46259" y="619920"/>
                    <a:pt x="0" y="573661"/>
                    <a:pt x="0" y="516598"/>
                  </a:cubicBezTo>
                  <a:lnTo>
                    <a:pt x="0" y="103322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45987" tIns="30262" rIns="245987" bIns="30262" numCol="1" spcCol="1270" anchor="ctr" anchorCtr="0">
              <a:noAutofit/>
            </a:bodyPr>
            <a:lstStyle/>
            <a:p>
              <a:pPr lvl="0" algn="l" defTabSz="9334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100" b="1" kern="1200" dirty="0" smtClean="0"/>
                <a:t>Undifferentiated targeting strategy</a:t>
              </a:r>
              <a:endParaRPr lang="en-US" sz="2100" kern="1200" dirty="0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685800" y="3450082"/>
            <a:ext cx="8153400" cy="1202985"/>
            <a:chOff x="685800" y="3450082"/>
            <a:chExt cx="8153400" cy="1202985"/>
          </a:xfrm>
        </p:grpSpPr>
        <p:sp>
          <p:nvSpPr>
            <p:cNvPr id="7" name="Freeform 6"/>
            <p:cNvSpPr/>
            <p:nvPr/>
          </p:nvSpPr>
          <p:spPr>
            <a:xfrm>
              <a:off x="685800" y="3760042"/>
              <a:ext cx="8153400" cy="893025"/>
            </a:xfrm>
            <a:custGeom>
              <a:avLst/>
              <a:gdLst>
                <a:gd name="connsiteX0" fmla="*/ 0 w 8153400"/>
                <a:gd name="connsiteY0" fmla="*/ 0 h 893025"/>
                <a:gd name="connsiteX1" fmla="*/ 8153400 w 8153400"/>
                <a:gd name="connsiteY1" fmla="*/ 0 h 893025"/>
                <a:gd name="connsiteX2" fmla="*/ 8153400 w 8153400"/>
                <a:gd name="connsiteY2" fmla="*/ 893025 h 893025"/>
                <a:gd name="connsiteX3" fmla="*/ 0 w 8153400"/>
                <a:gd name="connsiteY3" fmla="*/ 893025 h 893025"/>
                <a:gd name="connsiteX4" fmla="*/ 0 w 8153400"/>
                <a:gd name="connsiteY4" fmla="*/ 0 h 893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153400" h="893025">
                  <a:moveTo>
                    <a:pt x="0" y="0"/>
                  </a:moveTo>
                  <a:lnTo>
                    <a:pt x="8153400" y="0"/>
                  </a:lnTo>
                  <a:lnTo>
                    <a:pt x="8153400" y="893025"/>
                  </a:lnTo>
                  <a:lnTo>
                    <a:pt x="0" y="89302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32794" tIns="437388" rIns="632794" bIns="149352" numCol="1" spcCol="1270" anchor="t" anchorCtr="0">
              <a:noAutofit/>
            </a:bodyPr>
            <a:lstStyle/>
            <a:p>
              <a:pPr marL="228600" lvl="1" indent="-228600" algn="l" defTabSz="933450" rtl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2100" kern="1200" smtClean="0"/>
                <a:t>Targets </a:t>
              </a:r>
              <a:r>
                <a:rPr lang="en-US" sz="2100" kern="1200" dirty="0" smtClean="0"/>
                <a:t>a single market segment using one marketing mix</a:t>
              </a:r>
              <a:endParaRPr lang="en-US" sz="2100" kern="1200" dirty="0"/>
            </a:p>
          </p:txBody>
        </p:sp>
        <p:sp>
          <p:nvSpPr>
            <p:cNvPr id="8" name="Freeform 7"/>
            <p:cNvSpPr/>
            <p:nvPr/>
          </p:nvSpPr>
          <p:spPr>
            <a:xfrm>
              <a:off x="1093470" y="3450082"/>
              <a:ext cx="5707380" cy="619920"/>
            </a:xfrm>
            <a:custGeom>
              <a:avLst/>
              <a:gdLst>
                <a:gd name="connsiteX0" fmla="*/ 0 w 5707380"/>
                <a:gd name="connsiteY0" fmla="*/ 103322 h 619920"/>
                <a:gd name="connsiteX1" fmla="*/ 103322 w 5707380"/>
                <a:gd name="connsiteY1" fmla="*/ 0 h 619920"/>
                <a:gd name="connsiteX2" fmla="*/ 5604058 w 5707380"/>
                <a:gd name="connsiteY2" fmla="*/ 0 h 619920"/>
                <a:gd name="connsiteX3" fmla="*/ 5707380 w 5707380"/>
                <a:gd name="connsiteY3" fmla="*/ 103322 h 619920"/>
                <a:gd name="connsiteX4" fmla="*/ 5707380 w 5707380"/>
                <a:gd name="connsiteY4" fmla="*/ 516598 h 619920"/>
                <a:gd name="connsiteX5" fmla="*/ 5604058 w 5707380"/>
                <a:gd name="connsiteY5" fmla="*/ 619920 h 619920"/>
                <a:gd name="connsiteX6" fmla="*/ 103322 w 5707380"/>
                <a:gd name="connsiteY6" fmla="*/ 619920 h 619920"/>
                <a:gd name="connsiteX7" fmla="*/ 0 w 5707380"/>
                <a:gd name="connsiteY7" fmla="*/ 516598 h 619920"/>
                <a:gd name="connsiteX8" fmla="*/ 0 w 5707380"/>
                <a:gd name="connsiteY8" fmla="*/ 103322 h 6199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707380" h="619920">
                  <a:moveTo>
                    <a:pt x="0" y="103322"/>
                  </a:moveTo>
                  <a:cubicBezTo>
                    <a:pt x="0" y="46259"/>
                    <a:pt x="46259" y="0"/>
                    <a:pt x="103322" y="0"/>
                  </a:cubicBezTo>
                  <a:lnTo>
                    <a:pt x="5604058" y="0"/>
                  </a:lnTo>
                  <a:cubicBezTo>
                    <a:pt x="5661121" y="0"/>
                    <a:pt x="5707380" y="46259"/>
                    <a:pt x="5707380" y="103322"/>
                  </a:cubicBezTo>
                  <a:lnTo>
                    <a:pt x="5707380" y="516598"/>
                  </a:lnTo>
                  <a:cubicBezTo>
                    <a:pt x="5707380" y="573661"/>
                    <a:pt x="5661121" y="619920"/>
                    <a:pt x="5604058" y="619920"/>
                  </a:cubicBezTo>
                  <a:lnTo>
                    <a:pt x="103322" y="619920"/>
                  </a:lnTo>
                  <a:cubicBezTo>
                    <a:pt x="46259" y="619920"/>
                    <a:pt x="0" y="573661"/>
                    <a:pt x="0" y="516598"/>
                  </a:cubicBezTo>
                  <a:lnTo>
                    <a:pt x="0" y="103322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45987" tIns="30262" rIns="245987" bIns="30262" numCol="1" spcCol="1270" anchor="ctr" anchorCtr="0">
              <a:noAutofit/>
            </a:bodyPr>
            <a:lstStyle/>
            <a:p>
              <a:pPr lvl="0" algn="l" defTabSz="9334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CA" sz="2100" b="1" kern="1200" dirty="0" smtClean="0"/>
                <a:t>Concentrated targeting strategy</a:t>
              </a:r>
              <a:endParaRPr lang="en-US" sz="2100" kern="1200" dirty="0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685800" y="4766467"/>
            <a:ext cx="8153400" cy="1500660"/>
            <a:chOff x="685800" y="4766467"/>
            <a:chExt cx="8153400" cy="1500660"/>
          </a:xfrm>
        </p:grpSpPr>
        <p:sp>
          <p:nvSpPr>
            <p:cNvPr id="9" name="Freeform 8"/>
            <p:cNvSpPr/>
            <p:nvPr/>
          </p:nvSpPr>
          <p:spPr>
            <a:xfrm>
              <a:off x="685800" y="5076427"/>
              <a:ext cx="8153400" cy="1190700"/>
            </a:xfrm>
            <a:custGeom>
              <a:avLst/>
              <a:gdLst>
                <a:gd name="connsiteX0" fmla="*/ 0 w 8153400"/>
                <a:gd name="connsiteY0" fmla="*/ 0 h 1190700"/>
                <a:gd name="connsiteX1" fmla="*/ 8153400 w 8153400"/>
                <a:gd name="connsiteY1" fmla="*/ 0 h 1190700"/>
                <a:gd name="connsiteX2" fmla="*/ 8153400 w 8153400"/>
                <a:gd name="connsiteY2" fmla="*/ 1190700 h 1190700"/>
                <a:gd name="connsiteX3" fmla="*/ 0 w 8153400"/>
                <a:gd name="connsiteY3" fmla="*/ 1190700 h 1190700"/>
                <a:gd name="connsiteX4" fmla="*/ 0 w 8153400"/>
                <a:gd name="connsiteY4" fmla="*/ 0 h 1190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153400" h="1190700">
                  <a:moveTo>
                    <a:pt x="0" y="0"/>
                  </a:moveTo>
                  <a:lnTo>
                    <a:pt x="8153400" y="0"/>
                  </a:lnTo>
                  <a:lnTo>
                    <a:pt x="8153400" y="1190700"/>
                  </a:lnTo>
                  <a:lnTo>
                    <a:pt x="0" y="119070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32794" tIns="437388" rIns="632794" bIns="149352" numCol="1" spcCol="1270" anchor="t" anchorCtr="0">
              <a:noAutofit/>
            </a:bodyPr>
            <a:lstStyle/>
            <a:p>
              <a:pPr marL="228600" lvl="1" indent="-228600" algn="l" defTabSz="933450" rtl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2100" kern="1200" smtClean="0"/>
                <a:t>Targets </a:t>
              </a:r>
              <a:r>
                <a:rPr lang="en-US" sz="2100" kern="1200" dirty="0" smtClean="0"/>
                <a:t>two or more segments by developing a marketing mix for each segment</a:t>
              </a:r>
              <a:endParaRPr lang="en-US" sz="2100" kern="1200" dirty="0"/>
            </a:p>
          </p:txBody>
        </p:sp>
        <p:sp>
          <p:nvSpPr>
            <p:cNvPr id="10" name="Freeform 9"/>
            <p:cNvSpPr/>
            <p:nvPr/>
          </p:nvSpPr>
          <p:spPr>
            <a:xfrm>
              <a:off x="1093470" y="4766467"/>
              <a:ext cx="5707380" cy="619920"/>
            </a:xfrm>
            <a:custGeom>
              <a:avLst/>
              <a:gdLst>
                <a:gd name="connsiteX0" fmla="*/ 0 w 5707380"/>
                <a:gd name="connsiteY0" fmla="*/ 103322 h 619920"/>
                <a:gd name="connsiteX1" fmla="*/ 103322 w 5707380"/>
                <a:gd name="connsiteY1" fmla="*/ 0 h 619920"/>
                <a:gd name="connsiteX2" fmla="*/ 5604058 w 5707380"/>
                <a:gd name="connsiteY2" fmla="*/ 0 h 619920"/>
                <a:gd name="connsiteX3" fmla="*/ 5707380 w 5707380"/>
                <a:gd name="connsiteY3" fmla="*/ 103322 h 619920"/>
                <a:gd name="connsiteX4" fmla="*/ 5707380 w 5707380"/>
                <a:gd name="connsiteY4" fmla="*/ 516598 h 619920"/>
                <a:gd name="connsiteX5" fmla="*/ 5604058 w 5707380"/>
                <a:gd name="connsiteY5" fmla="*/ 619920 h 619920"/>
                <a:gd name="connsiteX6" fmla="*/ 103322 w 5707380"/>
                <a:gd name="connsiteY6" fmla="*/ 619920 h 619920"/>
                <a:gd name="connsiteX7" fmla="*/ 0 w 5707380"/>
                <a:gd name="connsiteY7" fmla="*/ 516598 h 619920"/>
                <a:gd name="connsiteX8" fmla="*/ 0 w 5707380"/>
                <a:gd name="connsiteY8" fmla="*/ 103322 h 6199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707380" h="619920">
                  <a:moveTo>
                    <a:pt x="0" y="103322"/>
                  </a:moveTo>
                  <a:cubicBezTo>
                    <a:pt x="0" y="46259"/>
                    <a:pt x="46259" y="0"/>
                    <a:pt x="103322" y="0"/>
                  </a:cubicBezTo>
                  <a:lnTo>
                    <a:pt x="5604058" y="0"/>
                  </a:lnTo>
                  <a:cubicBezTo>
                    <a:pt x="5661121" y="0"/>
                    <a:pt x="5707380" y="46259"/>
                    <a:pt x="5707380" y="103322"/>
                  </a:cubicBezTo>
                  <a:lnTo>
                    <a:pt x="5707380" y="516598"/>
                  </a:lnTo>
                  <a:cubicBezTo>
                    <a:pt x="5707380" y="573661"/>
                    <a:pt x="5661121" y="619920"/>
                    <a:pt x="5604058" y="619920"/>
                  </a:cubicBezTo>
                  <a:lnTo>
                    <a:pt x="103322" y="619920"/>
                  </a:lnTo>
                  <a:cubicBezTo>
                    <a:pt x="46259" y="619920"/>
                    <a:pt x="0" y="573661"/>
                    <a:pt x="0" y="516598"/>
                  </a:cubicBezTo>
                  <a:lnTo>
                    <a:pt x="0" y="103322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45987" tIns="30262" rIns="245987" bIns="30262" numCol="1" spcCol="1270" anchor="ctr" anchorCtr="0">
              <a:noAutofit/>
            </a:bodyPr>
            <a:lstStyle/>
            <a:p>
              <a:pPr lvl="0" algn="l" defTabSz="9334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100" b="1" kern="1200" dirty="0" smtClean="0"/>
                <a:t>Differentiated targeting strategy</a:t>
              </a:r>
              <a:endParaRPr lang="en-US" sz="2100" kern="1200" dirty="0"/>
            </a:p>
          </p:txBody>
        </p:sp>
      </p:grp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Targeting Strategies </a:t>
            </a:r>
          </a:p>
        </p:txBody>
      </p:sp>
    </p:spTree>
    <p:extLst>
      <p:ext uri="{BB962C8B-B14F-4D97-AF65-F5344CB8AC3E}">
        <p14:creationId xmlns="" xmlns:p14="http://schemas.microsoft.com/office/powerpoint/2010/main" val="2126815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42006" y="1371600"/>
            <a:ext cx="4053794" cy="5176358"/>
          </a:xfrm>
        </p:spPr>
        <p:txBody>
          <a:bodyPr>
            <a:normAutofit lnSpcReduction="10000"/>
          </a:bodyPr>
          <a:lstStyle/>
          <a:p>
            <a:r>
              <a:rPr lang="en-US" sz="2600" dirty="0" smtClean="0"/>
              <a:t>Advantages</a:t>
            </a:r>
          </a:p>
          <a:p>
            <a:pPr lvl="1"/>
            <a:r>
              <a:rPr lang="en-US" sz="2400" dirty="0"/>
              <a:t>Allows a firm to specialize</a:t>
            </a:r>
          </a:p>
          <a:p>
            <a:pPr lvl="1"/>
            <a:r>
              <a:rPr lang="en-US" sz="2400" dirty="0"/>
              <a:t>Permits a firm with limited resources to compete with larger </a:t>
            </a:r>
            <a:r>
              <a:rPr lang="en-US" sz="2400" dirty="0" smtClean="0"/>
              <a:t>organizations</a:t>
            </a:r>
          </a:p>
          <a:p>
            <a:pPr lvl="1"/>
            <a:r>
              <a:rPr lang="en-US" sz="2400" dirty="0"/>
              <a:t>Increases sales in the aggregate market</a:t>
            </a:r>
          </a:p>
          <a:p>
            <a:pPr lvl="1"/>
            <a:r>
              <a:rPr lang="en-US" sz="2400" dirty="0"/>
              <a:t>Ideal for organization with excess production </a:t>
            </a:r>
            <a:r>
              <a:rPr lang="en-US" sz="2400" dirty="0" smtClean="0"/>
              <a:t>capacity</a:t>
            </a:r>
          </a:p>
          <a:p>
            <a:pPr lvl="1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Advantages and Disadvantages of  Concentrated Targeting Strategy</a:t>
            </a:r>
          </a:p>
        </p:txBody>
      </p:sp>
      <p:sp>
        <p:nvSpPr>
          <p:cNvPr id="4" name="Content Placeholder 1"/>
          <p:cNvSpPr txBox="1">
            <a:spLocks/>
          </p:cNvSpPr>
          <p:nvPr/>
        </p:nvSpPr>
        <p:spPr>
          <a:xfrm>
            <a:off x="4800600" y="1295400"/>
            <a:ext cx="4053794" cy="517635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00000"/>
              <a:buFont typeface="Symbol" pitchFamily="18" charset="2"/>
              <a:buChar char=""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00000"/>
              <a:buFont typeface="Symbol" pitchFamily="18" charset="2"/>
              <a:buChar char=""/>
              <a:defRPr sz="2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Disadvantages</a:t>
            </a:r>
          </a:p>
          <a:p>
            <a:pPr lvl="1"/>
            <a:r>
              <a:rPr lang="en-US" dirty="0"/>
              <a:t>Company’s financial health declines when the segment’s demand declines</a:t>
            </a:r>
          </a:p>
          <a:p>
            <a:pPr lvl="1"/>
            <a:r>
              <a:rPr lang="en-US" dirty="0"/>
              <a:t>When a firm penetrates one segment its popularity may keep it from extending its marketing efforts into other </a:t>
            </a:r>
            <a:r>
              <a:rPr lang="en-US" dirty="0" smtClean="0"/>
              <a:t>segments</a:t>
            </a:r>
          </a:p>
          <a:p>
            <a:pPr lvl="1"/>
            <a:r>
              <a:rPr lang="en-US" sz="2400" dirty="0"/>
              <a:t>Higher production cost </a:t>
            </a:r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121531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Segmentation variables</a:t>
            </a:r>
            <a:r>
              <a:rPr lang="en-US" dirty="0"/>
              <a:t>: Characteristics of individuals, groups or organizations used to divide a market into segments</a:t>
            </a:r>
          </a:p>
          <a:p>
            <a:pPr lvl="1"/>
            <a:r>
              <a:rPr lang="en-US" dirty="0" smtClean="0"/>
              <a:t>Should </a:t>
            </a:r>
            <a:r>
              <a:rPr lang="en-US" dirty="0"/>
              <a:t>relate to the customers’ needs for, uses of or behavior toward the product</a:t>
            </a:r>
          </a:p>
          <a:p>
            <a:pPr lvl="1"/>
            <a:r>
              <a:rPr lang="en-US" dirty="0" smtClean="0"/>
              <a:t>Must </a:t>
            </a:r>
            <a:r>
              <a:rPr lang="en-US" dirty="0"/>
              <a:t>be measurable</a:t>
            </a:r>
          </a:p>
          <a:p>
            <a:pPr lvl="1"/>
            <a:r>
              <a:rPr lang="en-US" dirty="0"/>
              <a:t>Company resources and capabilities affect the number and size of the variables</a:t>
            </a:r>
          </a:p>
          <a:p>
            <a:pPr lvl="1"/>
            <a:r>
              <a:rPr lang="en-US" dirty="0"/>
              <a:t>Product type and degree variations in customer </a:t>
            </a:r>
            <a:r>
              <a:rPr lang="en-US" dirty="0" smtClean="0"/>
              <a:t>needs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/>
              <a:t>Step 2 - Determine Which Segmentation Variables to Use</a:t>
            </a:r>
          </a:p>
        </p:txBody>
      </p:sp>
    </p:spTree>
    <p:extLst>
      <p:ext uri="{BB962C8B-B14F-4D97-AF65-F5344CB8AC3E}">
        <p14:creationId xmlns="" xmlns:p14="http://schemas.microsoft.com/office/powerpoint/2010/main" val="3272256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Figure </a:t>
            </a:r>
            <a:r>
              <a:rPr lang="en-US" dirty="0" smtClean="0"/>
              <a:t>5.3 - Segmentation Variables for Consumer markets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1219200"/>
            <a:ext cx="7793239" cy="52578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640193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Demographic Variables </a:t>
            </a:r>
          </a:p>
        </p:txBody>
      </p:sp>
      <p:sp>
        <p:nvSpPr>
          <p:cNvPr id="5" name="Freeform 4"/>
          <p:cNvSpPr/>
          <p:nvPr/>
        </p:nvSpPr>
        <p:spPr>
          <a:xfrm>
            <a:off x="2359601" y="1677553"/>
            <a:ext cx="2361046" cy="1416627"/>
          </a:xfrm>
          <a:custGeom>
            <a:avLst/>
            <a:gdLst>
              <a:gd name="connsiteX0" fmla="*/ 0 w 2361046"/>
              <a:gd name="connsiteY0" fmla="*/ 0 h 1416627"/>
              <a:gd name="connsiteX1" fmla="*/ 2361046 w 2361046"/>
              <a:gd name="connsiteY1" fmla="*/ 0 h 1416627"/>
              <a:gd name="connsiteX2" fmla="*/ 2361046 w 2361046"/>
              <a:gd name="connsiteY2" fmla="*/ 1416627 h 1416627"/>
              <a:gd name="connsiteX3" fmla="*/ 0 w 2361046"/>
              <a:gd name="connsiteY3" fmla="*/ 1416627 h 1416627"/>
              <a:gd name="connsiteX4" fmla="*/ 0 w 2361046"/>
              <a:gd name="connsiteY4" fmla="*/ 0 h 14166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61046" h="1416627">
                <a:moveTo>
                  <a:pt x="0" y="0"/>
                </a:moveTo>
                <a:lnTo>
                  <a:pt x="2361046" y="0"/>
                </a:lnTo>
                <a:lnTo>
                  <a:pt x="2361046" y="1416627"/>
                </a:lnTo>
                <a:lnTo>
                  <a:pt x="0" y="1416627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6680" tIns="106680" rIns="106680" bIns="106680" numCol="1" spcCol="1270" anchor="ctr" anchorCtr="0">
            <a:noAutofit/>
          </a:bodyPr>
          <a:lstStyle/>
          <a:p>
            <a:pPr lvl="0" algn="ctr" defTabSz="12446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800" kern="1200" smtClean="0"/>
              <a:t>Age</a:t>
            </a:r>
            <a:endParaRPr lang="en-CA" sz="2800" kern="1200"/>
          </a:p>
        </p:txBody>
      </p:sp>
      <p:sp>
        <p:nvSpPr>
          <p:cNvPr id="6" name="Freeform 5"/>
          <p:cNvSpPr/>
          <p:nvPr/>
        </p:nvSpPr>
        <p:spPr>
          <a:xfrm>
            <a:off x="4956752" y="1677553"/>
            <a:ext cx="2361046" cy="1416627"/>
          </a:xfrm>
          <a:custGeom>
            <a:avLst/>
            <a:gdLst>
              <a:gd name="connsiteX0" fmla="*/ 0 w 2361046"/>
              <a:gd name="connsiteY0" fmla="*/ 0 h 1416627"/>
              <a:gd name="connsiteX1" fmla="*/ 2361046 w 2361046"/>
              <a:gd name="connsiteY1" fmla="*/ 0 h 1416627"/>
              <a:gd name="connsiteX2" fmla="*/ 2361046 w 2361046"/>
              <a:gd name="connsiteY2" fmla="*/ 1416627 h 1416627"/>
              <a:gd name="connsiteX3" fmla="*/ 0 w 2361046"/>
              <a:gd name="connsiteY3" fmla="*/ 1416627 h 1416627"/>
              <a:gd name="connsiteX4" fmla="*/ 0 w 2361046"/>
              <a:gd name="connsiteY4" fmla="*/ 0 h 14166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61046" h="1416627">
                <a:moveTo>
                  <a:pt x="0" y="0"/>
                </a:moveTo>
                <a:lnTo>
                  <a:pt x="2361046" y="0"/>
                </a:lnTo>
                <a:lnTo>
                  <a:pt x="2361046" y="1416627"/>
                </a:lnTo>
                <a:lnTo>
                  <a:pt x="0" y="1416627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6680" tIns="106680" rIns="106680" bIns="106680" numCol="1" spcCol="1270" anchor="ctr" anchorCtr="0">
            <a:noAutofit/>
          </a:bodyPr>
          <a:lstStyle/>
          <a:p>
            <a:pPr lvl="0" algn="ctr" defTabSz="12446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800" kern="1200" smtClean="0"/>
              <a:t>Gender</a:t>
            </a:r>
            <a:endParaRPr lang="en-CA" sz="2800" kern="1200"/>
          </a:p>
        </p:txBody>
      </p:sp>
      <p:sp>
        <p:nvSpPr>
          <p:cNvPr id="7" name="Freeform 6"/>
          <p:cNvSpPr/>
          <p:nvPr/>
        </p:nvSpPr>
        <p:spPr>
          <a:xfrm>
            <a:off x="2359601" y="3330286"/>
            <a:ext cx="2361046" cy="1416627"/>
          </a:xfrm>
          <a:custGeom>
            <a:avLst/>
            <a:gdLst>
              <a:gd name="connsiteX0" fmla="*/ 0 w 2361046"/>
              <a:gd name="connsiteY0" fmla="*/ 0 h 1416627"/>
              <a:gd name="connsiteX1" fmla="*/ 2361046 w 2361046"/>
              <a:gd name="connsiteY1" fmla="*/ 0 h 1416627"/>
              <a:gd name="connsiteX2" fmla="*/ 2361046 w 2361046"/>
              <a:gd name="connsiteY2" fmla="*/ 1416627 h 1416627"/>
              <a:gd name="connsiteX3" fmla="*/ 0 w 2361046"/>
              <a:gd name="connsiteY3" fmla="*/ 1416627 h 1416627"/>
              <a:gd name="connsiteX4" fmla="*/ 0 w 2361046"/>
              <a:gd name="connsiteY4" fmla="*/ 0 h 14166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61046" h="1416627">
                <a:moveTo>
                  <a:pt x="0" y="0"/>
                </a:moveTo>
                <a:lnTo>
                  <a:pt x="2361046" y="0"/>
                </a:lnTo>
                <a:lnTo>
                  <a:pt x="2361046" y="1416627"/>
                </a:lnTo>
                <a:lnTo>
                  <a:pt x="0" y="1416627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6680" tIns="106680" rIns="106680" bIns="106680" numCol="1" spcCol="1270" anchor="ctr" anchorCtr="0">
            <a:noAutofit/>
          </a:bodyPr>
          <a:lstStyle/>
          <a:p>
            <a:pPr lvl="0" algn="ctr" defTabSz="12446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800" kern="1200" smtClean="0"/>
              <a:t>Race and Ethnicity</a:t>
            </a:r>
            <a:endParaRPr lang="en-CA" sz="2800" kern="1200"/>
          </a:p>
        </p:txBody>
      </p:sp>
      <p:sp>
        <p:nvSpPr>
          <p:cNvPr id="8" name="Freeform 7"/>
          <p:cNvSpPr/>
          <p:nvPr/>
        </p:nvSpPr>
        <p:spPr>
          <a:xfrm>
            <a:off x="4956752" y="3330286"/>
            <a:ext cx="2361046" cy="1416627"/>
          </a:xfrm>
          <a:custGeom>
            <a:avLst/>
            <a:gdLst>
              <a:gd name="connsiteX0" fmla="*/ 0 w 2361046"/>
              <a:gd name="connsiteY0" fmla="*/ 0 h 1416627"/>
              <a:gd name="connsiteX1" fmla="*/ 2361046 w 2361046"/>
              <a:gd name="connsiteY1" fmla="*/ 0 h 1416627"/>
              <a:gd name="connsiteX2" fmla="*/ 2361046 w 2361046"/>
              <a:gd name="connsiteY2" fmla="*/ 1416627 h 1416627"/>
              <a:gd name="connsiteX3" fmla="*/ 0 w 2361046"/>
              <a:gd name="connsiteY3" fmla="*/ 1416627 h 1416627"/>
              <a:gd name="connsiteX4" fmla="*/ 0 w 2361046"/>
              <a:gd name="connsiteY4" fmla="*/ 0 h 14166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61046" h="1416627">
                <a:moveTo>
                  <a:pt x="0" y="0"/>
                </a:moveTo>
                <a:lnTo>
                  <a:pt x="2361046" y="0"/>
                </a:lnTo>
                <a:lnTo>
                  <a:pt x="2361046" y="1416627"/>
                </a:lnTo>
                <a:lnTo>
                  <a:pt x="0" y="1416627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6680" tIns="106680" rIns="106680" bIns="106680" numCol="1" spcCol="1270" anchor="ctr" anchorCtr="0">
            <a:noAutofit/>
          </a:bodyPr>
          <a:lstStyle/>
          <a:p>
            <a:pPr lvl="0" algn="ctr" defTabSz="12446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800" kern="1200" dirty="0" smtClean="0"/>
              <a:t>Income</a:t>
            </a:r>
            <a:endParaRPr lang="en-CA" sz="2800" kern="1200" dirty="0"/>
          </a:p>
        </p:txBody>
      </p:sp>
      <p:sp>
        <p:nvSpPr>
          <p:cNvPr id="9" name="Freeform 8"/>
          <p:cNvSpPr/>
          <p:nvPr/>
        </p:nvSpPr>
        <p:spPr>
          <a:xfrm>
            <a:off x="3658176" y="4983018"/>
            <a:ext cx="2361046" cy="1416627"/>
          </a:xfrm>
          <a:custGeom>
            <a:avLst/>
            <a:gdLst>
              <a:gd name="connsiteX0" fmla="*/ 0 w 2361046"/>
              <a:gd name="connsiteY0" fmla="*/ 0 h 1416627"/>
              <a:gd name="connsiteX1" fmla="*/ 2361046 w 2361046"/>
              <a:gd name="connsiteY1" fmla="*/ 0 h 1416627"/>
              <a:gd name="connsiteX2" fmla="*/ 2361046 w 2361046"/>
              <a:gd name="connsiteY2" fmla="*/ 1416627 h 1416627"/>
              <a:gd name="connsiteX3" fmla="*/ 0 w 2361046"/>
              <a:gd name="connsiteY3" fmla="*/ 1416627 h 1416627"/>
              <a:gd name="connsiteX4" fmla="*/ 0 w 2361046"/>
              <a:gd name="connsiteY4" fmla="*/ 0 h 14166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61046" h="1416627">
                <a:moveTo>
                  <a:pt x="0" y="0"/>
                </a:moveTo>
                <a:lnTo>
                  <a:pt x="2361046" y="0"/>
                </a:lnTo>
                <a:lnTo>
                  <a:pt x="2361046" y="1416627"/>
                </a:lnTo>
                <a:lnTo>
                  <a:pt x="0" y="1416627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6680" tIns="106680" rIns="106680" bIns="106680" numCol="1" spcCol="1270" anchor="ctr" anchorCtr="0">
            <a:noAutofit/>
          </a:bodyPr>
          <a:lstStyle/>
          <a:p>
            <a:pPr lvl="0" algn="ctr" defTabSz="12446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800" kern="1200" dirty="0" smtClean="0"/>
              <a:t>Family Life Cycle</a:t>
            </a:r>
            <a:endParaRPr lang="en-CA" sz="2800" kern="1200" dirty="0"/>
          </a:p>
        </p:txBody>
      </p:sp>
    </p:spTree>
    <p:extLst>
      <p:ext uri="{BB962C8B-B14F-4D97-AF65-F5344CB8AC3E}">
        <p14:creationId xmlns="" xmlns:p14="http://schemas.microsoft.com/office/powerpoint/2010/main" val="1577471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Figure </a:t>
            </a:r>
            <a:r>
              <a:rPr lang="en-US" dirty="0" smtClean="0"/>
              <a:t>5.5 - Family Life Cycle Stages as a Percentage of All Households 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0" y="1295400"/>
            <a:ext cx="6883982" cy="499152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57992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Climate and terrain</a:t>
            </a:r>
            <a:endParaRPr lang="en-US" dirty="0"/>
          </a:p>
          <a:p>
            <a:r>
              <a:rPr lang="en-US" dirty="0"/>
              <a:t>City </a:t>
            </a:r>
            <a:r>
              <a:rPr lang="en-US" dirty="0" smtClean="0"/>
              <a:t>size and population </a:t>
            </a:r>
            <a:r>
              <a:rPr lang="en-US" dirty="0"/>
              <a:t>density</a:t>
            </a:r>
          </a:p>
          <a:p>
            <a:r>
              <a:rPr lang="en-US" dirty="0"/>
              <a:t>Urban area </a:t>
            </a:r>
            <a:r>
              <a:rPr lang="en-US" dirty="0" smtClean="0"/>
              <a:t>and r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ural area</a:t>
            </a:r>
          </a:p>
          <a:p>
            <a:r>
              <a:rPr lang="en-US" b="1" dirty="0"/>
              <a:t>Market </a:t>
            </a:r>
            <a:r>
              <a:rPr lang="en-US" b="1" dirty="0" smtClean="0"/>
              <a:t>density</a:t>
            </a:r>
            <a:r>
              <a:rPr lang="en-US" dirty="0" smtClean="0"/>
              <a:t>: Number </a:t>
            </a:r>
            <a:r>
              <a:rPr lang="en-US" dirty="0"/>
              <a:t>of potential customers within a unit of land area</a:t>
            </a:r>
          </a:p>
          <a:p>
            <a:pPr lvl="1"/>
            <a:r>
              <a:rPr lang="en-US" dirty="0"/>
              <a:t>Useful segmentation variable for firms because low-density markets require different sales, advertising, and distribution activities than high-density </a:t>
            </a:r>
            <a:r>
              <a:rPr lang="en-US" dirty="0" smtClean="0"/>
              <a:t>markets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Geographic Variables</a:t>
            </a:r>
          </a:p>
        </p:txBody>
      </p:sp>
    </p:spTree>
    <p:extLst>
      <p:ext uri="{BB962C8B-B14F-4D97-AF65-F5344CB8AC3E}">
        <p14:creationId xmlns="" xmlns:p14="http://schemas.microsoft.com/office/powerpoint/2010/main" val="2407700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Discussion Point - Geographic </a:t>
            </a:r>
            <a:r>
              <a:rPr lang="en-US" dirty="0"/>
              <a:t>Segmentation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US" sz="2000" dirty="0"/>
              <a:t>Climate affects numerous markets. Customers’ needs for automotive accessories, such as tires, vary based on climate.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1" y="1295400"/>
            <a:ext cx="4185984" cy="272176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515219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Clusters people by zip codes or neighborhood units based on lifestyle and demographic in-formation</a:t>
            </a:r>
          </a:p>
          <a:p>
            <a:r>
              <a:rPr lang="en-US" b="1" dirty="0"/>
              <a:t>Micromarketing</a:t>
            </a:r>
            <a:r>
              <a:rPr lang="en-US" dirty="0"/>
              <a:t>: Focuses precise marketing efforts on very small geographic markets </a:t>
            </a:r>
          </a:p>
          <a:p>
            <a:r>
              <a:rPr lang="en-US" dirty="0"/>
              <a:t>Climate - Geographic segmentation variable</a:t>
            </a:r>
          </a:p>
          <a:p>
            <a:pPr lvl="1"/>
            <a:r>
              <a:rPr lang="en-US" dirty="0"/>
              <a:t>Impacts people’s behavior and product </a:t>
            </a:r>
            <a:r>
              <a:rPr lang="en-US" dirty="0" smtClean="0"/>
              <a:t>needs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Geodemographic</a:t>
            </a:r>
            <a:r>
              <a:rPr lang="en-US" dirty="0"/>
              <a:t> Segmentation</a:t>
            </a:r>
          </a:p>
        </p:txBody>
      </p:sp>
    </p:spTree>
    <p:extLst>
      <p:ext uri="{BB962C8B-B14F-4D97-AF65-F5344CB8AC3E}">
        <p14:creationId xmlns="" xmlns:p14="http://schemas.microsoft.com/office/powerpoint/2010/main" val="4107838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Personality </a:t>
            </a:r>
            <a:r>
              <a:rPr lang="en-US" dirty="0" smtClean="0"/>
              <a:t>characteristics </a:t>
            </a:r>
            <a:endParaRPr lang="en-US" dirty="0"/>
          </a:p>
          <a:p>
            <a:pPr lvl="1"/>
            <a:r>
              <a:rPr lang="en-US" dirty="0"/>
              <a:t>Product resembles many competing products </a:t>
            </a:r>
          </a:p>
          <a:p>
            <a:pPr lvl="1"/>
            <a:r>
              <a:rPr lang="en-US" dirty="0"/>
              <a:t>Consumers’ needs are not significantly related to other segmentation variables</a:t>
            </a:r>
          </a:p>
          <a:p>
            <a:pPr lvl="0"/>
            <a:r>
              <a:rPr lang="en-US" dirty="0"/>
              <a:t>Motives </a:t>
            </a:r>
            <a:r>
              <a:rPr lang="en-US" dirty="0" smtClean="0"/>
              <a:t>- </a:t>
            </a:r>
            <a:r>
              <a:rPr lang="en-IN" dirty="0"/>
              <a:t>Divides the market according to consumers’ reasons for making a purchase</a:t>
            </a:r>
            <a:endParaRPr lang="en-CA" dirty="0"/>
          </a:p>
          <a:p>
            <a:r>
              <a:rPr lang="en-US" dirty="0"/>
              <a:t>Lifestyle </a:t>
            </a:r>
            <a:r>
              <a:rPr lang="en-US" dirty="0" smtClean="0"/>
              <a:t>analysis </a:t>
            </a:r>
            <a:r>
              <a:rPr lang="en-US" dirty="0"/>
              <a:t>- Characteristics related to people’s activities, interests, and opinions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Psychographic Variables</a:t>
            </a:r>
          </a:p>
        </p:txBody>
      </p:sp>
    </p:spTree>
    <p:extLst>
      <p:ext uri="{BB962C8B-B14F-4D97-AF65-F5344CB8AC3E}">
        <p14:creationId xmlns="" xmlns:p14="http://schemas.microsoft.com/office/powerpoint/2010/main" val="3513005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Lifestyle segmentation groups people by:</a:t>
            </a:r>
          </a:p>
          <a:p>
            <a:pPr lvl="1"/>
            <a:r>
              <a:rPr lang="en-US" dirty="0"/>
              <a:t>How they spend their time</a:t>
            </a:r>
          </a:p>
          <a:p>
            <a:pPr lvl="1"/>
            <a:r>
              <a:rPr lang="en-US" dirty="0" smtClean="0"/>
              <a:t>The </a:t>
            </a:r>
            <a:r>
              <a:rPr lang="en-US" dirty="0"/>
              <a:t>importance of things in their surroundings</a:t>
            </a:r>
          </a:p>
          <a:p>
            <a:pPr lvl="1"/>
            <a:r>
              <a:rPr lang="en-US" dirty="0"/>
              <a:t>Beliefs about themselves and broad </a:t>
            </a:r>
            <a:r>
              <a:rPr lang="en-US" dirty="0" smtClean="0"/>
              <a:t>issues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Psychographic Variables: Lifestyle</a:t>
            </a:r>
          </a:p>
        </p:txBody>
      </p:sp>
    </p:spTree>
    <p:extLst>
      <p:ext uri="{BB962C8B-B14F-4D97-AF65-F5344CB8AC3E}">
        <p14:creationId xmlns="" xmlns:p14="http://schemas.microsoft.com/office/powerpoint/2010/main" val="3983629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Classifies consumers based on psychological characteristics correlated with:</a:t>
            </a:r>
          </a:p>
          <a:p>
            <a:pPr lvl="1"/>
            <a:r>
              <a:rPr lang="en-US" dirty="0"/>
              <a:t>Purchase behavior </a:t>
            </a:r>
          </a:p>
          <a:p>
            <a:pPr lvl="1"/>
            <a:r>
              <a:rPr lang="en-US" dirty="0"/>
              <a:t>Key demographics</a:t>
            </a:r>
          </a:p>
          <a:p>
            <a:r>
              <a:rPr lang="en-US" dirty="0"/>
              <a:t>Used to determine lifestyle choices </a:t>
            </a:r>
          </a:p>
          <a:p>
            <a:r>
              <a:rPr lang="en-US" dirty="0"/>
              <a:t>Used to create new products as well as segment existing markets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VALS Classification</a:t>
            </a:r>
          </a:p>
        </p:txBody>
      </p:sp>
    </p:spTree>
    <p:extLst>
      <p:ext uri="{BB962C8B-B14F-4D97-AF65-F5344CB8AC3E}">
        <p14:creationId xmlns="" xmlns:p14="http://schemas.microsoft.com/office/powerpoint/2010/main" val="1545346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Dividing a market according to consumer behavior toward a product in terms of its usage</a:t>
            </a:r>
          </a:p>
          <a:p>
            <a:r>
              <a:rPr lang="en-US" dirty="0"/>
              <a:t>Used by marketers to satisfy customers who use a product in a certain way</a:t>
            </a:r>
          </a:p>
          <a:p>
            <a:pPr lvl="1"/>
            <a:r>
              <a:rPr lang="en-US" dirty="0"/>
              <a:t>Involves designing certain product features in such a way that makes it easier to use, safer, or more </a:t>
            </a:r>
            <a:r>
              <a:rPr lang="en-US" dirty="0" smtClean="0"/>
              <a:t>convenient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Behavioristic Variables</a:t>
            </a:r>
          </a:p>
        </p:txBody>
      </p:sp>
    </p:spTree>
    <p:extLst>
      <p:ext uri="{BB962C8B-B14F-4D97-AF65-F5344CB8AC3E}">
        <p14:creationId xmlns="" xmlns:p14="http://schemas.microsoft.com/office/powerpoint/2010/main" val="181593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Division of a market according to benefits consumers want from the product</a:t>
            </a:r>
          </a:p>
          <a:p>
            <a:r>
              <a:rPr lang="en-US" dirty="0"/>
              <a:t>Effectiveness depends </a:t>
            </a:r>
            <a:r>
              <a:rPr lang="en-US" dirty="0" smtClean="0"/>
              <a:t>on certain conditions</a:t>
            </a:r>
            <a:endParaRPr lang="en-US" dirty="0"/>
          </a:p>
          <a:p>
            <a:pPr lvl="1"/>
            <a:r>
              <a:rPr lang="en-US" dirty="0"/>
              <a:t>Benefits sought must be identifiable</a:t>
            </a:r>
          </a:p>
          <a:p>
            <a:pPr lvl="1"/>
            <a:r>
              <a:rPr lang="en-US" dirty="0"/>
              <a:t>Using the benefits, marketers must be able to divide people into recognizable segments</a:t>
            </a:r>
          </a:p>
          <a:p>
            <a:pPr lvl="1"/>
            <a:r>
              <a:rPr lang="en-US" dirty="0"/>
              <a:t>One or more of the resulting segments must be accessible to the firm’s marketing </a:t>
            </a:r>
            <a:r>
              <a:rPr lang="en-US" dirty="0" smtClean="0"/>
              <a:t>efforts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Benefit Segmentation </a:t>
            </a:r>
          </a:p>
        </p:txBody>
      </p:sp>
    </p:spTree>
    <p:extLst>
      <p:ext uri="{BB962C8B-B14F-4D97-AF65-F5344CB8AC3E}">
        <p14:creationId xmlns="" xmlns:p14="http://schemas.microsoft.com/office/powerpoint/2010/main" val="394325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Variables for Segmenting Business Markets</a:t>
            </a:r>
            <a:endParaRPr lang="en-US" dirty="0"/>
          </a:p>
        </p:txBody>
      </p:sp>
      <p:sp>
        <p:nvSpPr>
          <p:cNvPr id="5" name="Freeform 4"/>
          <p:cNvSpPr/>
          <p:nvPr/>
        </p:nvSpPr>
        <p:spPr>
          <a:xfrm>
            <a:off x="1448590" y="1932703"/>
            <a:ext cx="3083532" cy="1850119"/>
          </a:xfrm>
          <a:custGeom>
            <a:avLst/>
            <a:gdLst>
              <a:gd name="connsiteX0" fmla="*/ 0 w 3083532"/>
              <a:gd name="connsiteY0" fmla="*/ 0 h 1850119"/>
              <a:gd name="connsiteX1" fmla="*/ 3083532 w 3083532"/>
              <a:gd name="connsiteY1" fmla="*/ 0 h 1850119"/>
              <a:gd name="connsiteX2" fmla="*/ 3083532 w 3083532"/>
              <a:gd name="connsiteY2" fmla="*/ 1850119 h 1850119"/>
              <a:gd name="connsiteX3" fmla="*/ 0 w 3083532"/>
              <a:gd name="connsiteY3" fmla="*/ 1850119 h 1850119"/>
              <a:gd name="connsiteX4" fmla="*/ 0 w 3083532"/>
              <a:gd name="connsiteY4" fmla="*/ 0 h 1850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83532" h="1850119">
                <a:moveTo>
                  <a:pt x="0" y="0"/>
                </a:moveTo>
                <a:lnTo>
                  <a:pt x="3083532" y="0"/>
                </a:lnTo>
                <a:lnTo>
                  <a:pt x="3083532" y="1850119"/>
                </a:lnTo>
                <a:lnTo>
                  <a:pt x="0" y="185011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1920" tIns="121920" rIns="121920" bIns="121920" numCol="1" spcCol="1270" anchor="ctr" anchorCtr="0">
            <a:noAutofit/>
          </a:bodyPr>
          <a:lstStyle/>
          <a:p>
            <a:pPr lvl="0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3200" kern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Geographic location </a:t>
            </a:r>
            <a:endParaRPr lang="en-US" sz="3200" kern="1200" dirty="0">
              <a:solidFill>
                <a:schemeClr val="bg1"/>
              </a:solidFill>
            </a:endParaRPr>
          </a:p>
        </p:txBody>
      </p:sp>
      <p:sp>
        <p:nvSpPr>
          <p:cNvPr id="6" name="Freeform 5"/>
          <p:cNvSpPr/>
          <p:nvPr/>
        </p:nvSpPr>
        <p:spPr>
          <a:xfrm>
            <a:off x="4840476" y="1932703"/>
            <a:ext cx="3083532" cy="1850119"/>
          </a:xfrm>
          <a:custGeom>
            <a:avLst/>
            <a:gdLst>
              <a:gd name="connsiteX0" fmla="*/ 0 w 3083532"/>
              <a:gd name="connsiteY0" fmla="*/ 0 h 1850119"/>
              <a:gd name="connsiteX1" fmla="*/ 3083532 w 3083532"/>
              <a:gd name="connsiteY1" fmla="*/ 0 h 1850119"/>
              <a:gd name="connsiteX2" fmla="*/ 3083532 w 3083532"/>
              <a:gd name="connsiteY2" fmla="*/ 1850119 h 1850119"/>
              <a:gd name="connsiteX3" fmla="*/ 0 w 3083532"/>
              <a:gd name="connsiteY3" fmla="*/ 1850119 h 1850119"/>
              <a:gd name="connsiteX4" fmla="*/ 0 w 3083532"/>
              <a:gd name="connsiteY4" fmla="*/ 0 h 1850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83532" h="1850119">
                <a:moveTo>
                  <a:pt x="0" y="0"/>
                </a:moveTo>
                <a:lnTo>
                  <a:pt x="3083532" y="0"/>
                </a:lnTo>
                <a:lnTo>
                  <a:pt x="3083532" y="1850119"/>
                </a:lnTo>
                <a:lnTo>
                  <a:pt x="0" y="185011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1920" tIns="121920" rIns="121920" bIns="121920" numCol="1" spcCol="1270" anchor="ctr" anchorCtr="0">
            <a:noAutofit/>
          </a:bodyPr>
          <a:lstStyle/>
          <a:p>
            <a:pPr lvl="0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3200" kern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Type of organization </a:t>
            </a:r>
          </a:p>
        </p:txBody>
      </p:sp>
      <p:sp>
        <p:nvSpPr>
          <p:cNvPr id="7" name="Freeform 6"/>
          <p:cNvSpPr/>
          <p:nvPr/>
        </p:nvSpPr>
        <p:spPr>
          <a:xfrm>
            <a:off x="1448590" y="4091176"/>
            <a:ext cx="3083532" cy="1850119"/>
          </a:xfrm>
          <a:custGeom>
            <a:avLst/>
            <a:gdLst>
              <a:gd name="connsiteX0" fmla="*/ 0 w 3083532"/>
              <a:gd name="connsiteY0" fmla="*/ 0 h 1850119"/>
              <a:gd name="connsiteX1" fmla="*/ 3083532 w 3083532"/>
              <a:gd name="connsiteY1" fmla="*/ 0 h 1850119"/>
              <a:gd name="connsiteX2" fmla="*/ 3083532 w 3083532"/>
              <a:gd name="connsiteY2" fmla="*/ 1850119 h 1850119"/>
              <a:gd name="connsiteX3" fmla="*/ 0 w 3083532"/>
              <a:gd name="connsiteY3" fmla="*/ 1850119 h 1850119"/>
              <a:gd name="connsiteX4" fmla="*/ 0 w 3083532"/>
              <a:gd name="connsiteY4" fmla="*/ 0 h 1850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83532" h="1850119">
                <a:moveTo>
                  <a:pt x="0" y="0"/>
                </a:moveTo>
                <a:lnTo>
                  <a:pt x="3083532" y="0"/>
                </a:lnTo>
                <a:lnTo>
                  <a:pt x="3083532" y="1850119"/>
                </a:lnTo>
                <a:lnTo>
                  <a:pt x="0" y="185011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1920" tIns="121920" rIns="121920" bIns="121920" numCol="1" spcCol="1270" anchor="ctr" anchorCtr="0">
            <a:noAutofit/>
          </a:bodyPr>
          <a:lstStyle/>
          <a:p>
            <a:pPr lvl="0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3200" kern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Customer size</a:t>
            </a:r>
          </a:p>
        </p:txBody>
      </p:sp>
      <p:sp>
        <p:nvSpPr>
          <p:cNvPr id="8" name="Freeform 7"/>
          <p:cNvSpPr/>
          <p:nvPr/>
        </p:nvSpPr>
        <p:spPr>
          <a:xfrm>
            <a:off x="4840476" y="4091176"/>
            <a:ext cx="3083532" cy="1850119"/>
          </a:xfrm>
          <a:custGeom>
            <a:avLst/>
            <a:gdLst>
              <a:gd name="connsiteX0" fmla="*/ 0 w 3083532"/>
              <a:gd name="connsiteY0" fmla="*/ 0 h 1850119"/>
              <a:gd name="connsiteX1" fmla="*/ 3083532 w 3083532"/>
              <a:gd name="connsiteY1" fmla="*/ 0 h 1850119"/>
              <a:gd name="connsiteX2" fmla="*/ 3083532 w 3083532"/>
              <a:gd name="connsiteY2" fmla="*/ 1850119 h 1850119"/>
              <a:gd name="connsiteX3" fmla="*/ 0 w 3083532"/>
              <a:gd name="connsiteY3" fmla="*/ 1850119 h 1850119"/>
              <a:gd name="connsiteX4" fmla="*/ 0 w 3083532"/>
              <a:gd name="connsiteY4" fmla="*/ 0 h 1850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83532" h="1850119">
                <a:moveTo>
                  <a:pt x="0" y="0"/>
                </a:moveTo>
                <a:lnTo>
                  <a:pt x="3083532" y="0"/>
                </a:lnTo>
                <a:lnTo>
                  <a:pt x="3083532" y="1850119"/>
                </a:lnTo>
                <a:lnTo>
                  <a:pt x="0" y="185011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1920" tIns="121920" rIns="121920" bIns="121920" numCol="1" spcCol="1270" anchor="ctr" anchorCtr="0">
            <a:noAutofit/>
          </a:bodyPr>
          <a:lstStyle/>
          <a:p>
            <a:pPr lvl="0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3200" kern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Product use</a:t>
            </a:r>
            <a:endParaRPr lang="en-US" sz="3200" kern="1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79729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Market segment profile </a:t>
            </a:r>
          </a:p>
          <a:p>
            <a:pPr lvl="1"/>
            <a:r>
              <a:rPr lang="en-US" dirty="0"/>
              <a:t>Describes the similarities of potential customers within a segment </a:t>
            </a:r>
          </a:p>
          <a:p>
            <a:pPr lvl="1"/>
            <a:r>
              <a:rPr lang="en-US" dirty="0"/>
              <a:t>Explains the differences among people and organizations in different segments</a:t>
            </a:r>
          </a:p>
          <a:p>
            <a:pPr lvl="1"/>
            <a:r>
              <a:rPr lang="en-US" dirty="0" smtClean="0"/>
              <a:t>Aspects covered</a:t>
            </a:r>
            <a:endParaRPr lang="en-US" dirty="0"/>
          </a:p>
          <a:p>
            <a:pPr lvl="2"/>
            <a:r>
              <a:rPr lang="en-US" dirty="0"/>
              <a:t>Demographic and geographic factors</a:t>
            </a:r>
          </a:p>
          <a:p>
            <a:pPr lvl="2"/>
            <a:r>
              <a:rPr lang="en-US" dirty="0"/>
              <a:t>Product benefits sought and lifestyles</a:t>
            </a:r>
          </a:p>
          <a:p>
            <a:pPr lvl="2"/>
            <a:r>
              <a:rPr lang="en-US" dirty="0"/>
              <a:t>Brand preferences and usage </a:t>
            </a:r>
            <a:r>
              <a:rPr lang="en-US" dirty="0" smtClean="0"/>
              <a:t>rate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Step 3 - Develop Market Segment Profiles</a:t>
            </a:r>
          </a:p>
        </p:txBody>
      </p:sp>
    </p:spTree>
    <p:extLst>
      <p:ext uri="{BB962C8B-B14F-4D97-AF65-F5344CB8AC3E}">
        <p14:creationId xmlns="" xmlns:p14="http://schemas.microsoft.com/office/powerpoint/2010/main" val="1948263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Assess the degree to which their products fit potential customers’ product needs</a:t>
            </a:r>
          </a:p>
          <a:p>
            <a:r>
              <a:rPr lang="en-US" dirty="0"/>
              <a:t>Help marketers understand how a business can use its capabilities to serve potential customer groups</a:t>
            </a:r>
          </a:p>
          <a:p>
            <a:r>
              <a:rPr lang="en-US" dirty="0"/>
              <a:t>Determine which segments are most attractive relative to the firm’s strengths, weaknesses, objectives, and resources</a:t>
            </a:r>
          </a:p>
          <a:p>
            <a:r>
              <a:rPr lang="en-US" dirty="0"/>
              <a:t>Help a firm make marketing decisions relating to a specific market </a:t>
            </a:r>
            <a:r>
              <a:rPr lang="en-US" dirty="0" smtClean="0"/>
              <a:t>segment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Uses of Market Segment Profile</a:t>
            </a:r>
          </a:p>
        </p:txBody>
      </p:sp>
    </p:spTree>
    <p:extLst>
      <p:ext uri="{BB962C8B-B14F-4D97-AF65-F5344CB8AC3E}">
        <p14:creationId xmlns="" xmlns:p14="http://schemas.microsoft.com/office/powerpoint/2010/main" val="2286660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/>
              <a:t>Step 4 - Evaluate Relevant Market Segments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9947617"/>
              </p:ext>
            </p:extLst>
          </p:nvPr>
        </p:nvGraphicFramePr>
        <p:xfrm>
          <a:off x="762000" y="1600200"/>
          <a:ext cx="7924800" cy="44910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1090431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Total amount of a product customers will purchase within a specified period at a specific level of industry-wide marketing activity</a:t>
            </a:r>
          </a:p>
          <a:p>
            <a:r>
              <a:rPr lang="en-US" dirty="0"/>
              <a:t>Stated in terms of dollars and units</a:t>
            </a:r>
          </a:p>
          <a:p>
            <a:r>
              <a:rPr lang="en-US" dirty="0"/>
              <a:t>Affected by economic, </a:t>
            </a:r>
            <a:r>
              <a:rPr lang="en-US" dirty="0" err="1"/>
              <a:t>soiciocultural</a:t>
            </a:r>
            <a:r>
              <a:rPr lang="en-US" dirty="0"/>
              <a:t> and other environmental </a:t>
            </a:r>
            <a:r>
              <a:rPr lang="en-US" dirty="0" smtClean="0"/>
              <a:t>forces</a:t>
            </a:r>
            <a:endParaRPr lang="en-US" dirty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Market Potential</a:t>
            </a:r>
          </a:p>
        </p:txBody>
      </p:sp>
    </p:spTree>
    <p:extLst>
      <p:ext uri="{BB962C8B-B14F-4D97-AF65-F5344CB8AC3E}">
        <p14:creationId xmlns="" xmlns:p14="http://schemas.microsoft.com/office/powerpoint/2010/main" val="3387493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Maximum percentage share of a market that an individual firm within an industry can expect to capture for a specific product</a:t>
            </a:r>
          </a:p>
          <a:p>
            <a:r>
              <a:rPr lang="en-US" dirty="0"/>
              <a:t>Influencing factors</a:t>
            </a:r>
          </a:p>
          <a:p>
            <a:pPr lvl="1"/>
            <a:r>
              <a:rPr lang="en-US" dirty="0"/>
              <a:t>Market potential - Limits the size of the company’s sales potential</a:t>
            </a:r>
          </a:p>
          <a:p>
            <a:pPr lvl="1"/>
            <a:r>
              <a:rPr lang="en-US" dirty="0"/>
              <a:t>Magnitude of industry-wide marketing </a:t>
            </a:r>
            <a:r>
              <a:rPr lang="en-US" dirty="0" smtClean="0"/>
              <a:t>activities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Company Sales Potential</a:t>
            </a:r>
          </a:p>
        </p:txBody>
      </p:sp>
    </p:spTree>
    <p:extLst>
      <p:ext uri="{BB962C8B-B14F-4D97-AF65-F5344CB8AC3E}">
        <p14:creationId xmlns="" xmlns:p14="http://schemas.microsoft.com/office/powerpoint/2010/main" val="2650733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Breakdown </a:t>
            </a:r>
            <a:r>
              <a:rPr lang="en-US" b="1" dirty="0" smtClean="0"/>
              <a:t>approach</a:t>
            </a:r>
            <a:r>
              <a:rPr lang="en-US" dirty="0" smtClean="0"/>
              <a:t>: Based </a:t>
            </a:r>
            <a:r>
              <a:rPr lang="en-US" dirty="0"/>
              <a:t>on:</a:t>
            </a:r>
          </a:p>
          <a:p>
            <a:pPr lvl="1"/>
            <a:r>
              <a:rPr lang="en-US" dirty="0"/>
              <a:t>General economic forecast for a specific period </a:t>
            </a:r>
          </a:p>
          <a:p>
            <a:pPr lvl="1"/>
            <a:r>
              <a:rPr lang="en-US" dirty="0"/>
              <a:t>The market potential derived from </a:t>
            </a:r>
            <a:r>
              <a:rPr lang="en-US" dirty="0" smtClean="0"/>
              <a:t>it</a:t>
            </a:r>
          </a:p>
          <a:p>
            <a:r>
              <a:rPr lang="en-US" b="1" dirty="0"/>
              <a:t>Buildup </a:t>
            </a:r>
            <a:r>
              <a:rPr lang="en-US" b="1" dirty="0" smtClean="0"/>
              <a:t>approach</a:t>
            </a:r>
            <a:r>
              <a:rPr lang="en-US" dirty="0" smtClean="0"/>
              <a:t>: Estimate </a:t>
            </a:r>
            <a:r>
              <a:rPr lang="en-US" dirty="0"/>
              <a:t>product quantity a potential buyer in a specific geographic area will purchase in a given period</a:t>
            </a:r>
          </a:p>
          <a:p>
            <a:pPr lvl="1"/>
            <a:r>
              <a:rPr lang="en-US" dirty="0"/>
              <a:t>Multiply the estimate by the number of potential buyers</a:t>
            </a:r>
          </a:p>
          <a:p>
            <a:pPr lvl="1"/>
            <a:r>
              <a:rPr lang="en-US" dirty="0"/>
              <a:t>Add the totals of all the geographic areas </a:t>
            </a:r>
            <a:r>
              <a:rPr lang="en-US" dirty="0" smtClean="0"/>
              <a:t>considered</a:t>
            </a:r>
            <a:endParaRPr lang="en-US" dirty="0"/>
          </a:p>
          <a:p>
            <a:pPr lvl="1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Approaches to Measure Company Sales Potential</a:t>
            </a:r>
          </a:p>
        </p:txBody>
      </p:sp>
    </p:spTree>
    <p:extLst>
      <p:ext uri="{BB962C8B-B14F-4D97-AF65-F5344CB8AC3E}">
        <p14:creationId xmlns="" xmlns:p14="http://schemas.microsoft.com/office/powerpoint/2010/main" val="3456981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Investigate if the organization has sufficient:</a:t>
            </a:r>
          </a:p>
          <a:p>
            <a:pPr lvl="1"/>
            <a:r>
              <a:rPr lang="en-US" dirty="0"/>
              <a:t>Financial resources</a:t>
            </a:r>
          </a:p>
          <a:p>
            <a:pPr lvl="1"/>
            <a:r>
              <a:rPr lang="en-US" dirty="0"/>
              <a:t>Managerial skills</a:t>
            </a:r>
          </a:p>
          <a:p>
            <a:pPr lvl="1"/>
            <a:r>
              <a:rPr lang="en-US" dirty="0"/>
              <a:t>Employee expertise </a:t>
            </a:r>
          </a:p>
          <a:p>
            <a:pPr lvl="1"/>
            <a:r>
              <a:rPr lang="en-US" dirty="0"/>
              <a:t>Facilities to compete effectively in the selected segments</a:t>
            </a:r>
          </a:p>
          <a:p>
            <a:r>
              <a:rPr lang="en-US" dirty="0"/>
              <a:t>Consider long-term versus short-term growth</a:t>
            </a:r>
          </a:p>
          <a:p>
            <a:r>
              <a:rPr lang="en-US" dirty="0"/>
              <a:t>Conduct appropriate target market </a:t>
            </a:r>
            <a:r>
              <a:rPr lang="en-US" dirty="0" smtClean="0"/>
              <a:t>analysis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Step 5 - Select Specific Target Markets</a:t>
            </a:r>
          </a:p>
        </p:txBody>
      </p:sp>
    </p:spTree>
    <p:extLst>
      <p:ext uri="{BB962C8B-B14F-4D97-AF65-F5344CB8AC3E}">
        <p14:creationId xmlns="" xmlns:p14="http://schemas.microsoft.com/office/powerpoint/2010/main" val="559352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Sales forecast</a:t>
            </a:r>
            <a:r>
              <a:rPr lang="en-US" dirty="0"/>
              <a:t>: Amount of a product a company expects to sell during a specific period at a specified level of marketing activity</a:t>
            </a:r>
          </a:p>
          <a:p>
            <a:r>
              <a:rPr lang="en-US" dirty="0"/>
              <a:t>Uses</a:t>
            </a:r>
          </a:p>
          <a:p>
            <a:pPr lvl="1"/>
            <a:r>
              <a:rPr lang="en-US" dirty="0"/>
              <a:t>Planning</a:t>
            </a:r>
          </a:p>
          <a:p>
            <a:pPr lvl="1"/>
            <a:r>
              <a:rPr lang="en-US" dirty="0"/>
              <a:t>Organizing</a:t>
            </a:r>
          </a:p>
          <a:p>
            <a:pPr lvl="1"/>
            <a:r>
              <a:rPr lang="en-US" dirty="0"/>
              <a:t>Implementing </a:t>
            </a:r>
          </a:p>
          <a:p>
            <a:pPr lvl="1"/>
            <a:r>
              <a:rPr lang="en-US" dirty="0"/>
              <a:t>Controlling </a:t>
            </a:r>
            <a:r>
              <a:rPr lang="en-US" dirty="0" smtClean="0"/>
              <a:t>activities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Developing Sales Forecasts</a:t>
            </a:r>
          </a:p>
        </p:txBody>
      </p:sp>
    </p:spTree>
    <p:extLst>
      <p:ext uri="{BB962C8B-B14F-4D97-AF65-F5344CB8AC3E}">
        <p14:creationId xmlns="" xmlns:p14="http://schemas.microsoft.com/office/powerpoint/2010/main" val="3476989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Intuition </a:t>
            </a:r>
            <a:r>
              <a:rPr lang="en-US" dirty="0"/>
              <a:t>of one or more executives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Executive Judgment </a:t>
            </a:r>
            <a:endParaRPr lang="en-US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95455340"/>
              </p:ext>
            </p:extLst>
          </p:nvPr>
        </p:nvGraphicFramePr>
        <p:xfrm>
          <a:off x="1447800" y="2133600"/>
          <a:ext cx="6385561" cy="3962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3228923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Forecasting Techniques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593725" y="1537912"/>
            <a:ext cx="8169275" cy="1237275"/>
            <a:chOff x="593725" y="1537912"/>
            <a:chExt cx="8169275" cy="1237275"/>
          </a:xfrm>
        </p:grpSpPr>
        <p:sp>
          <p:nvSpPr>
            <p:cNvPr id="5" name="Freeform 4"/>
            <p:cNvSpPr/>
            <p:nvPr/>
          </p:nvSpPr>
          <p:spPr>
            <a:xfrm>
              <a:off x="593725" y="1759312"/>
              <a:ext cx="8169275" cy="1015875"/>
            </a:xfrm>
            <a:custGeom>
              <a:avLst/>
              <a:gdLst>
                <a:gd name="connsiteX0" fmla="*/ 0 w 8169275"/>
                <a:gd name="connsiteY0" fmla="*/ 0 h 1015875"/>
                <a:gd name="connsiteX1" fmla="*/ 8169275 w 8169275"/>
                <a:gd name="connsiteY1" fmla="*/ 0 h 1015875"/>
                <a:gd name="connsiteX2" fmla="*/ 8169275 w 8169275"/>
                <a:gd name="connsiteY2" fmla="*/ 1015875 h 1015875"/>
                <a:gd name="connsiteX3" fmla="*/ 0 w 8169275"/>
                <a:gd name="connsiteY3" fmla="*/ 1015875 h 1015875"/>
                <a:gd name="connsiteX4" fmla="*/ 0 w 8169275"/>
                <a:gd name="connsiteY4" fmla="*/ 0 h 1015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169275" h="1015875">
                  <a:moveTo>
                    <a:pt x="0" y="0"/>
                  </a:moveTo>
                  <a:lnTo>
                    <a:pt x="8169275" y="0"/>
                  </a:lnTo>
                  <a:lnTo>
                    <a:pt x="8169275" y="1015875"/>
                  </a:lnTo>
                  <a:lnTo>
                    <a:pt x="0" y="101587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34027" tIns="312420" rIns="634027" bIns="142240" numCol="1" spcCol="1270" anchor="t" anchorCtr="0">
              <a:noAutofit/>
            </a:bodyPr>
            <a:lstStyle/>
            <a:p>
              <a:pPr marL="228600" lvl="1" indent="-228600" algn="l" defTabSz="889000" rtl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IN" sz="2000" kern="1200" dirty="0" smtClean="0"/>
                <a:t>Asking customers what types and quantities of products they intend to buy during a specific period</a:t>
              </a:r>
              <a:endParaRPr lang="en-CA" sz="2000" kern="1200" dirty="0"/>
            </a:p>
          </p:txBody>
        </p:sp>
        <p:sp>
          <p:nvSpPr>
            <p:cNvPr id="6" name="Freeform 5"/>
            <p:cNvSpPr/>
            <p:nvPr/>
          </p:nvSpPr>
          <p:spPr>
            <a:xfrm>
              <a:off x="1002188" y="1537912"/>
              <a:ext cx="5718492" cy="442800"/>
            </a:xfrm>
            <a:custGeom>
              <a:avLst/>
              <a:gdLst>
                <a:gd name="connsiteX0" fmla="*/ 0 w 5718492"/>
                <a:gd name="connsiteY0" fmla="*/ 73801 h 442800"/>
                <a:gd name="connsiteX1" fmla="*/ 73801 w 5718492"/>
                <a:gd name="connsiteY1" fmla="*/ 0 h 442800"/>
                <a:gd name="connsiteX2" fmla="*/ 5644691 w 5718492"/>
                <a:gd name="connsiteY2" fmla="*/ 0 h 442800"/>
                <a:gd name="connsiteX3" fmla="*/ 5718492 w 5718492"/>
                <a:gd name="connsiteY3" fmla="*/ 73801 h 442800"/>
                <a:gd name="connsiteX4" fmla="*/ 5718492 w 5718492"/>
                <a:gd name="connsiteY4" fmla="*/ 368999 h 442800"/>
                <a:gd name="connsiteX5" fmla="*/ 5644691 w 5718492"/>
                <a:gd name="connsiteY5" fmla="*/ 442800 h 442800"/>
                <a:gd name="connsiteX6" fmla="*/ 73801 w 5718492"/>
                <a:gd name="connsiteY6" fmla="*/ 442800 h 442800"/>
                <a:gd name="connsiteX7" fmla="*/ 0 w 5718492"/>
                <a:gd name="connsiteY7" fmla="*/ 368999 h 442800"/>
                <a:gd name="connsiteX8" fmla="*/ 0 w 5718492"/>
                <a:gd name="connsiteY8" fmla="*/ 73801 h 44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718492" h="442800">
                  <a:moveTo>
                    <a:pt x="0" y="73801"/>
                  </a:moveTo>
                  <a:cubicBezTo>
                    <a:pt x="0" y="33042"/>
                    <a:pt x="33042" y="0"/>
                    <a:pt x="73801" y="0"/>
                  </a:cubicBezTo>
                  <a:lnTo>
                    <a:pt x="5644691" y="0"/>
                  </a:lnTo>
                  <a:cubicBezTo>
                    <a:pt x="5685450" y="0"/>
                    <a:pt x="5718492" y="33042"/>
                    <a:pt x="5718492" y="73801"/>
                  </a:cubicBezTo>
                  <a:lnTo>
                    <a:pt x="5718492" y="368999"/>
                  </a:lnTo>
                  <a:cubicBezTo>
                    <a:pt x="5718492" y="409758"/>
                    <a:pt x="5685450" y="442800"/>
                    <a:pt x="5644691" y="442800"/>
                  </a:cubicBezTo>
                  <a:lnTo>
                    <a:pt x="73801" y="442800"/>
                  </a:lnTo>
                  <a:cubicBezTo>
                    <a:pt x="33042" y="442800"/>
                    <a:pt x="0" y="409758"/>
                    <a:pt x="0" y="368999"/>
                  </a:cubicBezTo>
                  <a:lnTo>
                    <a:pt x="0" y="73801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761" tIns="21616" rIns="237761" bIns="21616" numCol="1" spcCol="1270" anchor="ctr" anchorCtr="0">
              <a:noAutofit/>
            </a:bodyPr>
            <a:lstStyle/>
            <a:p>
              <a:pPr lvl="0" algn="l" defTabSz="8890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IN" sz="2000" b="1" kern="1200" dirty="0" smtClean="0"/>
                <a:t>Customer forecasting survey</a:t>
              </a:r>
              <a:endParaRPr lang="en-CA" sz="2000" kern="1200" dirty="0"/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593725" y="2856187"/>
            <a:ext cx="8169275" cy="1237275"/>
            <a:chOff x="593725" y="2856187"/>
            <a:chExt cx="8169275" cy="1237275"/>
          </a:xfrm>
        </p:grpSpPr>
        <p:sp>
          <p:nvSpPr>
            <p:cNvPr id="7" name="Freeform 6"/>
            <p:cNvSpPr/>
            <p:nvPr/>
          </p:nvSpPr>
          <p:spPr>
            <a:xfrm>
              <a:off x="593725" y="3077587"/>
              <a:ext cx="8169275" cy="1015875"/>
            </a:xfrm>
            <a:custGeom>
              <a:avLst/>
              <a:gdLst>
                <a:gd name="connsiteX0" fmla="*/ 0 w 8169275"/>
                <a:gd name="connsiteY0" fmla="*/ 0 h 1015875"/>
                <a:gd name="connsiteX1" fmla="*/ 8169275 w 8169275"/>
                <a:gd name="connsiteY1" fmla="*/ 0 h 1015875"/>
                <a:gd name="connsiteX2" fmla="*/ 8169275 w 8169275"/>
                <a:gd name="connsiteY2" fmla="*/ 1015875 h 1015875"/>
                <a:gd name="connsiteX3" fmla="*/ 0 w 8169275"/>
                <a:gd name="connsiteY3" fmla="*/ 1015875 h 1015875"/>
                <a:gd name="connsiteX4" fmla="*/ 0 w 8169275"/>
                <a:gd name="connsiteY4" fmla="*/ 0 h 1015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169275" h="1015875">
                  <a:moveTo>
                    <a:pt x="0" y="0"/>
                  </a:moveTo>
                  <a:lnTo>
                    <a:pt x="8169275" y="0"/>
                  </a:lnTo>
                  <a:lnTo>
                    <a:pt x="8169275" y="1015875"/>
                  </a:lnTo>
                  <a:lnTo>
                    <a:pt x="0" y="101587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34027" tIns="312420" rIns="634027" bIns="142240" numCol="1" spcCol="1270" anchor="t" anchorCtr="0">
              <a:noAutofit/>
            </a:bodyPr>
            <a:lstStyle/>
            <a:p>
              <a:pPr marL="228600" lvl="1" indent="-228600" algn="l" defTabSz="889000" rtl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IN" sz="2000" kern="1200" smtClean="0"/>
                <a:t>Firm’s salespeople estimate anticipated sales in their territories for a specified period</a:t>
              </a:r>
              <a:endParaRPr lang="en-CA" sz="2000" kern="1200"/>
            </a:p>
          </p:txBody>
        </p:sp>
        <p:sp>
          <p:nvSpPr>
            <p:cNvPr id="8" name="Freeform 7"/>
            <p:cNvSpPr/>
            <p:nvPr/>
          </p:nvSpPr>
          <p:spPr>
            <a:xfrm>
              <a:off x="1002188" y="2856187"/>
              <a:ext cx="5718492" cy="442800"/>
            </a:xfrm>
            <a:custGeom>
              <a:avLst/>
              <a:gdLst>
                <a:gd name="connsiteX0" fmla="*/ 0 w 5718492"/>
                <a:gd name="connsiteY0" fmla="*/ 73801 h 442800"/>
                <a:gd name="connsiteX1" fmla="*/ 73801 w 5718492"/>
                <a:gd name="connsiteY1" fmla="*/ 0 h 442800"/>
                <a:gd name="connsiteX2" fmla="*/ 5644691 w 5718492"/>
                <a:gd name="connsiteY2" fmla="*/ 0 h 442800"/>
                <a:gd name="connsiteX3" fmla="*/ 5718492 w 5718492"/>
                <a:gd name="connsiteY3" fmla="*/ 73801 h 442800"/>
                <a:gd name="connsiteX4" fmla="*/ 5718492 w 5718492"/>
                <a:gd name="connsiteY4" fmla="*/ 368999 h 442800"/>
                <a:gd name="connsiteX5" fmla="*/ 5644691 w 5718492"/>
                <a:gd name="connsiteY5" fmla="*/ 442800 h 442800"/>
                <a:gd name="connsiteX6" fmla="*/ 73801 w 5718492"/>
                <a:gd name="connsiteY6" fmla="*/ 442800 h 442800"/>
                <a:gd name="connsiteX7" fmla="*/ 0 w 5718492"/>
                <a:gd name="connsiteY7" fmla="*/ 368999 h 442800"/>
                <a:gd name="connsiteX8" fmla="*/ 0 w 5718492"/>
                <a:gd name="connsiteY8" fmla="*/ 73801 h 44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718492" h="442800">
                  <a:moveTo>
                    <a:pt x="0" y="73801"/>
                  </a:moveTo>
                  <a:cubicBezTo>
                    <a:pt x="0" y="33042"/>
                    <a:pt x="33042" y="0"/>
                    <a:pt x="73801" y="0"/>
                  </a:cubicBezTo>
                  <a:lnTo>
                    <a:pt x="5644691" y="0"/>
                  </a:lnTo>
                  <a:cubicBezTo>
                    <a:pt x="5685450" y="0"/>
                    <a:pt x="5718492" y="33042"/>
                    <a:pt x="5718492" y="73801"/>
                  </a:cubicBezTo>
                  <a:lnTo>
                    <a:pt x="5718492" y="368999"/>
                  </a:lnTo>
                  <a:cubicBezTo>
                    <a:pt x="5718492" y="409758"/>
                    <a:pt x="5685450" y="442800"/>
                    <a:pt x="5644691" y="442800"/>
                  </a:cubicBezTo>
                  <a:lnTo>
                    <a:pt x="73801" y="442800"/>
                  </a:lnTo>
                  <a:cubicBezTo>
                    <a:pt x="33042" y="442800"/>
                    <a:pt x="0" y="409758"/>
                    <a:pt x="0" y="368999"/>
                  </a:cubicBezTo>
                  <a:lnTo>
                    <a:pt x="0" y="73801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761" tIns="21616" rIns="237761" bIns="21616" numCol="1" spcCol="1270" anchor="ctr" anchorCtr="0">
              <a:noAutofit/>
            </a:bodyPr>
            <a:lstStyle/>
            <a:p>
              <a:pPr lvl="0" algn="l" defTabSz="8890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IN" sz="2000" b="1" kern="1200" dirty="0" smtClean="0"/>
                <a:t>Sales force forecasting survey</a:t>
              </a:r>
              <a:endParaRPr lang="en-CA" sz="2000" kern="1200" dirty="0"/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593725" y="4174462"/>
            <a:ext cx="8169275" cy="965587"/>
            <a:chOff x="593725" y="4174462"/>
            <a:chExt cx="8169275" cy="965587"/>
          </a:xfrm>
        </p:grpSpPr>
        <p:sp>
          <p:nvSpPr>
            <p:cNvPr id="9" name="Freeform 8"/>
            <p:cNvSpPr/>
            <p:nvPr/>
          </p:nvSpPr>
          <p:spPr>
            <a:xfrm>
              <a:off x="593725" y="4395862"/>
              <a:ext cx="8169275" cy="744187"/>
            </a:xfrm>
            <a:custGeom>
              <a:avLst/>
              <a:gdLst>
                <a:gd name="connsiteX0" fmla="*/ 0 w 8169275"/>
                <a:gd name="connsiteY0" fmla="*/ 0 h 744187"/>
                <a:gd name="connsiteX1" fmla="*/ 8169275 w 8169275"/>
                <a:gd name="connsiteY1" fmla="*/ 0 h 744187"/>
                <a:gd name="connsiteX2" fmla="*/ 8169275 w 8169275"/>
                <a:gd name="connsiteY2" fmla="*/ 744187 h 744187"/>
                <a:gd name="connsiteX3" fmla="*/ 0 w 8169275"/>
                <a:gd name="connsiteY3" fmla="*/ 744187 h 744187"/>
                <a:gd name="connsiteX4" fmla="*/ 0 w 8169275"/>
                <a:gd name="connsiteY4" fmla="*/ 0 h 7441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169275" h="744187">
                  <a:moveTo>
                    <a:pt x="0" y="0"/>
                  </a:moveTo>
                  <a:lnTo>
                    <a:pt x="8169275" y="0"/>
                  </a:lnTo>
                  <a:lnTo>
                    <a:pt x="8169275" y="744187"/>
                  </a:lnTo>
                  <a:lnTo>
                    <a:pt x="0" y="744187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34027" tIns="312420" rIns="634027" bIns="142240" numCol="1" spcCol="1270" anchor="t" anchorCtr="0">
              <a:noAutofit/>
            </a:bodyPr>
            <a:lstStyle/>
            <a:p>
              <a:pPr marL="228600" lvl="1" indent="-228600" algn="l" defTabSz="889000" rtl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IN" sz="2000" kern="1200" smtClean="0"/>
                <a:t>Hiring professionals to help with sales forecast</a:t>
              </a:r>
              <a:endParaRPr lang="en-CA" sz="2000" kern="1200"/>
            </a:p>
          </p:txBody>
        </p:sp>
        <p:sp>
          <p:nvSpPr>
            <p:cNvPr id="10" name="Freeform 9"/>
            <p:cNvSpPr/>
            <p:nvPr/>
          </p:nvSpPr>
          <p:spPr>
            <a:xfrm>
              <a:off x="1002188" y="4174462"/>
              <a:ext cx="5718492" cy="442800"/>
            </a:xfrm>
            <a:custGeom>
              <a:avLst/>
              <a:gdLst>
                <a:gd name="connsiteX0" fmla="*/ 0 w 5718492"/>
                <a:gd name="connsiteY0" fmla="*/ 73801 h 442800"/>
                <a:gd name="connsiteX1" fmla="*/ 73801 w 5718492"/>
                <a:gd name="connsiteY1" fmla="*/ 0 h 442800"/>
                <a:gd name="connsiteX2" fmla="*/ 5644691 w 5718492"/>
                <a:gd name="connsiteY2" fmla="*/ 0 h 442800"/>
                <a:gd name="connsiteX3" fmla="*/ 5718492 w 5718492"/>
                <a:gd name="connsiteY3" fmla="*/ 73801 h 442800"/>
                <a:gd name="connsiteX4" fmla="*/ 5718492 w 5718492"/>
                <a:gd name="connsiteY4" fmla="*/ 368999 h 442800"/>
                <a:gd name="connsiteX5" fmla="*/ 5644691 w 5718492"/>
                <a:gd name="connsiteY5" fmla="*/ 442800 h 442800"/>
                <a:gd name="connsiteX6" fmla="*/ 73801 w 5718492"/>
                <a:gd name="connsiteY6" fmla="*/ 442800 h 442800"/>
                <a:gd name="connsiteX7" fmla="*/ 0 w 5718492"/>
                <a:gd name="connsiteY7" fmla="*/ 368999 h 442800"/>
                <a:gd name="connsiteX8" fmla="*/ 0 w 5718492"/>
                <a:gd name="connsiteY8" fmla="*/ 73801 h 44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718492" h="442800">
                  <a:moveTo>
                    <a:pt x="0" y="73801"/>
                  </a:moveTo>
                  <a:cubicBezTo>
                    <a:pt x="0" y="33042"/>
                    <a:pt x="33042" y="0"/>
                    <a:pt x="73801" y="0"/>
                  </a:cubicBezTo>
                  <a:lnTo>
                    <a:pt x="5644691" y="0"/>
                  </a:lnTo>
                  <a:cubicBezTo>
                    <a:pt x="5685450" y="0"/>
                    <a:pt x="5718492" y="33042"/>
                    <a:pt x="5718492" y="73801"/>
                  </a:cubicBezTo>
                  <a:lnTo>
                    <a:pt x="5718492" y="368999"/>
                  </a:lnTo>
                  <a:cubicBezTo>
                    <a:pt x="5718492" y="409758"/>
                    <a:pt x="5685450" y="442800"/>
                    <a:pt x="5644691" y="442800"/>
                  </a:cubicBezTo>
                  <a:lnTo>
                    <a:pt x="73801" y="442800"/>
                  </a:lnTo>
                  <a:cubicBezTo>
                    <a:pt x="33042" y="442800"/>
                    <a:pt x="0" y="409758"/>
                    <a:pt x="0" y="368999"/>
                  </a:cubicBezTo>
                  <a:lnTo>
                    <a:pt x="0" y="73801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761" tIns="21616" rIns="237761" bIns="21616" numCol="1" spcCol="1270" anchor="ctr" anchorCtr="0">
              <a:noAutofit/>
            </a:bodyPr>
            <a:lstStyle/>
            <a:p>
              <a:pPr lvl="0" algn="l" defTabSz="8890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IN" sz="2000" b="1" kern="1200" smtClean="0"/>
                <a:t>Expert forecasting survey</a:t>
              </a:r>
              <a:endParaRPr lang="en-CA" sz="2000" kern="1200"/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593725" y="5221050"/>
            <a:ext cx="8169275" cy="1237275"/>
            <a:chOff x="593725" y="5221050"/>
            <a:chExt cx="8169275" cy="1237275"/>
          </a:xfrm>
        </p:grpSpPr>
        <p:sp>
          <p:nvSpPr>
            <p:cNvPr id="11" name="Freeform 10"/>
            <p:cNvSpPr/>
            <p:nvPr/>
          </p:nvSpPr>
          <p:spPr>
            <a:xfrm>
              <a:off x="593725" y="5442450"/>
              <a:ext cx="8169275" cy="1015875"/>
            </a:xfrm>
            <a:custGeom>
              <a:avLst/>
              <a:gdLst>
                <a:gd name="connsiteX0" fmla="*/ 0 w 8169275"/>
                <a:gd name="connsiteY0" fmla="*/ 0 h 1015875"/>
                <a:gd name="connsiteX1" fmla="*/ 8169275 w 8169275"/>
                <a:gd name="connsiteY1" fmla="*/ 0 h 1015875"/>
                <a:gd name="connsiteX2" fmla="*/ 8169275 w 8169275"/>
                <a:gd name="connsiteY2" fmla="*/ 1015875 h 1015875"/>
                <a:gd name="connsiteX3" fmla="*/ 0 w 8169275"/>
                <a:gd name="connsiteY3" fmla="*/ 1015875 h 1015875"/>
                <a:gd name="connsiteX4" fmla="*/ 0 w 8169275"/>
                <a:gd name="connsiteY4" fmla="*/ 0 h 1015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169275" h="1015875">
                  <a:moveTo>
                    <a:pt x="0" y="0"/>
                  </a:moveTo>
                  <a:lnTo>
                    <a:pt x="8169275" y="0"/>
                  </a:lnTo>
                  <a:lnTo>
                    <a:pt x="8169275" y="1015875"/>
                  </a:lnTo>
                  <a:lnTo>
                    <a:pt x="0" y="101587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34027" tIns="312420" rIns="634027" bIns="142240" numCol="1" spcCol="1270" anchor="t" anchorCtr="0">
              <a:noAutofit/>
            </a:bodyPr>
            <a:lstStyle/>
            <a:p>
              <a:pPr marL="228600" lvl="1" indent="-228600" algn="l" defTabSz="889000" rtl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CA" sz="2000" kern="1200" dirty="0" smtClean="0"/>
                <a:t>Experts create initial forecasts, submit them to the company for averaging, and then refine the forecasts</a:t>
              </a:r>
              <a:endParaRPr lang="en-CA" sz="2000" kern="1200" dirty="0"/>
            </a:p>
          </p:txBody>
        </p:sp>
        <p:sp>
          <p:nvSpPr>
            <p:cNvPr id="12" name="Freeform 11"/>
            <p:cNvSpPr/>
            <p:nvPr/>
          </p:nvSpPr>
          <p:spPr>
            <a:xfrm>
              <a:off x="1002188" y="5221050"/>
              <a:ext cx="5718492" cy="442800"/>
            </a:xfrm>
            <a:custGeom>
              <a:avLst/>
              <a:gdLst>
                <a:gd name="connsiteX0" fmla="*/ 0 w 5718492"/>
                <a:gd name="connsiteY0" fmla="*/ 73801 h 442800"/>
                <a:gd name="connsiteX1" fmla="*/ 73801 w 5718492"/>
                <a:gd name="connsiteY1" fmla="*/ 0 h 442800"/>
                <a:gd name="connsiteX2" fmla="*/ 5644691 w 5718492"/>
                <a:gd name="connsiteY2" fmla="*/ 0 h 442800"/>
                <a:gd name="connsiteX3" fmla="*/ 5718492 w 5718492"/>
                <a:gd name="connsiteY3" fmla="*/ 73801 h 442800"/>
                <a:gd name="connsiteX4" fmla="*/ 5718492 w 5718492"/>
                <a:gd name="connsiteY4" fmla="*/ 368999 h 442800"/>
                <a:gd name="connsiteX5" fmla="*/ 5644691 w 5718492"/>
                <a:gd name="connsiteY5" fmla="*/ 442800 h 442800"/>
                <a:gd name="connsiteX6" fmla="*/ 73801 w 5718492"/>
                <a:gd name="connsiteY6" fmla="*/ 442800 h 442800"/>
                <a:gd name="connsiteX7" fmla="*/ 0 w 5718492"/>
                <a:gd name="connsiteY7" fmla="*/ 368999 h 442800"/>
                <a:gd name="connsiteX8" fmla="*/ 0 w 5718492"/>
                <a:gd name="connsiteY8" fmla="*/ 73801 h 44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718492" h="442800">
                  <a:moveTo>
                    <a:pt x="0" y="73801"/>
                  </a:moveTo>
                  <a:cubicBezTo>
                    <a:pt x="0" y="33042"/>
                    <a:pt x="33042" y="0"/>
                    <a:pt x="73801" y="0"/>
                  </a:cubicBezTo>
                  <a:lnTo>
                    <a:pt x="5644691" y="0"/>
                  </a:lnTo>
                  <a:cubicBezTo>
                    <a:pt x="5685450" y="0"/>
                    <a:pt x="5718492" y="33042"/>
                    <a:pt x="5718492" y="73801"/>
                  </a:cubicBezTo>
                  <a:lnTo>
                    <a:pt x="5718492" y="368999"/>
                  </a:lnTo>
                  <a:cubicBezTo>
                    <a:pt x="5718492" y="409758"/>
                    <a:pt x="5685450" y="442800"/>
                    <a:pt x="5644691" y="442800"/>
                  </a:cubicBezTo>
                  <a:lnTo>
                    <a:pt x="73801" y="442800"/>
                  </a:lnTo>
                  <a:cubicBezTo>
                    <a:pt x="33042" y="442800"/>
                    <a:pt x="0" y="409758"/>
                    <a:pt x="0" y="368999"/>
                  </a:cubicBezTo>
                  <a:lnTo>
                    <a:pt x="0" y="73801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761" tIns="21616" rIns="237761" bIns="21616" numCol="1" spcCol="1270" anchor="ctr" anchorCtr="0">
              <a:noAutofit/>
            </a:bodyPr>
            <a:lstStyle/>
            <a:p>
              <a:pPr lvl="0" algn="l" defTabSz="8890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IN" sz="2000" b="1" kern="1200" dirty="0" smtClean="0"/>
                <a:t>Delphi technique </a:t>
              </a:r>
              <a:endParaRPr lang="en-CA" sz="2000" kern="1200" dirty="0"/>
            </a:p>
          </p:txBody>
        </p:sp>
      </p:grpSp>
    </p:spTree>
    <p:extLst>
      <p:ext uri="{BB962C8B-B14F-4D97-AF65-F5344CB8AC3E}">
        <p14:creationId xmlns="" xmlns:p14="http://schemas.microsoft.com/office/powerpoint/2010/main" val="120426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Uses firm’s historical sales data to discover a pattern, or patterns, in sales over </a:t>
            </a:r>
            <a:r>
              <a:rPr lang="en-US" dirty="0" smtClean="0"/>
              <a:t>time</a:t>
            </a:r>
          </a:p>
          <a:p>
            <a:pPr lvl="1"/>
            <a:r>
              <a:rPr lang="en-IN" b="1" dirty="0"/>
              <a:t>Trend analysis</a:t>
            </a:r>
            <a:r>
              <a:rPr lang="en-IN" dirty="0"/>
              <a:t>:</a:t>
            </a:r>
            <a:r>
              <a:rPr lang="en-IN" b="1" dirty="0"/>
              <a:t> </a:t>
            </a:r>
            <a:r>
              <a:rPr lang="en-CA" dirty="0"/>
              <a:t>Focuses on aggregate sales data over a period of many years to determine general trends in annual sales</a:t>
            </a:r>
          </a:p>
          <a:p>
            <a:pPr lvl="1"/>
            <a:r>
              <a:rPr lang="en-IN" b="1" dirty="0"/>
              <a:t>Cycle analysis</a:t>
            </a:r>
            <a:r>
              <a:rPr lang="en-IN" dirty="0"/>
              <a:t>: </a:t>
            </a:r>
            <a:r>
              <a:rPr lang="en-US" dirty="0"/>
              <a:t>Analysis of sales figures for a three- to five-year period to ascertain whether sales fluctuate in a consistent, periodic </a:t>
            </a:r>
            <a:r>
              <a:rPr lang="en-US" dirty="0" smtClean="0"/>
              <a:t>manner</a:t>
            </a:r>
          </a:p>
          <a:p>
            <a:pPr lvl="1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Time Series Analysis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185924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IN" b="1" dirty="0"/>
              <a:t>Seasonal analysis</a:t>
            </a:r>
            <a:r>
              <a:rPr lang="en-IN" dirty="0"/>
              <a:t>: </a:t>
            </a:r>
            <a:r>
              <a:rPr lang="en-CA" dirty="0"/>
              <a:t>Analysis of daily, weekly, or monthly sales figures to evaluate the degree to which seasonal factors influence </a:t>
            </a:r>
            <a:r>
              <a:rPr lang="en-CA" dirty="0" smtClean="0"/>
              <a:t>sales</a:t>
            </a:r>
            <a:endParaRPr lang="en-US" b="1" dirty="0" smtClean="0"/>
          </a:p>
          <a:p>
            <a:pPr lvl="1"/>
            <a:r>
              <a:rPr lang="en-US" b="1" dirty="0" smtClean="0"/>
              <a:t>Random </a:t>
            </a:r>
            <a:r>
              <a:rPr lang="en-US" b="1" dirty="0"/>
              <a:t>factor analysis</a:t>
            </a:r>
            <a:r>
              <a:rPr lang="en-US" dirty="0"/>
              <a:t>: </a:t>
            </a:r>
            <a:r>
              <a:rPr lang="en-US" dirty="0" smtClean="0"/>
              <a:t>Attempts </a:t>
            </a:r>
            <a:r>
              <a:rPr lang="en-US" dirty="0"/>
              <a:t>to attribute erratic sales variations to random, </a:t>
            </a:r>
            <a:r>
              <a:rPr lang="en-US" dirty="0" err="1"/>
              <a:t>nonrecurrent</a:t>
            </a:r>
            <a:r>
              <a:rPr lang="en-US" dirty="0"/>
              <a:t> </a:t>
            </a:r>
            <a:r>
              <a:rPr lang="en-US" dirty="0" smtClean="0"/>
              <a:t>events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Time Series Analysis</a:t>
            </a:r>
          </a:p>
        </p:txBody>
      </p:sp>
    </p:spTree>
    <p:extLst>
      <p:ext uri="{BB962C8B-B14F-4D97-AF65-F5344CB8AC3E}">
        <p14:creationId xmlns="" xmlns:p14="http://schemas.microsoft.com/office/powerpoint/2010/main" val="365297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Predicting relationship between dependent variable and one or more independent variables</a:t>
            </a:r>
          </a:p>
          <a:p>
            <a:r>
              <a:rPr lang="en-US" dirty="0"/>
              <a:t>Simple regression analysis - One independent variable</a:t>
            </a:r>
          </a:p>
          <a:p>
            <a:r>
              <a:rPr lang="en-US" dirty="0"/>
              <a:t>Multiple regression analysis - Two or more independent variables</a:t>
            </a:r>
          </a:p>
          <a:p>
            <a:r>
              <a:rPr lang="en-US" dirty="0"/>
              <a:t>Useful when: </a:t>
            </a:r>
          </a:p>
          <a:p>
            <a:pPr lvl="1"/>
            <a:r>
              <a:rPr lang="en-US" dirty="0"/>
              <a:t>A precise association can be established</a:t>
            </a:r>
          </a:p>
          <a:p>
            <a:pPr lvl="1"/>
            <a:r>
              <a:rPr lang="en-US" dirty="0" smtClean="0"/>
              <a:t>Available </a:t>
            </a:r>
            <a:r>
              <a:rPr lang="en-US" dirty="0"/>
              <a:t>historical sales data are </a:t>
            </a:r>
            <a:r>
              <a:rPr lang="en-US" dirty="0" smtClean="0"/>
              <a:t>extensive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Regression Analysis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18129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Making a product available to buyers in one or more test areas and measuring purchases and consumer responses to marketing </a:t>
            </a:r>
            <a:r>
              <a:rPr lang="en-US" dirty="0" smtClean="0"/>
              <a:t>effort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Forecasting Techniques - Market Test</a:t>
            </a: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22671624"/>
              </p:ext>
            </p:extLst>
          </p:nvPr>
        </p:nvGraphicFramePr>
        <p:xfrm>
          <a:off x="1143000" y="2820924"/>
          <a:ext cx="7104994" cy="37322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2782172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Used for marketing diverse product lines but</a:t>
            </a:r>
          </a:p>
          <a:p>
            <a:r>
              <a:rPr lang="en-US" dirty="0"/>
              <a:t>Required for single product line when sold to different market segments</a:t>
            </a:r>
          </a:p>
          <a:p>
            <a:r>
              <a:rPr lang="en-US" dirty="0"/>
              <a:t>Required due to </a:t>
            </a:r>
            <a:r>
              <a:rPr lang="en-US" dirty="0" smtClean="0"/>
              <a:t>variation </a:t>
            </a:r>
            <a:r>
              <a:rPr lang="en-US" dirty="0"/>
              <a:t>in the length of forecasts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Multiple Forecasting Methods</a:t>
            </a:r>
          </a:p>
        </p:txBody>
      </p:sp>
    </p:spTree>
    <p:extLst>
      <p:ext uri="{BB962C8B-B14F-4D97-AF65-F5344CB8AC3E}">
        <p14:creationId xmlns="" xmlns:p14="http://schemas.microsoft.com/office/powerpoint/2010/main" val="2717540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287</TotalTime>
  <Words>1688</Words>
  <Application>Microsoft Office PowerPoint</Application>
  <PresentationFormat>On-screen Show (4:3)</PresentationFormat>
  <Paragraphs>216</Paragraphs>
  <Slides>41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3" baseType="lpstr">
      <vt:lpstr>Waveform</vt:lpstr>
      <vt:lpstr>Package</vt:lpstr>
      <vt:lpstr>Chapter 5  Target Markets: Segmentation and Evaluation</vt:lpstr>
      <vt:lpstr>Learning Objectives</vt:lpstr>
      <vt:lpstr>Learning Objectives</vt:lpstr>
      <vt:lpstr>Markets</vt:lpstr>
      <vt:lpstr>Markets</vt:lpstr>
      <vt:lpstr>Figure 5.1 - Target Market Selection Process</vt:lpstr>
      <vt:lpstr>Step 1 - Identify Appropriate Targeting Strategy</vt:lpstr>
      <vt:lpstr>Figure 5.2 - Targeting Strategies</vt:lpstr>
      <vt:lpstr>Types of Market and Market Segmentation</vt:lpstr>
      <vt:lpstr>Discussion Point</vt:lpstr>
      <vt:lpstr> Conditions For Market Segmentation To Succeed </vt:lpstr>
      <vt:lpstr>Types of Targeting Strategies </vt:lpstr>
      <vt:lpstr>Advantages and Disadvantages of  Concentrated Targeting Strategy</vt:lpstr>
      <vt:lpstr>Step 2 - Determine Which Segmentation Variables to Use</vt:lpstr>
      <vt:lpstr>Figure 5.3 - Segmentation Variables for Consumer markets</vt:lpstr>
      <vt:lpstr>Demographic Variables </vt:lpstr>
      <vt:lpstr>Figure 5.5 - Family Life Cycle Stages as a Percentage of All Households </vt:lpstr>
      <vt:lpstr>Geographic Variables</vt:lpstr>
      <vt:lpstr>Discussion Point - Geographic Segmentation</vt:lpstr>
      <vt:lpstr>Geodemographic Segmentation</vt:lpstr>
      <vt:lpstr>Psychographic Variables</vt:lpstr>
      <vt:lpstr>Psychographic Variables: Lifestyle</vt:lpstr>
      <vt:lpstr>VALS Classification</vt:lpstr>
      <vt:lpstr>Behavioristic Variables</vt:lpstr>
      <vt:lpstr>Benefit Segmentation </vt:lpstr>
      <vt:lpstr>Variables for Segmenting Business Markets</vt:lpstr>
      <vt:lpstr>Step 3 - Develop Market Segment Profiles</vt:lpstr>
      <vt:lpstr>Uses of Market Segment Profile</vt:lpstr>
      <vt:lpstr>Step 4 - Evaluate Relevant Market Segments</vt:lpstr>
      <vt:lpstr>Market Potential</vt:lpstr>
      <vt:lpstr>Company Sales Potential</vt:lpstr>
      <vt:lpstr>Approaches to Measure Company Sales Potential</vt:lpstr>
      <vt:lpstr>Step 5 - Select Specific Target Markets</vt:lpstr>
      <vt:lpstr>Developing Sales Forecasts</vt:lpstr>
      <vt:lpstr>Executive Judgment </vt:lpstr>
      <vt:lpstr>Forecasting Techniques</vt:lpstr>
      <vt:lpstr>Time Series Analysis</vt:lpstr>
      <vt:lpstr>Time Series Analysis</vt:lpstr>
      <vt:lpstr>Regression Analysis</vt:lpstr>
      <vt:lpstr>Forecasting Techniques - Market Test</vt:lpstr>
      <vt:lpstr>Multiple Forecasting Methods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Sharon Thomas</dc:creator>
  <cp:lastModifiedBy>Windows User</cp:lastModifiedBy>
  <cp:revision>71</cp:revision>
  <dcterms:created xsi:type="dcterms:W3CDTF">2013-08-19T04:20:21Z</dcterms:created>
  <dcterms:modified xsi:type="dcterms:W3CDTF">2013-11-18T14:53:35Z</dcterms:modified>
</cp:coreProperties>
</file>