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0" r:id="rId2"/>
  </p:sldMasterIdLst>
  <p:notesMasterIdLst>
    <p:notesMasterId r:id="rId15"/>
  </p:notesMasterIdLst>
  <p:handoutMasterIdLst>
    <p:handoutMasterId r:id="rId16"/>
  </p:handoutMasterIdLst>
  <p:sldIdLst>
    <p:sldId id="256" r:id="rId3"/>
    <p:sldId id="260" r:id="rId4"/>
    <p:sldId id="261" r:id="rId5"/>
    <p:sldId id="266" r:id="rId6"/>
    <p:sldId id="267" r:id="rId7"/>
    <p:sldId id="279" r:id="rId8"/>
    <p:sldId id="280" r:id="rId9"/>
    <p:sldId id="281" r:id="rId10"/>
    <p:sldId id="278" r:id="rId11"/>
    <p:sldId id="275" r:id="rId12"/>
    <p:sldId id="276" r:id="rId13"/>
    <p:sldId id="272" r:id="rId14"/>
  </p:sldIdLst>
  <p:sldSz cx="12192000" cy="6858000"/>
  <p:notesSz cx="6735763" cy="9869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 showGuides="1">
      <p:cViewPr>
        <p:scale>
          <a:sx n="110" d="100"/>
          <a:sy n="110" d="100"/>
        </p:scale>
        <p:origin x="624" y="-187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80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582217340781675"/>
          <c:y val="0.14124424923075091"/>
          <c:w val="0.6367991359000934"/>
          <c:h val="0.66640098559108685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http://curia.europa.eu/" TargetMode="External"/><Relationship Id="rId2" Type="http://schemas.openxmlformats.org/officeDocument/2006/relationships/hyperlink" Target="http://www.echr.coe.int/" TargetMode="External"/><Relationship Id="rId1" Type="http://schemas.openxmlformats.org/officeDocument/2006/relationships/hyperlink" Target="http://moodle2.units.it/course/view.php?id=919" TargetMode="External"/><Relationship Id="rId4" Type="http://schemas.openxmlformats.org/officeDocument/2006/relationships/hyperlink" Target="http://www.cortecostituzionale.it/" TargetMode="Externa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hyperlink" Target="mailto:alessia.voinich@live.com" TargetMode="External"/><Relationship Id="rId2" Type="http://schemas.openxmlformats.org/officeDocument/2006/relationships/hyperlink" Target="mailto:mariagrazia.buonanno@libero.it" TargetMode="External"/><Relationship Id="rId1" Type="http://schemas.openxmlformats.org/officeDocument/2006/relationships/hyperlink" Target="mailto:amadeo@units.it" TargetMode="External"/><Relationship Id="rId4" Type="http://schemas.openxmlformats.org/officeDocument/2006/relationships/hyperlink" Target="mailto:fspitaleri@units.it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rtecostituzionale.it/" TargetMode="External"/><Relationship Id="rId2" Type="http://schemas.openxmlformats.org/officeDocument/2006/relationships/hyperlink" Target="http://curia.europa.eu/" TargetMode="External"/><Relationship Id="rId1" Type="http://schemas.openxmlformats.org/officeDocument/2006/relationships/hyperlink" Target="http://moodle2.units.it/course/view.php?id=919" TargetMode="External"/><Relationship Id="rId4" Type="http://schemas.openxmlformats.org/officeDocument/2006/relationships/hyperlink" Target="http://www.echr.coe.int/" TargetMode="External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hyperlink" Target="mailto:alessia.voinich@live.com" TargetMode="External"/><Relationship Id="rId2" Type="http://schemas.openxmlformats.org/officeDocument/2006/relationships/hyperlink" Target="mailto:mariagrazia.buonanno@libero.it" TargetMode="External"/><Relationship Id="rId1" Type="http://schemas.openxmlformats.org/officeDocument/2006/relationships/hyperlink" Target="mailto:amadeo@units.it" TargetMode="External"/><Relationship Id="rId4" Type="http://schemas.openxmlformats.org/officeDocument/2006/relationships/hyperlink" Target="mailto:fspitaleri@units.it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964A11-60E0-48D1-9D32-82C50FF38D21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1DF2E0B-F034-409C-97BE-B1E077D0166A}">
      <dgm:prSet phldrT="[Text]"/>
      <dgm:spPr/>
      <dgm:t>
        <a:bodyPr/>
        <a:lstStyle/>
        <a:p>
          <a:pPr algn="ctr" defTabSz="914400">
            <a:buNone/>
          </a:pPr>
          <a:r>
            <a:rPr lang="it-IT" sz="1800" b="0" i="0" noProof="0" dirty="0" smtClean="0">
              <a:latin typeface="Century Gothic"/>
              <a:ea typeface="+mn-ea"/>
              <a:cs typeface="+mn-cs"/>
            </a:rPr>
            <a:t>Strumenti web e software</a:t>
          </a:r>
          <a:endParaRPr lang="it-IT" sz="1800" b="0" i="0" noProof="0" dirty="0">
            <a:latin typeface="Century Gothic"/>
            <a:ea typeface="+mn-ea"/>
            <a:cs typeface="+mn-cs"/>
          </a:endParaRPr>
        </a:p>
      </dgm:t>
    </dgm:pt>
    <dgm:pt modelId="{42A31C57-B267-4553-8EBC-89957EA9919E}" type="parTrans" cxnId="{A6D803CA-B590-4F5F-AC18-40F3D632022F}">
      <dgm:prSet/>
      <dgm:spPr/>
      <dgm:t>
        <a:bodyPr/>
        <a:lstStyle/>
        <a:p>
          <a:endParaRPr lang="en-US"/>
        </a:p>
      </dgm:t>
    </dgm:pt>
    <dgm:pt modelId="{F799DE04-BE06-4558-B401-CA9BE73B0FE5}" type="sibTrans" cxnId="{A6D803CA-B590-4F5F-AC18-40F3D632022F}">
      <dgm:prSet/>
      <dgm:spPr/>
      <dgm:t>
        <a:bodyPr/>
        <a:lstStyle/>
        <a:p>
          <a:endParaRPr lang="en-US"/>
        </a:p>
      </dgm:t>
    </dgm:pt>
    <dgm:pt modelId="{9FA67F5C-A2B3-4A17-AA93-5C0AD273B2D5}">
      <dgm:prSet phldrT="[Text]"/>
      <dgm:spPr/>
      <dgm:t>
        <a:bodyPr/>
        <a:lstStyle/>
        <a:p>
          <a:pPr algn="ctr" defTabSz="914400">
            <a:buNone/>
          </a:pPr>
          <a:r>
            <a:rPr lang="it-IT" sz="1800" b="0" i="0" noProof="0" dirty="0" smtClean="0">
              <a:latin typeface="Century Gothic"/>
              <a:ea typeface="+mn-ea"/>
              <a:cs typeface="+mn-cs"/>
            </a:rPr>
            <a:t>SISTEMA MOODLE FEDERATO (</a:t>
          </a:r>
          <a:r>
            <a:rPr lang="it-IT" sz="1800" b="0" i="0" noProof="0" dirty="0" smtClean="0">
              <a:latin typeface="Century Gothic"/>
              <a:ea typeface="+mn-ea"/>
              <a:cs typeface="+mn-cs"/>
              <a:hlinkClick xmlns:r="http://schemas.openxmlformats.org/officeDocument/2006/relationships" r:id="rId1"/>
            </a:rPr>
            <a:t>http://moodle2.units.it/</a:t>
          </a:r>
          <a:r>
            <a:rPr lang="it-IT" sz="1800" b="0" i="0" noProof="0" dirty="0" err="1" smtClean="0">
              <a:latin typeface="Century Gothic"/>
              <a:ea typeface="+mn-ea"/>
              <a:cs typeface="+mn-cs"/>
              <a:hlinkClick xmlns:r="http://schemas.openxmlformats.org/officeDocument/2006/relationships" r:id="rId1"/>
            </a:rPr>
            <a:t>course</a:t>
          </a:r>
          <a:r>
            <a:rPr lang="it-IT" sz="1800" b="0" i="0" noProof="0" dirty="0" smtClean="0">
              <a:latin typeface="Century Gothic"/>
              <a:ea typeface="+mn-ea"/>
              <a:cs typeface="+mn-cs"/>
              <a:hlinkClick xmlns:r="http://schemas.openxmlformats.org/officeDocument/2006/relationships" r:id="rId1"/>
            </a:rPr>
            <a:t>/</a:t>
          </a:r>
          <a:r>
            <a:rPr lang="it-IT" sz="1800" b="0" i="0" noProof="0" dirty="0" err="1" smtClean="0">
              <a:latin typeface="Century Gothic"/>
              <a:ea typeface="+mn-ea"/>
              <a:cs typeface="+mn-cs"/>
              <a:hlinkClick xmlns:r="http://schemas.openxmlformats.org/officeDocument/2006/relationships" r:id="rId1"/>
            </a:rPr>
            <a:t>view.php?id</a:t>
          </a:r>
          <a:r>
            <a:rPr lang="it-IT" sz="1800" b="0" i="0" noProof="0" dirty="0" smtClean="0">
              <a:latin typeface="Century Gothic"/>
              <a:ea typeface="+mn-ea"/>
              <a:cs typeface="+mn-cs"/>
              <a:hlinkClick xmlns:r="http://schemas.openxmlformats.org/officeDocument/2006/relationships" r:id="rId1"/>
            </a:rPr>
            <a:t>=919</a:t>
          </a:r>
          <a:r>
            <a:rPr lang="it-IT" sz="1800" b="0" i="0" noProof="0" dirty="0" smtClean="0">
              <a:latin typeface="Century Gothic"/>
              <a:ea typeface="+mn-ea"/>
              <a:cs typeface="+mn-cs"/>
            </a:rPr>
            <a:t>) e sito di Dipartimento (comunicazioni del docente)</a:t>
          </a:r>
          <a:endParaRPr lang="it-IT" sz="1800" b="0" i="0" noProof="0" dirty="0">
            <a:latin typeface="Century Gothic"/>
            <a:ea typeface="+mn-ea"/>
            <a:cs typeface="+mn-cs"/>
          </a:endParaRPr>
        </a:p>
      </dgm:t>
    </dgm:pt>
    <dgm:pt modelId="{F1B411E4-892B-4114-B93A-577EE42BA548}" type="parTrans" cxnId="{BC5D9862-DAC4-4192-97F4-E8931AD3B7CB}">
      <dgm:prSet/>
      <dgm:spPr/>
      <dgm:t>
        <a:bodyPr/>
        <a:lstStyle/>
        <a:p>
          <a:endParaRPr lang="en-US"/>
        </a:p>
      </dgm:t>
    </dgm:pt>
    <dgm:pt modelId="{8A5F7F56-540A-4DE5-B118-0068853256FC}" type="sibTrans" cxnId="{BC5D9862-DAC4-4192-97F4-E8931AD3B7CB}">
      <dgm:prSet/>
      <dgm:spPr/>
      <dgm:t>
        <a:bodyPr/>
        <a:lstStyle/>
        <a:p>
          <a:endParaRPr lang="en-US"/>
        </a:p>
      </dgm:t>
    </dgm:pt>
    <dgm:pt modelId="{452B5EB4-6ED7-4FA8-A7C4-5C3301C82707}">
      <dgm:prSet phldrT="[Text]" custT="1"/>
      <dgm:spPr/>
      <dgm:t>
        <a:bodyPr/>
        <a:lstStyle/>
        <a:p>
          <a:pPr algn="ctr" defTabSz="914400">
            <a:buNone/>
          </a:pPr>
          <a:r>
            <a:rPr lang="it-IT" sz="1000" b="0" i="0" noProof="0" dirty="0" smtClean="0">
              <a:latin typeface="Century Gothic"/>
              <a:ea typeface="+mn-ea"/>
              <a:cs typeface="+mn-cs"/>
            </a:rPr>
            <a:t>Corte EDU (</a:t>
          </a:r>
          <a:r>
            <a:rPr lang="it-IT" sz="1000" b="0" i="0" noProof="0" dirty="0" smtClean="0">
              <a:latin typeface="Century Gothic"/>
              <a:ea typeface="+mn-ea"/>
              <a:cs typeface="+mn-cs"/>
              <a:hlinkClick xmlns:r="http://schemas.openxmlformats.org/officeDocument/2006/relationships" r:id="rId2"/>
            </a:rPr>
            <a:t>www.echr.coe.int</a:t>
          </a:r>
          <a:r>
            <a:rPr lang="it-IT" sz="1000" b="0" i="0" noProof="0" dirty="0" smtClean="0">
              <a:latin typeface="Century Gothic"/>
              <a:ea typeface="+mn-ea"/>
              <a:cs typeface="+mn-cs"/>
            </a:rPr>
            <a:t>)</a:t>
          </a:r>
        </a:p>
        <a:p>
          <a:pPr algn="ctr" defTabSz="914400">
            <a:buNone/>
          </a:pPr>
          <a:r>
            <a:rPr lang="it-IT" sz="1000" b="0" i="0" noProof="0" dirty="0" smtClean="0">
              <a:latin typeface="Century Gothic"/>
              <a:ea typeface="+mn-ea"/>
              <a:cs typeface="+mn-cs"/>
            </a:rPr>
            <a:t>Eu </a:t>
          </a:r>
          <a:r>
            <a:rPr lang="it-IT" sz="1000" b="0" i="0" noProof="0" dirty="0" err="1" smtClean="0">
              <a:latin typeface="Century Gothic"/>
              <a:ea typeface="+mn-ea"/>
              <a:cs typeface="+mn-cs"/>
            </a:rPr>
            <a:t>Observer</a:t>
          </a:r>
          <a:r>
            <a:rPr lang="it-IT" sz="1000" b="0" i="0" noProof="0" dirty="0" smtClean="0">
              <a:latin typeface="Century Gothic"/>
              <a:ea typeface="+mn-ea"/>
              <a:cs typeface="+mn-cs"/>
            </a:rPr>
            <a:t> (rivista </a:t>
          </a:r>
          <a:r>
            <a:rPr lang="it-IT" sz="1000" b="0" i="0" noProof="0" dirty="0" err="1" smtClean="0">
              <a:latin typeface="Century Gothic"/>
              <a:ea typeface="+mn-ea"/>
              <a:cs typeface="+mn-cs"/>
            </a:rPr>
            <a:t>ion</a:t>
          </a:r>
          <a:r>
            <a:rPr lang="it-IT" sz="1000" b="0" i="0" noProof="0" dirty="0" smtClean="0">
              <a:latin typeface="Century Gothic"/>
              <a:ea typeface="+mn-ea"/>
              <a:cs typeface="+mn-cs"/>
            </a:rPr>
            <a:t> line: https://euobserver.com)</a:t>
          </a:r>
          <a:endParaRPr lang="it-IT" sz="1000" b="0" i="0" noProof="0" dirty="0">
            <a:latin typeface="Century Gothic"/>
            <a:ea typeface="+mn-ea"/>
            <a:cs typeface="+mn-cs"/>
          </a:endParaRPr>
        </a:p>
      </dgm:t>
    </dgm:pt>
    <dgm:pt modelId="{A65A5292-11EC-4F74-A2DD-B9AB81BC264F}" type="parTrans" cxnId="{0F479CCA-569A-4D77-9DF6-37D751B3E62B}">
      <dgm:prSet/>
      <dgm:spPr/>
      <dgm:t>
        <a:bodyPr/>
        <a:lstStyle/>
        <a:p>
          <a:endParaRPr lang="en-US"/>
        </a:p>
      </dgm:t>
    </dgm:pt>
    <dgm:pt modelId="{ED3C9F27-971A-426E-911A-AC30A16EB8D7}" type="sibTrans" cxnId="{0F479CCA-569A-4D77-9DF6-37D751B3E62B}">
      <dgm:prSet/>
      <dgm:spPr/>
      <dgm:t>
        <a:bodyPr/>
        <a:lstStyle/>
        <a:p>
          <a:endParaRPr lang="en-US"/>
        </a:p>
      </dgm:t>
    </dgm:pt>
    <dgm:pt modelId="{911EC251-C7E4-4814-90D4-8D36FE8DEC24}">
      <dgm:prSet phldrT="[Text]"/>
      <dgm:spPr/>
      <dgm:t>
        <a:bodyPr/>
        <a:lstStyle/>
        <a:p>
          <a:pPr algn="l" defTabSz="914400">
            <a:buNone/>
          </a:pPr>
          <a:r>
            <a:rPr lang="it-IT" sz="1800" b="0" i="0" noProof="0" dirty="0" smtClean="0">
              <a:latin typeface="Century Gothic"/>
              <a:ea typeface="+mn-ea"/>
              <a:cs typeface="+mn-cs"/>
            </a:rPr>
            <a:t>Testi</a:t>
          </a:r>
          <a:endParaRPr lang="it-IT" sz="1800" b="0" i="0" noProof="0" dirty="0">
            <a:latin typeface="Century Gothic"/>
            <a:ea typeface="+mn-ea"/>
            <a:cs typeface="+mn-cs"/>
          </a:endParaRPr>
        </a:p>
      </dgm:t>
    </dgm:pt>
    <dgm:pt modelId="{EA241105-CF1E-4DF7-B8D8-02473B6E0B01}" type="parTrans" cxnId="{57AEE9A1-FDF7-4AB7-9681-008358ED57AB}">
      <dgm:prSet/>
      <dgm:spPr/>
      <dgm:t>
        <a:bodyPr/>
        <a:lstStyle/>
        <a:p>
          <a:endParaRPr lang="en-US"/>
        </a:p>
      </dgm:t>
    </dgm:pt>
    <dgm:pt modelId="{95633792-376C-450E-B8BC-ED28DC101CEB}" type="sibTrans" cxnId="{57AEE9A1-FDF7-4AB7-9681-008358ED57AB}">
      <dgm:prSet/>
      <dgm:spPr/>
      <dgm:t>
        <a:bodyPr/>
        <a:lstStyle/>
        <a:p>
          <a:endParaRPr lang="en-US"/>
        </a:p>
      </dgm:t>
    </dgm:pt>
    <dgm:pt modelId="{BAFD4250-3194-435C-9DB9-26F654B5C03A}">
      <dgm:prSet phldrT="[Text]"/>
      <dgm:spPr/>
      <dgm:t>
        <a:bodyPr/>
        <a:lstStyle/>
        <a:p>
          <a:pPr algn="ctr" defTabSz="914400">
            <a:buNone/>
          </a:pPr>
          <a:r>
            <a:rPr lang="en-US" sz="1800" b="0" i="0" noProof="0" dirty="0" smtClean="0">
              <a:latin typeface="Century Gothic"/>
              <a:ea typeface="+mn-ea"/>
              <a:cs typeface="+mn-cs"/>
            </a:rPr>
            <a:t>DIRITTO DELL’UNIONE EUROPEA (L. DANIELE E ALTRI, 2014)</a:t>
          </a:r>
          <a:endParaRPr lang="en-US" sz="1800" b="0" i="0" noProof="0" dirty="0">
            <a:latin typeface="Century Gothic"/>
            <a:ea typeface="+mn-ea"/>
            <a:cs typeface="+mn-cs"/>
          </a:endParaRPr>
        </a:p>
      </dgm:t>
    </dgm:pt>
    <dgm:pt modelId="{0D4B85D5-5F65-4827-8832-FBF48D7B3363}" type="parTrans" cxnId="{071FB365-FE77-48F5-BA17-484D6C356434}">
      <dgm:prSet/>
      <dgm:spPr/>
      <dgm:t>
        <a:bodyPr/>
        <a:lstStyle/>
        <a:p>
          <a:endParaRPr lang="en-US"/>
        </a:p>
      </dgm:t>
    </dgm:pt>
    <dgm:pt modelId="{00CC07D1-76CC-4C43-9A72-FD68CB53A52F}" type="sibTrans" cxnId="{071FB365-FE77-48F5-BA17-484D6C356434}">
      <dgm:prSet/>
      <dgm:spPr/>
      <dgm:t>
        <a:bodyPr/>
        <a:lstStyle/>
        <a:p>
          <a:endParaRPr lang="en-US"/>
        </a:p>
      </dgm:t>
    </dgm:pt>
    <dgm:pt modelId="{39865F2F-A0A2-4069-A0A8-DBD105077B60}">
      <dgm:prSet phldrT="[Text]"/>
      <dgm:spPr/>
      <dgm:t>
        <a:bodyPr/>
        <a:lstStyle/>
        <a:p>
          <a:pPr algn="ctr" defTabSz="914400">
            <a:buNone/>
          </a:pPr>
          <a:r>
            <a:rPr lang="en-US" sz="1800" b="0" i="0" noProof="0" dirty="0" smtClean="0">
              <a:latin typeface="Century Gothic"/>
              <a:ea typeface="+mn-ea"/>
              <a:cs typeface="+mn-cs"/>
            </a:rPr>
            <a:t>DIRITTO DEL MERCATO UNICO EUROPEO (L. Daniele, 2012)</a:t>
          </a:r>
          <a:endParaRPr lang="en-US" sz="1800" b="0" i="0" noProof="0" dirty="0">
            <a:latin typeface="Century Gothic"/>
            <a:ea typeface="+mn-ea"/>
            <a:cs typeface="+mn-cs"/>
          </a:endParaRPr>
        </a:p>
      </dgm:t>
    </dgm:pt>
    <dgm:pt modelId="{258E8A36-BBB7-4C89-BC2C-F3F74D59EC28}" type="parTrans" cxnId="{28D005C6-4C20-4BE6-894F-D3B082F63438}">
      <dgm:prSet/>
      <dgm:spPr/>
      <dgm:t>
        <a:bodyPr/>
        <a:lstStyle/>
        <a:p>
          <a:endParaRPr lang="en-US"/>
        </a:p>
      </dgm:t>
    </dgm:pt>
    <dgm:pt modelId="{84624615-77BD-49D7-9881-B60A734482E2}" type="sibTrans" cxnId="{28D005C6-4C20-4BE6-894F-D3B082F63438}">
      <dgm:prSet/>
      <dgm:spPr/>
      <dgm:t>
        <a:bodyPr/>
        <a:lstStyle/>
        <a:p>
          <a:endParaRPr lang="en-US"/>
        </a:p>
      </dgm:t>
    </dgm:pt>
    <dgm:pt modelId="{3685198B-5321-4885-BEE2-2A3D6DA5B4A6}">
      <dgm:prSet phldrT="[Text]"/>
      <dgm:spPr/>
      <dgm:t>
        <a:bodyPr/>
        <a:lstStyle/>
        <a:p>
          <a:pPr algn="ctr" defTabSz="914400">
            <a:buNone/>
          </a:pPr>
          <a:r>
            <a:rPr lang="it-IT" sz="1800" b="0" i="0" noProof="0" dirty="0" smtClean="0">
              <a:latin typeface="Century Gothic"/>
              <a:ea typeface="+mn-ea"/>
              <a:cs typeface="+mn-cs"/>
            </a:rPr>
            <a:t>Laboratori, gruppi di studio</a:t>
          </a:r>
          <a:endParaRPr lang="it-IT" sz="1800" b="0" i="0" noProof="0" dirty="0">
            <a:latin typeface="Century Gothic"/>
            <a:ea typeface="+mn-ea"/>
            <a:cs typeface="+mn-cs"/>
          </a:endParaRPr>
        </a:p>
      </dgm:t>
    </dgm:pt>
    <dgm:pt modelId="{04BBF996-DFD9-466F-BD01-7968559FCCBA}" type="parTrans" cxnId="{D55D4B72-161A-4FAE-AF7B-1ABE9C4AB99D}">
      <dgm:prSet/>
      <dgm:spPr/>
      <dgm:t>
        <a:bodyPr/>
        <a:lstStyle/>
        <a:p>
          <a:endParaRPr lang="en-US"/>
        </a:p>
      </dgm:t>
    </dgm:pt>
    <dgm:pt modelId="{D4A8ADDC-9CBB-47A6-AE74-052767EA090A}" type="sibTrans" cxnId="{D55D4B72-161A-4FAE-AF7B-1ABE9C4AB99D}">
      <dgm:prSet/>
      <dgm:spPr/>
      <dgm:t>
        <a:bodyPr/>
        <a:lstStyle/>
        <a:p>
          <a:endParaRPr lang="en-US"/>
        </a:p>
      </dgm:t>
    </dgm:pt>
    <dgm:pt modelId="{F2B8E16F-5F5A-4339-B42D-A1EA3A873A66}">
      <dgm:prSet phldrT="[Text]"/>
      <dgm:spPr/>
      <dgm:t>
        <a:bodyPr/>
        <a:lstStyle/>
        <a:p>
          <a:pPr algn="ctr" defTabSz="914400">
            <a:buNone/>
          </a:pPr>
          <a:r>
            <a:rPr lang="it-IT" sz="1800" b="0" i="0" noProof="0" dirty="0" smtClean="0">
              <a:latin typeface="Century Gothic"/>
              <a:ea typeface="+mn-ea"/>
              <a:cs typeface="+mn-cs"/>
            </a:rPr>
            <a:t>ESAME DI SENTENZE IN AULA</a:t>
          </a:r>
          <a:endParaRPr lang="it-IT" sz="1800" b="0" i="0" noProof="0" dirty="0">
            <a:latin typeface="Century Gothic"/>
            <a:ea typeface="+mn-ea"/>
            <a:cs typeface="+mn-cs"/>
          </a:endParaRPr>
        </a:p>
      </dgm:t>
    </dgm:pt>
    <dgm:pt modelId="{07DAEFAB-B713-4B0E-8DFA-5AC55A476C27}" type="parTrans" cxnId="{69F2DDF9-A227-4E72-BAA2-430220F4F365}">
      <dgm:prSet/>
      <dgm:spPr/>
      <dgm:t>
        <a:bodyPr/>
        <a:lstStyle/>
        <a:p>
          <a:endParaRPr lang="en-US"/>
        </a:p>
      </dgm:t>
    </dgm:pt>
    <dgm:pt modelId="{711389FD-DC4C-4AF5-A083-821A33571CBA}" type="sibTrans" cxnId="{69F2DDF9-A227-4E72-BAA2-430220F4F365}">
      <dgm:prSet/>
      <dgm:spPr/>
      <dgm:t>
        <a:bodyPr/>
        <a:lstStyle/>
        <a:p>
          <a:endParaRPr lang="en-US"/>
        </a:p>
      </dgm:t>
    </dgm:pt>
    <dgm:pt modelId="{E25008CC-3EBF-4262-B825-01A46F1E088F}">
      <dgm:prSet phldrT="[Text]"/>
      <dgm:spPr/>
      <dgm:t>
        <a:bodyPr/>
        <a:lstStyle/>
        <a:p>
          <a:pPr algn="ctr" defTabSz="914400">
            <a:buNone/>
          </a:pPr>
          <a:r>
            <a:rPr lang="it-IT" sz="1800" b="0" i="0" noProof="0" dirty="0" smtClean="0">
              <a:latin typeface="Century Gothic"/>
              <a:ea typeface="+mn-ea"/>
              <a:cs typeface="+mn-cs"/>
            </a:rPr>
            <a:t>Gruppi di studio (DOMANDE E RISPOSTE)</a:t>
          </a:r>
          <a:endParaRPr lang="it-IT" sz="1800" b="0" i="0" noProof="0" dirty="0">
            <a:latin typeface="Century Gothic"/>
            <a:ea typeface="+mn-ea"/>
            <a:cs typeface="+mn-cs"/>
          </a:endParaRPr>
        </a:p>
      </dgm:t>
    </dgm:pt>
    <dgm:pt modelId="{8CE3EAD2-5AF7-45C2-94FF-4E7639E940A5}" type="parTrans" cxnId="{83E6F21F-FEF4-4BA6-8766-8B22936871AC}">
      <dgm:prSet/>
      <dgm:spPr/>
      <dgm:t>
        <a:bodyPr/>
        <a:lstStyle/>
        <a:p>
          <a:endParaRPr lang="en-US"/>
        </a:p>
      </dgm:t>
    </dgm:pt>
    <dgm:pt modelId="{A4D6D835-3339-47DE-B6A4-3291AD8E9A4E}" type="sibTrans" cxnId="{83E6F21F-FEF4-4BA6-8766-8B22936871AC}">
      <dgm:prSet/>
      <dgm:spPr/>
      <dgm:t>
        <a:bodyPr/>
        <a:lstStyle/>
        <a:p>
          <a:endParaRPr lang="en-US"/>
        </a:p>
      </dgm:t>
    </dgm:pt>
    <dgm:pt modelId="{C22B14A1-CEB5-4C85-A079-329A0D631FC4}">
      <dgm:prSet phldrT="[Text]"/>
      <dgm:spPr/>
      <dgm:t>
        <a:bodyPr/>
        <a:lstStyle/>
        <a:p>
          <a:pPr algn="ctr" defTabSz="914400">
            <a:buNone/>
          </a:pPr>
          <a:r>
            <a:rPr lang="it-IT" sz="1800" b="0" i="0" noProof="0" dirty="0" smtClean="0">
              <a:latin typeface="Century Gothic"/>
              <a:ea typeface="+mn-ea"/>
              <a:cs typeface="+mn-cs"/>
            </a:rPr>
            <a:t>B. NASCIMBENE, Unione europea - Trattati (2016)</a:t>
          </a:r>
          <a:endParaRPr lang="it-IT" sz="1800" b="0" i="0" noProof="0" dirty="0">
            <a:latin typeface="Century Gothic"/>
            <a:ea typeface="+mn-ea"/>
            <a:cs typeface="+mn-cs"/>
          </a:endParaRPr>
        </a:p>
      </dgm:t>
    </dgm:pt>
    <dgm:pt modelId="{C498E0DF-6C2A-40EA-A705-42667224E35E}" type="parTrans" cxnId="{78AD89B4-E3A9-41B0-AF51-37437A573099}">
      <dgm:prSet/>
      <dgm:spPr/>
      <dgm:t>
        <a:bodyPr/>
        <a:lstStyle/>
        <a:p>
          <a:endParaRPr lang="en-US"/>
        </a:p>
      </dgm:t>
    </dgm:pt>
    <dgm:pt modelId="{9B9DEF1B-B47B-45CC-AC15-A4015E7A6961}" type="sibTrans" cxnId="{78AD89B4-E3A9-41B0-AF51-37437A573099}">
      <dgm:prSet/>
      <dgm:spPr/>
      <dgm:t>
        <a:bodyPr/>
        <a:lstStyle/>
        <a:p>
          <a:endParaRPr lang="en-US"/>
        </a:p>
      </dgm:t>
    </dgm:pt>
    <dgm:pt modelId="{D7533782-3A8A-442A-9F24-8DC26FC5B3E3}">
      <dgm:prSet phldrT="[Text]" custT="1"/>
      <dgm:spPr/>
      <dgm:t>
        <a:bodyPr/>
        <a:lstStyle/>
        <a:p>
          <a:pPr algn="ctr" defTabSz="914400">
            <a:buNone/>
          </a:pPr>
          <a:endParaRPr lang="it-IT" sz="1000" b="0" i="0" noProof="0" dirty="0" smtClean="0">
            <a:latin typeface="Century Gothic"/>
            <a:ea typeface="+mn-ea"/>
            <a:cs typeface="+mn-cs"/>
          </a:endParaRPr>
        </a:p>
        <a:p>
          <a:pPr algn="ctr" defTabSz="914400">
            <a:buNone/>
          </a:pPr>
          <a:r>
            <a:rPr lang="it-IT" sz="1000" b="0" i="0" noProof="0" dirty="0" smtClean="0">
              <a:latin typeface="Century Gothic"/>
              <a:ea typeface="+mn-ea"/>
              <a:cs typeface="+mn-cs"/>
            </a:rPr>
            <a:t>Risorse web </a:t>
          </a:r>
        </a:p>
        <a:p>
          <a:pPr algn="ctr" defTabSz="914400">
            <a:buNone/>
          </a:pPr>
          <a:r>
            <a:rPr lang="it-IT" sz="1000" b="0" i="0" noProof="0" dirty="0" smtClean="0">
              <a:latin typeface="Century Gothic"/>
              <a:ea typeface="+mn-ea"/>
              <a:cs typeface="+mn-cs"/>
            </a:rPr>
            <a:t>Corte di giustizia UE: </a:t>
          </a:r>
          <a:r>
            <a:rPr lang="it-IT" sz="1000" b="0" i="0" noProof="0" dirty="0" smtClean="0">
              <a:latin typeface="Century Gothic"/>
              <a:ea typeface="+mn-ea"/>
              <a:cs typeface="+mn-cs"/>
              <a:hlinkClick xmlns:r="http://schemas.openxmlformats.org/officeDocument/2006/relationships" r:id="rId3"/>
            </a:rPr>
            <a:t>http://curia.europa.eu/</a:t>
          </a:r>
          <a:endParaRPr lang="it-IT" sz="1000" b="0" i="0" noProof="0" dirty="0" smtClean="0">
            <a:latin typeface="Century Gothic"/>
            <a:ea typeface="+mn-ea"/>
            <a:cs typeface="+mn-cs"/>
          </a:endParaRPr>
        </a:p>
        <a:p>
          <a:pPr algn="ctr" defTabSz="914400">
            <a:buNone/>
          </a:pPr>
          <a:r>
            <a:rPr lang="it-IT" sz="1000" b="0" i="0" noProof="0" dirty="0" smtClean="0">
              <a:latin typeface="Century Gothic"/>
              <a:ea typeface="+mn-ea"/>
              <a:cs typeface="+mn-cs"/>
            </a:rPr>
            <a:t>Corte costituzionale: </a:t>
          </a:r>
          <a:r>
            <a:rPr lang="it-IT" sz="1000" b="0" i="0" noProof="0" dirty="0" smtClean="0">
              <a:latin typeface="Century Gothic"/>
              <a:ea typeface="+mn-ea"/>
              <a:cs typeface="+mn-cs"/>
              <a:hlinkClick xmlns:r="http://schemas.openxmlformats.org/officeDocument/2006/relationships" r:id="rId4"/>
            </a:rPr>
            <a:t>www.cortecostituzionale.it</a:t>
          </a:r>
          <a:endParaRPr lang="it-IT" sz="1000" b="0" i="0" noProof="0" dirty="0" smtClean="0">
            <a:latin typeface="Century Gothic"/>
            <a:ea typeface="+mn-ea"/>
            <a:cs typeface="+mn-cs"/>
          </a:endParaRPr>
        </a:p>
        <a:p>
          <a:pPr algn="ctr" defTabSz="914400">
            <a:buNone/>
          </a:pPr>
          <a:endParaRPr lang="it-IT" sz="1000" b="0" i="0" noProof="0" dirty="0" smtClean="0">
            <a:latin typeface="Century Gothic"/>
            <a:ea typeface="+mn-ea"/>
            <a:cs typeface="+mn-cs"/>
          </a:endParaRPr>
        </a:p>
        <a:p>
          <a:pPr algn="ctr" defTabSz="914400">
            <a:buNone/>
          </a:pPr>
          <a:endParaRPr lang="it-IT" sz="1000" b="0" i="0" noProof="0" dirty="0">
            <a:latin typeface="Century Gothic"/>
            <a:ea typeface="+mn-ea"/>
            <a:cs typeface="+mn-cs"/>
          </a:endParaRPr>
        </a:p>
      </dgm:t>
    </dgm:pt>
    <dgm:pt modelId="{0B0434F5-F6FF-4749-8332-5CE2942EF69F}" type="sibTrans" cxnId="{660195D4-96BD-4EE8-A65E-0ACF0BCB93F6}">
      <dgm:prSet/>
      <dgm:spPr/>
      <dgm:t>
        <a:bodyPr/>
        <a:lstStyle/>
        <a:p>
          <a:endParaRPr lang="en-US"/>
        </a:p>
      </dgm:t>
    </dgm:pt>
    <dgm:pt modelId="{2779A0B4-ABB2-4420-936D-036EE033A6B5}" type="parTrans" cxnId="{660195D4-96BD-4EE8-A65E-0ACF0BCB93F6}">
      <dgm:prSet/>
      <dgm:spPr/>
      <dgm:t>
        <a:bodyPr/>
        <a:lstStyle/>
        <a:p>
          <a:endParaRPr lang="en-US"/>
        </a:p>
      </dgm:t>
    </dgm:pt>
    <dgm:pt modelId="{0E7A83FE-A83D-4D37-BD58-B3BE98109EBF}" type="pres">
      <dgm:prSet presAssocID="{81964A11-60E0-48D1-9D32-82C50FF38D21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69D256E-E9CF-442B-9DAB-580449D828DC}" type="pres">
      <dgm:prSet presAssocID="{C1DF2E0B-F034-409C-97BE-B1E077D0166A}" presName="compNode" presStyleCnt="0"/>
      <dgm:spPr/>
    </dgm:pt>
    <dgm:pt modelId="{5EE3D656-49E3-4846-80B3-9DF4C0678135}" type="pres">
      <dgm:prSet presAssocID="{C1DF2E0B-F034-409C-97BE-B1E077D0166A}" presName="aNode" presStyleLbl="bgShp" presStyleIdx="0" presStyleCnt="3"/>
      <dgm:spPr/>
      <dgm:t>
        <a:bodyPr/>
        <a:lstStyle/>
        <a:p>
          <a:endParaRPr lang="en-US"/>
        </a:p>
      </dgm:t>
    </dgm:pt>
    <dgm:pt modelId="{39674946-8641-4D9C-B474-ADD5C2CCB996}" type="pres">
      <dgm:prSet presAssocID="{C1DF2E0B-F034-409C-97BE-B1E077D0166A}" presName="textNode" presStyleLbl="bgShp" presStyleIdx="0" presStyleCnt="3"/>
      <dgm:spPr/>
      <dgm:t>
        <a:bodyPr/>
        <a:lstStyle/>
        <a:p>
          <a:endParaRPr lang="en-US"/>
        </a:p>
      </dgm:t>
    </dgm:pt>
    <dgm:pt modelId="{4AF04BA3-F12F-4B14-922A-44D4F6F8C391}" type="pres">
      <dgm:prSet presAssocID="{C1DF2E0B-F034-409C-97BE-B1E077D0166A}" presName="compChildNode" presStyleCnt="0"/>
      <dgm:spPr/>
    </dgm:pt>
    <dgm:pt modelId="{30665FCA-7375-419C-AD5F-DEFB6A78AF8B}" type="pres">
      <dgm:prSet presAssocID="{C1DF2E0B-F034-409C-97BE-B1E077D0166A}" presName="theInnerList" presStyleCnt="0"/>
      <dgm:spPr/>
    </dgm:pt>
    <dgm:pt modelId="{575ED4E3-10E1-44F4-98F2-9E82E73CD01D}" type="pres">
      <dgm:prSet presAssocID="{9FA67F5C-A2B3-4A17-AA93-5C0AD273B2D5}" presName="child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ED572B-1254-4D63-AD99-B2EDA1CEFCD0}" type="pres">
      <dgm:prSet presAssocID="{9FA67F5C-A2B3-4A17-AA93-5C0AD273B2D5}" presName="aSpace2" presStyleCnt="0"/>
      <dgm:spPr/>
    </dgm:pt>
    <dgm:pt modelId="{FE3E8C9E-4E0C-48C9-B969-45E913CB4CB6}" type="pres">
      <dgm:prSet presAssocID="{D7533782-3A8A-442A-9F24-8DC26FC5B3E3}" presName="childNode" presStyleLbl="node1" presStyleIdx="1" presStyleCnt="8" custLinFactNeighborX="-2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49C5A8-F47F-4249-A33E-785C301435E8}" type="pres">
      <dgm:prSet presAssocID="{D7533782-3A8A-442A-9F24-8DC26FC5B3E3}" presName="aSpace2" presStyleCnt="0"/>
      <dgm:spPr/>
    </dgm:pt>
    <dgm:pt modelId="{96B6F13E-4C71-4B33-9AE7-68769BCA1885}" type="pres">
      <dgm:prSet presAssocID="{452B5EB4-6ED7-4FA8-A7C4-5C3301C82707}" presName="child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3CCC18-A8E8-49F1-BA65-3F51C1FDA18A}" type="pres">
      <dgm:prSet presAssocID="{C1DF2E0B-F034-409C-97BE-B1E077D0166A}" presName="aSpace" presStyleCnt="0"/>
      <dgm:spPr/>
    </dgm:pt>
    <dgm:pt modelId="{6930CA3A-746D-45D5-86CF-7E5E82630FFE}" type="pres">
      <dgm:prSet presAssocID="{911EC251-C7E4-4814-90D4-8D36FE8DEC24}" presName="compNode" presStyleCnt="0"/>
      <dgm:spPr/>
    </dgm:pt>
    <dgm:pt modelId="{36A5E784-0575-4B9A-932D-84B4018329C2}" type="pres">
      <dgm:prSet presAssocID="{911EC251-C7E4-4814-90D4-8D36FE8DEC24}" presName="aNode" presStyleLbl="bgShp" presStyleIdx="1" presStyleCnt="3"/>
      <dgm:spPr/>
      <dgm:t>
        <a:bodyPr/>
        <a:lstStyle/>
        <a:p>
          <a:endParaRPr lang="en-US"/>
        </a:p>
      </dgm:t>
    </dgm:pt>
    <dgm:pt modelId="{BB857315-7C35-4D47-8535-974ED697CCEF}" type="pres">
      <dgm:prSet presAssocID="{911EC251-C7E4-4814-90D4-8D36FE8DEC24}" presName="textNode" presStyleLbl="bgShp" presStyleIdx="1" presStyleCnt="3"/>
      <dgm:spPr/>
      <dgm:t>
        <a:bodyPr/>
        <a:lstStyle/>
        <a:p>
          <a:endParaRPr lang="en-US"/>
        </a:p>
      </dgm:t>
    </dgm:pt>
    <dgm:pt modelId="{FCE75200-3B56-41AA-9638-E2DCED5EAB72}" type="pres">
      <dgm:prSet presAssocID="{911EC251-C7E4-4814-90D4-8D36FE8DEC24}" presName="compChildNode" presStyleCnt="0"/>
      <dgm:spPr/>
    </dgm:pt>
    <dgm:pt modelId="{7852F8EC-716B-4B16-A1A5-D39B5E68106B}" type="pres">
      <dgm:prSet presAssocID="{911EC251-C7E4-4814-90D4-8D36FE8DEC24}" presName="theInnerList" presStyleCnt="0"/>
      <dgm:spPr/>
    </dgm:pt>
    <dgm:pt modelId="{C4D55E39-E127-46E1-8C18-E650BDF0FCB0}" type="pres">
      <dgm:prSet presAssocID="{BAFD4250-3194-435C-9DB9-26F654B5C03A}" presName="child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437605-AADB-4D66-843B-C75DD317C3AC}" type="pres">
      <dgm:prSet presAssocID="{BAFD4250-3194-435C-9DB9-26F654B5C03A}" presName="aSpace2" presStyleCnt="0"/>
      <dgm:spPr/>
    </dgm:pt>
    <dgm:pt modelId="{194BEDD1-D18B-469C-A681-6F2CD0649826}" type="pres">
      <dgm:prSet presAssocID="{39865F2F-A0A2-4069-A0A8-DBD105077B60}" presName="child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2CDBFD-E30C-4BCF-8196-B5DFA060E363}" type="pres">
      <dgm:prSet presAssocID="{39865F2F-A0A2-4069-A0A8-DBD105077B60}" presName="aSpace2" presStyleCnt="0"/>
      <dgm:spPr/>
    </dgm:pt>
    <dgm:pt modelId="{E864E8C5-2AF8-4B2A-8FB7-8D60286472A2}" type="pres">
      <dgm:prSet presAssocID="{C22B14A1-CEB5-4C85-A079-329A0D631FC4}" presName="child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E9CFA4-C89F-44A7-9A68-11D7A051672A}" type="pres">
      <dgm:prSet presAssocID="{911EC251-C7E4-4814-90D4-8D36FE8DEC24}" presName="aSpace" presStyleCnt="0"/>
      <dgm:spPr/>
    </dgm:pt>
    <dgm:pt modelId="{D18FAD2B-1C42-4AA8-B2B2-4248C0C52B1B}" type="pres">
      <dgm:prSet presAssocID="{3685198B-5321-4885-BEE2-2A3D6DA5B4A6}" presName="compNode" presStyleCnt="0"/>
      <dgm:spPr/>
    </dgm:pt>
    <dgm:pt modelId="{73EF77D7-714B-46AC-B791-77FB73C27C85}" type="pres">
      <dgm:prSet presAssocID="{3685198B-5321-4885-BEE2-2A3D6DA5B4A6}" presName="aNode" presStyleLbl="bgShp" presStyleIdx="2" presStyleCnt="3"/>
      <dgm:spPr/>
      <dgm:t>
        <a:bodyPr/>
        <a:lstStyle/>
        <a:p>
          <a:endParaRPr lang="en-US"/>
        </a:p>
      </dgm:t>
    </dgm:pt>
    <dgm:pt modelId="{67D9D327-C476-4BF7-B7AB-E484AB473A27}" type="pres">
      <dgm:prSet presAssocID="{3685198B-5321-4885-BEE2-2A3D6DA5B4A6}" presName="textNode" presStyleLbl="bgShp" presStyleIdx="2" presStyleCnt="3"/>
      <dgm:spPr/>
      <dgm:t>
        <a:bodyPr/>
        <a:lstStyle/>
        <a:p>
          <a:endParaRPr lang="en-US"/>
        </a:p>
      </dgm:t>
    </dgm:pt>
    <dgm:pt modelId="{116DC192-2051-4BFD-AB50-BD7067181C44}" type="pres">
      <dgm:prSet presAssocID="{3685198B-5321-4885-BEE2-2A3D6DA5B4A6}" presName="compChildNode" presStyleCnt="0"/>
      <dgm:spPr/>
    </dgm:pt>
    <dgm:pt modelId="{E487713E-AFA7-44C8-9935-EADE9CC87190}" type="pres">
      <dgm:prSet presAssocID="{3685198B-5321-4885-BEE2-2A3D6DA5B4A6}" presName="theInnerList" presStyleCnt="0"/>
      <dgm:spPr/>
    </dgm:pt>
    <dgm:pt modelId="{2CA0B65E-4012-4BC5-9436-ACF3DB7847C8}" type="pres">
      <dgm:prSet presAssocID="{F2B8E16F-5F5A-4339-B42D-A1EA3A873A66}" presName="child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729725-0C9D-49CE-9067-209B03FED34E}" type="pres">
      <dgm:prSet presAssocID="{F2B8E16F-5F5A-4339-B42D-A1EA3A873A66}" presName="aSpace2" presStyleCnt="0"/>
      <dgm:spPr/>
    </dgm:pt>
    <dgm:pt modelId="{727F9D2C-89F2-4A05-AB22-0A805ACA0081}" type="pres">
      <dgm:prSet presAssocID="{E25008CC-3EBF-4262-B825-01A46F1E088F}" presName="child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0195D4-96BD-4EE8-A65E-0ACF0BCB93F6}" srcId="{C1DF2E0B-F034-409C-97BE-B1E077D0166A}" destId="{D7533782-3A8A-442A-9F24-8DC26FC5B3E3}" srcOrd="1" destOrd="0" parTransId="{2779A0B4-ABB2-4420-936D-036EE033A6B5}" sibTransId="{0B0434F5-F6FF-4749-8332-5CE2942EF69F}"/>
    <dgm:cxn modelId="{90B25311-0A64-41C9-A79C-41BA8BE636D5}" type="presOf" srcId="{D7533782-3A8A-442A-9F24-8DC26FC5B3E3}" destId="{FE3E8C9E-4E0C-48C9-B969-45E913CB4CB6}" srcOrd="0" destOrd="0" presId="urn:microsoft.com/office/officeart/2005/8/layout/lProcess2"/>
    <dgm:cxn modelId="{9E99BB4A-64AC-4D27-BAFD-B1775DD4D8D0}" type="presOf" srcId="{C22B14A1-CEB5-4C85-A079-329A0D631FC4}" destId="{E864E8C5-2AF8-4B2A-8FB7-8D60286472A2}" srcOrd="0" destOrd="0" presId="urn:microsoft.com/office/officeart/2005/8/layout/lProcess2"/>
    <dgm:cxn modelId="{28D005C6-4C20-4BE6-894F-D3B082F63438}" srcId="{911EC251-C7E4-4814-90D4-8D36FE8DEC24}" destId="{39865F2F-A0A2-4069-A0A8-DBD105077B60}" srcOrd="1" destOrd="0" parTransId="{258E8A36-BBB7-4C89-BC2C-F3F74D59EC28}" sibTransId="{84624615-77BD-49D7-9881-B60A734482E2}"/>
    <dgm:cxn modelId="{7A14992B-7E79-4D53-AE68-00258322CAF4}" type="presOf" srcId="{3685198B-5321-4885-BEE2-2A3D6DA5B4A6}" destId="{73EF77D7-714B-46AC-B791-77FB73C27C85}" srcOrd="0" destOrd="0" presId="urn:microsoft.com/office/officeart/2005/8/layout/lProcess2"/>
    <dgm:cxn modelId="{3AEF1512-85D4-4F38-A0AE-869032ED7E2F}" type="presOf" srcId="{81964A11-60E0-48D1-9D32-82C50FF38D21}" destId="{0E7A83FE-A83D-4D37-BD58-B3BE98109EBF}" srcOrd="0" destOrd="0" presId="urn:microsoft.com/office/officeart/2005/8/layout/lProcess2"/>
    <dgm:cxn modelId="{B1E3CED7-9BA3-46F5-8CFD-59B6546AA29A}" type="presOf" srcId="{452B5EB4-6ED7-4FA8-A7C4-5C3301C82707}" destId="{96B6F13E-4C71-4B33-9AE7-68769BCA1885}" srcOrd="0" destOrd="0" presId="urn:microsoft.com/office/officeart/2005/8/layout/lProcess2"/>
    <dgm:cxn modelId="{9D2C00A1-C9B8-4946-AEC1-05DC13345F3F}" type="presOf" srcId="{3685198B-5321-4885-BEE2-2A3D6DA5B4A6}" destId="{67D9D327-C476-4BF7-B7AB-E484AB473A27}" srcOrd="1" destOrd="0" presId="urn:microsoft.com/office/officeart/2005/8/layout/lProcess2"/>
    <dgm:cxn modelId="{83E6F21F-FEF4-4BA6-8766-8B22936871AC}" srcId="{3685198B-5321-4885-BEE2-2A3D6DA5B4A6}" destId="{E25008CC-3EBF-4262-B825-01A46F1E088F}" srcOrd="1" destOrd="0" parTransId="{8CE3EAD2-5AF7-45C2-94FF-4E7639E940A5}" sibTransId="{A4D6D835-3339-47DE-B6A4-3291AD8E9A4E}"/>
    <dgm:cxn modelId="{BC5D9862-DAC4-4192-97F4-E8931AD3B7CB}" srcId="{C1DF2E0B-F034-409C-97BE-B1E077D0166A}" destId="{9FA67F5C-A2B3-4A17-AA93-5C0AD273B2D5}" srcOrd="0" destOrd="0" parTransId="{F1B411E4-892B-4114-B93A-577EE42BA548}" sibTransId="{8A5F7F56-540A-4DE5-B118-0068853256FC}"/>
    <dgm:cxn modelId="{78AD89B4-E3A9-41B0-AF51-37437A573099}" srcId="{911EC251-C7E4-4814-90D4-8D36FE8DEC24}" destId="{C22B14A1-CEB5-4C85-A079-329A0D631FC4}" srcOrd="2" destOrd="0" parTransId="{C498E0DF-6C2A-40EA-A705-42667224E35E}" sibTransId="{9B9DEF1B-B47B-45CC-AC15-A4015E7A6961}"/>
    <dgm:cxn modelId="{69F2DDF9-A227-4E72-BAA2-430220F4F365}" srcId="{3685198B-5321-4885-BEE2-2A3D6DA5B4A6}" destId="{F2B8E16F-5F5A-4339-B42D-A1EA3A873A66}" srcOrd="0" destOrd="0" parTransId="{07DAEFAB-B713-4B0E-8DFA-5AC55A476C27}" sibTransId="{711389FD-DC4C-4AF5-A083-821A33571CBA}"/>
    <dgm:cxn modelId="{F84BF8AA-607F-438B-99AB-B5DFCB444859}" type="presOf" srcId="{BAFD4250-3194-435C-9DB9-26F654B5C03A}" destId="{C4D55E39-E127-46E1-8C18-E650BDF0FCB0}" srcOrd="0" destOrd="0" presId="urn:microsoft.com/office/officeart/2005/8/layout/lProcess2"/>
    <dgm:cxn modelId="{E90F8EFB-4FFD-4F13-8F28-B0018CACA6A2}" type="presOf" srcId="{F2B8E16F-5F5A-4339-B42D-A1EA3A873A66}" destId="{2CA0B65E-4012-4BC5-9436-ACF3DB7847C8}" srcOrd="0" destOrd="0" presId="urn:microsoft.com/office/officeart/2005/8/layout/lProcess2"/>
    <dgm:cxn modelId="{65DA3B0C-C80A-4C1E-9E81-5220CB0ACD02}" type="presOf" srcId="{39865F2F-A0A2-4069-A0A8-DBD105077B60}" destId="{194BEDD1-D18B-469C-A681-6F2CD0649826}" srcOrd="0" destOrd="0" presId="urn:microsoft.com/office/officeart/2005/8/layout/lProcess2"/>
    <dgm:cxn modelId="{68A880CB-36C5-442A-9C0A-543018EC180C}" type="presOf" srcId="{E25008CC-3EBF-4262-B825-01A46F1E088F}" destId="{727F9D2C-89F2-4A05-AB22-0A805ACA0081}" srcOrd="0" destOrd="0" presId="urn:microsoft.com/office/officeart/2005/8/layout/lProcess2"/>
    <dgm:cxn modelId="{C939D03B-41BC-478F-8898-9F0D9C0E109D}" type="presOf" srcId="{C1DF2E0B-F034-409C-97BE-B1E077D0166A}" destId="{5EE3D656-49E3-4846-80B3-9DF4C0678135}" srcOrd="0" destOrd="0" presId="urn:microsoft.com/office/officeart/2005/8/layout/lProcess2"/>
    <dgm:cxn modelId="{C98D9AEB-E2D1-4EA1-8B9C-E61863A81C24}" type="presOf" srcId="{C1DF2E0B-F034-409C-97BE-B1E077D0166A}" destId="{39674946-8641-4D9C-B474-ADD5C2CCB996}" srcOrd="1" destOrd="0" presId="urn:microsoft.com/office/officeart/2005/8/layout/lProcess2"/>
    <dgm:cxn modelId="{D55D4B72-161A-4FAE-AF7B-1ABE9C4AB99D}" srcId="{81964A11-60E0-48D1-9D32-82C50FF38D21}" destId="{3685198B-5321-4885-BEE2-2A3D6DA5B4A6}" srcOrd="2" destOrd="0" parTransId="{04BBF996-DFD9-466F-BD01-7968559FCCBA}" sibTransId="{D4A8ADDC-9CBB-47A6-AE74-052767EA090A}"/>
    <dgm:cxn modelId="{071FB365-FE77-48F5-BA17-484D6C356434}" srcId="{911EC251-C7E4-4814-90D4-8D36FE8DEC24}" destId="{BAFD4250-3194-435C-9DB9-26F654B5C03A}" srcOrd="0" destOrd="0" parTransId="{0D4B85D5-5F65-4827-8832-FBF48D7B3363}" sibTransId="{00CC07D1-76CC-4C43-9A72-FD68CB53A52F}"/>
    <dgm:cxn modelId="{57AEE9A1-FDF7-4AB7-9681-008358ED57AB}" srcId="{81964A11-60E0-48D1-9D32-82C50FF38D21}" destId="{911EC251-C7E4-4814-90D4-8D36FE8DEC24}" srcOrd="1" destOrd="0" parTransId="{EA241105-CF1E-4DF7-B8D8-02473B6E0B01}" sibTransId="{95633792-376C-450E-B8BC-ED28DC101CEB}"/>
    <dgm:cxn modelId="{0F479CCA-569A-4D77-9DF6-37D751B3E62B}" srcId="{C1DF2E0B-F034-409C-97BE-B1E077D0166A}" destId="{452B5EB4-6ED7-4FA8-A7C4-5C3301C82707}" srcOrd="2" destOrd="0" parTransId="{A65A5292-11EC-4F74-A2DD-B9AB81BC264F}" sibTransId="{ED3C9F27-971A-426E-911A-AC30A16EB8D7}"/>
    <dgm:cxn modelId="{9A05484E-DE8F-43BE-8338-A9FF8F4980CC}" type="presOf" srcId="{911EC251-C7E4-4814-90D4-8D36FE8DEC24}" destId="{36A5E784-0575-4B9A-932D-84B4018329C2}" srcOrd="0" destOrd="0" presId="urn:microsoft.com/office/officeart/2005/8/layout/lProcess2"/>
    <dgm:cxn modelId="{DF641FEB-D82F-4D31-B32E-F19E636FB3A2}" type="presOf" srcId="{9FA67F5C-A2B3-4A17-AA93-5C0AD273B2D5}" destId="{575ED4E3-10E1-44F4-98F2-9E82E73CD01D}" srcOrd="0" destOrd="0" presId="urn:microsoft.com/office/officeart/2005/8/layout/lProcess2"/>
    <dgm:cxn modelId="{A6D803CA-B590-4F5F-AC18-40F3D632022F}" srcId="{81964A11-60E0-48D1-9D32-82C50FF38D21}" destId="{C1DF2E0B-F034-409C-97BE-B1E077D0166A}" srcOrd="0" destOrd="0" parTransId="{42A31C57-B267-4553-8EBC-89957EA9919E}" sibTransId="{F799DE04-BE06-4558-B401-CA9BE73B0FE5}"/>
    <dgm:cxn modelId="{F2587B56-D314-43EC-ABCB-84C77D61FDDA}" type="presOf" srcId="{911EC251-C7E4-4814-90D4-8D36FE8DEC24}" destId="{BB857315-7C35-4D47-8535-974ED697CCEF}" srcOrd="1" destOrd="0" presId="urn:microsoft.com/office/officeart/2005/8/layout/lProcess2"/>
    <dgm:cxn modelId="{2E5DC51E-89E8-4B50-9D40-3C6BD78BD681}" type="presParOf" srcId="{0E7A83FE-A83D-4D37-BD58-B3BE98109EBF}" destId="{269D256E-E9CF-442B-9DAB-580449D828DC}" srcOrd="0" destOrd="0" presId="urn:microsoft.com/office/officeart/2005/8/layout/lProcess2"/>
    <dgm:cxn modelId="{D92BD7CC-7846-4233-AC75-9F78FFA4C1AB}" type="presParOf" srcId="{269D256E-E9CF-442B-9DAB-580449D828DC}" destId="{5EE3D656-49E3-4846-80B3-9DF4C0678135}" srcOrd="0" destOrd="0" presId="urn:microsoft.com/office/officeart/2005/8/layout/lProcess2"/>
    <dgm:cxn modelId="{5F0ACA48-1F53-4320-85B7-8CB2A378A748}" type="presParOf" srcId="{269D256E-E9CF-442B-9DAB-580449D828DC}" destId="{39674946-8641-4D9C-B474-ADD5C2CCB996}" srcOrd="1" destOrd="0" presId="urn:microsoft.com/office/officeart/2005/8/layout/lProcess2"/>
    <dgm:cxn modelId="{2B2CAEBA-F26B-4DF1-8531-316A62B98ED6}" type="presParOf" srcId="{269D256E-E9CF-442B-9DAB-580449D828DC}" destId="{4AF04BA3-F12F-4B14-922A-44D4F6F8C391}" srcOrd="2" destOrd="0" presId="urn:microsoft.com/office/officeart/2005/8/layout/lProcess2"/>
    <dgm:cxn modelId="{A408F08F-09F7-4CA8-9944-6460865CCE63}" type="presParOf" srcId="{4AF04BA3-F12F-4B14-922A-44D4F6F8C391}" destId="{30665FCA-7375-419C-AD5F-DEFB6A78AF8B}" srcOrd="0" destOrd="0" presId="urn:microsoft.com/office/officeart/2005/8/layout/lProcess2"/>
    <dgm:cxn modelId="{2DE73B57-5F7D-49B0-BC20-631944E7AE38}" type="presParOf" srcId="{30665FCA-7375-419C-AD5F-DEFB6A78AF8B}" destId="{575ED4E3-10E1-44F4-98F2-9E82E73CD01D}" srcOrd="0" destOrd="0" presId="urn:microsoft.com/office/officeart/2005/8/layout/lProcess2"/>
    <dgm:cxn modelId="{0EFAF434-9605-4345-90A0-67DFD5086B31}" type="presParOf" srcId="{30665FCA-7375-419C-AD5F-DEFB6A78AF8B}" destId="{BEED572B-1254-4D63-AD99-B2EDA1CEFCD0}" srcOrd="1" destOrd="0" presId="urn:microsoft.com/office/officeart/2005/8/layout/lProcess2"/>
    <dgm:cxn modelId="{75467851-6A42-4BB8-98EB-70027931FE7E}" type="presParOf" srcId="{30665FCA-7375-419C-AD5F-DEFB6A78AF8B}" destId="{FE3E8C9E-4E0C-48C9-B969-45E913CB4CB6}" srcOrd="2" destOrd="0" presId="urn:microsoft.com/office/officeart/2005/8/layout/lProcess2"/>
    <dgm:cxn modelId="{7E5704E2-1D2E-4EFF-B0DC-2DCB55CF8712}" type="presParOf" srcId="{30665FCA-7375-419C-AD5F-DEFB6A78AF8B}" destId="{F149C5A8-F47F-4249-A33E-785C301435E8}" srcOrd="3" destOrd="0" presId="urn:microsoft.com/office/officeart/2005/8/layout/lProcess2"/>
    <dgm:cxn modelId="{0E3DE23F-9AA4-47C3-ADB3-6EAF14C3E55D}" type="presParOf" srcId="{30665FCA-7375-419C-AD5F-DEFB6A78AF8B}" destId="{96B6F13E-4C71-4B33-9AE7-68769BCA1885}" srcOrd="4" destOrd="0" presId="urn:microsoft.com/office/officeart/2005/8/layout/lProcess2"/>
    <dgm:cxn modelId="{2E345F92-B787-493E-8915-B4278C9E1759}" type="presParOf" srcId="{0E7A83FE-A83D-4D37-BD58-B3BE98109EBF}" destId="{C23CCC18-A8E8-49F1-BA65-3F51C1FDA18A}" srcOrd="1" destOrd="0" presId="urn:microsoft.com/office/officeart/2005/8/layout/lProcess2"/>
    <dgm:cxn modelId="{FA579179-CC0E-40DA-965A-F9FFB1B26BF3}" type="presParOf" srcId="{0E7A83FE-A83D-4D37-BD58-B3BE98109EBF}" destId="{6930CA3A-746D-45D5-86CF-7E5E82630FFE}" srcOrd="2" destOrd="0" presId="urn:microsoft.com/office/officeart/2005/8/layout/lProcess2"/>
    <dgm:cxn modelId="{20838F8E-A634-4BE1-99EF-E9A1B9594EDC}" type="presParOf" srcId="{6930CA3A-746D-45D5-86CF-7E5E82630FFE}" destId="{36A5E784-0575-4B9A-932D-84B4018329C2}" srcOrd="0" destOrd="0" presId="urn:microsoft.com/office/officeart/2005/8/layout/lProcess2"/>
    <dgm:cxn modelId="{E11B4138-C8E9-4C72-A113-C551EACEF345}" type="presParOf" srcId="{6930CA3A-746D-45D5-86CF-7E5E82630FFE}" destId="{BB857315-7C35-4D47-8535-974ED697CCEF}" srcOrd="1" destOrd="0" presId="urn:microsoft.com/office/officeart/2005/8/layout/lProcess2"/>
    <dgm:cxn modelId="{80160BB6-6189-41CC-A78D-5F48DF3CE205}" type="presParOf" srcId="{6930CA3A-746D-45D5-86CF-7E5E82630FFE}" destId="{FCE75200-3B56-41AA-9638-E2DCED5EAB72}" srcOrd="2" destOrd="0" presId="urn:microsoft.com/office/officeart/2005/8/layout/lProcess2"/>
    <dgm:cxn modelId="{71C9A70A-AF7A-44F8-AA9F-295D5325FB07}" type="presParOf" srcId="{FCE75200-3B56-41AA-9638-E2DCED5EAB72}" destId="{7852F8EC-716B-4B16-A1A5-D39B5E68106B}" srcOrd="0" destOrd="0" presId="urn:microsoft.com/office/officeart/2005/8/layout/lProcess2"/>
    <dgm:cxn modelId="{01C9FD1B-553B-44E9-8BBA-C1C758905D66}" type="presParOf" srcId="{7852F8EC-716B-4B16-A1A5-D39B5E68106B}" destId="{C4D55E39-E127-46E1-8C18-E650BDF0FCB0}" srcOrd="0" destOrd="0" presId="urn:microsoft.com/office/officeart/2005/8/layout/lProcess2"/>
    <dgm:cxn modelId="{E9DA341D-4118-44A4-B29F-F11B0200102F}" type="presParOf" srcId="{7852F8EC-716B-4B16-A1A5-D39B5E68106B}" destId="{51437605-AADB-4D66-843B-C75DD317C3AC}" srcOrd="1" destOrd="0" presId="urn:microsoft.com/office/officeart/2005/8/layout/lProcess2"/>
    <dgm:cxn modelId="{687D7928-1250-490E-867D-8614C7D1FEDF}" type="presParOf" srcId="{7852F8EC-716B-4B16-A1A5-D39B5E68106B}" destId="{194BEDD1-D18B-469C-A681-6F2CD0649826}" srcOrd="2" destOrd="0" presId="urn:microsoft.com/office/officeart/2005/8/layout/lProcess2"/>
    <dgm:cxn modelId="{6E022723-707D-4161-8175-455527109481}" type="presParOf" srcId="{7852F8EC-716B-4B16-A1A5-D39B5E68106B}" destId="{892CDBFD-E30C-4BCF-8196-B5DFA060E363}" srcOrd="3" destOrd="0" presId="urn:microsoft.com/office/officeart/2005/8/layout/lProcess2"/>
    <dgm:cxn modelId="{0E730A1D-F52D-434D-8A40-EAF27D0B1CFE}" type="presParOf" srcId="{7852F8EC-716B-4B16-A1A5-D39B5E68106B}" destId="{E864E8C5-2AF8-4B2A-8FB7-8D60286472A2}" srcOrd="4" destOrd="0" presId="urn:microsoft.com/office/officeart/2005/8/layout/lProcess2"/>
    <dgm:cxn modelId="{5A4F4263-C59E-4A29-BE06-FE5413D5E2BD}" type="presParOf" srcId="{0E7A83FE-A83D-4D37-BD58-B3BE98109EBF}" destId="{B3E9CFA4-C89F-44A7-9A68-11D7A051672A}" srcOrd="3" destOrd="0" presId="urn:microsoft.com/office/officeart/2005/8/layout/lProcess2"/>
    <dgm:cxn modelId="{E8065534-0D64-4839-8974-7CC94386DE21}" type="presParOf" srcId="{0E7A83FE-A83D-4D37-BD58-B3BE98109EBF}" destId="{D18FAD2B-1C42-4AA8-B2B2-4248C0C52B1B}" srcOrd="4" destOrd="0" presId="urn:microsoft.com/office/officeart/2005/8/layout/lProcess2"/>
    <dgm:cxn modelId="{67D5182E-53E5-4BF6-B143-9212D074347E}" type="presParOf" srcId="{D18FAD2B-1C42-4AA8-B2B2-4248C0C52B1B}" destId="{73EF77D7-714B-46AC-B791-77FB73C27C85}" srcOrd="0" destOrd="0" presId="urn:microsoft.com/office/officeart/2005/8/layout/lProcess2"/>
    <dgm:cxn modelId="{3CC8AF7A-E562-4750-802E-7DA8F8D9BA8A}" type="presParOf" srcId="{D18FAD2B-1C42-4AA8-B2B2-4248C0C52B1B}" destId="{67D9D327-C476-4BF7-B7AB-E484AB473A27}" srcOrd="1" destOrd="0" presId="urn:microsoft.com/office/officeart/2005/8/layout/lProcess2"/>
    <dgm:cxn modelId="{A8E5DD06-06DD-4BCF-98F9-6261A51C8A2D}" type="presParOf" srcId="{D18FAD2B-1C42-4AA8-B2B2-4248C0C52B1B}" destId="{116DC192-2051-4BFD-AB50-BD7067181C44}" srcOrd="2" destOrd="0" presId="urn:microsoft.com/office/officeart/2005/8/layout/lProcess2"/>
    <dgm:cxn modelId="{0E48846A-A0D2-4BD5-9C4B-B67723EF61B3}" type="presParOf" srcId="{116DC192-2051-4BFD-AB50-BD7067181C44}" destId="{E487713E-AFA7-44C8-9935-EADE9CC87190}" srcOrd="0" destOrd="0" presId="urn:microsoft.com/office/officeart/2005/8/layout/lProcess2"/>
    <dgm:cxn modelId="{C5154A85-5A3B-48AB-80E4-919A2EDD2711}" type="presParOf" srcId="{E487713E-AFA7-44C8-9935-EADE9CC87190}" destId="{2CA0B65E-4012-4BC5-9436-ACF3DB7847C8}" srcOrd="0" destOrd="0" presId="urn:microsoft.com/office/officeart/2005/8/layout/lProcess2"/>
    <dgm:cxn modelId="{14CDF71C-EACF-4163-8B0B-1E6DD44905C8}" type="presParOf" srcId="{E487713E-AFA7-44C8-9935-EADE9CC87190}" destId="{4F729725-0C9D-49CE-9067-209B03FED34E}" srcOrd="1" destOrd="0" presId="urn:microsoft.com/office/officeart/2005/8/layout/lProcess2"/>
    <dgm:cxn modelId="{118F4337-845C-4886-9EF6-1C8861AC03D4}" type="presParOf" srcId="{E487713E-AFA7-44C8-9935-EADE9CC87190}" destId="{727F9D2C-89F2-4A05-AB22-0A805ACA0081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87E9D6-2A90-4BCA-9917-059667D4BDB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D1E1409-B4D1-4074-90A1-337E7AFD5784}">
      <dgm:prSet phldrT="[Text]" custT="1"/>
      <dgm:spPr/>
      <dgm:t>
        <a:bodyPr/>
        <a:lstStyle/>
        <a:p>
          <a:pPr algn="l" defTabSz="914400">
            <a:buNone/>
          </a:pPr>
          <a:r>
            <a:rPr lang="it-IT" sz="1800" b="0" i="0" noProof="0" dirty="0" smtClean="0">
              <a:latin typeface="Century Gothic"/>
              <a:ea typeface="+mn-ea"/>
              <a:cs typeface="+mn-cs"/>
              <a:hlinkClick xmlns:r="http://schemas.openxmlformats.org/officeDocument/2006/relationships" r:id="rId1"/>
            </a:rPr>
            <a:t>amadeo@units.it</a:t>
          </a:r>
          <a:endParaRPr lang="it-IT" sz="1800" b="0" i="0" noProof="0" dirty="0" smtClean="0">
            <a:latin typeface="Century Gothic"/>
            <a:ea typeface="+mn-ea"/>
            <a:cs typeface="+mn-cs"/>
          </a:endParaRPr>
        </a:p>
        <a:p>
          <a:pPr algn="l" defTabSz="914400">
            <a:buNone/>
          </a:pPr>
          <a:r>
            <a:rPr lang="it-IT" sz="1800" b="0" i="0" noProof="0" dirty="0" smtClean="0">
              <a:latin typeface="Century Gothic"/>
              <a:ea typeface="+mn-ea"/>
              <a:cs typeface="+mn-cs"/>
            </a:rPr>
            <a:t>Tel. 040-5583064</a:t>
          </a:r>
          <a:endParaRPr lang="it-IT" sz="1800" b="0" i="0" noProof="0" dirty="0">
            <a:latin typeface="Century Gothic"/>
            <a:ea typeface="+mn-ea"/>
            <a:cs typeface="+mn-cs"/>
          </a:endParaRPr>
        </a:p>
      </dgm:t>
    </dgm:pt>
    <dgm:pt modelId="{3A22935D-9DC8-463F-B9FD-A51FA2726A84}" type="parTrans" cxnId="{7D8B7E75-4507-4B72-AA00-67CAF20DBBA1}">
      <dgm:prSet/>
      <dgm:spPr/>
      <dgm:t>
        <a:bodyPr/>
        <a:lstStyle/>
        <a:p>
          <a:endParaRPr lang="en-US"/>
        </a:p>
      </dgm:t>
    </dgm:pt>
    <dgm:pt modelId="{BD917192-454C-479E-9824-7CFC05C66C75}" type="sibTrans" cxnId="{7D8B7E75-4507-4B72-AA00-67CAF20DBBA1}">
      <dgm:prSet/>
      <dgm:spPr/>
      <dgm:t>
        <a:bodyPr/>
        <a:lstStyle/>
        <a:p>
          <a:endParaRPr lang="en-US"/>
        </a:p>
      </dgm:t>
    </dgm:pt>
    <dgm:pt modelId="{13EF7743-F837-4C14-ABD5-BECC83A95EAC}">
      <dgm:prSet phldrT="[Text]"/>
      <dgm:spPr/>
      <dgm:t>
        <a:bodyPr/>
        <a:lstStyle/>
        <a:p>
          <a:pPr algn="l" defTabSz="914400">
            <a:buNone/>
          </a:pPr>
          <a:r>
            <a:rPr lang="it-IT" sz="1800" b="0" i="0" noProof="0" dirty="0" smtClean="0">
              <a:latin typeface="Century Gothic"/>
              <a:ea typeface="+mn-ea"/>
              <a:cs typeface="+mn-cs"/>
            </a:rPr>
            <a:t>Ricevimento: lunedì-mercoledì mattina (previa mail)</a:t>
          </a:r>
          <a:endParaRPr lang="it-IT" sz="1800" b="0" i="0" noProof="0" dirty="0">
            <a:latin typeface="Century Gothic"/>
            <a:ea typeface="+mn-ea"/>
            <a:cs typeface="+mn-cs"/>
          </a:endParaRPr>
        </a:p>
      </dgm:t>
    </dgm:pt>
    <dgm:pt modelId="{1AB9E8ED-F37F-42EF-A40F-6CF38FF36144}" type="parTrans" cxnId="{E0FE3E93-CFA9-48C8-AD4F-12EAB3CE8C4B}">
      <dgm:prSet/>
      <dgm:spPr/>
      <dgm:t>
        <a:bodyPr/>
        <a:lstStyle/>
        <a:p>
          <a:endParaRPr lang="en-US"/>
        </a:p>
      </dgm:t>
    </dgm:pt>
    <dgm:pt modelId="{7A3CABFC-B025-4192-AB4B-30AD3C21050A}" type="sibTrans" cxnId="{E0FE3E93-CFA9-48C8-AD4F-12EAB3CE8C4B}">
      <dgm:prSet/>
      <dgm:spPr/>
      <dgm:t>
        <a:bodyPr/>
        <a:lstStyle/>
        <a:p>
          <a:endParaRPr lang="en-US"/>
        </a:p>
      </dgm:t>
    </dgm:pt>
    <dgm:pt modelId="{5D68DDC3-675B-4FA3-BF42-6CEC3951F4B2}">
      <dgm:prSet phldrT="[Text]" custT="1"/>
      <dgm:spPr/>
      <dgm:t>
        <a:bodyPr/>
        <a:lstStyle/>
        <a:p>
          <a:pPr algn="l" defTabSz="914400">
            <a:buNone/>
          </a:pPr>
          <a:r>
            <a:rPr lang="it-IT" sz="1800" b="0" i="0" noProof="0" dirty="0" smtClean="0">
              <a:latin typeface="Century Gothic"/>
              <a:ea typeface="+mn-ea"/>
              <a:cs typeface="+mn-cs"/>
            </a:rPr>
            <a:t>Collaboratori alla didattica:</a:t>
          </a:r>
        </a:p>
        <a:p>
          <a:pPr algn="l" defTabSz="914400">
            <a:buNone/>
          </a:pPr>
          <a:r>
            <a:rPr lang="it-IT" sz="1800" b="0" i="0" noProof="0" dirty="0" smtClean="0">
              <a:latin typeface="Century Gothic"/>
              <a:ea typeface="+mn-ea"/>
              <a:cs typeface="+mn-cs"/>
            </a:rPr>
            <a:t>Maria Grazia </a:t>
          </a:r>
          <a:r>
            <a:rPr lang="it-IT" sz="1800" b="0" i="0" noProof="0" dirty="0" err="1" smtClean="0">
              <a:latin typeface="Century Gothic"/>
              <a:ea typeface="+mn-ea"/>
              <a:cs typeface="+mn-cs"/>
            </a:rPr>
            <a:t>Buonanno</a:t>
          </a:r>
          <a:r>
            <a:rPr lang="it-IT" sz="1800" b="0" i="0" noProof="0" dirty="0" smtClean="0">
              <a:latin typeface="Century Gothic"/>
              <a:ea typeface="+mn-ea"/>
              <a:cs typeface="+mn-cs"/>
            </a:rPr>
            <a:t> (</a:t>
          </a:r>
          <a:r>
            <a:rPr lang="it-IT" sz="1800" b="0" i="0" noProof="0" dirty="0" smtClean="0">
              <a:latin typeface="Century Gothic"/>
              <a:ea typeface="+mn-ea"/>
              <a:cs typeface="+mn-cs"/>
              <a:hlinkClick xmlns:r="http://schemas.openxmlformats.org/officeDocument/2006/relationships" r:id="rId2"/>
            </a:rPr>
            <a:t>mariagrazia.buonanno@libero.it</a:t>
          </a:r>
          <a:r>
            <a:rPr lang="it-IT" sz="1800" b="0" i="0" noProof="0" dirty="0" smtClean="0">
              <a:latin typeface="Century Gothic"/>
              <a:ea typeface="+mn-ea"/>
              <a:cs typeface="+mn-cs"/>
            </a:rPr>
            <a:t>) Alessia </a:t>
          </a:r>
          <a:r>
            <a:rPr lang="it-IT" sz="1800" b="0" i="0" noProof="0" dirty="0" err="1" smtClean="0">
              <a:latin typeface="Century Gothic"/>
              <a:ea typeface="+mn-ea"/>
              <a:cs typeface="+mn-cs"/>
            </a:rPr>
            <a:t>Voinich</a:t>
          </a:r>
          <a:r>
            <a:rPr lang="it-IT" sz="1800" b="0" i="0" noProof="0" dirty="0" smtClean="0">
              <a:latin typeface="Century Gothic"/>
              <a:ea typeface="+mn-ea"/>
              <a:cs typeface="+mn-cs"/>
            </a:rPr>
            <a:t> (</a:t>
          </a:r>
          <a:r>
            <a:rPr lang="it-IT" sz="1800" b="0" i="0" noProof="0" dirty="0" smtClean="0">
              <a:latin typeface="Century Gothic"/>
              <a:ea typeface="+mn-ea"/>
              <a:cs typeface="+mn-cs"/>
              <a:hlinkClick xmlns:r="http://schemas.openxmlformats.org/officeDocument/2006/relationships" r:id="rId3"/>
            </a:rPr>
            <a:t>alessia.voinich@live.com</a:t>
          </a:r>
          <a:r>
            <a:rPr lang="it-IT" sz="1800" b="0" i="0" noProof="0" dirty="0" smtClean="0">
              <a:latin typeface="Century Gothic"/>
              <a:ea typeface="+mn-ea"/>
              <a:cs typeface="+mn-cs"/>
            </a:rPr>
            <a:t>), Fabio </a:t>
          </a:r>
          <a:r>
            <a:rPr lang="it-IT" sz="1800" b="0" i="0" noProof="0" dirty="0" err="1" smtClean="0">
              <a:latin typeface="Century Gothic"/>
              <a:ea typeface="+mn-ea"/>
              <a:cs typeface="+mn-cs"/>
            </a:rPr>
            <a:t>Spitaleri</a:t>
          </a:r>
          <a:r>
            <a:rPr lang="it-IT" sz="1800" b="0" i="0" noProof="0" dirty="0" smtClean="0">
              <a:latin typeface="Century Gothic"/>
              <a:ea typeface="+mn-ea"/>
              <a:cs typeface="+mn-cs"/>
            </a:rPr>
            <a:t> (</a:t>
          </a:r>
          <a:r>
            <a:rPr lang="it-IT" sz="1800" b="0" i="0" noProof="0" dirty="0" smtClean="0">
              <a:latin typeface="Century Gothic"/>
              <a:ea typeface="+mn-ea"/>
              <a:cs typeface="+mn-cs"/>
              <a:hlinkClick xmlns:r="http://schemas.openxmlformats.org/officeDocument/2006/relationships" r:id="rId4"/>
            </a:rPr>
            <a:t>fspitaleri@units.it</a:t>
          </a:r>
          <a:r>
            <a:rPr lang="it-IT" sz="1800" b="0" i="0" noProof="0" dirty="0" smtClean="0">
              <a:latin typeface="Century Gothic"/>
              <a:ea typeface="+mn-ea"/>
              <a:cs typeface="+mn-cs"/>
            </a:rPr>
            <a:t>)</a:t>
          </a:r>
        </a:p>
      </dgm:t>
    </dgm:pt>
    <dgm:pt modelId="{10B478FF-4A06-4485-BF9C-F5EB4E7A35D8}" type="parTrans" cxnId="{2B11A69E-6302-4615-BDCA-1BCA5A9CE21A}">
      <dgm:prSet/>
      <dgm:spPr/>
      <dgm:t>
        <a:bodyPr/>
        <a:lstStyle/>
        <a:p>
          <a:endParaRPr lang="en-US"/>
        </a:p>
      </dgm:t>
    </dgm:pt>
    <dgm:pt modelId="{C2396741-9B38-4260-9FCD-B02D01C072DB}" type="sibTrans" cxnId="{2B11A69E-6302-4615-BDCA-1BCA5A9CE21A}">
      <dgm:prSet/>
      <dgm:spPr/>
      <dgm:t>
        <a:bodyPr/>
        <a:lstStyle/>
        <a:p>
          <a:endParaRPr lang="en-US"/>
        </a:p>
      </dgm:t>
    </dgm:pt>
    <dgm:pt modelId="{BD6099BC-12AC-4D40-A8D4-95F72DBC6085}">
      <dgm:prSet phldrT="[Text]"/>
      <dgm:spPr/>
      <dgm:t>
        <a:bodyPr/>
        <a:lstStyle/>
        <a:p>
          <a:pPr algn="l" defTabSz="914400">
            <a:buNone/>
          </a:pPr>
          <a:r>
            <a:rPr lang="it-IT" sz="1800" b="0" i="0" noProof="0" dirty="0" smtClean="0">
              <a:latin typeface="Century Gothic"/>
              <a:ea typeface="+mn-ea"/>
              <a:cs typeface="+mn-cs"/>
            </a:rPr>
            <a:t>Pagina</a:t>
          </a:r>
          <a:r>
            <a:rPr lang="it-IT" sz="1800" b="0" i="0" baseline="0" noProof="0" dirty="0" smtClean="0">
              <a:latin typeface="Century Gothic"/>
              <a:ea typeface="+mn-ea"/>
              <a:cs typeface="+mn-cs"/>
            </a:rPr>
            <a:t> </a:t>
          </a:r>
          <a:r>
            <a:rPr lang="it-IT" sz="1800" b="0" i="0" baseline="0" noProof="0" dirty="0" err="1" smtClean="0">
              <a:latin typeface="Century Gothic"/>
              <a:ea typeface="+mn-ea"/>
              <a:cs typeface="+mn-cs"/>
            </a:rPr>
            <a:t>moodle</a:t>
          </a:r>
          <a:r>
            <a:rPr lang="it-IT" sz="1800" b="0" i="0" baseline="0" noProof="0" dirty="0" smtClean="0">
              <a:latin typeface="Century Gothic"/>
              <a:ea typeface="+mn-ea"/>
              <a:cs typeface="+mn-cs"/>
            </a:rPr>
            <a:t> federato (Corso Diritto UE 2015-16)</a:t>
          </a:r>
          <a:endParaRPr lang="it-IT" sz="1800" b="0" i="0" noProof="0" dirty="0">
            <a:latin typeface="Century Gothic"/>
            <a:ea typeface="+mn-ea"/>
            <a:cs typeface="+mn-cs"/>
          </a:endParaRPr>
        </a:p>
      </dgm:t>
    </dgm:pt>
    <dgm:pt modelId="{83BCF497-231F-4A76-AC07-CFE0C0595BB8}" type="parTrans" cxnId="{5158CE2B-F314-40B4-AE47-68722259FB04}">
      <dgm:prSet/>
      <dgm:spPr/>
      <dgm:t>
        <a:bodyPr/>
        <a:lstStyle/>
        <a:p>
          <a:endParaRPr lang="en-US"/>
        </a:p>
      </dgm:t>
    </dgm:pt>
    <dgm:pt modelId="{2E28A77F-F61D-477E-B5FF-E71DC6BF2C5C}" type="sibTrans" cxnId="{5158CE2B-F314-40B4-AE47-68722259FB04}">
      <dgm:prSet/>
      <dgm:spPr/>
      <dgm:t>
        <a:bodyPr/>
        <a:lstStyle/>
        <a:p>
          <a:endParaRPr lang="en-US"/>
        </a:p>
      </dgm:t>
    </dgm:pt>
    <dgm:pt modelId="{D822D75A-238A-426D-A9D3-A664472FE3B0}" type="pres">
      <dgm:prSet presAssocID="{6787E9D6-2A90-4BCA-9917-059667D4BDB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2395514-DBA0-4CED-89BE-7504CBC7A432}" type="pres">
      <dgm:prSet presAssocID="{7D1E1409-B4D1-4074-90A1-337E7AFD578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32A82B-4674-4EDF-9D7F-64365CA69702}" type="pres">
      <dgm:prSet presAssocID="{BD917192-454C-479E-9824-7CFC05C66C75}" presName="sibTrans" presStyleCnt="0"/>
      <dgm:spPr/>
    </dgm:pt>
    <dgm:pt modelId="{CA859311-5D60-4C23-8215-E2A3B961A589}" type="pres">
      <dgm:prSet presAssocID="{13EF7743-F837-4C14-ABD5-BECC83A95EA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0EDF61-C988-4772-90F2-66FCA11242B4}" type="pres">
      <dgm:prSet presAssocID="{7A3CABFC-B025-4192-AB4B-30AD3C21050A}" presName="sibTrans" presStyleCnt="0"/>
      <dgm:spPr/>
    </dgm:pt>
    <dgm:pt modelId="{C2764FD5-F4FD-48B7-AC49-58329BEF3D17}" type="pres">
      <dgm:prSet presAssocID="{5D68DDC3-675B-4FA3-BF42-6CEC3951F4B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E324CE-8FE6-473B-B8C0-21927AF23F67}" type="pres">
      <dgm:prSet presAssocID="{C2396741-9B38-4260-9FCD-B02D01C072DB}" presName="sibTrans" presStyleCnt="0"/>
      <dgm:spPr/>
    </dgm:pt>
    <dgm:pt modelId="{5429D04B-D3BC-42D0-B5D3-4A45E3106E19}" type="pres">
      <dgm:prSet presAssocID="{BD6099BC-12AC-4D40-A8D4-95F72DBC608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B11A69E-6302-4615-BDCA-1BCA5A9CE21A}" srcId="{6787E9D6-2A90-4BCA-9917-059667D4BDBC}" destId="{5D68DDC3-675B-4FA3-BF42-6CEC3951F4B2}" srcOrd="2" destOrd="0" parTransId="{10B478FF-4A06-4485-BF9C-F5EB4E7A35D8}" sibTransId="{C2396741-9B38-4260-9FCD-B02D01C072DB}"/>
    <dgm:cxn modelId="{7E596AC8-3FC5-4B50-BF99-906A5FD178AA}" type="presOf" srcId="{BD6099BC-12AC-4D40-A8D4-95F72DBC6085}" destId="{5429D04B-D3BC-42D0-B5D3-4A45E3106E19}" srcOrd="0" destOrd="0" presId="urn:microsoft.com/office/officeart/2005/8/layout/default"/>
    <dgm:cxn modelId="{7D8B7E75-4507-4B72-AA00-67CAF20DBBA1}" srcId="{6787E9D6-2A90-4BCA-9917-059667D4BDBC}" destId="{7D1E1409-B4D1-4074-90A1-337E7AFD5784}" srcOrd="0" destOrd="0" parTransId="{3A22935D-9DC8-463F-B9FD-A51FA2726A84}" sibTransId="{BD917192-454C-479E-9824-7CFC05C66C75}"/>
    <dgm:cxn modelId="{5158CE2B-F314-40B4-AE47-68722259FB04}" srcId="{6787E9D6-2A90-4BCA-9917-059667D4BDBC}" destId="{BD6099BC-12AC-4D40-A8D4-95F72DBC6085}" srcOrd="3" destOrd="0" parTransId="{83BCF497-231F-4A76-AC07-CFE0C0595BB8}" sibTransId="{2E28A77F-F61D-477E-B5FF-E71DC6BF2C5C}"/>
    <dgm:cxn modelId="{29EC5D75-B37E-4BA8-9052-2E0CEBAD8A2A}" type="presOf" srcId="{6787E9D6-2A90-4BCA-9917-059667D4BDBC}" destId="{D822D75A-238A-426D-A9D3-A664472FE3B0}" srcOrd="0" destOrd="0" presId="urn:microsoft.com/office/officeart/2005/8/layout/default"/>
    <dgm:cxn modelId="{0DEFCAA4-891D-42B4-BAC4-E19A39778418}" type="presOf" srcId="{5D68DDC3-675B-4FA3-BF42-6CEC3951F4B2}" destId="{C2764FD5-F4FD-48B7-AC49-58329BEF3D17}" srcOrd="0" destOrd="0" presId="urn:microsoft.com/office/officeart/2005/8/layout/default"/>
    <dgm:cxn modelId="{FFC89062-5E62-495C-8D02-15A93A33AD9B}" type="presOf" srcId="{7D1E1409-B4D1-4074-90A1-337E7AFD5784}" destId="{12395514-DBA0-4CED-89BE-7504CBC7A432}" srcOrd="0" destOrd="0" presId="urn:microsoft.com/office/officeart/2005/8/layout/default"/>
    <dgm:cxn modelId="{E0FE3E93-CFA9-48C8-AD4F-12EAB3CE8C4B}" srcId="{6787E9D6-2A90-4BCA-9917-059667D4BDBC}" destId="{13EF7743-F837-4C14-ABD5-BECC83A95EAC}" srcOrd="1" destOrd="0" parTransId="{1AB9E8ED-F37F-42EF-A40F-6CF38FF36144}" sibTransId="{7A3CABFC-B025-4192-AB4B-30AD3C21050A}"/>
    <dgm:cxn modelId="{446A109B-7CB0-497B-A51B-0D582C62DD7B}" type="presOf" srcId="{13EF7743-F837-4C14-ABD5-BECC83A95EAC}" destId="{CA859311-5D60-4C23-8215-E2A3B961A589}" srcOrd="0" destOrd="0" presId="urn:microsoft.com/office/officeart/2005/8/layout/default"/>
    <dgm:cxn modelId="{E08EED04-F774-4F97-861B-B6DA61ED375B}" type="presParOf" srcId="{D822D75A-238A-426D-A9D3-A664472FE3B0}" destId="{12395514-DBA0-4CED-89BE-7504CBC7A432}" srcOrd="0" destOrd="0" presId="urn:microsoft.com/office/officeart/2005/8/layout/default"/>
    <dgm:cxn modelId="{FB61E03D-CE67-457D-84D3-1EB2F766BAB0}" type="presParOf" srcId="{D822D75A-238A-426D-A9D3-A664472FE3B0}" destId="{9D32A82B-4674-4EDF-9D7F-64365CA69702}" srcOrd="1" destOrd="0" presId="urn:microsoft.com/office/officeart/2005/8/layout/default"/>
    <dgm:cxn modelId="{CEA04D50-5F9E-43F2-A97F-C1ECD8DC1020}" type="presParOf" srcId="{D822D75A-238A-426D-A9D3-A664472FE3B0}" destId="{CA859311-5D60-4C23-8215-E2A3B961A589}" srcOrd="2" destOrd="0" presId="urn:microsoft.com/office/officeart/2005/8/layout/default"/>
    <dgm:cxn modelId="{D74AC982-FF2A-46C4-AE37-CE41D3B964F0}" type="presParOf" srcId="{D822D75A-238A-426D-A9D3-A664472FE3B0}" destId="{F40EDF61-C988-4772-90F2-66FCA11242B4}" srcOrd="3" destOrd="0" presId="urn:microsoft.com/office/officeart/2005/8/layout/default"/>
    <dgm:cxn modelId="{9738C7B0-CDFD-4F05-97B7-3A0234D6222B}" type="presParOf" srcId="{D822D75A-238A-426D-A9D3-A664472FE3B0}" destId="{C2764FD5-F4FD-48B7-AC49-58329BEF3D17}" srcOrd="4" destOrd="0" presId="urn:microsoft.com/office/officeart/2005/8/layout/default"/>
    <dgm:cxn modelId="{4158E3E8-5049-43C7-B385-85213C95AC29}" type="presParOf" srcId="{D822D75A-238A-426D-A9D3-A664472FE3B0}" destId="{0AE324CE-8FE6-473B-B8C0-21927AF23F67}" srcOrd="5" destOrd="0" presId="urn:microsoft.com/office/officeart/2005/8/layout/default"/>
    <dgm:cxn modelId="{662FDD08-8F3E-4444-AB73-919659FE94A9}" type="presParOf" srcId="{D822D75A-238A-426D-A9D3-A664472FE3B0}" destId="{5429D04B-D3BC-42D0-B5D3-4A45E3106E19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E3D656-49E3-4846-80B3-9DF4C0678135}">
      <dsp:nvSpPr>
        <dsp:cNvPr id="0" name=""/>
        <dsp:cNvSpPr/>
      </dsp:nvSpPr>
      <dsp:spPr>
        <a:xfrm>
          <a:off x="1092" y="0"/>
          <a:ext cx="2839671" cy="419576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b="0" i="0" kern="1200" noProof="0" dirty="0" smtClean="0">
              <a:latin typeface="Century Gothic"/>
              <a:ea typeface="+mn-ea"/>
              <a:cs typeface="+mn-cs"/>
            </a:rPr>
            <a:t>Strumenti web e software</a:t>
          </a:r>
          <a:endParaRPr lang="it-IT" sz="2700" b="0" i="0" kern="1200" noProof="0" dirty="0">
            <a:latin typeface="Century Gothic"/>
            <a:ea typeface="+mn-ea"/>
            <a:cs typeface="+mn-cs"/>
          </a:endParaRPr>
        </a:p>
      </dsp:txBody>
      <dsp:txXfrm>
        <a:off x="1092" y="0"/>
        <a:ext cx="2839671" cy="1258728"/>
      </dsp:txXfrm>
    </dsp:sp>
    <dsp:sp modelId="{575ED4E3-10E1-44F4-98F2-9E82E73CD01D}">
      <dsp:nvSpPr>
        <dsp:cNvPr id="0" name=""/>
        <dsp:cNvSpPr/>
      </dsp:nvSpPr>
      <dsp:spPr>
        <a:xfrm>
          <a:off x="285059" y="1259087"/>
          <a:ext cx="2271737" cy="8242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3335" rIns="17780" bIns="13335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700" b="0" i="0" kern="1200" noProof="0" dirty="0" smtClean="0">
              <a:latin typeface="Century Gothic"/>
              <a:ea typeface="+mn-ea"/>
              <a:cs typeface="+mn-cs"/>
            </a:rPr>
            <a:t>SISTEMA MOODLE FEDERATO (</a:t>
          </a:r>
          <a:r>
            <a:rPr lang="it-IT" sz="700" b="0" i="0" kern="1200" noProof="0" dirty="0" smtClean="0">
              <a:latin typeface="Century Gothic"/>
              <a:ea typeface="+mn-ea"/>
              <a:cs typeface="+mn-cs"/>
              <a:hlinkClick xmlns:r="http://schemas.openxmlformats.org/officeDocument/2006/relationships" r:id="rId1"/>
            </a:rPr>
            <a:t>http://moodle2.units.it/</a:t>
          </a:r>
          <a:r>
            <a:rPr lang="it-IT" sz="700" b="0" i="0" kern="1200" noProof="0" dirty="0" err="1" smtClean="0">
              <a:latin typeface="Century Gothic"/>
              <a:ea typeface="+mn-ea"/>
              <a:cs typeface="+mn-cs"/>
              <a:hlinkClick xmlns:r="http://schemas.openxmlformats.org/officeDocument/2006/relationships" r:id="rId1"/>
            </a:rPr>
            <a:t>course</a:t>
          </a:r>
          <a:r>
            <a:rPr lang="it-IT" sz="700" b="0" i="0" kern="1200" noProof="0" dirty="0" smtClean="0">
              <a:latin typeface="Century Gothic"/>
              <a:ea typeface="+mn-ea"/>
              <a:cs typeface="+mn-cs"/>
              <a:hlinkClick xmlns:r="http://schemas.openxmlformats.org/officeDocument/2006/relationships" r:id="rId1"/>
            </a:rPr>
            <a:t>/</a:t>
          </a:r>
          <a:r>
            <a:rPr lang="it-IT" sz="700" b="0" i="0" kern="1200" noProof="0" dirty="0" err="1" smtClean="0">
              <a:latin typeface="Century Gothic"/>
              <a:ea typeface="+mn-ea"/>
              <a:cs typeface="+mn-cs"/>
              <a:hlinkClick xmlns:r="http://schemas.openxmlformats.org/officeDocument/2006/relationships" r:id="rId1"/>
            </a:rPr>
            <a:t>view.php?id</a:t>
          </a:r>
          <a:r>
            <a:rPr lang="it-IT" sz="700" b="0" i="0" kern="1200" noProof="0" dirty="0" smtClean="0">
              <a:latin typeface="Century Gothic"/>
              <a:ea typeface="+mn-ea"/>
              <a:cs typeface="+mn-cs"/>
              <a:hlinkClick xmlns:r="http://schemas.openxmlformats.org/officeDocument/2006/relationships" r:id="rId1"/>
            </a:rPr>
            <a:t>=919</a:t>
          </a:r>
          <a:r>
            <a:rPr lang="it-IT" sz="700" b="0" i="0" kern="1200" noProof="0" dirty="0" smtClean="0">
              <a:latin typeface="Century Gothic"/>
              <a:ea typeface="+mn-ea"/>
              <a:cs typeface="+mn-cs"/>
            </a:rPr>
            <a:t>) e sito di Dipartimento (comunicazioni del docente)</a:t>
          </a:r>
          <a:endParaRPr lang="it-IT" sz="700" b="0" i="0" kern="1200" noProof="0" dirty="0">
            <a:latin typeface="Century Gothic"/>
            <a:ea typeface="+mn-ea"/>
            <a:cs typeface="+mn-cs"/>
          </a:endParaRPr>
        </a:p>
      </dsp:txBody>
      <dsp:txXfrm>
        <a:off x="309202" y="1283230"/>
        <a:ext cx="2223451" cy="776013"/>
      </dsp:txXfrm>
    </dsp:sp>
    <dsp:sp modelId="{FE3E8C9E-4E0C-48C9-B969-45E913CB4CB6}">
      <dsp:nvSpPr>
        <dsp:cNvPr id="0" name=""/>
        <dsp:cNvSpPr/>
      </dsp:nvSpPr>
      <dsp:spPr>
        <a:xfrm>
          <a:off x="280288" y="2210201"/>
          <a:ext cx="2271737" cy="8242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b="0" i="0" kern="1200" noProof="0" dirty="0" smtClean="0">
            <a:latin typeface="Century Gothic"/>
            <a:ea typeface="+mn-ea"/>
            <a:cs typeface="+mn-cs"/>
          </a:endParaRP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0" i="0" kern="1200" noProof="0" dirty="0" smtClean="0">
              <a:latin typeface="Century Gothic"/>
              <a:ea typeface="+mn-ea"/>
              <a:cs typeface="+mn-cs"/>
            </a:rPr>
            <a:t>Risorse web </a:t>
          </a: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0" i="0" kern="1200" noProof="0" dirty="0" smtClean="0">
              <a:latin typeface="Century Gothic"/>
              <a:ea typeface="+mn-ea"/>
              <a:cs typeface="+mn-cs"/>
            </a:rPr>
            <a:t>Corte di giustizia UE: </a:t>
          </a:r>
          <a:r>
            <a:rPr lang="it-IT" sz="1000" b="0" i="0" kern="1200" noProof="0" dirty="0" smtClean="0">
              <a:latin typeface="Century Gothic"/>
              <a:ea typeface="+mn-ea"/>
              <a:cs typeface="+mn-cs"/>
              <a:hlinkClick xmlns:r="http://schemas.openxmlformats.org/officeDocument/2006/relationships" r:id="rId2"/>
            </a:rPr>
            <a:t>http://curia.europa.eu/</a:t>
          </a:r>
          <a:endParaRPr lang="it-IT" sz="1000" b="0" i="0" kern="1200" noProof="0" dirty="0" smtClean="0">
            <a:latin typeface="Century Gothic"/>
            <a:ea typeface="+mn-ea"/>
            <a:cs typeface="+mn-cs"/>
          </a:endParaRP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0" i="0" kern="1200" noProof="0" dirty="0" smtClean="0">
              <a:latin typeface="Century Gothic"/>
              <a:ea typeface="+mn-ea"/>
              <a:cs typeface="+mn-cs"/>
            </a:rPr>
            <a:t>Corte costituzionale: </a:t>
          </a:r>
          <a:r>
            <a:rPr lang="it-IT" sz="1000" b="0" i="0" kern="1200" noProof="0" dirty="0" smtClean="0">
              <a:latin typeface="Century Gothic"/>
              <a:ea typeface="+mn-ea"/>
              <a:cs typeface="+mn-cs"/>
              <a:hlinkClick xmlns:r="http://schemas.openxmlformats.org/officeDocument/2006/relationships" r:id="rId3"/>
            </a:rPr>
            <a:t>www.cortecostituzionale.it</a:t>
          </a:r>
          <a:endParaRPr lang="it-IT" sz="1000" b="0" i="0" kern="1200" noProof="0" dirty="0" smtClean="0">
            <a:latin typeface="Century Gothic"/>
            <a:ea typeface="+mn-ea"/>
            <a:cs typeface="+mn-cs"/>
          </a:endParaRP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b="0" i="0" kern="1200" noProof="0" dirty="0" smtClean="0">
            <a:latin typeface="Century Gothic"/>
            <a:ea typeface="+mn-ea"/>
            <a:cs typeface="+mn-cs"/>
          </a:endParaRP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b="0" i="0" kern="1200" noProof="0" dirty="0">
            <a:latin typeface="Century Gothic"/>
            <a:ea typeface="+mn-ea"/>
            <a:cs typeface="+mn-cs"/>
          </a:endParaRPr>
        </a:p>
      </dsp:txBody>
      <dsp:txXfrm>
        <a:off x="304431" y="2234344"/>
        <a:ext cx="2223451" cy="776013"/>
      </dsp:txXfrm>
    </dsp:sp>
    <dsp:sp modelId="{96B6F13E-4C71-4B33-9AE7-68769BCA1885}">
      <dsp:nvSpPr>
        <dsp:cNvPr id="0" name=""/>
        <dsp:cNvSpPr/>
      </dsp:nvSpPr>
      <dsp:spPr>
        <a:xfrm>
          <a:off x="285059" y="3161316"/>
          <a:ext cx="2271737" cy="8242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0" i="0" kern="1200" noProof="0" dirty="0" smtClean="0">
              <a:latin typeface="Century Gothic"/>
              <a:ea typeface="+mn-ea"/>
              <a:cs typeface="+mn-cs"/>
            </a:rPr>
            <a:t>Corte EDU (</a:t>
          </a:r>
          <a:r>
            <a:rPr lang="it-IT" sz="1000" b="0" i="0" kern="1200" noProof="0" dirty="0" smtClean="0">
              <a:latin typeface="Century Gothic"/>
              <a:ea typeface="+mn-ea"/>
              <a:cs typeface="+mn-cs"/>
              <a:hlinkClick xmlns:r="http://schemas.openxmlformats.org/officeDocument/2006/relationships" r:id="rId4"/>
            </a:rPr>
            <a:t>www.echr.coe.int</a:t>
          </a:r>
          <a:r>
            <a:rPr lang="it-IT" sz="1000" b="0" i="0" kern="1200" noProof="0" dirty="0" smtClean="0">
              <a:latin typeface="Century Gothic"/>
              <a:ea typeface="+mn-ea"/>
              <a:cs typeface="+mn-cs"/>
            </a:rPr>
            <a:t>)</a:t>
          </a:r>
        </a:p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0" i="0" kern="1200" noProof="0" dirty="0" smtClean="0">
              <a:latin typeface="Century Gothic"/>
              <a:ea typeface="+mn-ea"/>
              <a:cs typeface="+mn-cs"/>
            </a:rPr>
            <a:t>Eu </a:t>
          </a:r>
          <a:r>
            <a:rPr lang="it-IT" sz="1000" b="0" i="0" kern="1200" noProof="0" dirty="0" err="1" smtClean="0">
              <a:latin typeface="Century Gothic"/>
              <a:ea typeface="+mn-ea"/>
              <a:cs typeface="+mn-cs"/>
            </a:rPr>
            <a:t>Observer</a:t>
          </a:r>
          <a:r>
            <a:rPr lang="it-IT" sz="1000" b="0" i="0" kern="1200" noProof="0" dirty="0" smtClean="0">
              <a:latin typeface="Century Gothic"/>
              <a:ea typeface="+mn-ea"/>
              <a:cs typeface="+mn-cs"/>
            </a:rPr>
            <a:t> (rivista </a:t>
          </a:r>
          <a:r>
            <a:rPr lang="it-IT" sz="1000" b="0" i="0" kern="1200" noProof="0" dirty="0" err="1" smtClean="0">
              <a:latin typeface="Century Gothic"/>
              <a:ea typeface="+mn-ea"/>
              <a:cs typeface="+mn-cs"/>
            </a:rPr>
            <a:t>ion</a:t>
          </a:r>
          <a:r>
            <a:rPr lang="it-IT" sz="1000" b="0" i="0" kern="1200" noProof="0" dirty="0" smtClean="0">
              <a:latin typeface="Century Gothic"/>
              <a:ea typeface="+mn-ea"/>
              <a:cs typeface="+mn-cs"/>
            </a:rPr>
            <a:t> line: https://euobserver.com)</a:t>
          </a:r>
          <a:endParaRPr lang="it-IT" sz="1000" b="0" i="0" kern="1200" noProof="0" dirty="0">
            <a:latin typeface="Century Gothic"/>
            <a:ea typeface="+mn-ea"/>
            <a:cs typeface="+mn-cs"/>
          </a:endParaRPr>
        </a:p>
      </dsp:txBody>
      <dsp:txXfrm>
        <a:off x="309202" y="3185459"/>
        <a:ext cx="2223451" cy="776013"/>
      </dsp:txXfrm>
    </dsp:sp>
    <dsp:sp modelId="{36A5E784-0575-4B9A-932D-84B4018329C2}">
      <dsp:nvSpPr>
        <dsp:cNvPr id="0" name=""/>
        <dsp:cNvSpPr/>
      </dsp:nvSpPr>
      <dsp:spPr>
        <a:xfrm>
          <a:off x="3053739" y="0"/>
          <a:ext cx="2839671" cy="419576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b="0" i="0" kern="1200" noProof="0" dirty="0" smtClean="0">
              <a:latin typeface="Century Gothic"/>
              <a:ea typeface="+mn-ea"/>
              <a:cs typeface="+mn-cs"/>
            </a:rPr>
            <a:t>Testi</a:t>
          </a:r>
          <a:endParaRPr lang="it-IT" sz="2700" b="0" i="0" kern="1200" noProof="0" dirty="0">
            <a:latin typeface="Century Gothic"/>
            <a:ea typeface="+mn-ea"/>
            <a:cs typeface="+mn-cs"/>
          </a:endParaRPr>
        </a:p>
      </dsp:txBody>
      <dsp:txXfrm>
        <a:off x="3053739" y="0"/>
        <a:ext cx="2839671" cy="1258728"/>
      </dsp:txXfrm>
    </dsp:sp>
    <dsp:sp modelId="{C4D55E39-E127-46E1-8C18-E650BDF0FCB0}">
      <dsp:nvSpPr>
        <dsp:cNvPr id="0" name=""/>
        <dsp:cNvSpPr/>
      </dsp:nvSpPr>
      <dsp:spPr>
        <a:xfrm>
          <a:off x="3337706" y="1259087"/>
          <a:ext cx="2271737" cy="8242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3335" rIns="17780" bIns="13335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0" i="0" kern="1200" noProof="0" dirty="0" smtClean="0">
              <a:latin typeface="Century Gothic"/>
              <a:ea typeface="+mn-ea"/>
              <a:cs typeface="+mn-cs"/>
            </a:rPr>
            <a:t>DIRITTO DELL’UNIONE EUROPEA (L. DANIELE E ALTRI, 2014)</a:t>
          </a:r>
          <a:endParaRPr lang="en-US" sz="700" b="0" i="0" kern="1200" noProof="0" dirty="0">
            <a:latin typeface="Century Gothic"/>
            <a:ea typeface="+mn-ea"/>
            <a:cs typeface="+mn-cs"/>
          </a:endParaRPr>
        </a:p>
      </dsp:txBody>
      <dsp:txXfrm>
        <a:off x="3361849" y="1283230"/>
        <a:ext cx="2223451" cy="776013"/>
      </dsp:txXfrm>
    </dsp:sp>
    <dsp:sp modelId="{194BEDD1-D18B-469C-A681-6F2CD0649826}">
      <dsp:nvSpPr>
        <dsp:cNvPr id="0" name=""/>
        <dsp:cNvSpPr/>
      </dsp:nvSpPr>
      <dsp:spPr>
        <a:xfrm>
          <a:off x="3337706" y="2210201"/>
          <a:ext cx="2271737" cy="8242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3335" rIns="17780" bIns="13335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0" i="0" kern="1200" noProof="0" dirty="0" smtClean="0">
              <a:latin typeface="Century Gothic"/>
              <a:ea typeface="+mn-ea"/>
              <a:cs typeface="+mn-cs"/>
            </a:rPr>
            <a:t>DIRITTO DEL MERCATO UNICO EUROPEO (L. Daniele, 2012)</a:t>
          </a:r>
          <a:endParaRPr lang="en-US" sz="700" b="0" i="0" kern="1200" noProof="0" dirty="0">
            <a:latin typeface="Century Gothic"/>
            <a:ea typeface="+mn-ea"/>
            <a:cs typeface="+mn-cs"/>
          </a:endParaRPr>
        </a:p>
      </dsp:txBody>
      <dsp:txXfrm>
        <a:off x="3361849" y="2234344"/>
        <a:ext cx="2223451" cy="776013"/>
      </dsp:txXfrm>
    </dsp:sp>
    <dsp:sp modelId="{E864E8C5-2AF8-4B2A-8FB7-8D60286472A2}">
      <dsp:nvSpPr>
        <dsp:cNvPr id="0" name=""/>
        <dsp:cNvSpPr/>
      </dsp:nvSpPr>
      <dsp:spPr>
        <a:xfrm>
          <a:off x="3337706" y="3161316"/>
          <a:ext cx="2271737" cy="8242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3335" rIns="17780" bIns="13335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700" b="0" i="0" kern="1200" noProof="0" dirty="0" smtClean="0">
              <a:latin typeface="Century Gothic"/>
              <a:ea typeface="+mn-ea"/>
              <a:cs typeface="+mn-cs"/>
            </a:rPr>
            <a:t>B. NASCIMBENE, Unione europea - Trattati (2016)</a:t>
          </a:r>
          <a:endParaRPr lang="it-IT" sz="700" b="0" i="0" kern="1200" noProof="0" dirty="0">
            <a:latin typeface="Century Gothic"/>
            <a:ea typeface="+mn-ea"/>
            <a:cs typeface="+mn-cs"/>
          </a:endParaRPr>
        </a:p>
      </dsp:txBody>
      <dsp:txXfrm>
        <a:off x="3361849" y="3185459"/>
        <a:ext cx="2223451" cy="776013"/>
      </dsp:txXfrm>
    </dsp:sp>
    <dsp:sp modelId="{73EF77D7-714B-46AC-B791-77FB73C27C85}">
      <dsp:nvSpPr>
        <dsp:cNvPr id="0" name=""/>
        <dsp:cNvSpPr/>
      </dsp:nvSpPr>
      <dsp:spPr>
        <a:xfrm>
          <a:off x="6106386" y="0"/>
          <a:ext cx="2839671" cy="419576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b="0" i="0" kern="1200" noProof="0" dirty="0" smtClean="0">
              <a:latin typeface="Century Gothic"/>
              <a:ea typeface="+mn-ea"/>
              <a:cs typeface="+mn-cs"/>
            </a:rPr>
            <a:t>Laboratori, gruppi di studio</a:t>
          </a:r>
          <a:endParaRPr lang="it-IT" sz="2700" b="0" i="0" kern="1200" noProof="0" dirty="0">
            <a:latin typeface="Century Gothic"/>
            <a:ea typeface="+mn-ea"/>
            <a:cs typeface="+mn-cs"/>
          </a:endParaRPr>
        </a:p>
      </dsp:txBody>
      <dsp:txXfrm>
        <a:off x="6106386" y="0"/>
        <a:ext cx="2839671" cy="1258728"/>
      </dsp:txXfrm>
    </dsp:sp>
    <dsp:sp modelId="{2CA0B65E-4012-4BC5-9436-ACF3DB7847C8}">
      <dsp:nvSpPr>
        <dsp:cNvPr id="0" name=""/>
        <dsp:cNvSpPr/>
      </dsp:nvSpPr>
      <dsp:spPr>
        <a:xfrm>
          <a:off x="6390353" y="1259957"/>
          <a:ext cx="2271737" cy="1265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3335" rIns="17780" bIns="13335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700" b="0" i="0" kern="1200" noProof="0" dirty="0" smtClean="0">
              <a:latin typeface="Century Gothic"/>
              <a:ea typeface="+mn-ea"/>
              <a:cs typeface="+mn-cs"/>
            </a:rPr>
            <a:t>ESAME DI SENTENZE IN AULA</a:t>
          </a:r>
          <a:endParaRPr lang="it-IT" sz="700" b="0" i="0" kern="1200" noProof="0" dirty="0">
            <a:latin typeface="Century Gothic"/>
            <a:ea typeface="+mn-ea"/>
            <a:cs typeface="+mn-cs"/>
          </a:endParaRPr>
        </a:p>
      </dsp:txBody>
      <dsp:txXfrm>
        <a:off x="6427406" y="1297010"/>
        <a:ext cx="2197631" cy="1190973"/>
      </dsp:txXfrm>
    </dsp:sp>
    <dsp:sp modelId="{727F9D2C-89F2-4A05-AB22-0A805ACA0081}">
      <dsp:nvSpPr>
        <dsp:cNvPr id="0" name=""/>
        <dsp:cNvSpPr/>
      </dsp:nvSpPr>
      <dsp:spPr>
        <a:xfrm>
          <a:off x="6390353" y="2719665"/>
          <a:ext cx="2271737" cy="1265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3335" rIns="17780" bIns="13335" numCol="1" spcCol="1270" anchor="ctr" anchorCtr="0">
          <a:noAutofit/>
        </a:bodyPr>
        <a:lstStyle/>
        <a:p>
          <a:pPr lvl="0" algn="ctr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700" b="0" i="0" kern="1200" noProof="0" dirty="0" smtClean="0">
              <a:latin typeface="Century Gothic"/>
              <a:ea typeface="+mn-ea"/>
              <a:cs typeface="+mn-cs"/>
            </a:rPr>
            <a:t>Gruppi di studio (DOMANDE E RISPOSTE)</a:t>
          </a:r>
          <a:endParaRPr lang="it-IT" sz="700" b="0" i="0" kern="1200" noProof="0" dirty="0">
            <a:latin typeface="Century Gothic"/>
            <a:ea typeface="+mn-ea"/>
            <a:cs typeface="+mn-cs"/>
          </a:endParaRPr>
        </a:p>
      </dsp:txBody>
      <dsp:txXfrm>
        <a:off x="6427406" y="2756718"/>
        <a:ext cx="2197631" cy="11909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395514-DBA0-4CED-89BE-7504CBC7A432}">
      <dsp:nvSpPr>
        <dsp:cNvPr id="0" name=""/>
        <dsp:cNvSpPr/>
      </dsp:nvSpPr>
      <dsp:spPr>
        <a:xfrm>
          <a:off x="1088249" y="2203"/>
          <a:ext cx="3224119" cy="19344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0" i="0" kern="1200" noProof="0" dirty="0" smtClean="0">
              <a:latin typeface="Century Gothic"/>
              <a:ea typeface="+mn-ea"/>
              <a:cs typeface="+mn-cs"/>
              <a:hlinkClick xmlns:r="http://schemas.openxmlformats.org/officeDocument/2006/relationships" r:id="rId1"/>
            </a:rPr>
            <a:t>amadeo@units.it</a:t>
          </a:r>
          <a:endParaRPr lang="it-IT" sz="1800" b="0" i="0" kern="1200" noProof="0" dirty="0" smtClean="0">
            <a:latin typeface="Century Gothic"/>
            <a:ea typeface="+mn-ea"/>
            <a:cs typeface="+mn-cs"/>
          </a:endParaRPr>
        </a:p>
        <a:p>
          <a:pPr lvl="0" algn="l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0" i="0" kern="1200" noProof="0" dirty="0" smtClean="0">
              <a:latin typeface="Century Gothic"/>
              <a:ea typeface="+mn-ea"/>
              <a:cs typeface="+mn-cs"/>
            </a:rPr>
            <a:t>Tel. 040-5583064</a:t>
          </a:r>
          <a:endParaRPr lang="it-IT" sz="1800" b="0" i="0" kern="1200" noProof="0" dirty="0">
            <a:latin typeface="Century Gothic"/>
            <a:ea typeface="+mn-ea"/>
            <a:cs typeface="+mn-cs"/>
          </a:endParaRPr>
        </a:p>
      </dsp:txBody>
      <dsp:txXfrm>
        <a:off x="1088249" y="2203"/>
        <a:ext cx="3224119" cy="1934471"/>
      </dsp:txXfrm>
    </dsp:sp>
    <dsp:sp modelId="{CA859311-5D60-4C23-8215-E2A3B961A589}">
      <dsp:nvSpPr>
        <dsp:cNvPr id="0" name=""/>
        <dsp:cNvSpPr/>
      </dsp:nvSpPr>
      <dsp:spPr>
        <a:xfrm>
          <a:off x="4634780" y="2203"/>
          <a:ext cx="3224119" cy="19344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b="0" i="0" kern="1200" noProof="0" dirty="0" smtClean="0">
              <a:latin typeface="Century Gothic"/>
              <a:ea typeface="+mn-ea"/>
              <a:cs typeface="+mn-cs"/>
            </a:rPr>
            <a:t>Ricevimento: lunedì-mercoledì mattina (previa mail)</a:t>
          </a:r>
          <a:endParaRPr lang="it-IT" sz="2800" b="0" i="0" kern="1200" noProof="0" dirty="0">
            <a:latin typeface="Century Gothic"/>
            <a:ea typeface="+mn-ea"/>
            <a:cs typeface="+mn-cs"/>
          </a:endParaRPr>
        </a:p>
      </dsp:txBody>
      <dsp:txXfrm>
        <a:off x="4634780" y="2203"/>
        <a:ext cx="3224119" cy="1934471"/>
      </dsp:txXfrm>
    </dsp:sp>
    <dsp:sp modelId="{C2764FD5-F4FD-48B7-AC49-58329BEF3D17}">
      <dsp:nvSpPr>
        <dsp:cNvPr id="0" name=""/>
        <dsp:cNvSpPr/>
      </dsp:nvSpPr>
      <dsp:spPr>
        <a:xfrm>
          <a:off x="1088249" y="2259086"/>
          <a:ext cx="3224119" cy="19344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0" i="0" kern="1200" noProof="0" dirty="0" smtClean="0">
              <a:latin typeface="Century Gothic"/>
              <a:ea typeface="+mn-ea"/>
              <a:cs typeface="+mn-cs"/>
            </a:rPr>
            <a:t>Collaboratori alla didattica:</a:t>
          </a:r>
        </a:p>
        <a:p>
          <a:pPr lvl="0" algn="l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0" i="0" kern="1200" noProof="0" dirty="0" smtClean="0">
              <a:latin typeface="Century Gothic"/>
              <a:ea typeface="+mn-ea"/>
              <a:cs typeface="+mn-cs"/>
            </a:rPr>
            <a:t>Maria Grazia </a:t>
          </a:r>
          <a:r>
            <a:rPr lang="it-IT" sz="1800" b="0" i="0" kern="1200" noProof="0" dirty="0" err="1" smtClean="0">
              <a:latin typeface="Century Gothic"/>
              <a:ea typeface="+mn-ea"/>
              <a:cs typeface="+mn-cs"/>
            </a:rPr>
            <a:t>Buonanno</a:t>
          </a:r>
          <a:r>
            <a:rPr lang="it-IT" sz="1800" b="0" i="0" kern="1200" noProof="0" dirty="0" smtClean="0">
              <a:latin typeface="Century Gothic"/>
              <a:ea typeface="+mn-ea"/>
              <a:cs typeface="+mn-cs"/>
            </a:rPr>
            <a:t> (</a:t>
          </a:r>
          <a:r>
            <a:rPr lang="it-IT" sz="1800" b="0" i="0" kern="1200" noProof="0" dirty="0" smtClean="0">
              <a:latin typeface="Century Gothic"/>
              <a:ea typeface="+mn-ea"/>
              <a:cs typeface="+mn-cs"/>
              <a:hlinkClick xmlns:r="http://schemas.openxmlformats.org/officeDocument/2006/relationships" r:id="rId2"/>
            </a:rPr>
            <a:t>mariagrazia.buonanno@libero.it</a:t>
          </a:r>
          <a:r>
            <a:rPr lang="it-IT" sz="1800" b="0" i="0" kern="1200" noProof="0" dirty="0" smtClean="0">
              <a:latin typeface="Century Gothic"/>
              <a:ea typeface="+mn-ea"/>
              <a:cs typeface="+mn-cs"/>
            </a:rPr>
            <a:t>) Alessia </a:t>
          </a:r>
          <a:r>
            <a:rPr lang="it-IT" sz="1800" b="0" i="0" kern="1200" noProof="0" dirty="0" err="1" smtClean="0">
              <a:latin typeface="Century Gothic"/>
              <a:ea typeface="+mn-ea"/>
              <a:cs typeface="+mn-cs"/>
            </a:rPr>
            <a:t>Voinich</a:t>
          </a:r>
          <a:r>
            <a:rPr lang="it-IT" sz="1800" b="0" i="0" kern="1200" noProof="0" dirty="0" smtClean="0">
              <a:latin typeface="Century Gothic"/>
              <a:ea typeface="+mn-ea"/>
              <a:cs typeface="+mn-cs"/>
            </a:rPr>
            <a:t> (</a:t>
          </a:r>
          <a:r>
            <a:rPr lang="it-IT" sz="1800" b="0" i="0" kern="1200" noProof="0" dirty="0" smtClean="0">
              <a:latin typeface="Century Gothic"/>
              <a:ea typeface="+mn-ea"/>
              <a:cs typeface="+mn-cs"/>
              <a:hlinkClick xmlns:r="http://schemas.openxmlformats.org/officeDocument/2006/relationships" r:id="rId3"/>
            </a:rPr>
            <a:t>alessia.voinich@live.com</a:t>
          </a:r>
          <a:r>
            <a:rPr lang="it-IT" sz="1800" b="0" i="0" kern="1200" noProof="0" dirty="0" smtClean="0">
              <a:latin typeface="Century Gothic"/>
              <a:ea typeface="+mn-ea"/>
              <a:cs typeface="+mn-cs"/>
            </a:rPr>
            <a:t>), Fabio </a:t>
          </a:r>
          <a:r>
            <a:rPr lang="it-IT" sz="1800" b="0" i="0" kern="1200" noProof="0" dirty="0" err="1" smtClean="0">
              <a:latin typeface="Century Gothic"/>
              <a:ea typeface="+mn-ea"/>
              <a:cs typeface="+mn-cs"/>
            </a:rPr>
            <a:t>Spitaleri</a:t>
          </a:r>
          <a:r>
            <a:rPr lang="it-IT" sz="1800" b="0" i="0" kern="1200" noProof="0" dirty="0" smtClean="0">
              <a:latin typeface="Century Gothic"/>
              <a:ea typeface="+mn-ea"/>
              <a:cs typeface="+mn-cs"/>
            </a:rPr>
            <a:t> (</a:t>
          </a:r>
          <a:r>
            <a:rPr lang="it-IT" sz="1800" b="0" i="0" kern="1200" noProof="0" dirty="0" smtClean="0">
              <a:latin typeface="Century Gothic"/>
              <a:ea typeface="+mn-ea"/>
              <a:cs typeface="+mn-cs"/>
              <a:hlinkClick xmlns:r="http://schemas.openxmlformats.org/officeDocument/2006/relationships" r:id="rId4"/>
            </a:rPr>
            <a:t>fspitaleri@units.it</a:t>
          </a:r>
          <a:r>
            <a:rPr lang="it-IT" sz="1800" b="0" i="0" kern="1200" noProof="0" dirty="0" smtClean="0">
              <a:latin typeface="Century Gothic"/>
              <a:ea typeface="+mn-ea"/>
              <a:cs typeface="+mn-cs"/>
            </a:rPr>
            <a:t>)</a:t>
          </a:r>
        </a:p>
      </dsp:txBody>
      <dsp:txXfrm>
        <a:off x="1088249" y="2259086"/>
        <a:ext cx="3224119" cy="1934471"/>
      </dsp:txXfrm>
    </dsp:sp>
    <dsp:sp modelId="{5429D04B-D3BC-42D0-B5D3-4A45E3106E19}">
      <dsp:nvSpPr>
        <dsp:cNvPr id="0" name=""/>
        <dsp:cNvSpPr/>
      </dsp:nvSpPr>
      <dsp:spPr>
        <a:xfrm>
          <a:off x="4634780" y="2259086"/>
          <a:ext cx="3224119" cy="19344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914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b="0" i="0" kern="1200" noProof="0" dirty="0" smtClean="0">
              <a:latin typeface="Century Gothic"/>
              <a:ea typeface="+mn-ea"/>
              <a:cs typeface="+mn-cs"/>
            </a:rPr>
            <a:t>Pagina</a:t>
          </a:r>
          <a:r>
            <a:rPr lang="it-IT" sz="2800" b="0" i="0" kern="1200" baseline="0" noProof="0" dirty="0" smtClean="0">
              <a:latin typeface="Century Gothic"/>
              <a:ea typeface="+mn-ea"/>
              <a:cs typeface="+mn-cs"/>
            </a:rPr>
            <a:t> </a:t>
          </a:r>
          <a:r>
            <a:rPr lang="it-IT" sz="2800" b="0" i="0" kern="1200" baseline="0" noProof="0" dirty="0" err="1" smtClean="0">
              <a:latin typeface="Century Gothic"/>
              <a:ea typeface="+mn-ea"/>
              <a:cs typeface="+mn-cs"/>
            </a:rPr>
            <a:t>moodle</a:t>
          </a:r>
          <a:r>
            <a:rPr lang="it-IT" sz="2800" b="0" i="0" kern="1200" baseline="0" noProof="0" dirty="0" smtClean="0">
              <a:latin typeface="Century Gothic"/>
              <a:ea typeface="+mn-ea"/>
              <a:cs typeface="+mn-cs"/>
            </a:rPr>
            <a:t> federato (Corso Diritto UE 2015-16)</a:t>
          </a:r>
          <a:endParaRPr lang="it-IT" sz="2800" b="0" i="0" kern="1200" noProof="0" dirty="0">
            <a:latin typeface="Century Gothic"/>
            <a:ea typeface="+mn-ea"/>
            <a:cs typeface="+mn-cs"/>
          </a:endParaRPr>
        </a:p>
      </dsp:txBody>
      <dsp:txXfrm>
        <a:off x="4634780" y="2259086"/>
        <a:ext cx="3224119" cy="19344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730" cy="4948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511" y="0"/>
            <a:ext cx="2918730" cy="4948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74AC39-44E6-425E-AF49-CF7D189F346F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4668"/>
            <a:ext cx="2918730" cy="4948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511" y="9374668"/>
            <a:ext cx="2918730" cy="4948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0F472-929B-459B-8D82-2FABCC5B32A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264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189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189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DF2775BC-6312-42C7-B7C5-EA6783C2D9CA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9691"/>
            <a:ext cx="5388610" cy="3886111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4302"/>
            <a:ext cx="2918830" cy="495188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5" y="9374302"/>
            <a:ext cx="2918830" cy="495188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67F715A1-4ADC-44E0-9587-804FF39D6B2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84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67F715A1-4ADC-44E0-9587-804FF39D6B22}" type="slidenum">
              <a:rPr lang="en-US" sz="1200" b="0" i="0">
                <a:latin typeface="Calibri"/>
                <a:ea typeface="+mn-ea"/>
                <a:cs typeface="+mn-cs"/>
              </a:rPr>
              <a:t>5</a:t>
            </a:fld>
            <a:endParaRPr lang="en-US" sz="1200" b="0" i="0" dirty="0"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9534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67F715A1-4ADC-44E0-9587-804FF39D6B22}" type="slidenum">
              <a:rPr lang="en-US" sz="1200" b="0" i="0">
                <a:latin typeface="Calibri"/>
                <a:ea typeface="+mn-ea"/>
                <a:cs typeface="+mn-cs"/>
              </a:rPr>
              <a:t>6</a:t>
            </a:fld>
            <a:endParaRPr lang="en-US" sz="1200" b="0" i="0" dirty="0"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624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67F715A1-4ADC-44E0-9587-804FF39D6B22}" type="slidenum">
              <a:rPr lang="en-US" sz="1200" b="0" i="0">
                <a:latin typeface="Calibri"/>
                <a:ea typeface="+mn-ea"/>
                <a:cs typeface="+mn-cs"/>
              </a:rPr>
              <a:t>7</a:t>
            </a:fld>
            <a:endParaRPr lang="en-US" sz="1200" b="0" i="0" dirty="0"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54021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67F715A1-4ADC-44E0-9587-804FF39D6B22}" type="slidenum">
              <a:rPr lang="en-US" sz="1200" b="0" i="0">
                <a:latin typeface="Calibri"/>
                <a:ea typeface="+mn-ea"/>
                <a:cs typeface="+mn-cs"/>
              </a:rPr>
              <a:t>8</a:t>
            </a:fld>
            <a:endParaRPr lang="en-US" sz="1200" b="0" i="0" dirty="0"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6875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892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391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‹N›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640915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‹N›</a:t>
            </a:fld>
            <a:endParaRPr lang="en-US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en-US" sz="1800" b="0" i="0">
                <a:latin typeface="Century Gothic"/>
                <a:ea typeface="+mn-ea"/>
                <a:cs typeface="+mn-cs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en-US" sz="1800" b="0" i="0">
                <a:latin typeface="Century Gothic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7621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4607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3163026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‹N›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74801" y="4953000"/>
            <a:ext cx="7999315" cy="1074057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0" i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4033" y="331651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en-US" sz="1800" b="0" i="0">
                <a:latin typeface="Century Gothic"/>
                <a:ea typeface="+mn-ea"/>
                <a:cs typeface="+mn-cs"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en-US" sz="1800" b="0" i="0">
                <a:latin typeface="Century Gothic"/>
                <a:ea typeface="+mn-ea"/>
                <a:cs typeface="+mn-cs"/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1664584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‹N›</a:t>
            </a:fld>
            <a:endParaRPr lang="en-US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54953" y="3848610"/>
            <a:ext cx="8825659" cy="588517"/>
          </a:xfrm>
        </p:spPr>
        <p:txBody>
          <a:bodyPr anchor="b">
            <a:normAutofit/>
          </a:bodyPr>
          <a:lstStyle>
            <a:lvl1pPr marL="0" indent="0" algn="l" defTabSz="457200" rtl="0" eaLnBrk="1" latinLnBrk="0" hangingPunct="1">
              <a:buNone/>
              <a:defRPr lang="en-US" sz="3600" b="0" i="0" kern="1200" cap="none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7922269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9470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9" name="Picture Placeholder 2"/>
          <p:cNvSpPr>
            <a:spLocks noGrp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30" name="Picture Placeholder 2"/>
          <p:cNvSpPr>
            <a:spLocks noGrp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/>
          </a:p>
        </p:txBody>
      </p:sp>
      <p:sp>
        <p:nvSpPr>
          <p:cNvPr id="31" name="Picture Placeholder 2"/>
          <p:cNvSpPr>
            <a:spLocks noGrp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5526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b" anchorCtr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9830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64151" y="1447799"/>
            <a:ext cx="1409965" cy="4413251"/>
          </a:xfrm>
        </p:spPr>
        <p:txBody>
          <a:bodyPr vert="eaVert" anchor="b" anchorCtr="0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447799"/>
            <a:ext cx="6776630" cy="4413251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02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446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998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208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202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123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531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989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085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1000"/>
                </a:schemeClr>
              </a:gs>
              <a:gs pos="75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8000"/>
                </a:schemeClr>
              </a:gs>
              <a:gs pos="71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799941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4000"/>
                </a:schemeClr>
              </a:gs>
              <a:gs pos="73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860901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0000"/>
                </a:schemeClr>
              </a:gs>
              <a:gs pos="66000">
                <a:schemeClr val="accent1">
                  <a:lumMod val="60000"/>
                  <a:lumOff val="40000"/>
                  <a:alpha val="0"/>
                </a:schemeClr>
              </a:gs>
              <a:gs pos="31000">
                <a:schemeClr val="accent1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0FF0622-75E4-48B8-A617-5428CA5926CE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75541-8164-4CC7-9F2F-6F0C49BB858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4672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  <p:sldLayoutId id="2147483699" r:id="rId19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Diritto dell’Unione europea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l">
              <a:buNone/>
            </a:pPr>
            <a:r>
              <a:rPr lang="it-IT" b="0" i="0" dirty="0" smtClean="0">
                <a:solidFill>
                  <a:srgbClr val="F5A408"/>
                </a:solidFill>
              </a:rPr>
              <a:t>TITOLARE DEL CORSO: PROF. Stefano Amadeo </a:t>
            </a:r>
          </a:p>
          <a:p>
            <a:pPr marL="0" indent="0" algn="l">
              <a:buNone/>
            </a:pPr>
            <a:r>
              <a:rPr lang="it-IT" dirty="0" smtClean="0">
                <a:solidFill>
                  <a:srgbClr val="F5A408"/>
                </a:solidFill>
              </a:rPr>
              <a:t>Collaboratori: prof. Fabio </a:t>
            </a:r>
            <a:r>
              <a:rPr lang="it-IT" dirty="0" err="1" smtClean="0">
                <a:solidFill>
                  <a:srgbClr val="F5A408"/>
                </a:solidFill>
              </a:rPr>
              <a:t>Spitaleri</a:t>
            </a:r>
            <a:r>
              <a:rPr lang="it-IT" dirty="0" smtClean="0">
                <a:solidFill>
                  <a:srgbClr val="F5A408"/>
                </a:solidFill>
              </a:rPr>
              <a:t>, </a:t>
            </a:r>
            <a:r>
              <a:rPr lang="it-IT" dirty="0" err="1" smtClean="0">
                <a:solidFill>
                  <a:srgbClr val="F5A408"/>
                </a:solidFill>
              </a:rPr>
              <a:t>dott.sse</a:t>
            </a:r>
            <a:r>
              <a:rPr lang="it-IT" dirty="0" smtClean="0">
                <a:solidFill>
                  <a:srgbClr val="F5A408"/>
                </a:solidFill>
              </a:rPr>
              <a:t> Alessia </a:t>
            </a:r>
            <a:r>
              <a:rPr lang="it-IT" dirty="0" err="1" smtClean="0">
                <a:solidFill>
                  <a:srgbClr val="F5A408"/>
                </a:solidFill>
              </a:rPr>
              <a:t>voinich</a:t>
            </a:r>
            <a:r>
              <a:rPr lang="it-IT" dirty="0" smtClean="0">
                <a:solidFill>
                  <a:srgbClr val="F5A408"/>
                </a:solidFill>
              </a:rPr>
              <a:t>, </a:t>
            </a:r>
            <a:r>
              <a:rPr lang="it-IT" dirty="0" err="1" smtClean="0">
                <a:solidFill>
                  <a:srgbClr val="F5A408"/>
                </a:solidFill>
              </a:rPr>
              <a:t>maria</a:t>
            </a:r>
            <a:r>
              <a:rPr lang="it-IT" dirty="0" smtClean="0">
                <a:solidFill>
                  <a:srgbClr val="F5A408"/>
                </a:solidFill>
              </a:rPr>
              <a:t> grazia </a:t>
            </a:r>
            <a:r>
              <a:rPr lang="it-IT" dirty="0" err="1" smtClean="0">
                <a:solidFill>
                  <a:srgbClr val="F5A408"/>
                </a:solidFill>
              </a:rPr>
              <a:t>Buonanno</a:t>
            </a:r>
            <a:r>
              <a:rPr lang="it-IT" dirty="0" smtClean="0">
                <a:solidFill>
                  <a:srgbClr val="F5A408"/>
                </a:solidFill>
              </a:rPr>
              <a:t>, giulia </a:t>
            </a:r>
            <a:r>
              <a:rPr lang="it-IT" dirty="0" err="1" smtClean="0">
                <a:solidFill>
                  <a:srgbClr val="F5A408"/>
                </a:solidFill>
              </a:rPr>
              <a:t>larato</a:t>
            </a:r>
            <a:r>
              <a:rPr lang="it-IT" b="0" i="0" dirty="0" smtClean="0">
                <a:solidFill>
                  <a:srgbClr val="F5A408"/>
                </a:solidFill>
              </a:rPr>
              <a:t>| anno accademico 2015/16</a:t>
            </a:r>
            <a:endParaRPr lang="it-IT" b="0" i="0" dirty="0">
              <a:solidFill>
                <a:srgbClr val="F5A4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44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Risorse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0234161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530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749746" cy="1400530"/>
          </a:xfrm>
        </p:spPr>
        <p:txBody>
          <a:bodyPr/>
          <a:lstStyle/>
          <a:p>
            <a:r>
              <a:rPr lang="it-IT" dirty="0"/>
              <a:t>Informazioni di contatto </a:t>
            </a:r>
            <a:r>
              <a:rPr lang="it-IT" dirty="0" smtClean="0"/>
              <a:t>del docente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4518613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200" dirty="0"/>
              <a:t>Domande?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2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Descrizione del corso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475617" cy="4195763"/>
          </a:xfrm>
        </p:spPr>
        <p:txBody>
          <a:bodyPr/>
          <a:lstStyle/>
          <a:p>
            <a:pPr marL="347472" indent="-347472" algn="l" defTabSz="457200">
              <a:spcBef>
                <a:spcPts val="432"/>
              </a:spcBef>
              <a:spcAft>
                <a:spcPts val="600"/>
              </a:spcAft>
              <a:buClr>
                <a:srgbClr val="F5A408"/>
              </a:buClr>
              <a:buSzPct val="80000"/>
              <a:buFont typeface="Wingdings 3"/>
              <a:buChar char=""/>
            </a:pPr>
            <a:r>
              <a:rPr lang="it-IT" dirty="0" smtClean="0">
                <a:latin typeface="Century Gothic"/>
              </a:rPr>
              <a:t>Informazioni generali</a:t>
            </a:r>
            <a:endParaRPr lang="it-IT" sz="1800" b="0" i="0" dirty="0">
              <a:solidFill>
                <a:schemeClr val="tx1"/>
              </a:solidFill>
              <a:latin typeface="Century Gothic"/>
              <a:ea typeface="+mj-ea"/>
              <a:cs typeface="+mj-cs"/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47472" indent="-347472" algn="l" defTabSz="457200">
              <a:spcBef>
                <a:spcPts val="432"/>
              </a:spcBef>
              <a:spcAft>
                <a:spcPts val="600"/>
              </a:spcAft>
              <a:buClr>
                <a:srgbClr val="F5A408"/>
              </a:buClr>
              <a:buSzPct val="80000"/>
              <a:buFont typeface="Wingdings 3"/>
              <a:buChar char=""/>
            </a:pPr>
            <a:r>
              <a:rPr lang="it-IT" sz="1800" b="0" i="0" u="sng" noProof="1" smtClean="0">
                <a:solidFill>
                  <a:schemeClr val="tx1"/>
                </a:solidFill>
                <a:latin typeface="Century Gothic"/>
                <a:ea typeface="+mj-ea"/>
                <a:cs typeface="+mj-cs"/>
              </a:rPr>
              <a:t>Orario lezioni</a:t>
            </a:r>
            <a:r>
              <a:rPr lang="it-IT" sz="1800" b="0" i="0" noProof="1" smtClean="0">
                <a:solidFill>
                  <a:schemeClr val="tx1"/>
                </a:solidFill>
                <a:latin typeface="Century Gothic"/>
                <a:ea typeface="+mj-ea"/>
                <a:cs typeface="+mj-cs"/>
              </a:rPr>
              <a:t>:</a:t>
            </a:r>
          </a:p>
          <a:p>
            <a:pPr marL="347472" indent="-347472" algn="l" defTabSz="457200">
              <a:spcBef>
                <a:spcPts val="432"/>
              </a:spcBef>
              <a:spcAft>
                <a:spcPts val="600"/>
              </a:spcAft>
              <a:buClr>
                <a:srgbClr val="F5A408"/>
              </a:buClr>
              <a:buSzPct val="80000"/>
              <a:buFont typeface="Wingdings 3"/>
              <a:buChar char=""/>
            </a:pPr>
            <a:r>
              <a:rPr lang="it-IT" sz="1800" b="0" i="0" noProof="1" smtClean="0">
                <a:solidFill>
                  <a:schemeClr val="tx1"/>
                </a:solidFill>
                <a:latin typeface="Century Gothic"/>
                <a:ea typeface="+mj-ea"/>
                <a:cs typeface="+mj-cs"/>
              </a:rPr>
              <a:t>Lunedì ore 11-13 (Venezian); Martedì ore 17-19 (Ambrosino); Mercoledì ore 11-13 (Ambrosino)</a:t>
            </a:r>
          </a:p>
          <a:p>
            <a:pPr marL="347472" indent="-347472" algn="l" defTabSz="457200">
              <a:spcBef>
                <a:spcPts val="432"/>
              </a:spcBef>
              <a:spcAft>
                <a:spcPts val="600"/>
              </a:spcAft>
              <a:buClr>
                <a:srgbClr val="F5A408"/>
              </a:buClr>
              <a:buSzPct val="80000"/>
              <a:buFont typeface="Wingdings 3"/>
              <a:buChar char=""/>
            </a:pPr>
            <a:r>
              <a:rPr lang="it-IT" sz="1800" b="0" i="0" u="sng" noProof="1" smtClean="0">
                <a:solidFill>
                  <a:schemeClr val="tx1"/>
                </a:solidFill>
                <a:latin typeface="Century Gothic"/>
                <a:ea typeface="+mj-ea"/>
                <a:cs typeface="+mj-cs"/>
              </a:rPr>
              <a:t>Seminari di approfondimento</a:t>
            </a:r>
            <a:r>
              <a:rPr lang="it-IT" sz="1800" b="0" i="0" noProof="1" smtClean="0">
                <a:solidFill>
                  <a:schemeClr val="tx1"/>
                </a:solidFill>
                <a:latin typeface="Century Gothic"/>
                <a:ea typeface="+mj-ea"/>
                <a:cs typeface="+mj-cs"/>
              </a:rPr>
              <a:t>: Regioni e Diritto UE; Concessioni e Diritto UE; Ambiente</a:t>
            </a:r>
          </a:p>
          <a:p>
            <a:pPr marL="347472" indent="-347472" algn="l" defTabSz="457200">
              <a:spcBef>
                <a:spcPts val="432"/>
              </a:spcBef>
              <a:spcAft>
                <a:spcPts val="600"/>
              </a:spcAft>
              <a:buClr>
                <a:srgbClr val="F5A408"/>
              </a:buClr>
              <a:buSzPct val="80000"/>
              <a:buFont typeface="Wingdings 3"/>
              <a:buChar char=""/>
            </a:pPr>
            <a:r>
              <a:rPr lang="it-IT" sz="1800" b="0" i="0" u="sng" noProof="1" smtClean="0">
                <a:solidFill>
                  <a:schemeClr val="tx1"/>
                </a:solidFill>
                <a:latin typeface="Century Gothic"/>
                <a:ea typeface="+mj-ea"/>
                <a:cs typeface="+mj-cs"/>
              </a:rPr>
              <a:t>Prerequisiti</a:t>
            </a:r>
            <a:r>
              <a:rPr lang="it-IT" sz="1800" b="0" i="0" noProof="1" smtClean="0">
                <a:solidFill>
                  <a:schemeClr val="tx1"/>
                </a:solidFill>
                <a:latin typeface="Century Gothic"/>
                <a:ea typeface="+mj-ea"/>
                <a:cs typeface="+mj-cs"/>
              </a:rPr>
              <a:t>: diritto costituzionale, diritto privato; suggerito: diritto internazionale</a:t>
            </a:r>
          </a:p>
          <a:p>
            <a:pPr marL="347472" indent="-347472" algn="l" defTabSz="457200">
              <a:spcBef>
                <a:spcPts val="432"/>
              </a:spcBef>
              <a:spcAft>
                <a:spcPts val="600"/>
              </a:spcAft>
              <a:buClr>
                <a:srgbClr val="F5A408"/>
              </a:buClr>
              <a:buSzPct val="80000"/>
              <a:buFont typeface="Wingdings 3"/>
              <a:buChar char=""/>
            </a:pPr>
            <a:r>
              <a:rPr lang="it-IT" sz="1800" b="0" i="0" u="sng" noProof="1" smtClean="0">
                <a:solidFill>
                  <a:schemeClr val="tx1"/>
                </a:solidFill>
                <a:latin typeface="Century Gothic"/>
                <a:ea typeface="+mj-ea"/>
                <a:cs typeface="+mj-cs"/>
              </a:rPr>
              <a:t>Crediti</a:t>
            </a:r>
            <a:r>
              <a:rPr lang="it-IT" sz="1800" b="0" i="0" noProof="1" smtClean="0">
                <a:solidFill>
                  <a:schemeClr val="tx1"/>
                </a:solidFill>
                <a:latin typeface="Century Gothic"/>
                <a:ea typeface="+mj-ea"/>
                <a:cs typeface="+mj-cs"/>
              </a:rPr>
              <a:t>: 12</a:t>
            </a:r>
            <a:endParaRPr lang="it-IT" sz="1800" b="0" i="0" noProof="1">
              <a:solidFill>
                <a:schemeClr val="tx1"/>
              </a:solidFill>
              <a:latin typeface="Century Gothic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5667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Obiettivi del corso</a:t>
            </a:r>
          </a:p>
        </p:txBody>
      </p:sp>
      <p:graphicFrame>
        <p:nvGraphicFramePr>
          <p:cNvPr id="6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2465887"/>
              </p:ext>
            </p:extLst>
          </p:nvPr>
        </p:nvGraphicFramePr>
        <p:xfrm>
          <a:off x="1199323" y="1277386"/>
          <a:ext cx="8911146" cy="5742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0382"/>
                <a:gridCol w="2970382"/>
                <a:gridCol w="2970382"/>
              </a:tblGrid>
              <a:tr h="539609"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1" i="0" noProof="0" dirty="0" smtClean="0">
                          <a:solidFill>
                            <a:schemeClr val="lt1"/>
                          </a:solidFill>
                          <a:latin typeface="Century Gothic"/>
                          <a:ea typeface="+mn-ea"/>
                          <a:cs typeface="+mn-cs"/>
                        </a:rPr>
                        <a:t>Obiettivi del corso</a:t>
                      </a:r>
                      <a:endParaRPr lang="it-IT" sz="1800" b="1" i="0" noProof="0" dirty="0">
                        <a:solidFill>
                          <a:schemeClr val="lt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1" i="0" noProof="0" dirty="0" smtClean="0">
                          <a:solidFill>
                            <a:schemeClr val="lt1"/>
                          </a:solidFill>
                          <a:latin typeface="Century Gothic"/>
                          <a:ea typeface="+mn-ea"/>
                          <a:cs typeface="+mn-cs"/>
                        </a:rPr>
                        <a:t>Risultati</a:t>
                      </a:r>
                      <a:r>
                        <a:rPr lang="it-IT" sz="1800" b="1" i="0" baseline="0" noProof="0" dirty="0" smtClean="0">
                          <a:solidFill>
                            <a:schemeClr val="lt1"/>
                          </a:solidFill>
                          <a:latin typeface="Century Gothic"/>
                          <a:ea typeface="+mn-ea"/>
                          <a:cs typeface="+mn-cs"/>
                        </a:rPr>
                        <a:t> Attesi</a:t>
                      </a:r>
                      <a:endParaRPr lang="it-IT" sz="1800" b="1" i="0" baseline="0" noProof="0" dirty="0">
                        <a:solidFill>
                          <a:schemeClr val="lt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1" i="0" noProof="0" dirty="0" smtClean="0">
                          <a:solidFill>
                            <a:schemeClr val="lt1"/>
                          </a:solidFill>
                          <a:latin typeface="Century Gothic"/>
                          <a:ea typeface="+mn-ea"/>
                          <a:cs typeface="+mn-cs"/>
                        </a:rPr>
                        <a:t>Abilità acquisite</a:t>
                      </a:r>
                      <a:endParaRPr lang="it-IT" sz="1800" b="1" i="0" noProof="0" dirty="0">
                        <a:solidFill>
                          <a:schemeClr val="lt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368549"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Obiettivo 1</a:t>
                      </a:r>
                      <a:endParaRPr lang="it-IT" sz="1800" b="0" i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Conoscenza</a:t>
                      </a: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 di base delle regole di funzionamento dell’Unione europea</a:t>
                      </a:r>
                      <a:endParaRPr lang="it-IT" sz="1800" b="0" i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Capacità</a:t>
                      </a: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 di descrizione e di inquadramento critico dei principali istituti del diritto dell’Unione</a:t>
                      </a:r>
                      <a:endParaRPr lang="it-IT" sz="1800" b="0" i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625151"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Obiettivo</a:t>
                      </a: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 2</a:t>
                      </a:r>
                      <a:endParaRPr lang="it-IT" sz="1800" b="0" i="0" baseline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Conoscenza</a:t>
                      </a: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 del sistema e dei principi del mercato unico europeo</a:t>
                      </a:r>
                      <a:endParaRPr lang="it-IT" sz="1800" b="0" i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Capacità</a:t>
                      </a: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 di argomentazione ed esemplificazione sulle libertà di circolazione economiche e civiche europee</a:t>
                      </a:r>
                      <a:endParaRPr lang="it-IT" sz="1800" b="0" i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368549"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Obiettivo 3</a:t>
                      </a:r>
                      <a:endParaRPr lang="it-IT" sz="1800" b="0" i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Conoscenza</a:t>
                      </a: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 delle regole di concorrenza e delle regole sugli aiuti pubblici alle imprese</a:t>
                      </a:r>
                      <a:endParaRPr lang="it-IT" sz="1800" b="0" i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Capacità</a:t>
                      </a: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 di qualificazione delle misure pubbliche e private rispetto al diritto UE antitrust </a:t>
                      </a:r>
                      <a:endParaRPr lang="it-IT" sz="1800" b="0" i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39609"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endParaRPr lang="it-IT" sz="1800" b="0" i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it-IT" sz="1800" b="0" i="0" baseline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endParaRPr lang="it-IT" sz="1800" b="0" i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115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Metodi di insegnamento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7472" indent="-347472" algn="l" defTabSz="457200">
              <a:spcBef>
                <a:spcPts val="480"/>
              </a:spcBef>
              <a:spcAft>
                <a:spcPts val="600"/>
              </a:spcAft>
              <a:buClr>
                <a:srgbClr val="F5A408"/>
              </a:buClr>
              <a:buSzPct val="80000"/>
              <a:buFont typeface="Wingdings 3"/>
              <a:buChar char=""/>
            </a:pPr>
            <a:r>
              <a:rPr lang="it-IT" dirty="0" smtClean="0">
                <a:latin typeface="Century Gothic"/>
              </a:rPr>
              <a:t>Le attività didattiche avranno i seguenti contenuti:</a:t>
            </a:r>
            <a:endParaRPr lang="it-IT" sz="2000" b="0" i="0" dirty="0" smtClean="0">
              <a:solidFill>
                <a:schemeClr val="tx1"/>
              </a:solidFill>
              <a:latin typeface="Century Gothic"/>
              <a:ea typeface="+mj-ea"/>
              <a:cs typeface="+mj-cs"/>
            </a:endParaRPr>
          </a:p>
          <a:p>
            <a:pPr marL="740664" lvl="1" indent="-283464" algn="l" defTabSz="457200">
              <a:spcBef>
                <a:spcPts val="432"/>
              </a:spcBef>
              <a:spcAft>
                <a:spcPts val="600"/>
              </a:spcAft>
              <a:buClr>
                <a:srgbClr val="F5A408"/>
              </a:buClr>
              <a:buSzPct val="80000"/>
              <a:buFont typeface="Wingdings 3"/>
              <a:buChar char=""/>
            </a:pPr>
            <a:r>
              <a:rPr lang="it-IT" sz="1800" b="0" i="0" dirty="0" smtClean="0">
                <a:solidFill>
                  <a:schemeClr val="tx1"/>
                </a:solidFill>
                <a:latin typeface="Century Gothic"/>
                <a:ea typeface="+mj-ea"/>
                <a:cs typeface="+mj-cs"/>
              </a:rPr>
              <a:t>Lezioni frontali (introduzione dei principali istituti giuridici e loro inquadramento giurisprudenziale)</a:t>
            </a:r>
          </a:p>
          <a:p>
            <a:pPr marL="740664" lvl="1" indent="-283464" algn="l" defTabSz="457200">
              <a:spcBef>
                <a:spcPts val="432"/>
              </a:spcBef>
              <a:spcAft>
                <a:spcPts val="600"/>
              </a:spcAft>
              <a:buClr>
                <a:srgbClr val="F5A408"/>
              </a:buClr>
              <a:buSzPct val="80000"/>
              <a:buFont typeface="Wingdings 3"/>
              <a:buChar char=""/>
            </a:pPr>
            <a:r>
              <a:rPr lang="it-IT" dirty="0" smtClean="0">
                <a:latin typeface="Century Gothic"/>
              </a:rPr>
              <a:t>Seminari di discussione (giurisprudenza)</a:t>
            </a:r>
            <a:endParaRPr lang="it-IT" sz="1800" b="0" i="0" dirty="0" smtClean="0">
              <a:solidFill>
                <a:schemeClr val="tx1"/>
              </a:solidFill>
              <a:latin typeface="Century Gothic"/>
              <a:ea typeface="+mj-ea"/>
              <a:cs typeface="+mj-cs"/>
            </a:endParaRPr>
          </a:p>
          <a:p>
            <a:pPr marL="740664" lvl="1" indent="-283464" algn="l" defTabSz="457200">
              <a:spcBef>
                <a:spcPts val="432"/>
              </a:spcBef>
              <a:spcAft>
                <a:spcPts val="600"/>
              </a:spcAft>
              <a:buClr>
                <a:srgbClr val="F5A408"/>
              </a:buClr>
              <a:buSzPct val="80000"/>
              <a:buFont typeface="Wingdings 3"/>
              <a:buChar char=""/>
            </a:pPr>
            <a:r>
              <a:rPr lang="it-IT" dirty="0" smtClean="0">
                <a:latin typeface="Century Gothic"/>
              </a:rPr>
              <a:t>Seminari tematici (enti territoriali e integrazione, ambiente, concessioni)</a:t>
            </a:r>
            <a:endParaRPr lang="it-IT" sz="1800" b="0" i="0" dirty="0" smtClean="0">
              <a:solidFill>
                <a:schemeClr val="tx1"/>
              </a:solidFill>
              <a:latin typeface="Century Gothic"/>
              <a:ea typeface="+mj-ea"/>
              <a:cs typeface="+mj-cs"/>
            </a:endParaRPr>
          </a:p>
          <a:p>
            <a:pPr marL="740664" lvl="1" indent="-283464" algn="l" defTabSz="457200">
              <a:spcBef>
                <a:spcPts val="432"/>
              </a:spcBef>
              <a:spcAft>
                <a:spcPts val="600"/>
              </a:spcAft>
              <a:buClr>
                <a:srgbClr val="F5A408"/>
              </a:buClr>
              <a:buSzPct val="80000"/>
              <a:buFont typeface="Wingdings 3"/>
              <a:buChar char=""/>
            </a:pPr>
            <a:r>
              <a:rPr lang="it-IT" dirty="0" smtClean="0">
                <a:latin typeface="Century Gothic"/>
              </a:rPr>
              <a:t>Seminari multidisciplinari (diritto UE, diritto costituzionale, diritto penale)</a:t>
            </a:r>
            <a:endParaRPr lang="it-IT" sz="1800" b="0" i="0" dirty="0" smtClean="0">
              <a:solidFill>
                <a:schemeClr val="tx1"/>
              </a:solidFill>
              <a:latin typeface="Century Gothic"/>
              <a:ea typeface="+mj-ea"/>
              <a:cs typeface="+mj-cs"/>
            </a:endParaRPr>
          </a:p>
          <a:p>
            <a:pPr marL="740664" lvl="1" indent="-283464" algn="l" defTabSz="457200">
              <a:spcBef>
                <a:spcPts val="432"/>
              </a:spcBef>
              <a:spcAft>
                <a:spcPts val="600"/>
              </a:spcAft>
              <a:buClr>
                <a:srgbClr val="F5A408"/>
              </a:buClr>
              <a:buSzPct val="80000"/>
              <a:buFont typeface="Wingdings 3"/>
              <a:buChar char=""/>
            </a:pPr>
            <a:r>
              <a:rPr lang="it-IT" dirty="0" smtClean="0">
                <a:latin typeface="Century Gothic"/>
              </a:rPr>
              <a:t>Simulazioni di esame</a:t>
            </a:r>
            <a:endParaRPr lang="it-IT" sz="1800" b="0" i="0" dirty="0">
              <a:solidFill>
                <a:schemeClr val="tx1"/>
              </a:solidFill>
              <a:latin typeface="Century Gothic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380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45738" y="499100"/>
            <a:ext cx="9404723" cy="1400530"/>
          </a:xfrm>
        </p:spPr>
        <p:txBody>
          <a:bodyPr/>
          <a:lstStyle/>
          <a:p>
            <a:r>
              <a:rPr lang="it-IT" dirty="0" smtClean="0"/>
              <a:t>Calendario e Argomenti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2777703"/>
              </p:ext>
            </p:extLst>
          </p:nvPr>
        </p:nvGraphicFramePr>
        <p:xfrm>
          <a:off x="1103313" y="2052638"/>
          <a:ext cx="8947148" cy="4051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8888"/>
                <a:gridCol w="1848135"/>
                <a:gridCol w="2920538"/>
                <a:gridCol w="2509587"/>
              </a:tblGrid>
              <a:tr h="576866"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1" i="0" noProof="0" dirty="0" smtClean="0">
                          <a:solidFill>
                            <a:schemeClr val="lt1"/>
                          </a:solidFill>
                          <a:latin typeface="Century Gothic"/>
                          <a:ea typeface="+mn-ea"/>
                          <a:cs typeface="+mn-cs"/>
                        </a:rPr>
                        <a:t>Settimana</a:t>
                      </a:r>
                      <a:endParaRPr lang="it-IT" sz="1800" b="1" i="0" noProof="0" dirty="0">
                        <a:solidFill>
                          <a:schemeClr val="lt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1" i="0" noProof="0" dirty="0" smtClean="0">
                          <a:solidFill>
                            <a:schemeClr val="lt1"/>
                          </a:solidFill>
                          <a:latin typeface="Century Gothic"/>
                          <a:ea typeface="+mn-ea"/>
                          <a:cs typeface="+mn-cs"/>
                        </a:rPr>
                        <a:t>Argomento</a:t>
                      </a:r>
                      <a:endParaRPr lang="it-IT" sz="1800" b="1" i="0" noProof="0" dirty="0">
                        <a:solidFill>
                          <a:schemeClr val="lt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1" i="0" noProof="0" dirty="0" smtClean="0">
                          <a:solidFill>
                            <a:schemeClr val="lt1"/>
                          </a:solidFill>
                          <a:latin typeface="Century Gothic"/>
                          <a:ea typeface="+mn-ea"/>
                          <a:cs typeface="+mn-cs"/>
                        </a:rPr>
                        <a:t>Contenuti</a:t>
                      </a:r>
                      <a:endParaRPr lang="it-IT" sz="1800" b="1" i="0" noProof="0" dirty="0">
                        <a:solidFill>
                          <a:schemeClr val="lt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1" i="0" noProof="0" dirty="0" smtClean="0">
                          <a:solidFill>
                            <a:schemeClr val="lt1"/>
                          </a:solidFill>
                          <a:latin typeface="Century Gothic"/>
                          <a:ea typeface="+mn-ea"/>
                          <a:cs typeface="+mn-cs"/>
                        </a:rPr>
                        <a:t>Obiettivo</a:t>
                      </a:r>
                      <a:endParaRPr lang="it-IT" sz="1800" b="1" i="0" noProof="0" dirty="0">
                        <a:solidFill>
                          <a:schemeClr val="lt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76866"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29/2-2/3</a:t>
                      </a:r>
                      <a:endParaRPr lang="it-IT" sz="1800" b="0" i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1 Nascita </a:t>
                      </a: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e sviluppo integrazione europea</a:t>
                      </a:r>
                      <a:endParaRPr lang="it-IT" sz="1800" b="0" i="0" baseline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Studio dei fenomeni (storico giuridici) attraversati nei 65 anni di integrazione europea</a:t>
                      </a:r>
                      <a:endParaRPr lang="it-IT" sz="1800" b="0" i="0" baseline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Comprensione</a:t>
                      </a: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 dei grandi problemi del processo di integrazione</a:t>
                      </a:r>
                      <a:endParaRPr lang="it-IT" sz="1800" b="0" i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76866">
                <a:tc>
                  <a:txBody>
                    <a:bodyPr/>
                    <a:lstStyle/>
                    <a:p>
                      <a:pPr marL="0" marR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7/3 – 14/3</a:t>
                      </a:r>
                      <a:endParaRPr lang="it-IT" sz="1800" b="0" i="0" noProof="0" dirty="0" smtClean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  <a:p>
                      <a:pPr marL="0" algn="l" defTabSz="457200">
                        <a:buNone/>
                      </a:pPr>
                      <a:endParaRPr lang="it-IT" noProof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2 Il quadro istituzionale e le procedure normative</a:t>
                      </a:r>
                      <a:endParaRPr lang="it-IT" sz="1800" b="0" i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Il Parlamento europeo, il Consiglio, il Consiglio europeo, la Commissione, la Corte di giustizia e gli organi dell’Unione. Le procedure legislative (ordinaria e speciali).</a:t>
                      </a:r>
                      <a:endParaRPr lang="it-IT" sz="1800" b="0" i="0" baseline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Comprensione</a:t>
                      </a: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 dell’organizzazione di istituzioni e organi UE e delle procedure («</a:t>
                      </a:r>
                      <a:r>
                        <a:rPr lang="it-IT" sz="1800" b="0" i="0" baseline="0" noProof="0" dirty="0" err="1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interistituzionali</a:t>
                      </a: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») di adozione degli atti dell’Unione</a:t>
                      </a:r>
                      <a:endParaRPr lang="it-IT" sz="1800" b="0" i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78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45738" y="499100"/>
            <a:ext cx="9404723" cy="1400530"/>
          </a:xfrm>
        </p:spPr>
        <p:txBody>
          <a:bodyPr/>
          <a:lstStyle/>
          <a:p>
            <a:r>
              <a:rPr lang="it-IT" dirty="0" smtClean="0"/>
              <a:t>Calendario e Argomenti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9796230"/>
              </p:ext>
            </p:extLst>
          </p:nvPr>
        </p:nvGraphicFramePr>
        <p:xfrm>
          <a:off x="1093305" y="1543879"/>
          <a:ext cx="8957156" cy="60641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0755"/>
                <a:gridCol w="1850202"/>
                <a:gridCol w="2923805"/>
                <a:gridCol w="2512394"/>
              </a:tblGrid>
              <a:tr h="943477"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1" i="0" noProof="0" dirty="0" smtClean="0">
                          <a:solidFill>
                            <a:schemeClr val="lt1"/>
                          </a:solidFill>
                          <a:latin typeface="Century Gothic"/>
                          <a:ea typeface="+mn-ea"/>
                          <a:cs typeface="+mn-cs"/>
                        </a:rPr>
                        <a:t>Settimana</a:t>
                      </a:r>
                      <a:endParaRPr lang="it-IT" sz="1800" b="1" i="0" noProof="0" dirty="0">
                        <a:solidFill>
                          <a:schemeClr val="lt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1" i="0" noProof="0" dirty="0" smtClean="0">
                          <a:solidFill>
                            <a:schemeClr val="lt1"/>
                          </a:solidFill>
                          <a:latin typeface="Century Gothic"/>
                          <a:ea typeface="+mn-ea"/>
                          <a:cs typeface="+mn-cs"/>
                        </a:rPr>
                        <a:t>Argomento</a:t>
                      </a:r>
                      <a:endParaRPr lang="it-IT" sz="1800" b="1" i="0" noProof="0" dirty="0">
                        <a:solidFill>
                          <a:schemeClr val="lt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1" i="0" noProof="0" dirty="0" smtClean="0">
                          <a:solidFill>
                            <a:schemeClr val="lt1"/>
                          </a:solidFill>
                          <a:latin typeface="Century Gothic"/>
                          <a:ea typeface="+mn-ea"/>
                          <a:cs typeface="+mn-cs"/>
                        </a:rPr>
                        <a:t>Contenuti</a:t>
                      </a:r>
                      <a:endParaRPr lang="it-IT" sz="1800" b="1" i="0" noProof="0" dirty="0">
                        <a:solidFill>
                          <a:schemeClr val="lt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1" i="0" noProof="0" dirty="0" smtClean="0">
                          <a:solidFill>
                            <a:schemeClr val="lt1"/>
                          </a:solidFill>
                          <a:latin typeface="Century Gothic"/>
                          <a:ea typeface="+mn-ea"/>
                          <a:cs typeface="+mn-cs"/>
                        </a:rPr>
                        <a:t>Obiettivo</a:t>
                      </a:r>
                      <a:endParaRPr lang="it-IT" sz="1800" b="1" i="0" noProof="0" dirty="0">
                        <a:solidFill>
                          <a:schemeClr val="lt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986677">
                <a:tc>
                  <a:txBody>
                    <a:bodyPr/>
                    <a:lstStyle/>
                    <a:p>
                      <a:pPr marL="0" marR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15/3 – 23/3 </a:t>
                      </a:r>
                      <a:endParaRPr lang="it-IT" sz="1800" b="0" i="0" noProof="0" dirty="0" smtClean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3</a:t>
                      </a: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L’ordinamento dell’Unione europea</a:t>
                      </a:r>
                      <a:endParaRPr lang="it-IT" sz="1800" b="0" i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Il diritto primario (e i diritti fondamentali), il diritto intermedio e il diritto derivato. L’adattamento normativo al diritto dell’UE</a:t>
                      </a:r>
                      <a:endParaRPr lang="it-IT" sz="1800" b="0" i="0" baseline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Identificazione</a:t>
                      </a: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 dei caratteri delle fonti dell’Unione (natura, effetti) e degli strumenti di adeguamento previsti dall’Italia (l. 234 del 2012)</a:t>
                      </a:r>
                    </a:p>
                  </a:txBody>
                  <a:tcPr anchor="ctr"/>
                </a:tc>
              </a:tr>
              <a:tr h="2463480">
                <a:tc>
                  <a:txBody>
                    <a:bodyPr/>
                    <a:lstStyle/>
                    <a:p>
                      <a:pPr marL="0" marR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4/4</a:t>
                      </a: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 – 12/4</a:t>
                      </a:r>
                      <a:endParaRPr lang="it-IT" sz="1800" b="0" i="0" noProof="0" dirty="0" smtClean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4</a:t>
                      </a: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 La tutela dei singoli dinanzi ai giudici nazionali (presupposti e rimedi)</a:t>
                      </a:r>
                      <a:endParaRPr lang="it-IT" sz="1800" b="0" i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L’efficacia diretta (presupposti e modulazioni); l’efficacia indiretta (interpretazione conforme e risarcimento del danno); le garanzie nel processo; il primato del diritto dell’Unione; il primato secondo la Corte costituzionale </a:t>
                      </a:r>
                      <a:endParaRPr lang="it-IT" sz="1800" b="0" i="0" baseline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Comprensione dei rimedi accessibili ai singoli dinanzi</a:t>
                      </a: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 al giudice nazionale</a:t>
                      </a:r>
                      <a:endParaRPr lang="it-IT" sz="1800" b="0" i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123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45738" y="499100"/>
            <a:ext cx="9404723" cy="1400530"/>
          </a:xfrm>
        </p:spPr>
        <p:txBody>
          <a:bodyPr/>
          <a:lstStyle/>
          <a:p>
            <a:r>
              <a:rPr lang="it-IT" dirty="0" smtClean="0"/>
              <a:t>Calendario e Argomenti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0825316"/>
              </p:ext>
            </p:extLst>
          </p:nvPr>
        </p:nvGraphicFramePr>
        <p:xfrm>
          <a:off x="1040295" y="1543879"/>
          <a:ext cx="9010166" cy="5373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0643"/>
                <a:gridCol w="1861152"/>
                <a:gridCol w="2941108"/>
                <a:gridCol w="2527263"/>
              </a:tblGrid>
              <a:tr h="879479"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1" i="0" noProof="0" dirty="0" smtClean="0">
                          <a:solidFill>
                            <a:schemeClr val="lt1"/>
                          </a:solidFill>
                          <a:latin typeface="Century Gothic"/>
                          <a:ea typeface="+mn-ea"/>
                          <a:cs typeface="+mn-cs"/>
                        </a:rPr>
                        <a:t>Settimana</a:t>
                      </a:r>
                      <a:endParaRPr lang="it-IT" sz="1800" b="1" i="0" noProof="0" dirty="0">
                        <a:solidFill>
                          <a:schemeClr val="lt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1" i="0" noProof="0" dirty="0" smtClean="0">
                          <a:solidFill>
                            <a:schemeClr val="lt1"/>
                          </a:solidFill>
                          <a:latin typeface="Century Gothic"/>
                          <a:ea typeface="+mn-ea"/>
                          <a:cs typeface="+mn-cs"/>
                        </a:rPr>
                        <a:t>Argomento</a:t>
                      </a:r>
                      <a:endParaRPr lang="it-IT" sz="1800" b="1" i="0" noProof="0" dirty="0">
                        <a:solidFill>
                          <a:schemeClr val="lt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1" i="0" noProof="0" dirty="0" smtClean="0">
                          <a:solidFill>
                            <a:schemeClr val="lt1"/>
                          </a:solidFill>
                          <a:latin typeface="Century Gothic"/>
                          <a:ea typeface="+mn-ea"/>
                          <a:cs typeface="+mn-cs"/>
                        </a:rPr>
                        <a:t>Contenuti</a:t>
                      </a:r>
                      <a:endParaRPr lang="it-IT" sz="1800" b="1" i="0" noProof="0" dirty="0">
                        <a:solidFill>
                          <a:schemeClr val="lt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1" i="0" noProof="0" dirty="0" smtClean="0">
                          <a:solidFill>
                            <a:schemeClr val="lt1"/>
                          </a:solidFill>
                          <a:latin typeface="Century Gothic"/>
                          <a:ea typeface="+mn-ea"/>
                          <a:cs typeface="+mn-cs"/>
                        </a:rPr>
                        <a:t>Obiettivo</a:t>
                      </a:r>
                      <a:endParaRPr lang="it-IT" sz="1800" b="1" i="0" noProof="0" dirty="0">
                        <a:solidFill>
                          <a:schemeClr val="lt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851917"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13/4 – 20/4</a:t>
                      </a:r>
                      <a:endParaRPr lang="it-IT" sz="1800" b="0" i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5</a:t>
                      </a: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 La tutela giurisdizionale (Corte di giustizia)</a:t>
                      </a:r>
                      <a:endParaRPr lang="it-IT" sz="1800" b="0" i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Il sistema delle competenze dirette e indirette della Corte UE</a:t>
                      </a:r>
                      <a:endParaRPr lang="it-IT" sz="1800" b="0" i="0" baseline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Comprensione</a:t>
                      </a: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 dei rimedi accessibili ai singoli dinanzi alla Corte di giustizia </a:t>
                      </a:r>
                      <a:endParaRPr lang="it-IT" sz="1800" b="0" i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642360">
                <a:tc>
                  <a:txBody>
                    <a:bodyPr/>
                    <a:lstStyle/>
                    <a:p>
                      <a:pPr marL="0" marR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25/4</a:t>
                      </a: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 – 27/4</a:t>
                      </a:r>
                      <a:endParaRPr lang="it-IT" sz="1800" b="0" i="0" noProof="0" dirty="0" smtClean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6</a:t>
                      </a: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 Il diritto del mercato interno</a:t>
                      </a:r>
                      <a:endParaRPr lang="it-IT" sz="1800" b="0" i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Le libertà di circolazione. La libera circolazione delle merci</a:t>
                      </a:r>
                      <a:endParaRPr lang="it-IT" sz="1800" b="0" i="0" baseline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Comprensione</a:t>
                      </a: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 dei principi regolatori delle libertà economiche di circolazione</a:t>
                      </a:r>
                      <a:endParaRPr lang="it-IT" sz="1800" b="0" i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21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45738" y="499100"/>
            <a:ext cx="9404723" cy="1400530"/>
          </a:xfrm>
        </p:spPr>
        <p:txBody>
          <a:bodyPr/>
          <a:lstStyle/>
          <a:p>
            <a:r>
              <a:rPr lang="it-IT" dirty="0" smtClean="0"/>
              <a:t>Calendario e Argomenti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4223618"/>
              </p:ext>
            </p:extLst>
          </p:nvPr>
        </p:nvGraphicFramePr>
        <p:xfrm>
          <a:off x="1040295" y="1543879"/>
          <a:ext cx="9010166" cy="5373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0643"/>
                <a:gridCol w="1861152"/>
                <a:gridCol w="2941108"/>
                <a:gridCol w="2527263"/>
              </a:tblGrid>
              <a:tr h="879479"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1" i="0" noProof="0" dirty="0" smtClean="0">
                          <a:solidFill>
                            <a:schemeClr val="lt1"/>
                          </a:solidFill>
                          <a:latin typeface="Century Gothic"/>
                          <a:ea typeface="+mn-ea"/>
                          <a:cs typeface="+mn-cs"/>
                        </a:rPr>
                        <a:t>Settimana</a:t>
                      </a:r>
                      <a:endParaRPr lang="it-IT" sz="1800" b="1" i="0" noProof="0" dirty="0">
                        <a:solidFill>
                          <a:schemeClr val="lt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1" i="0" noProof="0" dirty="0" smtClean="0">
                          <a:solidFill>
                            <a:schemeClr val="lt1"/>
                          </a:solidFill>
                          <a:latin typeface="Century Gothic"/>
                          <a:ea typeface="+mn-ea"/>
                          <a:cs typeface="+mn-cs"/>
                        </a:rPr>
                        <a:t>Argomento</a:t>
                      </a:r>
                      <a:endParaRPr lang="it-IT" sz="1800" b="1" i="0" noProof="0" dirty="0">
                        <a:solidFill>
                          <a:schemeClr val="lt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1" i="0" noProof="0" dirty="0" smtClean="0">
                          <a:solidFill>
                            <a:schemeClr val="lt1"/>
                          </a:solidFill>
                          <a:latin typeface="Century Gothic"/>
                          <a:ea typeface="+mn-ea"/>
                          <a:cs typeface="+mn-cs"/>
                        </a:rPr>
                        <a:t>Contenuti</a:t>
                      </a:r>
                      <a:endParaRPr lang="it-IT" sz="1800" b="1" i="0" noProof="0" dirty="0">
                        <a:solidFill>
                          <a:schemeClr val="lt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1" i="0" noProof="0" dirty="0" smtClean="0">
                          <a:solidFill>
                            <a:schemeClr val="lt1"/>
                          </a:solidFill>
                          <a:latin typeface="Century Gothic"/>
                          <a:ea typeface="+mn-ea"/>
                          <a:cs typeface="+mn-cs"/>
                        </a:rPr>
                        <a:t>Obiettivo</a:t>
                      </a:r>
                      <a:endParaRPr lang="it-IT" sz="1800" b="1" i="0" noProof="0" dirty="0">
                        <a:solidFill>
                          <a:schemeClr val="lt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851917"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2/5 – 9/5</a:t>
                      </a:r>
                      <a:endParaRPr lang="it-IT" sz="1800" b="0" i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7 La libera circolazione delle persone: i beneficiari e i diritti garantiti</a:t>
                      </a:r>
                      <a:endParaRPr lang="it-IT" sz="1800" b="0" i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La cittadinanza dell’Unione; i lavoratori, i professionisti, i prestatori di servizi; i soggetti non economici</a:t>
                      </a:r>
                      <a:endParaRPr lang="it-IT" sz="1800" b="0" i="0" baseline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Comprensione del regime giuridico</a:t>
                      </a: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 degli operatori economici e dei cittadini nello spazio europeo</a:t>
                      </a:r>
                      <a:endParaRPr lang="it-IT" sz="1800" b="0" i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642360">
                <a:tc>
                  <a:txBody>
                    <a:bodyPr/>
                    <a:lstStyle/>
                    <a:p>
                      <a:pPr marL="0" marR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10/5</a:t>
                      </a: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 – 18/5</a:t>
                      </a:r>
                      <a:endParaRPr lang="it-IT" sz="1800" b="0" i="0" noProof="0" dirty="0" smtClean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r>
                        <a:rPr lang="it-IT" sz="1800" b="0" i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Temi</a:t>
                      </a: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 di </a:t>
                      </a:r>
                      <a:r>
                        <a:rPr lang="it-IT" sz="1800" b="0" i="0" baseline="0" noProof="0" dirty="0" smtClean="0">
                          <a:solidFill>
                            <a:schemeClr val="dk1"/>
                          </a:solidFill>
                          <a:latin typeface="Century Gothic"/>
                          <a:ea typeface="+mn-ea"/>
                          <a:cs typeface="+mn-cs"/>
                        </a:rPr>
                        <a:t>discussione e «lezione nel roseto di San Giovanni» (venerdì 13/5/2016)</a:t>
                      </a:r>
                      <a:endParaRPr lang="it-IT" sz="1800" b="0" i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it-IT" sz="1800" b="0" i="0" baseline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>
                        <a:buNone/>
                      </a:pPr>
                      <a:endParaRPr lang="it-IT" sz="1800" b="0" i="0" noProof="0" dirty="0">
                        <a:solidFill>
                          <a:schemeClr val="dk1"/>
                        </a:solidFill>
                        <a:latin typeface="Century Gothic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9063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Verifica dell’apprendimento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l" defTabSz="457200">
              <a:spcBef>
                <a:spcPts val="0"/>
              </a:spcBef>
              <a:spcAft>
                <a:spcPts val="600"/>
              </a:spcAft>
              <a:buClr>
                <a:srgbClr val="F5A408"/>
              </a:buClr>
              <a:buSzPct val="80000"/>
              <a:buNone/>
            </a:pPr>
            <a:endParaRPr lang="en-US" dirty="0" smtClean="0"/>
          </a:p>
          <a:p>
            <a:pPr marL="347472" indent="-347472" algn="l" defTabSz="457200">
              <a:spcBef>
                <a:spcPts val="0"/>
              </a:spcBef>
              <a:spcAft>
                <a:spcPts val="600"/>
              </a:spcAft>
              <a:buClr>
                <a:srgbClr val="F5A408"/>
              </a:buClr>
              <a:buSzPct val="80000"/>
              <a:buFont typeface="Wingdings 3"/>
              <a:buChar char=""/>
            </a:pPr>
            <a:r>
              <a:rPr lang="en-US" u="sng" dirty="0" smtClean="0"/>
              <a:t>Regime </a:t>
            </a:r>
            <a:r>
              <a:rPr lang="en-US" u="sng" dirty="0" err="1" smtClean="0"/>
              <a:t>comune</a:t>
            </a:r>
            <a:r>
              <a:rPr lang="en-US" u="sng" dirty="0" smtClean="0"/>
              <a:t> (</a:t>
            </a:r>
            <a:r>
              <a:rPr lang="en-US" u="sng" dirty="0" err="1" smtClean="0"/>
              <a:t>sessioni</a:t>
            </a:r>
            <a:r>
              <a:rPr lang="en-US" u="sng" dirty="0" smtClean="0"/>
              <a:t> </a:t>
            </a:r>
            <a:r>
              <a:rPr lang="en-US" u="sng" dirty="0" err="1" smtClean="0"/>
              <a:t>ordinarie</a:t>
            </a:r>
            <a:r>
              <a:rPr lang="en-US" u="sng" dirty="0" smtClean="0"/>
              <a:t>)</a:t>
            </a:r>
            <a:r>
              <a:rPr lang="en-US" dirty="0" smtClean="0"/>
              <a:t>:</a:t>
            </a:r>
          </a:p>
          <a:p>
            <a:pPr marL="347472" indent="-347472" algn="l" defTabSz="457200">
              <a:spcBef>
                <a:spcPts val="0"/>
              </a:spcBef>
              <a:spcAft>
                <a:spcPts val="600"/>
              </a:spcAft>
              <a:buClr>
                <a:srgbClr val="F5A408"/>
              </a:buClr>
              <a:buSzPct val="80000"/>
              <a:buFont typeface="Wingdings 3"/>
              <a:buChar char=""/>
            </a:pPr>
            <a:r>
              <a:rPr lang="en-US" dirty="0" err="1" smtClean="0"/>
              <a:t>Prova</a:t>
            </a:r>
            <a:r>
              <a:rPr lang="en-US" dirty="0" smtClean="0"/>
              <a:t> </a:t>
            </a:r>
            <a:r>
              <a:rPr lang="en-US" dirty="0" err="1" smtClean="0"/>
              <a:t>scritta</a:t>
            </a:r>
            <a:r>
              <a:rPr lang="en-US" dirty="0" smtClean="0"/>
              <a:t> (</a:t>
            </a:r>
            <a:r>
              <a:rPr lang="en-US" dirty="0" err="1" smtClean="0"/>
              <a:t>propedeutica</a:t>
            </a:r>
            <a:r>
              <a:rPr lang="en-US" dirty="0" smtClean="0"/>
              <a:t>: </a:t>
            </a:r>
            <a:r>
              <a:rPr lang="en-US" dirty="0" err="1" smtClean="0"/>
              <a:t>diritto</a:t>
            </a:r>
            <a:r>
              <a:rPr lang="en-US" dirty="0" smtClean="0"/>
              <a:t> </a:t>
            </a:r>
            <a:r>
              <a:rPr lang="en-US" dirty="0" err="1" smtClean="0"/>
              <a:t>istituzionale</a:t>
            </a:r>
            <a:r>
              <a:rPr lang="en-US" dirty="0" smtClean="0"/>
              <a:t>)</a:t>
            </a:r>
          </a:p>
          <a:p>
            <a:pPr marL="347472" indent="-347472" algn="l" defTabSz="457200">
              <a:spcBef>
                <a:spcPts val="0"/>
              </a:spcBef>
              <a:spcAft>
                <a:spcPts val="600"/>
              </a:spcAft>
              <a:buClr>
                <a:srgbClr val="F5A408"/>
              </a:buClr>
              <a:buSzPct val="80000"/>
              <a:buFont typeface="Wingdings 3"/>
              <a:buChar char=""/>
            </a:pPr>
            <a:r>
              <a:rPr lang="en-US" dirty="0" err="1" smtClean="0"/>
              <a:t>Prova</a:t>
            </a:r>
            <a:r>
              <a:rPr lang="en-US" dirty="0" smtClean="0"/>
              <a:t> </a:t>
            </a:r>
            <a:r>
              <a:rPr lang="en-US" dirty="0" err="1" smtClean="0"/>
              <a:t>orale</a:t>
            </a:r>
            <a:r>
              <a:rPr lang="en-US" dirty="0" smtClean="0"/>
              <a:t> (</a:t>
            </a:r>
            <a:r>
              <a:rPr lang="en-US" dirty="0" err="1" smtClean="0"/>
              <a:t>diritto</a:t>
            </a:r>
            <a:r>
              <a:rPr lang="en-US" dirty="0" smtClean="0"/>
              <a:t> del </a:t>
            </a:r>
            <a:r>
              <a:rPr lang="en-US" dirty="0" err="1" smtClean="0"/>
              <a:t>mercato</a:t>
            </a:r>
            <a:r>
              <a:rPr lang="en-US" dirty="0" smtClean="0"/>
              <a:t> </a:t>
            </a:r>
            <a:r>
              <a:rPr lang="en-US" dirty="0" err="1" smtClean="0"/>
              <a:t>unico</a:t>
            </a:r>
            <a:r>
              <a:rPr lang="en-US" dirty="0" smtClean="0"/>
              <a:t> </a:t>
            </a:r>
            <a:r>
              <a:rPr lang="en-US" dirty="0" err="1" smtClean="0"/>
              <a:t>europeo</a:t>
            </a:r>
            <a:r>
              <a:rPr lang="en-US" dirty="0" smtClean="0"/>
              <a:t> e </a:t>
            </a:r>
            <a:r>
              <a:rPr lang="en-US" dirty="0" err="1" smtClean="0"/>
              <a:t>concorrenza</a:t>
            </a:r>
            <a:r>
              <a:rPr lang="en-US" dirty="0" smtClean="0"/>
              <a:t>)</a:t>
            </a:r>
          </a:p>
          <a:p>
            <a:pPr marL="347472" indent="-347472">
              <a:spcBef>
                <a:spcPts val="432"/>
              </a:spcBef>
              <a:buClr>
                <a:srgbClr val="F5A408"/>
              </a:buClr>
              <a:buFont typeface="Wingdings 3"/>
              <a:buChar char=""/>
            </a:pPr>
            <a:r>
              <a:rPr lang="it-IT" u="sng" dirty="0"/>
              <a:t>Regime frequentanti</a:t>
            </a:r>
            <a:r>
              <a:rPr lang="it-IT" dirty="0"/>
              <a:t>. Lezioni, esercitazioni e seminari </a:t>
            </a:r>
            <a:r>
              <a:rPr lang="it-IT" dirty="0" smtClean="0"/>
              <a:t>(80 ore)</a:t>
            </a:r>
            <a:endParaRPr lang="it-IT" dirty="0"/>
          </a:p>
          <a:p>
            <a:pPr marL="347472" indent="-347472">
              <a:spcBef>
                <a:spcPts val="432"/>
              </a:spcBef>
              <a:buClr>
                <a:srgbClr val="F5A408"/>
              </a:buClr>
              <a:buFont typeface="Wingdings 3"/>
              <a:buChar char=""/>
            </a:pPr>
            <a:r>
              <a:rPr lang="it-IT" dirty="0"/>
              <a:t>Prova scritta </a:t>
            </a:r>
            <a:r>
              <a:rPr lang="it-IT" u="sng" dirty="0"/>
              <a:t>intermedia</a:t>
            </a:r>
            <a:r>
              <a:rPr lang="it-IT" dirty="0"/>
              <a:t> (su casi esaminati a lezione) (20/4/2016)</a:t>
            </a:r>
          </a:p>
          <a:p>
            <a:pPr marL="347472" indent="-347472">
              <a:spcBef>
                <a:spcPts val="432"/>
              </a:spcBef>
              <a:buClr>
                <a:srgbClr val="F5A408"/>
              </a:buClr>
              <a:buFont typeface="Wingdings 3"/>
              <a:buChar char=""/>
            </a:pPr>
            <a:r>
              <a:rPr lang="it-IT" dirty="0"/>
              <a:t>Esame finale (sessioni ordinarie): prova orale: entro la sessione estiva 2015/16. Esito finale: media della prova scritta intermedia e dell’esame finale</a:t>
            </a:r>
          </a:p>
          <a:p>
            <a:pPr marL="347472" indent="-347472" algn="l" defTabSz="457200">
              <a:spcBef>
                <a:spcPts val="0"/>
              </a:spcBef>
              <a:spcAft>
                <a:spcPts val="600"/>
              </a:spcAft>
              <a:buClr>
                <a:srgbClr val="F5A408"/>
              </a:buClr>
              <a:buSzPct val="80000"/>
              <a:buFont typeface="Wingdings 3"/>
              <a:buChar char=""/>
            </a:pPr>
            <a:endParaRPr lang="en-US" dirty="0" smtClean="0"/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43960395"/>
              </p:ext>
            </p:extLst>
          </p:nvPr>
        </p:nvGraphicFramePr>
        <p:xfrm>
          <a:off x="8861701" y="6084473"/>
          <a:ext cx="4395788" cy="4200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67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e">
  <a:themeElements>
    <a:clrScheme name="Ion Red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ademic_Course_16x9_TP103039515" id="{36AC30B2-7B5E-40C4-A2A8-24A923A7C645}" vid="{5A576E4A-65A5-4321-8EED-8197384A1F8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AE901BC-D190-49E6-8B33-2F32A0F2BF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Presentazione corso accademico</Template>
  <TotalTime>0</TotalTime>
  <Words>829</Words>
  <Application>Microsoft Office PowerPoint</Application>
  <PresentationFormat>Widescreen</PresentationFormat>
  <Paragraphs>116</Paragraphs>
  <Slides>12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6" baseType="lpstr">
      <vt:lpstr>Calibri</vt:lpstr>
      <vt:lpstr>Century Gothic</vt:lpstr>
      <vt:lpstr>Wingdings 3</vt:lpstr>
      <vt:lpstr>Ione</vt:lpstr>
      <vt:lpstr>Diritto dell’Unione europea</vt:lpstr>
      <vt:lpstr>Descrizione del corso</vt:lpstr>
      <vt:lpstr>Obiettivi del corso</vt:lpstr>
      <vt:lpstr>Metodi di insegnamento</vt:lpstr>
      <vt:lpstr>Calendario e Argomenti</vt:lpstr>
      <vt:lpstr>Calendario e Argomenti</vt:lpstr>
      <vt:lpstr>Calendario e Argomenti</vt:lpstr>
      <vt:lpstr>Calendario e Argomenti</vt:lpstr>
      <vt:lpstr>Verifica dell’apprendimento</vt:lpstr>
      <vt:lpstr>Risorse</vt:lpstr>
      <vt:lpstr>Informazioni di contatto del docente</vt:lpstr>
      <vt:lpstr>Domande?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2016-02-23T08:12:40Z</dcterms:created>
  <dcterms:modified xsi:type="dcterms:W3CDTF">2016-02-29T09:42:43Z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TC030395169991</vt:lpwstr>
  </property>
</Properties>
</file>