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0" r:id="rId4"/>
    <p:sldId id="261" r:id="rId5"/>
    <p:sldId id="266" r:id="rId6"/>
    <p:sldId id="267" r:id="rId7"/>
    <p:sldId id="279" r:id="rId8"/>
    <p:sldId id="280" r:id="rId9"/>
    <p:sldId id="281" r:id="rId10"/>
    <p:sldId id="278" r:id="rId11"/>
    <p:sldId id="275" r:id="rId12"/>
    <p:sldId id="276" r:id="rId13"/>
    <p:sldId id="272" r:id="rId14"/>
  </p:sldIdLst>
  <p:sldSz cx="12192000" cy="6858000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624" y="-18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" TargetMode="External"/><Relationship Id="rId2" Type="http://schemas.openxmlformats.org/officeDocument/2006/relationships/hyperlink" Target="http://www.echr.coe.int/" TargetMode="External"/><Relationship Id="rId1" Type="http://schemas.openxmlformats.org/officeDocument/2006/relationships/hyperlink" Target="http://moodle2.units.it/course/view.php?id=919" TargetMode="External"/><Relationship Id="rId4" Type="http://schemas.openxmlformats.org/officeDocument/2006/relationships/hyperlink" Target="http://www.cortecostituzionale.it/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mailto:alessia.voinich@live.com" TargetMode="External"/><Relationship Id="rId2" Type="http://schemas.openxmlformats.org/officeDocument/2006/relationships/hyperlink" Target="mailto:mariagrazia.buonanno@libero.it" TargetMode="External"/><Relationship Id="rId1" Type="http://schemas.openxmlformats.org/officeDocument/2006/relationships/hyperlink" Target="mailto:amadeo@units.it" TargetMode="External"/><Relationship Id="rId4" Type="http://schemas.openxmlformats.org/officeDocument/2006/relationships/hyperlink" Target="mailto:fspitaleri@units.it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tecostituzionale.it/" TargetMode="External"/><Relationship Id="rId2" Type="http://schemas.openxmlformats.org/officeDocument/2006/relationships/hyperlink" Target="http://curia.europa.eu/" TargetMode="External"/><Relationship Id="rId1" Type="http://schemas.openxmlformats.org/officeDocument/2006/relationships/hyperlink" Target="http://moodle2.units.it/course/view.php?id=919" TargetMode="External"/><Relationship Id="rId4" Type="http://schemas.openxmlformats.org/officeDocument/2006/relationships/hyperlink" Target="http://www.echr.coe.int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mailto:alessia.voinich@live.com" TargetMode="External"/><Relationship Id="rId2" Type="http://schemas.openxmlformats.org/officeDocument/2006/relationships/hyperlink" Target="mailto:mariagrazia.buonanno@libero.it" TargetMode="External"/><Relationship Id="rId1" Type="http://schemas.openxmlformats.org/officeDocument/2006/relationships/hyperlink" Target="mailto:amadeo@units.it" TargetMode="External"/><Relationship Id="rId4" Type="http://schemas.openxmlformats.org/officeDocument/2006/relationships/hyperlink" Target="mailto:fspitaleri@units.i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DF2E0B-F034-409C-97BE-B1E077D0166A}">
      <dgm:prSet phldrT="[Text]"/>
      <dgm:spPr/>
      <dgm:t>
        <a:bodyPr/>
        <a:lstStyle/>
        <a:p>
          <a:pPr algn="ctr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Strumenti web e software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en-US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en-US"/>
        </a:p>
      </dgm:t>
    </dgm:pt>
    <dgm:pt modelId="{9FA67F5C-A2B3-4A17-AA93-5C0AD273B2D5}">
      <dgm:prSet phldrT="[Text]"/>
      <dgm:spPr/>
      <dgm:t>
        <a:bodyPr/>
        <a:lstStyle/>
        <a:p>
          <a:pPr algn="ctr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SISTEMA MOODLE FEDERATO (</a:t>
          </a:r>
          <a:r>
            <a:rPr lang="it-IT" sz="18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http://moodle2.units.it/</a:t>
          </a:r>
          <a:r>
            <a:rPr lang="it-IT" sz="1800" b="0" i="0" noProof="0" dirty="0" err="1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course</a:t>
          </a:r>
          <a:r>
            <a:rPr lang="it-IT" sz="18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/</a:t>
          </a:r>
          <a:r>
            <a:rPr lang="it-IT" sz="1800" b="0" i="0" noProof="0" dirty="0" err="1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view.php?id</a:t>
          </a:r>
          <a:r>
            <a:rPr lang="it-IT" sz="18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=919</a:t>
          </a:r>
          <a:r>
            <a:rPr lang="it-IT" sz="1800" b="0" i="0" noProof="0" dirty="0" smtClean="0">
              <a:latin typeface="Century Gothic"/>
              <a:ea typeface="+mn-ea"/>
              <a:cs typeface="+mn-cs"/>
            </a:rPr>
            <a:t>) e sito di Dipartimento (comunicazioni del docente)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en-US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en-US"/>
        </a:p>
      </dgm:t>
    </dgm:pt>
    <dgm:pt modelId="{452B5EB4-6ED7-4FA8-A7C4-5C3301C82707}">
      <dgm:prSet phldrT="[Text]" custT="1"/>
      <dgm:spPr/>
      <dgm:t>
        <a:bodyPr/>
        <a:lstStyle/>
        <a:p>
          <a:pPr algn="ctr" defTabSz="914400">
            <a:buNone/>
          </a:pPr>
          <a:r>
            <a:rPr lang="it-IT" sz="1000" b="0" i="0" noProof="0" dirty="0" smtClean="0">
              <a:latin typeface="Century Gothic"/>
              <a:ea typeface="+mn-ea"/>
              <a:cs typeface="+mn-cs"/>
            </a:rPr>
            <a:t>Corte EDU (</a:t>
          </a:r>
          <a:r>
            <a:rPr lang="it-IT" sz="10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2"/>
            </a:rPr>
            <a:t>www.echr.coe.int</a:t>
          </a:r>
          <a:r>
            <a:rPr lang="it-IT" sz="1000" b="0" i="0" noProof="0" dirty="0" smtClean="0">
              <a:latin typeface="Century Gothic"/>
              <a:ea typeface="+mn-ea"/>
              <a:cs typeface="+mn-cs"/>
            </a:rPr>
            <a:t>)</a:t>
          </a:r>
        </a:p>
        <a:p>
          <a:pPr algn="ctr" defTabSz="914400">
            <a:buNone/>
          </a:pPr>
          <a:r>
            <a:rPr lang="it-IT" sz="1000" b="0" i="0" noProof="0" dirty="0" smtClean="0">
              <a:latin typeface="Century Gothic"/>
              <a:ea typeface="+mn-ea"/>
              <a:cs typeface="+mn-cs"/>
            </a:rPr>
            <a:t>Eu </a:t>
          </a:r>
          <a:r>
            <a:rPr lang="it-IT" sz="1000" b="0" i="0" noProof="0" dirty="0" err="1" smtClean="0">
              <a:latin typeface="Century Gothic"/>
              <a:ea typeface="+mn-ea"/>
              <a:cs typeface="+mn-cs"/>
            </a:rPr>
            <a:t>Observer</a:t>
          </a:r>
          <a:r>
            <a:rPr lang="it-IT" sz="1000" b="0" i="0" noProof="0" dirty="0" smtClean="0">
              <a:latin typeface="Century Gothic"/>
              <a:ea typeface="+mn-ea"/>
              <a:cs typeface="+mn-cs"/>
            </a:rPr>
            <a:t> (rivista </a:t>
          </a:r>
          <a:r>
            <a:rPr lang="it-IT" sz="1000" b="0" i="0" noProof="0" dirty="0" err="1" smtClean="0">
              <a:latin typeface="Century Gothic"/>
              <a:ea typeface="+mn-ea"/>
              <a:cs typeface="+mn-cs"/>
            </a:rPr>
            <a:t>ion</a:t>
          </a:r>
          <a:r>
            <a:rPr lang="it-IT" sz="1000" b="0" i="0" noProof="0" dirty="0" smtClean="0">
              <a:latin typeface="Century Gothic"/>
              <a:ea typeface="+mn-ea"/>
              <a:cs typeface="+mn-cs"/>
            </a:rPr>
            <a:t> line: https://euobserver.com)</a:t>
          </a:r>
          <a:endParaRPr lang="it-IT" sz="1000" b="0" i="0" noProof="0" dirty="0">
            <a:latin typeface="Century Gothic"/>
            <a:ea typeface="+mn-ea"/>
            <a:cs typeface="+mn-cs"/>
          </a:endParaRP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en-US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en-US"/>
        </a:p>
      </dgm:t>
    </dgm:pt>
    <dgm:pt modelId="{911EC251-C7E4-4814-90D4-8D36FE8DEC24}">
      <dgm:prSet phldrT="[Text]"/>
      <dgm:spPr/>
      <dgm:t>
        <a:bodyPr/>
        <a:lstStyle/>
        <a:p>
          <a:pPr algn="l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Testi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en-US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en-US"/>
        </a:p>
      </dgm:t>
    </dgm:pt>
    <dgm:pt modelId="{BAFD4250-3194-435C-9DB9-26F654B5C03A}">
      <dgm:prSet phldrT="[Text]"/>
      <dgm:spPr/>
      <dgm:t>
        <a:bodyPr/>
        <a:lstStyle/>
        <a:p>
          <a:pPr algn="ctr" defTabSz="914400">
            <a:buNone/>
          </a:pPr>
          <a:r>
            <a:rPr lang="en-US" sz="1800" b="0" i="0" noProof="0" dirty="0" smtClean="0">
              <a:latin typeface="Century Gothic"/>
              <a:ea typeface="+mn-ea"/>
              <a:cs typeface="+mn-cs"/>
            </a:rPr>
            <a:t>DIRITTO DELL’UNIONE EUROPEA (L. DANIELE E ALTRI, 2014)</a:t>
          </a:r>
          <a:endParaRPr lang="en-US" sz="1800" b="0" i="0" noProof="0" dirty="0">
            <a:latin typeface="Century Gothic"/>
            <a:ea typeface="+mn-ea"/>
            <a:cs typeface="+mn-cs"/>
          </a:endParaRP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en-US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en-US"/>
        </a:p>
      </dgm:t>
    </dgm:pt>
    <dgm:pt modelId="{39865F2F-A0A2-4069-A0A8-DBD105077B60}">
      <dgm:prSet phldrT="[Text]"/>
      <dgm:spPr/>
      <dgm:t>
        <a:bodyPr/>
        <a:lstStyle/>
        <a:p>
          <a:pPr algn="ctr" defTabSz="914400">
            <a:buNone/>
          </a:pPr>
          <a:r>
            <a:rPr lang="en-US" sz="1800" b="0" i="0" noProof="0" dirty="0" smtClean="0">
              <a:latin typeface="Century Gothic"/>
              <a:ea typeface="+mn-ea"/>
              <a:cs typeface="+mn-cs"/>
            </a:rPr>
            <a:t>DIRITTO DEL MERCATO UNICO EUROPEO (L. Daniele, 2012)</a:t>
          </a:r>
          <a:endParaRPr lang="en-US" sz="1800" b="0" i="0" noProof="0" dirty="0">
            <a:latin typeface="Century Gothic"/>
            <a:ea typeface="+mn-ea"/>
            <a:cs typeface="+mn-cs"/>
          </a:endParaRP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en-US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en-US"/>
        </a:p>
      </dgm:t>
    </dgm:pt>
    <dgm:pt modelId="{3685198B-5321-4885-BEE2-2A3D6DA5B4A6}">
      <dgm:prSet phldrT="[Text]"/>
      <dgm:spPr/>
      <dgm:t>
        <a:bodyPr/>
        <a:lstStyle/>
        <a:p>
          <a:pPr algn="ctr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Laboratori, gruppi di studio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en-US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en-US"/>
        </a:p>
      </dgm:t>
    </dgm:pt>
    <dgm:pt modelId="{F2B8E16F-5F5A-4339-B42D-A1EA3A873A66}">
      <dgm:prSet phldrT="[Text]"/>
      <dgm:spPr/>
      <dgm:t>
        <a:bodyPr/>
        <a:lstStyle/>
        <a:p>
          <a:pPr algn="ctr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ESAME DI SENTENZE IN AULA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en-US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en-US"/>
        </a:p>
      </dgm:t>
    </dgm:pt>
    <dgm:pt modelId="{E25008CC-3EBF-4262-B825-01A46F1E088F}">
      <dgm:prSet phldrT="[Text]"/>
      <dgm:spPr/>
      <dgm:t>
        <a:bodyPr/>
        <a:lstStyle/>
        <a:p>
          <a:pPr algn="ctr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Gruppi di studio (DOMANDE E RISPOSTE)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en-US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en-US"/>
        </a:p>
      </dgm:t>
    </dgm:pt>
    <dgm:pt modelId="{C22B14A1-CEB5-4C85-A079-329A0D631FC4}">
      <dgm:prSet phldrT="[Text]"/>
      <dgm:spPr/>
      <dgm:t>
        <a:bodyPr/>
        <a:lstStyle/>
        <a:p>
          <a:pPr algn="ctr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B. NASCIMBENE, Unione europea - Trattati (2016)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en-US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en-US"/>
        </a:p>
      </dgm:t>
    </dgm:pt>
    <dgm:pt modelId="{D7533782-3A8A-442A-9F24-8DC26FC5B3E3}">
      <dgm:prSet phldrT="[Text]" custT="1"/>
      <dgm:spPr/>
      <dgm:t>
        <a:bodyPr/>
        <a:lstStyle/>
        <a:p>
          <a:pPr algn="ctr" defTabSz="914400">
            <a:buNone/>
          </a:pPr>
          <a:endParaRPr lang="it-IT" sz="1000" b="0" i="0" noProof="0" dirty="0" smtClean="0">
            <a:latin typeface="Century Gothic"/>
            <a:ea typeface="+mn-ea"/>
            <a:cs typeface="+mn-cs"/>
          </a:endParaRPr>
        </a:p>
        <a:p>
          <a:pPr algn="ctr" defTabSz="914400">
            <a:buNone/>
          </a:pPr>
          <a:r>
            <a:rPr lang="it-IT" sz="1000" b="0" i="0" noProof="0" dirty="0" smtClean="0">
              <a:latin typeface="Century Gothic"/>
              <a:ea typeface="+mn-ea"/>
              <a:cs typeface="+mn-cs"/>
            </a:rPr>
            <a:t>Risorse web </a:t>
          </a:r>
        </a:p>
        <a:p>
          <a:pPr algn="ctr" defTabSz="914400">
            <a:buNone/>
          </a:pPr>
          <a:r>
            <a:rPr lang="it-IT" sz="1000" b="0" i="0" noProof="0" dirty="0" smtClean="0">
              <a:latin typeface="Century Gothic"/>
              <a:ea typeface="+mn-ea"/>
              <a:cs typeface="+mn-cs"/>
            </a:rPr>
            <a:t>Corte di giustizia UE: </a:t>
          </a:r>
          <a:r>
            <a:rPr lang="it-IT" sz="10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3"/>
            </a:rPr>
            <a:t>http://curia.europa.eu/</a:t>
          </a:r>
          <a:endParaRPr lang="it-IT" sz="1000" b="0" i="0" noProof="0" dirty="0" smtClean="0">
            <a:latin typeface="Century Gothic"/>
            <a:ea typeface="+mn-ea"/>
            <a:cs typeface="+mn-cs"/>
          </a:endParaRPr>
        </a:p>
        <a:p>
          <a:pPr algn="ctr" defTabSz="914400">
            <a:buNone/>
          </a:pPr>
          <a:r>
            <a:rPr lang="it-IT" sz="1000" b="0" i="0" noProof="0" dirty="0" smtClean="0">
              <a:latin typeface="Century Gothic"/>
              <a:ea typeface="+mn-ea"/>
              <a:cs typeface="+mn-cs"/>
            </a:rPr>
            <a:t>Corte costituzionale: </a:t>
          </a:r>
          <a:r>
            <a:rPr lang="it-IT" sz="10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4"/>
            </a:rPr>
            <a:t>www.cortecostituzionale.it</a:t>
          </a:r>
          <a:endParaRPr lang="it-IT" sz="1000" b="0" i="0" noProof="0" dirty="0" smtClean="0">
            <a:latin typeface="Century Gothic"/>
            <a:ea typeface="+mn-ea"/>
            <a:cs typeface="+mn-cs"/>
          </a:endParaRPr>
        </a:p>
        <a:p>
          <a:pPr algn="ctr" defTabSz="914400">
            <a:buNone/>
          </a:pPr>
          <a:endParaRPr lang="it-IT" sz="1000" b="0" i="0" noProof="0" dirty="0" smtClean="0">
            <a:latin typeface="Century Gothic"/>
            <a:ea typeface="+mn-ea"/>
            <a:cs typeface="+mn-cs"/>
          </a:endParaRPr>
        </a:p>
        <a:p>
          <a:pPr algn="ctr" defTabSz="914400">
            <a:buNone/>
          </a:pPr>
          <a:endParaRPr lang="it-IT" sz="1000" b="0" i="0" noProof="0" dirty="0">
            <a:latin typeface="Century Gothic"/>
            <a:ea typeface="+mn-ea"/>
            <a:cs typeface="+mn-cs"/>
          </a:endParaRP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en-US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en-US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en-US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en-US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 custLinFactNeighborX="-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en-US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en-US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en-US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en-US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E1409-B4D1-4074-90A1-337E7AFD5784}">
      <dgm:prSet phldrT="[Text]" custT="1"/>
      <dgm:spPr/>
      <dgm:t>
        <a:bodyPr/>
        <a:lstStyle/>
        <a:p>
          <a:pPr algn="l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amadeo@units.it</a:t>
          </a:r>
          <a:endParaRPr lang="it-IT" sz="1800" b="0" i="0" noProof="0" dirty="0" smtClean="0">
            <a:latin typeface="Century Gothic"/>
            <a:ea typeface="+mn-ea"/>
            <a:cs typeface="+mn-cs"/>
          </a:endParaRPr>
        </a:p>
        <a:p>
          <a:pPr algn="l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Tel. 040-5583064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n-US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n-US"/>
        </a:p>
      </dgm:t>
    </dgm:pt>
    <dgm:pt modelId="{13EF7743-F837-4C14-ABD5-BECC83A95EAC}">
      <dgm:prSet phldrT="[Text]"/>
      <dgm:spPr/>
      <dgm:t>
        <a:bodyPr/>
        <a:lstStyle/>
        <a:p>
          <a:pPr algn="l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Ricevimento: lunedì-mercoledì mattina (previa mail)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en-US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en-US"/>
        </a:p>
      </dgm:t>
    </dgm:pt>
    <dgm:pt modelId="{5D68DDC3-675B-4FA3-BF42-6CEC3951F4B2}">
      <dgm:prSet phldrT="[Text]" custT="1"/>
      <dgm:spPr/>
      <dgm:t>
        <a:bodyPr/>
        <a:lstStyle/>
        <a:p>
          <a:pPr algn="l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Collaboratori alla didattica:</a:t>
          </a:r>
        </a:p>
        <a:p>
          <a:pPr algn="l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Maria Grazia </a:t>
          </a:r>
          <a:r>
            <a:rPr lang="it-IT" sz="1800" b="0" i="0" noProof="0" dirty="0" err="1" smtClean="0">
              <a:latin typeface="Century Gothic"/>
              <a:ea typeface="+mn-ea"/>
              <a:cs typeface="+mn-cs"/>
            </a:rPr>
            <a:t>Buonanno</a:t>
          </a:r>
          <a:r>
            <a:rPr lang="it-IT" sz="1800" b="0" i="0" noProof="0" dirty="0" smtClean="0">
              <a:latin typeface="Century Gothic"/>
              <a:ea typeface="+mn-ea"/>
              <a:cs typeface="+mn-cs"/>
            </a:rPr>
            <a:t> (</a:t>
          </a:r>
          <a:r>
            <a:rPr lang="it-IT" sz="18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2"/>
            </a:rPr>
            <a:t>mariagrazia.buonanno@libero.it</a:t>
          </a:r>
          <a:r>
            <a:rPr lang="it-IT" sz="1800" b="0" i="0" noProof="0" dirty="0" smtClean="0">
              <a:latin typeface="Century Gothic"/>
              <a:ea typeface="+mn-ea"/>
              <a:cs typeface="+mn-cs"/>
            </a:rPr>
            <a:t>) Alessia </a:t>
          </a:r>
          <a:r>
            <a:rPr lang="it-IT" sz="1800" b="0" i="0" noProof="0" dirty="0" err="1" smtClean="0">
              <a:latin typeface="Century Gothic"/>
              <a:ea typeface="+mn-ea"/>
              <a:cs typeface="+mn-cs"/>
            </a:rPr>
            <a:t>Voinich</a:t>
          </a:r>
          <a:r>
            <a:rPr lang="it-IT" sz="1800" b="0" i="0" noProof="0" dirty="0" smtClean="0">
              <a:latin typeface="Century Gothic"/>
              <a:ea typeface="+mn-ea"/>
              <a:cs typeface="+mn-cs"/>
            </a:rPr>
            <a:t> (</a:t>
          </a:r>
          <a:r>
            <a:rPr lang="it-IT" sz="18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3"/>
            </a:rPr>
            <a:t>alessia.voinich@live.com</a:t>
          </a:r>
          <a:r>
            <a:rPr lang="it-IT" sz="1800" b="0" i="0" noProof="0" dirty="0" smtClean="0">
              <a:latin typeface="Century Gothic"/>
              <a:ea typeface="+mn-ea"/>
              <a:cs typeface="+mn-cs"/>
            </a:rPr>
            <a:t>), Fabio </a:t>
          </a:r>
          <a:r>
            <a:rPr lang="it-IT" sz="1800" b="0" i="0" noProof="0" dirty="0" err="1" smtClean="0">
              <a:latin typeface="Century Gothic"/>
              <a:ea typeface="+mn-ea"/>
              <a:cs typeface="+mn-cs"/>
            </a:rPr>
            <a:t>Spitaleri</a:t>
          </a:r>
          <a:r>
            <a:rPr lang="it-IT" sz="1800" b="0" i="0" noProof="0" dirty="0" smtClean="0">
              <a:latin typeface="Century Gothic"/>
              <a:ea typeface="+mn-ea"/>
              <a:cs typeface="+mn-cs"/>
            </a:rPr>
            <a:t> (</a:t>
          </a:r>
          <a:r>
            <a:rPr lang="it-IT" sz="1800" b="0" i="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4"/>
            </a:rPr>
            <a:t>fspitaleri@units.it</a:t>
          </a:r>
          <a:r>
            <a:rPr lang="it-IT" sz="1800" b="0" i="0" noProof="0" dirty="0" smtClean="0">
              <a:latin typeface="Century Gothic"/>
              <a:ea typeface="+mn-ea"/>
              <a:cs typeface="+mn-cs"/>
            </a:rPr>
            <a:t>)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en-US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en-US"/>
        </a:p>
      </dgm:t>
    </dgm:pt>
    <dgm:pt modelId="{BD6099BC-12AC-4D40-A8D4-95F72DBC6085}">
      <dgm:prSet phldrT="[Text]"/>
      <dgm:spPr/>
      <dgm:t>
        <a:bodyPr/>
        <a:lstStyle/>
        <a:p>
          <a:pPr algn="l" defTabSz="914400">
            <a:buNone/>
          </a:pPr>
          <a:r>
            <a:rPr lang="it-IT" sz="1800" b="0" i="0" noProof="0" dirty="0" smtClean="0">
              <a:latin typeface="Century Gothic"/>
              <a:ea typeface="+mn-ea"/>
              <a:cs typeface="+mn-cs"/>
            </a:rPr>
            <a:t>Pagina</a:t>
          </a:r>
          <a:r>
            <a:rPr lang="it-IT" sz="1800" b="0" i="0" baseline="0" noProof="0" dirty="0" smtClean="0">
              <a:latin typeface="Century Gothic"/>
              <a:ea typeface="+mn-ea"/>
              <a:cs typeface="+mn-cs"/>
            </a:rPr>
            <a:t> </a:t>
          </a:r>
          <a:r>
            <a:rPr lang="it-IT" sz="1800" b="0" i="0" baseline="0" noProof="0" dirty="0" err="1" smtClean="0">
              <a:latin typeface="Century Gothic"/>
              <a:ea typeface="+mn-ea"/>
              <a:cs typeface="+mn-cs"/>
            </a:rPr>
            <a:t>moodle</a:t>
          </a:r>
          <a:r>
            <a:rPr lang="it-IT" sz="1800" b="0" i="0" baseline="0" noProof="0" dirty="0" smtClean="0">
              <a:latin typeface="Century Gothic"/>
              <a:ea typeface="+mn-ea"/>
              <a:cs typeface="+mn-cs"/>
            </a:rPr>
            <a:t> federato (Corso Diritto UE 2015-16)</a:t>
          </a:r>
          <a:endParaRPr lang="it-IT" sz="1800" b="0" i="0" noProof="0" dirty="0">
            <a:latin typeface="Century Gothic"/>
            <a:ea typeface="+mn-ea"/>
            <a:cs typeface="+mn-cs"/>
          </a:endParaRP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en-US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en-US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3D656-49E3-4846-80B3-9DF4C0678135}">
      <dsp:nvSpPr>
        <dsp:cNvPr id="0" name=""/>
        <dsp:cNvSpPr/>
      </dsp:nvSpPr>
      <dsp:spPr>
        <a:xfrm>
          <a:off x="1092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0" i="0" kern="1200" noProof="0" dirty="0" smtClean="0">
              <a:latin typeface="Century Gothic"/>
              <a:ea typeface="+mn-ea"/>
              <a:cs typeface="+mn-cs"/>
            </a:rPr>
            <a:t>Strumenti web e software</a:t>
          </a:r>
          <a:endParaRPr lang="it-IT" sz="2700" b="0" i="0" kern="1200" noProof="0" dirty="0">
            <a:latin typeface="Century Gothic"/>
            <a:ea typeface="+mn-ea"/>
            <a:cs typeface="+mn-cs"/>
          </a:endParaRPr>
        </a:p>
      </dsp:txBody>
      <dsp:txXfrm>
        <a:off x="1092" y="0"/>
        <a:ext cx="2839671" cy="1258728"/>
      </dsp:txXfrm>
    </dsp:sp>
    <dsp:sp modelId="{575ED4E3-10E1-44F4-98F2-9E82E73CD01D}">
      <dsp:nvSpPr>
        <dsp:cNvPr id="0" name=""/>
        <dsp:cNvSpPr/>
      </dsp:nvSpPr>
      <dsp:spPr>
        <a:xfrm>
          <a:off x="285059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700" b="0" i="0" kern="1200" noProof="0" dirty="0" smtClean="0">
              <a:latin typeface="Century Gothic"/>
              <a:ea typeface="+mn-ea"/>
              <a:cs typeface="+mn-cs"/>
            </a:rPr>
            <a:t>SISTEMA MOODLE FEDERATO (</a:t>
          </a:r>
          <a:r>
            <a:rPr lang="it-IT" sz="7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http://moodle2.units.it/</a:t>
          </a:r>
          <a:r>
            <a:rPr lang="it-IT" sz="700" b="0" i="0" kern="1200" noProof="0" dirty="0" err="1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course</a:t>
          </a:r>
          <a:r>
            <a:rPr lang="it-IT" sz="7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/</a:t>
          </a:r>
          <a:r>
            <a:rPr lang="it-IT" sz="700" b="0" i="0" kern="1200" noProof="0" dirty="0" err="1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view.php?id</a:t>
          </a:r>
          <a:r>
            <a:rPr lang="it-IT" sz="7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=919</a:t>
          </a:r>
          <a:r>
            <a:rPr lang="it-IT" sz="700" b="0" i="0" kern="1200" noProof="0" dirty="0" smtClean="0">
              <a:latin typeface="Century Gothic"/>
              <a:ea typeface="+mn-ea"/>
              <a:cs typeface="+mn-cs"/>
            </a:rPr>
            <a:t>) e sito di Dipartimento (comunicazioni del docente)</a:t>
          </a:r>
          <a:endParaRPr lang="it-IT" sz="700" b="0" i="0" kern="1200" noProof="0" dirty="0">
            <a:latin typeface="Century Gothic"/>
            <a:ea typeface="+mn-ea"/>
            <a:cs typeface="+mn-cs"/>
          </a:endParaRPr>
        </a:p>
      </dsp:txBody>
      <dsp:txXfrm>
        <a:off x="309202" y="1283230"/>
        <a:ext cx="2223451" cy="776013"/>
      </dsp:txXfrm>
    </dsp:sp>
    <dsp:sp modelId="{FE3E8C9E-4E0C-48C9-B969-45E913CB4CB6}">
      <dsp:nvSpPr>
        <dsp:cNvPr id="0" name=""/>
        <dsp:cNvSpPr/>
      </dsp:nvSpPr>
      <dsp:spPr>
        <a:xfrm>
          <a:off x="280288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b="0" i="0" kern="1200" noProof="0" dirty="0" smtClean="0">
            <a:latin typeface="Century Gothic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0" i="0" kern="1200" noProof="0" dirty="0" smtClean="0">
              <a:latin typeface="Century Gothic"/>
              <a:ea typeface="+mn-ea"/>
              <a:cs typeface="+mn-cs"/>
            </a:rPr>
            <a:t>Risorse web 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0" i="0" kern="1200" noProof="0" dirty="0" smtClean="0">
              <a:latin typeface="Century Gothic"/>
              <a:ea typeface="+mn-ea"/>
              <a:cs typeface="+mn-cs"/>
            </a:rPr>
            <a:t>Corte di giustizia UE: </a:t>
          </a:r>
          <a:r>
            <a:rPr lang="it-IT" sz="10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2"/>
            </a:rPr>
            <a:t>http://curia.europa.eu/</a:t>
          </a:r>
          <a:endParaRPr lang="it-IT" sz="1000" b="0" i="0" kern="1200" noProof="0" dirty="0" smtClean="0">
            <a:latin typeface="Century Gothic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0" i="0" kern="1200" noProof="0" dirty="0" smtClean="0">
              <a:latin typeface="Century Gothic"/>
              <a:ea typeface="+mn-ea"/>
              <a:cs typeface="+mn-cs"/>
            </a:rPr>
            <a:t>Corte costituzionale: </a:t>
          </a:r>
          <a:r>
            <a:rPr lang="it-IT" sz="10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3"/>
            </a:rPr>
            <a:t>www.cortecostituzionale.it</a:t>
          </a:r>
          <a:endParaRPr lang="it-IT" sz="1000" b="0" i="0" kern="1200" noProof="0" dirty="0" smtClean="0">
            <a:latin typeface="Century Gothic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b="0" i="0" kern="1200" noProof="0" dirty="0" smtClean="0">
            <a:latin typeface="Century Gothic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b="0" i="0" kern="1200" noProof="0" dirty="0">
            <a:latin typeface="Century Gothic"/>
            <a:ea typeface="+mn-ea"/>
            <a:cs typeface="+mn-cs"/>
          </a:endParaRPr>
        </a:p>
      </dsp:txBody>
      <dsp:txXfrm>
        <a:off x="304431" y="2234344"/>
        <a:ext cx="2223451" cy="776013"/>
      </dsp:txXfrm>
    </dsp:sp>
    <dsp:sp modelId="{96B6F13E-4C71-4B33-9AE7-68769BCA1885}">
      <dsp:nvSpPr>
        <dsp:cNvPr id="0" name=""/>
        <dsp:cNvSpPr/>
      </dsp:nvSpPr>
      <dsp:spPr>
        <a:xfrm>
          <a:off x="285059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0" i="0" kern="1200" noProof="0" dirty="0" smtClean="0">
              <a:latin typeface="Century Gothic"/>
              <a:ea typeface="+mn-ea"/>
              <a:cs typeface="+mn-cs"/>
            </a:rPr>
            <a:t>Corte EDU (</a:t>
          </a:r>
          <a:r>
            <a:rPr lang="it-IT" sz="10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4"/>
            </a:rPr>
            <a:t>www.echr.coe.int</a:t>
          </a:r>
          <a:r>
            <a:rPr lang="it-IT" sz="1000" b="0" i="0" kern="1200" noProof="0" dirty="0" smtClean="0">
              <a:latin typeface="Century Gothic"/>
              <a:ea typeface="+mn-ea"/>
              <a:cs typeface="+mn-cs"/>
            </a:rPr>
            <a:t>)</a:t>
          </a: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0" i="0" kern="1200" noProof="0" dirty="0" smtClean="0">
              <a:latin typeface="Century Gothic"/>
              <a:ea typeface="+mn-ea"/>
              <a:cs typeface="+mn-cs"/>
            </a:rPr>
            <a:t>Eu </a:t>
          </a:r>
          <a:r>
            <a:rPr lang="it-IT" sz="1000" b="0" i="0" kern="1200" noProof="0" dirty="0" err="1" smtClean="0">
              <a:latin typeface="Century Gothic"/>
              <a:ea typeface="+mn-ea"/>
              <a:cs typeface="+mn-cs"/>
            </a:rPr>
            <a:t>Observer</a:t>
          </a:r>
          <a:r>
            <a:rPr lang="it-IT" sz="1000" b="0" i="0" kern="1200" noProof="0" dirty="0" smtClean="0">
              <a:latin typeface="Century Gothic"/>
              <a:ea typeface="+mn-ea"/>
              <a:cs typeface="+mn-cs"/>
            </a:rPr>
            <a:t> (rivista </a:t>
          </a:r>
          <a:r>
            <a:rPr lang="it-IT" sz="1000" b="0" i="0" kern="1200" noProof="0" dirty="0" err="1" smtClean="0">
              <a:latin typeface="Century Gothic"/>
              <a:ea typeface="+mn-ea"/>
              <a:cs typeface="+mn-cs"/>
            </a:rPr>
            <a:t>ion</a:t>
          </a:r>
          <a:r>
            <a:rPr lang="it-IT" sz="1000" b="0" i="0" kern="1200" noProof="0" dirty="0" smtClean="0">
              <a:latin typeface="Century Gothic"/>
              <a:ea typeface="+mn-ea"/>
              <a:cs typeface="+mn-cs"/>
            </a:rPr>
            <a:t> line: https://euobserver.com)</a:t>
          </a:r>
          <a:endParaRPr lang="it-IT" sz="1000" b="0" i="0" kern="1200" noProof="0" dirty="0">
            <a:latin typeface="Century Gothic"/>
            <a:ea typeface="+mn-ea"/>
            <a:cs typeface="+mn-cs"/>
          </a:endParaRPr>
        </a:p>
      </dsp:txBody>
      <dsp:txXfrm>
        <a:off x="309202" y="3185459"/>
        <a:ext cx="2223451" cy="776013"/>
      </dsp:txXfrm>
    </dsp:sp>
    <dsp:sp modelId="{36A5E784-0575-4B9A-932D-84B4018329C2}">
      <dsp:nvSpPr>
        <dsp:cNvPr id="0" name=""/>
        <dsp:cNvSpPr/>
      </dsp:nvSpPr>
      <dsp:spPr>
        <a:xfrm>
          <a:off x="3053739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0" i="0" kern="1200" noProof="0" dirty="0" smtClean="0">
              <a:latin typeface="Century Gothic"/>
              <a:ea typeface="+mn-ea"/>
              <a:cs typeface="+mn-cs"/>
            </a:rPr>
            <a:t>Testi</a:t>
          </a:r>
          <a:endParaRPr lang="it-IT" sz="2700" b="0" i="0" kern="1200" noProof="0" dirty="0">
            <a:latin typeface="Century Gothic"/>
            <a:ea typeface="+mn-ea"/>
            <a:cs typeface="+mn-cs"/>
          </a:endParaRPr>
        </a:p>
      </dsp:txBody>
      <dsp:txXfrm>
        <a:off x="3053739" y="0"/>
        <a:ext cx="2839671" cy="1258728"/>
      </dsp:txXfrm>
    </dsp:sp>
    <dsp:sp modelId="{C4D55E39-E127-46E1-8C18-E650BDF0FCB0}">
      <dsp:nvSpPr>
        <dsp:cNvPr id="0" name=""/>
        <dsp:cNvSpPr/>
      </dsp:nvSpPr>
      <dsp:spPr>
        <a:xfrm>
          <a:off x="3337706" y="1259087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i="0" kern="1200" noProof="0" dirty="0" smtClean="0">
              <a:latin typeface="Century Gothic"/>
              <a:ea typeface="+mn-ea"/>
              <a:cs typeface="+mn-cs"/>
            </a:rPr>
            <a:t>DIRITTO DELL’UNIONE EUROPEA (L. DANIELE E ALTRI, 2014)</a:t>
          </a:r>
          <a:endParaRPr lang="en-US" sz="700" b="0" i="0" kern="1200" noProof="0" dirty="0">
            <a:latin typeface="Century Gothic"/>
            <a:ea typeface="+mn-ea"/>
            <a:cs typeface="+mn-cs"/>
          </a:endParaRPr>
        </a:p>
      </dsp:txBody>
      <dsp:txXfrm>
        <a:off x="3361849" y="1283230"/>
        <a:ext cx="2223451" cy="776013"/>
      </dsp:txXfrm>
    </dsp:sp>
    <dsp:sp modelId="{194BEDD1-D18B-469C-A681-6F2CD0649826}">
      <dsp:nvSpPr>
        <dsp:cNvPr id="0" name=""/>
        <dsp:cNvSpPr/>
      </dsp:nvSpPr>
      <dsp:spPr>
        <a:xfrm>
          <a:off x="3337706" y="2210201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0" i="0" kern="1200" noProof="0" dirty="0" smtClean="0">
              <a:latin typeface="Century Gothic"/>
              <a:ea typeface="+mn-ea"/>
              <a:cs typeface="+mn-cs"/>
            </a:rPr>
            <a:t>DIRITTO DEL MERCATO UNICO EUROPEO (L. Daniele, 2012)</a:t>
          </a:r>
          <a:endParaRPr lang="en-US" sz="700" b="0" i="0" kern="1200" noProof="0" dirty="0">
            <a:latin typeface="Century Gothic"/>
            <a:ea typeface="+mn-ea"/>
            <a:cs typeface="+mn-cs"/>
          </a:endParaRPr>
        </a:p>
      </dsp:txBody>
      <dsp:txXfrm>
        <a:off x="3361849" y="2234344"/>
        <a:ext cx="2223451" cy="776013"/>
      </dsp:txXfrm>
    </dsp:sp>
    <dsp:sp modelId="{E864E8C5-2AF8-4B2A-8FB7-8D60286472A2}">
      <dsp:nvSpPr>
        <dsp:cNvPr id="0" name=""/>
        <dsp:cNvSpPr/>
      </dsp:nvSpPr>
      <dsp:spPr>
        <a:xfrm>
          <a:off x="3337706" y="3161316"/>
          <a:ext cx="2271737" cy="824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700" b="0" i="0" kern="1200" noProof="0" dirty="0" smtClean="0">
              <a:latin typeface="Century Gothic"/>
              <a:ea typeface="+mn-ea"/>
              <a:cs typeface="+mn-cs"/>
            </a:rPr>
            <a:t>B. NASCIMBENE, Unione europea - Trattati (2016)</a:t>
          </a:r>
          <a:endParaRPr lang="it-IT" sz="700" b="0" i="0" kern="1200" noProof="0" dirty="0">
            <a:latin typeface="Century Gothic"/>
            <a:ea typeface="+mn-ea"/>
            <a:cs typeface="+mn-cs"/>
          </a:endParaRPr>
        </a:p>
      </dsp:txBody>
      <dsp:txXfrm>
        <a:off x="3361849" y="3185459"/>
        <a:ext cx="2223451" cy="776013"/>
      </dsp:txXfrm>
    </dsp:sp>
    <dsp:sp modelId="{73EF77D7-714B-46AC-B791-77FB73C27C85}">
      <dsp:nvSpPr>
        <dsp:cNvPr id="0" name=""/>
        <dsp:cNvSpPr/>
      </dsp:nvSpPr>
      <dsp:spPr>
        <a:xfrm>
          <a:off x="6106386" y="0"/>
          <a:ext cx="2839671" cy="41957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0" i="0" kern="1200" noProof="0" dirty="0" smtClean="0">
              <a:latin typeface="Century Gothic"/>
              <a:ea typeface="+mn-ea"/>
              <a:cs typeface="+mn-cs"/>
            </a:rPr>
            <a:t>Laboratori, gruppi di studio</a:t>
          </a:r>
          <a:endParaRPr lang="it-IT" sz="2700" b="0" i="0" kern="1200" noProof="0" dirty="0">
            <a:latin typeface="Century Gothic"/>
            <a:ea typeface="+mn-ea"/>
            <a:cs typeface="+mn-cs"/>
          </a:endParaRPr>
        </a:p>
      </dsp:txBody>
      <dsp:txXfrm>
        <a:off x="6106386" y="0"/>
        <a:ext cx="2839671" cy="1258728"/>
      </dsp:txXfrm>
    </dsp:sp>
    <dsp:sp modelId="{2CA0B65E-4012-4BC5-9436-ACF3DB7847C8}">
      <dsp:nvSpPr>
        <dsp:cNvPr id="0" name=""/>
        <dsp:cNvSpPr/>
      </dsp:nvSpPr>
      <dsp:spPr>
        <a:xfrm>
          <a:off x="6390353" y="1259957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700" b="0" i="0" kern="1200" noProof="0" dirty="0" smtClean="0">
              <a:latin typeface="Century Gothic"/>
              <a:ea typeface="+mn-ea"/>
              <a:cs typeface="+mn-cs"/>
            </a:rPr>
            <a:t>ESAME DI SENTENZE IN AULA</a:t>
          </a:r>
          <a:endParaRPr lang="it-IT" sz="700" b="0" i="0" kern="1200" noProof="0" dirty="0">
            <a:latin typeface="Century Gothic"/>
            <a:ea typeface="+mn-ea"/>
            <a:cs typeface="+mn-cs"/>
          </a:endParaRPr>
        </a:p>
      </dsp:txBody>
      <dsp:txXfrm>
        <a:off x="6427406" y="1297010"/>
        <a:ext cx="2197631" cy="1190973"/>
      </dsp:txXfrm>
    </dsp:sp>
    <dsp:sp modelId="{727F9D2C-89F2-4A05-AB22-0A805ACA0081}">
      <dsp:nvSpPr>
        <dsp:cNvPr id="0" name=""/>
        <dsp:cNvSpPr/>
      </dsp:nvSpPr>
      <dsp:spPr>
        <a:xfrm>
          <a:off x="6390353" y="2719665"/>
          <a:ext cx="2271737" cy="1265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700" b="0" i="0" kern="1200" noProof="0" dirty="0" smtClean="0">
              <a:latin typeface="Century Gothic"/>
              <a:ea typeface="+mn-ea"/>
              <a:cs typeface="+mn-cs"/>
            </a:rPr>
            <a:t>Gruppi di studio (DOMANDE E RISPOSTE)</a:t>
          </a:r>
          <a:endParaRPr lang="it-IT" sz="700" b="0" i="0" kern="1200" noProof="0" dirty="0">
            <a:latin typeface="Century Gothic"/>
            <a:ea typeface="+mn-ea"/>
            <a:cs typeface="+mn-cs"/>
          </a:endParaRPr>
        </a:p>
      </dsp:txBody>
      <dsp:txXfrm>
        <a:off x="6427406" y="2756718"/>
        <a:ext cx="2197631" cy="1190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95514-DBA0-4CED-89BE-7504CBC7A432}">
      <dsp:nvSpPr>
        <dsp:cNvPr id="0" name=""/>
        <dsp:cNvSpPr/>
      </dsp:nvSpPr>
      <dsp:spPr>
        <a:xfrm>
          <a:off x="1088249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1"/>
            </a:rPr>
            <a:t>amadeo@units.it</a:t>
          </a:r>
          <a:endParaRPr lang="it-IT" sz="1800" b="0" i="0" kern="1200" noProof="0" dirty="0" smtClean="0">
            <a:latin typeface="Century Gothic"/>
            <a:ea typeface="+mn-ea"/>
            <a:cs typeface="+mn-cs"/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i="0" kern="1200" noProof="0" dirty="0" smtClean="0">
              <a:latin typeface="Century Gothic"/>
              <a:ea typeface="+mn-ea"/>
              <a:cs typeface="+mn-cs"/>
            </a:rPr>
            <a:t>Tel. 040-5583064</a:t>
          </a:r>
          <a:endParaRPr lang="it-IT" sz="1800" b="0" i="0" kern="1200" noProof="0" dirty="0">
            <a:latin typeface="Century Gothic"/>
            <a:ea typeface="+mn-ea"/>
            <a:cs typeface="+mn-cs"/>
          </a:endParaRPr>
        </a:p>
      </dsp:txBody>
      <dsp:txXfrm>
        <a:off x="1088249" y="2203"/>
        <a:ext cx="3224119" cy="1934471"/>
      </dsp:txXfrm>
    </dsp:sp>
    <dsp:sp modelId="{CA859311-5D60-4C23-8215-E2A3B961A589}">
      <dsp:nvSpPr>
        <dsp:cNvPr id="0" name=""/>
        <dsp:cNvSpPr/>
      </dsp:nvSpPr>
      <dsp:spPr>
        <a:xfrm>
          <a:off x="4634780" y="2203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noProof="0" dirty="0" smtClean="0">
              <a:latin typeface="Century Gothic"/>
              <a:ea typeface="+mn-ea"/>
              <a:cs typeface="+mn-cs"/>
            </a:rPr>
            <a:t>Ricevimento: lunedì-mercoledì mattina (previa mail)</a:t>
          </a:r>
          <a:endParaRPr lang="it-IT" sz="2800" b="0" i="0" kern="1200" noProof="0" dirty="0">
            <a:latin typeface="Century Gothic"/>
            <a:ea typeface="+mn-ea"/>
            <a:cs typeface="+mn-cs"/>
          </a:endParaRPr>
        </a:p>
      </dsp:txBody>
      <dsp:txXfrm>
        <a:off x="4634780" y="2203"/>
        <a:ext cx="3224119" cy="1934471"/>
      </dsp:txXfrm>
    </dsp:sp>
    <dsp:sp modelId="{C2764FD5-F4FD-48B7-AC49-58329BEF3D17}">
      <dsp:nvSpPr>
        <dsp:cNvPr id="0" name=""/>
        <dsp:cNvSpPr/>
      </dsp:nvSpPr>
      <dsp:spPr>
        <a:xfrm>
          <a:off x="1088249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i="0" kern="1200" noProof="0" dirty="0" smtClean="0">
              <a:latin typeface="Century Gothic"/>
              <a:ea typeface="+mn-ea"/>
              <a:cs typeface="+mn-cs"/>
            </a:rPr>
            <a:t>Collaboratori alla didattica: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i="0" kern="1200" noProof="0" dirty="0" smtClean="0">
              <a:latin typeface="Century Gothic"/>
              <a:ea typeface="+mn-ea"/>
              <a:cs typeface="+mn-cs"/>
            </a:rPr>
            <a:t>Maria Grazia </a:t>
          </a:r>
          <a:r>
            <a:rPr lang="it-IT" sz="1800" b="0" i="0" kern="1200" noProof="0" dirty="0" err="1" smtClean="0">
              <a:latin typeface="Century Gothic"/>
              <a:ea typeface="+mn-ea"/>
              <a:cs typeface="+mn-cs"/>
            </a:rPr>
            <a:t>Buonanno</a:t>
          </a:r>
          <a:r>
            <a:rPr lang="it-IT" sz="1800" b="0" i="0" kern="1200" noProof="0" dirty="0" smtClean="0">
              <a:latin typeface="Century Gothic"/>
              <a:ea typeface="+mn-ea"/>
              <a:cs typeface="+mn-cs"/>
            </a:rPr>
            <a:t> (</a:t>
          </a:r>
          <a:r>
            <a:rPr lang="it-IT" sz="18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2"/>
            </a:rPr>
            <a:t>mariagrazia.buonanno@libero.it</a:t>
          </a:r>
          <a:r>
            <a:rPr lang="it-IT" sz="1800" b="0" i="0" kern="1200" noProof="0" dirty="0" smtClean="0">
              <a:latin typeface="Century Gothic"/>
              <a:ea typeface="+mn-ea"/>
              <a:cs typeface="+mn-cs"/>
            </a:rPr>
            <a:t>) Alessia </a:t>
          </a:r>
          <a:r>
            <a:rPr lang="it-IT" sz="1800" b="0" i="0" kern="1200" noProof="0" dirty="0" err="1" smtClean="0">
              <a:latin typeface="Century Gothic"/>
              <a:ea typeface="+mn-ea"/>
              <a:cs typeface="+mn-cs"/>
            </a:rPr>
            <a:t>Voinich</a:t>
          </a:r>
          <a:r>
            <a:rPr lang="it-IT" sz="1800" b="0" i="0" kern="1200" noProof="0" dirty="0" smtClean="0">
              <a:latin typeface="Century Gothic"/>
              <a:ea typeface="+mn-ea"/>
              <a:cs typeface="+mn-cs"/>
            </a:rPr>
            <a:t> (</a:t>
          </a:r>
          <a:r>
            <a:rPr lang="it-IT" sz="18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3"/>
            </a:rPr>
            <a:t>alessia.voinich@live.com</a:t>
          </a:r>
          <a:r>
            <a:rPr lang="it-IT" sz="1800" b="0" i="0" kern="1200" noProof="0" dirty="0" smtClean="0">
              <a:latin typeface="Century Gothic"/>
              <a:ea typeface="+mn-ea"/>
              <a:cs typeface="+mn-cs"/>
            </a:rPr>
            <a:t>), Fabio </a:t>
          </a:r>
          <a:r>
            <a:rPr lang="it-IT" sz="1800" b="0" i="0" kern="1200" noProof="0" dirty="0" err="1" smtClean="0">
              <a:latin typeface="Century Gothic"/>
              <a:ea typeface="+mn-ea"/>
              <a:cs typeface="+mn-cs"/>
            </a:rPr>
            <a:t>Spitaleri</a:t>
          </a:r>
          <a:r>
            <a:rPr lang="it-IT" sz="1800" b="0" i="0" kern="1200" noProof="0" dirty="0" smtClean="0">
              <a:latin typeface="Century Gothic"/>
              <a:ea typeface="+mn-ea"/>
              <a:cs typeface="+mn-cs"/>
            </a:rPr>
            <a:t> (</a:t>
          </a:r>
          <a:r>
            <a:rPr lang="it-IT" sz="1800" b="0" i="0" kern="1200" noProof="0" dirty="0" smtClean="0">
              <a:latin typeface="Century Gothic"/>
              <a:ea typeface="+mn-ea"/>
              <a:cs typeface="+mn-cs"/>
              <a:hlinkClick xmlns:r="http://schemas.openxmlformats.org/officeDocument/2006/relationships" r:id="rId4"/>
            </a:rPr>
            <a:t>fspitaleri@units.it</a:t>
          </a:r>
          <a:r>
            <a:rPr lang="it-IT" sz="1800" b="0" i="0" kern="1200" noProof="0" dirty="0" smtClean="0">
              <a:latin typeface="Century Gothic"/>
              <a:ea typeface="+mn-ea"/>
              <a:cs typeface="+mn-cs"/>
            </a:rPr>
            <a:t>)</a:t>
          </a:r>
        </a:p>
      </dsp:txBody>
      <dsp:txXfrm>
        <a:off x="1088249" y="2259086"/>
        <a:ext cx="3224119" cy="1934471"/>
      </dsp:txXfrm>
    </dsp:sp>
    <dsp:sp modelId="{5429D04B-D3BC-42D0-B5D3-4A45E3106E19}">
      <dsp:nvSpPr>
        <dsp:cNvPr id="0" name=""/>
        <dsp:cNvSpPr/>
      </dsp:nvSpPr>
      <dsp:spPr>
        <a:xfrm>
          <a:off x="4634780" y="2259086"/>
          <a:ext cx="3224119" cy="1934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0" i="0" kern="1200" noProof="0" dirty="0" smtClean="0">
              <a:latin typeface="Century Gothic"/>
              <a:ea typeface="+mn-ea"/>
              <a:cs typeface="+mn-cs"/>
            </a:rPr>
            <a:t>Pagina</a:t>
          </a:r>
          <a:r>
            <a:rPr lang="it-IT" sz="2800" b="0" i="0" kern="1200" baseline="0" noProof="0" dirty="0" smtClean="0">
              <a:latin typeface="Century Gothic"/>
              <a:ea typeface="+mn-ea"/>
              <a:cs typeface="+mn-cs"/>
            </a:rPr>
            <a:t> </a:t>
          </a:r>
          <a:r>
            <a:rPr lang="it-IT" sz="2800" b="0" i="0" kern="1200" baseline="0" noProof="0" dirty="0" err="1" smtClean="0">
              <a:latin typeface="Century Gothic"/>
              <a:ea typeface="+mn-ea"/>
              <a:cs typeface="+mn-cs"/>
            </a:rPr>
            <a:t>moodle</a:t>
          </a:r>
          <a:r>
            <a:rPr lang="it-IT" sz="2800" b="0" i="0" kern="1200" baseline="0" noProof="0" dirty="0" smtClean="0">
              <a:latin typeface="Century Gothic"/>
              <a:ea typeface="+mn-ea"/>
              <a:cs typeface="+mn-cs"/>
            </a:rPr>
            <a:t> federato (Corso Diritto UE 2015-16)</a:t>
          </a:r>
          <a:endParaRPr lang="it-IT" sz="2800" b="0" i="0" kern="1200" noProof="0" dirty="0">
            <a:latin typeface="Century Gothic"/>
            <a:ea typeface="+mn-ea"/>
            <a:cs typeface="+mn-cs"/>
          </a:endParaRPr>
        </a:p>
      </dsp:txBody>
      <dsp:txXfrm>
        <a:off x="4634780" y="2259086"/>
        <a:ext cx="3224119" cy="1934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730" cy="49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511" y="0"/>
            <a:ext cx="2918730" cy="49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668"/>
            <a:ext cx="2918730" cy="49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511" y="9374668"/>
            <a:ext cx="2918730" cy="49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189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189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2"/>
            <a:ext cx="2918830" cy="49518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4302"/>
            <a:ext cx="2918830" cy="49518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67F715A1-4ADC-44E0-9587-804FF39D6B22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67F715A1-4ADC-44E0-9587-804FF39D6B22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24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67F715A1-4ADC-44E0-9587-804FF39D6B22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402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67F715A1-4ADC-44E0-9587-804FF39D6B22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87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en-US" sz="1800" b="0" i="0">
                <a:latin typeface="Century Gothic"/>
                <a:ea typeface="+mn-ea"/>
                <a:cs typeface="+mn-cs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en-US" sz="1800" b="0" i="0">
                <a:latin typeface="Century Gothic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en-US" sz="1800" b="0" i="0">
                <a:latin typeface="Century Gothic"/>
                <a:ea typeface="+mn-ea"/>
                <a:cs typeface="+mn-cs"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914400">
              <a:buNone/>
            </a:pPr>
            <a:r>
              <a:rPr lang="en-US" sz="1800" b="0" i="0">
                <a:latin typeface="Century Gothic"/>
                <a:ea typeface="+mn-ea"/>
                <a:cs typeface="+mn-cs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dell’Unione europea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it-IT" b="0" i="0" dirty="0" smtClean="0">
                <a:solidFill>
                  <a:srgbClr val="F5A408"/>
                </a:solidFill>
              </a:rPr>
              <a:t>TITOLARE DEL CORSO: PROF. Stefano Amadeo </a:t>
            </a:r>
          </a:p>
          <a:p>
            <a:pPr marL="0" indent="0" algn="l">
              <a:buNone/>
            </a:pPr>
            <a:r>
              <a:rPr lang="it-IT" dirty="0" smtClean="0">
                <a:solidFill>
                  <a:srgbClr val="F5A408"/>
                </a:solidFill>
              </a:rPr>
              <a:t>Collaboratori: prof. Fabio </a:t>
            </a:r>
            <a:r>
              <a:rPr lang="it-IT" dirty="0" err="1" smtClean="0">
                <a:solidFill>
                  <a:srgbClr val="F5A408"/>
                </a:solidFill>
              </a:rPr>
              <a:t>Spitaleri</a:t>
            </a:r>
            <a:r>
              <a:rPr lang="it-IT" dirty="0" smtClean="0">
                <a:solidFill>
                  <a:srgbClr val="F5A408"/>
                </a:solidFill>
              </a:rPr>
              <a:t>, </a:t>
            </a:r>
            <a:r>
              <a:rPr lang="it-IT" dirty="0" err="1" smtClean="0">
                <a:solidFill>
                  <a:srgbClr val="F5A408"/>
                </a:solidFill>
              </a:rPr>
              <a:t>dott.sse</a:t>
            </a:r>
            <a:r>
              <a:rPr lang="it-IT" dirty="0" smtClean="0">
                <a:solidFill>
                  <a:srgbClr val="F5A408"/>
                </a:solidFill>
              </a:rPr>
              <a:t> Alessia </a:t>
            </a:r>
            <a:r>
              <a:rPr lang="it-IT" dirty="0" err="1" smtClean="0">
                <a:solidFill>
                  <a:srgbClr val="F5A408"/>
                </a:solidFill>
              </a:rPr>
              <a:t>voinich</a:t>
            </a:r>
            <a:r>
              <a:rPr lang="it-IT" dirty="0" smtClean="0">
                <a:solidFill>
                  <a:srgbClr val="F5A408"/>
                </a:solidFill>
              </a:rPr>
              <a:t>, </a:t>
            </a:r>
            <a:r>
              <a:rPr lang="it-IT" dirty="0" err="1" smtClean="0">
                <a:solidFill>
                  <a:srgbClr val="F5A408"/>
                </a:solidFill>
              </a:rPr>
              <a:t>maria</a:t>
            </a:r>
            <a:r>
              <a:rPr lang="it-IT" dirty="0" smtClean="0">
                <a:solidFill>
                  <a:srgbClr val="F5A408"/>
                </a:solidFill>
              </a:rPr>
              <a:t> grazia </a:t>
            </a:r>
            <a:r>
              <a:rPr lang="it-IT" dirty="0" err="1" smtClean="0">
                <a:solidFill>
                  <a:srgbClr val="F5A408"/>
                </a:solidFill>
              </a:rPr>
              <a:t>Buonanno</a:t>
            </a:r>
            <a:r>
              <a:rPr lang="it-IT" dirty="0" smtClean="0">
                <a:solidFill>
                  <a:srgbClr val="F5A408"/>
                </a:solidFill>
              </a:rPr>
              <a:t>, giulia </a:t>
            </a:r>
            <a:r>
              <a:rPr lang="it-IT" dirty="0" err="1" smtClean="0">
                <a:solidFill>
                  <a:srgbClr val="F5A408"/>
                </a:solidFill>
              </a:rPr>
              <a:t>larato</a:t>
            </a:r>
            <a:r>
              <a:rPr lang="it-IT" b="0" i="0" dirty="0" smtClean="0">
                <a:solidFill>
                  <a:srgbClr val="F5A408"/>
                </a:solidFill>
              </a:rPr>
              <a:t>| anno accademico 2015/16</a:t>
            </a:r>
            <a:endParaRPr lang="it-IT" b="0" i="0" dirty="0">
              <a:solidFill>
                <a:srgbClr val="F5A4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Risorse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23416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49746" cy="1400530"/>
          </a:xfrm>
        </p:spPr>
        <p:txBody>
          <a:bodyPr/>
          <a:lstStyle/>
          <a:p>
            <a:r>
              <a:rPr lang="it-IT" dirty="0"/>
              <a:t>Informazioni di contatto </a:t>
            </a:r>
            <a:r>
              <a:rPr lang="it-IT" dirty="0" smtClean="0"/>
              <a:t>del docente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51861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200" dirty="0"/>
              <a:t>Domande?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Descrizione del corso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475617" cy="4195763"/>
          </a:xfrm>
        </p:spPr>
        <p:txBody>
          <a:bodyPr/>
          <a:lstStyle/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dirty="0" smtClean="0">
                <a:latin typeface="Century Gothic"/>
              </a:rPr>
              <a:t>Informazioni generali</a:t>
            </a:r>
            <a:endParaRPr lang="it-IT" sz="18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sz="1800" b="0" i="0" u="sng" noProof="1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Orario lezioni</a:t>
            </a:r>
            <a:r>
              <a:rPr lang="it-IT" sz="1800" b="0" i="0" noProof="1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: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sz="1800" b="0" i="0" noProof="1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Lunedì ore 11-13 (Venezian); Martedì ore 17-19 (Ambrosino); Mercoledì ore 11-13 (Ambrosino)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sz="1800" b="0" i="0" u="sng" noProof="1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Seminari di approfondimento</a:t>
            </a:r>
            <a:r>
              <a:rPr lang="it-IT" sz="1800" b="0" i="0" noProof="1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: Regioni e Diritto UE; Concessioni e Diritto UE; Ambiente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sz="1800" b="0" i="0" u="sng" noProof="1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Prerequisiti</a:t>
            </a:r>
            <a:r>
              <a:rPr lang="it-IT" sz="1800" b="0" i="0" noProof="1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: diritto costituzionale, diritto privato; suggerito: diritto internazionale</a:t>
            </a:r>
          </a:p>
          <a:p>
            <a:pPr marL="347472" indent="-347472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sz="1800" b="0" i="0" u="sng" noProof="1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Crediti</a:t>
            </a:r>
            <a:r>
              <a:rPr lang="it-IT" sz="1800" b="0" i="0" noProof="1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: 12</a:t>
            </a:r>
            <a:endParaRPr lang="it-IT" sz="1800" b="0" i="0" noProof="1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del corso</a:t>
            </a:r>
          </a:p>
        </p:txBody>
      </p:sp>
      <p:graphicFrame>
        <p:nvGraphicFramePr>
          <p:cNvPr id="6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465887"/>
              </p:ext>
            </p:extLst>
          </p:nvPr>
        </p:nvGraphicFramePr>
        <p:xfrm>
          <a:off x="1199323" y="1277386"/>
          <a:ext cx="8911146" cy="5742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382"/>
                <a:gridCol w="2970382"/>
                <a:gridCol w="2970382"/>
              </a:tblGrid>
              <a:tr h="539609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Obiettivi del corso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Risultati</a:t>
                      </a:r>
                      <a:r>
                        <a:rPr lang="it-IT" sz="1800" b="1" i="0" baseline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 Attesi</a:t>
                      </a:r>
                      <a:endParaRPr lang="it-IT" sz="1800" b="1" i="0" baseline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Abilità acquisite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368549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Obiettivo 1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Conoscenza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di base delle regole di funzionamento dell’Unione europea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Capacità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di descrizione e di inquadramento critico dei principali istituti del diritto dell’Unione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25151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Obiettivo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2</a:t>
                      </a: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Conoscenza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del sistema e dei principi del mercato unico europeo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Capacità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di argomentazione ed esemplificazione sulle libertà di circolazione economiche e civiche europee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368549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Obiettivo 3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Conoscenza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delle regole di concorrenza e delle regole sugli aiuti pubblici alle imprese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Capacità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di qualificazione delle misure pubbliche e private rispetto al diritto UE antitrust 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39609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Metodi di insegnamento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 algn="l" defTabSz="457200">
              <a:spcBef>
                <a:spcPts val="480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dirty="0" smtClean="0">
                <a:latin typeface="Century Gothic"/>
              </a:rPr>
              <a:t>Le attività didattiche avranno i seguenti contenuti:</a:t>
            </a:r>
            <a:endParaRPr lang="it-IT" sz="2000" b="0" i="0" dirty="0" smtClean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  <a:p>
            <a:pPr marL="740664" lvl="1" indent="-283464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sz="18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Lezioni frontali (introduzione dei principali istituti giuridici e loro inquadramento giurisprudenziale)</a:t>
            </a:r>
          </a:p>
          <a:p>
            <a:pPr marL="740664" lvl="1" indent="-283464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dirty="0" smtClean="0">
                <a:latin typeface="Century Gothic"/>
              </a:rPr>
              <a:t>Seminari di discussione (giurisprudenza)</a:t>
            </a:r>
            <a:endParaRPr lang="it-IT" sz="1800" b="0" i="0" dirty="0" smtClean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  <a:p>
            <a:pPr marL="740664" lvl="1" indent="-283464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dirty="0" smtClean="0">
                <a:latin typeface="Century Gothic"/>
              </a:rPr>
              <a:t>Seminari tematici (enti territoriali e integrazione, ambiente, concessioni)</a:t>
            </a:r>
            <a:endParaRPr lang="it-IT" sz="1800" b="0" i="0" dirty="0" smtClean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  <a:p>
            <a:pPr marL="740664" lvl="1" indent="-283464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dirty="0" smtClean="0">
                <a:latin typeface="Century Gothic"/>
              </a:rPr>
              <a:t>Seminari multidisciplinari (diritto UE, diritto costituzionale, diritto penale)</a:t>
            </a:r>
            <a:endParaRPr lang="it-IT" sz="1800" b="0" i="0" dirty="0" smtClean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  <a:p>
            <a:pPr marL="740664" lvl="1" indent="-283464" algn="l" defTabSz="457200">
              <a:spcBef>
                <a:spcPts val="432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it-IT" dirty="0" smtClean="0">
                <a:latin typeface="Century Gothic"/>
              </a:rPr>
              <a:t>Simulazioni di esame</a:t>
            </a:r>
            <a:endParaRPr lang="it-IT" sz="18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5738" y="499100"/>
            <a:ext cx="9404723" cy="1400530"/>
          </a:xfrm>
        </p:spPr>
        <p:txBody>
          <a:bodyPr/>
          <a:lstStyle/>
          <a:p>
            <a:r>
              <a:rPr lang="it-IT" dirty="0" smtClean="0"/>
              <a:t>Calendario e Argomenti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777703"/>
              </p:ext>
            </p:extLst>
          </p:nvPr>
        </p:nvGraphicFramePr>
        <p:xfrm>
          <a:off x="1103313" y="2052638"/>
          <a:ext cx="8947148" cy="4051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888"/>
                <a:gridCol w="1848135"/>
                <a:gridCol w="2920538"/>
                <a:gridCol w="2509587"/>
              </a:tblGrid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Settimana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Argomento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Contenuti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Obiettivo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29/2-2/3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 Nascita 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e sviluppo integrazione europea</a:t>
                      </a: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Studio dei fenomeni (storico giuridici) attraversati nei 65 anni di integrazione europea</a:t>
                      </a: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Comprensione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dei grandi problemi del processo di integrazione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7/3 – 14/3</a:t>
                      </a:r>
                      <a:endParaRPr lang="it-IT" sz="1800" b="0" i="0" noProof="0" dirty="0" smtClean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algn="l" defTabSz="457200">
                        <a:buNone/>
                      </a:pPr>
                      <a:endParaRPr lang="it-IT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2 Il quadro istituzionale e le procedure normative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Il Parlamento europeo, il Consiglio, il Consiglio europeo, la Commissione, la Corte di giustizia e gli organi dell’Unione. Le procedure legislative (ordinaria e speciali).</a:t>
                      </a: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Comprensione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dell’organizzazione di istituzioni e organi UE e delle procedure («</a:t>
                      </a:r>
                      <a:r>
                        <a:rPr lang="it-IT" sz="1800" b="0" i="0" baseline="0" noProof="0" dirty="0" err="1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interistituzionali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») di adozione degli atti dell’Unione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5738" y="499100"/>
            <a:ext cx="9404723" cy="1400530"/>
          </a:xfrm>
        </p:spPr>
        <p:txBody>
          <a:bodyPr/>
          <a:lstStyle/>
          <a:p>
            <a:r>
              <a:rPr lang="it-IT" dirty="0" smtClean="0"/>
              <a:t>Calendario e Argomenti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796230"/>
              </p:ext>
            </p:extLst>
          </p:nvPr>
        </p:nvGraphicFramePr>
        <p:xfrm>
          <a:off x="1093305" y="1543879"/>
          <a:ext cx="8957156" cy="606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755"/>
                <a:gridCol w="1850202"/>
                <a:gridCol w="2923805"/>
                <a:gridCol w="2512394"/>
              </a:tblGrid>
              <a:tr h="943477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Settimana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Argomento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Contenuti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Obiettivo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986677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15/3 – 23/3 </a:t>
                      </a:r>
                      <a:endParaRPr lang="it-IT" sz="1800" b="0" i="0" noProof="0" dirty="0" smtClean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3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L’ordinamento dell’Unione europea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Il diritto primario (e i diritti fondamentali), il diritto intermedio e il diritto derivato. L’adattamento normativo al diritto dell’UE</a:t>
                      </a: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Identificazione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dei caratteri delle fonti dell’Unione (natura, effetti) e degli strumenti di adeguamento previsti dall’Italia (l. 234 del 2012)</a:t>
                      </a:r>
                    </a:p>
                  </a:txBody>
                  <a:tcPr anchor="ctr"/>
                </a:tc>
              </a:tr>
              <a:tr h="2463480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4/4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– 12/4</a:t>
                      </a:r>
                      <a:endParaRPr lang="it-IT" sz="1800" b="0" i="0" noProof="0" dirty="0" smtClean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4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La tutela dei singoli dinanzi ai giudici nazionali (presupposti e rimedi)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L’efficacia diretta (presupposti e modulazioni); l’efficacia indiretta (interpretazione conforme e risarcimento del danno); le garanzie nel processo; il primato del diritto dell’Unione; il primato secondo la Corte costituzionale </a:t>
                      </a: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Comprensione dei rimedi accessibili ai singoli dinanzi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al giudice nazionale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2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5738" y="499100"/>
            <a:ext cx="9404723" cy="1400530"/>
          </a:xfrm>
        </p:spPr>
        <p:txBody>
          <a:bodyPr/>
          <a:lstStyle/>
          <a:p>
            <a:r>
              <a:rPr lang="it-IT" dirty="0" smtClean="0"/>
              <a:t>Calendario e Argomenti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825316"/>
              </p:ext>
            </p:extLst>
          </p:nvPr>
        </p:nvGraphicFramePr>
        <p:xfrm>
          <a:off x="1040295" y="1543879"/>
          <a:ext cx="9010166" cy="5373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643"/>
                <a:gridCol w="1861152"/>
                <a:gridCol w="2941108"/>
                <a:gridCol w="2527263"/>
              </a:tblGrid>
              <a:tr h="879479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Settimana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Argomento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Contenuti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Obiettivo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51917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13/4 – 20/4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5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La tutela giurisdizionale (Corte di giustizia)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Il sistema delle competenze dirette e indirette della Corte UE</a:t>
                      </a: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Comprensione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dei rimedi accessibili ai singoli dinanzi alla Corte di giustizia 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642360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25/4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– 27/4</a:t>
                      </a:r>
                      <a:endParaRPr lang="it-IT" sz="1800" b="0" i="0" noProof="0" dirty="0" smtClean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6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Il diritto del mercato interno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Le libertà di circolazione. La libera circolazione delle merci</a:t>
                      </a: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Comprensione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dei principi regolatori delle libertà economiche di circolazione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5738" y="499100"/>
            <a:ext cx="9404723" cy="1400530"/>
          </a:xfrm>
        </p:spPr>
        <p:txBody>
          <a:bodyPr/>
          <a:lstStyle/>
          <a:p>
            <a:r>
              <a:rPr lang="it-IT" dirty="0" smtClean="0"/>
              <a:t>Calendario e Argomenti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223618"/>
              </p:ext>
            </p:extLst>
          </p:nvPr>
        </p:nvGraphicFramePr>
        <p:xfrm>
          <a:off x="1040295" y="1543879"/>
          <a:ext cx="9010166" cy="5373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643"/>
                <a:gridCol w="1861152"/>
                <a:gridCol w="2941108"/>
                <a:gridCol w="2527263"/>
              </a:tblGrid>
              <a:tr h="879479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Settimana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Argomento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Contenuti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1" i="0" noProof="0" dirty="0" smtClean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Obiettivo</a:t>
                      </a:r>
                      <a:endParaRPr lang="it-IT" sz="1800" b="1" i="0" noProof="0" dirty="0">
                        <a:solidFill>
                          <a:schemeClr val="lt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51917"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2/5 – 9/5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7 La libera circolazione delle persone: i beneficiari e i diritti garantiti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La cittadinanza dell’Unione; i lavoratori, i professionisti, i prestatori di servizi; i soggetti non economici</a:t>
                      </a: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Comprensione del regime giuridico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degli operatori economici e dei cittadini nello spazio europeo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642360"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10/5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– 18/5</a:t>
                      </a:r>
                      <a:endParaRPr lang="it-IT" sz="1800" b="0" i="0" noProof="0" dirty="0" smtClean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r>
                        <a:rPr lang="it-IT" sz="1800" b="0" i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Temi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 di </a:t>
                      </a:r>
                      <a:r>
                        <a:rPr lang="it-IT" sz="1800" b="0" i="0" baseline="0" noProof="0" dirty="0" smtClean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discussione e «lezione nel roseto di San Giovanni» (venerdì 13/5/2016)</a:t>
                      </a: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it-IT" sz="1800" b="0" i="0" baseline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>
                        <a:buNone/>
                      </a:pPr>
                      <a:endParaRPr lang="it-IT" sz="1800" b="0" i="0" noProof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0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Verifica dell’apprendimento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defTabSz="457200">
              <a:spcBef>
                <a:spcPts val="0"/>
              </a:spcBef>
              <a:spcAft>
                <a:spcPts val="600"/>
              </a:spcAft>
              <a:buClr>
                <a:srgbClr val="F5A408"/>
              </a:buClr>
              <a:buSzPct val="80000"/>
              <a:buNone/>
            </a:pPr>
            <a:endParaRPr lang="en-US" dirty="0" smtClean="0"/>
          </a:p>
          <a:p>
            <a:pPr marL="347472" indent="-347472" algn="l" defTabSz="457200">
              <a:spcBef>
                <a:spcPts val="0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en-US" u="sng" dirty="0" smtClean="0"/>
              <a:t>Regime </a:t>
            </a:r>
            <a:r>
              <a:rPr lang="en-US" u="sng" dirty="0" err="1" smtClean="0"/>
              <a:t>comune</a:t>
            </a:r>
            <a:r>
              <a:rPr lang="en-US" u="sng" dirty="0" smtClean="0"/>
              <a:t> (</a:t>
            </a:r>
            <a:r>
              <a:rPr lang="en-US" u="sng" dirty="0" err="1" smtClean="0"/>
              <a:t>sessioni</a:t>
            </a:r>
            <a:r>
              <a:rPr lang="en-US" u="sng" dirty="0" smtClean="0"/>
              <a:t> </a:t>
            </a:r>
            <a:r>
              <a:rPr lang="en-US" u="sng" dirty="0" err="1" smtClean="0"/>
              <a:t>ordinarie</a:t>
            </a:r>
            <a:r>
              <a:rPr lang="en-US" u="sng" dirty="0" smtClean="0"/>
              <a:t>)</a:t>
            </a:r>
            <a:r>
              <a:rPr lang="en-US" dirty="0" smtClean="0"/>
              <a:t>:</a:t>
            </a:r>
          </a:p>
          <a:p>
            <a:pPr marL="347472" indent="-347472" algn="l" defTabSz="457200">
              <a:spcBef>
                <a:spcPts val="0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 smtClean="0"/>
              <a:t>scritta</a:t>
            </a:r>
            <a:r>
              <a:rPr lang="en-US" dirty="0" smtClean="0"/>
              <a:t> (</a:t>
            </a:r>
            <a:r>
              <a:rPr lang="en-US" dirty="0" err="1" smtClean="0"/>
              <a:t>propedeutica</a:t>
            </a:r>
            <a:r>
              <a:rPr lang="en-US" dirty="0" smtClean="0"/>
              <a:t>: </a:t>
            </a:r>
            <a:r>
              <a:rPr lang="en-US" dirty="0" err="1" smtClean="0"/>
              <a:t>diritto</a:t>
            </a:r>
            <a:r>
              <a:rPr lang="en-US" dirty="0" smtClean="0"/>
              <a:t> </a:t>
            </a:r>
            <a:r>
              <a:rPr lang="en-US" dirty="0" err="1" smtClean="0"/>
              <a:t>istituzionale</a:t>
            </a:r>
            <a:r>
              <a:rPr lang="en-US" dirty="0" smtClean="0"/>
              <a:t>)</a:t>
            </a:r>
          </a:p>
          <a:p>
            <a:pPr marL="347472" indent="-347472" algn="l" defTabSz="457200">
              <a:spcBef>
                <a:spcPts val="0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r>
              <a:rPr lang="en-US" dirty="0" smtClean="0"/>
              <a:t> (</a:t>
            </a:r>
            <a:r>
              <a:rPr lang="en-US" dirty="0" err="1" smtClean="0"/>
              <a:t>diritto</a:t>
            </a:r>
            <a:r>
              <a:rPr lang="en-US" dirty="0" smtClean="0"/>
              <a:t> del </a:t>
            </a:r>
            <a:r>
              <a:rPr lang="en-US" dirty="0" err="1" smtClean="0"/>
              <a:t>mercato</a:t>
            </a:r>
            <a:r>
              <a:rPr lang="en-US" dirty="0" smtClean="0"/>
              <a:t> </a:t>
            </a:r>
            <a:r>
              <a:rPr lang="en-US" dirty="0" err="1" smtClean="0"/>
              <a:t>unico</a:t>
            </a:r>
            <a:r>
              <a:rPr lang="en-US" dirty="0" smtClean="0"/>
              <a:t> </a:t>
            </a:r>
            <a:r>
              <a:rPr lang="en-US" dirty="0" err="1" smtClean="0"/>
              <a:t>europeo</a:t>
            </a:r>
            <a:r>
              <a:rPr lang="en-US" dirty="0" smtClean="0"/>
              <a:t> e </a:t>
            </a:r>
            <a:r>
              <a:rPr lang="en-US" dirty="0" err="1" smtClean="0"/>
              <a:t>concorrenza</a:t>
            </a:r>
            <a:r>
              <a:rPr lang="en-US" dirty="0" smtClean="0"/>
              <a:t>)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it-IT" u="sng" dirty="0"/>
              <a:t>Regime frequentanti</a:t>
            </a:r>
            <a:r>
              <a:rPr lang="it-IT" dirty="0"/>
              <a:t>. Lezioni, esercitazioni e seminari </a:t>
            </a:r>
            <a:r>
              <a:rPr lang="it-IT" dirty="0" smtClean="0"/>
              <a:t>(80 ore)</a:t>
            </a:r>
            <a:endParaRPr lang="it-IT" dirty="0"/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it-IT" dirty="0"/>
              <a:t>Prova scritta </a:t>
            </a:r>
            <a:r>
              <a:rPr lang="it-IT" u="sng" dirty="0"/>
              <a:t>intermedia</a:t>
            </a:r>
            <a:r>
              <a:rPr lang="it-IT" dirty="0"/>
              <a:t> (su casi esaminati a lezione) (20/4/2016)</a:t>
            </a:r>
          </a:p>
          <a:p>
            <a:pPr marL="347472" indent="-347472">
              <a:spcBef>
                <a:spcPts val="432"/>
              </a:spcBef>
              <a:buClr>
                <a:srgbClr val="F5A408"/>
              </a:buClr>
              <a:buFont typeface="Wingdings 3"/>
              <a:buChar char=""/>
            </a:pPr>
            <a:r>
              <a:rPr lang="it-IT" dirty="0"/>
              <a:t>Esame finale (sessioni ordinarie): prova orale: entro la sessione estiva 2015/16. Esito finale: media della prova scritta intermedia e dell’esame finale</a:t>
            </a:r>
          </a:p>
          <a:p>
            <a:pPr marL="347472" indent="-347472" algn="l" defTabSz="457200">
              <a:spcBef>
                <a:spcPts val="0"/>
              </a:spcBef>
              <a:spcAft>
                <a:spcPts val="600"/>
              </a:spcAft>
              <a:buClr>
                <a:srgbClr val="F5A408"/>
              </a:buClr>
              <a:buSzPct val="80000"/>
              <a:buFont typeface="Wingdings 3"/>
              <a:buChar char=""/>
            </a:pPr>
            <a:endParaRPr lang="en-US" dirty="0" smtClean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3960395"/>
              </p:ext>
            </p:extLst>
          </p:nvPr>
        </p:nvGraphicFramePr>
        <p:xfrm>
          <a:off x="8861701" y="608447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ademic_Course_16x9_TP103039515" id="{36AC30B2-7B5E-40C4-A2A8-24A923A7C645}" vid="{5A576E4A-65A5-4321-8EED-8197384A1F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corso accademico</Template>
  <TotalTime>0</TotalTime>
  <Words>829</Words>
  <Application>Microsoft Office PowerPoint</Application>
  <PresentationFormat>Widescreen</PresentationFormat>
  <Paragraphs>116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Ione</vt:lpstr>
      <vt:lpstr>Diritto dell’Unione europea</vt:lpstr>
      <vt:lpstr>Descrizione del corso</vt:lpstr>
      <vt:lpstr>Obiettivi del corso</vt:lpstr>
      <vt:lpstr>Metodi di insegnamento</vt:lpstr>
      <vt:lpstr>Calendario e Argomenti</vt:lpstr>
      <vt:lpstr>Calendario e Argomenti</vt:lpstr>
      <vt:lpstr>Calendario e Argomenti</vt:lpstr>
      <vt:lpstr>Calendario e Argomenti</vt:lpstr>
      <vt:lpstr>Verifica dell’apprendimento</vt:lpstr>
      <vt:lpstr>Risorse</vt:lpstr>
      <vt:lpstr>Informazioni di contatto del docente</vt:lpstr>
      <vt:lpstr>Domande?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2016-02-23T08:12:40Z</dcterms:created>
  <dcterms:modified xsi:type="dcterms:W3CDTF">2016-02-29T09:42:43Z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