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2" r:id="rId10"/>
    <p:sldId id="263" r:id="rId11"/>
    <p:sldId id="264" r:id="rId12"/>
    <p:sldId id="265" r:id="rId13"/>
    <p:sldId id="268" r:id="rId14"/>
    <p:sldId id="271" r:id="rId15"/>
    <p:sldId id="273" r:id="rId16"/>
    <p:sldId id="274" r:id="rId17"/>
    <p:sldId id="275" r:id="rId18"/>
    <p:sldId id="276" r:id="rId19"/>
    <p:sldId id="277" r:id="rId20"/>
    <p:sldId id="279" r:id="rId21"/>
    <p:sldId id="278" r:id="rId22"/>
    <p:sldId id="270" r:id="rId23"/>
    <p:sldId id="272" r:id="rId24"/>
    <p:sldId id="280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4" autoAdjust="0"/>
  </p:normalViewPr>
  <p:slideViewPr>
    <p:cSldViewPr>
      <p:cViewPr>
        <p:scale>
          <a:sx n="80" d="100"/>
          <a:sy n="80" d="100"/>
        </p:scale>
        <p:origin x="-216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526-42C1-4842-9702-7C2F7E1FECD7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ED0E-3D6D-4E0D-8BAD-B1B015A687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526-42C1-4842-9702-7C2F7E1FECD7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ED0E-3D6D-4E0D-8BAD-B1B015A687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526-42C1-4842-9702-7C2F7E1FECD7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ED0E-3D6D-4E0D-8BAD-B1B015A687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526-42C1-4842-9702-7C2F7E1FECD7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ED0E-3D6D-4E0D-8BAD-B1B015A687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526-42C1-4842-9702-7C2F7E1FECD7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ED0E-3D6D-4E0D-8BAD-B1B015A687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526-42C1-4842-9702-7C2F7E1FECD7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ED0E-3D6D-4E0D-8BAD-B1B015A687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526-42C1-4842-9702-7C2F7E1FECD7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ED0E-3D6D-4E0D-8BAD-B1B015A687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526-42C1-4842-9702-7C2F7E1FECD7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ED0E-3D6D-4E0D-8BAD-B1B015A687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526-42C1-4842-9702-7C2F7E1FECD7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ED0E-3D6D-4E0D-8BAD-B1B015A687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526-42C1-4842-9702-7C2F7E1FECD7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ED0E-3D6D-4E0D-8BAD-B1B015A687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7526-42C1-4842-9702-7C2F7E1FECD7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ED0E-3D6D-4E0D-8BAD-B1B015A6872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D7526-42C1-4842-9702-7C2F7E1FECD7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AED0E-3D6D-4E0D-8BAD-B1B015A6872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51519" y="1196753"/>
          <a:ext cx="8568952" cy="5256583"/>
        </p:xfrm>
        <a:graphic>
          <a:graphicData uri="http://schemas.openxmlformats.org/drawingml/2006/table">
            <a:tbl>
              <a:tblPr/>
              <a:tblGrid>
                <a:gridCol w="2504408"/>
                <a:gridCol w="3032272"/>
                <a:gridCol w="3032272"/>
              </a:tblGrid>
              <a:tr h="724571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исло         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ицо</a:t>
                      </a:r>
                      <a:endParaRPr lang="it-I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I  спряжение</a:t>
                      </a:r>
                      <a:endParaRPr lang="it-I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II  cпряжение</a:t>
                      </a:r>
                      <a:endParaRPr lang="it-I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006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динст-       1-ое</a:t>
                      </a:r>
                      <a:endParaRPr lang="it-I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венное         2-ое</a:t>
                      </a:r>
                      <a:endParaRPr lang="it-I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3-ье</a:t>
                      </a:r>
                      <a:endParaRPr lang="it-I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ид</a:t>
                      </a:r>
                      <a:r>
                        <a:rPr lang="cs-CZ" sz="2400" b="1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cs-CZ" sz="2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д</a:t>
                      </a:r>
                      <a:r>
                        <a:rPr lang="cs-CZ" sz="2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лаю</a:t>
                      </a:r>
                      <a:endParaRPr lang="it-I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ид</a:t>
                      </a:r>
                      <a:r>
                        <a:rPr lang="cs-CZ" sz="2400" b="1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ё</a:t>
                      </a:r>
                      <a:r>
                        <a:rPr lang="cs-CZ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шь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д</a:t>
                      </a:r>
                      <a:r>
                        <a:rPr lang="cs-CZ" sz="2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лаешь</a:t>
                      </a:r>
                      <a:endParaRPr lang="it-I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ид</a:t>
                      </a:r>
                      <a:r>
                        <a:rPr lang="cs-CZ" sz="2400" b="1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ё</a:t>
                      </a:r>
                      <a:r>
                        <a:rPr lang="cs-CZ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 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д</a:t>
                      </a:r>
                      <a:r>
                        <a:rPr lang="cs-CZ" sz="2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лает</a:t>
                      </a:r>
                      <a:endParaRPr lang="it-I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спеш</a:t>
                      </a:r>
                      <a:r>
                        <a:rPr lang="cs-CZ" sz="2400" b="1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cs-CZ" sz="2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стр</a:t>
                      </a:r>
                      <a:r>
                        <a:rPr lang="cs-CZ" sz="2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</a:t>
                      </a:r>
                      <a:endParaRPr lang="it-I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спеш</a:t>
                      </a:r>
                      <a:r>
                        <a:rPr lang="cs-CZ" sz="2400" b="1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cs-CZ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шь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стр</a:t>
                      </a:r>
                      <a:r>
                        <a:rPr lang="cs-CZ" sz="2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ишь</a:t>
                      </a:r>
                      <a:endParaRPr lang="it-I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спеш</a:t>
                      </a:r>
                      <a:r>
                        <a:rPr lang="cs-CZ" sz="2400" b="1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cs-CZ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 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стр</a:t>
                      </a:r>
                      <a:r>
                        <a:rPr lang="cs-CZ" sz="2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</a:t>
                      </a:r>
                      <a:endParaRPr lang="it-I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6006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множест-    1-ое</a:t>
                      </a:r>
                      <a:endParaRPr lang="it-I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венное         2-ое</a:t>
                      </a:r>
                      <a:endParaRPr lang="it-I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3-ье</a:t>
                      </a:r>
                      <a:endParaRPr lang="it-IT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ид</a:t>
                      </a:r>
                      <a:r>
                        <a:rPr lang="cs-CZ" sz="2400" b="1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ё</a:t>
                      </a:r>
                      <a:r>
                        <a:rPr lang="cs-CZ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 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д</a:t>
                      </a:r>
                      <a:r>
                        <a:rPr lang="cs-CZ" sz="2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лаем</a:t>
                      </a:r>
                      <a:endParaRPr lang="it-I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ид</a:t>
                      </a:r>
                      <a:r>
                        <a:rPr lang="cs-CZ" sz="2400" b="1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ё</a:t>
                      </a:r>
                      <a:r>
                        <a:rPr lang="cs-CZ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д</a:t>
                      </a:r>
                      <a:r>
                        <a:rPr lang="cs-CZ" sz="2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лаете</a:t>
                      </a:r>
                      <a:endParaRPr lang="it-I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ид</a:t>
                      </a:r>
                      <a:r>
                        <a:rPr lang="cs-CZ" sz="2400" b="1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cs-CZ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 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д</a:t>
                      </a:r>
                      <a:r>
                        <a:rPr lang="cs-CZ" sz="2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лают</a:t>
                      </a:r>
                      <a:endParaRPr lang="it-I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спеш</a:t>
                      </a:r>
                      <a:r>
                        <a:rPr lang="cs-CZ" sz="2400" b="1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cs-CZ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стр</a:t>
                      </a:r>
                      <a:r>
                        <a:rPr lang="cs-CZ" sz="2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</a:t>
                      </a:r>
                      <a:endParaRPr lang="it-I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спеш</a:t>
                      </a:r>
                      <a:r>
                        <a:rPr lang="cs-CZ" sz="2400" b="1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cs-CZ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 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стр</a:t>
                      </a:r>
                      <a:r>
                        <a:rPr lang="cs-CZ" sz="2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ите </a:t>
                      </a:r>
                      <a:endParaRPr lang="it-I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спеш</a:t>
                      </a:r>
                      <a:r>
                        <a:rPr lang="cs-CZ" sz="2400" b="1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cs-CZ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стр</a:t>
                      </a:r>
                      <a:r>
                        <a:rPr lang="cs-CZ" sz="24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cs-CZ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ят</a:t>
                      </a:r>
                      <a:endParaRPr lang="it-IT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115616" y="0"/>
            <a:ext cx="65645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  и  II   с п р я ж е н и я   глагола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433354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91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 и в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к л а с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г л а г о л о в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Глаголы на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инфинитиве, на –ну в настоящем-будущем времени 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кр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кнуть;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тян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тон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обман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гнуть;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взглян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расстегн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пр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гнуть;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кнуть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согн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др.)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вернýть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</a:t>
            </a:r>
            <a:r>
              <a:rPr kumimoji="0" lang="ru-RU" sz="32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ё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шь,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ё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ё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ё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</a:t>
            </a:r>
            <a:r>
              <a:rPr kumimoji="0" lang="ru-RU" sz="32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-56838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91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  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к т и в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к л а с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г л а г о л о 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(второе  спряжение)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Глаголы на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инфинитиве, на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–у/-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-ишь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настоящем-будушем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времени (прос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говор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стить,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прост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мнить, вар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воз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брод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нос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 и др.)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	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прош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сишь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сит,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сите,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сят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чишь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чат;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	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ишь,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говор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говор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шь, говор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т, говор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м, говор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те, говор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т,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	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901618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91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Непродуктиные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глаголы на  (-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   сл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(сл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шу, сл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шишь)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спрягаются глаголы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шать, держ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крич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леж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сто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спать, звуч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бо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ться, стуч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 ?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держ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 в руке мяч    …………………………………………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дрож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 от волнения   ……………………………………………………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.……….………….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крич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 от радости    …………………………………………………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….………….…….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…..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шать шорох          ……………………………………………………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……………..…..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…..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 на цыпочках   ……………………………………………………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……………….…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спать в палатке           ………………………………………………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……………….…..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дыш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 ртом               …………………………………………………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……………..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…...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мч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ться на машине     ……………………………………………………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…..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молч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 долгое время  …………………………………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стуч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 в дверь           ……………………………………………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леж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 в тени              ………………………………………………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………..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28343"/>
            <a:ext cx="9144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91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Непродуктивные глаголы на (-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   смотр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   /смотр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см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тришь,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.. см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трят/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9575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 е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в а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напр., у глаголов терп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 (тер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рпишь),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	с  -  ш:      висеть, зависеть			м  -  мл:    шуметь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	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  ж:      сидеть, глядеть			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  щ:     блестеть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	т  -   ч:      лететь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Спрягайте в формах настоящего времени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(я, ты, они).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деться на подругу   ………………………………………………………………………..    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расмотр</a:t>
            </a:r>
            <a:r>
              <a:rPr kumimoji="0" lang="ru-RU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вопрос        ………………………………………………………………………..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осмотр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 больного      …………………………………………………………………….….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лет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 на самолёте        ………………………………………………………………….…….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сид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 в кресле              ……………………………………………………………………..…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предв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деть несчастье    ……………………………………………………………………….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деть без очков            ………………………………………………………………………..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ненав</a:t>
            </a: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деть ложь           …………………………………………………………………….…..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cs-CZ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глядеть усталым        ………………………………………………………………………..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23529" y="908723"/>
          <a:ext cx="8496944" cy="5784888"/>
        </p:xfrm>
        <a:graphic>
          <a:graphicData uri="http://schemas.openxmlformats.org/drawingml/2006/table">
            <a:tbl>
              <a:tblPr/>
              <a:tblGrid>
                <a:gridCol w="1753428"/>
                <a:gridCol w="6743516"/>
              </a:tblGrid>
              <a:tr h="632978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бор</a:t>
                      </a:r>
                      <a:r>
                        <a:rPr lang="ru-RU" sz="900" i="1" u="sng"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ться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бор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сь, б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решься, …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бороться (за справедливость)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(борись!)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бор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лся, бор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лась, бор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лось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549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пор</a:t>
                      </a:r>
                      <a:r>
                        <a:rPr lang="ru-RU" sz="900" i="1" u="sng"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ть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пор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, п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решь, п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рют       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выпороть (подкладку)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(пори!)                               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распороть (кофту)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пор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л, пор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ла, пор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ло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85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пол</a:t>
                      </a:r>
                      <a:r>
                        <a:rPr lang="ru-RU" sz="900" i="1" u="sng"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ть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пол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, п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лешь, п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лют    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прополоть (грядки лука)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(поли!)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;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пол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л, пол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ла, пол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ло 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096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кол</a:t>
                      </a:r>
                      <a:r>
                        <a:rPr lang="ru-RU" sz="900" i="1" u="sng"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ть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кол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, к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лешь, к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лют     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колоть (в ухе)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(коли!)                             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приколоть (значок)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кол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л, кол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ла, кол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ло     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уколоть (о осе)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уколоться (булавкой)   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заколоть (овцу)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985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мол</a:t>
                      </a:r>
                      <a:r>
                        <a:rPr lang="ru-RU" sz="900" i="1" u="sng"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ть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мел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, м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лешь, м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лют    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смолоть (кофе)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(мели!)    </a:t>
                      </a:r>
                      <a:r>
                        <a:rPr lang="ru-RU" sz="900" b="1" u="sng">
                          <a:latin typeface="Times New Roman"/>
                          <a:ea typeface="Times New Roman"/>
                          <a:cs typeface="Times New Roman"/>
                        </a:rPr>
                        <a:t>но: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 мол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л, мол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ла, мол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ло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057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/за/пер</a:t>
                      </a:r>
                      <a:r>
                        <a:rPr lang="ru-RU" sz="900" i="1" u="sng"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ть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запр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, запрёшь, запр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т  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запереть (класс)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(запри!)                           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отпереть (окно).. отопру,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пер, заперл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, з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перло                              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отопрёшь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549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/на/тер</a:t>
                      </a:r>
                      <a:r>
                        <a:rPr lang="ru-RU" sz="900" i="1" u="sng"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ть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натр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, натр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шь, натр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т  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натереть (ногу)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(натри!)                           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натереть (картошку на  тёрке)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нат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р, нат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рла, нат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рло                                        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549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/с/тер</a:t>
                      </a:r>
                      <a:r>
                        <a:rPr lang="ru-RU" sz="900" i="1" u="sng"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ть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сотр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, сотр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шь, сотр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т  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стереть  (пыль)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(сотри!)                                 </a:t>
                      </a:r>
                      <a:r>
                        <a:rPr lang="cs-CZ" sz="90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стереть  (рисунок   резинкой)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стёр, ст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рла, ст</a:t>
                      </a:r>
                      <a:r>
                        <a:rPr lang="ru-RU" sz="9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рло                                      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40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/у/мер</a:t>
                      </a:r>
                      <a:r>
                        <a:rPr lang="ru-RU" sz="900" i="1" u="sng"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ть</a:t>
                      </a:r>
                      <a:endParaRPr lang="it-IT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умр</a:t>
                      </a:r>
                      <a:r>
                        <a:rPr lang="ru-RU" sz="900" i="1" u="sng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, умр</a:t>
                      </a:r>
                      <a:r>
                        <a:rPr lang="ru-RU" sz="900" i="1" u="sng" dirty="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шь, умр</a:t>
                      </a:r>
                      <a:r>
                        <a:rPr lang="ru-RU" sz="900" i="1" u="sng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т          </a:t>
                      </a:r>
                      <a:r>
                        <a:rPr lang="cs-CZ" sz="900" dirty="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умереть (в преклонном  возрасте) ... </a:t>
                      </a:r>
                      <a:r>
                        <a:rPr lang="ru-RU" sz="900" i="1" u="sng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мер, умерл</a:t>
                      </a:r>
                      <a:r>
                        <a:rPr lang="ru-RU" sz="9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</a:t>
                      </a:r>
                      <a:endParaRPr lang="it-IT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328" marR="25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85028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91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Глаголы  с  полногласием  (-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оро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-, -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оло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-, -ере-):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бор</a:t>
            </a: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ться,  кол</a:t>
            </a: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ть,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мол</a:t>
            </a: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ть, -пер</a:t>
            </a: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ть, -тер</a:t>
            </a: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ть, -мер</a:t>
            </a: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ть, пол</a:t>
            </a: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ть  и  др.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94282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Формы настоящего времени заменяйте формами прошедшего времени</a:t>
            </a:r>
            <a:endParaRPr kumimoji="0" lang="it-IT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Надя </a:t>
            </a:r>
            <a:r>
              <a:rPr kumimoji="0" lang="cs-CZ" sz="320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cs-CZ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чит стихи. </a:t>
            </a:r>
            <a:endParaRPr kumimoji="0" lang="it-IT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Брат ж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нится по любви.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Когда вы пол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чите зарплату?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Мы отл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жим лучше наш разговор на завтра.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За что хвал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 этого ученика?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it-IT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ней ц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нят прежде всего трудолюбие.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От чего вы л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читесь?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Скоро наст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пит зима.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В докладе студент к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ротко изл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 суть романа.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В этом классе 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чатся только девочки.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7385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3600" dirty="0" smtClean="0"/>
              <a:t>Отвечайте по образцу.</a:t>
            </a:r>
            <a:endParaRPr kumimoji="0" lang="it-IT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 др</a:t>
            </a:r>
            <a:r>
              <a:rPr kumimoji="0" lang="cs-CZ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жишь с Мишей? – Нет, я не друж</a:t>
            </a:r>
            <a:r>
              <a:rPr kumimoji="0" lang="cs-CZ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Мишей, но Виктор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</a:t>
            </a:r>
            <a:r>
              <a:rPr kumimoji="0" lang="cs-CZ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жит.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 л</a:t>
            </a:r>
            <a:r>
              <a:rPr kumimoji="0" lang="cs-CZ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чишься антибиотиками? 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Вы к</a:t>
            </a:r>
            <a:r>
              <a:rPr kumimoji="0" lang="cs-CZ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рите? 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Ты </a:t>
            </a:r>
            <a:r>
              <a:rPr kumimoji="0" lang="cs-CZ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чишь новые слова?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Ты зав</a:t>
            </a:r>
            <a:r>
              <a:rPr kumimoji="0" lang="cs-CZ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ришь мне чай? 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Вы на</a:t>
            </a:r>
            <a:r>
              <a:rPr kumimoji="0" lang="cs-CZ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чите меня вязать крючком? 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Ты скоро ж</a:t>
            </a:r>
            <a:r>
              <a:rPr kumimoji="0" lang="cs-CZ" sz="3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нишься? 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Ты подаришь ей коробку конфет?  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Вы поделитесь опытом?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0" y="894929"/>
          <a:ext cx="9144000" cy="5486400"/>
        </p:xfrm>
        <a:graphic>
          <a:graphicData uri="http://schemas.openxmlformats.org/drawingml/2006/table">
            <a:tbl>
              <a:tblPr/>
              <a:tblGrid>
                <a:gridCol w="1421843"/>
                <a:gridCol w="7722157"/>
              </a:tblGrid>
              <a:tr h="8894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  <a:cs typeface="Times New Roman"/>
                        </a:rPr>
                        <a:t>печь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пек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, печ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шь, пек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т (пеки!)               испечь (пирог)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пёк, пекл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, пекл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4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Arial"/>
                          <a:ea typeface="Times New Roman"/>
                          <a:cs typeface="Times New Roman"/>
                        </a:rPr>
                        <a:t>жечь</a:t>
                      </a:r>
                      <a:endParaRPr lang="it-IT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жгу, жжёшь, жгут  (жги!)          сжечь  /сожгу/  (письмо)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жёг, жгла, жгло                          обжечь /обожгу/ (руку)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  <a:cs typeface="Times New Roman"/>
                        </a:rPr>
                        <a:t>лечь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гу, л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жешь, л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гут </a:t>
                      </a: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(ляг!)        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прилечь (на некоторое  время)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лёг, легл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, легл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                        перелечь (на другое  место)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5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  <a:cs typeface="Times New Roman"/>
                        </a:rPr>
                        <a:t>мочь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мог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, м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жешь, м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гут                 смочь  /смогу/  (справиться с заданием)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мог, могл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, могл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                        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стричь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стриг</a:t>
                      </a:r>
                      <a:r>
                        <a:rPr lang="ru-RU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, стриж</a:t>
                      </a:r>
                      <a:r>
                        <a:rPr lang="ru-RU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шь, стриг</a:t>
                      </a:r>
                      <a:r>
                        <a:rPr lang="ru-RU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т        постричь (волосы)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(стриги!)       постричься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стриг, стр</a:t>
                      </a:r>
                      <a:r>
                        <a:rPr lang="ru-RU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гла, стр</a:t>
                      </a:r>
                      <a:r>
                        <a:rPr lang="ru-RU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гло             подстричь (немного волосы)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0" y="0"/>
          <a:ext cx="9144000" cy="7040880"/>
        </p:xfrm>
        <a:graphic>
          <a:graphicData uri="http://schemas.openxmlformats.org/drawingml/2006/table">
            <a:tbl>
              <a:tblPr/>
              <a:tblGrid>
                <a:gridCol w="1493567"/>
                <a:gridCol w="4464313"/>
                <a:gridCol w="3186120"/>
              </a:tblGrid>
              <a:tr h="2348880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Arial"/>
                          <a:ea typeface="Times New Roman"/>
                          <a:cs typeface="Times New Roman"/>
                        </a:rPr>
                        <a:t>нест</a:t>
                      </a:r>
                      <a:r>
                        <a:rPr lang="ru-RU" sz="2800" i="1" u="sng" dirty="0"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it-IT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нес</a:t>
                      </a:r>
                      <a:r>
                        <a:rPr lang="ru-RU" sz="2800" i="1" u="sng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, нес</a:t>
                      </a:r>
                      <a:r>
                        <a:rPr lang="ru-RU" sz="2800" i="1" u="sng" dirty="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шь, нес</a:t>
                      </a:r>
                      <a:r>
                        <a:rPr lang="ru-RU" sz="2800" i="1" u="sng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т (неси!)</a:t>
                      </a:r>
                      <a:endParaRPr lang="it-IT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нёс, несл</a:t>
                      </a:r>
                      <a:r>
                        <a:rPr lang="ru-RU" sz="28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, несл</a:t>
                      </a:r>
                      <a:r>
                        <a:rPr lang="ru-RU" sz="2800" i="1" u="sng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it-IT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принести (продукты)</a:t>
                      </a:r>
                      <a:endParaRPr lang="it-IT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вынести (мусор)</a:t>
                      </a:r>
                      <a:endParaRPr lang="it-IT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перенести (лекцию)</a:t>
                      </a:r>
                      <a:endParaRPr lang="it-IT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снести (старый дом)</a:t>
                      </a:r>
                      <a:endParaRPr lang="it-IT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отнести (все вещи)</a:t>
                      </a:r>
                      <a:endParaRPr lang="it-IT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296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Arial"/>
                          <a:ea typeface="Times New Roman"/>
                          <a:cs typeface="Times New Roman"/>
                        </a:rPr>
                        <a:t>везт</a:t>
                      </a:r>
                      <a:r>
                        <a:rPr lang="ru-RU" sz="2800" i="1" u="sng"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it-IT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вез</a:t>
                      </a:r>
                      <a:r>
                        <a:rPr lang="ru-RU" sz="2800" i="1" u="sng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, вез</a:t>
                      </a:r>
                      <a:r>
                        <a:rPr lang="ru-RU" sz="2800" i="1" u="sng" dirty="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шь, вез</a:t>
                      </a:r>
                      <a:r>
                        <a:rPr lang="ru-RU" sz="2800" i="1" u="sng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т (вези!)     </a:t>
                      </a:r>
                      <a:endParaRPr lang="it-IT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вёз, везл</a:t>
                      </a:r>
                      <a:r>
                        <a:rPr lang="ru-RU" sz="28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, везл</a:t>
                      </a:r>
                      <a:r>
                        <a:rPr lang="ru-RU" sz="2800" i="1" u="sng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it-IT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привезти (товар)</a:t>
                      </a:r>
                      <a:endParaRPr lang="it-IT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подвезти к вокзалу)</a:t>
                      </a:r>
                      <a:endParaRPr lang="it-IT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0" y="0"/>
          <a:ext cx="9144001" cy="6863906"/>
        </p:xfrm>
        <a:graphic>
          <a:graphicData uri="http://schemas.openxmlformats.org/drawingml/2006/table">
            <a:tbl>
              <a:tblPr/>
              <a:tblGrid>
                <a:gridCol w="1187624"/>
                <a:gridCol w="2304256"/>
                <a:gridCol w="5652121"/>
              </a:tblGrid>
              <a:tr h="92068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</a:rPr>
                        <a:t>вест</a:t>
                      </a:r>
                      <a:r>
                        <a:rPr lang="ru-RU" sz="1600" i="1" u="sng" dirty="0">
                          <a:latin typeface="Arial"/>
                          <a:ea typeface="Times New Roman"/>
                        </a:rPr>
                        <a:t>и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14071" marR="14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вед</a:t>
                      </a:r>
                      <a:r>
                        <a:rPr lang="ru-RU" sz="1600" i="1" u="sng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, вед</a:t>
                      </a:r>
                      <a:r>
                        <a:rPr lang="ru-RU" sz="1600" i="1" u="sng" dirty="0">
                          <a:latin typeface="Times New Roman"/>
                          <a:ea typeface="Times New Roman"/>
                        </a:rPr>
                        <a:t>ё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шь, вед</a:t>
                      </a:r>
                      <a:r>
                        <a:rPr lang="ru-RU" sz="1600" i="1" u="sng" dirty="0"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                 перевест</a:t>
                      </a:r>
                      <a:r>
                        <a:rPr lang="ru-RU" sz="1600" i="1" u="sng" dirty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(через  улицу)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вёл, вел</a:t>
                      </a:r>
                      <a:r>
                        <a:rPr lang="ru-RU" sz="1600" i="1" u="sng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, вел</a:t>
                      </a:r>
                      <a:r>
                        <a:rPr lang="ru-RU" sz="1600" i="1" u="sng" dirty="0"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                      отвест</a:t>
                      </a:r>
                      <a:r>
                        <a:rPr lang="ru-RU" sz="1600" i="1" u="sng" dirty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  (внимание)            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                                        навест</a:t>
                      </a:r>
                      <a:r>
                        <a:rPr lang="ru-RU" sz="1600" i="1" u="sng" dirty="0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  (порядок)  и  т.п.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14071" marR="14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2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расти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</a:txBody>
                  <a:tcPr marL="14071" marR="14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расту, растёшь   (расти!)                   вырасти  (стать  взрослой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рос, росла, росло                                   и др.)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                                                           перерасти (сын отца )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14071" marR="14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8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 smtClean="0">
                          <a:latin typeface="Arial"/>
                          <a:ea typeface="Times New Roman"/>
                        </a:rPr>
                        <a:t>стать</a:t>
                      </a:r>
                      <a:r>
                        <a:rPr lang="it-IT" sz="400" dirty="0" smtClean="0">
                          <a:latin typeface="Arial"/>
                          <a:ea typeface="Times New Roman"/>
                        </a:rPr>
                        <a:t>c</a:t>
                      </a:r>
                      <a:endParaRPr lang="it-IT" sz="300" dirty="0">
                        <a:latin typeface="Times New Roman"/>
                        <a:ea typeface="Times New Roman"/>
                      </a:endParaRPr>
                    </a:p>
                  </a:txBody>
                  <a:tcPr marL="14071" marR="14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ст</a:t>
                      </a:r>
                      <a:r>
                        <a:rPr lang="ru-RU" sz="1600" i="1" u="sng">
                          <a:latin typeface="Times New Roman"/>
                          <a:ea typeface="Times New Roman"/>
                        </a:rPr>
                        <a:t>á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ну, ст</a:t>
                      </a:r>
                      <a:r>
                        <a:rPr lang="ru-RU" sz="1600" i="1" u="sng">
                          <a:latin typeface="Times New Roman"/>
                          <a:ea typeface="Times New Roman"/>
                        </a:rPr>
                        <a:t>á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нешь, ст</a:t>
                      </a:r>
                      <a:r>
                        <a:rPr lang="ru-RU" sz="1600" i="1" u="sng">
                          <a:latin typeface="Times New Roman"/>
                          <a:ea typeface="Times New Roman"/>
                        </a:rPr>
                        <a:t>á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нут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(стань!)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 стал, ст</a:t>
                      </a:r>
                      <a:r>
                        <a:rPr lang="ru-RU" sz="1600" i="1" u="sng">
                          <a:latin typeface="Times New Roman"/>
                          <a:ea typeface="Times New Roman"/>
                        </a:rPr>
                        <a:t>á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ла, ст</a:t>
                      </a:r>
                      <a:r>
                        <a:rPr lang="ru-RU" sz="1600" i="1" u="sng">
                          <a:latin typeface="Times New Roman"/>
                          <a:ea typeface="Times New Roman"/>
                        </a:rPr>
                        <a:t>á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ло 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</a:txBody>
                  <a:tcPr marL="14071" marR="14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встать  (из-за стола)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застáть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(знакомых дома)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устáть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(от шума) 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остáться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 (дома)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14071" marR="14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5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latin typeface="Arial"/>
                          <a:ea typeface="Times New Roman"/>
                        </a:rPr>
                        <a:t>плыть</a:t>
                      </a:r>
                      <a:endParaRPr lang="it-IT" sz="300">
                        <a:latin typeface="Times New Roman"/>
                        <a:ea typeface="Times New Roman"/>
                      </a:endParaRPr>
                    </a:p>
                  </a:txBody>
                  <a:tcPr marL="14071" marR="14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плыву, плывёшь, плывут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(плыви!)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плыл, плыла, плыло</a:t>
                      </a:r>
                      <a:endParaRPr lang="it-IT" sz="1600">
                        <a:latin typeface="Times New Roman"/>
                        <a:ea typeface="Times New Roman"/>
                      </a:endParaRPr>
                    </a:p>
                  </a:txBody>
                  <a:tcPr marL="14071" marR="14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доплыть  (к берегу)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переплыть  (в лодке)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14071" marR="140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69284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Глаголы с окончанием –у (-ю), -ешь (-ёшь), -ет (-ёт), -ем (-ём),  -ете (-ёте), -ут (-ют) 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относятся к </a:t>
            </a:r>
            <a:r>
              <a:rPr kumimoji="0" lang="cs-CZ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первому спряжению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шешь, п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шут;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чита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ешь,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чита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ем; смеёшься, сме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тся)</a:t>
            </a:r>
            <a:endParaRPr kumimoji="0" lang="it-IT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8475" algn="l"/>
              </a:tabLst>
            </a:pP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98475" algn="l"/>
              </a:tabLst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Глаголы с окончаниями –у (-ю), -ишь, -ит, -им, -ите, -ат (-ят) 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относятся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второму спряжению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шишь, сл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шит, слышат; д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шишь, д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шите, д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шат; постр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ится, постр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имся, постр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ятся).</a:t>
            </a:r>
            <a:r>
              <a:rPr lang="cs-CZ" sz="3200" b="1" i="1" dirty="0"/>
              <a:t> </a:t>
            </a:r>
            <a:endParaRPr lang="it-IT" sz="3200" b="1" i="1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98475" algn="l"/>
              </a:tabLst>
            </a:pPr>
            <a:endParaRPr lang="it-IT" sz="3200" b="1" i="1" dirty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</a:pPr>
            <a:r>
              <a:rPr lang="cs-CZ" sz="3200" b="1" i="1" dirty="0" smtClean="0"/>
              <a:t>Примечание</a:t>
            </a:r>
            <a:r>
              <a:rPr lang="cs-CZ" sz="3200" b="1" i="1" dirty="0"/>
              <a:t>:</a:t>
            </a:r>
            <a:r>
              <a:rPr lang="cs-CZ" sz="3200" dirty="0"/>
              <a:t>    У  возвратных   глаголов   к    личному    окончани</a:t>
            </a:r>
            <a:r>
              <a:rPr lang="ru-RU" sz="3200" dirty="0" err="1"/>
              <a:t>ю</a:t>
            </a:r>
            <a:r>
              <a:rPr lang="ru-RU" sz="3200" dirty="0"/>
              <a:t>  </a:t>
            </a:r>
            <a:r>
              <a:rPr lang="cs-CZ" sz="3200" dirty="0"/>
              <a:t>прибавляется  -</a:t>
            </a:r>
            <a:r>
              <a:rPr lang="cs-CZ" sz="3200" b="1" u="sng" dirty="0"/>
              <a:t>ся (-сь):</a:t>
            </a:r>
            <a:r>
              <a:rPr lang="cs-CZ" sz="3200" dirty="0"/>
              <a:t>  м</a:t>
            </a:r>
            <a:r>
              <a:rPr lang="cs-CZ" sz="3200" i="1" u="sng" dirty="0"/>
              <a:t>о</a:t>
            </a:r>
            <a:r>
              <a:rPr lang="cs-CZ" sz="3200" dirty="0"/>
              <a:t>ешь – м</a:t>
            </a:r>
            <a:r>
              <a:rPr lang="cs-CZ" sz="3200" i="1" u="sng" dirty="0"/>
              <a:t>о</a:t>
            </a:r>
            <a:r>
              <a:rPr lang="cs-CZ" sz="3200" dirty="0"/>
              <a:t>ешься;  м</a:t>
            </a:r>
            <a:r>
              <a:rPr lang="cs-CZ" sz="3200" i="1" u="sng" dirty="0"/>
              <a:t>о</a:t>
            </a:r>
            <a:r>
              <a:rPr lang="cs-CZ" sz="3200" dirty="0"/>
              <a:t>ете – м</a:t>
            </a:r>
            <a:r>
              <a:rPr lang="cs-CZ" sz="3200" i="1" u="sng" dirty="0"/>
              <a:t>о</a:t>
            </a:r>
            <a:r>
              <a:rPr lang="cs-CZ" sz="3200" dirty="0"/>
              <a:t>етесь.</a:t>
            </a:r>
            <a:endParaRPr lang="it-IT" sz="32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458026" y="9010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0" y="764704"/>
          <a:ext cx="9144000" cy="6093296"/>
        </p:xfrm>
        <a:graphic>
          <a:graphicData uri="http://schemas.openxmlformats.org/drawingml/2006/table">
            <a:tbl>
              <a:tblPr/>
              <a:tblGrid>
                <a:gridCol w="1394069"/>
                <a:gridCol w="4263118"/>
                <a:gridCol w="3486813"/>
              </a:tblGrid>
              <a:tr h="11424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400" dirty="0" err="1">
                          <a:latin typeface="Arial"/>
                          <a:ea typeface="Times New Roman"/>
                          <a:cs typeface="Times New Roman"/>
                        </a:rPr>
                        <a:t>став</a:t>
                      </a:r>
                      <a:r>
                        <a:rPr lang="ru-RU" sz="2400" i="1" u="sng" dirty="0" err="1">
                          <a:latin typeface="Arial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2400" dirty="0" err="1">
                          <a:latin typeface="Arial"/>
                          <a:ea typeface="Times New Roman"/>
                          <a:cs typeface="Times New Roman"/>
                        </a:rPr>
                        <a:t>ть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/в/ста</a:t>
                      </a:r>
                      <a:r>
                        <a:rPr lang="ru-RU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, /в/ста</a:t>
                      </a:r>
                      <a:r>
                        <a:rPr lang="ru-RU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шь, /в/ста</a:t>
                      </a:r>
                      <a:r>
                        <a:rPr lang="ru-RU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(встав</a:t>
                      </a:r>
                      <a:r>
                        <a:rPr lang="ru-RU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й)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вставать (рано утром)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400" dirty="0" err="1">
                          <a:latin typeface="Arial"/>
                          <a:ea typeface="Times New Roman"/>
                          <a:cs typeface="Times New Roman"/>
                        </a:rPr>
                        <a:t>знав</a:t>
                      </a:r>
                      <a:r>
                        <a:rPr lang="ru-RU" sz="2400" i="1" u="sng" dirty="0" err="1">
                          <a:latin typeface="Arial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2400" dirty="0" err="1">
                          <a:latin typeface="Arial"/>
                          <a:ea typeface="Times New Roman"/>
                          <a:cs typeface="Times New Roman"/>
                        </a:rPr>
                        <a:t>ть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/при/зна</a:t>
                      </a:r>
                      <a:r>
                        <a:rPr lang="ru-RU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, /при/зна</a:t>
                      </a:r>
                      <a:r>
                        <a:rPr lang="ru-RU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шь,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/при/зна</a:t>
                      </a:r>
                      <a:r>
                        <a:rPr lang="ru-RU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(признав</a:t>
                      </a:r>
                      <a:r>
                        <a:rPr lang="ru-RU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й)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признавать (ошибку)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узнавать (новости)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сознавать (недостатки)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Arial"/>
                          <a:ea typeface="Times New Roman"/>
                          <a:cs typeface="Times New Roman"/>
                        </a:rPr>
                        <a:t>-дав</a:t>
                      </a:r>
                      <a:r>
                        <a:rPr lang="ru-RU" sz="2400" i="1" u="sng">
                          <a:latin typeface="Arial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2400">
                          <a:latin typeface="Arial"/>
                          <a:ea typeface="Times New Roman"/>
                          <a:cs typeface="Times New Roman"/>
                        </a:rPr>
                        <a:t>ть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, да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шь, да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                       (дав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й!)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дав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л, дав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ла, дав</a:t>
                      </a:r>
                      <a:r>
                        <a:rPr lang="ru-RU" sz="2400" i="1" u="sng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ло,</a:t>
                      </a:r>
                      <a:endParaRPr lang="it-I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отдавать  (пальто в  чистку)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придавать  (значение)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раздавать  (тетради)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передавать  (привет)</a:t>
                      </a:r>
                      <a:endParaRPr lang="it-I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8091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Группа  глаголов  на   </a:t>
            </a: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–авать     (-ставать, -знавать, -давать)</a:t>
            </a:r>
            <a:endParaRPr kumimoji="0" lang="it-IT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0" y="404661"/>
          <a:ext cx="9144000" cy="6831670"/>
        </p:xfrm>
        <a:graphic>
          <a:graphicData uri="http://schemas.openxmlformats.org/drawingml/2006/table">
            <a:tbl>
              <a:tblPr/>
              <a:tblGrid>
                <a:gridCol w="1878236"/>
                <a:gridCol w="3751914"/>
                <a:gridCol w="3513850"/>
              </a:tblGrid>
              <a:tr h="1089115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снять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сним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сн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мешь, сн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мут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(сним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!)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снял, снял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сн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ло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нять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(на  плёнку)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нять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(квартиру)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955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подн</a:t>
                      </a:r>
                      <a:r>
                        <a:rPr lang="ru-RU" sz="1400" i="1" u="sng" dirty="0">
                          <a:latin typeface="Arial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ть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подним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подн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мешь,..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(подним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!)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ó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днял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поднял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ó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дняло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подн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ть  (чемодан, голос)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955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отнять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тним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отн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мешь,..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(отним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!)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ó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тнял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отнял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ó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тняло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отн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ть  (время  у  кого-то)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955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прин</a:t>
                      </a:r>
                      <a:r>
                        <a:rPr lang="ru-RU" sz="1400" i="1" u="sng">
                          <a:latin typeface="Arial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ть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прим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пр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мешь, пр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мут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(прим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!)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нял,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cs-CZ" sz="1400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инял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пр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няло 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прин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ть (участие в чём- то)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955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зан</a:t>
                      </a:r>
                      <a:r>
                        <a:rPr lang="ru-RU" sz="1400" i="1" u="sng" dirty="0">
                          <a:latin typeface="Arial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ть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займ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займ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шь,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займ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(займ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!)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нял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занял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няло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зан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ть (место)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955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пон</a:t>
                      </a:r>
                      <a:r>
                        <a:rPr lang="ru-RU" sz="1400" i="1" u="sng">
                          <a:latin typeface="Arial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ть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пойм</a:t>
                      </a:r>
                      <a:r>
                        <a:rPr lang="cs-CZ" sz="1400" i="1" u="sng">
                          <a:latin typeface="Times New Roman"/>
                          <a:ea typeface="Times New Roman"/>
                          <a:cs typeface="Times New Roman"/>
                        </a:rPr>
                        <a:t>ý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, пойм</a:t>
                      </a:r>
                      <a:r>
                        <a:rPr lang="ru-RU" sz="14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шь, пойм</a:t>
                      </a:r>
                      <a:r>
                        <a:rPr lang="cs-CZ" sz="1400" i="1" u="sng">
                          <a:latin typeface="Times New Roman"/>
                          <a:ea typeface="Times New Roman"/>
                          <a:cs typeface="Times New Roman"/>
                        </a:rPr>
                        <a:t>ý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(пойм</a:t>
                      </a:r>
                      <a:r>
                        <a:rPr lang="ru-RU" sz="14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!)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cs-CZ" sz="1400" i="1" u="sng">
                          <a:latin typeface="Times New Roman"/>
                          <a:ea typeface="Times New Roman"/>
                          <a:cs typeface="Times New Roman"/>
                        </a:rPr>
                        <a:t>ó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нял, понял</a:t>
                      </a:r>
                      <a:r>
                        <a:rPr lang="cs-CZ" sz="1400" i="1" u="sng">
                          <a:latin typeface="Times New Roman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, п</a:t>
                      </a:r>
                      <a:r>
                        <a:rPr lang="cs-CZ" sz="1400" i="1" u="sng">
                          <a:latin typeface="Times New Roman"/>
                          <a:ea typeface="Times New Roman"/>
                          <a:cs typeface="Times New Roman"/>
                        </a:rPr>
                        <a:t>ó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няло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пон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ть (содержание  текста)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955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взять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возьм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возьм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шь,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возьм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(возьм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!)</a:t>
                      </a:r>
                      <a:r>
                        <a:rPr lang="it-IT" sz="1400" baseline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it-IT" sz="140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взял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взял</a:t>
                      </a:r>
                      <a:r>
                        <a:rPr lang="cs-CZ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вз</a:t>
                      </a:r>
                      <a:r>
                        <a:rPr lang="ru-RU" sz="1400" i="1" u="sng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ло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взять  (лыжи  напрокат) 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358" marR="313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91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Группа  глаголов на  –НЯТЬ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снять,  поднять,  отнять,  принять, занять, понять,   * взять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618988"/>
            <a:ext cx="91440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Спрягайте  глаголы  в  настоящем  времени 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(я, ты, они)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снять пальто …………………………………………………………………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…………………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подн</a:t>
            </a: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ться на пятый этаж ……………………………………………………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………………..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зан</a:t>
            </a: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ть деньги у отца …………………………………………………………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………………..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взять с собой сумку ……………………………………………………………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………………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приняться за эту работу ………………………………………………………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…………….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не понять ни слова ……………………………………………………………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…………….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принять предложение  ………………………………………………………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……………...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занять своё место  ……………………………………………………………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……………..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снять экскурсантов  ……………………………………………………………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снять дачу на лето ……………………………………………………………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……………..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заняться этой работой  ………………………………………………………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………………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поднять 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p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уку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          ……………………………………………………………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……………..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обнять ребёнка       ……………………………………………………………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…………….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отнять у мальчика спички   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……………...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понять новое выражение   ……………………………………………………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…………….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заснять группу товарищей   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……………..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отнять у них время    …………………………………………………………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…………….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взять деньги            ……………………………………………………………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Webdings" pitchFamily="18" charset="2"/>
              </a:rPr>
              <a:t>…………….</a:t>
            </a:r>
            <a:endParaRPr kumimoji="0" lang="it-IT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  <a:sym typeface="Webdings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1447966"/>
              </p:ext>
            </p:extLst>
          </p:nvPr>
        </p:nvGraphicFramePr>
        <p:xfrm>
          <a:off x="3120164" y="1396999"/>
          <a:ext cx="2903672" cy="4064002"/>
        </p:xfrm>
        <a:graphic>
          <a:graphicData uri="http://schemas.openxmlformats.org/drawingml/2006/table">
            <a:tbl>
              <a:tblPr/>
              <a:tblGrid>
                <a:gridCol w="2903672"/>
              </a:tblGrid>
              <a:tr h="193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петь:  по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, по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шь; пой! пел, -а,-о,-и       </a:t>
                      </a:r>
                      <a:r>
                        <a:rPr lang="cs-CZ" sz="600" dirty="0"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зап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ть /начать петь/,</a:t>
                      </a:r>
                      <a:endParaRPr lang="it-IT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</a:t>
                      </a:r>
                      <a:r>
                        <a:rPr lang="cs-CZ" sz="600" dirty="0"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спеть (песню)</a:t>
                      </a:r>
                      <a:endParaRPr lang="it-IT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509" marR="23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дуть:  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ю, 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ешь; дуй! дул,-а,-о,-и      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разд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ть (ветер, тучи) 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сдуть (пыль)                               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509" marR="23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обуть:  об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ю, об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ешь; обуй! обул,-а,-о,-и 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раз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ть ботинки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509" marR="23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бр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ться: бр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юсь, бр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ешься; бр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йся! бр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лся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брить, побрить,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сбрить (бороду)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509" marR="23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идт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: ид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, ид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шь; иди! шёл, шла, шло, шли 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идт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(пешком)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прийти /прид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, прид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шь, ..прид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прийти (вовремя)</a:t>
                      </a:r>
                      <a:endParaRPr lang="it-IT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войти /войд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, войд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шь…              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         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войти (в сумку)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перейт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/перейд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, перейд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шь..     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         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перейти (через улицу)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отойти /отойд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, отойд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шь…         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         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отойти (в сторону)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зайти /зайд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, зайд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шь…                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         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зайти (за угол)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в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йти /в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йду, в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йдешь..              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         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выйти (из дому)                                                                                                        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509" marR="23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i="1" u="sng"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Arial"/>
                          <a:ea typeface="Times New Roman"/>
                          <a:cs typeface="Times New Roman"/>
                        </a:rPr>
                        <a:t>хать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ду, 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дешь; поезж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й! ехал,-а,-о,-и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выехать (из города), 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хать (до театра),  пере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хать (через мост), поехать, 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подъ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хать,  при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хать,  съ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хаться,  у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хать 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509" marR="23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Arial"/>
                          <a:ea typeface="Times New Roman"/>
                          <a:cs typeface="Times New Roman"/>
                        </a:rPr>
                        <a:t>беж</a:t>
                      </a:r>
                      <a:r>
                        <a:rPr lang="ru-RU" sz="600" i="1" u="sng"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>
                          <a:latin typeface="Arial"/>
                          <a:ea typeface="Times New Roman"/>
                          <a:cs typeface="Times New Roman"/>
                        </a:rPr>
                        <a:t>ть: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бег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, беж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шь, беж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т, беж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м, беж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те, бег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т; бег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!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беж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л, -а, -о, -и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509" marR="23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Arial"/>
                          <a:ea typeface="Times New Roman"/>
                          <a:cs typeface="Times New Roman"/>
                        </a:rPr>
                        <a:t>хот</a:t>
                      </a:r>
                      <a:r>
                        <a:rPr lang="ru-RU" sz="600" i="1" u="sng"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Arial"/>
                          <a:ea typeface="Times New Roman"/>
                          <a:cs typeface="Times New Roman"/>
                        </a:rPr>
                        <a:t>ть: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хоч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, х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чешь, х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чет, хот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м, хот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те, хот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т; хот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л,  -а, -о, -и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cs-CZ" sz="60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захот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ть приехать (в гости)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509" marR="23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Arial"/>
                          <a:ea typeface="Times New Roman"/>
                          <a:cs typeface="Times New Roman"/>
                        </a:rPr>
                        <a:t>дать: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6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 дам, дашь, даст, дад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м, дад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те, дад</a:t>
                      </a:r>
                      <a:r>
                        <a:rPr lang="ru-RU" sz="600" i="1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т; дай! дал, -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, -о, -и</a:t>
                      </a:r>
                      <a:endParaRPr lang="it-IT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              вд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ться (в подробности), в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дать (деньги), зад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ть (домашнее</a:t>
                      </a:r>
                      <a:r>
                        <a:rPr lang="cs-CZ" sz="6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задание),</a:t>
                      </a:r>
                      <a:endParaRPr lang="it-IT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cs-CZ" sz="6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   обд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ть (свежим воздухом), отд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ть (книгу), перед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ть  (привет),  под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ть</a:t>
                      </a:r>
                      <a:endParaRPr lang="it-IT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             (заявление в вуз), пред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ть (друзей), разд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ть  (тетради), созд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ть (условия), </a:t>
                      </a:r>
                      <a:endParaRPr lang="it-IT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             уд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ться (закончить работу вовремя)</a:t>
                      </a:r>
                      <a:endParaRPr lang="it-IT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509" marR="23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Arial"/>
                          <a:ea typeface="Times New Roman"/>
                          <a:cs typeface="Times New Roman"/>
                        </a:rPr>
                        <a:t>есть: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ем, ешь, ест, ед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м, ед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те, ед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т; ешь! ел,  -а, -о, -и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     на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сться (досыта), надо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сть (кому чем… вопросами), съесть (все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     яблоки), объ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сться (вкусным блюдом) 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509" marR="23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8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Arial"/>
                          <a:ea typeface="Times New Roman"/>
                          <a:cs typeface="Times New Roman"/>
                        </a:rPr>
                        <a:t>ошиб</a:t>
                      </a:r>
                      <a:r>
                        <a:rPr lang="ru-RU" sz="600" i="1" u="sng"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Arial"/>
                          <a:ea typeface="Times New Roman"/>
                          <a:cs typeface="Times New Roman"/>
                        </a:rPr>
                        <a:t>ться: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ошиб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сь, ошиб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шься, ошиб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тся; ошиб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сь! ош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бся,-лась, -лись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                      ошиб</a:t>
                      </a:r>
                      <a:r>
                        <a:rPr lang="ru-RU" sz="600" i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ться (в вычислении) 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509" marR="23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Arial"/>
                          <a:ea typeface="Times New Roman"/>
                          <a:cs typeface="Times New Roman"/>
                        </a:rPr>
                        <a:t>рев</a:t>
                      </a:r>
                      <a:r>
                        <a:rPr lang="ru-RU" sz="600" i="1" u="sng"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Arial"/>
                          <a:ea typeface="Times New Roman"/>
                          <a:cs typeface="Times New Roman"/>
                        </a:rPr>
                        <a:t>ть: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рев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, рев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шь, рев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т; рев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! рев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л, -а, -о, -и             (от боли)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509" marR="23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Arial"/>
                          <a:ea typeface="Times New Roman"/>
                          <a:cs typeface="Times New Roman"/>
                        </a:rPr>
                        <a:t>слать: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шлю, шлёшь, шлют; шли! слал, -а,-о,-и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       посл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ть (письмо), в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слать (деньги), сосл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ться (на опыт)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509" marR="23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Arial"/>
                          <a:ea typeface="Times New Roman"/>
                          <a:cs typeface="Times New Roman"/>
                        </a:rPr>
                        <a:t>стлать: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  ст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лю, ст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лешь, ст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лют; стел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!   стлал,  -а, -о, -и</a:t>
                      </a:r>
                      <a:endParaRPr lang="it-IT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разостл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ть (скатерть на столе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endParaRPr lang="it-IT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509" marR="23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Arial"/>
                          <a:ea typeface="Times New Roman"/>
                          <a:cs typeface="Times New Roman"/>
                        </a:rPr>
                        <a:t>гнить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:      (гни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, гни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шь), гни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т, гни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т; (сгнивай!)  гнил,  -а, -о, -и  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                сгнить (о фруктах), прогн</a:t>
                      </a:r>
                      <a:r>
                        <a:rPr lang="ru-RU" sz="600" i="1" u="sng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ть (о брёвнах)</a:t>
                      </a:r>
                      <a:endParaRPr lang="it-IT" sz="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509" marR="23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Arial"/>
                          <a:ea typeface="Times New Roman"/>
                          <a:cs typeface="Times New Roman"/>
                        </a:rPr>
                        <a:t>гнать: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    гон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, г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нишь, г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нит, г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ним, г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ните, г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нят; гони! гнал, -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, -о, -и</a:t>
                      </a:r>
                      <a:endParaRPr lang="it-IT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               прогн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ть (скуку), нагн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ть (страх), разогн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ть /разгон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it-IT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                разг</a:t>
                      </a:r>
                      <a:r>
                        <a:rPr lang="ru-RU" sz="600" i="1" u="sng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нишь,../     ветер (тучи)</a:t>
                      </a:r>
                      <a:endParaRPr lang="it-IT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509" marR="23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-38372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91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    г л а г о л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петь, дуть, обуть, брить(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идти, ехать, бежать, хотеть, дать, есть, ошибиться, реветь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 </a:t>
            </a:r>
            <a:endParaRPr kumimoji="0" lang="it-I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3737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181957"/>
            <a:ext cx="9144000" cy="667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  II спряжению относятся глаголы на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–ить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(кроме глагола 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брить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и следующие одиннадцать глаголов: 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деть, сл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шать, смотр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гнать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(гоню',</a:t>
            </a:r>
            <a:r>
              <a:rPr kumimoji="0" lang="it-IT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го'нишь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держ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дыш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верт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(верчу'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'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ртишь), 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сеть, об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деть, ненав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деть.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остальные глаголы с безударными личными окончаниями относятся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 спряжению.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окончаниях глаголов 2-го лица единственного числа настоящего и будущего времени после „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 пишется мягкий знак, котороый сохраняется и перед 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–ся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ржишь, д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ржишься; постр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ишь, постр</a:t>
            </a:r>
            <a:r>
              <a:rPr kumimoji="0" lang="cs-CZ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cs-CZ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ишься).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25360"/>
            <a:ext cx="9144000" cy="738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Чередов</a:t>
            </a:r>
            <a:r>
              <a:rPr kumimoji="0" lang="cs-CZ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cs-CZ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ние  согл</a:t>
            </a:r>
            <a:r>
              <a:rPr kumimoji="0" lang="cs-CZ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cs-CZ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сных  в  осн</a:t>
            </a:r>
            <a:r>
              <a:rPr kumimoji="0" lang="cs-CZ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cs-CZ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  сл</a:t>
            </a:r>
            <a:r>
              <a:rPr kumimoji="0" lang="cs-CZ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cs-CZ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  при  спряж</a:t>
            </a:r>
            <a:r>
              <a:rPr kumimoji="0" lang="cs-CZ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cs-CZ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нии  глаг</a:t>
            </a:r>
            <a:r>
              <a:rPr kumimoji="0" lang="cs-CZ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cs-CZ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лов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 &gt;  ч               	пл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кать:  пл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г   &gt; ж              	дв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гать:  дв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жу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&gt;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	пах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ть:    паш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&gt; ж,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	гляд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ть:  я гляж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повред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ть:  					поврежд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ё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нный 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т   &gt; ч,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	плат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ть:  я плач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запрет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ть:  запрещ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&gt; ж              	сказ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ть:  я скаж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с   &gt;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	пис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ть:   я пиш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&gt;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	прост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ть:  я прощ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&gt;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	иск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ть:  я  ищ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б    &gt;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	люб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ть:  я любл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&gt;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	куп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ть:  я  купл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м   &gt; мл            	дрем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ть:   дремл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в    &gt;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	гот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вить:  гот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влю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&gt;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	граф</a:t>
            </a: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ть: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</a:t>
            </a:r>
            <a:r>
              <a:rPr kumimoji="0" lang="ru-RU" sz="24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З а </a:t>
            </a:r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о м </a:t>
            </a:r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и т е !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В глаголах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1-го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спряжения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согласный чередуется во всех  формах настоящего времени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Напр., писать: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я пи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ты п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ешь, он п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ет, мы п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ем, вы п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ете, они п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ут.</a:t>
            </a:r>
          </a:p>
          <a:p>
            <a:pPr>
              <a:buFont typeface="Arial" pitchFamily="34" charset="0"/>
              <a:buChar char="•"/>
            </a:pP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В глаголах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2-го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спряжения согласный чередуется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только в форме первого  лица  единственного  числа  настоящего  времени.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Напр., платить: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я пла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ты пл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ишь, он пл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ит, мы пл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им, вы пл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ите,                      они  пл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ят.</a:t>
            </a:r>
            <a:endParaRPr lang="it-IT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0" y="1844824"/>
          <a:ext cx="9144000" cy="4810881"/>
        </p:xfrm>
        <a:graphic>
          <a:graphicData uri="http://schemas.openxmlformats.org/drawingml/2006/table">
            <a:tbl>
              <a:tblPr/>
              <a:tblGrid>
                <a:gridCol w="1835696"/>
                <a:gridCol w="2014764"/>
                <a:gridCol w="3529026"/>
                <a:gridCol w="1764514"/>
              </a:tblGrid>
              <a:tr h="421761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спряжение</a:t>
                      </a:r>
                      <a:endParaRPr lang="it-IT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повелительное  наклонение</a:t>
                      </a:r>
                      <a:endParaRPr lang="it-IT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чередование</a:t>
                      </a:r>
                      <a:endParaRPr lang="it-IT" sz="14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283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спр</a:t>
                      </a:r>
                      <a:r>
                        <a:rPr lang="ru-RU" sz="3200" i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r>
                        <a:rPr lang="ru-RU" sz="3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тать</a:t>
                      </a:r>
                      <a:endParaRPr lang="it-IT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спр</a:t>
                      </a:r>
                      <a:r>
                        <a:rPr lang="ru-RU" sz="32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чу</a:t>
                      </a:r>
                      <a:endParaRPr lang="it-IT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спр</a:t>
                      </a:r>
                      <a:r>
                        <a:rPr lang="ru-RU" sz="32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чешь</a:t>
                      </a:r>
                      <a:endParaRPr lang="it-IT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спр</a:t>
                      </a:r>
                      <a:r>
                        <a:rPr lang="ru-RU" sz="3200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чут</a:t>
                      </a:r>
                      <a:endParaRPr lang="it-IT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спрячь!</a:t>
                      </a:r>
                      <a:endParaRPr lang="it-IT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т - ч</a:t>
                      </a:r>
                      <a:endParaRPr lang="it-IT" sz="3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5283"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пис</a:t>
                      </a:r>
                      <a:r>
                        <a:rPr lang="ru-RU" sz="3200" i="1" u="sng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3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ть</a:t>
                      </a:r>
                      <a:endParaRPr lang="it-IT" sz="3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пиш</a:t>
                      </a:r>
                      <a:r>
                        <a:rPr lang="ru-RU" sz="3200" i="1" u="sng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endParaRPr lang="it-IT" sz="3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3200" i="1" u="sng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3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шешь</a:t>
                      </a:r>
                      <a:endParaRPr lang="it-IT" sz="3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3200" i="1" u="sng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3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шут</a:t>
                      </a:r>
                      <a:endParaRPr lang="it-IT" sz="3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пиш</a:t>
                      </a:r>
                      <a:r>
                        <a:rPr lang="ru-RU" sz="3200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!</a:t>
                      </a:r>
                      <a:endParaRPr lang="it-IT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с - </a:t>
                      </a:r>
                      <a:r>
                        <a:rPr lang="ru-RU" sz="3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</a:t>
                      </a:r>
                      <a:endParaRPr lang="it-IT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814546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Непродуктивные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глаоглы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(-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тать, пис</a:t>
            </a: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403648" y="4555645"/>
            <a:ext cx="34563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!)         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-57537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Примечание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Для  этого  типа  непродуктивных  глаголов  характерно чередование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последнего  согласного  основы,  напр.,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6300192" y="2132856"/>
            <a:ext cx="2232248" cy="30963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 – мл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-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 – ч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ж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 – ч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 – ж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 –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208936"/>
            <a:ext cx="9144000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пать,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-плешь (сыпь!)                              	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дрем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млешь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(дремл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!)                        	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пляс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шешь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(пляш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!)                             	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топт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-чу,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чешь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(топч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!)                               	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зать,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жешь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(режь!)                                 	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кать, -чу,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чешь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(плачь!)                                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иск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щещь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(ищ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!)                                 	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мах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шешь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(маш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!)                                	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гать,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жешь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(дв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гай!)                              	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клевет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ть,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щешь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(клевещ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!)                        	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Чередование происходит во всех формах, образованных от основы  настоящего времени.  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207805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91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к т и в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 л а с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г л а г о л о в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Глаголы на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инфинитиве, -ею ….. –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еют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настоящем времени 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бел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худ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им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пот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бол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зреть, сметь, жал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влад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др.)</a:t>
            </a:r>
            <a:endParaRPr kumimoji="0" lang="ru-RU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краснеть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краснéю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краснéешь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Он/Она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краснéет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краснéем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краснéете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Они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краснéют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72826" y="90100"/>
            <a:ext cx="11983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8091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-73597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91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 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к т и в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к л а с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г л а г о л о в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Глаголы на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овать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/-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евать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инфинитиве, на –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/-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настоящем-будущем времени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(рисов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торгов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воевать, танцев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диктов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рекомендов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путеш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ствова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дириж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32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рова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провоц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32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рова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….</a:t>
            </a: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рисов</a:t>
            </a:r>
            <a:r>
              <a:rPr kumimoji="0" lang="cs-CZ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</a:t>
            </a: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ть</a:t>
            </a: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ешь,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</a:t>
            </a: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2660</Words>
  <Application>Microsoft Office PowerPoint</Application>
  <PresentationFormat>Presentazione su schermo (4:3)</PresentationFormat>
  <Paragraphs>393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Patrizia</dc:creator>
  <cp:lastModifiedBy>Patrizia</cp:lastModifiedBy>
  <cp:revision>37</cp:revision>
  <dcterms:created xsi:type="dcterms:W3CDTF">2012-12-10T16:12:02Z</dcterms:created>
  <dcterms:modified xsi:type="dcterms:W3CDTF">2015-02-23T19:34:29Z</dcterms:modified>
</cp:coreProperties>
</file>