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7" r:id="rId8"/>
    <p:sldId id="261" r:id="rId9"/>
    <p:sldId id="262" r:id="rId10"/>
    <p:sldId id="263" r:id="rId11"/>
    <p:sldId id="264" r:id="rId12"/>
    <p:sldId id="265" r:id="rId13"/>
    <p:sldId id="268" r:id="rId14"/>
    <p:sldId id="271" r:id="rId15"/>
    <p:sldId id="273" r:id="rId16"/>
    <p:sldId id="274" r:id="rId17"/>
    <p:sldId id="275" r:id="rId18"/>
    <p:sldId id="276" r:id="rId19"/>
    <p:sldId id="277" r:id="rId20"/>
    <p:sldId id="279" r:id="rId21"/>
    <p:sldId id="278" r:id="rId22"/>
    <p:sldId id="270" r:id="rId23"/>
    <p:sldId id="272" r:id="rId24"/>
    <p:sldId id="280" r:id="rId2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84" autoAdjust="0"/>
  </p:normalViewPr>
  <p:slideViewPr>
    <p:cSldViewPr>
      <p:cViewPr>
        <p:scale>
          <a:sx n="80" d="100"/>
          <a:sy n="80" d="100"/>
        </p:scale>
        <p:origin x="-216" y="9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D7526-42C1-4842-9702-7C2F7E1FECD7}" type="datetimeFigureOut">
              <a:rPr lang="it-IT" smtClean="0"/>
              <a:pPr/>
              <a:t>23/02/2015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AED0E-3D6D-4E0D-8BAD-B1B015A6872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D7526-42C1-4842-9702-7C2F7E1FECD7}" type="datetimeFigureOut">
              <a:rPr lang="it-IT" smtClean="0"/>
              <a:pPr/>
              <a:t>23/02/2015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AED0E-3D6D-4E0D-8BAD-B1B015A6872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D7526-42C1-4842-9702-7C2F7E1FECD7}" type="datetimeFigureOut">
              <a:rPr lang="it-IT" smtClean="0"/>
              <a:pPr/>
              <a:t>23/02/2015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AED0E-3D6D-4E0D-8BAD-B1B015A6872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D7526-42C1-4842-9702-7C2F7E1FECD7}" type="datetimeFigureOut">
              <a:rPr lang="it-IT" smtClean="0"/>
              <a:pPr/>
              <a:t>23/02/2015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AED0E-3D6D-4E0D-8BAD-B1B015A6872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D7526-42C1-4842-9702-7C2F7E1FECD7}" type="datetimeFigureOut">
              <a:rPr lang="it-IT" smtClean="0"/>
              <a:pPr/>
              <a:t>23/02/2015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AED0E-3D6D-4E0D-8BAD-B1B015A6872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D7526-42C1-4842-9702-7C2F7E1FECD7}" type="datetimeFigureOut">
              <a:rPr lang="it-IT" smtClean="0"/>
              <a:pPr/>
              <a:t>23/02/2015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AED0E-3D6D-4E0D-8BAD-B1B015A6872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D7526-42C1-4842-9702-7C2F7E1FECD7}" type="datetimeFigureOut">
              <a:rPr lang="it-IT" smtClean="0"/>
              <a:pPr/>
              <a:t>23/02/2015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AED0E-3D6D-4E0D-8BAD-B1B015A6872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D7526-42C1-4842-9702-7C2F7E1FECD7}" type="datetimeFigureOut">
              <a:rPr lang="it-IT" smtClean="0"/>
              <a:pPr/>
              <a:t>23/02/2015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AED0E-3D6D-4E0D-8BAD-B1B015A6872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D7526-42C1-4842-9702-7C2F7E1FECD7}" type="datetimeFigureOut">
              <a:rPr lang="it-IT" smtClean="0"/>
              <a:pPr/>
              <a:t>23/02/2015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AED0E-3D6D-4E0D-8BAD-B1B015A6872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D7526-42C1-4842-9702-7C2F7E1FECD7}" type="datetimeFigureOut">
              <a:rPr lang="it-IT" smtClean="0"/>
              <a:pPr/>
              <a:t>23/02/2015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AED0E-3D6D-4E0D-8BAD-B1B015A6872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D7526-42C1-4842-9702-7C2F7E1FECD7}" type="datetimeFigureOut">
              <a:rPr lang="it-IT" smtClean="0"/>
              <a:pPr/>
              <a:t>23/02/2015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AED0E-3D6D-4E0D-8BAD-B1B015A6872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D7526-42C1-4842-9702-7C2F7E1FECD7}" type="datetimeFigureOut">
              <a:rPr lang="it-IT" smtClean="0"/>
              <a:pPr/>
              <a:t>23/02/2015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AED0E-3D6D-4E0D-8BAD-B1B015A6872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ella 7"/>
          <p:cNvGraphicFramePr>
            <a:graphicFrameLocks noGrp="1"/>
          </p:cNvGraphicFramePr>
          <p:nvPr/>
        </p:nvGraphicFramePr>
        <p:xfrm>
          <a:off x="251519" y="1196753"/>
          <a:ext cx="8568952" cy="5256583"/>
        </p:xfrm>
        <a:graphic>
          <a:graphicData uri="http://schemas.openxmlformats.org/drawingml/2006/table">
            <a:tbl>
              <a:tblPr/>
              <a:tblGrid>
                <a:gridCol w="2504408"/>
                <a:gridCol w="3032272"/>
                <a:gridCol w="3032272"/>
              </a:tblGrid>
              <a:tr h="724571"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</a:t>
                      </a:r>
                      <a:r>
                        <a:rPr lang="cs-C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исло         </a:t>
                      </a:r>
                      <a:r>
                        <a:rPr lang="ru-RU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</a:t>
                      </a:r>
                      <a:r>
                        <a:rPr lang="cs-C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ицо</a:t>
                      </a:r>
                      <a:endParaRPr lang="it-IT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I  спряжение</a:t>
                      </a:r>
                      <a:endParaRPr lang="it-IT" sz="2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II  cпряжение</a:t>
                      </a:r>
                      <a:endParaRPr lang="it-IT" sz="2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6006"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</a:t>
                      </a:r>
                      <a:r>
                        <a:rPr lang="cs-C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динст-       1-ое</a:t>
                      </a:r>
                      <a:endParaRPr lang="it-IT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венное         2-ое</a:t>
                      </a:r>
                      <a:endParaRPr lang="it-IT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    3-ье</a:t>
                      </a:r>
                      <a:endParaRPr lang="it-IT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ид</a:t>
                      </a:r>
                      <a:r>
                        <a:rPr lang="cs-CZ" sz="2400" b="1" i="1" u="sng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</a:t>
                      </a:r>
                      <a:r>
                        <a:rPr lang="cs-CZ" sz="2400" i="1" u="sng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cs-C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д</a:t>
                      </a:r>
                      <a:r>
                        <a:rPr lang="cs-CZ" sz="2400" i="1" u="sng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</a:t>
                      </a:r>
                      <a:r>
                        <a:rPr lang="cs-C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лаю</a:t>
                      </a:r>
                      <a:endParaRPr lang="it-IT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ид</a:t>
                      </a:r>
                      <a:r>
                        <a:rPr lang="cs-CZ" sz="2400" b="1" i="1" u="sng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ё</a:t>
                      </a:r>
                      <a:r>
                        <a:rPr lang="cs-CZ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шь</a:t>
                      </a:r>
                      <a:r>
                        <a:rPr lang="cs-C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д</a:t>
                      </a:r>
                      <a:r>
                        <a:rPr lang="cs-CZ" sz="2400" i="1" u="sng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</a:t>
                      </a:r>
                      <a:r>
                        <a:rPr lang="cs-C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лаешь</a:t>
                      </a:r>
                      <a:endParaRPr lang="it-IT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ид</a:t>
                      </a:r>
                      <a:r>
                        <a:rPr lang="cs-CZ" sz="2400" b="1" i="1" u="sng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ё</a:t>
                      </a:r>
                      <a:r>
                        <a:rPr lang="cs-CZ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 </a:t>
                      </a:r>
                      <a:r>
                        <a:rPr lang="cs-C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д</a:t>
                      </a:r>
                      <a:r>
                        <a:rPr lang="cs-CZ" sz="2400" i="1" u="sng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</a:t>
                      </a:r>
                      <a:r>
                        <a:rPr lang="cs-C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лает</a:t>
                      </a:r>
                      <a:endParaRPr lang="it-IT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спеш</a:t>
                      </a:r>
                      <a:r>
                        <a:rPr lang="cs-CZ" sz="2400" b="1" i="1" u="sng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</a:t>
                      </a:r>
                      <a:r>
                        <a:rPr lang="cs-CZ" sz="2400" i="1" u="sng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cs-C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стр</a:t>
                      </a:r>
                      <a:r>
                        <a:rPr lang="cs-CZ" sz="2400" i="1" u="sng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</a:t>
                      </a:r>
                      <a:r>
                        <a:rPr lang="cs-C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ю</a:t>
                      </a:r>
                      <a:endParaRPr lang="it-IT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спеш</a:t>
                      </a:r>
                      <a:r>
                        <a:rPr lang="cs-CZ" sz="2400" b="1" i="1" u="sng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</a:t>
                      </a:r>
                      <a:r>
                        <a:rPr lang="cs-CZ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шь</a:t>
                      </a:r>
                      <a:r>
                        <a:rPr lang="cs-C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стр</a:t>
                      </a:r>
                      <a:r>
                        <a:rPr lang="cs-CZ" sz="2400" i="1" u="sng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</a:t>
                      </a:r>
                      <a:r>
                        <a:rPr lang="cs-C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ишь</a:t>
                      </a:r>
                      <a:endParaRPr lang="it-IT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спеш</a:t>
                      </a:r>
                      <a:r>
                        <a:rPr lang="cs-CZ" sz="2400" b="1" i="1" u="sng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</a:t>
                      </a:r>
                      <a:r>
                        <a:rPr lang="cs-CZ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 </a:t>
                      </a:r>
                      <a:r>
                        <a:rPr lang="cs-C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стр</a:t>
                      </a:r>
                      <a:r>
                        <a:rPr lang="cs-CZ" sz="2400" i="1" u="sng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</a:t>
                      </a:r>
                      <a:r>
                        <a:rPr lang="cs-C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ит</a:t>
                      </a:r>
                      <a:endParaRPr lang="it-IT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6006"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множест-    1-ое</a:t>
                      </a:r>
                      <a:endParaRPr lang="it-IT" sz="2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венное         2-ое</a:t>
                      </a:r>
                      <a:endParaRPr lang="it-IT" sz="2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    3-ье</a:t>
                      </a:r>
                      <a:endParaRPr lang="it-IT" sz="2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ид</a:t>
                      </a:r>
                      <a:r>
                        <a:rPr lang="cs-CZ" sz="2400" b="1" i="1" u="sng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ё</a:t>
                      </a:r>
                      <a:r>
                        <a:rPr lang="cs-CZ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 </a:t>
                      </a:r>
                      <a:r>
                        <a:rPr lang="cs-C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д</a:t>
                      </a:r>
                      <a:r>
                        <a:rPr lang="cs-CZ" sz="2400" i="1" u="sng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</a:t>
                      </a:r>
                      <a:r>
                        <a:rPr lang="cs-C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лаем</a:t>
                      </a:r>
                      <a:endParaRPr lang="it-IT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ид</a:t>
                      </a:r>
                      <a:r>
                        <a:rPr lang="cs-CZ" sz="2400" b="1" i="1" u="sng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ё</a:t>
                      </a:r>
                      <a:r>
                        <a:rPr lang="cs-CZ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</a:t>
                      </a:r>
                      <a:r>
                        <a:rPr lang="cs-C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д</a:t>
                      </a:r>
                      <a:r>
                        <a:rPr lang="cs-CZ" sz="2400" i="1" u="sng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</a:t>
                      </a:r>
                      <a:r>
                        <a:rPr lang="cs-C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лаете</a:t>
                      </a:r>
                      <a:endParaRPr lang="it-IT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ид</a:t>
                      </a:r>
                      <a:r>
                        <a:rPr lang="cs-CZ" sz="2400" b="1" i="1" u="sng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</a:t>
                      </a:r>
                      <a:r>
                        <a:rPr lang="cs-CZ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 </a:t>
                      </a:r>
                      <a:r>
                        <a:rPr lang="cs-C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д</a:t>
                      </a:r>
                      <a:r>
                        <a:rPr lang="cs-CZ" sz="2400" i="1" u="sng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</a:t>
                      </a:r>
                      <a:r>
                        <a:rPr lang="cs-C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лают</a:t>
                      </a:r>
                      <a:endParaRPr lang="it-IT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спеш</a:t>
                      </a:r>
                      <a:r>
                        <a:rPr lang="cs-CZ" sz="2400" b="1" i="1" u="sng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</a:t>
                      </a:r>
                      <a:r>
                        <a:rPr lang="cs-CZ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</a:t>
                      </a:r>
                      <a:r>
                        <a:rPr lang="cs-C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стр</a:t>
                      </a:r>
                      <a:r>
                        <a:rPr lang="cs-CZ" sz="2400" i="1" u="sng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</a:t>
                      </a:r>
                      <a:r>
                        <a:rPr lang="cs-C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им</a:t>
                      </a:r>
                      <a:endParaRPr lang="it-IT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спеш</a:t>
                      </a:r>
                      <a:r>
                        <a:rPr lang="cs-CZ" sz="2400" b="1" i="1" u="sng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</a:t>
                      </a:r>
                      <a:r>
                        <a:rPr lang="cs-CZ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 </a:t>
                      </a:r>
                      <a:r>
                        <a:rPr lang="cs-C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стр</a:t>
                      </a:r>
                      <a:r>
                        <a:rPr lang="cs-CZ" sz="2400" i="1" u="sng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</a:t>
                      </a:r>
                      <a:r>
                        <a:rPr lang="cs-C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ите </a:t>
                      </a:r>
                      <a:endParaRPr lang="it-IT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спеш</a:t>
                      </a:r>
                      <a:r>
                        <a:rPr lang="cs-CZ" sz="2400" b="1" i="1" u="sng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</a:t>
                      </a:r>
                      <a:r>
                        <a:rPr lang="cs-CZ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</a:t>
                      </a:r>
                      <a:r>
                        <a:rPr lang="cs-C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стр</a:t>
                      </a:r>
                      <a:r>
                        <a:rPr lang="cs-CZ" sz="2400" i="1" u="sng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</a:t>
                      </a:r>
                      <a:r>
                        <a:rPr lang="cs-C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ят</a:t>
                      </a:r>
                      <a:endParaRPr lang="it-IT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1115616" y="0"/>
            <a:ext cx="6564537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3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   и  II   с п р я ж е н и я   глагола</a:t>
            </a:r>
            <a:r>
              <a:rPr kumimoji="0" lang="cs-CZ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it-IT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0" y="-433354"/>
            <a:ext cx="9144000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918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cs-CZ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IV 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ук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 и в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к л а с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г л а г о л о в </a:t>
            </a:r>
            <a:endParaRPr kumimoji="0" lang="it-IT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Глаголы на </a:t>
            </a: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32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нуть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инфинитиве, на –ну в настоящем-будущем времени (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верн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ý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кр</a:t>
            </a:r>
            <a:r>
              <a:rPr kumimoji="0" lang="ru-RU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кнуть;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тян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ý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ó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нуть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тон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ý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обман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ý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гнуть;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взглян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ý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расстегн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ý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пр</a:t>
            </a:r>
            <a:r>
              <a:rPr kumimoji="0" lang="ru-RU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гнуть;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ý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кнуть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согн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ý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др.)</a:t>
            </a:r>
            <a:endParaRPr kumimoji="0" lang="it-IT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вернýть</a:t>
            </a:r>
            <a:r>
              <a:rPr kumimoji="0" lang="ru-RU" sz="3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верн</a:t>
            </a:r>
            <a:r>
              <a:rPr kumimoji="0" lang="ru-RU" sz="3200" b="0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ý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верн</a:t>
            </a:r>
            <a:r>
              <a:rPr kumimoji="0" lang="ru-RU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ё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шь,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верн</a:t>
            </a:r>
            <a:r>
              <a:rPr kumimoji="0" lang="ru-RU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ё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т,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верн</a:t>
            </a:r>
            <a:r>
              <a:rPr kumimoji="0" lang="ru-RU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ё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м,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верн</a:t>
            </a:r>
            <a:r>
              <a:rPr kumimoji="0" lang="ru-RU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ё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те,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верн</a:t>
            </a:r>
            <a:r>
              <a:rPr kumimoji="0" lang="ru-RU" sz="3200" b="0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ý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</a:t>
            </a:r>
            <a:endParaRPr kumimoji="0" lang="it-IT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-56838"/>
            <a:ext cx="9144000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918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   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к т и в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к л а с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г л а г о л о в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(второе  спряжение)</a:t>
            </a:r>
            <a:endParaRPr kumimoji="0" lang="it-IT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Глаголы на </a:t>
            </a: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32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инфинитиве, на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–у/-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ю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-ишь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настоящем-будушем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времени (прос</a:t>
            </a:r>
            <a:r>
              <a:rPr kumimoji="0" lang="ru-RU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ть, говор</a:t>
            </a:r>
            <a:r>
              <a:rPr kumimoji="0" lang="ru-RU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ть,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ó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в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é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ч</a:t>
            </a:r>
            <a:r>
              <a:rPr kumimoji="0" lang="ru-RU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стить,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встр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é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прост</a:t>
            </a:r>
            <a:r>
              <a:rPr kumimoji="0" lang="ru-RU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ть, 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ó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мнить, вар</a:t>
            </a:r>
            <a:r>
              <a:rPr kumimoji="0" lang="ru-RU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ть, воз</a:t>
            </a:r>
            <a:r>
              <a:rPr kumimoji="0" lang="ru-RU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ть, брод</a:t>
            </a:r>
            <a:r>
              <a:rPr kumimoji="0" lang="ru-RU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ть, нос</a:t>
            </a:r>
            <a:r>
              <a:rPr kumimoji="0" lang="ru-RU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 и др.)</a:t>
            </a:r>
            <a:endParaRPr kumimoji="0" lang="it-IT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прос</a:t>
            </a:r>
            <a:r>
              <a:rPr kumimoji="0" lang="ru-RU" sz="3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	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прош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ý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ó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сишь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ó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сит,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ó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сим,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ó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сите,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ó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сят</a:t>
            </a:r>
            <a:endParaRPr kumimoji="0" lang="it-IT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</a:t>
            </a:r>
            <a:r>
              <a:rPr kumimoji="0" lang="ru-RU" sz="3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</a:t>
            </a:r>
            <a:r>
              <a:rPr kumimoji="0" lang="cs-CZ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ý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ý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чишь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ý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чит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ý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чим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ý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чите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ý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чат; </a:t>
            </a:r>
            <a:endParaRPr kumimoji="0" lang="it-IT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ó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	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ó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ю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ó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ишь,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ó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ит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</a:t>
            </a:r>
            <a:r>
              <a:rPr kumimoji="0" lang="cs-CZ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ó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им,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ó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ите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ó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ят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говор</a:t>
            </a:r>
            <a:r>
              <a:rPr kumimoji="0" lang="ru-RU" sz="3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говор</a:t>
            </a:r>
            <a:r>
              <a:rPr kumimoji="0" lang="ru-RU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ю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говор</a:t>
            </a:r>
            <a:r>
              <a:rPr kumimoji="0" lang="ru-RU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шь, говор</a:t>
            </a:r>
            <a:r>
              <a:rPr kumimoji="0" lang="ru-RU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т, говор</a:t>
            </a:r>
            <a:r>
              <a:rPr kumimoji="0" lang="ru-RU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м, говор</a:t>
            </a:r>
            <a:r>
              <a:rPr kumimoji="0" lang="ru-RU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те, говор</a:t>
            </a:r>
            <a:r>
              <a:rPr kumimoji="0" lang="ru-RU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т,</a:t>
            </a:r>
            <a:endParaRPr kumimoji="0" lang="it-IT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	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901618"/>
            <a:ext cx="91440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918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it-IT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Непродуктиные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глаголы на  (-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ать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):   сл</a:t>
            </a: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шать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(сл</a:t>
            </a:r>
            <a:r>
              <a:rPr kumimoji="0" lang="ru-RU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шу, сл</a:t>
            </a:r>
            <a:r>
              <a:rPr kumimoji="0" lang="ru-RU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шишь)</a:t>
            </a:r>
            <a:endParaRPr kumimoji="0" lang="it-IT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11)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спрягаются глаголы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</a:t>
            </a: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шать, держ</a:t>
            </a: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ть, крич</a:t>
            </a: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ть, леж</a:t>
            </a: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ть, сто</a:t>
            </a: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ть, спать, звуч</a:t>
            </a: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ть, бо</a:t>
            </a: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ться, стуч</a:t>
            </a: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 ?</a:t>
            </a: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держ</a:t>
            </a:r>
            <a:r>
              <a:rPr kumimoji="0" lang="ru-RU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 в руке мяч    …………………………………………</a:t>
            </a:r>
            <a:r>
              <a:rPr kumimoji="0" lang="cs-C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………………….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…………….</a:t>
            </a:r>
            <a:endParaRPr kumimoji="0" lang="it-IT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дрож</a:t>
            </a:r>
            <a:r>
              <a:rPr kumimoji="0" lang="ru-RU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 от волнения   ……………………………………………………</a:t>
            </a:r>
            <a:r>
              <a:rPr kumimoji="0" lang="cs-C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.……….………….</a:t>
            </a:r>
            <a:endParaRPr kumimoji="0" lang="it-IT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крич</a:t>
            </a:r>
            <a:r>
              <a:rPr kumimoji="0" lang="ru-RU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 от радости    …………………………………………………</a:t>
            </a:r>
            <a:r>
              <a:rPr kumimoji="0" lang="cs-C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….………….…….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…..</a:t>
            </a:r>
            <a:endParaRPr kumimoji="0" lang="it-IT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</a:t>
            </a:r>
            <a:r>
              <a:rPr kumimoji="0" lang="ru-RU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шать шорох          ……………………………………………………</a:t>
            </a:r>
            <a:r>
              <a:rPr kumimoji="0" lang="cs-C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……………..…..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…..</a:t>
            </a:r>
            <a:endParaRPr kumimoji="0" lang="it-IT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сто</a:t>
            </a:r>
            <a:r>
              <a:rPr kumimoji="0" lang="ru-RU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 на цыпочках   ……………………………………………………</a:t>
            </a:r>
            <a:r>
              <a:rPr kumimoji="0" lang="cs-C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……………….…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</a:t>
            </a:r>
            <a:endParaRPr kumimoji="0" lang="it-IT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спать в палатке           ………………………………………………</a:t>
            </a:r>
            <a:r>
              <a:rPr kumimoji="0" lang="cs-C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……………….…..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……</a:t>
            </a:r>
            <a:endParaRPr kumimoji="0" lang="it-IT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дыш</a:t>
            </a:r>
            <a:r>
              <a:rPr kumimoji="0" lang="ru-RU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 ртом               …………………………………………………</a:t>
            </a:r>
            <a:r>
              <a:rPr kumimoji="0" lang="cs-C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……………..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</a:t>
            </a:r>
            <a:r>
              <a:rPr kumimoji="0" lang="cs-C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…...</a:t>
            </a:r>
            <a:endParaRPr kumimoji="0" lang="it-IT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мч</a:t>
            </a:r>
            <a:r>
              <a:rPr kumimoji="0" lang="ru-RU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ться на машине     ……………………………………………………</a:t>
            </a:r>
            <a:r>
              <a:rPr kumimoji="0" lang="cs-C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………………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…..</a:t>
            </a:r>
            <a:endParaRPr kumimoji="0" lang="it-IT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молч</a:t>
            </a:r>
            <a:r>
              <a:rPr kumimoji="0" lang="ru-RU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 долгое время  …………………………………</a:t>
            </a:r>
            <a:r>
              <a:rPr kumimoji="0" lang="cs-C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……………….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……………………</a:t>
            </a:r>
            <a:endParaRPr kumimoji="0" lang="it-IT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стуч</a:t>
            </a:r>
            <a:r>
              <a:rPr kumimoji="0" lang="ru-RU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 в дверь           ……………………………………………</a:t>
            </a:r>
            <a:r>
              <a:rPr kumimoji="0" lang="cs-C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……………….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…………..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леж</a:t>
            </a:r>
            <a:r>
              <a:rPr kumimoji="0" lang="ru-RU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 в тени              ………………………………………………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……………….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………..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028343"/>
            <a:ext cx="9144000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918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9575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Непродуктивные глаголы на (-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еть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):   смотр</a:t>
            </a: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   /смотр</a:t>
            </a: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ю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  см</a:t>
            </a: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тришь,</a:t>
            </a:r>
            <a:endParaRPr kumimoji="0" lang="it-IT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9575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          .. см</a:t>
            </a: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трят/</a:t>
            </a:r>
            <a:endParaRPr kumimoji="0" lang="it-IT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09575" algn="l"/>
              </a:tabLst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 е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 в а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напр., у глаголов терп</a:t>
            </a:r>
            <a:r>
              <a:rPr kumimoji="0" lang="ru-RU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 (тер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</a:t>
            </a:r>
            <a:r>
              <a:rPr kumimoji="0" lang="ru-RU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ю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т</a:t>
            </a:r>
            <a:r>
              <a:rPr kumimoji="0" lang="ru-RU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рпишь),</a:t>
            </a:r>
            <a:endParaRPr kumimoji="0" lang="it-IT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9575" algn="l"/>
              </a:tabLst>
            </a:pPr>
            <a:r>
              <a:rPr kumimoji="0" lang="cs-C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	с  -  ш:      висеть, зависеть			м  -  мл:    шуметь</a:t>
            </a:r>
            <a:endParaRPr kumimoji="0" lang="it-IT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95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	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-  ж:      сидеть, глядеть			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-  щ:     блестеть</a:t>
            </a:r>
            <a:endParaRPr kumimoji="0" lang="it-IT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95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	т  -   ч:      лететь</a:t>
            </a:r>
            <a:endParaRPr kumimoji="0" lang="it-IT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95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</a:t>
            </a:r>
            <a:endParaRPr kumimoji="0" lang="it-IT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95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18)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Спрягайте в формах настоящего времени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(я, ты, они).</a:t>
            </a:r>
            <a:endParaRPr kumimoji="0" lang="it-IT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95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</a:t>
            </a:r>
            <a:r>
              <a:rPr kumimoji="0" lang="ru-RU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деться на подругу   ………………………………………………………………………..     </a:t>
            </a:r>
            <a:endParaRPr kumimoji="0" lang="it-IT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9575" algn="l"/>
              </a:tabLst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расмотр</a:t>
            </a:r>
            <a:r>
              <a:rPr kumimoji="0" lang="ru-RU" b="0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вопрос        ………………………………………………………………………..</a:t>
            </a:r>
            <a:endParaRPr kumimoji="0" lang="it-IT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95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осмотр</a:t>
            </a:r>
            <a:r>
              <a:rPr kumimoji="0" lang="ru-RU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 больного      …………………………………………………………………….….</a:t>
            </a:r>
            <a:endParaRPr kumimoji="0" lang="it-IT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95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лет</a:t>
            </a:r>
            <a:r>
              <a:rPr kumimoji="0" lang="ru-RU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 на самолёте        ………………………………………………………………….…….</a:t>
            </a:r>
            <a:endParaRPr kumimoji="0" lang="it-IT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95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сид</a:t>
            </a:r>
            <a:r>
              <a:rPr kumimoji="0" lang="ru-RU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 в кресле              ……………………………………………………………………..…</a:t>
            </a:r>
            <a:endParaRPr kumimoji="0" lang="it-IT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95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предв</a:t>
            </a:r>
            <a:r>
              <a:rPr kumimoji="0" lang="ru-RU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деть несчастье    ……………………………………………………………………….</a:t>
            </a:r>
            <a:endParaRPr kumimoji="0" lang="it-IT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95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деть без очков            ………………………………………………………………………..</a:t>
            </a:r>
            <a:endParaRPr kumimoji="0" lang="it-IT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95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ненав</a:t>
            </a:r>
            <a:r>
              <a:rPr kumimoji="0" lang="ru-RU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деть ложь           …………………………………………………………………….…..</a:t>
            </a:r>
            <a:endParaRPr kumimoji="0" lang="it-IT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9575" algn="l"/>
              </a:tabLst>
            </a:pPr>
            <a:r>
              <a:rPr kumimoji="0" lang="cs-C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cs-CZ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cs-C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глядеть усталым        ………………………………………………………………………..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323529" y="908723"/>
          <a:ext cx="8496944" cy="5784888"/>
        </p:xfrm>
        <a:graphic>
          <a:graphicData uri="http://schemas.openxmlformats.org/drawingml/2006/table">
            <a:tbl>
              <a:tblPr/>
              <a:tblGrid>
                <a:gridCol w="1753428"/>
                <a:gridCol w="6743516"/>
              </a:tblGrid>
              <a:tr h="632978"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Arial"/>
                          <a:ea typeface="Times New Roman"/>
                          <a:cs typeface="Times New Roman"/>
                        </a:rPr>
                        <a:t>бор</a:t>
                      </a:r>
                      <a:r>
                        <a:rPr lang="ru-RU" sz="900" i="1" u="sng">
                          <a:latin typeface="Arial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900">
                          <a:latin typeface="Arial"/>
                          <a:ea typeface="Times New Roman"/>
                          <a:cs typeface="Times New Roman"/>
                        </a:rPr>
                        <a:t>ться</a:t>
                      </a:r>
                      <a:endParaRPr lang="it-IT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28" marR="25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бор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ю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сь, б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решься, …      </a:t>
                      </a:r>
                      <a:r>
                        <a:rPr lang="cs-CZ" sz="900">
                          <a:latin typeface="Times New Roman"/>
                          <a:ea typeface="Times New Roman"/>
                          <a:cs typeface="Times New Roman"/>
                        </a:rPr>
                        <a:t>               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бороться (за справедливость)</a:t>
                      </a:r>
                      <a:endParaRPr lang="it-IT" sz="9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(борись!)</a:t>
                      </a:r>
                      <a:endParaRPr lang="it-IT" sz="9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бор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лся, бор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лась, бор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лось</a:t>
                      </a:r>
                      <a:endParaRPr lang="it-IT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28" marR="25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2549"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Arial"/>
                          <a:ea typeface="Times New Roman"/>
                          <a:cs typeface="Times New Roman"/>
                        </a:rPr>
                        <a:t>пор</a:t>
                      </a:r>
                      <a:r>
                        <a:rPr lang="ru-RU" sz="900" i="1" u="sng">
                          <a:latin typeface="Arial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900">
                          <a:latin typeface="Arial"/>
                          <a:ea typeface="Times New Roman"/>
                          <a:cs typeface="Times New Roman"/>
                        </a:rPr>
                        <a:t>ть</a:t>
                      </a:r>
                      <a:endParaRPr lang="it-IT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28" marR="25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пор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ю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, п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решь, п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рют             </a:t>
                      </a:r>
                      <a:r>
                        <a:rPr lang="cs-CZ" sz="900">
                          <a:latin typeface="Times New Roman"/>
                          <a:ea typeface="Times New Roman"/>
                          <a:cs typeface="Times New Roman"/>
                        </a:rPr>
                        <a:t>         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выпороть (подкладку)</a:t>
                      </a:r>
                      <a:endParaRPr lang="it-IT" sz="9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(пори!)                                     </a:t>
                      </a:r>
                      <a:r>
                        <a:rPr lang="cs-CZ" sz="900">
                          <a:latin typeface="Times New Roman"/>
                          <a:ea typeface="Times New Roman"/>
                          <a:cs typeface="Times New Roman"/>
                        </a:rPr>
                        <a:t>         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распороть (кофту)</a:t>
                      </a:r>
                      <a:endParaRPr lang="it-IT" sz="9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пор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л, пор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ла, пор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ло</a:t>
                      </a:r>
                      <a:endParaRPr lang="it-IT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28" marR="25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985"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Arial"/>
                          <a:ea typeface="Times New Roman"/>
                          <a:cs typeface="Times New Roman"/>
                        </a:rPr>
                        <a:t>пол</a:t>
                      </a:r>
                      <a:r>
                        <a:rPr lang="ru-RU" sz="900" i="1" u="sng">
                          <a:latin typeface="Arial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900">
                          <a:latin typeface="Arial"/>
                          <a:ea typeface="Times New Roman"/>
                          <a:cs typeface="Times New Roman"/>
                        </a:rPr>
                        <a:t>ть</a:t>
                      </a:r>
                      <a:endParaRPr lang="it-IT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28" marR="25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пол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ю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, п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лешь, п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лют          </a:t>
                      </a:r>
                      <a:r>
                        <a:rPr lang="cs-CZ" sz="900">
                          <a:latin typeface="Times New Roman"/>
                          <a:ea typeface="Times New Roman"/>
                          <a:cs typeface="Times New Roman"/>
                        </a:rPr>
                        <a:t>           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прополоть (грядки лука)</a:t>
                      </a:r>
                      <a:endParaRPr lang="it-IT" sz="9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(поли!)</a:t>
                      </a:r>
                      <a:r>
                        <a:rPr lang="cs-CZ" sz="900">
                          <a:latin typeface="Times New Roman"/>
                          <a:ea typeface="Times New Roman"/>
                          <a:cs typeface="Times New Roman"/>
                        </a:rPr>
                        <a:t>;    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пол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л, пол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ла, пол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ло </a:t>
                      </a:r>
                      <a:endParaRPr lang="it-IT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28" marR="25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5096"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Arial"/>
                          <a:ea typeface="Times New Roman"/>
                          <a:cs typeface="Times New Roman"/>
                        </a:rPr>
                        <a:t>кол</a:t>
                      </a:r>
                      <a:r>
                        <a:rPr lang="ru-RU" sz="900" i="1" u="sng">
                          <a:latin typeface="Arial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900">
                          <a:latin typeface="Arial"/>
                          <a:ea typeface="Times New Roman"/>
                          <a:cs typeface="Times New Roman"/>
                        </a:rPr>
                        <a:t>ть</a:t>
                      </a:r>
                      <a:endParaRPr lang="it-IT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28" marR="25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кол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ю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, к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лешь, к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лют           </a:t>
                      </a:r>
                      <a:r>
                        <a:rPr lang="cs-CZ" sz="900">
                          <a:latin typeface="Times New Roman"/>
                          <a:ea typeface="Times New Roman"/>
                          <a:cs typeface="Times New Roman"/>
                        </a:rPr>
                        <a:t>           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колоть (в ухе)</a:t>
                      </a:r>
                      <a:endParaRPr lang="it-IT" sz="9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(коли!)                                   </a:t>
                      </a:r>
                      <a:r>
                        <a:rPr lang="cs-CZ" sz="900">
                          <a:latin typeface="Times New Roman"/>
                          <a:ea typeface="Times New Roman"/>
                          <a:cs typeface="Times New Roman"/>
                        </a:rPr>
                        <a:t>           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приколоть (значок)</a:t>
                      </a:r>
                      <a:endParaRPr lang="it-IT" sz="9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кол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л, кол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ла, кол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ло           </a:t>
                      </a:r>
                      <a:r>
                        <a:rPr lang="cs-CZ" sz="900">
                          <a:latin typeface="Times New Roman"/>
                          <a:ea typeface="Times New Roman"/>
                          <a:cs typeface="Times New Roman"/>
                        </a:rPr>
                        <a:t>         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уколоть (о осе)</a:t>
                      </a:r>
                      <a:endParaRPr lang="it-IT" sz="9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       </a:t>
                      </a:r>
                      <a:r>
                        <a:rPr lang="cs-CZ" sz="900">
                          <a:latin typeface="Times New Roman"/>
                          <a:ea typeface="Times New Roman"/>
                          <a:cs typeface="Times New Roman"/>
                        </a:rPr>
                        <a:t>           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уколоться (булавкой)   </a:t>
                      </a:r>
                      <a:endParaRPr lang="it-IT" sz="9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       </a:t>
                      </a:r>
                      <a:r>
                        <a:rPr lang="cs-CZ" sz="900">
                          <a:latin typeface="Times New Roman"/>
                          <a:ea typeface="Times New Roman"/>
                          <a:cs typeface="Times New Roman"/>
                        </a:rPr>
                        <a:t>           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заколоть (овцу)</a:t>
                      </a:r>
                      <a:endParaRPr lang="it-IT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28" marR="25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985"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Arial"/>
                          <a:ea typeface="Times New Roman"/>
                          <a:cs typeface="Times New Roman"/>
                        </a:rPr>
                        <a:t>мол</a:t>
                      </a:r>
                      <a:r>
                        <a:rPr lang="ru-RU" sz="900" i="1" u="sng">
                          <a:latin typeface="Arial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900">
                          <a:latin typeface="Arial"/>
                          <a:ea typeface="Times New Roman"/>
                          <a:cs typeface="Times New Roman"/>
                        </a:rPr>
                        <a:t>ть</a:t>
                      </a:r>
                      <a:endParaRPr lang="it-IT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28" marR="25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мел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ю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, м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лешь, м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лют          </a:t>
                      </a:r>
                      <a:r>
                        <a:rPr lang="cs-CZ" sz="900">
                          <a:latin typeface="Times New Roman"/>
                          <a:ea typeface="Times New Roman"/>
                          <a:cs typeface="Times New Roman"/>
                        </a:rPr>
                        <a:t>           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смолоть (кофе)</a:t>
                      </a:r>
                      <a:endParaRPr lang="it-IT" sz="9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(мели!)    </a:t>
                      </a:r>
                      <a:r>
                        <a:rPr lang="ru-RU" sz="900" b="1" u="sng">
                          <a:latin typeface="Times New Roman"/>
                          <a:ea typeface="Times New Roman"/>
                          <a:cs typeface="Times New Roman"/>
                        </a:rPr>
                        <a:t>но: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 мол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л, мол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ла, мол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ло</a:t>
                      </a:r>
                      <a:endParaRPr lang="it-IT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28" marR="25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3057"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Arial"/>
                          <a:ea typeface="Times New Roman"/>
                          <a:cs typeface="Times New Roman"/>
                        </a:rPr>
                        <a:t>/за/пер</a:t>
                      </a:r>
                      <a:r>
                        <a:rPr lang="ru-RU" sz="900" i="1" u="sng">
                          <a:latin typeface="Arial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900">
                          <a:latin typeface="Arial"/>
                          <a:ea typeface="Times New Roman"/>
                          <a:cs typeface="Times New Roman"/>
                        </a:rPr>
                        <a:t>ть</a:t>
                      </a:r>
                      <a:endParaRPr lang="it-IT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28" marR="25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запр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, запрёшь, запр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т        </a:t>
                      </a:r>
                      <a:r>
                        <a:rPr lang="cs-CZ" sz="900">
                          <a:latin typeface="Times New Roman"/>
                          <a:ea typeface="Times New Roman"/>
                          <a:cs typeface="Times New Roman"/>
                        </a:rPr>
                        <a:t>            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запереть (класс)</a:t>
                      </a:r>
                      <a:endParaRPr lang="it-IT" sz="9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(запри!)                                 </a:t>
                      </a:r>
                      <a:r>
                        <a:rPr lang="cs-CZ" sz="900">
                          <a:latin typeface="Times New Roman"/>
                          <a:ea typeface="Times New Roman"/>
                          <a:cs typeface="Times New Roman"/>
                        </a:rPr>
                        <a:t>            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отпереть (окно).. отопру,</a:t>
                      </a:r>
                      <a:endParaRPr lang="it-IT" sz="9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з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пер, заперл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, з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перло                                    </a:t>
                      </a:r>
                      <a:r>
                        <a:rPr lang="cs-CZ" sz="900">
                          <a:latin typeface="Times New Roman"/>
                          <a:ea typeface="Times New Roman"/>
                          <a:cs typeface="Times New Roman"/>
                        </a:rPr>
                        <a:t>                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отопрёшь</a:t>
                      </a:r>
                      <a:endParaRPr lang="it-IT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28" marR="25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2549"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Arial"/>
                          <a:ea typeface="Times New Roman"/>
                          <a:cs typeface="Times New Roman"/>
                        </a:rPr>
                        <a:t>/на/тер</a:t>
                      </a:r>
                      <a:r>
                        <a:rPr lang="ru-RU" sz="900" i="1" u="sng">
                          <a:latin typeface="Arial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900">
                          <a:latin typeface="Arial"/>
                          <a:ea typeface="Times New Roman"/>
                          <a:cs typeface="Times New Roman"/>
                        </a:rPr>
                        <a:t>ть</a:t>
                      </a:r>
                      <a:endParaRPr lang="it-IT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28" marR="25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натр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, натр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ё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шь, натр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т        </a:t>
                      </a:r>
                      <a:r>
                        <a:rPr lang="cs-CZ" sz="900">
                          <a:latin typeface="Times New Roman"/>
                          <a:ea typeface="Times New Roman"/>
                          <a:cs typeface="Times New Roman"/>
                        </a:rPr>
                        <a:t>            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натереть (ногу)</a:t>
                      </a:r>
                      <a:endParaRPr lang="it-IT" sz="9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(натри!)                                 </a:t>
                      </a:r>
                      <a:r>
                        <a:rPr lang="cs-CZ" sz="900">
                          <a:latin typeface="Times New Roman"/>
                          <a:ea typeface="Times New Roman"/>
                          <a:cs typeface="Times New Roman"/>
                        </a:rPr>
                        <a:t>            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натереть (картошку на  тёрке)</a:t>
                      </a:r>
                      <a:endParaRPr lang="it-IT" sz="9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нат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ё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р, нат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ё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рла, нат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ё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рло                                        </a:t>
                      </a:r>
                      <a:endParaRPr lang="it-IT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28" marR="25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2549"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Arial"/>
                          <a:ea typeface="Times New Roman"/>
                          <a:cs typeface="Times New Roman"/>
                        </a:rPr>
                        <a:t>/с/тер</a:t>
                      </a:r>
                      <a:r>
                        <a:rPr lang="ru-RU" sz="900" i="1" u="sng">
                          <a:latin typeface="Arial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900">
                          <a:latin typeface="Arial"/>
                          <a:ea typeface="Times New Roman"/>
                          <a:cs typeface="Times New Roman"/>
                        </a:rPr>
                        <a:t>ть</a:t>
                      </a:r>
                      <a:endParaRPr lang="it-IT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28" marR="25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сотр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, сотр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ё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шь, сотр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т        </a:t>
                      </a:r>
                      <a:r>
                        <a:rPr lang="cs-CZ" sz="900">
                          <a:latin typeface="Times New Roman"/>
                          <a:ea typeface="Times New Roman"/>
                          <a:cs typeface="Times New Roman"/>
                        </a:rPr>
                        <a:t>            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стереть  (пыль)</a:t>
                      </a:r>
                      <a:endParaRPr lang="it-IT" sz="9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(сотри!)                                 </a:t>
                      </a:r>
                      <a:r>
                        <a:rPr lang="cs-CZ" sz="900">
                          <a:latin typeface="Times New Roman"/>
                          <a:ea typeface="Times New Roman"/>
                          <a:cs typeface="Times New Roman"/>
                        </a:rPr>
                        <a:t>            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стереть  (рисунок   резинкой)</a:t>
                      </a:r>
                      <a:endParaRPr lang="it-IT" sz="9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стёр, ст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ё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рла, ст</a:t>
                      </a:r>
                      <a:r>
                        <a:rPr lang="ru-RU" sz="900" i="1" u="sng">
                          <a:latin typeface="Times New Roman"/>
                          <a:ea typeface="Times New Roman"/>
                          <a:cs typeface="Times New Roman"/>
                        </a:rPr>
                        <a:t>ё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рло                                      </a:t>
                      </a:r>
                      <a:endParaRPr lang="it-IT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28" marR="25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140"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Arial"/>
                          <a:ea typeface="Times New Roman"/>
                          <a:cs typeface="Times New Roman"/>
                        </a:rPr>
                        <a:t>/у/мер</a:t>
                      </a:r>
                      <a:r>
                        <a:rPr lang="ru-RU" sz="900" i="1" u="sng">
                          <a:latin typeface="Arial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900">
                          <a:latin typeface="Arial"/>
                          <a:ea typeface="Times New Roman"/>
                          <a:cs typeface="Times New Roman"/>
                        </a:rPr>
                        <a:t>ть</a:t>
                      </a:r>
                      <a:endParaRPr lang="it-IT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28" marR="25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умр</a:t>
                      </a:r>
                      <a:r>
                        <a:rPr lang="ru-RU" sz="900" i="1" u="sng" dirty="0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, умр</a:t>
                      </a:r>
                      <a:r>
                        <a:rPr lang="ru-RU" sz="900" i="1" u="sng" dirty="0">
                          <a:latin typeface="Times New Roman"/>
                          <a:ea typeface="Times New Roman"/>
                          <a:cs typeface="Times New Roman"/>
                        </a:rPr>
                        <a:t>ё</a:t>
                      </a: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шь, умр</a:t>
                      </a:r>
                      <a:r>
                        <a:rPr lang="ru-RU" sz="900" i="1" u="sng" dirty="0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т          </a:t>
                      </a:r>
                      <a:r>
                        <a:rPr lang="cs-CZ" sz="900" dirty="0">
                          <a:latin typeface="Times New Roman"/>
                          <a:ea typeface="Times New Roman"/>
                          <a:cs typeface="Times New Roman"/>
                        </a:rPr>
                        <a:t>            </a:t>
                      </a: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умереть (в преклонном  возрасте) ... </a:t>
                      </a:r>
                      <a:r>
                        <a:rPr lang="ru-RU" sz="900" i="1" u="sng" dirty="0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мер, умерл</a:t>
                      </a:r>
                      <a:r>
                        <a:rPr lang="ru-RU" sz="900" i="1" u="sng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                    </a:t>
                      </a:r>
                      <a:endParaRPr lang="it-IT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28" marR="25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85028"/>
            <a:ext cx="91440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918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Глаголы  с  полногласием  (-</a:t>
            </a:r>
            <a:r>
              <a:rPr kumimoji="0" lang="ru-RU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оро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-, -</a:t>
            </a:r>
            <a:r>
              <a:rPr kumimoji="0" lang="ru-RU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оло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-, -ере-):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бор</a:t>
            </a:r>
            <a:r>
              <a:rPr kumimoji="0" lang="ru-RU" sz="1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ться,  кол</a:t>
            </a:r>
            <a:r>
              <a:rPr kumimoji="0" lang="ru-RU" sz="1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ть,</a:t>
            </a:r>
            <a:endParaRPr kumimoji="0" lang="it-IT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мол</a:t>
            </a:r>
            <a:r>
              <a:rPr kumimoji="0" lang="ru-RU" sz="1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ть, -пер</a:t>
            </a:r>
            <a:r>
              <a:rPr kumimoji="0" lang="ru-RU" sz="1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ть, -тер</a:t>
            </a:r>
            <a:r>
              <a:rPr kumimoji="0" lang="ru-RU" sz="1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ть, -мер</a:t>
            </a:r>
            <a:r>
              <a:rPr kumimoji="0" lang="ru-RU" sz="1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ть, пол</a:t>
            </a:r>
            <a:r>
              <a:rPr kumimoji="0" lang="ru-RU" sz="1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ть  и  др.</a:t>
            </a:r>
            <a:endParaRPr kumimoji="0" lang="it-IT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494282"/>
            <a:ext cx="9144000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3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Формы настоящего времени заменяйте формами прошедшего времени</a:t>
            </a:r>
            <a:endParaRPr kumimoji="0" lang="it-IT" sz="3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cs-CZ" sz="3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Надя </a:t>
            </a:r>
            <a:r>
              <a:rPr kumimoji="0" lang="cs-CZ" sz="320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</a:t>
            </a:r>
            <a:r>
              <a:rPr kumimoji="0" lang="cs-CZ" sz="3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чит стихи. </a:t>
            </a:r>
            <a:endParaRPr kumimoji="0" lang="it-IT" sz="3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Брат ж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нится по любви. </a:t>
            </a:r>
            <a:endParaRPr kumimoji="0" lang="it-IT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Когда вы пол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чите зарплату? </a:t>
            </a:r>
            <a:endParaRPr kumimoji="0" lang="it-IT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4. Мы отл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жим лучше наш разговор на завтра. </a:t>
            </a:r>
            <a:endParaRPr kumimoji="0" lang="it-IT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5. За что хвал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я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 этого ученика? </a:t>
            </a:r>
            <a:endParaRPr kumimoji="0" lang="it-IT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it-IT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it-IT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ней ц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нят прежде всего трудолюбие. </a:t>
            </a:r>
            <a:endParaRPr kumimoji="0" lang="it-IT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7. От чего вы л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читесь? </a:t>
            </a:r>
            <a:endParaRPr kumimoji="0" lang="it-IT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8. Скоро наст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пит зима. </a:t>
            </a:r>
            <a:endParaRPr kumimoji="0" lang="it-IT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9. В докладе студент к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ротко изл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жит суть романа. </a:t>
            </a:r>
            <a:endParaRPr kumimoji="0" lang="it-IT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10. В этом классе 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чатся только девочки.</a:t>
            </a:r>
            <a:endParaRPr kumimoji="0" lang="cs-CZ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217385"/>
            <a:ext cx="914400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cs-CZ" sz="3600" dirty="0" smtClean="0"/>
              <a:t>Отвечайте по образцу.</a:t>
            </a:r>
            <a:endParaRPr kumimoji="0" lang="it-IT" sz="3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Ты др</a:t>
            </a:r>
            <a:r>
              <a:rPr kumimoji="0" lang="cs-CZ" sz="36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</a:t>
            </a:r>
            <a:r>
              <a:rPr kumimoji="0" 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жишь с Мишей? – Нет, я не друж</a:t>
            </a:r>
            <a:r>
              <a:rPr kumimoji="0" lang="cs-CZ" sz="36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</a:t>
            </a:r>
            <a:r>
              <a:rPr kumimoji="0" 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с Мишей, но Виктор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др</a:t>
            </a:r>
            <a:r>
              <a:rPr kumimoji="0" lang="cs-CZ" sz="36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</a:t>
            </a:r>
            <a:r>
              <a:rPr kumimoji="0" 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жит.</a:t>
            </a:r>
            <a:endParaRPr kumimoji="0" lang="it-IT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Ты л</a:t>
            </a:r>
            <a:r>
              <a:rPr kumimoji="0" lang="cs-CZ" sz="36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</a:t>
            </a:r>
            <a:r>
              <a:rPr kumimoji="0" 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чишься антибиотиками? </a:t>
            </a:r>
            <a:endParaRPr kumimoji="0" lang="it-IT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 Вы к</a:t>
            </a:r>
            <a:r>
              <a:rPr kumimoji="0" lang="cs-CZ" sz="36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</a:t>
            </a:r>
            <a:r>
              <a:rPr kumimoji="0" 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рите? </a:t>
            </a:r>
            <a:endParaRPr kumimoji="0" lang="it-IT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 Ты </a:t>
            </a:r>
            <a:r>
              <a:rPr kumimoji="0" lang="cs-CZ" sz="36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</a:t>
            </a:r>
            <a:r>
              <a:rPr kumimoji="0" 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чишь новые слова?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</a:t>
            </a:r>
            <a:endParaRPr kumimoji="0" lang="it-IT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4. Ты зав</a:t>
            </a:r>
            <a:r>
              <a:rPr kumimoji="0" lang="cs-CZ" sz="36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ришь мне чай? </a:t>
            </a:r>
            <a:endParaRPr kumimoji="0" lang="it-IT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5. Вы на</a:t>
            </a:r>
            <a:r>
              <a:rPr kumimoji="0" lang="cs-CZ" sz="36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</a:t>
            </a:r>
            <a:r>
              <a:rPr kumimoji="0" 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чите меня вязать крючком? </a:t>
            </a:r>
            <a:endParaRPr kumimoji="0" lang="it-IT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6. Ты скоро ж</a:t>
            </a:r>
            <a:r>
              <a:rPr kumimoji="0" lang="cs-CZ" sz="36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</a:t>
            </a:r>
            <a:r>
              <a:rPr kumimoji="0" 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нишься? </a:t>
            </a:r>
            <a:endParaRPr kumimoji="0" lang="it-IT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7. Ты подаришь ей коробку конфет?  </a:t>
            </a:r>
            <a:endParaRPr kumimoji="0" lang="it-IT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cs-C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8. Вы поделитесь опытом?</a:t>
            </a:r>
            <a:endParaRPr kumimoji="0" lang="cs-CZ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a 2"/>
          <p:cNvGraphicFramePr>
            <a:graphicFrameLocks noGrp="1"/>
          </p:cNvGraphicFramePr>
          <p:nvPr/>
        </p:nvGraphicFramePr>
        <p:xfrm>
          <a:off x="0" y="894929"/>
          <a:ext cx="9144000" cy="5486400"/>
        </p:xfrm>
        <a:graphic>
          <a:graphicData uri="http://schemas.openxmlformats.org/drawingml/2006/table">
            <a:tbl>
              <a:tblPr/>
              <a:tblGrid>
                <a:gridCol w="1421843"/>
                <a:gridCol w="7722157"/>
              </a:tblGrid>
              <a:tr h="88945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latin typeface="Arial"/>
                          <a:ea typeface="Times New Roman"/>
                          <a:cs typeface="Times New Roman"/>
                        </a:rPr>
                        <a:t>печь</a:t>
                      </a:r>
                      <a:endParaRPr lang="it-IT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пек</a:t>
                      </a:r>
                      <a:r>
                        <a:rPr lang="ru-RU" sz="2400" i="1" u="sng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, печ</a:t>
                      </a:r>
                      <a:r>
                        <a:rPr lang="ru-RU" sz="2400" i="1" u="sng">
                          <a:latin typeface="Times New Roman"/>
                          <a:ea typeface="Times New Roman"/>
                          <a:cs typeface="Times New Roman"/>
                        </a:rPr>
                        <a:t>ё</a:t>
                      </a: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шь, пек</a:t>
                      </a:r>
                      <a:r>
                        <a:rPr lang="ru-RU" sz="2400" i="1" u="sng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т (пеки!)               испечь (пирог)</a:t>
                      </a:r>
                      <a:endParaRPr lang="it-IT" sz="2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пёк, пекл</a:t>
                      </a:r>
                      <a:r>
                        <a:rPr lang="ru-RU" sz="2400" i="1" u="sng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, пекл</a:t>
                      </a:r>
                      <a:r>
                        <a:rPr lang="ru-RU" sz="2400" i="1" u="sng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endParaRPr lang="it-IT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94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Arial"/>
                          <a:ea typeface="Times New Roman"/>
                          <a:cs typeface="Times New Roman"/>
                        </a:rPr>
                        <a:t>жечь</a:t>
                      </a:r>
                      <a:endParaRPr lang="it-IT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жгу, жжёшь, жгут  (жги!)          сжечь  /сожгу/  (письмо)</a:t>
                      </a:r>
                      <a:endParaRPr lang="it-IT" sz="2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жёг, жгла, жгло                          обжечь /обожгу/ (руку)</a:t>
                      </a:r>
                      <a:endParaRPr lang="it-IT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156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latin typeface="Arial"/>
                          <a:ea typeface="Times New Roman"/>
                          <a:cs typeface="Times New Roman"/>
                        </a:rPr>
                        <a:t>лечь</a:t>
                      </a:r>
                      <a:endParaRPr lang="it-IT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л</a:t>
                      </a:r>
                      <a:r>
                        <a:rPr lang="ru-RU" sz="2400" i="1" u="sng">
                          <a:latin typeface="Times New Roman"/>
                          <a:ea typeface="Times New Roman"/>
                          <a:cs typeface="Times New Roman"/>
                        </a:rPr>
                        <a:t>я</a:t>
                      </a: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гу, л</a:t>
                      </a:r>
                      <a:r>
                        <a:rPr lang="ru-RU" sz="2400" i="1" u="sng">
                          <a:latin typeface="Times New Roman"/>
                          <a:ea typeface="Times New Roman"/>
                          <a:cs typeface="Times New Roman"/>
                        </a:rPr>
                        <a:t>я</a:t>
                      </a: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жешь, л</a:t>
                      </a:r>
                      <a:r>
                        <a:rPr lang="ru-RU" sz="2400" i="1" u="sng">
                          <a:latin typeface="Times New Roman"/>
                          <a:ea typeface="Times New Roman"/>
                          <a:cs typeface="Times New Roman"/>
                        </a:rPr>
                        <a:t>я</a:t>
                      </a: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гут </a:t>
                      </a: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(ляг!)        </a:t>
                      </a: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прилечь (на некоторое  время)</a:t>
                      </a:r>
                      <a:endParaRPr lang="it-IT" sz="2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лёг, легл</a:t>
                      </a:r>
                      <a:r>
                        <a:rPr lang="ru-RU" sz="2400" i="1" u="sng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, легл</a:t>
                      </a:r>
                      <a:r>
                        <a:rPr lang="ru-RU" sz="2400" i="1" u="sng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                         перелечь (на другое  место)</a:t>
                      </a:r>
                      <a:endParaRPr lang="it-IT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156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latin typeface="Arial"/>
                          <a:ea typeface="Times New Roman"/>
                          <a:cs typeface="Times New Roman"/>
                        </a:rPr>
                        <a:t>мочь</a:t>
                      </a:r>
                      <a:endParaRPr lang="it-IT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мог</a:t>
                      </a:r>
                      <a:r>
                        <a:rPr lang="ru-RU" sz="2400" i="1" u="sng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, м</a:t>
                      </a:r>
                      <a:r>
                        <a:rPr lang="ru-RU" sz="2400" i="1" u="sng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жешь, м</a:t>
                      </a:r>
                      <a:r>
                        <a:rPr lang="ru-RU" sz="2400" i="1" u="sng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гут                 смочь  /смогу/  (справиться с заданием)</a:t>
                      </a:r>
                      <a:endParaRPr lang="it-IT" sz="2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мог, могл</a:t>
                      </a:r>
                      <a:r>
                        <a:rPr lang="ru-RU" sz="2400" i="1" u="sng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, могл</a:t>
                      </a:r>
                      <a:r>
                        <a:rPr lang="ru-RU" sz="2400" i="1" u="sng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                         </a:t>
                      </a:r>
                      <a:endParaRPr lang="it-IT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92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Arial"/>
                          <a:ea typeface="Times New Roman"/>
                          <a:cs typeface="Times New Roman"/>
                        </a:rPr>
                        <a:t>стричь</a:t>
                      </a:r>
                      <a:endParaRPr lang="it-IT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стриг</a:t>
                      </a:r>
                      <a:r>
                        <a:rPr lang="ru-RU" sz="2400" i="1" u="sng" dirty="0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, стриж</a:t>
                      </a:r>
                      <a:r>
                        <a:rPr lang="ru-RU" sz="2400" i="1" u="sng" dirty="0">
                          <a:latin typeface="Times New Roman"/>
                          <a:ea typeface="Times New Roman"/>
                          <a:cs typeface="Times New Roman"/>
                        </a:rPr>
                        <a:t>ё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шь, стриг</a:t>
                      </a:r>
                      <a:r>
                        <a:rPr lang="ru-RU" sz="2400" i="1" u="sng" dirty="0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т        постричь (волосы)</a:t>
                      </a:r>
                      <a:endParaRPr lang="it-IT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(стриги!)       постричься</a:t>
                      </a:r>
                      <a:endParaRPr lang="it-IT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стриг, стр</a:t>
                      </a:r>
                      <a:r>
                        <a:rPr lang="ru-RU" sz="2400" i="1" u="sng" dirty="0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гла, стр</a:t>
                      </a:r>
                      <a:r>
                        <a:rPr lang="ru-RU" sz="2400" i="1" u="sng" dirty="0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гло             подстричь (немного волосы)</a:t>
                      </a:r>
                      <a:endParaRPr lang="it-IT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0" y="0"/>
          <a:ext cx="9144000" cy="7040880"/>
        </p:xfrm>
        <a:graphic>
          <a:graphicData uri="http://schemas.openxmlformats.org/drawingml/2006/table">
            <a:tbl>
              <a:tblPr/>
              <a:tblGrid>
                <a:gridCol w="1493567"/>
                <a:gridCol w="4464313"/>
                <a:gridCol w="3186120"/>
              </a:tblGrid>
              <a:tr h="2348880"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Arial"/>
                          <a:ea typeface="Times New Roman"/>
                          <a:cs typeface="Times New Roman"/>
                        </a:rPr>
                        <a:t>нест</a:t>
                      </a:r>
                      <a:r>
                        <a:rPr lang="ru-RU" sz="2800" i="1" u="sng" dirty="0">
                          <a:latin typeface="Arial"/>
                          <a:ea typeface="Times New Roman"/>
                          <a:cs typeface="Times New Roman"/>
                        </a:rPr>
                        <a:t>и</a:t>
                      </a:r>
                      <a:endParaRPr lang="it-IT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нес</a:t>
                      </a:r>
                      <a:r>
                        <a:rPr lang="ru-RU" sz="2800" i="1" u="sng" dirty="0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, нес</a:t>
                      </a:r>
                      <a:r>
                        <a:rPr lang="ru-RU" sz="2800" i="1" u="sng" dirty="0">
                          <a:latin typeface="Times New Roman"/>
                          <a:ea typeface="Times New Roman"/>
                          <a:cs typeface="Times New Roman"/>
                        </a:rPr>
                        <a:t>ё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шь, нес</a:t>
                      </a:r>
                      <a:r>
                        <a:rPr lang="ru-RU" sz="2800" i="1" u="sng" dirty="0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т (неси!)</a:t>
                      </a:r>
                      <a:endParaRPr lang="it-IT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нёс, несл</a:t>
                      </a:r>
                      <a:r>
                        <a:rPr lang="ru-RU" sz="2800" i="1" u="sng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, несл</a:t>
                      </a:r>
                      <a:r>
                        <a:rPr lang="ru-RU" sz="2800" i="1" u="sng" dirty="0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endParaRPr lang="it-IT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принести (продукты)</a:t>
                      </a:r>
                      <a:endParaRPr lang="it-IT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вынести (мусор)</a:t>
                      </a:r>
                      <a:endParaRPr lang="it-IT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перенести (лекцию)</a:t>
                      </a:r>
                      <a:endParaRPr lang="it-IT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снести (старый дом)</a:t>
                      </a:r>
                      <a:endParaRPr lang="it-IT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отнести (все вещи)</a:t>
                      </a:r>
                      <a:endParaRPr lang="it-IT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7296"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Arial"/>
                          <a:ea typeface="Times New Roman"/>
                          <a:cs typeface="Times New Roman"/>
                        </a:rPr>
                        <a:t>везт</a:t>
                      </a:r>
                      <a:r>
                        <a:rPr lang="ru-RU" sz="2800" i="1" u="sng">
                          <a:latin typeface="Arial"/>
                          <a:ea typeface="Times New Roman"/>
                          <a:cs typeface="Times New Roman"/>
                        </a:rPr>
                        <a:t>и</a:t>
                      </a:r>
                      <a:endParaRPr lang="it-IT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вез</a:t>
                      </a:r>
                      <a:r>
                        <a:rPr lang="ru-RU" sz="2800" i="1" u="sng" dirty="0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, вез</a:t>
                      </a:r>
                      <a:r>
                        <a:rPr lang="ru-RU" sz="2800" i="1" u="sng" dirty="0">
                          <a:latin typeface="Times New Roman"/>
                          <a:ea typeface="Times New Roman"/>
                          <a:cs typeface="Times New Roman"/>
                        </a:rPr>
                        <a:t>ё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шь, вез</a:t>
                      </a:r>
                      <a:r>
                        <a:rPr lang="ru-RU" sz="2800" i="1" u="sng" dirty="0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т (вези!)     </a:t>
                      </a:r>
                      <a:endParaRPr lang="it-IT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вёз, везл</a:t>
                      </a:r>
                      <a:r>
                        <a:rPr lang="ru-RU" sz="2800" i="1" u="sng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, везл</a:t>
                      </a:r>
                      <a:r>
                        <a:rPr lang="ru-RU" sz="2800" i="1" u="sng" dirty="0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endParaRPr lang="it-IT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привезти (товар)</a:t>
                      </a:r>
                      <a:endParaRPr lang="it-IT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подвезти к вокзалу)</a:t>
                      </a:r>
                      <a:endParaRPr lang="it-IT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0" y="0"/>
          <a:ext cx="9144001" cy="6863906"/>
        </p:xfrm>
        <a:graphic>
          <a:graphicData uri="http://schemas.openxmlformats.org/drawingml/2006/table">
            <a:tbl>
              <a:tblPr/>
              <a:tblGrid>
                <a:gridCol w="1187624"/>
                <a:gridCol w="2304256"/>
                <a:gridCol w="5652121"/>
              </a:tblGrid>
              <a:tr h="920686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/>
                          <a:ea typeface="Times New Roman"/>
                        </a:rPr>
                        <a:t>вест</a:t>
                      </a:r>
                      <a:r>
                        <a:rPr lang="ru-RU" sz="1600" i="1" u="sng" dirty="0">
                          <a:latin typeface="Arial"/>
                          <a:ea typeface="Times New Roman"/>
                        </a:rPr>
                        <a:t>и</a:t>
                      </a:r>
                      <a:endParaRPr lang="it-IT" sz="1600" dirty="0">
                        <a:latin typeface="Times New Roman"/>
                        <a:ea typeface="Times New Roman"/>
                      </a:endParaRPr>
                    </a:p>
                  </a:txBody>
                  <a:tcPr marL="14071" marR="140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вед</a:t>
                      </a:r>
                      <a:r>
                        <a:rPr lang="ru-RU" sz="1600" i="1" u="sng" dirty="0">
                          <a:latin typeface="Times New Roman"/>
                          <a:ea typeface="Times New Roman"/>
                        </a:rPr>
                        <a:t>у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, вед</a:t>
                      </a:r>
                      <a:r>
                        <a:rPr lang="ru-RU" sz="1600" i="1" u="sng" dirty="0">
                          <a:latin typeface="Times New Roman"/>
                          <a:ea typeface="Times New Roman"/>
                        </a:rPr>
                        <a:t>ё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шь, вед</a:t>
                      </a:r>
                      <a:r>
                        <a:rPr lang="ru-RU" sz="1600" i="1" u="sng" dirty="0">
                          <a:latin typeface="Times New Roman"/>
                          <a:ea typeface="Times New Roman"/>
                        </a:rPr>
                        <a:t>у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т                 перевест</a:t>
                      </a:r>
                      <a:r>
                        <a:rPr lang="ru-RU" sz="1600" i="1" u="sng" dirty="0">
                          <a:latin typeface="Times New Roman"/>
                          <a:ea typeface="Times New Roman"/>
                        </a:rPr>
                        <a:t>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 (через  улицу)</a:t>
                      </a:r>
                      <a:endParaRPr lang="it-IT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вёл, вел</a:t>
                      </a:r>
                      <a:r>
                        <a:rPr lang="ru-RU" sz="1600" i="1" u="sng" dirty="0">
                          <a:latin typeface="Times New Roman"/>
                          <a:ea typeface="Times New Roman"/>
                        </a:rPr>
                        <a:t>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, вел</a:t>
                      </a:r>
                      <a:r>
                        <a:rPr lang="ru-RU" sz="1600" i="1" u="sng" dirty="0">
                          <a:latin typeface="Times New Roman"/>
                          <a:ea typeface="Times New Roman"/>
                        </a:rPr>
                        <a:t>о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                        отвест</a:t>
                      </a:r>
                      <a:r>
                        <a:rPr lang="ru-RU" sz="1600" i="1" u="sng" dirty="0">
                          <a:latin typeface="Times New Roman"/>
                          <a:ea typeface="Times New Roman"/>
                        </a:rPr>
                        <a:t>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    (внимание)            </a:t>
                      </a:r>
                      <a:endParaRPr lang="it-IT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                                          навест</a:t>
                      </a:r>
                      <a:r>
                        <a:rPr lang="ru-RU" sz="1600" i="1" u="sng" dirty="0">
                          <a:latin typeface="Times New Roman"/>
                          <a:ea typeface="Times New Roman"/>
                        </a:rPr>
                        <a:t>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    (порядок)  и  т.п.</a:t>
                      </a:r>
                      <a:endParaRPr lang="it-IT" sz="1600" dirty="0">
                        <a:latin typeface="Times New Roman"/>
                        <a:ea typeface="Times New Roman"/>
                      </a:endParaRPr>
                    </a:p>
                  </a:txBody>
                  <a:tcPr marL="14071" marR="140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3929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/>
                          <a:ea typeface="Times New Roman"/>
                        </a:rPr>
                        <a:t>расти</a:t>
                      </a:r>
                      <a:endParaRPr lang="it-IT" sz="1600">
                        <a:latin typeface="Times New Roman"/>
                        <a:ea typeface="Times New Roman"/>
                      </a:endParaRPr>
                    </a:p>
                  </a:txBody>
                  <a:tcPr marL="14071" marR="140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расту, растёшь   (расти!)                   вырасти  (стать  взрослой</a:t>
                      </a:r>
                      <a:endParaRPr lang="it-IT" sz="16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рос, росла, росло                                   и др.)</a:t>
                      </a:r>
                      <a:endParaRPr lang="it-IT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                                                            перерасти (сын отца )</a:t>
                      </a:r>
                      <a:endParaRPr lang="it-IT" sz="1600" dirty="0">
                        <a:latin typeface="Times New Roman"/>
                        <a:ea typeface="Times New Roman"/>
                      </a:endParaRPr>
                    </a:p>
                  </a:txBody>
                  <a:tcPr marL="14071" marR="140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483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 dirty="0" smtClean="0">
                          <a:latin typeface="Arial"/>
                          <a:ea typeface="Times New Roman"/>
                        </a:rPr>
                        <a:t>стать</a:t>
                      </a:r>
                      <a:r>
                        <a:rPr lang="it-IT" sz="400" dirty="0" smtClean="0">
                          <a:latin typeface="Arial"/>
                          <a:ea typeface="Times New Roman"/>
                        </a:rPr>
                        <a:t>c</a:t>
                      </a:r>
                      <a:endParaRPr lang="it-IT" sz="300" dirty="0">
                        <a:latin typeface="Times New Roman"/>
                        <a:ea typeface="Times New Roman"/>
                      </a:endParaRPr>
                    </a:p>
                  </a:txBody>
                  <a:tcPr marL="14071" marR="140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 ст</a:t>
                      </a:r>
                      <a:r>
                        <a:rPr lang="ru-RU" sz="1600" i="1" u="sng">
                          <a:latin typeface="Times New Roman"/>
                          <a:ea typeface="Times New Roman"/>
                        </a:rPr>
                        <a:t>á</a:t>
                      </a:r>
                      <a:r>
                        <a:rPr lang="ru-RU" sz="1600">
                          <a:latin typeface="Times New Roman"/>
                          <a:ea typeface="Times New Roman"/>
                        </a:rPr>
                        <a:t>ну, ст</a:t>
                      </a:r>
                      <a:r>
                        <a:rPr lang="ru-RU" sz="1600" i="1" u="sng">
                          <a:latin typeface="Times New Roman"/>
                          <a:ea typeface="Times New Roman"/>
                        </a:rPr>
                        <a:t>á</a:t>
                      </a:r>
                      <a:r>
                        <a:rPr lang="ru-RU" sz="1600">
                          <a:latin typeface="Times New Roman"/>
                          <a:ea typeface="Times New Roman"/>
                        </a:rPr>
                        <a:t>нешь, ст</a:t>
                      </a:r>
                      <a:r>
                        <a:rPr lang="ru-RU" sz="1600" i="1" u="sng">
                          <a:latin typeface="Times New Roman"/>
                          <a:ea typeface="Times New Roman"/>
                        </a:rPr>
                        <a:t>á</a:t>
                      </a:r>
                      <a:r>
                        <a:rPr lang="ru-RU" sz="1600">
                          <a:latin typeface="Times New Roman"/>
                          <a:ea typeface="Times New Roman"/>
                        </a:rPr>
                        <a:t>нут</a:t>
                      </a:r>
                      <a:endParaRPr lang="it-IT" sz="160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 (стань!)</a:t>
                      </a:r>
                      <a:endParaRPr lang="it-IT" sz="160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 стал, ст</a:t>
                      </a:r>
                      <a:r>
                        <a:rPr lang="ru-RU" sz="1600" i="1" u="sng">
                          <a:latin typeface="Times New Roman"/>
                          <a:ea typeface="Times New Roman"/>
                        </a:rPr>
                        <a:t>á</a:t>
                      </a:r>
                      <a:r>
                        <a:rPr lang="ru-RU" sz="1600">
                          <a:latin typeface="Times New Roman"/>
                          <a:ea typeface="Times New Roman"/>
                        </a:rPr>
                        <a:t>ла, ст</a:t>
                      </a:r>
                      <a:r>
                        <a:rPr lang="ru-RU" sz="1600" i="1" u="sng">
                          <a:latin typeface="Times New Roman"/>
                          <a:ea typeface="Times New Roman"/>
                        </a:rPr>
                        <a:t>á</a:t>
                      </a:r>
                      <a:r>
                        <a:rPr lang="ru-RU" sz="1600">
                          <a:latin typeface="Times New Roman"/>
                          <a:ea typeface="Times New Roman"/>
                        </a:rPr>
                        <a:t>ло </a:t>
                      </a:r>
                      <a:endParaRPr lang="it-IT" sz="1600">
                        <a:latin typeface="Times New Roman"/>
                        <a:ea typeface="Times New Roman"/>
                      </a:endParaRPr>
                    </a:p>
                  </a:txBody>
                  <a:tcPr marL="14071" marR="140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встать  (из-за стола)</a:t>
                      </a:r>
                      <a:endParaRPr lang="it-IT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</a:rPr>
                        <a:t>застáть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 (знакомых дома)</a:t>
                      </a:r>
                      <a:endParaRPr lang="it-IT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</a:rPr>
                        <a:t>устáть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 (от шума) </a:t>
                      </a:r>
                      <a:endParaRPr lang="it-IT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</a:rPr>
                        <a:t>остáться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 (дома)</a:t>
                      </a:r>
                      <a:endParaRPr lang="it-IT" sz="1600" dirty="0">
                        <a:latin typeface="Times New Roman"/>
                        <a:ea typeface="Times New Roman"/>
                      </a:endParaRPr>
                    </a:p>
                  </a:txBody>
                  <a:tcPr marL="14071" marR="140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85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latin typeface="Arial"/>
                          <a:ea typeface="Times New Roman"/>
                        </a:rPr>
                        <a:t>плыть</a:t>
                      </a:r>
                      <a:endParaRPr lang="it-IT" sz="300">
                        <a:latin typeface="Times New Roman"/>
                        <a:ea typeface="Times New Roman"/>
                      </a:endParaRPr>
                    </a:p>
                  </a:txBody>
                  <a:tcPr marL="14071" marR="140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плыву, плывёшь, плывут</a:t>
                      </a:r>
                      <a:endParaRPr lang="it-IT" sz="160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(плыви!)</a:t>
                      </a:r>
                      <a:endParaRPr lang="it-IT" sz="160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плыл, плыла, плыло</a:t>
                      </a:r>
                      <a:endParaRPr lang="it-IT" sz="1600">
                        <a:latin typeface="Times New Roman"/>
                        <a:ea typeface="Times New Roman"/>
                      </a:endParaRPr>
                    </a:p>
                  </a:txBody>
                  <a:tcPr marL="14071" marR="140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доплыть  (к берегу)</a:t>
                      </a:r>
                      <a:endParaRPr lang="it-IT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переплыть  (в лодке)</a:t>
                      </a:r>
                      <a:endParaRPr lang="it-IT" sz="1600" dirty="0">
                        <a:latin typeface="Times New Roman"/>
                        <a:ea typeface="Times New Roman"/>
                      </a:endParaRPr>
                    </a:p>
                  </a:txBody>
                  <a:tcPr marL="14071" marR="140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0" y="69284"/>
            <a:ext cx="9144000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98475" algn="l"/>
              </a:tabLst>
            </a:pP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Глаголы с окончанием –у (-ю), -ешь (-ёшь), -ет (-ёт), -ем (-ём),  -ете (-ёте), -ут (-ют) </a:t>
            </a:r>
            <a:r>
              <a:rPr kumimoji="0" lang="cs-CZ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относятся к </a:t>
            </a:r>
            <a:r>
              <a:rPr kumimoji="0" lang="cs-CZ" sz="3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первому спряжению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cs-CZ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(п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cs-CZ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шешь, п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cs-CZ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шут; </a:t>
            </a:r>
            <a:r>
              <a:rPr kumimoji="0" lang="ru-RU" sz="3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чита</a:t>
            </a:r>
            <a:r>
              <a:rPr kumimoji="0" lang="cs-CZ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ешь, </a:t>
            </a:r>
            <a:r>
              <a:rPr kumimoji="0" lang="ru-RU" sz="3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чита</a:t>
            </a:r>
            <a:r>
              <a:rPr kumimoji="0" lang="cs-CZ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ем; смеёшься, сме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ю</a:t>
            </a:r>
            <a:r>
              <a:rPr kumimoji="0" lang="cs-CZ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тся)</a:t>
            </a:r>
            <a:endParaRPr kumimoji="0" lang="it-IT" sz="32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98475" algn="l"/>
              </a:tabLst>
            </a:pPr>
            <a:endParaRPr kumimoji="0" lang="it-IT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98475" algn="l"/>
              </a:tabLst>
            </a:pP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Глаголы с окончаниями –у (-ю), -ишь, -ит, -им, -ите, -ат (-ят) </a:t>
            </a:r>
            <a:r>
              <a:rPr kumimoji="0" lang="cs-CZ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относятся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cs-CZ" sz="3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</a:t>
            </a:r>
            <a:r>
              <a:rPr kumimoji="0" lang="cs-CZ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cs-CZ" sz="3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второму спряжению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cs-CZ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cs-CZ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шишь, сл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cs-CZ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шит, слышат; д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cs-CZ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шишь, д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cs-CZ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шите, д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cs-CZ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шат; постр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cs-CZ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ится, постр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cs-CZ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имся, постр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cs-CZ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ятся).</a:t>
            </a:r>
            <a:r>
              <a:rPr lang="cs-CZ" sz="3200" b="1" i="1" dirty="0"/>
              <a:t> </a:t>
            </a:r>
            <a:endParaRPr lang="it-IT" sz="3200" b="1" i="1" dirty="0" smtClean="0"/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98475" algn="l"/>
              </a:tabLst>
            </a:pPr>
            <a:endParaRPr lang="it-IT" sz="3200" b="1" i="1" dirty="0"/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498475" algn="l"/>
              </a:tabLst>
            </a:pPr>
            <a:r>
              <a:rPr lang="cs-CZ" sz="3200" b="1" i="1" dirty="0" smtClean="0"/>
              <a:t>Примечание</a:t>
            </a:r>
            <a:r>
              <a:rPr lang="cs-CZ" sz="3200" b="1" i="1" dirty="0"/>
              <a:t>:</a:t>
            </a:r>
            <a:r>
              <a:rPr lang="cs-CZ" sz="3200" dirty="0"/>
              <a:t>    У  возвратных   глаголов   к    личному    окончани</a:t>
            </a:r>
            <a:r>
              <a:rPr lang="ru-RU" sz="3200" dirty="0" err="1"/>
              <a:t>ю</a:t>
            </a:r>
            <a:r>
              <a:rPr lang="ru-RU" sz="3200" dirty="0"/>
              <a:t>  </a:t>
            </a:r>
            <a:r>
              <a:rPr lang="cs-CZ" sz="3200" dirty="0"/>
              <a:t>прибавляется  -</a:t>
            </a:r>
            <a:r>
              <a:rPr lang="cs-CZ" sz="3200" b="1" u="sng" dirty="0"/>
              <a:t>ся (-сь):</a:t>
            </a:r>
            <a:r>
              <a:rPr lang="cs-CZ" sz="3200" dirty="0"/>
              <a:t>  м</a:t>
            </a:r>
            <a:r>
              <a:rPr lang="cs-CZ" sz="3200" i="1" u="sng" dirty="0"/>
              <a:t>о</a:t>
            </a:r>
            <a:r>
              <a:rPr lang="cs-CZ" sz="3200" dirty="0"/>
              <a:t>ешь – м</a:t>
            </a:r>
            <a:r>
              <a:rPr lang="cs-CZ" sz="3200" i="1" u="sng" dirty="0"/>
              <a:t>о</a:t>
            </a:r>
            <a:r>
              <a:rPr lang="cs-CZ" sz="3200" dirty="0"/>
              <a:t>ешься;  м</a:t>
            </a:r>
            <a:r>
              <a:rPr lang="cs-CZ" sz="3200" i="1" u="sng" dirty="0"/>
              <a:t>о</a:t>
            </a:r>
            <a:r>
              <a:rPr lang="cs-CZ" sz="3200" dirty="0"/>
              <a:t>ете – м</a:t>
            </a:r>
            <a:r>
              <a:rPr lang="cs-CZ" sz="3200" i="1" u="sng" dirty="0"/>
              <a:t>о</a:t>
            </a:r>
            <a:r>
              <a:rPr lang="cs-CZ" sz="3200" dirty="0"/>
              <a:t>етесь.</a:t>
            </a:r>
            <a:endParaRPr lang="it-IT" sz="3200" dirty="0"/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98475" algn="l"/>
              </a:tabLst>
            </a:pPr>
            <a:endParaRPr kumimoji="0" lang="cs-CZ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4458026" y="90100"/>
            <a:ext cx="22794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0" y="764704"/>
          <a:ext cx="9144000" cy="6093296"/>
        </p:xfrm>
        <a:graphic>
          <a:graphicData uri="http://schemas.openxmlformats.org/drawingml/2006/table">
            <a:tbl>
              <a:tblPr/>
              <a:tblGrid>
                <a:gridCol w="1394069"/>
                <a:gridCol w="4263118"/>
                <a:gridCol w="3486813"/>
              </a:tblGrid>
              <a:tr h="11424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Arial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ru-RU" sz="2400" dirty="0" err="1">
                          <a:latin typeface="Arial"/>
                          <a:ea typeface="Times New Roman"/>
                          <a:cs typeface="Times New Roman"/>
                        </a:rPr>
                        <a:t>став</a:t>
                      </a:r>
                      <a:r>
                        <a:rPr lang="ru-RU" sz="2400" i="1" u="sng" dirty="0" err="1">
                          <a:latin typeface="Arial"/>
                          <a:ea typeface="Times New Roman"/>
                          <a:cs typeface="Times New Roman"/>
                        </a:rPr>
                        <a:t>á</a:t>
                      </a:r>
                      <a:r>
                        <a:rPr lang="ru-RU" sz="2400" dirty="0" err="1">
                          <a:latin typeface="Arial"/>
                          <a:ea typeface="Times New Roman"/>
                          <a:cs typeface="Times New Roman"/>
                        </a:rPr>
                        <a:t>ть</a:t>
                      </a:r>
                      <a:endParaRPr lang="it-IT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/в/ста</a:t>
                      </a:r>
                      <a:r>
                        <a:rPr lang="ru-RU" sz="2400" i="1" u="sng" dirty="0">
                          <a:latin typeface="Times New Roman"/>
                          <a:ea typeface="Times New Roman"/>
                          <a:cs typeface="Times New Roman"/>
                        </a:rPr>
                        <a:t>ю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, /в/ста</a:t>
                      </a:r>
                      <a:r>
                        <a:rPr lang="ru-RU" sz="2400" i="1" u="sng" dirty="0">
                          <a:latin typeface="Times New Roman"/>
                          <a:ea typeface="Times New Roman"/>
                          <a:cs typeface="Times New Roman"/>
                        </a:rPr>
                        <a:t>ё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шь, /в/ста</a:t>
                      </a:r>
                      <a:r>
                        <a:rPr lang="ru-RU" sz="2400" i="1" u="sng" dirty="0">
                          <a:latin typeface="Times New Roman"/>
                          <a:ea typeface="Times New Roman"/>
                          <a:cs typeface="Times New Roman"/>
                        </a:rPr>
                        <a:t>ю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т</a:t>
                      </a:r>
                      <a:endParaRPr lang="it-IT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                       (встав</a:t>
                      </a:r>
                      <a:r>
                        <a:rPr lang="ru-RU" sz="2400" i="1" u="sng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й)</a:t>
                      </a:r>
                      <a:endParaRPr lang="it-IT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вставать (рано утром)</a:t>
                      </a:r>
                      <a:endParaRPr lang="it-IT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41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Arial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ru-RU" sz="2400" dirty="0" err="1">
                          <a:latin typeface="Arial"/>
                          <a:ea typeface="Times New Roman"/>
                          <a:cs typeface="Times New Roman"/>
                        </a:rPr>
                        <a:t>знав</a:t>
                      </a:r>
                      <a:r>
                        <a:rPr lang="ru-RU" sz="2400" i="1" u="sng" dirty="0" err="1">
                          <a:latin typeface="Arial"/>
                          <a:ea typeface="Times New Roman"/>
                          <a:cs typeface="Times New Roman"/>
                        </a:rPr>
                        <a:t>á</a:t>
                      </a:r>
                      <a:r>
                        <a:rPr lang="ru-RU" sz="2400" dirty="0" err="1">
                          <a:latin typeface="Arial"/>
                          <a:ea typeface="Times New Roman"/>
                          <a:cs typeface="Times New Roman"/>
                        </a:rPr>
                        <a:t>ть</a:t>
                      </a:r>
                      <a:endParaRPr lang="it-IT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/при/зна</a:t>
                      </a:r>
                      <a:r>
                        <a:rPr lang="ru-RU" sz="2400" i="1" u="sng" dirty="0">
                          <a:latin typeface="Times New Roman"/>
                          <a:ea typeface="Times New Roman"/>
                          <a:cs typeface="Times New Roman"/>
                        </a:rPr>
                        <a:t>ю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, /при/зна</a:t>
                      </a:r>
                      <a:r>
                        <a:rPr lang="ru-RU" sz="2400" i="1" u="sng" dirty="0">
                          <a:latin typeface="Times New Roman"/>
                          <a:ea typeface="Times New Roman"/>
                          <a:cs typeface="Times New Roman"/>
                        </a:rPr>
                        <a:t>ё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шь,</a:t>
                      </a:r>
                      <a:endParaRPr lang="it-IT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/при/зна</a:t>
                      </a:r>
                      <a:r>
                        <a:rPr lang="ru-RU" sz="2400" i="1" u="sng" dirty="0">
                          <a:latin typeface="Times New Roman"/>
                          <a:ea typeface="Times New Roman"/>
                          <a:cs typeface="Times New Roman"/>
                        </a:rPr>
                        <a:t>ю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т</a:t>
                      </a:r>
                      <a:endParaRPr lang="it-IT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                       (признав</a:t>
                      </a:r>
                      <a:r>
                        <a:rPr lang="ru-RU" sz="2400" i="1" u="sng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й)</a:t>
                      </a:r>
                      <a:endParaRPr lang="it-IT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признавать (ошибку)</a:t>
                      </a:r>
                      <a:endParaRPr lang="it-IT" sz="2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узнавать (новости)</a:t>
                      </a:r>
                      <a:endParaRPr lang="it-IT" sz="2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сознавать (недостатки)</a:t>
                      </a:r>
                      <a:endParaRPr lang="it-IT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66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Arial"/>
                          <a:ea typeface="Times New Roman"/>
                          <a:cs typeface="Times New Roman"/>
                        </a:rPr>
                        <a:t>-дав</a:t>
                      </a:r>
                      <a:r>
                        <a:rPr lang="ru-RU" sz="2400" i="1" u="sng">
                          <a:latin typeface="Arial"/>
                          <a:ea typeface="Times New Roman"/>
                          <a:cs typeface="Times New Roman"/>
                        </a:rPr>
                        <a:t>á</a:t>
                      </a:r>
                      <a:r>
                        <a:rPr lang="ru-RU" sz="2400">
                          <a:latin typeface="Arial"/>
                          <a:ea typeface="Times New Roman"/>
                          <a:cs typeface="Times New Roman"/>
                        </a:rPr>
                        <a:t>ть</a:t>
                      </a:r>
                      <a:endParaRPr lang="it-IT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да</a:t>
                      </a:r>
                      <a:r>
                        <a:rPr lang="ru-RU" sz="2400" i="1" u="sng">
                          <a:latin typeface="Times New Roman"/>
                          <a:ea typeface="Times New Roman"/>
                          <a:cs typeface="Times New Roman"/>
                        </a:rPr>
                        <a:t>ю</a:t>
                      </a: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, да</a:t>
                      </a:r>
                      <a:r>
                        <a:rPr lang="ru-RU" sz="2400" i="1" u="sng">
                          <a:latin typeface="Times New Roman"/>
                          <a:ea typeface="Times New Roman"/>
                          <a:cs typeface="Times New Roman"/>
                        </a:rPr>
                        <a:t>ё</a:t>
                      </a: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шь, да</a:t>
                      </a:r>
                      <a:r>
                        <a:rPr lang="ru-RU" sz="2400" i="1" u="sng">
                          <a:latin typeface="Times New Roman"/>
                          <a:ea typeface="Times New Roman"/>
                          <a:cs typeface="Times New Roman"/>
                        </a:rPr>
                        <a:t>ю</a:t>
                      </a: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т</a:t>
                      </a:r>
                      <a:endParaRPr lang="it-IT" sz="2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                        (дав</a:t>
                      </a:r>
                      <a:r>
                        <a:rPr lang="ru-RU" sz="2400" i="1" u="sng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й!)</a:t>
                      </a:r>
                      <a:endParaRPr lang="it-IT" sz="2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дав</a:t>
                      </a:r>
                      <a:r>
                        <a:rPr lang="ru-RU" sz="2400" i="1" u="sng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л, дав</a:t>
                      </a:r>
                      <a:r>
                        <a:rPr lang="ru-RU" sz="2400" i="1" u="sng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ла, дав</a:t>
                      </a:r>
                      <a:r>
                        <a:rPr lang="ru-RU" sz="2400" i="1" u="sng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ло,</a:t>
                      </a:r>
                      <a:endParaRPr lang="it-IT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отдавать  (пальто в  чистку)</a:t>
                      </a:r>
                      <a:endParaRPr lang="it-IT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придавать  (значение)</a:t>
                      </a:r>
                      <a:endParaRPr lang="it-IT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раздавать  (тетради)</a:t>
                      </a:r>
                      <a:endParaRPr lang="it-IT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передавать  (привет)</a:t>
                      </a:r>
                      <a:endParaRPr lang="it-IT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80918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Группа  глаголов  на   </a:t>
            </a:r>
            <a:r>
              <a:rPr kumimoji="0" lang="ru-RU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–авать     (-ставать, -знавать, -давать)</a:t>
            </a:r>
            <a:endParaRPr kumimoji="0" lang="it-IT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0" y="404661"/>
          <a:ext cx="9144000" cy="6831670"/>
        </p:xfrm>
        <a:graphic>
          <a:graphicData uri="http://schemas.openxmlformats.org/drawingml/2006/table">
            <a:tbl>
              <a:tblPr/>
              <a:tblGrid>
                <a:gridCol w="1878236"/>
                <a:gridCol w="3751914"/>
                <a:gridCol w="3513850"/>
              </a:tblGrid>
              <a:tr h="1089115"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/>
                          <a:ea typeface="Times New Roman"/>
                          <a:cs typeface="Times New Roman"/>
                        </a:rPr>
                        <a:t>снять</a:t>
                      </a:r>
                      <a:endParaRPr lang="it-IT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1358" marR="31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сним</a:t>
                      </a:r>
                      <a:r>
                        <a:rPr lang="cs-CZ" sz="1400" i="1" u="sng" dirty="0">
                          <a:latin typeface="Times New Roman"/>
                          <a:ea typeface="Times New Roman"/>
                          <a:cs typeface="Times New Roman"/>
                        </a:rPr>
                        <a:t>ý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, сн</a:t>
                      </a:r>
                      <a:r>
                        <a:rPr lang="ru-RU" sz="1400" i="1" u="sng" dirty="0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мешь, сн</a:t>
                      </a:r>
                      <a:r>
                        <a:rPr lang="ru-RU" sz="1400" i="1" u="sng" dirty="0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мут</a:t>
                      </a:r>
                      <a:endParaRPr lang="it-IT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(сним</a:t>
                      </a:r>
                      <a:r>
                        <a:rPr lang="ru-RU" sz="1400" i="1" u="sng" dirty="0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!)</a:t>
                      </a:r>
                      <a:endParaRPr lang="it-IT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снял, снял</a:t>
                      </a:r>
                      <a:r>
                        <a:rPr lang="cs-CZ" sz="1400" i="1" u="sng" dirty="0">
                          <a:latin typeface="Times New Roman"/>
                          <a:ea typeface="Times New Roman"/>
                          <a:cs typeface="Times New Roman"/>
                        </a:rPr>
                        <a:t>á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, сн</a:t>
                      </a:r>
                      <a:r>
                        <a:rPr lang="ru-RU" sz="1400" i="1" u="sng" dirty="0">
                          <a:latin typeface="Times New Roman"/>
                          <a:ea typeface="Times New Roman"/>
                          <a:cs typeface="Times New Roman"/>
                        </a:rPr>
                        <a:t>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ло</a:t>
                      </a:r>
                      <a:endParaRPr lang="it-IT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1358" marR="31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cs-CZ" sz="1400" dirty="0">
                          <a:latin typeface="Times New Roman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нять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 (на  плёнку)</a:t>
                      </a:r>
                      <a:endParaRPr lang="it-IT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cs-CZ" sz="1400" dirty="0">
                          <a:latin typeface="Times New Roman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нять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 (квартиру)</a:t>
                      </a:r>
                      <a:endParaRPr lang="it-IT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1358" marR="31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1955"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/>
                          <a:ea typeface="Times New Roman"/>
                          <a:cs typeface="Times New Roman"/>
                        </a:rPr>
                        <a:t>подн</a:t>
                      </a:r>
                      <a:r>
                        <a:rPr lang="ru-RU" sz="1400" i="1" u="sng" dirty="0">
                          <a:latin typeface="Arial"/>
                          <a:ea typeface="Times New Roman"/>
                          <a:cs typeface="Times New Roman"/>
                        </a:rPr>
                        <a:t>я</a:t>
                      </a:r>
                      <a:r>
                        <a:rPr lang="ru-RU" sz="1400" dirty="0">
                          <a:latin typeface="Arial"/>
                          <a:ea typeface="Times New Roman"/>
                          <a:cs typeface="Times New Roman"/>
                        </a:rPr>
                        <a:t>ть</a:t>
                      </a:r>
                      <a:endParaRPr lang="it-IT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1358" marR="31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подним</a:t>
                      </a:r>
                      <a:r>
                        <a:rPr lang="cs-CZ" sz="1400" i="1" u="sng" dirty="0">
                          <a:latin typeface="Times New Roman"/>
                          <a:ea typeface="Times New Roman"/>
                          <a:cs typeface="Times New Roman"/>
                        </a:rPr>
                        <a:t>ý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, подн</a:t>
                      </a:r>
                      <a:r>
                        <a:rPr lang="ru-RU" sz="1400" i="1" u="sng" dirty="0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мешь,..</a:t>
                      </a:r>
                      <a:endParaRPr lang="it-IT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(подним</a:t>
                      </a:r>
                      <a:r>
                        <a:rPr lang="ru-RU" sz="1400" i="1" u="sng" dirty="0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!)</a:t>
                      </a:r>
                      <a:endParaRPr lang="it-IT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cs-CZ" sz="1400" i="1" u="sng" dirty="0">
                          <a:latin typeface="Times New Roman"/>
                          <a:ea typeface="Times New Roman"/>
                          <a:cs typeface="Times New Roman"/>
                        </a:rPr>
                        <a:t>ó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днял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, поднял</a:t>
                      </a:r>
                      <a:r>
                        <a:rPr lang="cs-CZ" sz="1400" i="1" u="sng" dirty="0">
                          <a:latin typeface="Times New Roman"/>
                          <a:ea typeface="Times New Roman"/>
                          <a:cs typeface="Times New Roman"/>
                        </a:rPr>
                        <a:t>á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cs-CZ" sz="1400" i="1" u="sng" dirty="0">
                          <a:latin typeface="Times New Roman"/>
                          <a:ea typeface="Times New Roman"/>
                          <a:cs typeface="Times New Roman"/>
                        </a:rPr>
                        <a:t>ó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дняло</a:t>
                      </a:r>
                      <a:endParaRPr lang="it-IT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1358" marR="31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подн</a:t>
                      </a:r>
                      <a:r>
                        <a:rPr lang="ru-RU" sz="1400" i="1" u="sng" dirty="0">
                          <a:latin typeface="Times New Roman"/>
                          <a:ea typeface="Times New Roman"/>
                          <a:cs typeface="Times New Roman"/>
                        </a:rPr>
                        <a:t>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ть  (чемодан, голос)</a:t>
                      </a:r>
                      <a:endParaRPr lang="it-IT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1358" marR="31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1955"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/>
                          <a:ea typeface="Times New Roman"/>
                          <a:cs typeface="Times New Roman"/>
                        </a:rPr>
                        <a:t>отнять</a:t>
                      </a:r>
                      <a:endParaRPr lang="it-IT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1358" marR="31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latin typeface="Times New Roman"/>
                          <a:ea typeface="Times New Roman"/>
                          <a:cs typeface="Times New Roman"/>
                        </a:rPr>
                        <a:t>o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тним</a:t>
                      </a:r>
                      <a:r>
                        <a:rPr lang="cs-CZ" sz="1400" i="1" u="sng" dirty="0">
                          <a:latin typeface="Times New Roman"/>
                          <a:ea typeface="Times New Roman"/>
                          <a:cs typeface="Times New Roman"/>
                        </a:rPr>
                        <a:t>ý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, отн</a:t>
                      </a:r>
                      <a:r>
                        <a:rPr lang="ru-RU" sz="1400" i="1" u="sng" dirty="0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мешь,..</a:t>
                      </a:r>
                      <a:endParaRPr lang="it-IT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(отним</a:t>
                      </a:r>
                      <a:r>
                        <a:rPr lang="ru-RU" sz="1400" i="1" u="sng" dirty="0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!)</a:t>
                      </a:r>
                      <a:endParaRPr lang="it-IT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 u="sng" dirty="0">
                          <a:latin typeface="Times New Roman"/>
                          <a:ea typeface="Times New Roman"/>
                          <a:cs typeface="Times New Roman"/>
                        </a:rPr>
                        <a:t>ó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тнял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, отнял</a:t>
                      </a:r>
                      <a:r>
                        <a:rPr lang="cs-CZ" sz="1400" i="1" u="sng" dirty="0">
                          <a:latin typeface="Times New Roman"/>
                          <a:ea typeface="Times New Roman"/>
                          <a:cs typeface="Times New Roman"/>
                        </a:rPr>
                        <a:t>á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cs-CZ" sz="1400" i="1" u="sng" dirty="0">
                          <a:latin typeface="Times New Roman"/>
                          <a:ea typeface="Times New Roman"/>
                          <a:cs typeface="Times New Roman"/>
                        </a:rPr>
                        <a:t>ó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тняло</a:t>
                      </a:r>
                      <a:endParaRPr lang="it-IT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1358" marR="31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отн</a:t>
                      </a:r>
                      <a:r>
                        <a:rPr lang="ru-RU" sz="1400" i="1" u="sng" dirty="0">
                          <a:latin typeface="Times New Roman"/>
                          <a:ea typeface="Times New Roman"/>
                          <a:cs typeface="Times New Roman"/>
                        </a:rPr>
                        <a:t>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ть  (время  у  кого-то)</a:t>
                      </a:r>
                      <a:endParaRPr lang="it-IT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1358" marR="31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1955"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/>
                          <a:ea typeface="Times New Roman"/>
                          <a:cs typeface="Times New Roman"/>
                        </a:rPr>
                        <a:t>прин</a:t>
                      </a:r>
                      <a:r>
                        <a:rPr lang="ru-RU" sz="1400" i="1" u="sng">
                          <a:latin typeface="Arial"/>
                          <a:ea typeface="Times New Roman"/>
                          <a:cs typeface="Times New Roman"/>
                        </a:rPr>
                        <a:t>я</a:t>
                      </a:r>
                      <a:r>
                        <a:rPr lang="ru-RU" sz="1400">
                          <a:latin typeface="Arial"/>
                          <a:ea typeface="Times New Roman"/>
                          <a:cs typeface="Times New Roman"/>
                        </a:rPr>
                        <a:t>ть</a:t>
                      </a:r>
                      <a:endParaRPr lang="it-IT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1358" marR="31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прим</a:t>
                      </a:r>
                      <a:r>
                        <a:rPr lang="cs-CZ" sz="1400" i="1" u="sng" dirty="0">
                          <a:latin typeface="Times New Roman"/>
                          <a:ea typeface="Times New Roman"/>
                          <a:cs typeface="Times New Roman"/>
                        </a:rPr>
                        <a:t>ý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, пр</a:t>
                      </a:r>
                      <a:r>
                        <a:rPr lang="ru-RU" sz="1400" i="1" u="sng" dirty="0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мешь, пр</a:t>
                      </a:r>
                      <a:r>
                        <a:rPr lang="ru-RU" sz="1400" i="1" u="sng" dirty="0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мут</a:t>
                      </a:r>
                      <a:endParaRPr lang="it-IT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(прим</a:t>
                      </a:r>
                      <a:r>
                        <a:rPr lang="ru-RU" sz="1400" i="1" u="sng" dirty="0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!)</a:t>
                      </a:r>
                      <a:endParaRPr lang="it-IT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пр</a:t>
                      </a:r>
                      <a:r>
                        <a:rPr lang="ru-RU" sz="1400" i="1" u="sng" dirty="0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нял,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cs-CZ" sz="1400" dirty="0">
                          <a:latin typeface="Times New Roman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инял</a:t>
                      </a:r>
                      <a:r>
                        <a:rPr lang="cs-CZ" sz="1400" i="1" u="sng" dirty="0">
                          <a:latin typeface="Times New Roman"/>
                          <a:ea typeface="Times New Roman"/>
                          <a:cs typeface="Times New Roman"/>
                        </a:rPr>
                        <a:t>á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, пр</a:t>
                      </a:r>
                      <a:r>
                        <a:rPr lang="ru-RU" sz="1400" i="1" u="sng" dirty="0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няло </a:t>
                      </a:r>
                      <a:endParaRPr lang="it-IT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1358" marR="31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прин</a:t>
                      </a:r>
                      <a:r>
                        <a:rPr lang="ru-RU" sz="1400" i="1" u="sng" dirty="0">
                          <a:latin typeface="Times New Roman"/>
                          <a:ea typeface="Times New Roman"/>
                          <a:cs typeface="Times New Roman"/>
                        </a:rPr>
                        <a:t>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ть (участие в чём- то)</a:t>
                      </a:r>
                      <a:endParaRPr lang="it-IT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1358" marR="31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1955"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/>
                          <a:ea typeface="Times New Roman"/>
                          <a:cs typeface="Times New Roman"/>
                        </a:rPr>
                        <a:t>зан</a:t>
                      </a:r>
                      <a:r>
                        <a:rPr lang="ru-RU" sz="1400" i="1" u="sng" dirty="0">
                          <a:latin typeface="Arial"/>
                          <a:ea typeface="Times New Roman"/>
                          <a:cs typeface="Times New Roman"/>
                        </a:rPr>
                        <a:t>я</a:t>
                      </a:r>
                      <a:r>
                        <a:rPr lang="ru-RU" sz="1400" dirty="0">
                          <a:latin typeface="Arial"/>
                          <a:ea typeface="Times New Roman"/>
                          <a:cs typeface="Times New Roman"/>
                        </a:rPr>
                        <a:t>ть</a:t>
                      </a:r>
                      <a:endParaRPr lang="it-IT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1358" marR="31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займ</a:t>
                      </a:r>
                      <a:r>
                        <a:rPr lang="cs-CZ" sz="1400" i="1" u="sng" dirty="0">
                          <a:latin typeface="Times New Roman"/>
                          <a:ea typeface="Times New Roman"/>
                          <a:cs typeface="Times New Roman"/>
                        </a:rPr>
                        <a:t>ý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, займ</a:t>
                      </a:r>
                      <a:r>
                        <a:rPr lang="ru-RU" sz="1400" i="1" u="sng" dirty="0">
                          <a:latin typeface="Times New Roman"/>
                          <a:ea typeface="Times New Roman"/>
                          <a:cs typeface="Times New Roman"/>
                        </a:rPr>
                        <a:t>ё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шь,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займ</a:t>
                      </a:r>
                      <a:r>
                        <a:rPr lang="cs-CZ" sz="1400" i="1" u="sng" dirty="0">
                          <a:latin typeface="Times New Roman"/>
                          <a:ea typeface="Times New Roman"/>
                          <a:cs typeface="Times New Roman"/>
                        </a:rPr>
                        <a:t>ý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т</a:t>
                      </a:r>
                      <a:endParaRPr lang="it-IT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(займ</a:t>
                      </a:r>
                      <a:r>
                        <a:rPr lang="ru-RU" sz="1400" i="1" u="sng" dirty="0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!)</a:t>
                      </a:r>
                      <a:endParaRPr lang="it-IT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з</a:t>
                      </a:r>
                      <a:r>
                        <a:rPr lang="cs-CZ" sz="1400" i="1" u="sng" dirty="0">
                          <a:latin typeface="Times New Roman"/>
                          <a:ea typeface="Times New Roman"/>
                          <a:cs typeface="Times New Roman"/>
                        </a:rPr>
                        <a:t>á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нял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, занял</a:t>
                      </a:r>
                      <a:r>
                        <a:rPr lang="cs-CZ" sz="1400" i="1" u="sng" dirty="0">
                          <a:latin typeface="Times New Roman"/>
                          <a:ea typeface="Times New Roman"/>
                          <a:cs typeface="Times New Roman"/>
                        </a:rPr>
                        <a:t>á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з</a:t>
                      </a:r>
                      <a:r>
                        <a:rPr lang="cs-CZ" sz="1400" i="1" u="sng" dirty="0">
                          <a:latin typeface="Times New Roman"/>
                          <a:ea typeface="Times New Roman"/>
                          <a:cs typeface="Times New Roman"/>
                        </a:rPr>
                        <a:t>á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няло</a:t>
                      </a:r>
                      <a:endParaRPr lang="it-IT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1358" marR="31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зан</a:t>
                      </a:r>
                      <a:r>
                        <a:rPr lang="ru-RU" sz="1400" i="1" u="sng" dirty="0">
                          <a:latin typeface="Times New Roman"/>
                          <a:ea typeface="Times New Roman"/>
                          <a:cs typeface="Times New Roman"/>
                        </a:rPr>
                        <a:t>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ть (место)</a:t>
                      </a:r>
                      <a:endParaRPr lang="it-IT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1358" marR="31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1955"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/>
                          <a:ea typeface="Times New Roman"/>
                          <a:cs typeface="Times New Roman"/>
                        </a:rPr>
                        <a:t>пон</a:t>
                      </a:r>
                      <a:r>
                        <a:rPr lang="ru-RU" sz="1400" i="1" u="sng">
                          <a:latin typeface="Arial"/>
                          <a:ea typeface="Times New Roman"/>
                          <a:cs typeface="Times New Roman"/>
                        </a:rPr>
                        <a:t>я</a:t>
                      </a:r>
                      <a:r>
                        <a:rPr lang="ru-RU" sz="1400">
                          <a:latin typeface="Arial"/>
                          <a:ea typeface="Times New Roman"/>
                          <a:cs typeface="Times New Roman"/>
                        </a:rPr>
                        <a:t>ть</a:t>
                      </a:r>
                      <a:endParaRPr lang="it-IT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1358" marR="31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пойм</a:t>
                      </a:r>
                      <a:r>
                        <a:rPr lang="cs-CZ" sz="1400" i="1" u="sng">
                          <a:latin typeface="Times New Roman"/>
                          <a:ea typeface="Times New Roman"/>
                          <a:cs typeface="Times New Roman"/>
                        </a:rPr>
                        <a:t>ý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, пойм</a:t>
                      </a:r>
                      <a:r>
                        <a:rPr lang="ru-RU" sz="1400" i="1" u="sng">
                          <a:latin typeface="Times New Roman"/>
                          <a:ea typeface="Times New Roman"/>
                          <a:cs typeface="Times New Roman"/>
                        </a:rPr>
                        <a:t>ё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шь, пойм</a:t>
                      </a:r>
                      <a:r>
                        <a:rPr lang="cs-CZ" sz="1400" i="1" u="sng">
                          <a:latin typeface="Times New Roman"/>
                          <a:ea typeface="Times New Roman"/>
                          <a:cs typeface="Times New Roman"/>
                        </a:rPr>
                        <a:t>ý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т</a:t>
                      </a:r>
                      <a:endParaRPr lang="it-IT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(пойм</a:t>
                      </a:r>
                      <a:r>
                        <a:rPr lang="ru-RU" sz="1400" i="1" u="sng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!)</a:t>
                      </a:r>
                      <a:endParaRPr lang="it-IT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cs-CZ" sz="1400" i="1" u="sng">
                          <a:latin typeface="Times New Roman"/>
                          <a:ea typeface="Times New Roman"/>
                          <a:cs typeface="Times New Roman"/>
                        </a:rPr>
                        <a:t>ó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нял, понял</a:t>
                      </a:r>
                      <a:r>
                        <a:rPr lang="cs-CZ" sz="1400" i="1" u="sng">
                          <a:latin typeface="Times New Roman"/>
                          <a:ea typeface="Times New Roman"/>
                          <a:cs typeface="Times New Roman"/>
                        </a:rPr>
                        <a:t>á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, п</a:t>
                      </a:r>
                      <a:r>
                        <a:rPr lang="cs-CZ" sz="1400" i="1" u="sng">
                          <a:latin typeface="Times New Roman"/>
                          <a:ea typeface="Times New Roman"/>
                          <a:cs typeface="Times New Roman"/>
                        </a:rPr>
                        <a:t>ó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няло</a:t>
                      </a:r>
                      <a:endParaRPr lang="it-IT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1358" marR="31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пон</a:t>
                      </a:r>
                      <a:r>
                        <a:rPr lang="ru-RU" sz="1400" i="1" u="sng" dirty="0">
                          <a:latin typeface="Times New Roman"/>
                          <a:ea typeface="Times New Roman"/>
                          <a:cs typeface="Times New Roman"/>
                        </a:rPr>
                        <a:t>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ть (содержание  текста)</a:t>
                      </a:r>
                      <a:endParaRPr lang="it-IT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it-IT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1358" marR="31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1955"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/>
                          <a:ea typeface="Times New Roman"/>
                          <a:cs typeface="Times New Roman"/>
                        </a:rPr>
                        <a:t>взять</a:t>
                      </a:r>
                      <a:endParaRPr lang="it-IT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1358" marR="31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возьм</a:t>
                      </a:r>
                      <a:r>
                        <a:rPr lang="cs-CZ" sz="1400" i="1" u="sng" dirty="0">
                          <a:latin typeface="Times New Roman"/>
                          <a:ea typeface="Times New Roman"/>
                          <a:cs typeface="Times New Roman"/>
                        </a:rPr>
                        <a:t>ý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, возьм</a:t>
                      </a:r>
                      <a:r>
                        <a:rPr lang="ru-RU" sz="1400" i="1" u="sng" dirty="0">
                          <a:latin typeface="Times New Roman"/>
                          <a:ea typeface="Times New Roman"/>
                          <a:cs typeface="Times New Roman"/>
                        </a:rPr>
                        <a:t>ё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шь,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возьм</a:t>
                      </a:r>
                      <a:r>
                        <a:rPr lang="cs-CZ" sz="1400" i="1" u="sng" dirty="0">
                          <a:latin typeface="Times New Roman"/>
                          <a:ea typeface="Times New Roman"/>
                          <a:cs typeface="Times New Roman"/>
                        </a:rPr>
                        <a:t>ý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т</a:t>
                      </a:r>
                      <a:endParaRPr lang="it-IT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(возьм</a:t>
                      </a:r>
                      <a:r>
                        <a:rPr lang="ru-RU" sz="1400" i="1" u="sng" dirty="0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!)</a:t>
                      </a:r>
                      <a:r>
                        <a:rPr lang="it-IT" sz="1400" baseline="0" smtClean="0"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it-IT" sz="140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взял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, взял</a:t>
                      </a:r>
                      <a:r>
                        <a:rPr lang="cs-CZ" sz="1400" i="1" u="sng" dirty="0">
                          <a:latin typeface="Times New Roman"/>
                          <a:ea typeface="Times New Roman"/>
                          <a:cs typeface="Times New Roman"/>
                        </a:rPr>
                        <a:t>á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, вз</a:t>
                      </a:r>
                      <a:r>
                        <a:rPr lang="ru-RU" sz="1400" i="1" u="sng" dirty="0">
                          <a:latin typeface="Times New Roman"/>
                          <a:ea typeface="Times New Roman"/>
                          <a:cs typeface="Times New Roman"/>
                        </a:rPr>
                        <a:t>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ло</a:t>
                      </a:r>
                      <a:endParaRPr lang="it-IT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1358" marR="31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взять  (лыжи  напрокат) </a:t>
                      </a:r>
                      <a:endParaRPr lang="it-IT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1358" marR="31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0" y="0"/>
            <a:ext cx="914400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918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Группа  глаголов на  –НЯТЬ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 снять,  поднять,  отнять,  принять, занять, понять,   * взять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it-IT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618988"/>
            <a:ext cx="9144000" cy="3847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Спрягайте  глаголы  в  настоящем  времени  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(я, ты, они)</a:t>
            </a:r>
            <a:endParaRPr kumimoji="0" lang="it-IT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  <a:sym typeface="Webdings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снять пальто …………………………………………………………………</a:t>
            </a: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…………………</a:t>
            </a:r>
            <a:endParaRPr kumimoji="0" lang="it-IT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  <a:sym typeface="Webdings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подн</a:t>
            </a:r>
            <a:r>
              <a:rPr kumimoji="0" 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я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ться на пятый этаж ……………………………………………………</a:t>
            </a: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………………..</a:t>
            </a:r>
            <a:endParaRPr kumimoji="0" lang="it-IT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  <a:sym typeface="Webdings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зан</a:t>
            </a:r>
            <a:r>
              <a:rPr kumimoji="0" 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я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ть деньги у отца …………………………………………………………</a:t>
            </a: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………………..</a:t>
            </a:r>
            <a:endParaRPr kumimoji="0" lang="it-IT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  <a:sym typeface="Webdings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взять с собой сумку ……………………………………………………………</a:t>
            </a: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………………</a:t>
            </a:r>
            <a:endParaRPr kumimoji="0" lang="it-IT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  <a:sym typeface="Webdings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приняться за эту работу ………………………………………………………</a:t>
            </a: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…………….</a:t>
            </a:r>
            <a:endParaRPr kumimoji="0" lang="it-IT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  <a:sym typeface="Webdings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не понять ни слова ……………………………………………………………</a:t>
            </a: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…………….</a:t>
            </a:r>
            <a:endParaRPr kumimoji="0" lang="it-IT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  <a:sym typeface="Webdings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принять предложение  ………………………………………………………</a:t>
            </a: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……………...</a:t>
            </a:r>
            <a:endParaRPr kumimoji="0" lang="it-IT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  <a:sym typeface="Webdings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занять своё место  ……………………………………………………………</a:t>
            </a: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……………..</a:t>
            </a:r>
            <a:endParaRPr kumimoji="0" lang="it-IT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  <a:sym typeface="Webdings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снять экскурсантов  ……………………………………………………………</a:t>
            </a: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……………</a:t>
            </a:r>
            <a:endParaRPr kumimoji="0" lang="it-IT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  <a:sym typeface="Webdings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снять дачу на лето ……………………………………………………………</a:t>
            </a: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……………..</a:t>
            </a:r>
            <a:endParaRPr kumimoji="0" lang="it-IT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  <a:sym typeface="Webdings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заняться этой работой  ………………………………………………………</a:t>
            </a: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………………</a:t>
            </a:r>
            <a:endParaRPr kumimoji="0" lang="it-IT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  <a:sym typeface="Webdings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поднять </a:t>
            </a: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p</a:t>
            </a:r>
            <a:r>
              <a:rPr kumimoji="0" lang="ru-RU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уку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          ……………………………………………………………</a:t>
            </a: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……………..</a:t>
            </a:r>
            <a:endParaRPr kumimoji="0" lang="it-IT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  <a:sym typeface="Webdings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обнять ребёнка       ……………………………………………………………</a:t>
            </a: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…………….</a:t>
            </a:r>
            <a:endParaRPr kumimoji="0" lang="it-IT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  <a:sym typeface="Webdings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отнять у мальчика спички   …………………………………………………</a:t>
            </a: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……………...</a:t>
            </a:r>
            <a:endParaRPr kumimoji="0" lang="it-IT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  <a:sym typeface="Webdings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понять новое выражение   ……………………………………………………</a:t>
            </a: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…………….</a:t>
            </a:r>
            <a:endParaRPr kumimoji="0" lang="it-IT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  <a:sym typeface="Webdings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заснять группу товарищей   …………………………………………………</a:t>
            </a: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……………..</a:t>
            </a:r>
            <a:endParaRPr kumimoji="0" lang="it-IT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  <a:sym typeface="Webdings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отнять у них время    …………………………………………………………</a:t>
            </a: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…………….</a:t>
            </a:r>
            <a:endParaRPr kumimoji="0" lang="it-IT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  <a:sym typeface="Webdings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взять деньги            ……………………………………………………………</a:t>
            </a: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Webdings" pitchFamily="18" charset="2"/>
              </a:rPr>
              <a:t>…………….</a:t>
            </a:r>
            <a:endParaRPr kumimoji="0" lang="it-IT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  <a:sym typeface="Webdings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Arial" pitchFamily="34" charset="0"/>
              <a:sym typeface="Webdings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81447966"/>
              </p:ext>
            </p:extLst>
          </p:nvPr>
        </p:nvGraphicFramePr>
        <p:xfrm>
          <a:off x="3120164" y="1396999"/>
          <a:ext cx="2903672" cy="4064002"/>
        </p:xfrm>
        <a:graphic>
          <a:graphicData uri="http://schemas.openxmlformats.org/drawingml/2006/table">
            <a:tbl>
              <a:tblPr/>
              <a:tblGrid>
                <a:gridCol w="2903672"/>
              </a:tblGrid>
              <a:tr h="1934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петь:  по</a:t>
                      </a:r>
                      <a:r>
                        <a:rPr lang="ru-RU" sz="600" i="1" u="sng" dirty="0">
                          <a:latin typeface="Times New Roman"/>
                          <a:ea typeface="Times New Roman"/>
                          <a:cs typeface="Times New Roman"/>
                        </a:rPr>
                        <a:t>ю</a:t>
                      </a: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, по</a:t>
                      </a:r>
                      <a:r>
                        <a:rPr lang="ru-RU" sz="600" i="1" u="sng" dirty="0">
                          <a:latin typeface="Times New Roman"/>
                          <a:ea typeface="Times New Roman"/>
                          <a:cs typeface="Times New Roman"/>
                        </a:rPr>
                        <a:t>ё</a:t>
                      </a: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шь; пой! пел, -а,-о,-и       </a:t>
                      </a:r>
                      <a:r>
                        <a:rPr lang="cs-CZ" sz="600" dirty="0">
                          <a:latin typeface="Times New Roman"/>
                          <a:ea typeface="Times New Roman"/>
                          <a:cs typeface="Times New Roman"/>
                        </a:rPr>
                        <a:t>              </a:t>
                      </a: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зап</a:t>
                      </a:r>
                      <a:r>
                        <a:rPr lang="ru-RU" sz="600" i="1" u="sng" dirty="0"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ть /начать петь/,</a:t>
                      </a:r>
                      <a:endParaRPr lang="it-IT" sz="5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                            </a:t>
                      </a:r>
                      <a:r>
                        <a:rPr lang="cs-CZ" sz="600" dirty="0">
                          <a:latin typeface="Times New Roman"/>
                          <a:ea typeface="Times New Roman"/>
                          <a:cs typeface="Times New Roman"/>
                        </a:rPr>
                        <a:t>              </a:t>
                      </a: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спеть (песню)</a:t>
                      </a:r>
                      <a:endParaRPr lang="it-IT" sz="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509" marR="23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4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дуть:  д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ю, д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ешь; дуй! дул,-а,-о,-и         </a:t>
                      </a:r>
                      <a:r>
                        <a:rPr lang="cs-CZ" sz="600">
                          <a:latin typeface="Times New Roman"/>
                          <a:ea typeface="Times New Roman"/>
                          <a:cs typeface="Times New Roman"/>
                        </a:rPr>
                        <a:t>              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разд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ть (ветер, тучи) </a:t>
                      </a:r>
                      <a:endParaRPr lang="it-IT" sz="5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                            </a:t>
                      </a:r>
                      <a:r>
                        <a:rPr lang="cs-CZ" sz="600">
                          <a:latin typeface="Times New Roman"/>
                          <a:ea typeface="Times New Roman"/>
                          <a:cs typeface="Times New Roman"/>
                        </a:rPr>
                        <a:t>              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сдуть (пыль)                               </a:t>
                      </a:r>
                      <a:endParaRPr lang="it-IT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509" marR="23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72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обуть:  об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ю, об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ешь; обуй! обул,-а,-о,-и    </a:t>
                      </a:r>
                      <a:r>
                        <a:rPr lang="cs-CZ" sz="600">
                          <a:latin typeface="Times New Roman"/>
                          <a:ea typeface="Times New Roman"/>
                          <a:cs typeface="Times New Roman"/>
                        </a:rPr>
                        <a:t>         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раз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ть ботинки</a:t>
                      </a:r>
                      <a:endParaRPr lang="it-IT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509" marR="23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4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бр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ться: бр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юсь, бр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ешься; бр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йся! бр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лся   </a:t>
                      </a:r>
                      <a:r>
                        <a:rPr lang="cs-CZ" sz="600">
                          <a:latin typeface="Times New Roman"/>
                          <a:ea typeface="Times New Roman"/>
                          <a:cs typeface="Times New Roman"/>
                        </a:rPr>
                        <a:t>      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ы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брить, побрить,</a:t>
                      </a:r>
                      <a:endParaRPr lang="it-IT" sz="5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                                      </a:t>
                      </a:r>
                      <a:r>
                        <a:rPr lang="cs-CZ" sz="600">
                          <a:latin typeface="Times New Roman"/>
                          <a:ea typeface="Times New Roman"/>
                          <a:cs typeface="Times New Roman"/>
                        </a:rPr>
                        <a:t>    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сбрить (бороду)</a:t>
                      </a:r>
                      <a:endParaRPr lang="it-IT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509" marR="23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54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идт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: ид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, ид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ё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шь; иди! шёл, шла, шло, шли    </a:t>
                      </a:r>
                      <a:r>
                        <a:rPr lang="cs-CZ" sz="600"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идт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и 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(пешком)</a:t>
                      </a:r>
                      <a:endParaRPr lang="it-IT" sz="5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          прийти /прид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, прид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ё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шь, ..прид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т   </a:t>
                      </a:r>
                      <a:r>
                        <a:rPr lang="cs-CZ" sz="600">
                          <a:latin typeface="Times New Roman"/>
                          <a:ea typeface="Times New Roman"/>
                          <a:cs typeface="Times New Roman"/>
                        </a:rPr>
                        <a:t>            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прийти (вовремя)</a:t>
                      </a:r>
                      <a:endParaRPr lang="it-IT" sz="7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          войти /войд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, войд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ё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шь…                 </a:t>
                      </a:r>
                      <a:r>
                        <a:rPr lang="cs-CZ" sz="600">
                          <a:latin typeface="Times New Roman"/>
                          <a:ea typeface="Times New Roman"/>
                          <a:cs typeface="Times New Roman"/>
                        </a:rPr>
                        <a:t>                 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войти (в сумку)</a:t>
                      </a:r>
                      <a:endParaRPr lang="it-IT" sz="5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          перейт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 /перейд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, перейд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ё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шь..        </a:t>
                      </a:r>
                      <a:r>
                        <a:rPr lang="cs-CZ" sz="600">
                          <a:latin typeface="Times New Roman"/>
                          <a:ea typeface="Times New Roman"/>
                          <a:cs typeface="Times New Roman"/>
                        </a:rPr>
                        <a:t>                 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перейти (через улицу)</a:t>
                      </a:r>
                      <a:endParaRPr lang="it-IT" sz="5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          отойти /отойд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, отойд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ё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шь…            </a:t>
                      </a:r>
                      <a:r>
                        <a:rPr lang="cs-CZ" sz="600">
                          <a:latin typeface="Times New Roman"/>
                          <a:ea typeface="Times New Roman"/>
                          <a:cs typeface="Times New Roman"/>
                        </a:rPr>
                        <a:t>                 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отойти (в сторону)</a:t>
                      </a:r>
                      <a:endParaRPr lang="it-IT" sz="5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          зайти /зайд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, зайд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ё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шь…                   </a:t>
                      </a:r>
                      <a:r>
                        <a:rPr lang="cs-CZ" sz="600">
                          <a:latin typeface="Times New Roman"/>
                          <a:ea typeface="Times New Roman"/>
                          <a:cs typeface="Times New Roman"/>
                        </a:rPr>
                        <a:t>                 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зайти (за угол)</a:t>
                      </a:r>
                      <a:endParaRPr lang="it-IT" sz="5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          в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ы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йти /в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ы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йду, в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ы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йдешь..                 </a:t>
                      </a:r>
                      <a:r>
                        <a:rPr lang="cs-CZ" sz="600">
                          <a:latin typeface="Times New Roman"/>
                          <a:ea typeface="Times New Roman"/>
                          <a:cs typeface="Times New Roman"/>
                        </a:rPr>
                        <a:t>                 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выйти (из дому)                                                                                                        </a:t>
                      </a:r>
                      <a:endParaRPr lang="it-IT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509" marR="23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16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 i="1" u="sng">
                          <a:latin typeface="Arial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600">
                          <a:latin typeface="Arial"/>
                          <a:ea typeface="Times New Roman"/>
                          <a:cs typeface="Times New Roman"/>
                        </a:rPr>
                        <a:t>хать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ду, 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дешь; поезж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й! ехал,-а,-о,-и   </a:t>
                      </a:r>
                      <a:r>
                        <a:rPr lang="cs-CZ" sz="600">
                          <a:latin typeface="Times New Roman"/>
                          <a:ea typeface="Times New Roman"/>
                          <a:cs typeface="Times New Roman"/>
                        </a:rPr>
                        <a:t>            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выехать (из города), </a:t>
                      </a:r>
                      <a:endParaRPr lang="it-IT" sz="5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           </a:t>
                      </a:r>
                      <a:r>
                        <a:rPr lang="cs-CZ" sz="60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до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хать (до театра),  пере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хать (через мост), поехать, </a:t>
                      </a:r>
                      <a:endParaRPr lang="it-IT" sz="5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           </a:t>
                      </a:r>
                      <a:r>
                        <a:rPr lang="cs-CZ" sz="60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подъ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хать,  при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хать,  съ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хаться,  у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хать </a:t>
                      </a:r>
                      <a:endParaRPr lang="it-IT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509" marR="23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4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>
                          <a:latin typeface="Arial"/>
                          <a:ea typeface="Times New Roman"/>
                          <a:cs typeface="Times New Roman"/>
                        </a:rPr>
                        <a:t>беж</a:t>
                      </a:r>
                      <a:r>
                        <a:rPr lang="ru-RU" sz="600" i="1" u="sng">
                          <a:latin typeface="Arial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600">
                          <a:latin typeface="Arial"/>
                          <a:ea typeface="Times New Roman"/>
                          <a:cs typeface="Times New Roman"/>
                        </a:rPr>
                        <a:t>ть: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 бег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, беж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шь, беж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т, беж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м, беж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те, бег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т; бег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!</a:t>
                      </a:r>
                      <a:endParaRPr lang="it-IT" sz="5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           </a:t>
                      </a:r>
                      <a:r>
                        <a:rPr lang="cs-CZ" sz="600">
                          <a:latin typeface="Times New Roman"/>
                          <a:ea typeface="Times New Roman"/>
                          <a:cs typeface="Times New Roman"/>
                        </a:rPr>
                        <a:t>    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беж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л, -а, -о, -и</a:t>
                      </a:r>
                      <a:endParaRPr lang="it-IT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509" marR="23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4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>
                          <a:latin typeface="Arial"/>
                          <a:ea typeface="Times New Roman"/>
                          <a:cs typeface="Times New Roman"/>
                        </a:rPr>
                        <a:t>хот</a:t>
                      </a:r>
                      <a:r>
                        <a:rPr lang="ru-RU" sz="600" i="1" u="sng">
                          <a:latin typeface="Arial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600">
                          <a:latin typeface="Arial"/>
                          <a:ea typeface="Times New Roman"/>
                          <a:cs typeface="Times New Roman"/>
                        </a:rPr>
                        <a:t>ть: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  хоч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, х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чешь, х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чет, хот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м, хот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те, хот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я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т; хот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л,  -а, -о, -и</a:t>
                      </a:r>
                      <a:endParaRPr lang="it-IT" sz="5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           </a:t>
                      </a:r>
                      <a:r>
                        <a:rPr lang="cs-CZ" sz="600">
                          <a:latin typeface="Times New Roman"/>
                          <a:ea typeface="Times New Roman"/>
                          <a:cs typeface="Times New Roman"/>
                        </a:rPr>
                        <a:t>    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захот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ть приехать (в гости)</a:t>
                      </a:r>
                      <a:endParaRPr lang="it-IT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509" marR="23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52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 dirty="0">
                          <a:latin typeface="Arial"/>
                          <a:ea typeface="Times New Roman"/>
                          <a:cs typeface="Times New Roman"/>
                        </a:rPr>
                        <a:t>дать:</a:t>
                      </a: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cs-CZ" sz="600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  дам, дашь, даст, дад</a:t>
                      </a:r>
                      <a:r>
                        <a:rPr lang="ru-RU" sz="600" i="1" u="sng" dirty="0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м, дад</a:t>
                      </a:r>
                      <a:r>
                        <a:rPr lang="ru-RU" sz="600" i="1" u="sng" dirty="0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те, дад</a:t>
                      </a:r>
                      <a:r>
                        <a:rPr lang="ru-RU" sz="600" i="1" dirty="0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т; дай! дал, -</a:t>
                      </a:r>
                      <a:r>
                        <a:rPr lang="ru-RU" sz="600" i="1" u="sng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, -о, -и</a:t>
                      </a:r>
                      <a:endParaRPr lang="it-IT" sz="5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               вд</a:t>
                      </a:r>
                      <a:r>
                        <a:rPr lang="ru-RU" sz="600" i="1" u="sng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ться (в подробности), в</a:t>
                      </a:r>
                      <a:r>
                        <a:rPr lang="ru-RU" sz="600" i="1" u="sng" dirty="0">
                          <a:latin typeface="Times New Roman"/>
                          <a:ea typeface="Times New Roman"/>
                          <a:cs typeface="Times New Roman"/>
                        </a:rPr>
                        <a:t>ы</a:t>
                      </a: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дать (деньги), зад</a:t>
                      </a:r>
                      <a:r>
                        <a:rPr lang="ru-RU" sz="600" i="1" u="sng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ть (домашнее</a:t>
                      </a:r>
                      <a:r>
                        <a:rPr lang="cs-CZ" sz="600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задание),</a:t>
                      </a:r>
                      <a:endParaRPr lang="it-IT" sz="5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         </a:t>
                      </a:r>
                      <a:r>
                        <a:rPr lang="cs-CZ" sz="600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    обд</a:t>
                      </a:r>
                      <a:r>
                        <a:rPr lang="ru-RU" sz="600" i="1" u="sng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ть (свежим воздухом), отд</a:t>
                      </a:r>
                      <a:r>
                        <a:rPr lang="ru-RU" sz="600" i="1" u="sng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ть (книгу), перед</a:t>
                      </a:r>
                      <a:r>
                        <a:rPr lang="ru-RU" sz="600" i="1" u="sng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ть  (привет),  под</a:t>
                      </a:r>
                      <a:r>
                        <a:rPr lang="ru-RU" sz="600" i="1" u="sng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ть</a:t>
                      </a:r>
                      <a:endParaRPr lang="it-IT" sz="5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              (заявление в вуз), пред</a:t>
                      </a:r>
                      <a:r>
                        <a:rPr lang="ru-RU" sz="600" i="1" u="sng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ть (друзей), разд</a:t>
                      </a:r>
                      <a:r>
                        <a:rPr lang="ru-RU" sz="600" i="1" u="sng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ть  (тетради), созд</a:t>
                      </a:r>
                      <a:r>
                        <a:rPr lang="ru-RU" sz="600" i="1" u="sng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ть (условия), </a:t>
                      </a:r>
                      <a:endParaRPr lang="it-IT" sz="5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              уд</a:t>
                      </a:r>
                      <a:r>
                        <a:rPr lang="ru-RU" sz="600" i="1" u="sng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ться (закончить работу вовремя)</a:t>
                      </a:r>
                      <a:endParaRPr lang="it-IT" sz="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509" marR="23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16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>
                          <a:latin typeface="Arial"/>
                          <a:ea typeface="Times New Roman"/>
                          <a:cs typeface="Times New Roman"/>
                        </a:rPr>
                        <a:t>есть: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      ем, ешь, ест, ед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м, ед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те, ед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я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т; ешь! ел,  -а, -о, -и</a:t>
                      </a:r>
                      <a:endParaRPr lang="it-IT" sz="5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               на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сться (досыта), надо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сть (кому чем… вопросами), съесть (все</a:t>
                      </a:r>
                      <a:endParaRPr lang="it-IT" sz="5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               яблоки), объ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сться (вкусным блюдом) </a:t>
                      </a:r>
                      <a:endParaRPr lang="it-IT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509" marR="23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80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>
                          <a:latin typeface="Arial"/>
                          <a:ea typeface="Times New Roman"/>
                          <a:cs typeface="Times New Roman"/>
                        </a:rPr>
                        <a:t>ошиб</a:t>
                      </a:r>
                      <a:r>
                        <a:rPr lang="ru-RU" sz="600" i="1" u="sng">
                          <a:latin typeface="Arial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600">
                          <a:latin typeface="Arial"/>
                          <a:ea typeface="Times New Roman"/>
                          <a:cs typeface="Times New Roman"/>
                        </a:rPr>
                        <a:t>ться: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   ошиб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сь, ошиб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ё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шься, ошиб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тся; ошиб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сь! ош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бся,-лась, -лись</a:t>
                      </a:r>
                      <a:endParaRPr lang="it-IT" sz="5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                                                      ошиб</a:t>
                      </a:r>
                      <a:r>
                        <a:rPr lang="ru-RU" sz="600" i="1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ться (в вычислении) </a:t>
                      </a:r>
                      <a:endParaRPr lang="it-IT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509" marR="23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72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>
                          <a:latin typeface="Arial"/>
                          <a:ea typeface="Times New Roman"/>
                          <a:cs typeface="Times New Roman"/>
                        </a:rPr>
                        <a:t>рев</a:t>
                      </a:r>
                      <a:r>
                        <a:rPr lang="ru-RU" sz="600" i="1" u="sng">
                          <a:latin typeface="Arial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600">
                          <a:latin typeface="Arial"/>
                          <a:ea typeface="Times New Roman"/>
                          <a:cs typeface="Times New Roman"/>
                        </a:rPr>
                        <a:t>ть: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   рев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, рев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ё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шь, рев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т; рев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! рев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л, -а, -о, -и             (от боли)</a:t>
                      </a:r>
                      <a:endParaRPr lang="it-IT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509" marR="23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4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>
                          <a:latin typeface="Arial"/>
                          <a:ea typeface="Times New Roman"/>
                          <a:cs typeface="Times New Roman"/>
                        </a:rPr>
                        <a:t>слать: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     шлю, шлёшь, шлют; шли! слал, -а,-о,-и</a:t>
                      </a:r>
                      <a:endParaRPr lang="it-IT" sz="5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                 посл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ть (письмо), в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ы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слать (деньги), сосл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ться (на опыт)</a:t>
                      </a:r>
                      <a:endParaRPr lang="it-IT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509" marR="23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4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 dirty="0">
                          <a:latin typeface="Arial"/>
                          <a:ea typeface="Times New Roman"/>
                          <a:cs typeface="Times New Roman"/>
                        </a:rPr>
                        <a:t>стлать:</a:t>
                      </a: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   ст</a:t>
                      </a:r>
                      <a:r>
                        <a:rPr lang="ru-RU" sz="600" i="1" u="sng" dirty="0"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лю, ст</a:t>
                      </a:r>
                      <a:r>
                        <a:rPr lang="ru-RU" sz="600" i="1" u="sng" dirty="0"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лешь, ст</a:t>
                      </a:r>
                      <a:r>
                        <a:rPr lang="ru-RU" sz="600" i="1" u="sng" dirty="0"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лют; стел</a:t>
                      </a:r>
                      <a:r>
                        <a:rPr lang="ru-RU" sz="600" i="1" u="sng" dirty="0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!   стлал,  -а, -о, -и</a:t>
                      </a:r>
                      <a:endParaRPr lang="it-IT" sz="5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                 разостл</a:t>
                      </a:r>
                      <a:r>
                        <a:rPr lang="ru-RU" sz="600" i="1" u="sng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ть (скатерть на столе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), </a:t>
                      </a:r>
                      <a:endParaRPr lang="it-IT" sz="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509" marR="23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4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>
                          <a:latin typeface="Arial"/>
                          <a:ea typeface="Times New Roman"/>
                          <a:cs typeface="Times New Roman"/>
                        </a:rPr>
                        <a:t>гнить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:      (гни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ю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, гни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ё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шь), гни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ё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т, гни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ю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т; (сгнивай!)  гнил,  -а, -о, -и  </a:t>
                      </a:r>
                      <a:endParaRPr lang="it-IT" sz="5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                сгнить (о фруктах), прогн</a:t>
                      </a:r>
                      <a:r>
                        <a:rPr lang="ru-RU" sz="600" i="1" u="sng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600">
                          <a:latin typeface="Times New Roman"/>
                          <a:ea typeface="Times New Roman"/>
                          <a:cs typeface="Times New Roman"/>
                        </a:rPr>
                        <a:t>ть (о брёвнах)</a:t>
                      </a:r>
                      <a:endParaRPr lang="it-IT" sz="5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509" marR="23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16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 dirty="0">
                          <a:latin typeface="Arial"/>
                          <a:ea typeface="Times New Roman"/>
                          <a:cs typeface="Times New Roman"/>
                        </a:rPr>
                        <a:t>гнать:</a:t>
                      </a: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     гон</a:t>
                      </a:r>
                      <a:r>
                        <a:rPr lang="ru-RU" sz="600" i="1" u="sng" dirty="0">
                          <a:latin typeface="Times New Roman"/>
                          <a:ea typeface="Times New Roman"/>
                          <a:cs typeface="Times New Roman"/>
                        </a:rPr>
                        <a:t>ю</a:t>
                      </a: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, г</a:t>
                      </a:r>
                      <a:r>
                        <a:rPr lang="ru-RU" sz="600" i="1" u="sng" dirty="0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нишь, г</a:t>
                      </a:r>
                      <a:r>
                        <a:rPr lang="ru-RU" sz="600" i="1" u="sng" dirty="0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нит, г</a:t>
                      </a:r>
                      <a:r>
                        <a:rPr lang="ru-RU" sz="600" i="1" u="sng" dirty="0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ним, г</a:t>
                      </a:r>
                      <a:r>
                        <a:rPr lang="ru-RU" sz="600" i="1" u="sng" dirty="0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ните, г</a:t>
                      </a:r>
                      <a:r>
                        <a:rPr lang="ru-RU" sz="600" i="1" u="sng" dirty="0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нят; гони! гнал, -</a:t>
                      </a:r>
                      <a:r>
                        <a:rPr lang="ru-RU" sz="600" i="1" u="sng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, -о, -и</a:t>
                      </a:r>
                      <a:endParaRPr lang="it-IT" sz="5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                прогн</a:t>
                      </a:r>
                      <a:r>
                        <a:rPr lang="ru-RU" sz="600" i="1" u="sng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ть (скуку), нагн</a:t>
                      </a:r>
                      <a:r>
                        <a:rPr lang="ru-RU" sz="600" i="1" u="sng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ть (страх), разогн</a:t>
                      </a:r>
                      <a:r>
                        <a:rPr lang="ru-RU" sz="600" i="1" u="sng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ть /разгон</a:t>
                      </a:r>
                      <a:r>
                        <a:rPr lang="ru-RU" sz="600" i="1" u="sng" dirty="0">
                          <a:latin typeface="Times New Roman"/>
                          <a:ea typeface="Times New Roman"/>
                          <a:cs typeface="Times New Roman"/>
                        </a:rPr>
                        <a:t>ю</a:t>
                      </a: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endParaRPr lang="it-IT" sz="5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                разг</a:t>
                      </a:r>
                      <a:r>
                        <a:rPr lang="ru-RU" sz="600" i="1" u="sng" dirty="0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600" dirty="0">
                          <a:latin typeface="Times New Roman"/>
                          <a:ea typeface="Times New Roman"/>
                          <a:cs typeface="Times New Roman"/>
                        </a:rPr>
                        <a:t>нишь,../     ветер (тучи)</a:t>
                      </a:r>
                      <a:endParaRPr lang="it-IT" sz="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509" marR="23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0" y="-38372"/>
            <a:ext cx="9144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918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ч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ы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е    г л а г о л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ы</a:t>
            </a:r>
            <a:endParaRPr kumimoji="0" lang="it-IT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петь, дуть, обуть, брить(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ся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 идти, ехать, бежать, хотеть, дать, есть, ошибиться, реветь</a:t>
            </a:r>
            <a:r>
              <a:rPr kumimoji="0" lang="cs-C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.. </a:t>
            </a:r>
            <a:endParaRPr kumimoji="0" lang="it-IT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437372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181957"/>
            <a:ext cx="9144000" cy="6676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3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  II спряжению относятся глаголы на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cs-CZ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–ить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(кроме глагола </a:t>
            </a:r>
            <a:r>
              <a:rPr kumimoji="0" lang="cs-CZ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брить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и следующие одиннадцать глаголов: </a:t>
            </a:r>
            <a:r>
              <a:rPr kumimoji="0" lang="cs-CZ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cs-CZ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деть, сл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cs-CZ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шать, смотр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cs-CZ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ть, гнать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(гоню',</a:t>
            </a:r>
            <a:r>
              <a:rPr kumimoji="0" lang="it-IT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го'нишь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cs-CZ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держ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cs-CZ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ть, дыш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cs-CZ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ть, верт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cs-CZ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(верчу'</a:t>
            </a:r>
            <a:r>
              <a:rPr kumimoji="0" lang="cs-CZ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'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ртишь), </a:t>
            </a:r>
            <a:r>
              <a:rPr kumimoji="0" lang="cs-CZ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зав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cs-CZ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сеть, об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cs-CZ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деть, ненав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cs-CZ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деть.</a:t>
            </a:r>
            <a:endParaRPr kumimoji="0" lang="it-IT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Все остальные глаголы с безударными личными окончаниями относятся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  спряжению.</a:t>
            </a:r>
            <a:endParaRPr kumimoji="0" lang="it-IT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окончаниях глаголов 2-го лица единственного числа настоящего и будущего времени после „</a:t>
            </a:r>
            <a:r>
              <a:rPr kumimoji="0" lang="cs-CZ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“ пишется мягкий знак, котороый сохраняется и перед </a:t>
            </a:r>
            <a:r>
              <a:rPr kumimoji="0" lang="cs-CZ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–ся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cs-CZ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(д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cs-CZ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ржишь, д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cs-CZ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ржишься; постр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cs-CZ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ишь, постр</a:t>
            </a:r>
            <a:r>
              <a:rPr kumimoji="0" lang="cs-CZ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cs-CZ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ишься).</a:t>
            </a:r>
            <a:endParaRPr kumimoji="0" lang="cs-CZ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25360"/>
            <a:ext cx="9144000" cy="738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Чередов</a:t>
            </a:r>
            <a:r>
              <a:rPr kumimoji="0" lang="cs-CZ" sz="24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cs-CZ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ние  согл</a:t>
            </a:r>
            <a:r>
              <a:rPr kumimoji="0" lang="cs-CZ" sz="24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cs-CZ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сных  в  осн</a:t>
            </a:r>
            <a:r>
              <a:rPr kumimoji="0" lang="cs-CZ" sz="24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cs-CZ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  сл</a:t>
            </a:r>
            <a:r>
              <a:rPr kumimoji="0" lang="cs-CZ" sz="24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cs-CZ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  при  спряж</a:t>
            </a:r>
            <a:r>
              <a:rPr kumimoji="0" lang="cs-CZ" sz="24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cs-CZ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нии  глаг</a:t>
            </a:r>
            <a:r>
              <a:rPr kumimoji="0" lang="cs-CZ" sz="24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cs-CZ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лов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  &gt;  ч               	пл</a:t>
            </a:r>
            <a:r>
              <a:rPr kumimoji="0" lang="ru-RU" sz="24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кать:  пл</a:t>
            </a:r>
            <a:r>
              <a:rPr kumimoji="0" lang="ru-RU" sz="24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чу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г   &gt; ж              	дв</a:t>
            </a:r>
            <a:r>
              <a:rPr kumimoji="0" lang="ru-RU" sz="24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гать:  дв</a:t>
            </a:r>
            <a:r>
              <a:rPr kumimoji="0" lang="ru-RU" sz="24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жу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&gt;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	пах</a:t>
            </a:r>
            <a:r>
              <a:rPr kumimoji="0" lang="ru-RU" sz="24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ть:    паш</a:t>
            </a:r>
            <a:r>
              <a:rPr kumimoji="0" lang="ru-RU" sz="24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&gt; ж,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жд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	гляд</a:t>
            </a:r>
            <a:r>
              <a:rPr kumimoji="0" lang="ru-RU" sz="24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ть:  я гляж</a:t>
            </a:r>
            <a:r>
              <a:rPr kumimoji="0" lang="ru-RU" sz="24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 повред</a:t>
            </a:r>
            <a:r>
              <a:rPr kumimoji="0" lang="ru-RU" sz="24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ть:  					поврежд</a:t>
            </a:r>
            <a:r>
              <a:rPr kumimoji="0" lang="ru-RU" sz="24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ё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нный  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т   &gt; ч,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	плат</a:t>
            </a:r>
            <a:r>
              <a:rPr kumimoji="0" lang="ru-RU" sz="24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ть:  я плач</a:t>
            </a:r>
            <a:r>
              <a:rPr kumimoji="0" lang="ru-RU" sz="24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 запрет</a:t>
            </a:r>
            <a:r>
              <a:rPr kumimoji="0" lang="ru-RU" sz="24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ть:  запрещ</a:t>
            </a:r>
            <a:r>
              <a:rPr kumimoji="0" lang="ru-RU" sz="24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&gt; ж              	сказ</a:t>
            </a:r>
            <a:r>
              <a:rPr kumimoji="0" lang="ru-RU" sz="24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ть:  я скаж</a:t>
            </a:r>
            <a:r>
              <a:rPr kumimoji="0" lang="ru-RU" sz="24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с   &gt;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	пис</a:t>
            </a:r>
            <a:r>
              <a:rPr kumimoji="0" lang="ru-RU" sz="24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ть:   я пиш</a:t>
            </a:r>
            <a:r>
              <a:rPr kumimoji="0" lang="ru-RU" sz="24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&gt;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	прост</a:t>
            </a:r>
            <a:r>
              <a:rPr kumimoji="0" lang="ru-RU" sz="24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ть:  я прощ</a:t>
            </a:r>
            <a:r>
              <a:rPr kumimoji="0" lang="ru-RU" sz="24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&gt;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	иск</a:t>
            </a:r>
            <a:r>
              <a:rPr kumimoji="0" lang="ru-RU" sz="24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ть:  я  ищ</a:t>
            </a:r>
            <a:r>
              <a:rPr kumimoji="0" lang="ru-RU" sz="24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б    &gt;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	люб</a:t>
            </a:r>
            <a:r>
              <a:rPr kumimoji="0" lang="ru-RU" sz="24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ть:  я любл</a:t>
            </a:r>
            <a:r>
              <a:rPr kumimoji="0" lang="ru-RU" sz="24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ю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&gt;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	куп</a:t>
            </a:r>
            <a:r>
              <a:rPr kumimoji="0" lang="ru-RU" sz="24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ть:  я  купл</a:t>
            </a:r>
            <a:r>
              <a:rPr kumimoji="0" lang="ru-RU" sz="24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ю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м   &gt; мл            	дрем</a:t>
            </a:r>
            <a:r>
              <a:rPr kumimoji="0" lang="ru-RU" sz="24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ть:   дремл</a:t>
            </a:r>
            <a:r>
              <a:rPr kumimoji="0" lang="ru-RU" sz="24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ю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в    &gt;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	гот</a:t>
            </a:r>
            <a:r>
              <a:rPr kumimoji="0" lang="ru-RU" sz="24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вить:  гот</a:t>
            </a:r>
            <a:r>
              <a:rPr kumimoji="0" lang="ru-RU" sz="24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влю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&gt;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	граф</a:t>
            </a:r>
            <a:r>
              <a:rPr kumimoji="0" lang="ru-RU" sz="24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ть: 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граф</a:t>
            </a:r>
            <a:r>
              <a:rPr kumimoji="0" lang="ru-RU" sz="2400" b="0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ю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</a:p>
          <a:p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endParaRPr lang="ru-RU" sz="1200" b="1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200" b="1" u="sng" dirty="0">
              <a:latin typeface="Times New Roman" pitchFamily="18" charset="0"/>
              <a:cs typeface="Times New Roman" pitchFamily="18" charset="0"/>
            </a:endParaRPr>
          </a:p>
          <a:p>
            <a:endParaRPr lang="ru-RU" sz="12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0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200" b="1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З а </a:t>
            </a:r>
            <a:r>
              <a:rPr lang="ru-RU" sz="3200" b="1" u="sng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 о м </a:t>
            </a:r>
            <a:r>
              <a:rPr lang="ru-RU" sz="3200" b="1" u="sng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 и т е !</a:t>
            </a:r>
            <a:endParaRPr lang="it-IT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 В глаголах </a:t>
            </a:r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1-го</a:t>
            </a:r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 спряжения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согласный чередуется во всех  формах настоящего времени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Напр., писать: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я пи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sz="3200" i="1" u="sng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, ты п</a:t>
            </a:r>
            <a:r>
              <a:rPr lang="ru-RU" sz="3200" i="1" u="sng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ешь, он п</a:t>
            </a:r>
            <a:r>
              <a:rPr lang="ru-RU" sz="3200" i="1" u="sng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ет, мы п</a:t>
            </a:r>
            <a:r>
              <a:rPr lang="ru-RU" sz="3200" i="1" u="sng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ем, вы п</a:t>
            </a:r>
            <a:r>
              <a:rPr lang="ru-RU" sz="3200" i="1" u="sng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ете, они п</a:t>
            </a:r>
            <a:r>
              <a:rPr lang="ru-RU" sz="3200" i="1" u="sng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ут.</a:t>
            </a:r>
          </a:p>
          <a:p>
            <a:pPr>
              <a:buFont typeface="Arial" pitchFamily="34" charset="0"/>
              <a:buChar char="•"/>
            </a:pPr>
            <a:endParaRPr lang="it-IT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 В глаголах </a:t>
            </a:r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2-го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спряжения согласный чередуется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только в форме первого  лица  единственного  числа  настоящего  времени.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it-IT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Напр., платить: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я пла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sz="3200" i="1" u="sng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, ты пл</a:t>
            </a:r>
            <a:r>
              <a:rPr lang="ru-RU" sz="3200" i="1" u="sng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ишь, он пл</a:t>
            </a:r>
            <a:r>
              <a:rPr lang="ru-RU" sz="3200" i="1" u="sng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ит, мы пл</a:t>
            </a:r>
            <a:r>
              <a:rPr lang="ru-RU" sz="3200" i="1" u="sng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им, вы пл</a:t>
            </a:r>
            <a:r>
              <a:rPr lang="ru-RU" sz="3200" i="1" u="sng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ите,                      они  пл</a:t>
            </a:r>
            <a:r>
              <a:rPr lang="ru-RU" sz="3200" i="1" u="sng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ят.</a:t>
            </a:r>
            <a:endParaRPr lang="it-IT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la 5"/>
          <p:cNvGraphicFramePr>
            <a:graphicFrameLocks noGrp="1"/>
          </p:cNvGraphicFramePr>
          <p:nvPr/>
        </p:nvGraphicFramePr>
        <p:xfrm>
          <a:off x="0" y="1844824"/>
          <a:ext cx="9144000" cy="4810881"/>
        </p:xfrm>
        <a:graphic>
          <a:graphicData uri="http://schemas.openxmlformats.org/drawingml/2006/table">
            <a:tbl>
              <a:tblPr/>
              <a:tblGrid>
                <a:gridCol w="1835696"/>
                <a:gridCol w="2014764"/>
                <a:gridCol w="3529026"/>
                <a:gridCol w="1764514"/>
              </a:tblGrid>
              <a:tr h="421761"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latin typeface="Times New Roman"/>
                          <a:ea typeface="Times New Roman"/>
                        </a:rPr>
                        <a:t>спряжение</a:t>
                      </a:r>
                      <a:endParaRPr lang="it-IT" sz="14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latin typeface="Times New Roman"/>
                          <a:ea typeface="Times New Roman"/>
                        </a:rPr>
                        <a:t>повелительное  наклонение</a:t>
                      </a:r>
                      <a:endParaRPr lang="it-IT" sz="14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latin typeface="Times New Roman"/>
                          <a:ea typeface="Times New Roman"/>
                        </a:rPr>
                        <a:t>чередование</a:t>
                      </a:r>
                      <a:endParaRPr lang="it-IT" sz="14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5283"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спр</a:t>
                      </a:r>
                      <a:r>
                        <a:rPr lang="ru-RU" sz="3200" i="1" u="sng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я</a:t>
                      </a:r>
                      <a:r>
                        <a:rPr lang="ru-RU" sz="3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тать</a:t>
                      </a:r>
                      <a:endParaRPr lang="it-IT" sz="3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спр</a:t>
                      </a:r>
                      <a:r>
                        <a:rPr lang="ru-RU" sz="3200" i="1" u="sng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я</a:t>
                      </a:r>
                      <a:r>
                        <a:rPr lang="ru-RU" sz="3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чу</a:t>
                      </a:r>
                      <a:endParaRPr lang="it-IT" sz="3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спр</a:t>
                      </a:r>
                      <a:r>
                        <a:rPr lang="ru-RU" sz="3200" i="1" u="sng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я</a:t>
                      </a:r>
                      <a:r>
                        <a:rPr lang="ru-RU" sz="3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чешь</a:t>
                      </a:r>
                      <a:endParaRPr lang="it-IT" sz="3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спр</a:t>
                      </a:r>
                      <a:r>
                        <a:rPr lang="ru-RU" sz="3200" u="sng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я</a:t>
                      </a:r>
                      <a:r>
                        <a:rPr lang="ru-RU" sz="3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чут</a:t>
                      </a:r>
                      <a:endParaRPr lang="it-IT" sz="3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спрячь!</a:t>
                      </a:r>
                      <a:endParaRPr lang="it-IT" sz="3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т - ч</a:t>
                      </a:r>
                      <a:endParaRPr lang="it-IT" sz="3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5283"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пис</a:t>
                      </a:r>
                      <a:r>
                        <a:rPr lang="ru-RU" sz="3200" i="1" u="sng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</a:t>
                      </a:r>
                      <a:r>
                        <a:rPr lang="ru-RU" sz="3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ть</a:t>
                      </a:r>
                      <a:endParaRPr lang="it-IT" sz="3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пиш</a:t>
                      </a:r>
                      <a:r>
                        <a:rPr lang="ru-RU" sz="3200" i="1" u="sng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</a:t>
                      </a:r>
                      <a:endParaRPr lang="it-IT" sz="3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</a:t>
                      </a:r>
                      <a:r>
                        <a:rPr lang="ru-RU" sz="3200" i="1" u="sng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</a:t>
                      </a:r>
                      <a:r>
                        <a:rPr lang="ru-RU" sz="3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шешь</a:t>
                      </a:r>
                      <a:endParaRPr lang="it-IT" sz="3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</a:t>
                      </a:r>
                      <a:r>
                        <a:rPr lang="ru-RU" sz="3200" i="1" u="sng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</a:t>
                      </a:r>
                      <a:r>
                        <a:rPr lang="ru-RU" sz="3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шут</a:t>
                      </a:r>
                      <a:endParaRPr lang="it-IT" sz="3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пиш</a:t>
                      </a:r>
                      <a:r>
                        <a:rPr lang="ru-RU" sz="3200" i="1" u="sng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</a:t>
                      </a:r>
                      <a:r>
                        <a:rPr lang="ru-RU" sz="3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!</a:t>
                      </a:r>
                      <a:endParaRPr lang="it-IT" sz="3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с - </a:t>
                      </a:r>
                      <a:r>
                        <a:rPr lang="ru-RU" sz="32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</a:t>
                      </a:r>
                      <a:endParaRPr lang="it-IT" sz="3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814546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Непродуктивные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глаоглы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(-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ать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):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спр</a:t>
            </a:r>
            <a:r>
              <a:rPr kumimoji="0" lang="ru-RU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тать, пис</a:t>
            </a:r>
            <a:r>
              <a:rPr kumimoji="0" lang="ru-RU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</a:t>
            </a:r>
            <a:endParaRPr kumimoji="0" lang="it-IT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1403648" y="4555645"/>
            <a:ext cx="34563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!)                       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-57537"/>
            <a:ext cx="9144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Примечание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Для  этого  типа  непродуктивных  глаголов  характерно чередование 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последнего  согласного  основы,  напр.,</a:t>
            </a:r>
            <a:endParaRPr kumimoji="0" lang="it-IT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77" name="Text Box 1"/>
          <p:cNvSpPr txBox="1">
            <a:spLocks noChangeArrowheads="1"/>
          </p:cNvSpPr>
          <p:nvPr/>
        </p:nvSpPr>
        <p:spPr bwMode="auto">
          <a:xfrm>
            <a:off x="6300192" y="2132856"/>
            <a:ext cx="2232248" cy="309634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пл</a:t>
            </a:r>
            <a:endParaRPr kumimoji="0" lang="it-IT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м – мл</a:t>
            </a:r>
            <a:endParaRPr kumimoji="0" lang="it-IT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с -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ш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it-IT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т – ч</a:t>
            </a:r>
            <a:endParaRPr kumimoji="0" lang="it-IT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ж</a:t>
            </a:r>
            <a:endParaRPr kumimoji="0" lang="it-IT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к – ч</a:t>
            </a:r>
            <a:endParaRPr kumimoji="0" lang="it-IT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ск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</a:t>
            </a:r>
            <a:endParaRPr kumimoji="0" lang="it-IT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х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ш</a:t>
            </a:r>
            <a:endParaRPr kumimoji="0" lang="it-IT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г – ж</a:t>
            </a:r>
            <a:endParaRPr kumimoji="0" lang="it-IT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т –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1208936"/>
            <a:ext cx="9144000" cy="589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28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пать, -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плю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 -плешь (сыпь!)                              	</a:t>
            </a:r>
            <a:endParaRPr kumimoji="0" lang="it-IT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дрем</a:t>
            </a:r>
            <a:r>
              <a:rPr kumimoji="0" lang="ru-RU" sz="28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ть, -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млю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-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млешь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(дремл</a:t>
            </a:r>
            <a:r>
              <a:rPr kumimoji="0" lang="ru-RU" sz="28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!)                        	</a:t>
            </a:r>
            <a:endParaRPr kumimoji="0" lang="it-IT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пляс</a:t>
            </a:r>
            <a:r>
              <a:rPr kumimoji="0" lang="ru-RU" sz="28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ть, -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-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шешь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(пляш</a:t>
            </a:r>
            <a:r>
              <a:rPr kumimoji="0" lang="ru-RU" sz="28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!)                             	</a:t>
            </a:r>
            <a:endParaRPr kumimoji="0" lang="it-IT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топт</a:t>
            </a:r>
            <a:r>
              <a:rPr kumimoji="0" lang="ru-RU" sz="28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ть, -чу, -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чешь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(топч</a:t>
            </a:r>
            <a:r>
              <a:rPr kumimoji="0" lang="ru-RU" sz="28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!)                               	</a:t>
            </a:r>
            <a:endParaRPr kumimoji="0" lang="it-IT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sz="28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зать, -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-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жешь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(режь!)                                 	</a:t>
            </a:r>
            <a:endParaRPr kumimoji="0" lang="it-IT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</a:t>
            </a:r>
            <a:r>
              <a:rPr kumimoji="0" lang="ru-RU" sz="28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кать, -чу, -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чешь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(плачь!)                                </a:t>
            </a:r>
            <a:endParaRPr kumimoji="0" lang="it-IT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иск</a:t>
            </a:r>
            <a:r>
              <a:rPr kumimoji="0" lang="ru-RU" sz="28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ть,  -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-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щещь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(ищ</a:t>
            </a:r>
            <a:r>
              <a:rPr kumimoji="0" lang="ru-RU" sz="28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!)                                 	</a:t>
            </a:r>
            <a:endParaRPr kumimoji="0" lang="it-IT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мах</a:t>
            </a:r>
            <a:r>
              <a:rPr kumimoji="0" lang="ru-RU" sz="28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ть, -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-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шешь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(маш</a:t>
            </a:r>
            <a:r>
              <a:rPr kumimoji="0" lang="ru-RU" sz="28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!)                                	</a:t>
            </a:r>
            <a:endParaRPr kumimoji="0" lang="it-IT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дв</a:t>
            </a:r>
            <a:r>
              <a:rPr kumimoji="0" lang="ru-RU" sz="28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гать, -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-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жешь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(дв</a:t>
            </a:r>
            <a:r>
              <a:rPr kumimoji="0" lang="ru-RU" sz="28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гай!)                              	</a:t>
            </a:r>
            <a:endParaRPr kumimoji="0" lang="it-IT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клевет</a:t>
            </a:r>
            <a:r>
              <a:rPr kumimoji="0" lang="ru-RU" sz="28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ть, -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-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щешь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(клевещ</a:t>
            </a:r>
            <a:r>
              <a:rPr kumimoji="0" lang="ru-RU" sz="28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!)                        	</a:t>
            </a:r>
            <a:endParaRPr kumimoji="0" lang="it-IT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Чередование происходит во всех формах, образованных от основы  настоящего времени.  </a:t>
            </a:r>
            <a:r>
              <a:rPr kumimoji="0" lang="ru-RU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it-IT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207805"/>
            <a:ext cx="9144000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918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cs-CZ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II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к т и в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к л а с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г л а г о л о в</a:t>
            </a:r>
            <a:endParaRPr kumimoji="0" lang="it-IT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Глаголы на </a:t>
            </a: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32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инфинитиве, -ею ….. –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еют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настоящем времени (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красн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é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бел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é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худ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é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им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é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пот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é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бол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é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зреть, сметь, жал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é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влад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é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др.)</a:t>
            </a:r>
            <a:endParaRPr kumimoji="0" lang="ru-RU" sz="32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краснеть</a:t>
            </a:r>
            <a:r>
              <a:rPr kumimoji="0" lang="ru-RU" sz="3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краснéю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Ты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краснéешь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Он/Она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краснéет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endParaRPr kumimoji="0" lang="it-IT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Мы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краснéем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</a:t>
            </a:r>
            <a:r>
              <a:rPr kumimoji="0" lang="ru-RU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краснéете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Они</a:t>
            </a:r>
            <a:r>
              <a:rPr kumimoji="0" lang="ru-RU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краснéют</a:t>
            </a:r>
            <a:endParaRPr kumimoji="0" lang="it-IT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3972826" y="90100"/>
            <a:ext cx="119834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80918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-73597"/>
            <a:ext cx="9144000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918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III 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к т и в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к л а с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г л а г о л о в</a:t>
            </a:r>
            <a:endParaRPr kumimoji="0" lang="it-IT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Глаголы на </a:t>
            </a: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32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овать</a:t>
            </a: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/-</a:t>
            </a:r>
            <a:r>
              <a:rPr kumimoji="0" lang="ru-RU" sz="32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евать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инфинитиве, на –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ую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/-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юю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настоящем-будущем времени 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(рисов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á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торгов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á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воевать, танцев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á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диктов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á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рекомендов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á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путеш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é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ствова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á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ств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ова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дириж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</a:t>
            </a:r>
            <a:r>
              <a:rPr kumimoji="0" lang="ru-RU" sz="3200" b="0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рова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провоц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</a:t>
            </a:r>
            <a:r>
              <a:rPr kumimoji="0" lang="ru-RU" sz="3200" b="0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рова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….</a:t>
            </a:r>
            <a:endParaRPr kumimoji="0" lang="ru-RU" sz="3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рисов</a:t>
            </a:r>
            <a:r>
              <a:rPr kumimoji="0" lang="cs-CZ" sz="3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á</a:t>
            </a:r>
            <a:r>
              <a:rPr kumimoji="0" lang="ru-RU" sz="32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ть</a:t>
            </a:r>
            <a:r>
              <a:rPr kumimoji="0" lang="ru-RU" sz="3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рис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ý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ю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рис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ý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ешь,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рис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ý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ет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рис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ý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ем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рис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ý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ете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рис</a:t>
            </a:r>
            <a:r>
              <a:rPr kumimoji="0" 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ý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ют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2660</Words>
  <Application>Microsoft Office PowerPoint</Application>
  <PresentationFormat>Presentazione su schermo (4:3)</PresentationFormat>
  <Paragraphs>393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24</vt:i4>
      </vt:variant>
    </vt:vector>
  </HeadingPairs>
  <TitlesOfParts>
    <vt:vector size="25" baseType="lpstr">
      <vt:lpstr>Tema di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Patrizia</dc:creator>
  <cp:lastModifiedBy>Patrizia</cp:lastModifiedBy>
  <cp:revision>37</cp:revision>
  <dcterms:created xsi:type="dcterms:W3CDTF">2012-12-10T16:12:02Z</dcterms:created>
  <dcterms:modified xsi:type="dcterms:W3CDTF">2015-02-23T19:34:29Z</dcterms:modified>
</cp:coreProperties>
</file>