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zione predefinita" id="{2A2C2B9E-D243-4039-801F-37274393D3D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AC6"/>
    <a:srgbClr val="6600FF"/>
    <a:srgbClr val="008000"/>
    <a:srgbClr val="0000FF"/>
    <a:srgbClr val="99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5" autoAdjust="0"/>
    <p:restoredTop sz="94691" autoAdjust="0"/>
  </p:normalViewPr>
  <p:slideViewPr>
    <p:cSldViewPr>
      <p:cViewPr varScale="1">
        <p:scale>
          <a:sx n="69" d="100"/>
          <a:sy n="69" d="100"/>
        </p:scale>
        <p:origin x="-11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C94C3-D060-46DF-AAB1-1FBFEEDF43A7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01F4D-C73E-4D7F-A7DC-E73F4FE757D2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8746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B591-3D5F-4E4D-833E-FE020D8C45E8}" type="datetimeFigureOut">
              <a:rPr lang="it-IT" smtClean="0"/>
              <a:pPr/>
              <a:t>16/12/2014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F0A4F-5E8A-4B85-B16C-3D99A9F181EF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132440" cy="1470025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170AC6"/>
                </a:solidFill>
                <a:latin typeface="Calibri" pitchFamily="34" charset="0"/>
              </a:rPr>
              <a:t>I POLIELETTROLITI</a:t>
            </a:r>
            <a:endParaRPr lang="it-IT" dirty="0">
              <a:solidFill>
                <a:srgbClr val="170AC6"/>
              </a:solidFill>
              <a:latin typeface="Calibri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99592" y="2492896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i="1" dirty="0" smtClean="0">
                <a:solidFill>
                  <a:srgbClr val="C00000"/>
                </a:solidFill>
              </a:rPr>
              <a:t>Polielettroliti</a:t>
            </a:r>
            <a:r>
              <a:rPr lang="it-IT" sz="2000" dirty="0" smtClean="0">
                <a:solidFill>
                  <a:srgbClr val="170AC6"/>
                </a:solidFill>
              </a:rPr>
              <a:t> sono composti macromolecolari che contengono un  gran numero (dell’ordine del grado di polimerizzazione) di gruppi che a contatto con un opportuno solvente possono acquistare cariche elettriche spontaneamente (polielettroliti forti) o per interazione con piccoli ioni in soluzione (polielettroliti deboli, es. polielettroliti di acidi deboli)</a:t>
            </a:r>
            <a:r>
              <a:rPr lang="en-US" sz="2000" dirty="0" smtClean="0">
                <a:solidFill>
                  <a:srgbClr val="170AC6"/>
                </a:solidFill>
              </a:rPr>
              <a:t>.</a:t>
            </a: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Possono essere di origine naturale (biopolimeri), completamente sintetici o provenire da modificazioni di macromolecole neutre.</a:t>
            </a:r>
            <a:endParaRPr lang="en-US" sz="2000" dirty="0">
              <a:solidFill>
                <a:srgbClr val="170AC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7357" y="360512"/>
            <a:ext cx="784887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170AC6"/>
                </a:solidFill>
              </a:rPr>
              <a:t>Equilibrio di dissociazione di un poliacido debole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Consideriamo l’equilibrio di un acido debole monomerico: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ctr"/>
            <a:r>
              <a:rPr lang="it-IT" sz="2000" b="1" i="1" dirty="0" smtClean="0">
                <a:solidFill>
                  <a:srgbClr val="C00000"/>
                </a:solidFill>
              </a:rPr>
              <a:t>AH ↔ A</a:t>
            </a:r>
            <a:r>
              <a:rPr lang="it-IT" sz="2000" b="1" i="1" baseline="30000" dirty="0" smtClean="0">
                <a:solidFill>
                  <a:srgbClr val="C00000"/>
                </a:solidFill>
              </a:rPr>
              <a:t>-</a:t>
            </a:r>
            <a:r>
              <a:rPr lang="it-IT" sz="2000" b="1" i="1" dirty="0" smtClean="0">
                <a:solidFill>
                  <a:srgbClr val="C00000"/>
                </a:solidFill>
              </a:rPr>
              <a:t> + H</a:t>
            </a:r>
            <a:r>
              <a:rPr lang="it-IT" sz="2000" b="1" i="1" baseline="30000" dirty="0" smtClean="0">
                <a:solidFill>
                  <a:srgbClr val="C00000"/>
                </a:solidFill>
              </a:rPr>
              <a:t>+</a:t>
            </a:r>
            <a:r>
              <a:rPr lang="it-IT" sz="2000" b="1" i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it-IT" sz="2000" b="1" i="1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La </a:t>
            </a:r>
            <a:r>
              <a:rPr lang="it-IT" sz="2000" b="1" i="1" dirty="0" smtClean="0">
                <a:solidFill>
                  <a:srgbClr val="C00000"/>
                </a:solidFill>
              </a:rPr>
              <a:t>costante di dissociazione apparente </a:t>
            </a:r>
            <a:r>
              <a:rPr lang="it-IT" sz="2000" dirty="0" smtClean="0">
                <a:solidFill>
                  <a:srgbClr val="170AC6"/>
                </a:solidFill>
              </a:rPr>
              <a:t>in funzione del </a:t>
            </a:r>
            <a:r>
              <a:rPr lang="it-IT" sz="2000" b="1" i="1" dirty="0" smtClean="0">
                <a:solidFill>
                  <a:srgbClr val="C00000"/>
                </a:solidFill>
              </a:rPr>
              <a:t>grado di dissociazione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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 è data dall’equazione di Henderson-</a:t>
            </a:r>
            <a:r>
              <a:rPr lang="it-IT" sz="2000" dirty="0" err="1" smtClean="0">
                <a:solidFill>
                  <a:srgbClr val="170AC6"/>
                </a:solidFill>
                <a:sym typeface="Symbol"/>
              </a:rPr>
              <a:t>Hasselbalch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:</a:t>
            </a:r>
            <a:endParaRPr lang="en-US" sz="2000" dirty="0">
              <a:solidFill>
                <a:srgbClr val="170AC6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55160574"/>
              </p:ext>
            </p:extLst>
          </p:nvPr>
        </p:nvGraphicFramePr>
        <p:xfrm>
          <a:off x="2932013" y="3068960"/>
          <a:ext cx="3207966" cy="973847"/>
        </p:xfrm>
        <a:graphic>
          <a:graphicData uri="http://schemas.openxmlformats.org/presentationml/2006/ole">
            <p:oleObj spid="_x0000_s5140" name="Equazione" r:id="rId3" imgW="1422360" imgH="431640" progId="Equation.3">
              <p:embed/>
            </p:oleObj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25558389"/>
              </p:ext>
            </p:extLst>
          </p:nvPr>
        </p:nvGraphicFramePr>
        <p:xfrm>
          <a:off x="3347864" y="4005064"/>
          <a:ext cx="2160240" cy="1080120"/>
        </p:xfrm>
        <a:graphic>
          <a:graphicData uri="http://schemas.openxmlformats.org/presentationml/2006/ole">
            <p:oleObj spid="_x0000_s5141" name="Equazione" r:id="rId4" imgW="939600" imgH="469800" progId="Equation.3">
              <p:embed/>
            </p:oleObj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39552" y="5304701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La </a:t>
            </a:r>
            <a:r>
              <a:rPr lang="it-IT" sz="2000" b="1" i="1" dirty="0" smtClean="0">
                <a:solidFill>
                  <a:srgbClr val="C00000"/>
                </a:solidFill>
              </a:rPr>
              <a:t>costante di dissociazione </a:t>
            </a:r>
            <a:r>
              <a:rPr lang="it-IT" sz="2000" dirty="0" smtClean="0">
                <a:solidFill>
                  <a:srgbClr val="170AC6"/>
                </a:solidFill>
              </a:rPr>
              <a:t>definita in questo modo non corrisponde alla costante termodinamica poiché contiene una definizione non termodinamica dell’</a:t>
            </a:r>
            <a:r>
              <a:rPr lang="it-IT" sz="2000" b="1" i="1" dirty="0" smtClean="0">
                <a:solidFill>
                  <a:srgbClr val="C00000"/>
                </a:solidFill>
              </a:rPr>
              <a:t>attività di H</a:t>
            </a:r>
            <a:r>
              <a:rPr lang="it-IT" sz="2000" b="1" i="1" baseline="30000" dirty="0" smtClean="0">
                <a:solidFill>
                  <a:srgbClr val="C00000"/>
                </a:solidFill>
              </a:rPr>
              <a:t>+</a:t>
            </a:r>
            <a:r>
              <a:rPr lang="it-IT" sz="2000" b="1" i="1" dirty="0" smtClean="0">
                <a:solidFill>
                  <a:srgbClr val="C00000"/>
                </a:solidFill>
              </a:rPr>
              <a:t> </a:t>
            </a:r>
            <a:r>
              <a:rPr lang="it-IT" sz="2000" dirty="0" smtClean="0">
                <a:solidFill>
                  <a:srgbClr val="170AC6"/>
                </a:solidFill>
              </a:rPr>
              <a:t>e trascura quella di </a:t>
            </a:r>
            <a:r>
              <a:rPr lang="it-IT" sz="2000" b="1" i="1" dirty="0" smtClean="0">
                <a:solidFill>
                  <a:srgbClr val="C00000"/>
                </a:solidFill>
              </a:rPr>
              <a:t>AH</a:t>
            </a:r>
            <a:r>
              <a:rPr lang="it-IT" sz="2000" dirty="0" smtClean="0">
                <a:solidFill>
                  <a:srgbClr val="170AC6"/>
                </a:solidFill>
              </a:rPr>
              <a:t> e </a:t>
            </a:r>
            <a:r>
              <a:rPr lang="it-IT" sz="2000" b="1" i="1" dirty="0" smtClean="0">
                <a:solidFill>
                  <a:srgbClr val="C00000"/>
                </a:solidFill>
              </a:rPr>
              <a:t>A</a:t>
            </a:r>
            <a:r>
              <a:rPr lang="it-IT" sz="2000" b="1" i="1" baseline="30000" dirty="0" smtClean="0">
                <a:solidFill>
                  <a:srgbClr val="C00000"/>
                </a:solidFill>
              </a:rPr>
              <a:t>-</a:t>
            </a:r>
            <a:r>
              <a:rPr lang="it-IT" sz="2000" dirty="0" smtClean="0">
                <a:solidFill>
                  <a:srgbClr val="170AC6"/>
                </a:solidFill>
              </a:rPr>
              <a:t>.</a:t>
            </a:r>
            <a:endParaRPr lang="en-US" sz="2000" dirty="0">
              <a:solidFill>
                <a:srgbClr val="170A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303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72818" y="980728"/>
            <a:ext cx="84410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Con questa definizione il valore di </a:t>
            </a:r>
            <a:r>
              <a:rPr lang="it-IT" sz="2000" b="1" i="1" dirty="0" smtClean="0">
                <a:solidFill>
                  <a:srgbClr val="C00000"/>
                </a:solidFill>
              </a:rPr>
              <a:t>K</a:t>
            </a:r>
            <a:r>
              <a:rPr lang="it-IT" sz="2000" dirty="0" smtClean="0">
                <a:solidFill>
                  <a:srgbClr val="170AC6"/>
                </a:solidFill>
              </a:rPr>
              <a:t> può essere trovato sperimentalmente (es. con un elettrodo a vetro) attraverso una titolazione.</a:t>
            </a: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Si verifica facilmente che </a:t>
            </a:r>
            <a:r>
              <a:rPr lang="it-IT" sz="2000" b="1" i="1" dirty="0" smtClean="0">
                <a:solidFill>
                  <a:srgbClr val="C00000"/>
                </a:solidFill>
              </a:rPr>
              <a:t>in un intervallo ampio di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</a:t>
            </a:r>
            <a:r>
              <a:rPr lang="it-IT" sz="2000" b="1" i="1" dirty="0" smtClean="0">
                <a:solidFill>
                  <a:srgbClr val="C00000"/>
                </a:solidFill>
              </a:rPr>
              <a:t> attorno 0,5 il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pH</a:t>
            </a:r>
            <a:r>
              <a:rPr lang="it-IT" sz="2000" b="1" i="1" dirty="0" smtClean="0">
                <a:solidFill>
                  <a:srgbClr val="C00000"/>
                </a:solidFill>
              </a:rPr>
              <a:t> rimane costante </a:t>
            </a:r>
            <a:r>
              <a:rPr lang="it-IT" sz="2000" dirty="0" smtClean="0">
                <a:solidFill>
                  <a:srgbClr val="170AC6"/>
                </a:solidFill>
              </a:rPr>
              <a:t>(effetto tampone) ed </a:t>
            </a:r>
            <a:r>
              <a:rPr lang="it-IT" sz="2000" b="1" i="1" dirty="0" smtClean="0">
                <a:solidFill>
                  <a:srgbClr val="C00000"/>
                </a:solidFill>
              </a:rPr>
              <a:t>il valore di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pK</a:t>
            </a:r>
            <a:r>
              <a:rPr lang="it-IT" sz="2000" b="1" i="1" dirty="0" smtClean="0">
                <a:solidFill>
                  <a:srgbClr val="C00000"/>
                </a:solidFill>
              </a:rPr>
              <a:t> varia poco sia con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 che con la forza ionica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.</a:t>
            </a:r>
          </a:p>
          <a:p>
            <a:pPr algn="just"/>
            <a:endParaRPr lang="it-IT" sz="2000" dirty="0">
              <a:solidFill>
                <a:srgbClr val="170AC6"/>
              </a:solidFill>
              <a:sym typeface="Symbol"/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  <a:sym typeface="Symbol"/>
              </a:rPr>
              <a:t>Al contrario per un poliacido debole, es. acido poliacrilico (PAA):</a:t>
            </a:r>
          </a:p>
          <a:p>
            <a:pPr algn="just"/>
            <a:endParaRPr lang="it-IT" sz="2000" dirty="0">
              <a:solidFill>
                <a:srgbClr val="170AC6"/>
              </a:solidFill>
              <a:sym typeface="Symbol"/>
            </a:endParaRPr>
          </a:p>
          <a:p>
            <a:pPr algn="ctr"/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[-CH</a:t>
            </a:r>
            <a:r>
              <a:rPr lang="it-IT" sz="2000" b="1" i="1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-CH(COOH)-]</a:t>
            </a:r>
            <a:r>
              <a:rPr lang="it-IT" sz="2000" b="1" i="1" baseline="-25000" dirty="0" smtClean="0">
                <a:solidFill>
                  <a:srgbClr val="C00000"/>
                </a:solidFill>
                <a:sym typeface="Symbol"/>
              </a:rPr>
              <a:t>n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 </a:t>
            </a:r>
          </a:p>
          <a:p>
            <a:pPr algn="just"/>
            <a:endParaRPr lang="it-IT" sz="2000" b="1" i="1" dirty="0">
              <a:solidFill>
                <a:srgbClr val="170AC6"/>
              </a:solidFill>
              <a:sym typeface="Symbol"/>
            </a:endParaRPr>
          </a:p>
          <a:p>
            <a:pPr algn="just"/>
            <a:r>
              <a:rPr lang="it-IT" sz="2000" b="1" i="1" dirty="0">
                <a:solidFill>
                  <a:srgbClr val="C00000"/>
                </a:solidFill>
                <a:sym typeface="Symbol"/>
              </a:rPr>
              <a:t>i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l valore di </a:t>
            </a:r>
            <a:r>
              <a:rPr lang="it-IT" sz="2000" b="1" i="1" dirty="0" err="1" smtClean="0">
                <a:solidFill>
                  <a:srgbClr val="C00000"/>
                </a:solidFill>
                <a:sym typeface="Symbol"/>
              </a:rPr>
              <a:t>pK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 varia sensibilmente con  e dipende dalla concentrazione del sale aggiunto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, crescendo quando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C</a:t>
            </a:r>
            <a:r>
              <a:rPr lang="it-IT" sz="2000" b="1" i="1" baseline="-25000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 tende a zero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, come dimostrato dalla figura seguente.</a:t>
            </a:r>
          </a:p>
        </p:txBody>
      </p:sp>
    </p:spTree>
    <p:extLst>
      <p:ext uri="{BB962C8B-B14F-4D97-AF65-F5344CB8AC3E}">
        <p14:creationId xmlns:p14="http://schemas.microsoft.com/office/powerpoint/2010/main" xmlns="" val="1278455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3871951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5148064" y="1772816"/>
            <a:ext cx="28083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C00000"/>
                </a:solidFill>
              </a:rPr>
              <a:t>Variazione della costante di dissociazione apparente </a:t>
            </a:r>
            <a:r>
              <a:rPr lang="it-IT" sz="2000" b="1" i="1" dirty="0" smtClean="0">
                <a:solidFill>
                  <a:srgbClr val="C00000"/>
                </a:solidFill>
              </a:rPr>
              <a:t>K</a:t>
            </a:r>
            <a:r>
              <a:rPr lang="it-IT" sz="2000" dirty="0" smtClean="0">
                <a:solidFill>
                  <a:srgbClr val="C00000"/>
                </a:solidFill>
              </a:rPr>
              <a:t> dell’acido poliacrilico  in funzione del grado di dissociazione ed a diversi valori di C</a:t>
            </a:r>
            <a:r>
              <a:rPr lang="it-IT" sz="2000" baseline="-25000" dirty="0" smtClean="0">
                <a:solidFill>
                  <a:srgbClr val="C00000"/>
                </a:solidFill>
              </a:rPr>
              <a:t>s</a:t>
            </a:r>
            <a:r>
              <a:rPr lang="it-IT" sz="2000" dirty="0" smtClean="0">
                <a:solidFill>
                  <a:srgbClr val="C00000"/>
                </a:solidFill>
              </a:rPr>
              <a:t>.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1593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71600" y="978817"/>
            <a:ext cx="71287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L’aumento di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pK</a:t>
            </a:r>
            <a:r>
              <a:rPr lang="it-IT" sz="2000" dirty="0" smtClean="0">
                <a:solidFill>
                  <a:srgbClr val="170AC6"/>
                </a:solidFill>
              </a:rPr>
              <a:t> in funzione di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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, anche </a:t>
            </a:r>
            <a:r>
              <a:rPr lang="it-IT" sz="2000" dirty="0" smtClean="0">
                <a:solidFill>
                  <a:srgbClr val="170AC6"/>
                </a:solidFill>
              </a:rPr>
              <a:t>di </a:t>
            </a:r>
            <a:r>
              <a:rPr lang="it-IT" sz="2000" dirty="0">
                <a:solidFill>
                  <a:srgbClr val="170AC6"/>
                </a:solidFill>
              </a:rPr>
              <a:t>diversi ordini di grandezza </a:t>
            </a:r>
            <a:r>
              <a:rPr lang="it-IT" sz="2000" dirty="0" smtClean="0">
                <a:solidFill>
                  <a:srgbClr val="170AC6"/>
                </a:solidFill>
              </a:rPr>
              <a:t>al diminuire di </a:t>
            </a:r>
            <a:r>
              <a:rPr lang="it-IT" sz="2000" b="1" i="1" dirty="0" smtClean="0">
                <a:solidFill>
                  <a:srgbClr val="C00000"/>
                </a:solidFill>
              </a:rPr>
              <a:t>C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s</a:t>
            </a:r>
            <a:r>
              <a:rPr lang="it-IT" sz="2000" dirty="0" smtClean="0">
                <a:solidFill>
                  <a:srgbClr val="170AC6"/>
                </a:solidFill>
              </a:rPr>
              <a:t>, si spiega con l’aumento di cariche elettriche sul polimero al procedere della titolazione: in presenza di cariche già presenti sul polimero, la dissociazione di un ulteriore atomo di </a:t>
            </a:r>
            <a:r>
              <a:rPr lang="it-IT" sz="2000" b="1" i="1" dirty="0" smtClean="0">
                <a:solidFill>
                  <a:srgbClr val="C00000"/>
                </a:solidFill>
              </a:rPr>
              <a:t>H</a:t>
            </a:r>
            <a:r>
              <a:rPr lang="it-IT" sz="2000" dirty="0" smtClean="0">
                <a:solidFill>
                  <a:srgbClr val="170AC6"/>
                </a:solidFill>
              </a:rPr>
              <a:t> richiede un lavoro addizionale contro il potenziale elettrico dato dalle cariche già formate sul polimero.  Effetto non presente in una specie monomerica.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La forma della curva di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pK</a:t>
            </a:r>
            <a:r>
              <a:rPr lang="it-IT" sz="2000" b="1" i="1" dirty="0" smtClean="0">
                <a:solidFill>
                  <a:srgbClr val="C00000"/>
                </a:solidFill>
              </a:rPr>
              <a:t> vs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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dipende dalla densità di carica presente sul polimero che dipende a sua volta dal grado di dissociazione, ma anche da altri parametri come la conformazione della catena polimerica che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può essere statistica o definita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, come avviene in una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struttura elicoidale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.</a:t>
            </a:r>
            <a:endParaRPr lang="en-US" sz="2000" dirty="0">
              <a:solidFill>
                <a:srgbClr val="170A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58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34194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83568" y="476672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Una </a:t>
            </a:r>
            <a:r>
              <a:rPr lang="it-IT" sz="2000" b="1" i="1" dirty="0" smtClean="0">
                <a:solidFill>
                  <a:srgbClr val="C00000"/>
                </a:solidFill>
              </a:rPr>
              <a:t>variazione conformazionale </a:t>
            </a:r>
            <a:r>
              <a:rPr lang="it-IT" sz="2000" dirty="0" smtClean="0">
                <a:solidFill>
                  <a:srgbClr val="170AC6"/>
                </a:solidFill>
              </a:rPr>
              <a:t>da una struttura statistica ad una elicoidale, o viceversa, può avvenire anche nel corso della titolazione variando così la densità di carica anche a parità di grado di dissociazione.  Di conseguenza </a:t>
            </a:r>
            <a:r>
              <a:rPr lang="it-IT" sz="2000" b="1" i="1" dirty="0" smtClean="0">
                <a:solidFill>
                  <a:srgbClr val="C00000"/>
                </a:solidFill>
              </a:rPr>
              <a:t>cambia la forma della curva di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pK</a:t>
            </a:r>
            <a:r>
              <a:rPr lang="it-IT" sz="2000" b="1" i="1" dirty="0" smtClean="0">
                <a:solidFill>
                  <a:srgbClr val="C00000"/>
                </a:solidFill>
              </a:rPr>
              <a:t> vs </a:t>
            </a:r>
            <a:r>
              <a:rPr lang="it-IT" sz="2000" b="1" i="1" dirty="0" smtClean="0">
                <a:solidFill>
                  <a:srgbClr val="C00000"/>
                </a:solidFill>
                <a:sym typeface="Symbol"/>
              </a:rPr>
              <a:t>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.</a:t>
            </a:r>
            <a:endParaRPr lang="en-US" sz="2000" dirty="0">
              <a:solidFill>
                <a:srgbClr val="170AC6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004048" y="2458927"/>
            <a:ext cx="33123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C00000"/>
                </a:solidFill>
              </a:rPr>
              <a:t>Variazione di </a:t>
            </a:r>
            <a:r>
              <a:rPr lang="it-IT" sz="2000" b="1" i="1" dirty="0" smtClean="0">
                <a:solidFill>
                  <a:srgbClr val="C00000"/>
                </a:solidFill>
              </a:rPr>
              <a:t>K</a:t>
            </a:r>
            <a:r>
              <a:rPr lang="it-IT" sz="2000" dirty="0" smtClean="0">
                <a:solidFill>
                  <a:srgbClr val="C00000"/>
                </a:solidFill>
              </a:rPr>
              <a:t> con il grado di dissociazione per l’acido </a:t>
            </a:r>
            <a:r>
              <a:rPr lang="it-IT" sz="2000" dirty="0" err="1" smtClean="0">
                <a:solidFill>
                  <a:srgbClr val="C00000"/>
                </a:solidFill>
              </a:rPr>
              <a:t>polimetacrilico</a:t>
            </a:r>
            <a:r>
              <a:rPr lang="it-IT" sz="2000" dirty="0" smtClean="0">
                <a:solidFill>
                  <a:srgbClr val="C00000"/>
                </a:solidFill>
              </a:rPr>
              <a:t> che mostra una transizione conformazionale nell’intervallo di 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 tra 0,15 e 0,30.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102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64568" y="476672"/>
            <a:ext cx="7814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Un effetto simile può essere dato da una </a:t>
            </a:r>
            <a:r>
              <a:rPr lang="it-IT" sz="2000" b="1" i="1" dirty="0" smtClean="0">
                <a:solidFill>
                  <a:srgbClr val="C00000"/>
                </a:solidFill>
              </a:rPr>
              <a:t>distribuzione non casuale di gruppi carichi e non carichi sul polimero</a:t>
            </a:r>
            <a:r>
              <a:rPr lang="it-IT" sz="2000" dirty="0" smtClean="0">
                <a:solidFill>
                  <a:srgbClr val="170AC6"/>
                </a:solidFill>
              </a:rPr>
              <a:t> che altera il termine ideale di  entropia di mescolamento tra gruppi carichi e gruppi non carichi.</a:t>
            </a: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Un effetto di questo tipo è dato dal polimero </a:t>
            </a:r>
            <a:r>
              <a:rPr lang="it-IT" sz="2000" dirty="0" err="1" smtClean="0">
                <a:solidFill>
                  <a:srgbClr val="170AC6"/>
                </a:solidFill>
              </a:rPr>
              <a:t>polietilenimmina</a:t>
            </a:r>
            <a:r>
              <a:rPr lang="it-IT" sz="2000" dirty="0" smtClean="0">
                <a:solidFill>
                  <a:srgbClr val="170AC6"/>
                </a:solidFill>
              </a:rPr>
              <a:t> studiato in funzione del grado di carica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.  (Notare che all’aumentare della carica il polimero si </a:t>
            </a:r>
            <a:r>
              <a:rPr lang="it-IT" sz="2000" dirty="0" err="1" smtClean="0">
                <a:solidFill>
                  <a:srgbClr val="170AC6"/>
                </a:solidFill>
                <a:sym typeface="Symbol"/>
              </a:rPr>
              <a:t>protona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):</a:t>
            </a:r>
            <a:endParaRPr lang="en-US" sz="2000" dirty="0">
              <a:solidFill>
                <a:srgbClr val="170AC6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9805" y="2231436"/>
            <a:ext cx="4197057" cy="41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043608" y="3717233"/>
            <a:ext cx="2789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C00000"/>
                </a:solidFill>
              </a:rPr>
              <a:t>La titolazione è eseguita a diverse concentrazioni di </a:t>
            </a:r>
            <a:r>
              <a:rPr lang="it-IT" sz="2000" dirty="0" err="1" smtClean="0">
                <a:solidFill>
                  <a:srgbClr val="C00000"/>
                </a:solidFill>
              </a:rPr>
              <a:t>NaCl</a:t>
            </a:r>
            <a:r>
              <a:rPr lang="it-IT" sz="2000" dirty="0" smtClean="0">
                <a:solidFill>
                  <a:srgbClr val="C00000"/>
                </a:solidFill>
              </a:rPr>
              <a:t>: dall’alto 1, 0.5, 0.1, e 0 </a:t>
            </a:r>
            <a:r>
              <a:rPr lang="it-IT" sz="2000" dirty="0" err="1" smtClean="0">
                <a:solidFill>
                  <a:srgbClr val="C00000"/>
                </a:solidFill>
              </a:rPr>
              <a:t>mol</a:t>
            </a:r>
            <a:r>
              <a:rPr lang="it-IT" sz="2000" dirty="0" smtClean="0">
                <a:solidFill>
                  <a:srgbClr val="C00000"/>
                </a:solidFill>
              </a:rPr>
              <a:t>/L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7013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11297" y="620688"/>
            <a:ext cx="766834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Le soluzioni che contengono polielettroliti hanno proprietà che dipendono sia dalla </a:t>
            </a:r>
            <a:r>
              <a:rPr lang="it-IT" sz="2000" dirty="0">
                <a:solidFill>
                  <a:srgbClr val="170AC6"/>
                </a:solidFill>
              </a:rPr>
              <a:t>l</a:t>
            </a:r>
            <a:r>
              <a:rPr lang="it-IT" sz="2000" dirty="0" smtClean="0">
                <a:solidFill>
                  <a:srgbClr val="170AC6"/>
                </a:solidFill>
              </a:rPr>
              <a:t>oro </a:t>
            </a:r>
            <a:r>
              <a:rPr lang="it-IT" sz="2000" b="1" i="1" dirty="0" smtClean="0">
                <a:solidFill>
                  <a:srgbClr val="C00000"/>
                </a:solidFill>
              </a:rPr>
              <a:t>natura macromolecolare </a:t>
            </a:r>
            <a:r>
              <a:rPr lang="it-IT" sz="2000" dirty="0" smtClean="0">
                <a:solidFill>
                  <a:srgbClr val="170AC6"/>
                </a:solidFill>
              </a:rPr>
              <a:t>che dalla presenza di </a:t>
            </a:r>
            <a:r>
              <a:rPr lang="it-IT" sz="2000" b="1" i="1" dirty="0" smtClean="0">
                <a:solidFill>
                  <a:srgbClr val="C00000"/>
                </a:solidFill>
              </a:rPr>
              <a:t>carice elettriche</a:t>
            </a:r>
            <a:r>
              <a:rPr lang="it-IT" sz="2000" dirty="0" smtClean="0">
                <a:solidFill>
                  <a:srgbClr val="170AC6"/>
                </a:solidFill>
              </a:rPr>
              <a:t>.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Nella descrizione delle proprietà dei polielettroliti spesso la </a:t>
            </a:r>
            <a:r>
              <a:rPr lang="it-IT" sz="2000" b="1" i="1" dirty="0" smtClean="0">
                <a:solidFill>
                  <a:srgbClr val="C00000"/>
                </a:solidFill>
              </a:rPr>
              <a:t>carica totale </a:t>
            </a:r>
            <a:r>
              <a:rPr lang="it-IT" sz="2000" dirty="0" smtClean="0">
                <a:solidFill>
                  <a:srgbClr val="170AC6"/>
                </a:solidFill>
              </a:rPr>
              <a:t>è considerata </a:t>
            </a:r>
            <a:r>
              <a:rPr lang="it-IT" sz="2000" b="1" i="1" dirty="0" smtClean="0">
                <a:solidFill>
                  <a:srgbClr val="C00000"/>
                </a:solidFill>
              </a:rPr>
              <a:t>uniformemente distribuita lungo la catena polimerica </a:t>
            </a:r>
            <a:r>
              <a:rPr lang="it-IT" sz="2000" dirty="0" smtClean="0">
                <a:solidFill>
                  <a:srgbClr val="170AC6"/>
                </a:solidFill>
              </a:rPr>
              <a:t>e gli effetti dovuti alla specifica natura dei gruppi carichi sono trascurati.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In questo modo, generalmente, è possibile avere una descrizione termodinamica del comportamento dei polielettroliti malgrado la complessità intrinseca del sistema.</a:t>
            </a:r>
          </a:p>
          <a:p>
            <a:pPr algn="just"/>
            <a:endParaRPr lang="it-IT" sz="2000" dirty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Da una parte, la variabilità conformazionale delle catene polimeriche richiede una descrizione statistica del sistema e dall’altra le interazioni elettriche sono profondamente diverse da ogni altra interazione presente nei polimeri per forza e persistenza a «grandi» distanze.</a:t>
            </a:r>
            <a:endParaRPr lang="en-US" sz="2000" dirty="0">
              <a:solidFill>
                <a:srgbClr val="170A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132344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260648"/>
            <a:ext cx="815772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170AC6"/>
                </a:solidFill>
              </a:rPr>
              <a:t>Effetto delle interazioni elettriche sulla statistica conformazionale</a:t>
            </a: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Due effetti:</a:t>
            </a:r>
          </a:p>
          <a:p>
            <a:pPr marL="457200" indent="-457200" algn="just">
              <a:buAutoNum type="arabicParenR"/>
            </a:pPr>
            <a:r>
              <a:rPr lang="it-IT" sz="2000" dirty="0" smtClean="0">
                <a:solidFill>
                  <a:srgbClr val="170AC6"/>
                </a:solidFill>
              </a:rPr>
              <a:t>“</a:t>
            </a:r>
            <a:r>
              <a:rPr lang="it-IT" sz="2000" b="1" i="1" dirty="0" smtClean="0">
                <a:solidFill>
                  <a:srgbClr val="C00000"/>
                </a:solidFill>
              </a:rPr>
              <a:t>interazioni a corto raggio</a:t>
            </a:r>
            <a:r>
              <a:rPr lang="it-IT" sz="2000" dirty="0" smtClean="0">
                <a:solidFill>
                  <a:srgbClr val="170AC6"/>
                </a:solidFill>
              </a:rPr>
              <a:t>”  dovute a interazioni tra (pochi) gruppi carichi in sequenza sulla catena che determinano la rigidità locale della catena polimerica.  Questa è definita dalla “</a:t>
            </a:r>
            <a:r>
              <a:rPr lang="it-IT" sz="2000" b="1" i="1" dirty="0" smtClean="0">
                <a:solidFill>
                  <a:srgbClr val="C00000"/>
                </a:solidFill>
              </a:rPr>
              <a:t>lunghezza di persistenza</a:t>
            </a:r>
            <a:r>
              <a:rPr lang="it-IT" sz="2000" dirty="0" smtClean="0">
                <a:solidFill>
                  <a:srgbClr val="170AC6"/>
                </a:solidFill>
              </a:rPr>
              <a:t>”.</a:t>
            </a:r>
          </a:p>
          <a:p>
            <a:pPr marL="457200" indent="-457200" algn="just">
              <a:buAutoNum type="arabicParenR"/>
            </a:pPr>
            <a:r>
              <a:rPr lang="it-IT" sz="2000" dirty="0" smtClean="0">
                <a:solidFill>
                  <a:srgbClr val="170AC6"/>
                </a:solidFill>
              </a:rPr>
              <a:t>A “</a:t>
            </a:r>
            <a:r>
              <a:rPr lang="it-IT" sz="2000" b="1" i="1" dirty="0" smtClean="0">
                <a:solidFill>
                  <a:srgbClr val="C00000"/>
                </a:solidFill>
              </a:rPr>
              <a:t>lunga distanza</a:t>
            </a:r>
            <a:r>
              <a:rPr lang="it-IT" sz="2000" dirty="0" smtClean="0">
                <a:solidFill>
                  <a:srgbClr val="170AC6"/>
                </a:solidFill>
              </a:rPr>
              <a:t>” segmenti carichi di catena possono avvicinarsi tra loro (se la catena ha una certa flessibilità) e avere interazioni repulsive. Queste causano una espansione del gomitolo macromolecolare maggiore di quella che si avrebbe senza cariche.  Questa proprietà è definita dal “</a:t>
            </a:r>
            <a:r>
              <a:rPr lang="it-IT" sz="2000" b="1" i="1" dirty="0" smtClean="0">
                <a:solidFill>
                  <a:srgbClr val="C00000"/>
                </a:solidFill>
              </a:rPr>
              <a:t>volume escluso</a:t>
            </a:r>
            <a:r>
              <a:rPr lang="it-IT" sz="2000" dirty="0" smtClean="0">
                <a:solidFill>
                  <a:srgbClr val="170AC6"/>
                </a:solidFill>
              </a:rPr>
              <a:t>”.</a:t>
            </a:r>
          </a:p>
          <a:p>
            <a:pPr marL="457200" indent="-457200" algn="just">
              <a:buAutoNum type="arabicParenR"/>
            </a:pPr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Entrambi gli effetti sono controllati dalla </a:t>
            </a:r>
            <a:r>
              <a:rPr lang="it-IT" sz="2000" b="1" i="1" dirty="0" smtClean="0">
                <a:solidFill>
                  <a:srgbClr val="C00000"/>
                </a:solidFill>
              </a:rPr>
              <a:t>presenza di sali aggiunti </a:t>
            </a:r>
            <a:r>
              <a:rPr lang="it-IT" sz="2000" dirty="0" smtClean="0">
                <a:solidFill>
                  <a:srgbClr val="170AC6"/>
                </a:solidFill>
              </a:rPr>
              <a:t>(forza ionica) che schermano le forze dovute alle cariche del polimero.</a:t>
            </a: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                   Definizione di forza ionica</a:t>
            </a: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La schermatura data dal sale aggiunto può anche portare alla scomparsa dell’effetto di volume escluso (condizioni 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). Es. per il </a:t>
            </a:r>
            <a:r>
              <a:rPr lang="it-IT" sz="2000" dirty="0" err="1" smtClean="0">
                <a:solidFill>
                  <a:srgbClr val="170AC6"/>
                </a:solidFill>
                <a:sym typeface="Symbol"/>
              </a:rPr>
              <a:t>polistirensolfonato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 di sodio si hanno in </a:t>
            </a:r>
            <a:r>
              <a:rPr lang="it-IT" sz="2000" dirty="0" err="1" smtClean="0">
                <a:solidFill>
                  <a:srgbClr val="170AC6"/>
                </a:solidFill>
                <a:sym typeface="Symbol"/>
              </a:rPr>
              <a:t>NaCl</a:t>
            </a:r>
            <a:r>
              <a:rPr lang="it-IT" sz="2000" dirty="0" smtClean="0">
                <a:solidFill>
                  <a:srgbClr val="170AC6"/>
                </a:solidFill>
                <a:sym typeface="Symbol"/>
              </a:rPr>
              <a:t> acquoso 4.17 M.</a:t>
            </a:r>
            <a:endParaRPr lang="it-IT" sz="2000" dirty="0" smtClean="0">
              <a:solidFill>
                <a:srgbClr val="170AC6"/>
              </a:solidFill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/>
        </p:nvGraphicFramePr>
        <p:xfrm>
          <a:off x="4572000" y="4653136"/>
          <a:ext cx="1467692" cy="792088"/>
        </p:xfrm>
        <a:graphic>
          <a:graphicData uri="http://schemas.openxmlformats.org/presentationml/2006/ole">
            <p:oleObj spid="_x0000_s3083" name="Equation" r:id="rId3" imgW="799753" imgH="431613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836712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A livello molecolare, in contrasto con le cariche mobili di piccoli ioni che possono muoversi liberamente in soluzione, </a:t>
            </a:r>
            <a:r>
              <a:rPr lang="it-IT" sz="2000" b="1" i="1" dirty="0" smtClean="0">
                <a:solidFill>
                  <a:srgbClr val="C00000"/>
                </a:solidFill>
              </a:rPr>
              <a:t>le cariche sul polimero sono raggruppate in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clusters</a:t>
            </a:r>
            <a:r>
              <a:rPr lang="it-IT" sz="2000" dirty="0" smtClean="0">
                <a:solidFill>
                  <a:srgbClr val="170AC6"/>
                </a:solidFill>
              </a:rPr>
              <a:t> che cambiano geometria al variare della conformazione globale del polimero.</a:t>
            </a: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Attorno ai cluster immobilizzati di cariche sul polimero </a:t>
            </a:r>
            <a:r>
              <a:rPr lang="it-IT" sz="2000" b="1" i="1" dirty="0" smtClean="0">
                <a:solidFill>
                  <a:srgbClr val="C00000"/>
                </a:solidFill>
              </a:rPr>
              <a:t>il potenziale elettrico è localmente molto più alto che in altre parti del sistema</a:t>
            </a:r>
            <a:r>
              <a:rPr lang="it-IT" sz="2000" dirty="0" smtClean="0">
                <a:solidFill>
                  <a:srgbClr val="170AC6"/>
                </a:solidFill>
              </a:rPr>
              <a:t>, ma il potenziale fluttua insieme alle fluttuazioni conformazionali della catena macromolecolare</a:t>
            </a: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Il modello quindi di carica puntiforme in soluzione (come nel trattamento di </a:t>
            </a:r>
            <a:r>
              <a:rPr lang="it-IT" sz="2000" dirty="0" err="1" smtClean="0">
                <a:solidFill>
                  <a:srgbClr val="170AC6"/>
                </a:solidFill>
              </a:rPr>
              <a:t>Debye-Huckel</a:t>
            </a:r>
            <a:r>
              <a:rPr lang="it-IT" sz="2000" dirty="0" smtClean="0">
                <a:solidFill>
                  <a:srgbClr val="170AC6"/>
                </a:solidFill>
              </a:rPr>
              <a:t>) non può essere valido.</a:t>
            </a: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Le caratteristiche particolari delle soluzioni di polielettroliti possono essere illustrate da alcuni esempi.</a:t>
            </a:r>
            <a:endParaRPr lang="it-IT" sz="2000" dirty="0">
              <a:solidFill>
                <a:srgbClr val="170AC6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627784" y="2060848"/>
          <a:ext cx="3672408" cy="633174"/>
        </p:xfrm>
        <a:graphic>
          <a:graphicData uri="http://schemas.openxmlformats.org/presentationml/2006/ole">
            <p:oleObj spid="_x0000_s1062" name="Equazione" r:id="rId3" imgW="1523339" imgH="266584" progId="Equation.3">
              <p:embed/>
            </p:oleObj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611560" y="332656"/>
            <a:ext cx="770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170AC6"/>
                </a:solidFill>
              </a:rPr>
              <a:t>Viscosità</a:t>
            </a: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E’ stata già illustrata la caratteristica dei polimeri di conferire a soluzioni una viscosità elevata rispetto a composti a basso peso.  L’equazione fondamentale della viscosità è: </a:t>
            </a:r>
            <a:endParaRPr lang="it-IT" sz="2000" dirty="0">
              <a:solidFill>
                <a:srgbClr val="170AC6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627784" y="3089056"/>
            <a:ext cx="861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da cui </a:t>
            </a:r>
            <a:endParaRPr lang="it-IT" sz="2000" dirty="0">
              <a:solidFill>
                <a:srgbClr val="170AC6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635896" y="2852936"/>
          <a:ext cx="1728192" cy="959099"/>
        </p:xfrm>
        <a:graphic>
          <a:graphicData uri="http://schemas.openxmlformats.org/presentationml/2006/ole">
            <p:oleObj spid="_x0000_s1063" name="Equation" r:id="rId4" imgW="889000" imgH="469900" progId="Equation.3">
              <p:embed/>
            </p:oleObj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11560" y="4005064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E’ intuitivo che la viscosità intrinseca dipenda dalle dimensioni della macromolecola e quindi dalla </a:t>
            </a:r>
            <a:r>
              <a:rPr lang="it-IT" sz="2000" b="1" i="1" dirty="0" smtClean="0">
                <a:solidFill>
                  <a:srgbClr val="C00000"/>
                </a:solidFill>
              </a:rPr>
              <a:t>distanza testa-coda  </a:t>
            </a:r>
            <a:r>
              <a:rPr lang="it-IT" sz="2000" dirty="0" smtClean="0">
                <a:solidFill>
                  <a:srgbClr val="170AC6"/>
                </a:solidFill>
              </a:rPr>
              <a:t>(</a:t>
            </a:r>
            <a:r>
              <a:rPr lang="it-IT" sz="2000" b="1" i="1" dirty="0" smtClean="0">
                <a:solidFill>
                  <a:srgbClr val="C00000"/>
                </a:solidFill>
              </a:rPr>
              <a:t>r</a:t>
            </a:r>
            <a:r>
              <a:rPr lang="it-IT" sz="2000" dirty="0" smtClean="0">
                <a:solidFill>
                  <a:srgbClr val="170AC6"/>
                </a:solidFill>
              </a:rPr>
              <a:t>) e dal </a:t>
            </a:r>
            <a:r>
              <a:rPr lang="it-IT" sz="2000" b="1" i="1" dirty="0" smtClean="0">
                <a:solidFill>
                  <a:srgbClr val="C00000"/>
                </a:solidFill>
              </a:rPr>
              <a:t>raggio di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girazione</a:t>
            </a:r>
            <a:r>
              <a:rPr lang="it-IT" sz="2000" dirty="0" smtClean="0">
                <a:solidFill>
                  <a:srgbClr val="170AC6"/>
                </a:solidFill>
              </a:rPr>
              <a:t> (</a:t>
            </a:r>
            <a:r>
              <a:rPr lang="it-IT" sz="2000" b="1" i="1" dirty="0" err="1" smtClean="0">
                <a:solidFill>
                  <a:srgbClr val="C00000"/>
                </a:solidFill>
              </a:rPr>
              <a:t>R</a:t>
            </a:r>
            <a:r>
              <a:rPr lang="it-IT" sz="2000" b="1" i="1" baseline="-25000" dirty="0" err="1" smtClean="0">
                <a:solidFill>
                  <a:srgbClr val="C00000"/>
                </a:solidFill>
              </a:rPr>
              <a:t>g</a:t>
            </a:r>
            <a:r>
              <a:rPr lang="it-IT" sz="2000" dirty="0" smtClean="0">
                <a:solidFill>
                  <a:srgbClr val="170AC6"/>
                </a:solidFill>
              </a:rPr>
              <a:t>) con la relazione di scala:</a:t>
            </a:r>
            <a:endParaRPr lang="it-IT" sz="2000" dirty="0">
              <a:solidFill>
                <a:srgbClr val="170AC6"/>
              </a:solidFill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987824" y="5157192"/>
          <a:ext cx="2919413" cy="746125"/>
        </p:xfrm>
        <a:graphic>
          <a:graphicData uri="http://schemas.openxmlformats.org/presentationml/2006/ole">
            <p:oleObj spid="_x0000_s1064" name="Equation" r:id="rId5" imgW="1269449" imgH="330057" progId="Equation.3">
              <p:embed/>
            </p:oleObj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404664"/>
            <a:ext cx="81722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Soluzioni di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polielettroliti</a:t>
            </a:r>
            <a:r>
              <a:rPr lang="it-IT" sz="2000" b="1" i="1" dirty="0" smtClean="0">
                <a:solidFill>
                  <a:srgbClr val="C00000"/>
                </a:solidFill>
              </a:rPr>
              <a:t> non completamente rigidi </a:t>
            </a:r>
            <a:r>
              <a:rPr lang="it-IT" sz="2000" dirty="0" smtClean="0">
                <a:solidFill>
                  <a:srgbClr val="170AC6"/>
                </a:solidFill>
              </a:rPr>
              <a:t>hanno un comportamento che si discosta dall’equazione precedente e dipende dalla “</a:t>
            </a:r>
            <a:r>
              <a:rPr lang="it-IT" sz="2000" b="1" i="1" dirty="0" smtClean="0">
                <a:solidFill>
                  <a:srgbClr val="C00000"/>
                </a:solidFill>
              </a:rPr>
              <a:t>densità di carica</a:t>
            </a:r>
            <a:r>
              <a:rPr lang="it-IT" sz="2000" dirty="0" smtClean="0">
                <a:solidFill>
                  <a:srgbClr val="170AC6"/>
                </a:solidFill>
              </a:rPr>
              <a:t>” ( </a:t>
            </a:r>
            <a:r>
              <a:rPr lang="it-IT" sz="2000" b="1" i="1" dirty="0" err="1" smtClean="0">
                <a:solidFill>
                  <a:srgbClr val="C00000"/>
                </a:solidFill>
              </a:rPr>
              <a:t>Ze</a:t>
            </a:r>
            <a:r>
              <a:rPr lang="it-IT" sz="2000" b="1" i="1" dirty="0" smtClean="0">
                <a:solidFill>
                  <a:srgbClr val="C00000"/>
                </a:solidFill>
              </a:rPr>
              <a:t>/L</a:t>
            </a:r>
            <a:r>
              <a:rPr lang="it-IT" sz="2000" dirty="0" smtClean="0">
                <a:solidFill>
                  <a:srgbClr val="170AC6"/>
                </a:solidFill>
              </a:rPr>
              <a:t>: numero </a:t>
            </a:r>
            <a:r>
              <a:rPr lang="it-IT" sz="2000" b="1" i="1" dirty="0" smtClean="0">
                <a:solidFill>
                  <a:srgbClr val="C00000"/>
                </a:solidFill>
              </a:rPr>
              <a:t>Z</a:t>
            </a:r>
            <a:r>
              <a:rPr lang="it-IT" sz="2000" dirty="0" smtClean="0">
                <a:solidFill>
                  <a:srgbClr val="170AC6"/>
                </a:solidFill>
              </a:rPr>
              <a:t> di cariche </a:t>
            </a:r>
            <a:r>
              <a:rPr lang="it-IT" sz="2000" b="1" i="1" dirty="0" smtClean="0">
                <a:solidFill>
                  <a:srgbClr val="C00000"/>
                </a:solidFill>
              </a:rPr>
              <a:t>e</a:t>
            </a:r>
            <a:r>
              <a:rPr lang="it-IT" sz="2000" dirty="0" smtClean="0">
                <a:solidFill>
                  <a:srgbClr val="170AC6"/>
                </a:solidFill>
              </a:rPr>
              <a:t> disposte su un polimero di lunghezza </a:t>
            </a:r>
            <a:r>
              <a:rPr lang="it-IT" sz="2000" b="1" i="1" dirty="0" smtClean="0">
                <a:solidFill>
                  <a:srgbClr val="C00000"/>
                </a:solidFill>
              </a:rPr>
              <a:t>L</a:t>
            </a:r>
            <a:r>
              <a:rPr lang="it-IT" sz="2000" dirty="0" smtClean="0">
                <a:solidFill>
                  <a:srgbClr val="170AC6"/>
                </a:solidFill>
              </a:rPr>
              <a:t>) e dalla </a:t>
            </a:r>
            <a:r>
              <a:rPr lang="it-IT" sz="2000" b="1" i="1" dirty="0" smtClean="0">
                <a:solidFill>
                  <a:srgbClr val="C00000"/>
                </a:solidFill>
              </a:rPr>
              <a:t>concentrazione di sale aggiunto</a:t>
            </a:r>
            <a:r>
              <a:rPr lang="it-IT" sz="2000" dirty="0" smtClean="0">
                <a:solidFill>
                  <a:srgbClr val="170AC6"/>
                </a:solidFill>
              </a:rPr>
              <a:t>.</a:t>
            </a:r>
          </a:p>
          <a:p>
            <a:pPr algn="just"/>
            <a:endParaRPr lang="it-IT" sz="2000" dirty="0" smtClean="0">
              <a:solidFill>
                <a:srgbClr val="170AC6"/>
              </a:solidFill>
            </a:endParaRPr>
          </a:p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Il comportamento </a:t>
            </a:r>
            <a:r>
              <a:rPr lang="it-IT" sz="2000" b="1" i="1" dirty="0" smtClean="0">
                <a:solidFill>
                  <a:srgbClr val="C00000"/>
                </a:solidFill>
              </a:rPr>
              <a:t>in assenza di sale aggiunto </a:t>
            </a:r>
            <a:r>
              <a:rPr lang="it-IT" sz="2000" dirty="0" smtClean="0">
                <a:solidFill>
                  <a:srgbClr val="170AC6"/>
                </a:solidFill>
              </a:rPr>
              <a:t>è mostrato nella figura:</a:t>
            </a:r>
            <a:endParaRPr lang="it-IT" sz="2000" dirty="0">
              <a:solidFill>
                <a:srgbClr val="170AC6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92896"/>
            <a:ext cx="3003576" cy="420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/>
          <p:cNvSpPr txBox="1"/>
          <p:nvPr/>
        </p:nvSpPr>
        <p:spPr>
          <a:xfrm>
            <a:off x="4283968" y="3573016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C00000"/>
                </a:solidFill>
              </a:rPr>
              <a:t>Viscosità ridotta del </a:t>
            </a:r>
            <a:r>
              <a:rPr lang="it-IT" dirty="0" err="1" smtClean="0">
                <a:solidFill>
                  <a:srgbClr val="C00000"/>
                </a:solidFill>
              </a:rPr>
              <a:t>polistirensolfonato</a:t>
            </a:r>
            <a:r>
              <a:rPr lang="it-IT" dirty="0" smtClean="0">
                <a:solidFill>
                  <a:srgbClr val="C00000"/>
                </a:solidFill>
              </a:rPr>
              <a:t> di sodio in assenza di sale aggiunto in funzione della concentrazione di polimero per pesi molecolari che vanno da 6.90x10</a:t>
            </a:r>
            <a:r>
              <a:rPr lang="it-IT" baseline="30000" dirty="0" smtClean="0">
                <a:solidFill>
                  <a:srgbClr val="C00000"/>
                </a:solidFill>
              </a:rPr>
              <a:t>5</a:t>
            </a:r>
            <a:r>
              <a:rPr lang="it-IT" dirty="0" smtClean="0">
                <a:solidFill>
                  <a:srgbClr val="C00000"/>
                </a:solidFill>
              </a:rPr>
              <a:t> (dall’alto) a 0.16x10</a:t>
            </a:r>
            <a:r>
              <a:rPr lang="it-IT" baseline="30000" dirty="0" smtClean="0">
                <a:solidFill>
                  <a:srgbClr val="C00000"/>
                </a:solidFill>
              </a:rPr>
              <a:t>5</a:t>
            </a:r>
            <a:r>
              <a:rPr lang="it-IT" dirty="0" smtClean="0">
                <a:solidFill>
                  <a:srgbClr val="C00000"/>
                </a:solidFill>
              </a:rPr>
              <a:t> (in basso).</a:t>
            </a:r>
            <a:endParaRPr lang="it-IT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99784" y="5345585"/>
            <a:ext cx="1944216" cy="151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568" y="548680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170AC6"/>
                </a:solidFill>
              </a:rPr>
              <a:t>Questo comportamento non è osservato per soluzioni di </a:t>
            </a:r>
            <a:r>
              <a:rPr lang="it-IT" sz="2000" dirty="0" err="1" smtClean="0">
                <a:solidFill>
                  <a:srgbClr val="170AC6"/>
                </a:solidFill>
              </a:rPr>
              <a:t>polielettroliti</a:t>
            </a:r>
            <a:r>
              <a:rPr lang="it-IT" sz="2000" dirty="0" smtClean="0">
                <a:solidFill>
                  <a:srgbClr val="170AC6"/>
                </a:solidFill>
              </a:rPr>
              <a:t> </a:t>
            </a:r>
            <a:r>
              <a:rPr lang="it-IT" sz="2000" b="1" i="1" dirty="0" smtClean="0">
                <a:solidFill>
                  <a:srgbClr val="C00000"/>
                </a:solidFill>
              </a:rPr>
              <a:t>in presenza di sale aggiunto </a:t>
            </a:r>
            <a:r>
              <a:rPr lang="it-IT" sz="2000" dirty="0" smtClean="0">
                <a:solidFill>
                  <a:srgbClr val="170AC6"/>
                </a:solidFill>
              </a:rPr>
              <a:t>(a concentrazione </a:t>
            </a:r>
            <a:r>
              <a:rPr lang="it-IT" sz="2000" b="1" i="1" dirty="0" smtClean="0">
                <a:solidFill>
                  <a:srgbClr val="C00000"/>
                </a:solidFill>
              </a:rPr>
              <a:t>C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s</a:t>
            </a:r>
            <a:r>
              <a:rPr lang="it-IT" sz="2000" b="1" i="1" dirty="0" smtClean="0">
                <a:solidFill>
                  <a:srgbClr val="C00000"/>
                </a:solidFill>
              </a:rPr>
              <a:t> &gt; 10</a:t>
            </a:r>
            <a:r>
              <a:rPr lang="it-IT" sz="2000" b="1" i="1" baseline="30000" dirty="0" smtClean="0">
                <a:solidFill>
                  <a:srgbClr val="C00000"/>
                </a:solidFill>
              </a:rPr>
              <a:t>-3</a:t>
            </a:r>
            <a:r>
              <a:rPr lang="it-IT" sz="2000" dirty="0" smtClean="0">
                <a:solidFill>
                  <a:srgbClr val="170AC6"/>
                </a:solidFill>
              </a:rPr>
              <a:t>):</a:t>
            </a:r>
            <a:endParaRPr lang="it-IT" sz="2000" dirty="0">
              <a:solidFill>
                <a:srgbClr val="170AC6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4097495" cy="45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/>
          <p:cNvSpPr txBox="1"/>
          <p:nvPr/>
        </p:nvSpPr>
        <p:spPr>
          <a:xfrm>
            <a:off x="5076056" y="1628800"/>
            <a:ext cx="380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C00000"/>
                </a:solidFill>
              </a:rPr>
              <a:t>Viscosità ridotta di una soluzione acquosa al 60.8% di </a:t>
            </a:r>
            <a:r>
              <a:rPr lang="it-IT" dirty="0" err="1" smtClean="0">
                <a:solidFill>
                  <a:srgbClr val="C00000"/>
                </a:solidFill>
              </a:rPr>
              <a:t>poly</a:t>
            </a:r>
            <a:r>
              <a:rPr lang="it-IT" dirty="0" smtClean="0">
                <a:solidFill>
                  <a:srgbClr val="C00000"/>
                </a:solidFill>
              </a:rPr>
              <a:t> (</a:t>
            </a:r>
            <a:r>
              <a:rPr lang="it-IT" dirty="0" err="1" smtClean="0">
                <a:solidFill>
                  <a:srgbClr val="C00000"/>
                </a:solidFill>
              </a:rPr>
              <a:t>vinil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>
                <a:solidFill>
                  <a:srgbClr val="C00000"/>
                </a:solidFill>
              </a:rPr>
              <a:t>butilpirimidinio</a:t>
            </a:r>
            <a:r>
              <a:rPr lang="it-IT" dirty="0" smtClean="0">
                <a:solidFill>
                  <a:srgbClr val="C00000"/>
                </a:solidFill>
              </a:rPr>
              <a:t>) bromuro a diverse concentrazioni di </a:t>
            </a:r>
            <a:r>
              <a:rPr lang="it-IT" dirty="0" err="1" smtClean="0">
                <a:solidFill>
                  <a:srgbClr val="C00000"/>
                </a:solidFill>
              </a:rPr>
              <a:t>NaCl</a:t>
            </a:r>
            <a:r>
              <a:rPr lang="it-IT" dirty="0" smtClean="0">
                <a:solidFill>
                  <a:srgbClr val="C00000"/>
                </a:solidFill>
              </a:rPr>
              <a:t> (A: 0, B: 2x10</a:t>
            </a:r>
            <a:r>
              <a:rPr lang="it-IT" baseline="30000" dirty="0" smtClean="0">
                <a:solidFill>
                  <a:srgbClr val="C00000"/>
                </a:solidFill>
              </a:rPr>
              <a:t>-5</a:t>
            </a:r>
            <a:r>
              <a:rPr lang="it-IT" dirty="0" smtClean="0">
                <a:solidFill>
                  <a:srgbClr val="C00000"/>
                </a:solidFill>
              </a:rPr>
              <a:t>; C: 10</a:t>
            </a:r>
            <a:r>
              <a:rPr lang="it-IT" baseline="30000" dirty="0" smtClean="0">
                <a:solidFill>
                  <a:srgbClr val="C00000"/>
                </a:solidFill>
              </a:rPr>
              <a:t>-3</a:t>
            </a:r>
            <a:r>
              <a:rPr lang="it-IT" dirty="0" smtClean="0">
                <a:solidFill>
                  <a:srgbClr val="C00000"/>
                </a:solidFill>
              </a:rPr>
              <a:t>; D: 2.5x10</a:t>
            </a:r>
            <a:r>
              <a:rPr lang="it-IT" baseline="30000" dirty="0" smtClean="0">
                <a:solidFill>
                  <a:srgbClr val="C00000"/>
                </a:solidFill>
              </a:rPr>
              <a:t>-3</a:t>
            </a:r>
            <a:r>
              <a:rPr lang="it-IT" dirty="0" smtClean="0">
                <a:solidFill>
                  <a:srgbClr val="C00000"/>
                </a:solidFill>
              </a:rPr>
              <a:t>; E: 6x10</a:t>
            </a:r>
            <a:r>
              <a:rPr lang="it-IT" baseline="30000" dirty="0" smtClean="0">
                <a:solidFill>
                  <a:srgbClr val="C00000"/>
                </a:solidFill>
              </a:rPr>
              <a:t>-3</a:t>
            </a:r>
            <a:r>
              <a:rPr lang="it-IT" dirty="0" smtClean="0">
                <a:solidFill>
                  <a:srgbClr val="C00000"/>
                </a:solidFill>
              </a:rPr>
              <a:t>; F: 10</a:t>
            </a:r>
            <a:r>
              <a:rPr lang="it-IT" baseline="30000" dirty="0" smtClean="0">
                <a:solidFill>
                  <a:srgbClr val="C00000"/>
                </a:solidFill>
              </a:rPr>
              <a:t>-2</a:t>
            </a:r>
            <a:r>
              <a:rPr lang="it-IT" dirty="0" smtClean="0">
                <a:solidFill>
                  <a:srgbClr val="C00000"/>
                </a:solidFill>
              </a:rPr>
              <a:t> mol/L.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178992" y="3845134"/>
            <a:ext cx="3594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A </a:t>
            </a:r>
            <a:r>
              <a:rPr lang="it-IT" sz="2000" b="1" i="1" dirty="0" smtClean="0">
                <a:solidFill>
                  <a:srgbClr val="C00000"/>
                </a:solidFill>
              </a:rPr>
              <a:t>C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s</a:t>
            </a:r>
            <a:r>
              <a:rPr lang="it-IT" sz="2000" dirty="0" smtClean="0">
                <a:solidFill>
                  <a:srgbClr val="170AC6"/>
                </a:solidFill>
              </a:rPr>
              <a:t> piuttosto elevata la viscosità intrinseca può ancora essere determinata.  Tuttavia dipende da </a:t>
            </a:r>
            <a:r>
              <a:rPr lang="it-IT" sz="2000" b="1" i="1" dirty="0" smtClean="0">
                <a:solidFill>
                  <a:srgbClr val="C00000"/>
                </a:solidFill>
              </a:rPr>
              <a:t>C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s</a:t>
            </a:r>
            <a:r>
              <a:rPr lang="it-IT" sz="2000" dirty="0" smtClean="0">
                <a:solidFill>
                  <a:srgbClr val="170AC6"/>
                </a:solidFill>
              </a:rPr>
              <a:t> poiché cambiano le dimensioni del gomitolo macromolecolare.</a:t>
            </a:r>
            <a:endParaRPr lang="it-IT" sz="2000" dirty="0">
              <a:solidFill>
                <a:srgbClr val="170AC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332656"/>
            <a:ext cx="80939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Questo </a:t>
            </a:r>
            <a:r>
              <a:rPr lang="it-IT" sz="2000" b="1" i="1" dirty="0" smtClean="0">
                <a:solidFill>
                  <a:srgbClr val="C00000"/>
                </a:solidFill>
              </a:rPr>
              <a:t>effetto di contrazione del volume </a:t>
            </a:r>
            <a:r>
              <a:rPr lang="it-IT" sz="2000" dirty="0" smtClean="0">
                <a:solidFill>
                  <a:srgbClr val="170AC6"/>
                </a:solidFill>
              </a:rPr>
              <a:t>della macromolecola in </a:t>
            </a:r>
            <a:r>
              <a:rPr lang="it-IT" sz="2000" b="1" i="1" dirty="0" smtClean="0">
                <a:solidFill>
                  <a:srgbClr val="C00000"/>
                </a:solidFill>
              </a:rPr>
              <a:t>funzione  della concentrazione di sale aggiunto</a:t>
            </a:r>
            <a:r>
              <a:rPr lang="it-IT" sz="2000" dirty="0" smtClean="0">
                <a:solidFill>
                  <a:srgbClr val="170AC6"/>
                </a:solidFill>
              </a:rPr>
              <a:t> è visto molto efficacemente nel caso del DNA.</a:t>
            </a:r>
            <a:endParaRPr lang="it-IT" sz="2000" dirty="0">
              <a:solidFill>
                <a:srgbClr val="170AC6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56792"/>
            <a:ext cx="34671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/>
          <p:cNvSpPr txBox="1"/>
          <p:nvPr/>
        </p:nvSpPr>
        <p:spPr>
          <a:xfrm>
            <a:off x="4932040" y="2780928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C00000"/>
                </a:solidFill>
              </a:rPr>
              <a:t>Viscosità intrinseca del DNA   (L 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 7X10</a:t>
            </a:r>
            <a:r>
              <a:rPr lang="it-IT" sz="2000" baseline="30000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 nm, M   10</a:t>
            </a:r>
            <a:r>
              <a:rPr lang="it-IT" sz="2000" baseline="30000" dirty="0" smtClean="0">
                <a:solidFill>
                  <a:srgbClr val="C00000"/>
                </a:solidFill>
                <a:sym typeface="Symbol"/>
              </a:rPr>
              <a:t>8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 g/mol) in funzione della </a:t>
            </a:r>
            <a:r>
              <a:rPr lang="it-IT" sz="2000" dirty="0" err="1" smtClean="0">
                <a:solidFill>
                  <a:srgbClr val="C00000"/>
                </a:solidFill>
                <a:sym typeface="Symbol"/>
              </a:rPr>
              <a:t>conc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. di </a:t>
            </a:r>
            <a:r>
              <a:rPr lang="it-IT" sz="2000" dirty="0" err="1" smtClean="0">
                <a:solidFill>
                  <a:srgbClr val="C00000"/>
                </a:solidFill>
                <a:sym typeface="Symbol"/>
              </a:rPr>
              <a:t>NaCl</a:t>
            </a:r>
            <a:r>
              <a:rPr lang="it-IT" sz="2000" dirty="0" smtClean="0">
                <a:solidFill>
                  <a:srgbClr val="C00000"/>
                </a:solidFill>
                <a:sym typeface="Symbol"/>
              </a:rPr>
              <a:t> aggiunto.</a:t>
            </a:r>
            <a:endParaRPr lang="it-IT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476672"/>
            <a:ext cx="8619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Per </a:t>
            </a:r>
            <a:r>
              <a:rPr lang="it-IT" sz="2000" b="1" i="1" dirty="0" smtClean="0">
                <a:solidFill>
                  <a:srgbClr val="C00000"/>
                </a:solidFill>
              </a:rPr>
              <a:t>polielettroliti «deboli»</a:t>
            </a:r>
            <a:r>
              <a:rPr lang="it-IT" sz="2000" dirty="0" smtClean="0">
                <a:solidFill>
                  <a:srgbClr val="170AC6"/>
                </a:solidFill>
              </a:rPr>
              <a:t>, in  presenza di sale aggiunto, la viscosità intrinseca dipende dalla densità di carica.  Più alta è questa e più alta è la viscosità intrinseca.</a:t>
            </a:r>
            <a:endParaRPr lang="en-US" sz="2000" dirty="0">
              <a:solidFill>
                <a:srgbClr val="170AC6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92335"/>
            <a:ext cx="3243370" cy="489654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21594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597857" y="4293096"/>
            <a:ext cx="35745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C00000"/>
                </a:solidFill>
              </a:rPr>
              <a:t>Viscosità intrinseca dell’acido poliacrilico in funzione del grado di dissociazione, a diverse concentrazioni di sale (</a:t>
            </a:r>
            <a:r>
              <a:rPr lang="it-IT" sz="2000" dirty="0" err="1" smtClean="0">
                <a:solidFill>
                  <a:srgbClr val="C00000"/>
                </a:solidFill>
              </a:rPr>
              <a:t>NaCl</a:t>
            </a:r>
            <a:r>
              <a:rPr lang="it-IT" sz="2000" dirty="0" smtClean="0">
                <a:solidFill>
                  <a:srgbClr val="C00000"/>
                </a:solidFill>
              </a:rPr>
              <a:t>) aggiunto.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2000" y="1628800"/>
            <a:ext cx="4226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170AC6"/>
                </a:solidFill>
              </a:rPr>
              <a:t>Aumentando la densità di carica </a:t>
            </a:r>
            <a:r>
              <a:rPr lang="it-IT" sz="2000" b="1" i="1" dirty="0" smtClean="0">
                <a:solidFill>
                  <a:srgbClr val="C00000"/>
                </a:solidFill>
              </a:rPr>
              <a:t>a C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s</a:t>
            </a:r>
            <a:r>
              <a:rPr lang="it-IT" sz="2000" b="1" i="1" dirty="0" smtClean="0">
                <a:solidFill>
                  <a:srgbClr val="C00000"/>
                </a:solidFill>
              </a:rPr>
              <a:t> costante</a:t>
            </a:r>
            <a:r>
              <a:rPr lang="it-IT" sz="2000" dirty="0" smtClean="0">
                <a:solidFill>
                  <a:srgbClr val="170AC6"/>
                </a:solidFill>
              </a:rPr>
              <a:t> aumentano le dimensione del gomitolo macromolecolare; </a:t>
            </a:r>
          </a:p>
          <a:p>
            <a:pPr algn="just"/>
            <a:r>
              <a:rPr lang="it-IT" sz="2000" b="1" i="1" dirty="0" smtClean="0">
                <a:solidFill>
                  <a:srgbClr val="C00000"/>
                </a:solidFill>
              </a:rPr>
              <a:t>a densità di carica costante</a:t>
            </a:r>
            <a:r>
              <a:rPr lang="it-IT" sz="2000" dirty="0" smtClean="0">
                <a:solidFill>
                  <a:srgbClr val="170AC6"/>
                </a:solidFill>
              </a:rPr>
              <a:t>, aumentando la </a:t>
            </a:r>
            <a:r>
              <a:rPr lang="it-IT" sz="2000" b="1" i="1" dirty="0" smtClean="0">
                <a:solidFill>
                  <a:srgbClr val="C00000"/>
                </a:solidFill>
              </a:rPr>
              <a:t>C</a:t>
            </a:r>
            <a:r>
              <a:rPr lang="it-IT" sz="2000" b="1" i="1" baseline="-25000" dirty="0" smtClean="0">
                <a:solidFill>
                  <a:srgbClr val="C00000"/>
                </a:solidFill>
              </a:rPr>
              <a:t>s</a:t>
            </a:r>
            <a:r>
              <a:rPr lang="it-IT" sz="2000" dirty="0" smtClean="0">
                <a:solidFill>
                  <a:srgbClr val="170AC6"/>
                </a:solidFill>
              </a:rPr>
              <a:t> diminuiscono le dimensioni del gomitolo</a:t>
            </a:r>
            <a:endParaRPr lang="en-US" sz="2000" dirty="0">
              <a:solidFill>
                <a:srgbClr val="170A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605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pertin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2761</TotalTime>
  <Words>1318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Tema di Office</vt:lpstr>
      <vt:lpstr>Equation</vt:lpstr>
      <vt:lpstr>Equazione</vt:lpstr>
      <vt:lpstr>I POLIELETTROLITI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Università degli Studi di Trieste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CHIMICA DELLE MACROMOLECOLE</dc:title>
  <dc:creator>Rizzo</dc:creator>
  <cp:lastModifiedBy>Roberto Rizzo</cp:lastModifiedBy>
  <cp:revision>292</cp:revision>
  <dcterms:created xsi:type="dcterms:W3CDTF">2013-03-06T13:40:11Z</dcterms:created>
  <dcterms:modified xsi:type="dcterms:W3CDTF">2014-12-16T10:48:47Z</dcterms:modified>
</cp:coreProperties>
</file>