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bin" ContentType="application/vnd.openxmlformats-officedocument.oleObject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 xmlns="">
        <p14:section name="Sezione predefinita" id="{2A2C2B9E-D243-4039-801F-37274393D3D7}">
          <p14:sldIdLst>
            <p14:sldId id="256"/>
            <p14:sldId id="257"/>
            <p14:sldId id="258"/>
            <p14:sldId id="259"/>
            <p14:sldId id="260"/>
            <p14:sldId id="261"/>
            <p14:sldId id="262"/>
            <p14:sldId id="263"/>
            <p14:sldId id="264"/>
            <p14:sldId id="265"/>
            <p14:sldId id="266"/>
            <p14:sldId id="267"/>
            <p14:sldId id="268"/>
            <p14:sldId id="269"/>
            <p14:sldId id="270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70AC6"/>
    <a:srgbClr val="6600FF"/>
    <a:srgbClr val="008000"/>
    <a:srgbClr val="0000FF"/>
    <a:srgbClr val="9933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415" autoAdjust="0"/>
    <p:restoredTop sz="94691" autoAdjust="0"/>
  </p:normalViewPr>
  <p:slideViewPr>
    <p:cSldViewPr>
      <p:cViewPr varScale="1">
        <p:scale>
          <a:sx n="69" d="100"/>
          <a:sy n="69" d="100"/>
        </p:scale>
        <p:origin x="-1140" y="-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image" Target="../media/image3.wmf"/><Relationship Id="rId1" Type="http://schemas.openxmlformats.org/officeDocument/2006/relationships/image" Target="../media/image2.w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11.wmf"/><Relationship Id="rId1" Type="http://schemas.openxmlformats.org/officeDocument/2006/relationships/image" Target="../media/image10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 dirty="0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6CC94C3-D060-46DF-AAB1-1FBFEEDF43A7}" type="datetimeFigureOut">
              <a:rPr lang="it-IT" smtClean="0"/>
              <a:pPr/>
              <a:t>16/12/2014</a:t>
            </a:fld>
            <a:endParaRPr lang="it-IT" dirty="0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 dirty="0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 dirty="0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801F4D-C73E-4D7F-A7DC-E73F4FE757D2}" type="slidenum">
              <a:rPr lang="it-IT" smtClean="0"/>
              <a:pPr/>
              <a:t>‹#›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xmlns="" val="41874616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87B591-3D5F-4E4D-833E-FE020D8C45E8}" type="datetimeFigureOut">
              <a:rPr lang="it-IT" smtClean="0"/>
              <a:pPr/>
              <a:t>16/12/2014</a:t>
            </a:fld>
            <a:endParaRPr lang="it-IT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CF0A4F-5E8A-4B85-B16C-3D99A9F181EF}" type="slidenum">
              <a:rPr lang="it-IT" smtClean="0"/>
              <a:pPr/>
              <a:t>‹#›</a:t>
            </a:fld>
            <a:endParaRPr lang="it-IT" dirty="0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87B591-3D5F-4E4D-833E-FE020D8C45E8}" type="datetimeFigureOut">
              <a:rPr lang="it-IT" smtClean="0"/>
              <a:pPr/>
              <a:t>16/12/2014</a:t>
            </a:fld>
            <a:endParaRPr lang="it-IT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CF0A4F-5E8A-4B85-B16C-3D99A9F181EF}" type="slidenum">
              <a:rPr lang="it-IT" smtClean="0"/>
              <a:pPr/>
              <a:t>‹#›</a:t>
            </a:fld>
            <a:endParaRPr lang="it-IT" dirty="0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87B591-3D5F-4E4D-833E-FE020D8C45E8}" type="datetimeFigureOut">
              <a:rPr lang="it-IT" smtClean="0"/>
              <a:pPr/>
              <a:t>16/12/2014</a:t>
            </a:fld>
            <a:endParaRPr lang="it-IT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CF0A4F-5E8A-4B85-B16C-3D99A9F181EF}" type="slidenum">
              <a:rPr lang="it-IT" smtClean="0"/>
              <a:pPr/>
              <a:t>‹#›</a:t>
            </a:fld>
            <a:endParaRPr lang="it-IT" dirty="0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87B591-3D5F-4E4D-833E-FE020D8C45E8}" type="datetimeFigureOut">
              <a:rPr lang="it-IT" smtClean="0"/>
              <a:pPr/>
              <a:t>16/12/2014</a:t>
            </a:fld>
            <a:endParaRPr lang="it-IT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CF0A4F-5E8A-4B85-B16C-3D99A9F181EF}" type="slidenum">
              <a:rPr lang="it-IT" smtClean="0"/>
              <a:pPr/>
              <a:t>‹#›</a:t>
            </a:fld>
            <a:endParaRPr lang="it-IT" dirty="0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87B591-3D5F-4E4D-833E-FE020D8C45E8}" type="datetimeFigureOut">
              <a:rPr lang="it-IT" smtClean="0"/>
              <a:pPr/>
              <a:t>16/12/2014</a:t>
            </a:fld>
            <a:endParaRPr lang="it-IT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CF0A4F-5E8A-4B85-B16C-3D99A9F181EF}" type="slidenum">
              <a:rPr lang="it-IT" smtClean="0"/>
              <a:pPr/>
              <a:t>‹#›</a:t>
            </a:fld>
            <a:endParaRPr lang="it-IT" dirty="0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87B591-3D5F-4E4D-833E-FE020D8C45E8}" type="datetimeFigureOut">
              <a:rPr lang="it-IT" smtClean="0"/>
              <a:pPr/>
              <a:t>16/12/2014</a:t>
            </a:fld>
            <a:endParaRPr lang="it-IT" dirty="0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CF0A4F-5E8A-4B85-B16C-3D99A9F181EF}" type="slidenum">
              <a:rPr lang="it-IT" smtClean="0"/>
              <a:pPr/>
              <a:t>‹#›</a:t>
            </a:fld>
            <a:endParaRPr lang="it-IT" dirty="0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87B591-3D5F-4E4D-833E-FE020D8C45E8}" type="datetimeFigureOut">
              <a:rPr lang="it-IT" smtClean="0"/>
              <a:pPr/>
              <a:t>16/12/2014</a:t>
            </a:fld>
            <a:endParaRPr lang="it-IT" dirty="0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CF0A4F-5E8A-4B85-B16C-3D99A9F181EF}" type="slidenum">
              <a:rPr lang="it-IT" smtClean="0"/>
              <a:pPr/>
              <a:t>‹#›</a:t>
            </a:fld>
            <a:endParaRPr lang="it-IT" dirty="0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87B591-3D5F-4E4D-833E-FE020D8C45E8}" type="datetimeFigureOut">
              <a:rPr lang="it-IT" smtClean="0"/>
              <a:pPr/>
              <a:t>16/12/2014</a:t>
            </a:fld>
            <a:endParaRPr lang="it-IT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CF0A4F-5E8A-4B85-B16C-3D99A9F181EF}" type="slidenum">
              <a:rPr lang="it-IT" smtClean="0"/>
              <a:pPr/>
              <a:t>‹#›</a:t>
            </a:fld>
            <a:endParaRPr lang="it-IT" dirty="0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87B591-3D5F-4E4D-833E-FE020D8C45E8}" type="datetimeFigureOut">
              <a:rPr lang="it-IT" smtClean="0"/>
              <a:pPr/>
              <a:t>16/12/2014</a:t>
            </a:fld>
            <a:endParaRPr lang="it-IT" dirty="0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CF0A4F-5E8A-4B85-B16C-3D99A9F181EF}" type="slidenum">
              <a:rPr lang="it-IT" smtClean="0"/>
              <a:pPr/>
              <a:t>‹#›</a:t>
            </a:fld>
            <a:endParaRPr lang="it-IT" dirty="0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87B591-3D5F-4E4D-833E-FE020D8C45E8}" type="datetimeFigureOut">
              <a:rPr lang="it-IT" smtClean="0"/>
              <a:pPr/>
              <a:t>16/12/2014</a:t>
            </a:fld>
            <a:endParaRPr lang="it-IT" dirty="0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CF0A4F-5E8A-4B85-B16C-3D99A9F181EF}" type="slidenum">
              <a:rPr lang="it-IT" smtClean="0"/>
              <a:pPr/>
              <a:t>‹#›</a:t>
            </a:fld>
            <a:endParaRPr lang="it-IT" dirty="0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 dirty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87B591-3D5F-4E4D-833E-FE020D8C45E8}" type="datetimeFigureOut">
              <a:rPr lang="it-IT" smtClean="0"/>
              <a:pPr/>
              <a:t>16/12/2014</a:t>
            </a:fld>
            <a:endParaRPr lang="it-IT" dirty="0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 dirty="0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CF0A4F-5E8A-4B85-B16C-3D99A9F181EF}" type="slidenum">
              <a:rPr lang="it-IT" smtClean="0"/>
              <a:pPr/>
              <a:t>‹#›</a:t>
            </a:fld>
            <a:endParaRPr lang="it-IT" dirty="0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  <a:alpha val="76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87B591-3D5F-4E4D-833E-FE020D8C45E8}" type="datetimeFigureOut">
              <a:rPr lang="it-IT" smtClean="0"/>
              <a:pPr/>
              <a:t>16/12/2014</a:t>
            </a:fld>
            <a:endParaRPr lang="it-IT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 dirty="0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CF0A4F-5E8A-4B85-B16C-3D99A9F181EF}" type="slidenum">
              <a:rPr lang="it-IT" smtClean="0"/>
              <a:pPr/>
              <a:t>‹#›</a:t>
            </a:fld>
            <a:endParaRPr lang="it-IT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4" Type="http://schemas.openxmlformats.org/officeDocument/2006/relationships/oleObject" Target="../embeddings/oleObject6.bin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5" Type="http://schemas.openxmlformats.org/officeDocument/2006/relationships/oleObject" Target="../embeddings/oleObject4.bin"/><Relationship Id="rId4" Type="http://schemas.openxmlformats.org/officeDocument/2006/relationships/oleObject" Target="../embeddings/oleObject3.bin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539552" y="476672"/>
            <a:ext cx="8132440" cy="1470025"/>
          </a:xfrm>
        </p:spPr>
        <p:txBody>
          <a:bodyPr>
            <a:normAutofit/>
          </a:bodyPr>
          <a:lstStyle/>
          <a:p>
            <a:r>
              <a:rPr lang="it-IT" b="1" dirty="0" smtClean="0">
                <a:solidFill>
                  <a:srgbClr val="170AC6"/>
                </a:solidFill>
                <a:latin typeface="Calibri" pitchFamily="34" charset="0"/>
              </a:rPr>
              <a:t>I POLIELETTROLITI</a:t>
            </a:r>
            <a:endParaRPr lang="it-IT" dirty="0">
              <a:solidFill>
                <a:srgbClr val="170AC6"/>
              </a:solidFill>
              <a:latin typeface="Calibri" pitchFamily="34" charset="0"/>
            </a:endParaRPr>
          </a:p>
        </p:txBody>
      </p:sp>
      <p:sp>
        <p:nvSpPr>
          <p:cNvPr id="3" name="Rettangolo 2"/>
          <p:cNvSpPr/>
          <p:nvPr/>
        </p:nvSpPr>
        <p:spPr>
          <a:xfrm>
            <a:off x="899592" y="2492896"/>
            <a:ext cx="7632848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it-IT" sz="2000" b="1" i="1" dirty="0" smtClean="0">
                <a:solidFill>
                  <a:srgbClr val="C00000"/>
                </a:solidFill>
              </a:rPr>
              <a:t>Polielettroliti</a:t>
            </a:r>
            <a:r>
              <a:rPr lang="it-IT" sz="2000" dirty="0" smtClean="0">
                <a:solidFill>
                  <a:srgbClr val="170AC6"/>
                </a:solidFill>
              </a:rPr>
              <a:t> sono composti macromolecolari che contengono un  gran numero (dell’ordine del grado di polimerizzazione) di gruppi che a contatto con un opportuno solvente possono acquistare cariche elettriche spontaneamente (polielettroliti forti) o per interazione con piccoli ioni in soluzione (polielettroliti deboli, es. polielettroliti di acidi deboli)</a:t>
            </a:r>
            <a:r>
              <a:rPr lang="en-US" sz="2000" dirty="0" smtClean="0">
                <a:solidFill>
                  <a:srgbClr val="170AC6"/>
                </a:solidFill>
              </a:rPr>
              <a:t>.</a:t>
            </a:r>
          </a:p>
          <a:p>
            <a:pPr algn="just"/>
            <a:r>
              <a:rPr lang="it-IT" sz="2000" dirty="0" smtClean="0">
                <a:solidFill>
                  <a:srgbClr val="170AC6"/>
                </a:solidFill>
              </a:rPr>
              <a:t>Possono essere di origine naturale (biopolimeri), completamente sintetici o provenire da modificazioni di macromolecole neutre.</a:t>
            </a:r>
            <a:endParaRPr lang="en-US" sz="2000" dirty="0">
              <a:solidFill>
                <a:srgbClr val="170AC6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657357" y="360512"/>
            <a:ext cx="7848872" cy="26161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2400" b="1" dirty="0" smtClean="0">
                <a:solidFill>
                  <a:srgbClr val="170AC6"/>
                </a:solidFill>
              </a:rPr>
              <a:t>Equilibrio di dissociazione di un poliacido debole</a:t>
            </a:r>
          </a:p>
          <a:p>
            <a:pPr algn="just"/>
            <a:endParaRPr lang="it-IT" sz="2000" dirty="0">
              <a:solidFill>
                <a:srgbClr val="170AC6"/>
              </a:solidFill>
            </a:endParaRPr>
          </a:p>
          <a:p>
            <a:pPr algn="just"/>
            <a:r>
              <a:rPr lang="it-IT" sz="2000" dirty="0" smtClean="0">
                <a:solidFill>
                  <a:srgbClr val="170AC6"/>
                </a:solidFill>
              </a:rPr>
              <a:t>Consideriamo l’equilibrio di un acido debole monomerico:</a:t>
            </a:r>
          </a:p>
          <a:p>
            <a:pPr algn="just"/>
            <a:endParaRPr lang="it-IT" sz="2000" dirty="0">
              <a:solidFill>
                <a:srgbClr val="170AC6"/>
              </a:solidFill>
            </a:endParaRPr>
          </a:p>
          <a:p>
            <a:pPr algn="ctr"/>
            <a:r>
              <a:rPr lang="it-IT" sz="2000" b="1" i="1" dirty="0" smtClean="0">
                <a:solidFill>
                  <a:srgbClr val="C00000"/>
                </a:solidFill>
              </a:rPr>
              <a:t>AH ↔ A</a:t>
            </a:r>
            <a:r>
              <a:rPr lang="it-IT" sz="2000" b="1" i="1" baseline="30000" dirty="0" smtClean="0">
                <a:solidFill>
                  <a:srgbClr val="C00000"/>
                </a:solidFill>
              </a:rPr>
              <a:t>-</a:t>
            </a:r>
            <a:r>
              <a:rPr lang="it-IT" sz="2000" b="1" i="1" dirty="0" smtClean="0">
                <a:solidFill>
                  <a:srgbClr val="C00000"/>
                </a:solidFill>
              </a:rPr>
              <a:t> + H</a:t>
            </a:r>
            <a:r>
              <a:rPr lang="it-IT" sz="2000" b="1" i="1" baseline="30000" dirty="0" smtClean="0">
                <a:solidFill>
                  <a:srgbClr val="C00000"/>
                </a:solidFill>
              </a:rPr>
              <a:t>+</a:t>
            </a:r>
            <a:r>
              <a:rPr lang="it-IT" sz="2000" b="1" i="1" dirty="0" smtClean="0">
                <a:solidFill>
                  <a:srgbClr val="C00000"/>
                </a:solidFill>
              </a:rPr>
              <a:t> </a:t>
            </a:r>
          </a:p>
          <a:p>
            <a:pPr algn="ctr"/>
            <a:endParaRPr lang="it-IT" sz="2000" b="1" i="1" dirty="0" smtClean="0">
              <a:solidFill>
                <a:srgbClr val="170AC6"/>
              </a:solidFill>
            </a:endParaRPr>
          </a:p>
          <a:p>
            <a:pPr algn="just"/>
            <a:r>
              <a:rPr lang="it-IT" sz="2000" dirty="0" smtClean="0">
                <a:solidFill>
                  <a:srgbClr val="170AC6"/>
                </a:solidFill>
              </a:rPr>
              <a:t>La </a:t>
            </a:r>
            <a:r>
              <a:rPr lang="it-IT" sz="2000" b="1" i="1" dirty="0" smtClean="0">
                <a:solidFill>
                  <a:srgbClr val="C00000"/>
                </a:solidFill>
              </a:rPr>
              <a:t>costante di dissociazione apparente </a:t>
            </a:r>
            <a:r>
              <a:rPr lang="it-IT" sz="2000" dirty="0" smtClean="0">
                <a:solidFill>
                  <a:srgbClr val="170AC6"/>
                </a:solidFill>
              </a:rPr>
              <a:t>in funzione del </a:t>
            </a:r>
            <a:r>
              <a:rPr lang="it-IT" sz="2000" b="1" i="1" dirty="0" smtClean="0">
                <a:solidFill>
                  <a:srgbClr val="C00000"/>
                </a:solidFill>
              </a:rPr>
              <a:t>grado di dissociazione </a:t>
            </a:r>
            <a:r>
              <a:rPr lang="it-IT" sz="2000" b="1" i="1" dirty="0" smtClean="0">
                <a:solidFill>
                  <a:srgbClr val="C00000"/>
                </a:solidFill>
                <a:sym typeface="Symbol"/>
              </a:rPr>
              <a:t></a:t>
            </a:r>
            <a:r>
              <a:rPr lang="it-IT" sz="2000" dirty="0" smtClean="0">
                <a:solidFill>
                  <a:srgbClr val="170AC6"/>
                </a:solidFill>
                <a:sym typeface="Symbol"/>
              </a:rPr>
              <a:t> è data dall’equazione di Henderson-</a:t>
            </a:r>
            <a:r>
              <a:rPr lang="it-IT" sz="2000" dirty="0" err="1" smtClean="0">
                <a:solidFill>
                  <a:srgbClr val="170AC6"/>
                </a:solidFill>
                <a:sym typeface="Symbol"/>
              </a:rPr>
              <a:t>Hasselbalch</a:t>
            </a:r>
            <a:r>
              <a:rPr lang="it-IT" sz="2000" dirty="0" smtClean="0">
                <a:solidFill>
                  <a:srgbClr val="170AC6"/>
                </a:solidFill>
                <a:sym typeface="Symbol"/>
              </a:rPr>
              <a:t>:</a:t>
            </a:r>
            <a:endParaRPr lang="en-US" sz="2000" dirty="0">
              <a:solidFill>
                <a:srgbClr val="170AC6"/>
              </a:solidFill>
            </a:endParaRPr>
          </a:p>
        </p:txBody>
      </p:sp>
      <p:graphicFrame>
        <p:nvGraphicFramePr>
          <p:cNvPr id="3" name="Oggetto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2455160574"/>
              </p:ext>
            </p:extLst>
          </p:nvPr>
        </p:nvGraphicFramePr>
        <p:xfrm>
          <a:off x="2932013" y="3068960"/>
          <a:ext cx="3207966" cy="973847"/>
        </p:xfrm>
        <a:graphic>
          <a:graphicData uri="http://schemas.openxmlformats.org/presentationml/2006/ole">
            <p:oleObj spid="_x0000_s5140" name="Equazione" r:id="rId3" imgW="1422360" imgH="431640" progId="Equation.3">
              <p:embed/>
            </p:oleObj>
          </a:graphicData>
        </a:graphic>
      </p:graphicFrame>
      <p:graphicFrame>
        <p:nvGraphicFramePr>
          <p:cNvPr id="4" name="Oggetto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xmlns="" val="3325558389"/>
              </p:ext>
            </p:extLst>
          </p:nvPr>
        </p:nvGraphicFramePr>
        <p:xfrm>
          <a:off x="3347864" y="4005064"/>
          <a:ext cx="2160240" cy="1080120"/>
        </p:xfrm>
        <a:graphic>
          <a:graphicData uri="http://schemas.openxmlformats.org/presentationml/2006/ole">
            <p:oleObj spid="_x0000_s5141" name="Equazione" r:id="rId4" imgW="939600" imgH="469800" progId="Equation.3">
              <p:embed/>
            </p:oleObj>
          </a:graphicData>
        </a:graphic>
      </p:graphicFrame>
      <p:sp>
        <p:nvSpPr>
          <p:cNvPr id="5" name="CasellaDiTesto 4"/>
          <p:cNvSpPr txBox="1"/>
          <p:nvPr/>
        </p:nvSpPr>
        <p:spPr>
          <a:xfrm>
            <a:off x="539552" y="5304701"/>
            <a:ext cx="7992888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2000" dirty="0" smtClean="0">
                <a:solidFill>
                  <a:srgbClr val="170AC6"/>
                </a:solidFill>
              </a:rPr>
              <a:t>La </a:t>
            </a:r>
            <a:r>
              <a:rPr lang="it-IT" sz="2000" b="1" i="1" dirty="0" smtClean="0">
                <a:solidFill>
                  <a:srgbClr val="C00000"/>
                </a:solidFill>
              </a:rPr>
              <a:t>costante di dissociazione </a:t>
            </a:r>
            <a:r>
              <a:rPr lang="it-IT" sz="2000" dirty="0" smtClean="0">
                <a:solidFill>
                  <a:srgbClr val="170AC6"/>
                </a:solidFill>
              </a:rPr>
              <a:t>definita in questo modo non corrisponde alla costante termodinamica poiché contiene una definizione non termodinamica dell’</a:t>
            </a:r>
            <a:r>
              <a:rPr lang="it-IT" sz="2000" b="1" i="1" dirty="0" smtClean="0">
                <a:solidFill>
                  <a:srgbClr val="C00000"/>
                </a:solidFill>
              </a:rPr>
              <a:t>attività di H</a:t>
            </a:r>
            <a:r>
              <a:rPr lang="it-IT" sz="2000" b="1" i="1" baseline="30000" dirty="0" smtClean="0">
                <a:solidFill>
                  <a:srgbClr val="C00000"/>
                </a:solidFill>
              </a:rPr>
              <a:t>+</a:t>
            </a:r>
            <a:r>
              <a:rPr lang="it-IT" sz="2000" b="1" i="1" dirty="0" smtClean="0">
                <a:solidFill>
                  <a:srgbClr val="C00000"/>
                </a:solidFill>
              </a:rPr>
              <a:t> </a:t>
            </a:r>
            <a:r>
              <a:rPr lang="it-IT" sz="2000" dirty="0" smtClean="0">
                <a:solidFill>
                  <a:srgbClr val="170AC6"/>
                </a:solidFill>
              </a:rPr>
              <a:t>e trascura quella di </a:t>
            </a:r>
            <a:r>
              <a:rPr lang="it-IT" sz="2000" b="1" i="1" dirty="0" smtClean="0">
                <a:solidFill>
                  <a:srgbClr val="C00000"/>
                </a:solidFill>
              </a:rPr>
              <a:t>AH</a:t>
            </a:r>
            <a:r>
              <a:rPr lang="it-IT" sz="2000" dirty="0" smtClean="0">
                <a:solidFill>
                  <a:srgbClr val="170AC6"/>
                </a:solidFill>
              </a:rPr>
              <a:t> e </a:t>
            </a:r>
            <a:r>
              <a:rPr lang="it-IT" sz="2000" b="1" i="1" dirty="0" smtClean="0">
                <a:solidFill>
                  <a:srgbClr val="C00000"/>
                </a:solidFill>
              </a:rPr>
              <a:t>A</a:t>
            </a:r>
            <a:r>
              <a:rPr lang="it-IT" sz="2000" b="1" i="1" baseline="30000" dirty="0" smtClean="0">
                <a:solidFill>
                  <a:srgbClr val="C00000"/>
                </a:solidFill>
              </a:rPr>
              <a:t>-</a:t>
            </a:r>
            <a:r>
              <a:rPr lang="it-IT" sz="2000" dirty="0" smtClean="0">
                <a:solidFill>
                  <a:srgbClr val="170AC6"/>
                </a:solidFill>
              </a:rPr>
              <a:t>.</a:t>
            </a:r>
            <a:endParaRPr lang="en-US" sz="2000" dirty="0">
              <a:solidFill>
                <a:srgbClr val="170AC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030338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472818" y="980728"/>
            <a:ext cx="8441056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2000" dirty="0" smtClean="0">
                <a:solidFill>
                  <a:srgbClr val="170AC6"/>
                </a:solidFill>
              </a:rPr>
              <a:t>Con questa definizione il valore di </a:t>
            </a:r>
            <a:r>
              <a:rPr lang="it-IT" sz="2000" b="1" i="1" dirty="0" smtClean="0">
                <a:solidFill>
                  <a:srgbClr val="C00000"/>
                </a:solidFill>
              </a:rPr>
              <a:t>K</a:t>
            </a:r>
            <a:r>
              <a:rPr lang="it-IT" sz="2000" dirty="0" smtClean="0">
                <a:solidFill>
                  <a:srgbClr val="170AC6"/>
                </a:solidFill>
              </a:rPr>
              <a:t> può essere trovato sperimentalmente (es. con un elettrodo a vetro) attraverso una titolazione.</a:t>
            </a:r>
          </a:p>
          <a:p>
            <a:pPr algn="just"/>
            <a:r>
              <a:rPr lang="it-IT" sz="2000" dirty="0" smtClean="0">
                <a:solidFill>
                  <a:srgbClr val="170AC6"/>
                </a:solidFill>
              </a:rPr>
              <a:t>Si verifica facilmente che </a:t>
            </a:r>
            <a:r>
              <a:rPr lang="it-IT" sz="2000" b="1" i="1" dirty="0" smtClean="0">
                <a:solidFill>
                  <a:srgbClr val="C00000"/>
                </a:solidFill>
              </a:rPr>
              <a:t>in un intervallo ampio di </a:t>
            </a:r>
            <a:r>
              <a:rPr lang="it-IT" sz="2000" b="1" i="1" dirty="0" smtClean="0">
                <a:solidFill>
                  <a:srgbClr val="C00000"/>
                </a:solidFill>
                <a:sym typeface="Symbol"/>
              </a:rPr>
              <a:t></a:t>
            </a:r>
            <a:r>
              <a:rPr lang="it-IT" sz="2000" b="1" i="1" dirty="0" smtClean="0">
                <a:solidFill>
                  <a:srgbClr val="C00000"/>
                </a:solidFill>
              </a:rPr>
              <a:t> attorno 0,5 il </a:t>
            </a:r>
            <a:r>
              <a:rPr lang="it-IT" sz="2000" b="1" i="1" dirty="0" err="1" smtClean="0">
                <a:solidFill>
                  <a:srgbClr val="C00000"/>
                </a:solidFill>
              </a:rPr>
              <a:t>pH</a:t>
            </a:r>
            <a:r>
              <a:rPr lang="it-IT" sz="2000" b="1" i="1" dirty="0" smtClean="0">
                <a:solidFill>
                  <a:srgbClr val="C00000"/>
                </a:solidFill>
              </a:rPr>
              <a:t> rimane costante </a:t>
            </a:r>
            <a:r>
              <a:rPr lang="it-IT" sz="2000" dirty="0" smtClean="0">
                <a:solidFill>
                  <a:srgbClr val="170AC6"/>
                </a:solidFill>
              </a:rPr>
              <a:t>(effetto tampone) ed </a:t>
            </a:r>
            <a:r>
              <a:rPr lang="it-IT" sz="2000" b="1" i="1" dirty="0" smtClean="0">
                <a:solidFill>
                  <a:srgbClr val="C00000"/>
                </a:solidFill>
              </a:rPr>
              <a:t>il valore di </a:t>
            </a:r>
            <a:r>
              <a:rPr lang="it-IT" sz="2000" b="1" i="1" dirty="0" err="1" smtClean="0">
                <a:solidFill>
                  <a:srgbClr val="C00000"/>
                </a:solidFill>
              </a:rPr>
              <a:t>pK</a:t>
            </a:r>
            <a:r>
              <a:rPr lang="it-IT" sz="2000" b="1" i="1" dirty="0" smtClean="0">
                <a:solidFill>
                  <a:srgbClr val="C00000"/>
                </a:solidFill>
              </a:rPr>
              <a:t> varia poco sia con </a:t>
            </a:r>
            <a:r>
              <a:rPr lang="it-IT" sz="2000" b="1" i="1" dirty="0" smtClean="0">
                <a:solidFill>
                  <a:srgbClr val="C00000"/>
                </a:solidFill>
                <a:sym typeface="Symbol"/>
              </a:rPr>
              <a:t> che con la forza ionica</a:t>
            </a:r>
            <a:r>
              <a:rPr lang="it-IT" sz="2000" dirty="0" smtClean="0">
                <a:solidFill>
                  <a:srgbClr val="170AC6"/>
                </a:solidFill>
                <a:sym typeface="Symbol"/>
              </a:rPr>
              <a:t>.</a:t>
            </a:r>
          </a:p>
          <a:p>
            <a:pPr algn="just"/>
            <a:endParaRPr lang="it-IT" sz="2000" dirty="0">
              <a:solidFill>
                <a:srgbClr val="170AC6"/>
              </a:solidFill>
              <a:sym typeface="Symbol"/>
            </a:endParaRPr>
          </a:p>
          <a:p>
            <a:pPr algn="just"/>
            <a:r>
              <a:rPr lang="it-IT" sz="2000" dirty="0" smtClean="0">
                <a:solidFill>
                  <a:srgbClr val="170AC6"/>
                </a:solidFill>
                <a:sym typeface="Symbol"/>
              </a:rPr>
              <a:t>Al contrario per un poliacido debole, es. acido poliacrilico (PAA):</a:t>
            </a:r>
          </a:p>
          <a:p>
            <a:pPr algn="just"/>
            <a:endParaRPr lang="it-IT" sz="2000" dirty="0">
              <a:solidFill>
                <a:srgbClr val="170AC6"/>
              </a:solidFill>
              <a:sym typeface="Symbol"/>
            </a:endParaRPr>
          </a:p>
          <a:p>
            <a:pPr algn="ctr"/>
            <a:r>
              <a:rPr lang="it-IT" sz="2000" b="1" i="1" dirty="0" smtClean="0">
                <a:solidFill>
                  <a:srgbClr val="C00000"/>
                </a:solidFill>
                <a:sym typeface="Symbol"/>
              </a:rPr>
              <a:t>[-CH</a:t>
            </a:r>
            <a:r>
              <a:rPr lang="it-IT" sz="2000" b="1" i="1" baseline="-25000" dirty="0" smtClean="0">
                <a:solidFill>
                  <a:srgbClr val="C00000"/>
                </a:solidFill>
                <a:sym typeface="Symbol"/>
              </a:rPr>
              <a:t>2</a:t>
            </a:r>
            <a:r>
              <a:rPr lang="it-IT" sz="2000" b="1" i="1" dirty="0" smtClean="0">
                <a:solidFill>
                  <a:srgbClr val="C00000"/>
                </a:solidFill>
                <a:sym typeface="Symbol"/>
              </a:rPr>
              <a:t>-CH(COOH)-]</a:t>
            </a:r>
            <a:r>
              <a:rPr lang="it-IT" sz="2000" b="1" i="1" baseline="-25000" dirty="0" smtClean="0">
                <a:solidFill>
                  <a:srgbClr val="C00000"/>
                </a:solidFill>
                <a:sym typeface="Symbol"/>
              </a:rPr>
              <a:t>n </a:t>
            </a:r>
            <a:r>
              <a:rPr lang="it-IT" sz="2000" b="1" i="1" dirty="0" smtClean="0">
                <a:solidFill>
                  <a:srgbClr val="C00000"/>
                </a:solidFill>
                <a:sym typeface="Symbol"/>
              </a:rPr>
              <a:t> </a:t>
            </a:r>
          </a:p>
          <a:p>
            <a:pPr algn="just"/>
            <a:endParaRPr lang="it-IT" sz="2000" b="1" i="1" dirty="0">
              <a:solidFill>
                <a:srgbClr val="170AC6"/>
              </a:solidFill>
              <a:sym typeface="Symbol"/>
            </a:endParaRPr>
          </a:p>
          <a:p>
            <a:pPr algn="just"/>
            <a:r>
              <a:rPr lang="it-IT" sz="2000" b="1" i="1" dirty="0">
                <a:solidFill>
                  <a:srgbClr val="C00000"/>
                </a:solidFill>
                <a:sym typeface="Symbol"/>
              </a:rPr>
              <a:t>i</a:t>
            </a:r>
            <a:r>
              <a:rPr lang="it-IT" sz="2000" b="1" i="1" dirty="0" smtClean="0">
                <a:solidFill>
                  <a:srgbClr val="C00000"/>
                </a:solidFill>
                <a:sym typeface="Symbol"/>
              </a:rPr>
              <a:t>l valore di </a:t>
            </a:r>
            <a:r>
              <a:rPr lang="it-IT" sz="2000" b="1" i="1" dirty="0" err="1" smtClean="0">
                <a:solidFill>
                  <a:srgbClr val="C00000"/>
                </a:solidFill>
                <a:sym typeface="Symbol"/>
              </a:rPr>
              <a:t>pK</a:t>
            </a:r>
            <a:r>
              <a:rPr lang="it-IT" sz="2000" b="1" i="1" dirty="0" smtClean="0">
                <a:solidFill>
                  <a:srgbClr val="C00000"/>
                </a:solidFill>
                <a:sym typeface="Symbol"/>
              </a:rPr>
              <a:t> varia sensibilmente con  e dipende dalla concentrazione del sale aggiunto</a:t>
            </a:r>
            <a:r>
              <a:rPr lang="it-IT" sz="2000" dirty="0" smtClean="0">
                <a:solidFill>
                  <a:srgbClr val="170AC6"/>
                </a:solidFill>
                <a:sym typeface="Symbol"/>
              </a:rPr>
              <a:t>, crescendo quando </a:t>
            </a:r>
            <a:r>
              <a:rPr lang="it-IT" sz="2000" b="1" i="1" dirty="0" smtClean="0">
                <a:solidFill>
                  <a:srgbClr val="C00000"/>
                </a:solidFill>
                <a:sym typeface="Symbol"/>
              </a:rPr>
              <a:t>C</a:t>
            </a:r>
            <a:r>
              <a:rPr lang="it-IT" sz="2000" b="1" i="1" baseline="-25000" dirty="0" smtClean="0">
                <a:solidFill>
                  <a:srgbClr val="C00000"/>
                </a:solidFill>
                <a:sym typeface="Symbol"/>
              </a:rPr>
              <a:t>s</a:t>
            </a:r>
            <a:r>
              <a:rPr lang="it-IT" sz="2000" b="1" i="1" dirty="0" smtClean="0">
                <a:solidFill>
                  <a:srgbClr val="C00000"/>
                </a:solidFill>
                <a:sym typeface="Symbol"/>
              </a:rPr>
              <a:t> tende a zero</a:t>
            </a:r>
            <a:r>
              <a:rPr lang="it-IT" sz="2000" dirty="0" smtClean="0">
                <a:solidFill>
                  <a:srgbClr val="170AC6"/>
                </a:solidFill>
                <a:sym typeface="Symbol"/>
              </a:rPr>
              <a:t>, come dimostrato dalla figura seguente.</a:t>
            </a:r>
          </a:p>
        </p:txBody>
      </p:sp>
    </p:spTree>
    <p:extLst>
      <p:ext uri="{BB962C8B-B14F-4D97-AF65-F5344CB8AC3E}">
        <p14:creationId xmlns:p14="http://schemas.microsoft.com/office/powerpoint/2010/main" xmlns="" val="127845510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55576" y="692696"/>
            <a:ext cx="3871951" cy="47525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CasellaDiTesto 1"/>
          <p:cNvSpPr txBox="1"/>
          <p:nvPr/>
        </p:nvSpPr>
        <p:spPr>
          <a:xfrm>
            <a:off x="5148064" y="1772816"/>
            <a:ext cx="2808312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dirty="0" smtClean="0">
                <a:solidFill>
                  <a:srgbClr val="C00000"/>
                </a:solidFill>
              </a:rPr>
              <a:t>Variazione della costante di dissociazione apparente </a:t>
            </a:r>
            <a:r>
              <a:rPr lang="it-IT" sz="2000" b="1" i="1" dirty="0" smtClean="0">
                <a:solidFill>
                  <a:srgbClr val="C00000"/>
                </a:solidFill>
              </a:rPr>
              <a:t>K</a:t>
            </a:r>
            <a:r>
              <a:rPr lang="it-IT" sz="2000" dirty="0" smtClean="0">
                <a:solidFill>
                  <a:srgbClr val="C00000"/>
                </a:solidFill>
              </a:rPr>
              <a:t> dell’acido poliacrilico  in funzione del grado di dissociazione ed a diversi valori di C</a:t>
            </a:r>
            <a:r>
              <a:rPr lang="it-IT" sz="2000" baseline="-25000" dirty="0" smtClean="0">
                <a:solidFill>
                  <a:srgbClr val="C00000"/>
                </a:solidFill>
              </a:rPr>
              <a:t>s</a:t>
            </a:r>
            <a:r>
              <a:rPr lang="it-IT" sz="2000" dirty="0" smtClean="0">
                <a:solidFill>
                  <a:srgbClr val="C00000"/>
                </a:solidFill>
              </a:rPr>
              <a:t>.</a:t>
            </a:r>
            <a:endParaRPr lang="en-US" sz="20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83159315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971600" y="978817"/>
            <a:ext cx="7128791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2000" dirty="0" smtClean="0">
                <a:solidFill>
                  <a:srgbClr val="170AC6"/>
                </a:solidFill>
              </a:rPr>
              <a:t>L’aumento di </a:t>
            </a:r>
            <a:r>
              <a:rPr lang="it-IT" sz="2000" b="1" i="1" dirty="0" err="1" smtClean="0">
                <a:solidFill>
                  <a:srgbClr val="C00000"/>
                </a:solidFill>
              </a:rPr>
              <a:t>pK</a:t>
            </a:r>
            <a:r>
              <a:rPr lang="it-IT" sz="2000" dirty="0" smtClean="0">
                <a:solidFill>
                  <a:srgbClr val="170AC6"/>
                </a:solidFill>
              </a:rPr>
              <a:t> in funzione di </a:t>
            </a:r>
            <a:r>
              <a:rPr lang="it-IT" sz="2000" b="1" i="1" dirty="0" smtClean="0">
                <a:solidFill>
                  <a:srgbClr val="C00000"/>
                </a:solidFill>
                <a:sym typeface="Symbol"/>
              </a:rPr>
              <a:t></a:t>
            </a:r>
            <a:r>
              <a:rPr lang="it-IT" sz="2000" dirty="0" smtClean="0">
                <a:solidFill>
                  <a:srgbClr val="170AC6"/>
                </a:solidFill>
                <a:sym typeface="Symbol"/>
              </a:rPr>
              <a:t>, anche </a:t>
            </a:r>
            <a:r>
              <a:rPr lang="it-IT" sz="2000" dirty="0" smtClean="0">
                <a:solidFill>
                  <a:srgbClr val="170AC6"/>
                </a:solidFill>
              </a:rPr>
              <a:t>di </a:t>
            </a:r>
            <a:r>
              <a:rPr lang="it-IT" sz="2000" dirty="0">
                <a:solidFill>
                  <a:srgbClr val="170AC6"/>
                </a:solidFill>
              </a:rPr>
              <a:t>diversi ordini di grandezza </a:t>
            </a:r>
            <a:r>
              <a:rPr lang="it-IT" sz="2000" dirty="0" smtClean="0">
                <a:solidFill>
                  <a:srgbClr val="170AC6"/>
                </a:solidFill>
              </a:rPr>
              <a:t>al diminuire di </a:t>
            </a:r>
            <a:r>
              <a:rPr lang="it-IT" sz="2000" b="1" i="1" dirty="0" smtClean="0">
                <a:solidFill>
                  <a:srgbClr val="C00000"/>
                </a:solidFill>
              </a:rPr>
              <a:t>C</a:t>
            </a:r>
            <a:r>
              <a:rPr lang="it-IT" sz="2000" b="1" i="1" baseline="-25000" dirty="0" smtClean="0">
                <a:solidFill>
                  <a:srgbClr val="C00000"/>
                </a:solidFill>
              </a:rPr>
              <a:t>s</a:t>
            </a:r>
            <a:r>
              <a:rPr lang="it-IT" sz="2000" dirty="0" smtClean="0">
                <a:solidFill>
                  <a:srgbClr val="170AC6"/>
                </a:solidFill>
              </a:rPr>
              <a:t>, si spiega con l’aumento di cariche elettriche sul polimero al procedere della titolazione: in presenza di cariche già presenti sul polimero, la dissociazione di un ulteriore atomo di </a:t>
            </a:r>
            <a:r>
              <a:rPr lang="it-IT" sz="2000" b="1" i="1" dirty="0" smtClean="0">
                <a:solidFill>
                  <a:srgbClr val="C00000"/>
                </a:solidFill>
              </a:rPr>
              <a:t>H</a:t>
            </a:r>
            <a:r>
              <a:rPr lang="it-IT" sz="2000" dirty="0" smtClean="0">
                <a:solidFill>
                  <a:srgbClr val="170AC6"/>
                </a:solidFill>
              </a:rPr>
              <a:t> richiede un lavoro addizionale contro il potenziale elettrico dato dalle cariche già formate sul polimero.  Effetto non presente in una specie monomerica.</a:t>
            </a:r>
          </a:p>
          <a:p>
            <a:pPr algn="just"/>
            <a:endParaRPr lang="it-IT" sz="2000" dirty="0">
              <a:solidFill>
                <a:srgbClr val="170AC6"/>
              </a:solidFill>
            </a:endParaRPr>
          </a:p>
          <a:p>
            <a:pPr algn="just"/>
            <a:endParaRPr lang="it-IT" sz="2000" dirty="0" smtClean="0">
              <a:solidFill>
                <a:srgbClr val="170AC6"/>
              </a:solidFill>
            </a:endParaRPr>
          </a:p>
          <a:p>
            <a:pPr algn="just"/>
            <a:r>
              <a:rPr lang="it-IT" sz="2000" dirty="0" smtClean="0">
                <a:solidFill>
                  <a:srgbClr val="170AC6"/>
                </a:solidFill>
              </a:rPr>
              <a:t>La forma della curva di </a:t>
            </a:r>
            <a:r>
              <a:rPr lang="it-IT" sz="2000" b="1" i="1" dirty="0" err="1" smtClean="0">
                <a:solidFill>
                  <a:srgbClr val="C00000"/>
                </a:solidFill>
              </a:rPr>
              <a:t>pK</a:t>
            </a:r>
            <a:r>
              <a:rPr lang="it-IT" sz="2000" b="1" i="1" dirty="0" smtClean="0">
                <a:solidFill>
                  <a:srgbClr val="C00000"/>
                </a:solidFill>
              </a:rPr>
              <a:t> vs </a:t>
            </a:r>
            <a:r>
              <a:rPr lang="it-IT" sz="2000" b="1" i="1" dirty="0" smtClean="0">
                <a:solidFill>
                  <a:srgbClr val="C00000"/>
                </a:solidFill>
                <a:sym typeface="Symbol"/>
              </a:rPr>
              <a:t> </a:t>
            </a:r>
            <a:r>
              <a:rPr lang="it-IT" sz="2000" dirty="0" smtClean="0">
                <a:solidFill>
                  <a:srgbClr val="170AC6"/>
                </a:solidFill>
                <a:sym typeface="Symbol"/>
              </a:rPr>
              <a:t>dipende dalla densità di carica presente sul polimero che dipende a sua volta dal grado di dissociazione, ma anche da altri parametri come la conformazione della catena polimerica che </a:t>
            </a:r>
            <a:r>
              <a:rPr lang="it-IT" sz="2000" b="1" i="1" dirty="0" smtClean="0">
                <a:solidFill>
                  <a:srgbClr val="C00000"/>
                </a:solidFill>
                <a:sym typeface="Symbol"/>
              </a:rPr>
              <a:t>può essere statistica o definita</a:t>
            </a:r>
            <a:r>
              <a:rPr lang="it-IT" sz="2000" dirty="0" smtClean="0">
                <a:solidFill>
                  <a:srgbClr val="170AC6"/>
                </a:solidFill>
                <a:sym typeface="Symbol"/>
              </a:rPr>
              <a:t>, come avviene in una </a:t>
            </a:r>
            <a:r>
              <a:rPr lang="it-IT" sz="2000" b="1" i="1" dirty="0" smtClean="0">
                <a:solidFill>
                  <a:srgbClr val="C00000"/>
                </a:solidFill>
                <a:sym typeface="Symbol"/>
              </a:rPr>
              <a:t>struttura elicoidale</a:t>
            </a:r>
            <a:r>
              <a:rPr lang="it-IT" sz="2000" dirty="0" smtClean="0">
                <a:solidFill>
                  <a:srgbClr val="170AC6"/>
                </a:solidFill>
                <a:sym typeface="Symbol"/>
              </a:rPr>
              <a:t>.</a:t>
            </a:r>
            <a:endParaRPr lang="en-US" sz="2000" dirty="0">
              <a:solidFill>
                <a:srgbClr val="170AC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2615809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71600" y="2132856"/>
            <a:ext cx="3419475" cy="361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CasellaDiTesto 1"/>
          <p:cNvSpPr txBox="1"/>
          <p:nvPr/>
        </p:nvSpPr>
        <p:spPr>
          <a:xfrm>
            <a:off x="683568" y="476672"/>
            <a:ext cx="7632848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2000" dirty="0" smtClean="0">
                <a:solidFill>
                  <a:srgbClr val="170AC6"/>
                </a:solidFill>
              </a:rPr>
              <a:t>Una </a:t>
            </a:r>
            <a:r>
              <a:rPr lang="it-IT" sz="2000" b="1" i="1" dirty="0" smtClean="0">
                <a:solidFill>
                  <a:srgbClr val="C00000"/>
                </a:solidFill>
              </a:rPr>
              <a:t>variazione conformazionale </a:t>
            </a:r>
            <a:r>
              <a:rPr lang="it-IT" sz="2000" dirty="0" smtClean="0">
                <a:solidFill>
                  <a:srgbClr val="170AC6"/>
                </a:solidFill>
              </a:rPr>
              <a:t>da una struttura statistica ad una elicoidale, o viceversa, può avvenire anche nel corso della titolazione variando così la densità di carica anche a parità di grado di dissociazione.  Di conseguenza </a:t>
            </a:r>
            <a:r>
              <a:rPr lang="it-IT" sz="2000" b="1" i="1" dirty="0" smtClean="0">
                <a:solidFill>
                  <a:srgbClr val="C00000"/>
                </a:solidFill>
              </a:rPr>
              <a:t>cambia la forma della curva di </a:t>
            </a:r>
            <a:r>
              <a:rPr lang="it-IT" sz="2000" b="1" i="1" dirty="0" err="1" smtClean="0">
                <a:solidFill>
                  <a:srgbClr val="C00000"/>
                </a:solidFill>
              </a:rPr>
              <a:t>pK</a:t>
            </a:r>
            <a:r>
              <a:rPr lang="it-IT" sz="2000" b="1" i="1" dirty="0" smtClean="0">
                <a:solidFill>
                  <a:srgbClr val="C00000"/>
                </a:solidFill>
              </a:rPr>
              <a:t> vs </a:t>
            </a:r>
            <a:r>
              <a:rPr lang="it-IT" sz="2000" b="1" i="1" dirty="0" smtClean="0">
                <a:solidFill>
                  <a:srgbClr val="C00000"/>
                </a:solidFill>
                <a:sym typeface="Symbol"/>
              </a:rPr>
              <a:t></a:t>
            </a:r>
            <a:r>
              <a:rPr lang="it-IT" sz="2000" dirty="0" smtClean="0">
                <a:solidFill>
                  <a:srgbClr val="170AC6"/>
                </a:solidFill>
                <a:sym typeface="Symbol"/>
              </a:rPr>
              <a:t>.</a:t>
            </a:r>
            <a:endParaRPr lang="en-US" sz="2000" dirty="0">
              <a:solidFill>
                <a:srgbClr val="170AC6"/>
              </a:solidFill>
            </a:endParaRPr>
          </a:p>
        </p:txBody>
      </p:sp>
      <p:sp>
        <p:nvSpPr>
          <p:cNvPr id="3" name="CasellaDiTesto 2"/>
          <p:cNvSpPr txBox="1"/>
          <p:nvPr/>
        </p:nvSpPr>
        <p:spPr>
          <a:xfrm>
            <a:off x="5004048" y="2458927"/>
            <a:ext cx="3312368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dirty="0" smtClean="0">
                <a:solidFill>
                  <a:srgbClr val="C00000"/>
                </a:solidFill>
              </a:rPr>
              <a:t>Variazione di </a:t>
            </a:r>
            <a:r>
              <a:rPr lang="it-IT" sz="2000" b="1" i="1" dirty="0" smtClean="0">
                <a:solidFill>
                  <a:srgbClr val="C00000"/>
                </a:solidFill>
              </a:rPr>
              <a:t>K</a:t>
            </a:r>
            <a:r>
              <a:rPr lang="it-IT" sz="2000" dirty="0" smtClean="0">
                <a:solidFill>
                  <a:srgbClr val="C00000"/>
                </a:solidFill>
              </a:rPr>
              <a:t> con il grado di dissociazione per l’acido </a:t>
            </a:r>
            <a:r>
              <a:rPr lang="it-IT" sz="2000" dirty="0" err="1" smtClean="0">
                <a:solidFill>
                  <a:srgbClr val="C00000"/>
                </a:solidFill>
              </a:rPr>
              <a:t>polimetacrilico</a:t>
            </a:r>
            <a:r>
              <a:rPr lang="it-IT" sz="2000" dirty="0" smtClean="0">
                <a:solidFill>
                  <a:srgbClr val="C00000"/>
                </a:solidFill>
              </a:rPr>
              <a:t> che mostra una transizione conformazionale nell’intervallo di </a:t>
            </a:r>
            <a:r>
              <a:rPr lang="it-IT" sz="2000" dirty="0" smtClean="0">
                <a:solidFill>
                  <a:srgbClr val="C00000"/>
                </a:solidFill>
                <a:sym typeface="Symbol"/>
              </a:rPr>
              <a:t> tra 0,15 e 0,30.</a:t>
            </a:r>
            <a:endParaRPr lang="en-US" sz="20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310287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664568" y="476672"/>
            <a:ext cx="7814863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2000" dirty="0" smtClean="0">
                <a:solidFill>
                  <a:srgbClr val="170AC6"/>
                </a:solidFill>
              </a:rPr>
              <a:t>Un effetto simile può essere dato da una </a:t>
            </a:r>
            <a:r>
              <a:rPr lang="it-IT" sz="2000" b="1" i="1" dirty="0" smtClean="0">
                <a:solidFill>
                  <a:srgbClr val="C00000"/>
                </a:solidFill>
              </a:rPr>
              <a:t>distribuzione non casuale di gruppi carichi e non carichi sul polimero</a:t>
            </a:r>
            <a:r>
              <a:rPr lang="it-IT" sz="2000" dirty="0" smtClean="0">
                <a:solidFill>
                  <a:srgbClr val="170AC6"/>
                </a:solidFill>
              </a:rPr>
              <a:t> che altera il termine ideale di  entropia di mescolamento tra gruppi carichi e gruppi non carichi.</a:t>
            </a:r>
          </a:p>
          <a:p>
            <a:pPr algn="just"/>
            <a:r>
              <a:rPr lang="it-IT" sz="2000" dirty="0" smtClean="0">
                <a:solidFill>
                  <a:srgbClr val="170AC6"/>
                </a:solidFill>
              </a:rPr>
              <a:t>Un effetto di questo tipo è dato dal polimero </a:t>
            </a:r>
            <a:r>
              <a:rPr lang="it-IT" sz="2000" dirty="0" err="1" smtClean="0">
                <a:solidFill>
                  <a:srgbClr val="170AC6"/>
                </a:solidFill>
              </a:rPr>
              <a:t>polietilenimmina</a:t>
            </a:r>
            <a:r>
              <a:rPr lang="it-IT" sz="2000" dirty="0" smtClean="0">
                <a:solidFill>
                  <a:srgbClr val="170AC6"/>
                </a:solidFill>
              </a:rPr>
              <a:t> studiato in funzione del grado di carica </a:t>
            </a:r>
            <a:r>
              <a:rPr lang="it-IT" sz="2000" dirty="0" smtClean="0">
                <a:solidFill>
                  <a:srgbClr val="170AC6"/>
                </a:solidFill>
                <a:sym typeface="Symbol"/>
              </a:rPr>
              <a:t>.  (Notare che all’aumentare della carica il polimero si </a:t>
            </a:r>
            <a:r>
              <a:rPr lang="it-IT" sz="2000" dirty="0" err="1" smtClean="0">
                <a:solidFill>
                  <a:srgbClr val="170AC6"/>
                </a:solidFill>
                <a:sym typeface="Symbol"/>
              </a:rPr>
              <a:t>protona</a:t>
            </a:r>
            <a:r>
              <a:rPr lang="it-IT" sz="2000" dirty="0" smtClean="0">
                <a:solidFill>
                  <a:srgbClr val="170AC6"/>
                </a:solidFill>
                <a:sym typeface="Symbol"/>
              </a:rPr>
              <a:t>):</a:t>
            </a:r>
            <a:endParaRPr lang="en-US" sz="2000" dirty="0">
              <a:solidFill>
                <a:srgbClr val="170AC6"/>
              </a:solidFill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279805" y="2231436"/>
            <a:ext cx="4197057" cy="4171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CasellaDiTesto 2"/>
          <p:cNvSpPr txBox="1"/>
          <p:nvPr/>
        </p:nvSpPr>
        <p:spPr>
          <a:xfrm>
            <a:off x="1043608" y="3717233"/>
            <a:ext cx="278946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2000" dirty="0" smtClean="0">
                <a:solidFill>
                  <a:srgbClr val="C00000"/>
                </a:solidFill>
              </a:rPr>
              <a:t>La titolazione è eseguita a diverse concentrazioni di </a:t>
            </a:r>
            <a:r>
              <a:rPr lang="it-IT" sz="2000" dirty="0" err="1" smtClean="0">
                <a:solidFill>
                  <a:srgbClr val="C00000"/>
                </a:solidFill>
              </a:rPr>
              <a:t>NaCl</a:t>
            </a:r>
            <a:r>
              <a:rPr lang="it-IT" sz="2000" dirty="0" smtClean="0">
                <a:solidFill>
                  <a:srgbClr val="C00000"/>
                </a:solidFill>
              </a:rPr>
              <a:t>: dall’alto 1, 0.5, 0.1, e 0 </a:t>
            </a:r>
            <a:r>
              <a:rPr lang="it-IT" sz="2000" dirty="0" err="1" smtClean="0">
                <a:solidFill>
                  <a:srgbClr val="C00000"/>
                </a:solidFill>
              </a:rPr>
              <a:t>mol</a:t>
            </a:r>
            <a:r>
              <a:rPr lang="it-IT" sz="2000" dirty="0" smtClean="0">
                <a:solidFill>
                  <a:srgbClr val="C00000"/>
                </a:solidFill>
              </a:rPr>
              <a:t>/L</a:t>
            </a:r>
            <a:endParaRPr lang="en-US" sz="20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7701348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/>
          <p:cNvSpPr txBox="1"/>
          <p:nvPr/>
        </p:nvSpPr>
        <p:spPr>
          <a:xfrm>
            <a:off x="711297" y="620688"/>
            <a:ext cx="7668343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2000" dirty="0" smtClean="0">
                <a:solidFill>
                  <a:srgbClr val="170AC6"/>
                </a:solidFill>
              </a:rPr>
              <a:t>Le soluzioni che contengono polielettroliti hanno proprietà che dipendono sia dalla </a:t>
            </a:r>
            <a:r>
              <a:rPr lang="it-IT" sz="2000" dirty="0">
                <a:solidFill>
                  <a:srgbClr val="170AC6"/>
                </a:solidFill>
              </a:rPr>
              <a:t>l</a:t>
            </a:r>
            <a:r>
              <a:rPr lang="it-IT" sz="2000" dirty="0" smtClean="0">
                <a:solidFill>
                  <a:srgbClr val="170AC6"/>
                </a:solidFill>
              </a:rPr>
              <a:t>oro </a:t>
            </a:r>
            <a:r>
              <a:rPr lang="it-IT" sz="2000" b="1" i="1" dirty="0" smtClean="0">
                <a:solidFill>
                  <a:srgbClr val="C00000"/>
                </a:solidFill>
              </a:rPr>
              <a:t>natura macromolecolare </a:t>
            </a:r>
            <a:r>
              <a:rPr lang="it-IT" sz="2000" dirty="0" smtClean="0">
                <a:solidFill>
                  <a:srgbClr val="170AC6"/>
                </a:solidFill>
              </a:rPr>
              <a:t>che dalla presenza di </a:t>
            </a:r>
            <a:r>
              <a:rPr lang="it-IT" sz="2000" b="1" i="1" dirty="0" smtClean="0">
                <a:solidFill>
                  <a:srgbClr val="C00000"/>
                </a:solidFill>
              </a:rPr>
              <a:t>carice elettriche</a:t>
            </a:r>
            <a:r>
              <a:rPr lang="it-IT" sz="2000" dirty="0" smtClean="0">
                <a:solidFill>
                  <a:srgbClr val="170AC6"/>
                </a:solidFill>
              </a:rPr>
              <a:t>.</a:t>
            </a:r>
          </a:p>
          <a:p>
            <a:pPr algn="just"/>
            <a:endParaRPr lang="it-IT" sz="2000" dirty="0">
              <a:solidFill>
                <a:srgbClr val="170AC6"/>
              </a:solidFill>
            </a:endParaRPr>
          </a:p>
          <a:p>
            <a:pPr algn="just"/>
            <a:r>
              <a:rPr lang="it-IT" sz="2000" dirty="0" smtClean="0">
                <a:solidFill>
                  <a:srgbClr val="170AC6"/>
                </a:solidFill>
              </a:rPr>
              <a:t>Nella descrizione delle proprietà dei polielettroliti spesso la </a:t>
            </a:r>
            <a:r>
              <a:rPr lang="it-IT" sz="2000" b="1" i="1" dirty="0" smtClean="0">
                <a:solidFill>
                  <a:srgbClr val="C00000"/>
                </a:solidFill>
              </a:rPr>
              <a:t>carica totale </a:t>
            </a:r>
            <a:r>
              <a:rPr lang="it-IT" sz="2000" dirty="0" smtClean="0">
                <a:solidFill>
                  <a:srgbClr val="170AC6"/>
                </a:solidFill>
              </a:rPr>
              <a:t>è considerata </a:t>
            </a:r>
            <a:r>
              <a:rPr lang="it-IT" sz="2000" b="1" i="1" dirty="0" smtClean="0">
                <a:solidFill>
                  <a:srgbClr val="C00000"/>
                </a:solidFill>
              </a:rPr>
              <a:t>uniformemente distribuita lungo la catena polimerica </a:t>
            </a:r>
            <a:r>
              <a:rPr lang="it-IT" sz="2000" dirty="0" smtClean="0">
                <a:solidFill>
                  <a:srgbClr val="170AC6"/>
                </a:solidFill>
              </a:rPr>
              <a:t>e gli effetti dovuti alla specifica natura dei gruppi carichi sono trascurati.</a:t>
            </a:r>
          </a:p>
          <a:p>
            <a:pPr algn="just"/>
            <a:endParaRPr lang="it-IT" sz="2000" dirty="0">
              <a:solidFill>
                <a:srgbClr val="170AC6"/>
              </a:solidFill>
            </a:endParaRPr>
          </a:p>
          <a:p>
            <a:pPr algn="just"/>
            <a:r>
              <a:rPr lang="it-IT" sz="2000" dirty="0" smtClean="0">
                <a:solidFill>
                  <a:srgbClr val="170AC6"/>
                </a:solidFill>
              </a:rPr>
              <a:t>In questo modo, generalmente, è possibile avere una descrizione termodinamica del comportamento dei polielettroliti malgrado la complessità intrinseca del sistema.</a:t>
            </a:r>
          </a:p>
          <a:p>
            <a:pPr algn="just"/>
            <a:endParaRPr lang="it-IT" sz="2000" dirty="0">
              <a:solidFill>
                <a:srgbClr val="170AC6"/>
              </a:solidFill>
            </a:endParaRPr>
          </a:p>
          <a:p>
            <a:pPr algn="just"/>
            <a:r>
              <a:rPr lang="it-IT" sz="2000" dirty="0" smtClean="0">
                <a:solidFill>
                  <a:srgbClr val="170AC6"/>
                </a:solidFill>
              </a:rPr>
              <a:t>Da una parte, la variabilità conformazionale delle catene polimeriche richiede una descrizione statistica del sistema e dall’altra le interazioni elettriche sono profondamente diverse da ogni altra interazione presente nei polimeri per forza e persistenza a «grandi» distanze.</a:t>
            </a:r>
            <a:endParaRPr lang="en-US" sz="2000" dirty="0">
              <a:solidFill>
                <a:srgbClr val="170AC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51323447"/>
      </p:ext>
    </p:extLst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467544" y="260648"/>
            <a:ext cx="8157724" cy="62478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2000" b="1" dirty="0" smtClean="0">
                <a:solidFill>
                  <a:srgbClr val="170AC6"/>
                </a:solidFill>
              </a:rPr>
              <a:t>Effetto delle interazioni elettriche sulla statistica conformazionale</a:t>
            </a:r>
          </a:p>
          <a:p>
            <a:pPr algn="just"/>
            <a:endParaRPr lang="it-IT" sz="2000" dirty="0" smtClean="0">
              <a:solidFill>
                <a:srgbClr val="170AC6"/>
              </a:solidFill>
            </a:endParaRPr>
          </a:p>
          <a:p>
            <a:pPr algn="just"/>
            <a:r>
              <a:rPr lang="it-IT" sz="2000" dirty="0" smtClean="0">
                <a:solidFill>
                  <a:srgbClr val="170AC6"/>
                </a:solidFill>
              </a:rPr>
              <a:t>Due effetti:</a:t>
            </a:r>
          </a:p>
          <a:p>
            <a:pPr marL="457200" indent="-457200" algn="just">
              <a:buAutoNum type="arabicParenR"/>
            </a:pPr>
            <a:r>
              <a:rPr lang="it-IT" sz="2000" dirty="0" smtClean="0">
                <a:solidFill>
                  <a:srgbClr val="170AC6"/>
                </a:solidFill>
              </a:rPr>
              <a:t>“</a:t>
            </a:r>
            <a:r>
              <a:rPr lang="it-IT" sz="2000" b="1" i="1" dirty="0" smtClean="0">
                <a:solidFill>
                  <a:srgbClr val="C00000"/>
                </a:solidFill>
              </a:rPr>
              <a:t>interazioni a corto raggio</a:t>
            </a:r>
            <a:r>
              <a:rPr lang="it-IT" sz="2000" dirty="0" smtClean="0">
                <a:solidFill>
                  <a:srgbClr val="170AC6"/>
                </a:solidFill>
              </a:rPr>
              <a:t>”  dovute a interazioni tra (pochi) gruppi carichi in sequenza sulla catena che determinano la rigidità locale della catena polimerica.  Questa è definita dalla “</a:t>
            </a:r>
            <a:r>
              <a:rPr lang="it-IT" sz="2000" b="1" i="1" dirty="0" smtClean="0">
                <a:solidFill>
                  <a:srgbClr val="C00000"/>
                </a:solidFill>
              </a:rPr>
              <a:t>lunghezza di persistenza</a:t>
            </a:r>
            <a:r>
              <a:rPr lang="it-IT" sz="2000" dirty="0" smtClean="0">
                <a:solidFill>
                  <a:srgbClr val="170AC6"/>
                </a:solidFill>
              </a:rPr>
              <a:t>”.</a:t>
            </a:r>
          </a:p>
          <a:p>
            <a:pPr marL="457200" indent="-457200" algn="just">
              <a:buAutoNum type="arabicParenR"/>
            </a:pPr>
            <a:r>
              <a:rPr lang="it-IT" sz="2000" dirty="0" smtClean="0">
                <a:solidFill>
                  <a:srgbClr val="170AC6"/>
                </a:solidFill>
              </a:rPr>
              <a:t>A “</a:t>
            </a:r>
            <a:r>
              <a:rPr lang="it-IT" sz="2000" b="1" i="1" dirty="0" smtClean="0">
                <a:solidFill>
                  <a:srgbClr val="C00000"/>
                </a:solidFill>
              </a:rPr>
              <a:t>lunga distanza</a:t>
            </a:r>
            <a:r>
              <a:rPr lang="it-IT" sz="2000" dirty="0" smtClean="0">
                <a:solidFill>
                  <a:srgbClr val="170AC6"/>
                </a:solidFill>
              </a:rPr>
              <a:t>” segmenti carichi di catena possono avvicinarsi tra loro (se la catena ha una certa flessibilità) e avere interazioni repulsive. Queste causano una espansione del gomitolo macromolecolare maggiore di quella che si avrebbe senza cariche.  Questa proprietà è definita dal “</a:t>
            </a:r>
            <a:r>
              <a:rPr lang="it-IT" sz="2000" b="1" i="1" dirty="0" smtClean="0">
                <a:solidFill>
                  <a:srgbClr val="C00000"/>
                </a:solidFill>
              </a:rPr>
              <a:t>volume escluso</a:t>
            </a:r>
            <a:r>
              <a:rPr lang="it-IT" sz="2000" dirty="0" smtClean="0">
                <a:solidFill>
                  <a:srgbClr val="170AC6"/>
                </a:solidFill>
              </a:rPr>
              <a:t>”.</a:t>
            </a:r>
          </a:p>
          <a:p>
            <a:pPr marL="457200" indent="-457200" algn="just">
              <a:buAutoNum type="arabicParenR"/>
            </a:pPr>
            <a:endParaRPr lang="it-IT" sz="2000" dirty="0" smtClean="0">
              <a:solidFill>
                <a:srgbClr val="170AC6"/>
              </a:solidFill>
            </a:endParaRPr>
          </a:p>
          <a:p>
            <a:pPr algn="just"/>
            <a:r>
              <a:rPr lang="it-IT" sz="2000" dirty="0" smtClean="0">
                <a:solidFill>
                  <a:srgbClr val="170AC6"/>
                </a:solidFill>
              </a:rPr>
              <a:t>Entrambi gli effetti sono controllati dalla </a:t>
            </a:r>
            <a:r>
              <a:rPr lang="it-IT" sz="2000" b="1" i="1" dirty="0" smtClean="0">
                <a:solidFill>
                  <a:srgbClr val="C00000"/>
                </a:solidFill>
              </a:rPr>
              <a:t>presenza di sali aggiunti </a:t>
            </a:r>
            <a:r>
              <a:rPr lang="it-IT" sz="2000" dirty="0" smtClean="0">
                <a:solidFill>
                  <a:srgbClr val="170AC6"/>
                </a:solidFill>
              </a:rPr>
              <a:t>(forza ionica) che schermano le forze dovute alle cariche del polimero.</a:t>
            </a:r>
          </a:p>
          <a:p>
            <a:pPr algn="just"/>
            <a:endParaRPr lang="it-IT" sz="2000" dirty="0" smtClean="0">
              <a:solidFill>
                <a:srgbClr val="170AC6"/>
              </a:solidFill>
            </a:endParaRPr>
          </a:p>
          <a:p>
            <a:pPr algn="just"/>
            <a:r>
              <a:rPr lang="it-IT" sz="2000" dirty="0" smtClean="0">
                <a:solidFill>
                  <a:srgbClr val="170AC6"/>
                </a:solidFill>
              </a:rPr>
              <a:t>                   Definizione di forza ionica</a:t>
            </a:r>
          </a:p>
          <a:p>
            <a:pPr algn="just"/>
            <a:endParaRPr lang="it-IT" sz="2000" dirty="0" smtClean="0">
              <a:solidFill>
                <a:srgbClr val="170AC6"/>
              </a:solidFill>
            </a:endParaRPr>
          </a:p>
          <a:p>
            <a:pPr algn="just"/>
            <a:r>
              <a:rPr lang="it-IT" sz="2000" dirty="0" smtClean="0">
                <a:solidFill>
                  <a:srgbClr val="170AC6"/>
                </a:solidFill>
              </a:rPr>
              <a:t>La schermatura data dal sale aggiunto può anche portare alla scomparsa dell’effetto di volume escluso (condizioni </a:t>
            </a:r>
            <a:r>
              <a:rPr lang="it-IT" sz="2000" dirty="0" smtClean="0">
                <a:solidFill>
                  <a:srgbClr val="170AC6"/>
                </a:solidFill>
                <a:sym typeface="Symbol"/>
              </a:rPr>
              <a:t>). Es. per il </a:t>
            </a:r>
            <a:r>
              <a:rPr lang="it-IT" sz="2000" dirty="0" err="1" smtClean="0">
                <a:solidFill>
                  <a:srgbClr val="170AC6"/>
                </a:solidFill>
                <a:sym typeface="Symbol"/>
              </a:rPr>
              <a:t>polistirensolfonato</a:t>
            </a:r>
            <a:r>
              <a:rPr lang="it-IT" sz="2000" dirty="0" smtClean="0">
                <a:solidFill>
                  <a:srgbClr val="170AC6"/>
                </a:solidFill>
                <a:sym typeface="Symbol"/>
              </a:rPr>
              <a:t> di sodio si hanno in </a:t>
            </a:r>
            <a:r>
              <a:rPr lang="it-IT" sz="2000" dirty="0" err="1" smtClean="0">
                <a:solidFill>
                  <a:srgbClr val="170AC6"/>
                </a:solidFill>
                <a:sym typeface="Symbol"/>
              </a:rPr>
              <a:t>NaCl</a:t>
            </a:r>
            <a:r>
              <a:rPr lang="it-IT" sz="2000" dirty="0" smtClean="0">
                <a:solidFill>
                  <a:srgbClr val="170AC6"/>
                </a:solidFill>
                <a:sym typeface="Symbol"/>
              </a:rPr>
              <a:t> acquoso 4.17 M.</a:t>
            </a:r>
            <a:endParaRPr lang="it-IT" sz="2000" dirty="0" smtClean="0">
              <a:solidFill>
                <a:srgbClr val="170AC6"/>
              </a:solidFill>
            </a:endParaRPr>
          </a:p>
        </p:txBody>
      </p:sp>
      <p:graphicFrame>
        <p:nvGraphicFramePr>
          <p:cNvPr id="3" name="Oggetto 2"/>
          <p:cNvGraphicFramePr>
            <a:graphicFrameLocks noChangeAspect="1"/>
          </p:cNvGraphicFramePr>
          <p:nvPr/>
        </p:nvGraphicFramePr>
        <p:xfrm>
          <a:off x="4572000" y="4653136"/>
          <a:ext cx="1467692" cy="792088"/>
        </p:xfrm>
        <a:graphic>
          <a:graphicData uri="http://schemas.openxmlformats.org/presentationml/2006/ole">
            <p:oleObj spid="_x0000_s3083" name="Equation" r:id="rId3" imgW="799753" imgH="431613" progId="Equation.3">
              <p:embed/>
            </p:oleObj>
          </a:graphicData>
        </a:graphic>
      </p:graphicFrame>
    </p:spTree>
  </p:cSld>
  <p:clrMapOvr>
    <a:masterClrMapping/>
  </p:clrMapOvr>
  <p:transition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539552" y="836712"/>
            <a:ext cx="8208912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2000" dirty="0" smtClean="0">
                <a:solidFill>
                  <a:srgbClr val="170AC6"/>
                </a:solidFill>
              </a:rPr>
              <a:t>A livello molecolare, in contrasto con le cariche mobili di piccoli ioni che possono muoversi liberamente in soluzione, </a:t>
            </a:r>
            <a:r>
              <a:rPr lang="it-IT" sz="2000" b="1" i="1" dirty="0" smtClean="0">
                <a:solidFill>
                  <a:srgbClr val="C00000"/>
                </a:solidFill>
              </a:rPr>
              <a:t>le cariche sul polimero sono raggruppate in </a:t>
            </a:r>
            <a:r>
              <a:rPr lang="it-IT" sz="2000" b="1" i="1" dirty="0" err="1" smtClean="0">
                <a:solidFill>
                  <a:srgbClr val="C00000"/>
                </a:solidFill>
              </a:rPr>
              <a:t>clusters</a:t>
            </a:r>
            <a:r>
              <a:rPr lang="it-IT" sz="2000" dirty="0" smtClean="0">
                <a:solidFill>
                  <a:srgbClr val="170AC6"/>
                </a:solidFill>
              </a:rPr>
              <a:t> che cambiano geometria al variare della conformazione globale del polimero.</a:t>
            </a:r>
          </a:p>
          <a:p>
            <a:pPr algn="just"/>
            <a:endParaRPr lang="it-IT" sz="2000" dirty="0" smtClean="0">
              <a:solidFill>
                <a:srgbClr val="170AC6"/>
              </a:solidFill>
            </a:endParaRPr>
          </a:p>
          <a:p>
            <a:pPr algn="just"/>
            <a:r>
              <a:rPr lang="it-IT" sz="2000" dirty="0" smtClean="0">
                <a:solidFill>
                  <a:srgbClr val="170AC6"/>
                </a:solidFill>
              </a:rPr>
              <a:t>Attorno ai cluster immobilizzati di cariche sul polimero </a:t>
            </a:r>
            <a:r>
              <a:rPr lang="it-IT" sz="2000" b="1" i="1" dirty="0" smtClean="0">
                <a:solidFill>
                  <a:srgbClr val="C00000"/>
                </a:solidFill>
              </a:rPr>
              <a:t>il potenziale elettrico è localmente molto più alto che in altre parti del sistema</a:t>
            </a:r>
            <a:r>
              <a:rPr lang="it-IT" sz="2000" dirty="0" smtClean="0">
                <a:solidFill>
                  <a:srgbClr val="170AC6"/>
                </a:solidFill>
              </a:rPr>
              <a:t>, ma il potenziale fluttua insieme alle fluttuazioni conformazionali della catena macromolecolare</a:t>
            </a:r>
          </a:p>
          <a:p>
            <a:pPr algn="just"/>
            <a:endParaRPr lang="it-IT" sz="2000" dirty="0" smtClean="0">
              <a:solidFill>
                <a:srgbClr val="170AC6"/>
              </a:solidFill>
            </a:endParaRPr>
          </a:p>
          <a:p>
            <a:pPr algn="just"/>
            <a:r>
              <a:rPr lang="it-IT" sz="2000" dirty="0" smtClean="0">
                <a:solidFill>
                  <a:srgbClr val="170AC6"/>
                </a:solidFill>
              </a:rPr>
              <a:t>Il modello quindi di carica puntiforme in soluzione (come nel trattamento di </a:t>
            </a:r>
            <a:r>
              <a:rPr lang="it-IT" sz="2000" dirty="0" err="1" smtClean="0">
                <a:solidFill>
                  <a:srgbClr val="170AC6"/>
                </a:solidFill>
              </a:rPr>
              <a:t>Debye-Huckel</a:t>
            </a:r>
            <a:r>
              <a:rPr lang="it-IT" sz="2000" dirty="0" smtClean="0">
                <a:solidFill>
                  <a:srgbClr val="170AC6"/>
                </a:solidFill>
              </a:rPr>
              <a:t>) non può essere valido.</a:t>
            </a:r>
          </a:p>
          <a:p>
            <a:pPr algn="just"/>
            <a:endParaRPr lang="it-IT" sz="2000" dirty="0" smtClean="0">
              <a:solidFill>
                <a:srgbClr val="170AC6"/>
              </a:solidFill>
            </a:endParaRPr>
          </a:p>
          <a:p>
            <a:pPr algn="just"/>
            <a:r>
              <a:rPr lang="it-IT" sz="2000" dirty="0" smtClean="0">
                <a:solidFill>
                  <a:srgbClr val="170AC6"/>
                </a:solidFill>
              </a:rPr>
              <a:t>Le caratteristiche particolari delle soluzioni di polielettroliti possono essere illustrate da alcuni esempi.</a:t>
            </a:r>
            <a:endParaRPr lang="it-IT" sz="2000" dirty="0">
              <a:solidFill>
                <a:srgbClr val="170AC6"/>
              </a:solidFill>
            </a:endParaRPr>
          </a:p>
        </p:txBody>
      </p:sp>
    </p:spTree>
  </p:cSld>
  <p:clrMapOvr>
    <a:masterClrMapping/>
  </p:clrMapOvr>
  <p:transition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26" name="Object 2"/>
          <p:cNvGraphicFramePr>
            <a:graphicFrameLocks noChangeAspect="1"/>
          </p:cNvGraphicFramePr>
          <p:nvPr/>
        </p:nvGraphicFramePr>
        <p:xfrm>
          <a:off x="2627784" y="2060848"/>
          <a:ext cx="3672408" cy="633174"/>
        </p:xfrm>
        <a:graphic>
          <a:graphicData uri="http://schemas.openxmlformats.org/presentationml/2006/ole">
            <p:oleObj spid="_x0000_s1062" name="Equazione" r:id="rId3" imgW="1523339" imgH="266584" progId="Equation.3">
              <p:embed/>
            </p:oleObj>
          </a:graphicData>
        </a:graphic>
      </p:graphicFrame>
      <p:sp>
        <p:nvSpPr>
          <p:cNvPr id="3" name="CasellaDiTesto 2"/>
          <p:cNvSpPr txBox="1"/>
          <p:nvPr/>
        </p:nvSpPr>
        <p:spPr>
          <a:xfrm>
            <a:off x="611560" y="332656"/>
            <a:ext cx="7704856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2000" b="1" dirty="0" smtClean="0">
                <a:solidFill>
                  <a:srgbClr val="170AC6"/>
                </a:solidFill>
              </a:rPr>
              <a:t>Viscosità</a:t>
            </a:r>
          </a:p>
          <a:p>
            <a:pPr algn="just"/>
            <a:endParaRPr lang="it-IT" sz="2000" dirty="0" smtClean="0">
              <a:solidFill>
                <a:srgbClr val="170AC6"/>
              </a:solidFill>
            </a:endParaRPr>
          </a:p>
          <a:p>
            <a:pPr algn="just"/>
            <a:r>
              <a:rPr lang="it-IT" sz="2000" dirty="0" smtClean="0">
                <a:solidFill>
                  <a:srgbClr val="170AC6"/>
                </a:solidFill>
              </a:rPr>
              <a:t>E’ stata già illustrata la caratteristica dei polimeri di conferire a soluzioni una viscosità elevata rispetto a composti a basso peso.  L’equazione fondamentale della viscosità è: </a:t>
            </a:r>
            <a:endParaRPr lang="it-IT" sz="2000" dirty="0">
              <a:solidFill>
                <a:srgbClr val="170AC6"/>
              </a:solidFill>
            </a:endParaRPr>
          </a:p>
        </p:txBody>
      </p:sp>
      <p:sp>
        <p:nvSpPr>
          <p:cNvPr id="4" name="CasellaDiTesto 3"/>
          <p:cNvSpPr txBox="1"/>
          <p:nvPr/>
        </p:nvSpPr>
        <p:spPr>
          <a:xfrm>
            <a:off x="2627784" y="3089056"/>
            <a:ext cx="86113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2000" dirty="0" smtClean="0">
                <a:solidFill>
                  <a:srgbClr val="170AC6"/>
                </a:solidFill>
              </a:rPr>
              <a:t>da cui </a:t>
            </a:r>
            <a:endParaRPr lang="it-IT" sz="2000" dirty="0">
              <a:solidFill>
                <a:srgbClr val="170AC6"/>
              </a:solidFill>
            </a:endParaRPr>
          </a:p>
        </p:txBody>
      </p:sp>
      <p:graphicFrame>
        <p:nvGraphicFramePr>
          <p:cNvPr id="1027" name="Object 3"/>
          <p:cNvGraphicFramePr>
            <a:graphicFrameLocks noChangeAspect="1"/>
          </p:cNvGraphicFramePr>
          <p:nvPr/>
        </p:nvGraphicFramePr>
        <p:xfrm>
          <a:off x="3635896" y="2852936"/>
          <a:ext cx="1728192" cy="959099"/>
        </p:xfrm>
        <a:graphic>
          <a:graphicData uri="http://schemas.openxmlformats.org/presentationml/2006/ole">
            <p:oleObj spid="_x0000_s1063" name="Equation" r:id="rId4" imgW="889000" imgH="469900" progId="Equation.3">
              <p:embed/>
            </p:oleObj>
          </a:graphicData>
        </a:graphic>
      </p:graphicFrame>
      <p:sp>
        <p:nvSpPr>
          <p:cNvPr id="6" name="CasellaDiTesto 5"/>
          <p:cNvSpPr txBox="1"/>
          <p:nvPr/>
        </p:nvSpPr>
        <p:spPr>
          <a:xfrm>
            <a:off x="611560" y="4005064"/>
            <a:ext cx="777686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dirty="0" smtClean="0">
                <a:solidFill>
                  <a:srgbClr val="170AC6"/>
                </a:solidFill>
              </a:rPr>
              <a:t>E’ intuitivo che la viscosità intrinseca dipenda dalle dimensioni della macromolecola e quindi dalla </a:t>
            </a:r>
            <a:r>
              <a:rPr lang="it-IT" sz="2000" b="1" i="1" dirty="0" smtClean="0">
                <a:solidFill>
                  <a:srgbClr val="C00000"/>
                </a:solidFill>
              </a:rPr>
              <a:t>distanza testa-coda  </a:t>
            </a:r>
            <a:r>
              <a:rPr lang="it-IT" sz="2000" dirty="0" smtClean="0">
                <a:solidFill>
                  <a:srgbClr val="170AC6"/>
                </a:solidFill>
              </a:rPr>
              <a:t>(</a:t>
            </a:r>
            <a:r>
              <a:rPr lang="it-IT" sz="2000" b="1" i="1" dirty="0" smtClean="0">
                <a:solidFill>
                  <a:srgbClr val="C00000"/>
                </a:solidFill>
              </a:rPr>
              <a:t>r</a:t>
            </a:r>
            <a:r>
              <a:rPr lang="it-IT" sz="2000" dirty="0" smtClean="0">
                <a:solidFill>
                  <a:srgbClr val="170AC6"/>
                </a:solidFill>
              </a:rPr>
              <a:t>) e dal </a:t>
            </a:r>
            <a:r>
              <a:rPr lang="it-IT" sz="2000" b="1" i="1" dirty="0" smtClean="0">
                <a:solidFill>
                  <a:srgbClr val="C00000"/>
                </a:solidFill>
              </a:rPr>
              <a:t>raggio di </a:t>
            </a:r>
            <a:r>
              <a:rPr lang="it-IT" sz="2000" b="1" i="1" dirty="0" err="1" smtClean="0">
                <a:solidFill>
                  <a:srgbClr val="C00000"/>
                </a:solidFill>
              </a:rPr>
              <a:t>girazione</a:t>
            </a:r>
            <a:r>
              <a:rPr lang="it-IT" sz="2000" dirty="0" smtClean="0">
                <a:solidFill>
                  <a:srgbClr val="170AC6"/>
                </a:solidFill>
              </a:rPr>
              <a:t> (</a:t>
            </a:r>
            <a:r>
              <a:rPr lang="it-IT" sz="2000" b="1" i="1" dirty="0" err="1" smtClean="0">
                <a:solidFill>
                  <a:srgbClr val="C00000"/>
                </a:solidFill>
              </a:rPr>
              <a:t>R</a:t>
            </a:r>
            <a:r>
              <a:rPr lang="it-IT" sz="2000" b="1" i="1" baseline="-25000" dirty="0" err="1" smtClean="0">
                <a:solidFill>
                  <a:srgbClr val="C00000"/>
                </a:solidFill>
              </a:rPr>
              <a:t>g</a:t>
            </a:r>
            <a:r>
              <a:rPr lang="it-IT" sz="2000" dirty="0" smtClean="0">
                <a:solidFill>
                  <a:srgbClr val="170AC6"/>
                </a:solidFill>
              </a:rPr>
              <a:t>) con la relazione di scala:</a:t>
            </a:r>
            <a:endParaRPr lang="it-IT" sz="2000" dirty="0">
              <a:solidFill>
                <a:srgbClr val="170AC6"/>
              </a:solidFill>
            </a:endParaRPr>
          </a:p>
        </p:txBody>
      </p:sp>
      <p:graphicFrame>
        <p:nvGraphicFramePr>
          <p:cNvPr id="1028" name="Object 4"/>
          <p:cNvGraphicFramePr>
            <a:graphicFrameLocks noChangeAspect="1"/>
          </p:cNvGraphicFramePr>
          <p:nvPr/>
        </p:nvGraphicFramePr>
        <p:xfrm>
          <a:off x="2987824" y="5157192"/>
          <a:ext cx="2919413" cy="746125"/>
        </p:xfrm>
        <a:graphic>
          <a:graphicData uri="http://schemas.openxmlformats.org/presentationml/2006/ole">
            <p:oleObj spid="_x0000_s1064" name="Equation" r:id="rId5" imgW="1269449" imgH="330057" progId="Equation.3">
              <p:embed/>
            </p:oleObj>
          </a:graphicData>
        </a:graphic>
      </p:graphicFrame>
    </p:spTree>
  </p:cSld>
  <p:clrMapOvr>
    <a:masterClrMapping/>
  </p:clrMapOvr>
  <p:transition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539552" y="404664"/>
            <a:ext cx="8172249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2000" dirty="0" smtClean="0">
                <a:solidFill>
                  <a:srgbClr val="170AC6"/>
                </a:solidFill>
              </a:rPr>
              <a:t>Soluzioni di </a:t>
            </a:r>
            <a:r>
              <a:rPr lang="it-IT" sz="2000" b="1" i="1" dirty="0" err="1" smtClean="0">
                <a:solidFill>
                  <a:srgbClr val="C00000"/>
                </a:solidFill>
              </a:rPr>
              <a:t>polielettroliti</a:t>
            </a:r>
            <a:r>
              <a:rPr lang="it-IT" sz="2000" b="1" i="1" dirty="0" smtClean="0">
                <a:solidFill>
                  <a:srgbClr val="C00000"/>
                </a:solidFill>
              </a:rPr>
              <a:t> non completamente rigidi </a:t>
            </a:r>
            <a:r>
              <a:rPr lang="it-IT" sz="2000" dirty="0" smtClean="0">
                <a:solidFill>
                  <a:srgbClr val="170AC6"/>
                </a:solidFill>
              </a:rPr>
              <a:t>hanno un comportamento che si discosta dall’equazione precedente e dipende dalla “</a:t>
            </a:r>
            <a:r>
              <a:rPr lang="it-IT" sz="2000" b="1" i="1" dirty="0" smtClean="0">
                <a:solidFill>
                  <a:srgbClr val="C00000"/>
                </a:solidFill>
              </a:rPr>
              <a:t>densità di carica</a:t>
            </a:r>
            <a:r>
              <a:rPr lang="it-IT" sz="2000" dirty="0" smtClean="0">
                <a:solidFill>
                  <a:srgbClr val="170AC6"/>
                </a:solidFill>
              </a:rPr>
              <a:t>” ( </a:t>
            </a:r>
            <a:r>
              <a:rPr lang="it-IT" sz="2000" b="1" i="1" dirty="0" err="1" smtClean="0">
                <a:solidFill>
                  <a:srgbClr val="C00000"/>
                </a:solidFill>
              </a:rPr>
              <a:t>Ze</a:t>
            </a:r>
            <a:r>
              <a:rPr lang="it-IT" sz="2000" b="1" i="1" dirty="0" smtClean="0">
                <a:solidFill>
                  <a:srgbClr val="C00000"/>
                </a:solidFill>
              </a:rPr>
              <a:t>/L</a:t>
            </a:r>
            <a:r>
              <a:rPr lang="it-IT" sz="2000" dirty="0" smtClean="0">
                <a:solidFill>
                  <a:srgbClr val="170AC6"/>
                </a:solidFill>
              </a:rPr>
              <a:t>: numero </a:t>
            </a:r>
            <a:r>
              <a:rPr lang="it-IT" sz="2000" b="1" i="1" dirty="0" smtClean="0">
                <a:solidFill>
                  <a:srgbClr val="C00000"/>
                </a:solidFill>
              </a:rPr>
              <a:t>Z</a:t>
            </a:r>
            <a:r>
              <a:rPr lang="it-IT" sz="2000" dirty="0" smtClean="0">
                <a:solidFill>
                  <a:srgbClr val="170AC6"/>
                </a:solidFill>
              </a:rPr>
              <a:t> di cariche </a:t>
            </a:r>
            <a:r>
              <a:rPr lang="it-IT" sz="2000" b="1" i="1" dirty="0" smtClean="0">
                <a:solidFill>
                  <a:srgbClr val="C00000"/>
                </a:solidFill>
              </a:rPr>
              <a:t>e</a:t>
            </a:r>
            <a:r>
              <a:rPr lang="it-IT" sz="2000" dirty="0" smtClean="0">
                <a:solidFill>
                  <a:srgbClr val="170AC6"/>
                </a:solidFill>
              </a:rPr>
              <a:t> disposte su un polimero di lunghezza </a:t>
            </a:r>
            <a:r>
              <a:rPr lang="it-IT" sz="2000" b="1" i="1" dirty="0" smtClean="0">
                <a:solidFill>
                  <a:srgbClr val="C00000"/>
                </a:solidFill>
              </a:rPr>
              <a:t>L</a:t>
            </a:r>
            <a:r>
              <a:rPr lang="it-IT" sz="2000" dirty="0" smtClean="0">
                <a:solidFill>
                  <a:srgbClr val="170AC6"/>
                </a:solidFill>
              </a:rPr>
              <a:t>) e dalla </a:t>
            </a:r>
            <a:r>
              <a:rPr lang="it-IT" sz="2000" b="1" i="1" dirty="0" smtClean="0">
                <a:solidFill>
                  <a:srgbClr val="C00000"/>
                </a:solidFill>
              </a:rPr>
              <a:t>concentrazione di sale aggiunto</a:t>
            </a:r>
            <a:r>
              <a:rPr lang="it-IT" sz="2000" dirty="0" smtClean="0">
                <a:solidFill>
                  <a:srgbClr val="170AC6"/>
                </a:solidFill>
              </a:rPr>
              <a:t>.</a:t>
            </a:r>
          </a:p>
          <a:p>
            <a:pPr algn="just"/>
            <a:endParaRPr lang="it-IT" sz="2000" dirty="0" smtClean="0">
              <a:solidFill>
                <a:srgbClr val="170AC6"/>
              </a:solidFill>
            </a:endParaRPr>
          </a:p>
          <a:p>
            <a:pPr algn="just"/>
            <a:r>
              <a:rPr lang="it-IT" sz="2000" dirty="0" smtClean="0">
                <a:solidFill>
                  <a:srgbClr val="170AC6"/>
                </a:solidFill>
              </a:rPr>
              <a:t>Il comportamento </a:t>
            </a:r>
            <a:r>
              <a:rPr lang="it-IT" sz="2000" b="1" i="1" dirty="0" smtClean="0">
                <a:solidFill>
                  <a:srgbClr val="C00000"/>
                </a:solidFill>
              </a:rPr>
              <a:t>in assenza di sale aggiunto </a:t>
            </a:r>
            <a:r>
              <a:rPr lang="it-IT" sz="2000" dirty="0" smtClean="0">
                <a:solidFill>
                  <a:srgbClr val="170AC6"/>
                </a:solidFill>
              </a:rPr>
              <a:t>è mostrato nella figura:</a:t>
            </a:r>
            <a:endParaRPr lang="it-IT" sz="2000" dirty="0">
              <a:solidFill>
                <a:srgbClr val="170AC6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3608" y="2492896"/>
            <a:ext cx="3003576" cy="4202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CasellaDiTesto 3"/>
          <p:cNvSpPr txBox="1"/>
          <p:nvPr/>
        </p:nvSpPr>
        <p:spPr>
          <a:xfrm>
            <a:off x="4283968" y="3573016"/>
            <a:ext cx="432048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dirty="0" smtClean="0">
                <a:solidFill>
                  <a:srgbClr val="C00000"/>
                </a:solidFill>
              </a:rPr>
              <a:t>Viscosità ridotta del </a:t>
            </a:r>
            <a:r>
              <a:rPr lang="it-IT" dirty="0" err="1" smtClean="0">
                <a:solidFill>
                  <a:srgbClr val="C00000"/>
                </a:solidFill>
              </a:rPr>
              <a:t>polistirensolfonato</a:t>
            </a:r>
            <a:r>
              <a:rPr lang="it-IT" dirty="0" smtClean="0">
                <a:solidFill>
                  <a:srgbClr val="C00000"/>
                </a:solidFill>
              </a:rPr>
              <a:t> di sodio in assenza di sale aggiunto in funzione della concentrazione di polimero per pesi molecolari che vanno da 6.90x10</a:t>
            </a:r>
            <a:r>
              <a:rPr lang="it-IT" baseline="30000" dirty="0" smtClean="0">
                <a:solidFill>
                  <a:srgbClr val="C00000"/>
                </a:solidFill>
              </a:rPr>
              <a:t>5</a:t>
            </a:r>
            <a:r>
              <a:rPr lang="it-IT" dirty="0" smtClean="0">
                <a:solidFill>
                  <a:srgbClr val="C00000"/>
                </a:solidFill>
              </a:rPr>
              <a:t> (dall’alto) a 0.16x10</a:t>
            </a:r>
            <a:r>
              <a:rPr lang="it-IT" baseline="30000" dirty="0" smtClean="0">
                <a:solidFill>
                  <a:srgbClr val="C00000"/>
                </a:solidFill>
              </a:rPr>
              <a:t>5</a:t>
            </a:r>
            <a:r>
              <a:rPr lang="it-IT" dirty="0" smtClean="0">
                <a:solidFill>
                  <a:srgbClr val="C00000"/>
                </a:solidFill>
              </a:rPr>
              <a:t> (in basso).</a:t>
            </a:r>
            <a:endParaRPr lang="it-IT" dirty="0">
              <a:solidFill>
                <a:srgbClr val="C00000"/>
              </a:solidFill>
            </a:endParaRPr>
          </a:p>
        </p:txBody>
      </p:sp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199784" y="5345585"/>
            <a:ext cx="1944216" cy="15124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683568" y="548680"/>
            <a:ext cx="741682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000" dirty="0" smtClean="0">
                <a:solidFill>
                  <a:srgbClr val="170AC6"/>
                </a:solidFill>
              </a:rPr>
              <a:t>Questo comportamento non è osservato per soluzioni di </a:t>
            </a:r>
            <a:r>
              <a:rPr lang="it-IT" sz="2000" dirty="0" err="1" smtClean="0">
                <a:solidFill>
                  <a:srgbClr val="170AC6"/>
                </a:solidFill>
              </a:rPr>
              <a:t>polielettroliti</a:t>
            </a:r>
            <a:r>
              <a:rPr lang="it-IT" sz="2000" dirty="0" smtClean="0">
                <a:solidFill>
                  <a:srgbClr val="170AC6"/>
                </a:solidFill>
              </a:rPr>
              <a:t> </a:t>
            </a:r>
            <a:r>
              <a:rPr lang="it-IT" sz="2000" b="1" i="1" dirty="0" smtClean="0">
                <a:solidFill>
                  <a:srgbClr val="C00000"/>
                </a:solidFill>
              </a:rPr>
              <a:t>in presenza di sale aggiunto </a:t>
            </a:r>
            <a:r>
              <a:rPr lang="it-IT" sz="2000" dirty="0" smtClean="0">
                <a:solidFill>
                  <a:srgbClr val="170AC6"/>
                </a:solidFill>
              </a:rPr>
              <a:t>(a concentrazione </a:t>
            </a:r>
            <a:r>
              <a:rPr lang="it-IT" sz="2000" b="1" i="1" dirty="0" smtClean="0">
                <a:solidFill>
                  <a:srgbClr val="C00000"/>
                </a:solidFill>
              </a:rPr>
              <a:t>C</a:t>
            </a:r>
            <a:r>
              <a:rPr lang="it-IT" sz="2000" b="1" i="1" baseline="-25000" dirty="0" smtClean="0">
                <a:solidFill>
                  <a:srgbClr val="C00000"/>
                </a:solidFill>
              </a:rPr>
              <a:t>s</a:t>
            </a:r>
            <a:r>
              <a:rPr lang="it-IT" sz="2000" b="1" i="1" dirty="0" smtClean="0">
                <a:solidFill>
                  <a:srgbClr val="C00000"/>
                </a:solidFill>
              </a:rPr>
              <a:t> &gt; 10</a:t>
            </a:r>
            <a:r>
              <a:rPr lang="it-IT" sz="2000" b="1" i="1" baseline="30000" dirty="0" smtClean="0">
                <a:solidFill>
                  <a:srgbClr val="C00000"/>
                </a:solidFill>
              </a:rPr>
              <a:t>-3</a:t>
            </a:r>
            <a:r>
              <a:rPr lang="it-IT" sz="2000" dirty="0" smtClean="0">
                <a:solidFill>
                  <a:srgbClr val="170AC6"/>
                </a:solidFill>
              </a:rPr>
              <a:t>):</a:t>
            </a:r>
            <a:endParaRPr lang="it-IT" sz="2000" dirty="0">
              <a:solidFill>
                <a:srgbClr val="170AC6"/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1556792"/>
            <a:ext cx="4097495" cy="45226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CasellaDiTesto 3"/>
          <p:cNvSpPr txBox="1"/>
          <p:nvPr/>
        </p:nvSpPr>
        <p:spPr>
          <a:xfrm>
            <a:off x="5076056" y="1628800"/>
            <a:ext cx="380084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dirty="0" smtClean="0">
                <a:solidFill>
                  <a:srgbClr val="C00000"/>
                </a:solidFill>
              </a:rPr>
              <a:t>Viscosità ridotta di una soluzione acquosa al 60.8% di </a:t>
            </a:r>
            <a:r>
              <a:rPr lang="it-IT" dirty="0" err="1" smtClean="0">
                <a:solidFill>
                  <a:srgbClr val="C00000"/>
                </a:solidFill>
              </a:rPr>
              <a:t>poly</a:t>
            </a:r>
            <a:r>
              <a:rPr lang="it-IT" dirty="0" smtClean="0">
                <a:solidFill>
                  <a:srgbClr val="C00000"/>
                </a:solidFill>
              </a:rPr>
              <a:t> (</a:t>
            </a:r>
            <a:r>
              <a:rPr lang="it-IT" dirty="0" err="1" smtClean="0">
                <a:solidFill>
                  <a:srgbClr val="C00000"/>
                </a:solidFill>
              </a:rPr>
              <a:t>vinil</a:t>
            </a:r>
            <a:r>
              <a:rPr lang="it-IT" dirty="0" smtClean="0">
                <a:solidFill>
                  <a:srgbClr val="C00000"/>
                </a:solidFill>
              </a:rPr>
              <a:t> </a:t>
            </a:r>
            <a:r>
              <a:rPr lang="it-IT" dirty="0" err="1" smtClean="0">
                <a:solidFill>
                  <a:srgbClr val="C00000"/>
                </a:solidFill>
              </a:rPr>
              <a:t>butilpirimidinio</a:t>
            </a:r>
            <a:r>
              <a:rPr lang="it-IT" dirty="0" smtClean="0">
                <a:solidFill>
                  <a:srgbClr val="C00000"/>
                </a:solidFill>
              </a:rPr>
              <a:t>) bromuro a diverse concentrazioni di </a:t>
            </a:r>
            <a:r>
              <a:rPr lang="it-IT" dirty="0" err="1" smtClean="0">
                <a:solidFill>
                  <a:srgbClr val="C00000"/>
                </a:solidFill>
              </a:rPr>
              <a:t>NaCl</a:t>
            </a:r>
            <a:r>
              <a:rPr lang="it-IT" dirty="0" smtClean="0">
                <a:solidFill>
                  <a:srgbClr val="C00000"/>
                </a:solidFill>
              </a:rPr>
              <a:t> (A: 0, B: 2x10</a:t>
            </a:r>
            <a:r>
              <a:rPr lang="it-IT" baseline="30000" dirty="0" smtClean="0">
                <a:solidFill>
                  <a:srgbClr val="C00000"/>
                </a:solidFill>
              </a:rPr>
              <a:t>-5</a:t>
            </a:r>
            <a:r>
              <a:rPr lang="it-IT" dirty="0" smtClean="0">
                <a:solidFill>
                  <a:srgbClr val="C00000"/>
                </a:solidFill>
              </a:rPr>
              <a:t>; C: 10</a:t>
            </a:r>
            <a:r>
              <a:rPr lang="it-IT" baseline="30000" dirty="0" smtClean="0">
                <a:solidFill>
                  <a:srgbClr val="C00000"/>
                </a:solidFill>
              </a:rPr>
              <a:t>-3</a:t>
            </a:r>
            <a:r>
              <a:rPr lang="it-IT" dirty="0" smtClean="0">
                <a:solidFill>
                  <a:srgbClr val="C00000"/>
                </a:solidFill>
              </a:rPr>
              <a:t>; D: 2.5x10</a:t>
            </a:r>
            <a:r>
              <a:rPr lang="it-IT" baseline="30000" dirty="0" smtClean="0">
                <a:solidFill>
                  <a:srgbClr val="C00000"/>
                </a:solidFill>
              </a:rPr>
              <a:t>-3</a:t>
            </a:r>
            <a:r>
              <a:rPr lang="it-IT" dirty="0" smtClean="0">
                <a:solidFill>
                  <a:srgbClr val="C00000"/>
                </a:solidFill>
              </a:rPr>
              <a:t>; E: 6x10</a:t>
            </a:r>
            <a:r>
              <a:rPr lang="it-IT" baseline="30000" dirty="0" smtClean="0">
                <a:solidFill>
                  <a:srgbClr val="C00000"/>
                </a:solidFill>
              </a:rPr>
              <a:t>-3</a:t>
            </a:r>
            <a:r>
              <a:rPr lang="it-IT" dirty="0" smtClean="0">
                <a:solidFill>
                  <a:srgbClr val="C00000"/>
                </a:solidFill>
              </a:rPr>
              <a:t>; F: 10</a:t>
            </a:r>
            <a:r>
              <a:rPr lang="it-IT" baseline="30000" dirty="0" smtClean="0">
                <a:solidFill>
                  <a:srgbClr val="C00000"/>
                </a:solidFill>
              </a:rPr>
              <a:t>-2</a:t>
            </a:r>
            <a:r>
              <a:rPr lang="it-IT" dirty="0" smtClean="0">
                <a:solidFill>
                  <a:srgbClr val="C00000"/>
                </a:solidFill>
              </a:rPr>
              <a:t> mol/L.</a:t>
            </a:r>
            <a:endParaRPr lang="it-IT" dirty="0">
              <a:solidFill>
                <a:srgbClr val="C00000"/>
              </a:solidFill>
            </a:endParaRPr>
          </a:p>
        </p:txBody>
      </p:sp>
      <p:sp>
        <p:nvSpPr>
          <p:cNvPr id="5" name="CasellaDiTesto 4"/>
          <p:cNvSpPr txBox="1"/>
          <p:nvPr/>
        </p:nvSpPr>
        <p:spPr>
          <a:xfrm>
            <a:off x="5178992" y="3845134"/>
            <a:ext cx="359496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2000" dirty="0" smtClean="0">
                <a:solidFill>
                  <a:srgbClr val="170AC6"/>
                </a:solidFill>
              </a:rPr>
              <a:t>A </a:t>
            </a:r>
            <a:r>
              <a:rPr lang="it-IT" sz="2000" b="1" i="1" dirty="0" smtClean="0">
                <a:solidFill>
                  <a:srgbClr val="C00000"/>
                </a:solidFill>
              </a:rPr>
              <a:t>C</a:t>
            </a:r>
            <a:r>
              <a:rPr lang="it-IT" sz="2000" b="1" i="1" baseline="-25000" dirty="0" smtClean="0">
                <a:solidFill>
                  <a:srgbClr val="C00000"/>
                </a:solidFill>
              </a:rPr>
              <a:t>s</a:t>
            </a:r>
            <a:r>
              <a:rPr lang="it-IT" sz="2000" dirty="0" smtClean="0">
                <a:solidFill>
                  <a:srgbClr val="170AC6"/>
                </a:solidFill>
              </a:rPr>
              <a:t> piuttosto elevata la viscosità intrinseca può ancora essere determinata.  Tuttavia dipende da </a:t>
            </a:r>
            <a:r>
              <a:rPr lang="it-IT" sz="2000" b="1" i="1" dirty="0" smtClean="0">
                <a:solidFill>
                  <a:srgbClr val="C00000"/>
                </a:solidFill>
              </a:rPr>
              <a:t>C</a:t>
            </a:r>
            <a:r>
              <a:rPr lang="it-IT" sz="2000" b="1" i="1" baseline="-25000" dirty="0" smtClean="0">
                <a:solidFill>
                  <a:srgbClr val="C00000"/>
                </a:solidFill>
              </a:rPr>
              <a:t>s</a:t>
            </a:r>
            <a:r>
              <a:rPr lang="it-IT" sz="2000" dirty="0" smtClean="0">
                <a:solidFill>
                  <a:srgbClr val="170AC6"/>
                </a:solidFill>
              </a:rPr>
              <a:t> poiché cambiano le dimensioni del gomitolo macromolecolare.</a:t>
            </a:r>
            <a:endParaRPr lang="it-IT" sz="2000" dirty="0">
              <a:solidFill>
                <a:srgbClr val="170AC6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539552" y="332656"/>
            <a:ext cx="809397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2000" dirty="0" smtClean="0">
                <a:solidFill>
                  <a:srgbClr val="170AC6"/>
                </a:solidFill>
              </a:rPr>
              <a:t>Questo </a:t>
            </a:r>
            <a:r>
              <a:rPr lang="it-IT" sz="2000" b="1" i="1" dirty="0" smtClean="0">
                <a:solidFill>
                  <a:srgbClr val="C00000"/>
                </a:solidFill>
              </a:rPr>
              <a:t>effetto di contrazione del volume </a:t>
            </a:r>
            <a:r>
              <a:rPr lang="it-IT" sz="2000" dirty="0" smtClean="0">
                <a:solidFill>
                  <a:srgbClr val="170AC6"/>
                </a:solidFill>
              </a:rPr>
              <a:t>della macromolecola in </a:t>
            </a:r>
            <a:r>
              <a:rPr lang="it-IT" sz="2000" b="1" i="1" dirty="0" smtClean="0">
                <a:solidFill>
                  <a:srgbClr val="C00000"/>
                </a:solidFill>
              </a:rPr>
              <a:t>funzione  della concentrazione di sale aggiunto</a:t>
            </a:r>
            <a:r>
              <a:rPr lang="it-IT" sz="2000" dirty="0" smtClean="0">
                <a:solidFill>
                  <a:srgbClr val="170AC6"/>
                </a:solidFill>
              </a:rPr>
              <a:t> è visto molto efficacemente nel caso del DNA.</a:t>
            </a:r>
            <a:endParaRPr lang="it-IT" sz="2000" dirty="0">
              <a:solidFill>
                <a:srgbClr val="170AC6"/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31640" y="1556792"/>
            <a:ext cx="3467100" cy="4610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CasellaDiTesto 3"/>
          <p:cNvSpPr txBox="1"/>
          <p:nvPr/>
        </p:nvSpPr>
        <p:spPr>
          <a:xfrm>
            <a:off x="4932040" y="2780928"/>
            <a:ext cx="338437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2000" dirty="0" smtClean="0">
                <a:solidFill>
                  <a:srgbClr val="C00000"/>
                </a:solidFill>
              </a:rPr>
              <a:t>Viscosità intrinseca del DNA   (L </a:t>
            </a:r>
            <a:r>
              <a:rPr lang="it-IT" sz="2000" dirty="0" smtClean="0">
                <a:solidFill>
                  <a:srgbClr val="C00000"/>
                </a:solidFill>
                <a:sym typeface="Symbol"/>
              </a:rPr>
              <a:t> 7X10</a:t>
            </a:r>
            <a:r>
              <a:rPr lang="it-IT" sz="2000" baseline="30000" dirty="0" smtClean="0">
                <a:solidFill>
                  <a:srgbClr val="C00000"/>
                </a:solidFill>
                <a:sym typeface="Symbol"/>
              </a:rPr>
              <a:t>4</a:t>
            </a:r>
            <a:r>
              <a:rPr lang="it-IT" sz="2000" dirty="0" smtClean="0">
                <a:solidFill>
                  <a:srgbClr val="C00000"/>
                </a:solidFill>
                <a:sym typeface="Symbol"/>
              </a:rPr>
              <a:t> nm, M   10</a:t>
            </a:r>
            <a:r>
              <a:rPr lang="it-IT" sz="2000" baseline="30000" dirty="0" smtClean="0">
                <a:solidFill>
                  <a:srgbClr val="C00000"/>
                </a:solidFill>
                <a:sym typeface="Symbol"/>
              </a:rPr>
              <a:t>8</a:t>
            </a:r>
            <a:r>
              <a:rPr lang="it-IT" sz="2000" dirty="0" smtClean="0">
                <a:solidFill>
                  <a:srgbClr val="C00000"/>
                </a:solidFill>
                <a:sym typeface="Symbol"/>
              </a:rPr>
              <a:t> g/mol) in funzione della </a:t>
            </a:r>
            <a:r>
              <a:rPr lang="it-IT" sz="2000" dirty="0" err="1" smtClean="0">
                <a:solidFill>
                  <a:srgbClr val="C00000"/>
                </a:solidFill>
                <a:sym typeface="Symbol"/>
              </a:rPr>
              <a:t>conc</a:t>
            </a:r>
            <a:r>
              <a:rPr lang="it-IT" sz="2000" dirty="0" smtClean="0">
                <a:solidFill>
                  <a:srgbClr val="C00000"/>
                </a:solidFill>
                <a:sym typeface="Symbol"/>
              </a:rPr>
              <a:t>. di </a:t>
            </a:r>
            <a:r>
              <a:rPr lang="it-IT" sz="2000" dirty="0" err="1" smtClean="0">
                <a:solidFill>
                  <a:srgbClr val="C00000"/>
                </a:solidFill>
                <a:sym typeface="Symbol"/>
              </a:rPr>
              <a:t>NaCl</a:t>
            </a:r>
            <a:r>
              <a:rPr lang="it-IT" sz="2000" dirty="0" smtClean="0">
                <a:solidFill>
                  <a:srgbClr val="C00000"/>
                </a:solidFill>
                <a:sym typeface="Symbol"/>
              </a:rPr>
              <a:t> aggiunto.</a:t>
            </a:r>
            <a:endParaRPr lang="it-IT" sz="2000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251520" y="476672"/>
            <a:ext cx="86190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2000" dirty="0" smtClean="0">
                <a:solidFill>
                  <a:srgbClr val="170AC6"/>
                </a:solidFill>
              </a:rPr>
              <a:t>Per </a:t>
            </a:r>
            <a:r>
              <a:rPr lang="it-IT" sz="2000" b="1" i="1" dirty="0" smtClean="0">
                <a:solidFill>
                  <a:srgbClr val="C00000"/>
                </a:solidFill>
              </a:rPr>
              <a:t>polielettroliti «deboli»</a:t>
            </a:r>
            <a:r>
              <a:rPr lang="it-IT" sz="2000" dirty="0" smtClean="0">
                <a:solidFill>
                  <a:srgbClr val="170AC6"/>
                </a:solidFill>
              </a:rPr>
              <a:t>, in  presenza di sale aggiunto, la viscosità intrinseca dipende dalla densità di carica.  Più alta è questa e più alta è la viscosità intrinseca.</a:t>
            </a:r>
            <a:endParaRPr lang="en-US" sz="2000" dirty="0">
              <a:solidFill>
                <a:srgbClr val="170AC6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99592" y="1492335"/>
            <a:ext cx="3243370" cy="4896544"/>
          </a:xfrm>
          <a:prstGeom prst="rect">
            <a:avLst/>
          </a:prstGeom>
          <a:noFill/>
          <a:ln>
            <a:noFill/>
          </a:ln>
          <a:scene3d>
            <a:camera prst="orthographicFront">
              <a:rot lat="0" lon="0" rev="21594000"/>
            </a:camera>
            <a:lightRig rig="threePt" dir="t"/>
          </a:scene3d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CasellaDiTesto 2"/>
          <p:cNvSpPr txBox="1"/>
          <p:nvPr/>
        </p:nvSpPr>
        <p:spPr>
          <a:xfrm>
            <a:off x="4597857" y="4293096"/>
            <a:ext cx="3574543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2000" dirty="0" smtClean="0">
                <a:solidFill>
                  <a:srgbClr val="C00000"/>
                </a:solidFill>
              </a:rPr>
              <a:t>Viscosità intrinseca dell’acido poliacrilico in funzione del grado di dissociazione, a diverse concentrazioni di sale (</a:t>
            </a:r>
            <a:r>
              <a:rPr lang="it-IT" sz="2000" dirty="0" err="1" smtClean="0">
                <a:solidFill>
                  <a:srgbClr val="C00000"/>
                </a:solidFill>
              </a:rPr>
              <a:t>NaCl</a:t>
            </a:r>
            <a:r>
              <a:rPr lang="it-IT" sz="2000" dirty="0" smtClean="0">
                <a:solidFill>
                  <a:srgbClr val="C00000"/>
                </a:solidFill>
              </a:rPr>
              <a:t>) aggiunto.</a:t>
            </a:r>
            <a:endParaRPr lang="en-US" sz="2000" dirty="0">
              <a:solidFill>
                <a:srgbClr val="C00000"/>
              </a:solidFill>
            </a:endParaRPr>
          </a:p>
        </p:txBody>
      </p:sp>
      <p:sp>
        <p:nvSpPr>
          <p:cNvPr id="4" name="CasellaDiTesto 3"/>
          <p:cNvSpPr txBox="1"/>
          <p:nvPr/>
        </p:nvSpPr>
        <p:spPr>
          <a:xfrm>
            <a:off x="4572000" y="1628800"/>
            <a:ext cx="422655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it-IT" sz="2000" dirty="0" smtClean="0">
                <a:solidFill>
                  <a:srgbClr val="170AC6"/>
                </a:solidFill>
              </a:rPr>
              <a:t>Aumentando la densità di carica </a:t>
            </a:r>
            <a:r>
              <a:rPr lang="it-IT" sz="2000" b="1" i="1" dirty="0" smtClean="0">
                <a:solidFill>
                  <a:srgbClr val="C00000"/>
                </a:solidFill>
              </a:rPr>
              <a:t>a C</a:t>
            </a:r>
            <a:r>
              <a:rPr lang="it-IT" sz="2000" b="1" i="1" baseline="-25000" dirty="0" smtClean="0">
                <a:solidFill>
                  <a:srgbClr val="C00000"/>
                </a:solidFill>
              </a:rPr>
              <a:t>s</a:t>
            </a:r>
            <a:r>
              <a:rPr lang="it-IT" sz="2000" b="1" i="1" dirty="0" smtClean="0">
                <a:solidFill>
                  <a:srgbClr val="C00000"/>
                </a:solidFill>
              </a:rPr>
              <a:t> costante</a:t>
            </a:r>
            <a:r>
              <a:rPr lang="it-IT" sz="2000" dirty="0" smtClean="0">
                <a:solidFill>
                  <a:srgbClr val="170AC6"/>
                </a:solidFill>
              </a:rPr>
              <a:t> aumentano le dimensione del gomitolo macromolecolare; </a:t>
            </a:r>
          </a:p>
          <a:p>
            <a:pPr algn="just"/>
            <a:r>
              <a:rPr lang="it-IT" sz="2000" b="1" i="1" dirty="0" smtClean="0">
                <a:solidFill>
                  <a:srgbClr val="C00000"/>
                </a:solidFill>
              </a:rPr>
              <a:t>a densità di carica costante</a:t>
            </a:r>
            <a:r>
              <a:rPr lang="it-IT" sz="2000" dirty="0" smtClean="0">
                <a:solidFill>
                  <a:srgbClr val="170AC6"/>
                </a:solidFill>
              </a:rPr>
              <a:t>, aumentando la </a:t>
            </a:r>
            <a:r>
              <a:rPr lang="it-IT" sz="2000" b="1" i="1" dirty="0" smtClean="0">
                <a:solidFill>
                  <a:srgbClr val="C00000"/>
                </a:solidFill>
              </a:rPr>
              <a:t>C</a:t>
            </a:r>
            <a:r>
              <a:rPr lang="it-IT" sz="2000" b="1" i="1" baseline="-25000" dirty="0" smtClean="0">
                <a:solidFill>
                  <a:srgbClr val="C00000"/>
                </a:solidFill>
              </a:rPr>
              <a:t>s</a:t>
            </a:r>
            <a:r>
              <a:rPr lang="it-IT" sz="2000" dirty="0" smtClean="0">
                <a:solidFill>
                  <a:srgbClr val="170AC6"/>
                </a:solidFill>
              </a:rPr>
              <a:t> diminuiscono le dimensioni del gomitolo</a:t>
            </a:r>
            <a:endParaRPr lang="en-US" sz="2000" dirty="0">
              <a:solidFill>
                <a:srgbClr val="170AC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5860556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Copertina">
      <a:fillStyleLst>
        <a:solidFill>
          <a:schemeClr val="phClr"/>
        </a:solidFill>
        <a:solidFill>
          <a:schemeClr val="phClr">
            <a:tint val="68000"/>
            <a:shade val="94000"/>
            <a:satMod val="300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80000"/>
                <a:lumMod val="98000"/>
              </a:schemeClr>
            </a:gs>
            <a:gs pos="100000">
              <a:schemeClr val="phClr">
                <a:satMod val="130000"/>
              </a:schemeClr>
            </a:gs>
          </a:gsLst>
          <a:lin ang="5160000" scaled="0"/>
        </a:gradFill>
      </a:fillStyleLst>
      <a:lnStyleLst>
        <a:ln w="12700" cap="flat" cmpd="sng" algn="ctr">
          <a:solidFill>
            <a:schemeClr val="phClr">
              <a:shade val="90000"/>
              <a:lumMod val="90000"/>
            </a:schemeClr>
          </a:solidFill>
          <a:prstDash val="solid"/>
        </a:ln>
        <a:ln w="19050" cap="flat" cmpd="sng" algn="ctr">
          <a:solidFill>
            <a:schemeClr val="phClr">
              <a:shade val="75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12700" dir="5400000" rotWithShape="0">
              <a:srgbClr val="000000">
                <a:alpha val="1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6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400000"/>
            </a:lightRig>
          </a:scene3d>
          <a:sp3d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2761</TotalTime>
  <Words>1318</Words>
  <Application>Microsoft Office PowerPoint</Application>
  <PresentationFormat>On-screen Show (4:3)</PresentationFormat>
  <Paragraphs>72</Paragraphs>
  <Slides>15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15</vt:i4>
      </vt:variant>
    </vt:vector>
  </HeadingPairs>
  <TitlesOfParts>
    <vt:vector size="18" baseType="lpstr">
      <vt:lpstr>Tema di Office</vt:lpstr>
      <vt:lpstr>Equation</vt:lpstr>
      <vt:lpstr>Equazione</vt:lpstr>
      <vt:lpstr>I POLIELETTROLITI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</vt:vector>
  </TitlesOfParts>
  <Company>Università degli Studi di Trieste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CHIMICA DELLE MACROMOLECOLE</dc:title>
  <dc:creator>Rizzo</dc:creator>
  <cp:lastModifiedBy>Roberto Rizzo</cp:lastModifiedBy>
  <cp:revision>292</cp:revision>
  <dcterms:created xsi:type="dcterms:W3CDTF">2013-03-06T13:40:11Z</dcterms:created>
  <dcterms:modified xsi:type="dcterms:W3CDTF">2014-12-16T10:48:47Z</dcterms:modified>
</cp:coreProperties>
</file>