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2" r:id="rId3"/>
    <p:sldId id="316" r:id="rId4"/>
    <p:sldId id="315" r:id="rId5"/>
    <p:sldId id="314" r:id="rId6"/>
    <p:sldId id="301" r:id="rId7"/>
    <p:sldId id="302" r:id="rId8"/>
    <p:sldId id="317" r:id="rId9"/>
    <p:sldId id="318" r:id="rId10"/>
    <p:sldId id="303" r:id="rId11"/>
    <p:sldId id="304" r:id="rId12"/>
    <p:sldId id="305" r:id="rId13"/>
    <p:sldId id="319" r:id="rId14"/>
    <p:sldId id="320" r:id="rId15"/>
    <p:sldId id="306" r:id="rId16"/>
    <p:sldId id="307" r:id="rId17"/>
    <p:sldId id="308" r:id="rId18"/>
    <p:sldId id="309" r:id="rId19"/>
    <p:sldId id="310" r:id="rId20"/>
    <p:sldId id="311" r:id="rId21"/>
    <p:sldId id="312" r:id="rId22"/>
    <p:sldId id="313" r:id="rId23"/>
    <p:sldId id="321" r:id="rId24"/>
    <p:sldId id="322" r:id="rId25"/>
    <p:sldId id="324" r:id="rId26"/>
    <p:sldId id="32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46" autoAdjust="0"/>
  </p:normalViewPr>
  <p:slideViewPr>
    <p:cSldViewPr>
      <p:cViewPr varScale="1">
        <p:scale>
          <a:sx n="95" d="100"/>
          <a:sy n="95" d="100"/>
        </p:scale>
        <p:origin x="19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30/04/2018</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198401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367080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72202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85438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420311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84659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235607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151613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121398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39767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a:t>
            </a:fld>
            <a:endParaRPr lang="en-GB"/>
          </a:p>
        </p:txBody>
      </p:sp>
    </p:spTree>
    <p:extLst>
      <p:ext uri="{BB962C8B-B14F-4D97-AF65-F5344CB8AC3E}">
        <p14:creationId xmlns:p14="http://schemas.microsoft.com/office/powerpoint/2010/main" val="11817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20</a:t>
            </a:fld>
            <a:endParaRPr lang="en-GB"/>
          </a:p>
        </p:txBody>
      </p:sp>
    </p:spTree>
    <p:extLst>
      <p:ext uri="{BB962C8B-B14F-4D97-AF65-F5344CB8AC3E}">
        <p14:creationId xmlns:p14="http://schemas.microsoft.com/office/powerpoint/2010/main" val="50909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9535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346897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a:t>
            </a:fld>
            <a:endParaRPr lang="en-GB"/>
          </a:p>
        </p:txBody>
      </p:sp>
    </p:spTree>
    <p:extLst>
      <p:ext uri="{BB962C8B-B14F-4D97-AF65-F5344CB8AC3E}">
        <p14:creationId xmlns:p14="http://schemas.microsoft.com/office/powerpoint/2010/main" val="135010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8807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a:t>
            </a:fld>
            <a:endParaRPr lang="en-GB"/>
          </a:p>
        </p:txBody>
      </p:sp>
    </p:spTree>
    <p:extLst>
      <p:ext uri="{BB962C8B-B14F-4D97-AF65-F5344CB8AC3E}">
        <p14:creationId xmlns:p14="http://schemas.microsoft.com/office/powerpoint/2010/main" val="129826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6</a:t>
            </a:fld>
            <a:endParaRPr lang="en-GB"/>
          </a:p>
        </p:txBody>
      </p:sp>
    </p:spTree>
    <p:extLst>
      <p:ext uri="{BB962C8B-B14F-4D97-AF65-F5344CB8AC3E}">
        <p14:creationId xmlns:p14="http://schemas.microsoft.com/office/powerpoint/2010/main" val="394169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7</a:t>
            </a:fld>
            <a:endParaRPr lang="en-GB"/>
          </a:p>
        </p:txBody>
      </p:sp>
    </p:spTree>
    <p:extLst>
      <p:ext uri="{BB962C8B-B14F-4D97-AF65-F5344CB8AC3E}">
        <p14:creationId xmlns:p14="http://schemas.microsoft.com/office/powerpoint/2010/main" val="85315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8</a:t>
            </a:fld>
            <a:endParaRPr lang="en-GB"/>
          </a:p>
        </p:txBody>
      </p:sp>
    </p:spTree>
    <p:extLst>
      <p:ext uri="{BB962C8B-B14F-4D97-AF65-F5344CB8AC3E}">
        <p14:creationId xmlns:p14="http://schemas.microsoft.com/office/powerpoint/2010/main" val="41318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227824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lvl1pPr>
              <a:defRPr sz="3600" b="1">
                <a:solidFill>
                  <a:srgbClr val="FFC000"/>
                </a:solidFill>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57200" y="1412776"/>
            <a:ext cx="8291264" cy="4752528"/>
          </a:xfrm>
          <a:solidFill>
            <a:schemeClr val="accent1"/>
          </a:solidFill>
        </p:spPr>
        <p:txBody>
          <a:bodyPr/>
          <a:lstStyle>
            <a:lvl1pPr>
              <a:spcBef>
                <a:spcPts val="600"/>
              </a:spcBef>
              <a:spcAft>
                <a:spcPts val="600"/>
              </a:spcAft>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piè di pagina 4"/>
          <p:cNvSpPr>
            <a:spLocks noGrp="1"/>
          </p:cNvSpPr>
          <p:nvPr>
            <p:ph type="ftr" sz="quarter" idx="11"/>
          </p:nvPr>
        </p:nvSpPr>
        <p:spPr>
          <a:xfrm>
            <a:off x="179512" y="6270773"/>
            <a:ext cx="8136904" cy="365125"/>
          </a:xfrm>
        </p:spPr>
        <p:txBody>
          <a:bodyPr/>
          <a:lstStyle/>
          <a:p>
            <a:endParaRPr lang="en-GB" dirty="0"/>
          </a:p>
        </p:txBody>
      </p:sp>
      <p:sp>
        <p:nvSpPr>
          <p:cNvPr id="6" name="Segnaposto numero diapositiva 5"/>
          <p:cNvSpPr>
            <a:spLocks noGrp="1"/>
          </p:cNvSpPr>
          <p:nvPr>
            <p:ph type="sldNum" sz="quarter" idx="12"/>
          </p:nvPr>
        </p:nvSpPr>
        <p:spPr>
          <a:xfrm>
            <a:off x="8172400" y="6270772"/>
            <a:ext cx="730424" cy="365125"/>
          </a:xfrm>
        </p:spPr>
        <p:txBody>
          <a:bodyPr/>
          <a:lstStyle/>
          <a:p>
            <a:fld id="{BFB70C46-FDDA-420F-91A1-9A3A4415F343}" type="slidenum">
              <a:rPr lang="en-GB" smtClean="0"/>
              <a:pPr/>
              <a:t>‹N›</a:t>
            </a:fld>
            <a:r>
              <a:rPr lang="en-GB" dirty="0" smtClean="0"/>
              <a:t> / 26</a:t>
            </a:r>
            <a:endParaRPr lang="en-GB" dirty="0"/>
          </a:p>
        </p:txBody>
      </p:sp>
    </p:spTree>
    <p:extLst>
      <p:ext uri="{BB962C8B-B14F-4D97-AF65-F5344CB8AC3E}">
        <p14:creationId xmlns:p14="http://schemas.microsoft.com/office/powerpoint/2010/main" val="75752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endParaRPr lang="en-GB" dirty="0"/>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endParaRPr lang="en-GB" dirty="0"/>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endParaRPr lang="en-GB" dirty="0"/>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units.it/moodle/course/category.php?id=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1340768"/>
            <a:ext cx="7772400" cy="1470025"/>
          </a:xfrm>
        </p:spPr>
        <p:txBody>
          <a:bodyPr/>
          <a:lstStyle/>
          <a:p>
            <a:r>
              <a:rPr lang="en-GB" b="1" dirty="0" smtClean="0">
                <a:solidFill>
                  <a:srgbClr val="002060"/>
                </a:solidFill>
              </a:rPr>
              <a:t>STORIA GLOBALE</a:t>
            </a:r>
            <a:endParaRPr lang="en-GB" b="1" dirty="0">
              <a:solidFill>
                <a:srgbClr val="002060"/>
              </a:solidFill>
            </a:endParaRPr>
          </a:p>
        </p:txBody>
      </p:sp>
      <p:sp>
        <p:nvSpPr>
          <p:cNvPr id="7" name="Sottotitolo 6"/>
          <p:cNvSpPr>
            <a:spLocks noGrp="1"/>
          </p:cNvSpPr>
          <p:nvPr>
            <p:ph type="subTitle" idx="1"/>
          </p:nvPr>
        </p:nvSpPr>
        <p:spPr>
          <a:xfrm>
            <a:off x="1371600" y="3429000"/>
            <a:ext cx="6400800" cy="2880320"/>
          </a:xfrm>
        </p:spPr>
        <p:txBody>
          <a:bodyPr>
            <a:normAutofit/>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r>
              <a:rPr lang="en-GB" sz="1400" dirty="0"/>
              <a:t>Anno </a:t>
            </a:r>
            <a:r>
              <a:rPr lang="en-GB" sz="1400" dirty="0" err="1"/>
              <a:t>accademico</a:t>
            </a:r>
            <a:r>
              <a:rPr lang="en-GB" sz="1400"/>
              <a:t> 2017-2018</a:t>
            </a:r>
            <a:endParaRPr lang="en-GB" sz="1400" dirty="0" smtClean="0"/>
          </a:p>
          <a:p>
            <a:endParaRPr lang="en-GB" sz="2400" b="1" dirty="0" smtClean="0">
              <a:hlinkClick r:id="rId3"/>
            </a:endParaRPr>
          </a:p>
          <a:p>
            <a:r>
              <a:rPr lang="en-GB" sz="2400" b="1" dirty="0" smtClean="0">
                <a:hlinkClick r:id="rId3"/>
              </a:rPr>
              <a:t>Moodle</a:t>
            </a:r>
            <a:r>
              <a:rPr lang="en-GB" sz="2400" dirty="0" smtClean="0">
                <a:hlinkClick r:id="rId3"/>
              </a:rPr>
              <a:t> </a:t>
            </a:r>
            <a:r>
              <a:rPr lang="en-GB" sz="2400" dirty="0" smtClean="0"/>
              <a:t>enrolment key: </a:t>
            </a:r>
            <a:r>
              <a:rPr lang="en-GB" sz="2400" b="1" dirty="0" smtClean="0">
                <a:solidFill>
                  <a:srgbClr val="FFFF00"/>
                </a:solidFill>
              </a:rPr>
              <a:t>GLOBHIST</a:t>
            </a:r>
          </a:p>
          <a:p>
            <a:endParaRPr lang="en-GB" sz="2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Rapporti</a:t>
            </a:r>
            <a:r>
              <a:rPr lang="en-GB" dirty="0" smtClean="0"/>
              <a:t> con </a:t>
            </a:r>
            <a:r>
              <a:rPr lang="en-GB" dirty="0" err="1" smtClean="0"/>
              <a:t>l’Asia</a:t>
            </a:r>
            <a:r>
              <a:rPr lang="en-GB" dirty="0" smtClean="0"/>
              <a:t> </a:t>
            </a:r>
            <a:r>
              <a:rPr lang="en-GB" dirty="0" err="1" smtClean="0"/>
              <a:t>centrale</a:t>
            </a:r>
            <a:endParaRPr lang="en-GB" dirty="0"/>
          </a:p>
        </p:txBody>
      </p:sp>
      <p:sp>
        <p:nvSpPr>
          <p:cNvPr id="3" name="Segnaposto contenuto 2"/>
          <p:cNvSpPr>
            <a:spLocks noGrp="1"/>
          </p:cNvSpPr>
          <p:nvPr>
            <p:ph idx="1"/>
          </p:nvPr>
        </p:nvSpPr>
        <p:spPr>
          <a:xfrm>
            <a:off x="323528" y="1196752"/>
            <a:ext cx="8424936" cy="4968552"/>
          </a:xfrm>
        </p:spPr>
        <p:txBody>
          <a:bodyPr>
            <a:normAutofit lnSpcReduction="10000"/>
          </a:bodyPr>
          <a:lstStyle/>
          <a:p>
            <a:r>
              <a:rPr lang="en-GB" dirty="0" smtClean="0"/>
              <a:t>1636</a:t>
            </a:r>
            <a:r>
              <a:rPr lang="en-GB" dirty="0"/>
              <a:t>: </a:t>
            </a:r>
            <a:r>
              <a:rPr lang="en-GB" dirty="0" err="1"/>
              <a:t>ministero</a:t>
            </a:r>
            <a:r>
              <a:rPr lang="en-GB" dirty="0"/>
              <a:t> per le </a:t>
            </a:r>
            <a:r>
              <a:rPr lang="en-GB" dirty="0" err="1"/>
              <a:t>questioni</a:t>
            </a:r>
            <a:r>
              <a:rPr lang="en-GB" dirty="0"/>
              <a:t> </a:t>
            </a:r>
            <a:r>
              <a:rPr lang="en-GB" dirty="0" err="1"/>
              <a:t>mongole</a:t>
            </a:r>
            <a:endParaRPr lang="en-GB" dirty="0"/>
          </a:p>
          <a:p>
            <a:r>
              <a:rPr lang="en-GB" dirty="0"/>
              <a:t>Poi: </a:t>
            </a:r>
            <a:r>
              <a:rPr lang="en-GB" i="1" dirty="0" err="1"/>
              <a:t>lifanyuan</a:t>
            </a:r>
            <a:r>
              <a:rPr lang="en-GB" dirty="0"/>
              <a:t> o </a:t>
            </a:r>
            <a:r>
              <a:rPr lang="en-GB" dirty="0" err="1"/>
              <a:t>autorità</a:t>
            </a:r>
            <a:r>
              <a:rPr lang="en-GB" dirty="0"/>
              <a:t> per </a:t>
            </a:r>
            <a:r>
              <a:rPr lang="en-GB" dirty="0" err="1"/>
              <a:t>i</a:t>
            </a:r>
            <a:r>
              <a:rPr lang="en-GB" dirty="0"/>
              <a:t> </a:t>
            </a:r>
            <a:r>
              <a:rPr lang="en-GB" dirty="0" err="1"/>
              <a:t>rapporti</a:t>
            </a:r>
            <a:r>
              <a:rPr lang="en-GB" dirty="0"/>
              <a:t> </a:t>
            </a:r>
            <a:r>
              <a:rPr lang="en-GB" dirty="0" err="1"/>
              <a:t>coi</a:t>
            </a:r>
            <a:r>
              <a:rPr lang="en-GB" dirty="0"/>
              <a:t> “</a:t>
            </a:r>
            <a:r>
              <a:rPr lang="en-GB" dirty="0" err="1"/>
              <a:t>barbari</a:t>
            </a:r>
            <a:r>
              <a:rPr lang="en-GB" dirty="0"/>
              <a:t>” in Asia </a:t>
            </a:r>
            <a:r>
              <a:rPr lang="en-GB" dirty="0" err="1"/>
              <a:t>centrale</a:t>
            </a:r>
            <a:r>
              <a:rPr lang="en-GB" dirty="0"/>
              <a:t>, </a:t>
            </a:r>
            <a:r>
              <a:rPr lang="en-GB" dirty="0" err="1"/>
              <a:t>fino</a:t>
            </a:r>
            <a:r>
              <a:rPr lang="en-GB" dirty="0"/>
              <a:t> al 1911</a:t>
            </a:r>
          </a:p>
          <a:p>
            <a:r>
              <a:rPr lang="en-GB" dirty="0" err="1"/>
              <a:t>Sottomissione</a:t>
            </a:r>
            <a:r>
              <a:rPr lang="en-GB" dirty="0"/>
              <a:t> </a:t>
            </a:r>
            <a:r>
              <a:rPr lang="en-GB" dirty="0" err="1"/>
              <a:t>dei</a:t>
            </a:r>
            <a:r>
              <a:rPr lang="en-GB" dirty="0"/>
              <a:t> </a:t>
            </a:r>
            <a:r>
              <a:rPr lang="en-GB" dirty="0" err="1"/>
              <a:t>mongoli</a:t>
            </a:r>
            <a:r>
              <a:rPr lang="en-GB" dirty="0"/>
              <a:t> </a:t>
            </a:r>
            <a:r>
              <a:rPr lang="en-GB" b="1" dirty="0" err="1">
                <a:solidFill>
                  <a:srgbClr val="002060"/>
                </a:solidFill>
              </a:rPr>
              <a:t>orientali</a:t>
            </a:r>
            <a:r>
              <a:rPr lang="en-GB" dirty="0">
                <a:solidFill>
                  <a:srgbClr val="002060"/>
                </a:solidFill>
              </a:rPr>
              <a:t> </a:t>
            </a:r>
            <a:r>
              <a:rPr lang="en-GB" dirty="0" err="1"/>
              <a:t>ai</a:t>
            </a:r>
            <a:r>
              <a:rPr lang="en-GB" dirty="0"/>
              <a:t> </a:t>
            </a:r>
            <a:r>
              <a:rPr lang="en-GB" dirty="0" err="1"/>
              <a:t>mancesi</a:t>
            </a:r>
            <a:r>
              <a:rPr lang="en-GB" dirty="0"/>
              <a:t> fin dal 1644</a:t>
            </a:r>
          </a:p>
          <a:p>
            <a:r>
              <a:rPr lang="en-GB" dirty="0"/>
              <a:t>1691: Mongolia </a:t>
            </a:r>
            <a:r>
              <a:rPr lang="en-GB" dirty="0" err="1"/>
              <a:t>esterna</a:t>
            </a:r>
            <a:r>
              <a:rPr lang="en-GB" dirty="0"/>
              <a:t> (</a:t>
            </a:r>
            <a:r>
              <a:rPr lang="en-GB" dirty="0" err="1"/>
              <a:t>Qalqa</a:t>
            </a:r>
            <a:r>
              <a:rPr lang="en-GB" dirty="0"/>
              <a:t>) </a:t>
            </a:r>
            <a:r>
              <a:rPr lang="en-GB" dirty="0" err="1"/>
              <a:t>protettorato</a:t>
            </a:r>
            <a:r>
              <a:rPr lang="en-GB" dirty="0"/>
              <a:t> Qing</a:t>
            </a:r>
          </a:p>
          <a:p>
            <a:r>
              <a:rPr lang="en-GB" dirty="0" err="1"/>
              <a:t>Minaccia</a:t>
            </a:r>
            <a:r>
              <a:rPr lang="en-GB" dirty="0"/>
              <a:t> </a:t>
            </a:r>
            <a:r>
              <a:rPr lang="en-GB" dirty="0" err="1"/>
              <a:t>dei</a:t>
            </a:r>
            <a:r>
              <a:rPr lang="en-GB" dirty="0"/>
              <a:t> </a:t>
            </a:r>
            <a:r>
              <a:rPr lang="en-GB" dirty="0" err="1"/>
              <a:t>Mongoli</a:t>
            </a:r>
            <a:r>
              <a:rPr lang="en-GB" dirty="0"/>
              <a:t> </a:t>
            </a:r>
            <a:r>
              <a:rPr lang="en-GB" dirty="0" err="1"/>
              <a:t>occidentali</a:t>
            </a:r>
            <a:r>
              <a:rPr lang="en-GB" dirty="0"/>
              <a:t> o </a:t>
            </a:r>
            <a:r>
              <a:rPr lang="en-GB" dirty="0">
                <a:hlinkClick r:id="rId3" action="ppaction://hlinksldjump"/>
              </a:rPr>
              <a:t>“</a:t>
            </a:r>
            <a:r>
              <a:rPr lang="en-GB" dirty="0" err="1">
                <a:hlinkClick r:id="rId3" action="ppaction://hlinksldjump"/>
              </a:rPr>
              <a:t>Oirati</a:t>
            </a:r>
            <a:r>
              <a:rPr lang="en-GB" dirty="0"/>
              <a:t>” o </a:t>
            </a:r>
            <a:r>
              <a:rPr lang="en-GB" dirty="0" err="1"/>
              <a:t>anche</a:t>
            </a:r>
            <a:r>
              <a:rPr lang="en-GB" dirty="0"/>
              <a:t> “</a:t>
            </a:r>
            <a:r>
              <a:rPr lang="en-GB" dirty="0" err="1">
                <a:hlinkClick r:id="rId4" action="ppaction://hlinksldjump"/>
              </a:rPr>
              <a:t>Zungari</a:t>
            </a:r>
            <a:r>
              <a:rPr lang="en-GB" dirty="0"/>
              <a:t>” (</a:t>
            </a:r>
            <a:r>
              <a:rPr lang="en-GB" dirty="0" err="1">
                <a:hlinkClick r:id="rId5" action="ppaction://hlinksldjump"/>
              </a:rPr>
              <a:t>khanato</a:t>
            </a:r>
            <a:r>
              <a:rPr lang="en-GB" dirty="0">
                <a:hlinkClick r:id="rId5" action="ppaction://hlinksldjump"/>
              </a:rPr>
              <a:t> </a:t>
            </a:r>
            <a:r>
              <a:rPr lang="en-GB" dirty="0" err="1">
                <a:hlinkClick r:id="rId5" action="ppaction://hlinksldjump"/>
              </a:rPr>
              <a:t>Zungaro</a:t>
            </a:r>
            <a:r>
              <a:rPr lang="en-GB" dirty="0"/>
              <a:t>)</a:t>
            </a:r>
          </a:p>
          <a:p>
            <a:endParaRPr lang="en-GB" dirty="0" smtClean="0"/>
          </a:p>
        </p:txBody>
      </p:sp>
    </p:spTree>
    <p:extLst>
      <p:ext uri="{BB962C8B-B14F-4D97-AF65-F5344CB8AC3E}">
        <p14:creationId xmlns:p14="http://schemas.microsoft.com/office/powerpoint/2010/main" val="365919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Asia </a:t>
            </a:r>
            <a:r>
              <a:rPr lang="en-GB" dirty="0" err="1" smtClean="0"/>
              <a:t>centrale</a:t>
            </a:r>
            <a:endParaRPr lang="en-GB" dirty="0"/>
          </a:p>
        </p:txBody>
      </p:sp>
      <p:sp>
        <p:nvSpPr>
          <p:cNvPr id="3" name="Segnaposto contenuto 2"/>
          <p:cNvSpPr>
            <a:spLocks noGrp="1"/>
          </p:cNvSpPr>
          <p:nvPr>
            <p:ph idx="1"/>
          </p:nvPr>
        </p:nvSpPr>
        <p:spPr>
          <a:xfrm>
            <a:off x="251520" y="1196752"/>
            <a:ext cx="8496944" cy="4968552"/>
          </a:xfrm>
        </p:spPr>
        <p:txBody>
          <a:bodyPr>
            <a:normAutofit fontScale="77500" lnSpcReduction="20000"/>
          </a:bodyPr>
          <a:lstStyle/>
          <a:p>
            <a:r>
              <a:rPr lang="en-GB" dirty="0" err="1" smtClean="0"/>
              <a:t>Minaccia</a:t>
            </a:r>
            <a:r>
              <a:rPr lang="en-GB" dirty="0" smtClean="0"/>
              <a:t> </a:t>
            </a:r>
            <a:r>
              <a:rPr lang="en-GB" dirty="0" err="1" smtClean="0"/>
              <a:t>degli</a:t>
            </a:r>
            <a:r>
              <a:rPr lang="en-GB" dirty="0" smtClean="0"/>
              <a:t> </a:t>
            </a:r>
            <a:r>
              <a:rPr lang="en-GB" dirty="0" err="1" smtClean="0"/>
              <a:t>Oirati</a:t>
            </a:r>
            <a:r>
              <a:rPr lang="en-GB" dirty="0" smtClean="0"/>
              <a:t> e guerre </a:t>
            </a:r>
            <a:r>
              <a:rPr lang="en-GB" dirty="0" err="1" smtClean="0"/>
              <a:t>Dzungar</a:t>
            </a:r>
            <a:r>
              <a:rPr lang="en-GB" dirty="0" smtClean="0"/>
              <a:t>-Qing, 1687-1697 (</a:t>
            </a:r>
            <a:r>
              <a:rPr lang="en-GB" dirty="0" err="1"/>
              <a:t>Galdan</a:t>
            </a:r>
            <a:r>
              <a:rPr lang="en-GB" dirty="0"/>
              <a:t> khan, 1644-1697) </a:t>
            </a:r>
            <a:endParaRPr lang="en-GB" dirty="0" smtClean="0"/>
          </a:p>
          <a:p>
            <a:r>
              <a:rPr lang="en-GB" dirty="0" err="1" smtClean="0"/>
              <a:t>Sconfitta</a:t>
            </a:r>
            <a:r>
              <a:rPr lang="en-GB" dirty="0" smtClean="0"/>
              <a:t> </a:t>
            </a:r>
            <a:r>
              <a:rPr lang="en-GB" dirty="0" err="1" smtClean="0"/>
              <a:t>definitiva</a:t>
            </a:r>
            <a:r>
              <a:rPr lang="en-GB" dirty="0" smtClean="0"/>
              <a:t> </a:t>
            </a:r>
            <a:r>
              <a:rPr lang="en-GB" dirty="0" err="1" smtClean="0"/>
              <a:t>nel</a:t>
            </a:r>
            <a:r>
              <a:rPr lang="en-GB" dirty="0" smtClean="0"/>
              <a:t> 1755-58 e </a:t>
            </a:r>
            <a:r>
              <a:rPr lang="en-GB" dirty="0" err="1" smtClean="0"/>
              <a:t>pacificazione</a:t>
            </a:r>
            <a:r>
              <a:rPr lang="en-GB" dirty="0" smtClean="0"/>
              <a:t> </a:t>
            </a:r>
            <a:r>
              <a:rPr lang="en-GB" dirty="0" err="1" smtClean="0"/>
              <a:t>della</a:t>
            </a:r>
            <a:r>
              <a:rPr lang="en-GB" dirty="0" smtClean="0"/>
              <a:t> </a:t>
            </a:r>
            <a:r>
              <a:rPr lang="en-GB" dirty="0" err="1" smtClean="0"/>
              <a:t>Zungaria</a:t>
            </a:r>
            <a:r>
              <a:rPr lang="en-GB" dirty="0" smtClean="0"/>
              <a:t>, </a:t>
            </a:r>
            <a:r>
              <a:rPr lang="en-GB" dirty="0" err="1" smtClean="0"/>
              <a:t>incorporata</a:t>
            </a:r>
            <a:r>
              <a:rPr lang="en-GB" dirty="0" smtClean="0"/>
              <a:t> </a:t>
            </a:r>
            <a:r>
              <a:rPr lang="en-GB" dirty="0" err="1" smtClean="0"/>
              <a:t>nell’impero</a:t>
            </a:r>
            <a:r>
              <a:rPr lang="en-GB" dirty="0" smtClean="0"/>
              <a:t> (</a:t>
            </a:r>
            <a:r>
              <a:rPr lang="en-GB" dirty="0" err="1" smtClean="0"/>
              <a:t>enorme</a:t>
            </a:r>
            <a:r>
              <a:rPr lang="en-GB" dirty="0" smtClean="0"/>
              <a:t> peso </a:t>
            </a:r>
            <a:r>
              <a:rPr lang="en-GB" dirty="0" err="1" smtClean="0"/>
              <a:t>fiscale</a:t>
            </a:r>
            <a:r>
              <a:rPr lang="en-GB" dirty="0" smtClean="0"/>
              <a:t>)</a:t>
            </a:r>
          </a:p>
          <a:p>
            <a:r>
              <a:rPr lang="en-GB" dirty="0" err="1" smtClean="0"/>
              <a:t>Massacri</a:t>
            </a:r>
            <a:r>
              <a:rPr lang="en-GB" dirty="0" smtClean="0"/>
              <a:t> di </a:t>
            </a:r>
            <a:r>
              <a:rPr lang="en-GB" dirty="0" err="1" smtClean="0"/>
              <a:t>popolazione</a:t>
            </a:r>
            <a:r>
              <a:rPr lang="en-GB" dirty="0" smtClean="0"/>
              <a:t> </a:t>
            </a:r>
            <a:r>
              <a:rPr lang="en-GB" dirty="0" err="1" smtClean="0"/>
              <a:t>civile</a:t>
            </a:r>
            <a:r>
              <a:rPr lang="en-GB" dirty="0" smtClean="0"/>
              <a:t>: “</a:t>
            </a:r>
            <a:r>
              <a:rPr lang="en-GB" b="1" dirty="0" smtClean="0">
                <a:solidFill>
                  <a:srgbClr val="002060"/>
                </a:solidFill>
              </a:rPr>
              <a:t>S</a:t>
            </a:r>
            <a:r>
              <a:rPr lang="en-US" b="1" dirty="0" err="1" smtClean="0">
                <a:solidFill>
                  <a:srgbClr val="002060"/>
                </a:solidFill>
              </a:rPr>
              <a:t>cholars</a:t>
            </a:r>
            <a:r>
              <a:rPr lang="en-US" b="1" dirty="0" smtClean="0">
                <a:solidFill>
                  <a:srgbClr val="002060"/>
                </a:solidFill>
              </a:rPr>
              <a:t> </a:t>
            </a:r>
            <a:r>
              <a:rPr lang="en-US" b="1" dirty="0">
                <a:solidFill>
                  <a:srgbClr val="002060"/>
                </a:solidFill>
              </a:rPr>
              <a:t>estimate that about 80% of the </a:t>
            </a:r>
            <a:r>
              <a:rPr lang="en-US" b="1" dirty="0" err="1">
                <a:solidFill>
                  <a:srgbClr val="002060"/>
                </a:solidFill>
              </a:rPr>
              <a:t>Dzungar</a:t>
            </a:r>
            <a:r>
              <a:rPr lang="en-US" b="1" dirty="0">
                <a:solidFill>
                  <a:srgbClr val="002060"/>
                </a:solidFill>
              </a:rPr>
              <a:t> population (600,000 or more) were destroyed by a combination of warfare and disease during the Qing conquest of the </a:t>
            </a:r>
            <a:r>
              <a:rPr lang="en-US" b="1" dirty="0" err="1">
                <a:solidFill>
                  <a:srgbClr val="002060"/>
                </a:solidFill>
              </a:rPr>
              <a:t>Dzungar</a:t>
            </a:r>
            <a:r>
              <a:rPr lang="en-US" b="1" dirty="0">
                <a:solidFill>
                  <a:srgbClr val="002060"/>
                </a:solidFill>
              </a:rPr>
              <a:t> Khanate in </a:t>
            </a:r>
            <a:r>
              <a:rPr lang="en-US" b="1" dirty="0" smtClean="0">
                <a:solidFill>
                  <a:srgbClr val="002060"/>
                </a:solidFill>
              </a:rPr>
              <a:t>1755–1757”</a:t>
            </a:r>
          </a:p>
          <a:p>
            <a:r>
              <a:rPr lang="en-US" dirty="0" err="1" smtClean="0"/>
              <a:t>Territori</a:t>
            </a:r>
            <a:r>
              <a:rPr lang="en-US" dirty="0" smtClean="0"/>
              <a:t> </a:t>
            </a:r>
            <a:r>
              <a:rPr lang="en-US" dirty="0" err="1" smtClean="0"/>
              <a:t>confluiti</a:t>
            </a:r>
            <a:r>
              <a:rPr lang="en-US" dirty="0" smtClean="0"/>
              <a:t> poi </a:t>
            </a:r>
            <a:r>
              <a:rPr lang="en-US" dirty="0" err="1" smtClean="0"/>
              <a:t>nel</a:t>
            </a:r>
            <a:r>
              <a:rPr lang="en-US" dirty="0" smtClean="0"/>
              <a:t> </a:t>
            </a:r>
            <a:r>
              <a:rPr lang="en-US" dirty="0" err="1" smtClean="0"/>
              <a:t>protettorato</a:t>
            </a:r>
            <a:r>
              <a:rPr lang="en-US" dirty="0" smtClean="0"/>
              <a:t> del Xinjiang (dal 1884 </a:t>
            </a:r>
            <a:r>
              <a:rPr lang="en-US" dirty="0" err="1" smtClean="0"/>
              <a:t>provincia</a:t>
            </a:r>
            <a:r>
              <a:rPr lang="en-US" dirty="0" smtClean="0"/>
              <a:t> </a:t>
            </a:r>
            <a:r>
              <a:rPr lang="en-US" dirty="0" err="1" smtClean="0"/>
              <a:t>imperiale</a:t>
            </a:r>
            <a:r>
              <a:rPr lang="en-US" dirty="0" smtClean="0"/>
              <a:t>)</a:t>
            </a:r>
          </a:p>
          <a:p>
            <a:r>
              <a:rPr lang="en-US" dirty="0" err="1"/>
              <a:t>U</a:t>
            </a:r>
            <a:r>
              <a:rPr lang="en-US" dirty="0" err="1" smtClean="0"/>
              <a:t>na</a:t>
            </a:r>
            <a:r>
              <a:rPr lang="en-US" dirty="0" smtClean="0"/>
              <a:t> forma di </a:t>
            </a:r>
            <a:r>
              <a:rPr lang="en-US" dirty="0" err="1" smtClean="0"/>
              <a:t>dominazione</a:t>
            </a:r>
            <a:r>
              <a:rPr lang="en-US" dirty="0" smtClean="0"/>
              <a:t> </a:t>
            </a:r>
            <a:r>
              <a:rPr lang="en-US" dirty="0" err="1" smtClean="0"/>
              <a:t>coloniale</a:t>
            </a:r>
            <a:r>
              <a:rPr lang="en-US" dirty="0" smtClean="0"/>
              <a:t> non </a:t>
            </a:r>
            <a:r>
              <a:rPr lang="en-US" dirty="0" err="1" smtClean="0"/>
              <a:t>diversa</a:t>
            </a:r>
            <a:r>
              <a:rPr lang="en-US" dirty="0" smtClean="0"/>
              <a:t> da </a:t>
            </a:r>
            <a:r>
              <a:rPr lang="en-US" dirty="0" err="1" smtClean="0"/>
              <a:t>quelle</a:t>
            </a:r>
            <a:r>
              <a:rPr lang="en-US" dirty="0" smtClean="0"/>
              <a:t> </a:t>
            </a:r>
            <a:r>
              <a:rPr lang="en-US" dirty="0" err="1" smtClean="0"/>
              <a:t>europee</a:t>
            </a:r>
            <a:r>
              <a:rPr lang="en-US" dirty="0" smtClean="0"/>
              <a:t> e </a:t>
            </a:r>
            <a:r>
              <a:rPr lang="en-US" dirty="0" err="1" smtClean="0"/>
              <a:t>focolaio</a:t>
            </a:r>
            <a:r>
              <a:rPr lang="en-US" dirty="0" smtClean="0"/>
              <a:t> di </a:t>
            </a:r>
            <a:r>
              <a:rPr lang="en-US" dirty="0" err="1" smtClean="0"/>
              <a:t>crisi</a:t>
            </a:r>
            <a:r>
              <a:rPr lang="en-US" dirty="0" smtClean="0"/>
              <a:t> per </a:t>
            </a:r>
            <a:r>
              <a:rPr lang="en-US" dirty="0" err="1" smtClean="0"/>
              <a:t>tutto</a:t>
            </a:r>
            <a:r>
              <a:rPr lang="en-US" dirty="0" smtClean="0"/>
              <a:t> </a:t>
            </a:r>
            <a:r>
              <a:rPr lang="en-US" dirty="0" err="1" smtClean="0"/>
              <a:t>il</a:t>
            </a:r>
            <a:r>
              <a:rPr lang="en-US" dirty="0" smtClean="0"/>
              <a:t> sec. XIX (Turkestan </a:t>
            </a:r>
            <a:r>
              <a:rPr lang="en-US" dirty="0" err="1" smtClean="0"/>
              <a:t>orientale</a:t>
            </a:r>
            <a:r>
              <a:rPr lang="en-US" dirty="0" smtClean="0"/>
              <a:t> con </a:t>
            </a:r>
            <a:r>
              <a:rPr lang="en-US" dirty="0" err="1" smtClean="0"/>
              <a:t>abitanti</a:t>
            </a:r>
            <a:r>
              <a:rPr lang="en-US" dirty="0" smtClean="0"/>
              <a:t> </a:t>
            </a:r>
            <a:r>
              <a:rPr lang="en-US" dirty="0" err="1" smtClean="0"/>
              <a:t>musulmani</a:t>
            </a:r>
            <a:r>
              <a:rPr lang="en-US" dirty="0" smtClean="0"/>
              <a:t> </a:t>
            </a:r>
            <a:r>
              <a:rPr lang="en-US" dirty="0" err="1" smtClean="0"/>
              <a:t>controllato</a:t>
            </a:r>
            <a:r>
              <a:rPr lang="en-US" dirty="0" smtClean="0"/>
              <a:t> con </a:t>
            </a:r>
            <a:r>
              <a:rPr lang="en-US" dirty="0" err="1" smtClean="0"/>
              <a:t>accordi</a:t>
            </a:r>
            <a:r>
              <a:rPr lang="en-US" dirty="0" smtClean="0"/>
              <a:t> con le </a:t>
            </a:r>
            <a:r>
              <a:rPr lang="en-US" i="1" dirty="0" smtClean="0"/>
              <a:t>élites</a:t>
            </a:r>
            <a:r>
              <a:rPr lang="en-US" dirty="0" smtClean="0"/>
              <a:t> </a:t>
            </a:r>
            <a:r>
              <a:rPr lang="en-US" dirty="0" err="1" smtClean="0"/>
              <a:t>locali</a:t>
            </a:r>
            <a:r>
              <a:rPr lang="en-US" dirty="0" smtClean="0"/>
              <a:t>: </a:t>
            </a:r>
            <a:r>
              <a:rPr lang="en-US" dirty="0" err="1" smtClean="0"/>
              <a:t>una</a:t>
            </a:r>
            <a:r>
              <a:rPr lang="en-US" dirty="0" smtClean="0"/>
              <a:t> </a:t>
            </a:r>
            <a:r>
              <a:rPr lang="en-US" dirty="0" err="1" smtClean="0"/>
              <a:t>variante</a:t>
            </a:r>
            <a:r>
              <a:rPr lang="en-US" dirty="0" smtClean="0"/>
              <a:t> </a:t>
            </a:r>
            <a:r>
              <a:rPr lang="en-US" dirty="0" err="1" smtClean="0"/>
              <a:t>dell’”indirect</a:t>
            </a:r>
            <a:r>
              <a:rPr lang="en-US" dirty="0" smtClean="0"/>
              <a:t> rule” </a:t>
            </a:r>
            <a:r>
              <a:rPr lang="en-US" dirty="0" err="1" smtClean="0"/>
              <a:t>britannico</a:t>
            </a:r>
            <a:r>
              <a:rPr lang="en-US" dirty="0" smtClean="0"/>
              <a:t>)</a:t>
            </a:r>
            <a:endParaRPr lang="en-GB" dirty="0"/>
          </a:p>
        </p:txBody>
      </p:sp>
    </p:spTree>
    <p:extLst>
      <p:ext uri="{BB962C8B-B14F-4D97-AF65-F5344CB8AC3E}">
        <p14:creationId xmlns:p14="http://schemas.microsoft.com/office/powerpoint/2010/main" val="83486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5544616" cy="471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306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707904" y="1700808"/>
            <a:ext cx="1656184" cy="36004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a:xfrm>
            <a:off x="107504" y="0"/>
            <a:ext cx="8856984" cy="908720"/>
          </a:xfrm>
          <a:solidFill>
            <a:schemeClr val="tx1"/>
          </a:solidFill>
        </p:spPr>
        <p:txBody>
          <a:bodyPr/>
          <a:lstStyle/>
          <a:p>
            <a:r>
              <a:rPr lang="en-US" sz="1400" dirty="0">
                <a:solidFill>
                  <a:srgbClr val="002060"/>
                </a:solidFill>
              </a:rPr>
              <a:t>Nowadays China refers to </a:t>
            </a:r>
            <a:r>
              <a:rPr lang="en-US" sz="1400" dirty="0" smtClean="0">
                <a:solidFill>
                  <a:srgbClr val="002060"/>
                </a:solidFill>
              </a:rPr>
              <a:t>China </a:t>
            </a:r>
            <a:r>
              <a:rPr lang="en-US" sz="1400" dirty="0">
                <a:solidFill>
                  <a:srgbClr val="002060"/>
                </a:solidFill>
              </a:rPr>
              <a:t>proper + </a:t>
            </a:r>
            <a:r>
              <a:rPr lang="en-US" sz="1400" dirty="0" smtClean="0">
                <a:solidFill>
                  <a:srgbClr val="002060"/>
                </a:solidFill>
              </a:rPr>
              <a:t>Inner Mongolia </a:t>
            </a:r>
            <a:r>
              <a:rPr lang="en-US" sz="1400" dirty="0">
                <a:solidFill>
                  <a:srgbClr val="002060"/>
                </a:solidFill>
              </a:rPr>
              <a:t>+ </a:t>
            </a:r>
            <a:r>
              <a:rPr lang="en-US" sz="1400" dirty="0" smtClean="0">
                <a:solidFill>
                  <a:srgbClr val="002060"/>
                </a:solidFill>
              </a:rPr>
              <a:t>Outer Mongolia +Tibet </a:t>
            </a:r>
            <a:r>
              <a:rPr lang="en-US" sz="1400" dirty="0">
                <a:solidFill>
                  <a:srgbClr val="002060"/>
                </a:solidFill>
              </a:rPr>
              <a:t>+ </a:t>
            </a:r>
            <a:r>
              <a:rPr lang="en-US" sz="1400" dirty="0" smtClean="0">
                <a:solidFill>
                  <a:srgbClr val="002060"/>
                </a:solidFill>
              </a:rPr>
              <a:t>Xinjiang </a:t>
            </a:r>
            <a:r>
              <a:rPr lang="en-US" sz="1400" dirty="0">
                <a:solidFill>
                  <a:srgbClr val="002060"/>
                </a:solidFill>
              </a:rPr>
              <a:t>+ </a:t>
            </a:r>
            <a:r>
              <a:rPr lang="en-US" sz="1400" dirty="0" smtClean="0">
                <a:solidFill>
                  <a:srgbClr val="002060"/>
                </a:solidFill>
              </a:rPr>
              <a:t>Taiwan</a:t>
            </a:r>
            <a:r>
              <a:rPr lang="en-US" sz="1400" dirty="0">
                <a:solidFill>
                  <a:srgbClr val="002060"/>
                </a:solidFill>
              </a:rPr>
              <a:t>. </a:t>
            </a:r>
            <a:r>
              <a:rPr lang="en-US" sz="1400" dirty="0" smtClean="0">
                <a:solidFill>
                  <a:srgbClr val="002060"/>
                </a:solidFill>
              </a:rPr>
              <a:t>(Inner Mongolia </a:t>
            </a:r>
            <a:r>
              <a:rPr lang="en-US" sz="1400" dirty="0">
                <a:solidFill>
                  <a:srgbClr val="002060"/>
                </a:solidFill>
              </a:rPr>
              <a:t>is a region of contention between china and nomads throughout history, </a:t>
            </a:r>
            <a:r>
              <a:rPr lang="en-US" sz="1400" dirty="0" smtClean="0">
                <a:solidFill>
                  <a:srgbClr val="002060"/>
                </a:solidFill>
              </a:rPr>
              <a:t>Tibet </a:t>
            </a:r>
            <a:r>
              <a:rPr lang="en-US" sz="1400" dirty="0">
                <a:solidFill>
                  <a:srgbClr val="002060"/>
                </a:solidFill>
              </a:rPr>
              <a:t>was first controlled by Yuan dynasty, </a:t>
            </a:r>
            <a:r>
              <a:rPr lang="en-US" sz="1400" dirty="0" smtClean="0">
                <a:solidFill>
                  <a:srgbClr val="002060"/>
                </a:solidFill>
              </a:rPr>
              <a:t>Xinjiang </a:t>
            </a:r>
            <a:r>
              <a:rPr lang="en-US" sz="1400" dirty="0">
                <a:solidFill>
                  <a:srgbClr val="002060"/>
                </a:solidFill>
              </a:rPr>
              <a:t>has been under </a:t>
            </a:r>
            <a:r>
              <a:rPr lang="en-US" sz="1400" dirty="0" smtClean="0">
                <a:solidFill>
                  <a:srgbClr val="002060"/>
                </a:solidFill>
              </a:rPr>
              <a:t>Chinese </a:t>
            </a:r>
            <a:r>
              <a:rPr lang="en-US" sz="1400" dirty="0">
                <a:solidFill>
                  <a:srgbClr val="002060"/>
                </a:solidFill>
              </a:rPr>
              <a:t>influence since </a:t>
            </a:r>
            <a:r>
              <a:rPr lang="en-US" sz="1400" dirty="0" smtClean="0">
                <a:solidFill>
                  <a:srgbClr val="002060"/>
                </a:solidFill>
              </a:rPr>
              <a:t>Han </a:t>
            </a:r>
            <a:r>
              <a:rPr lang="en-US" sz="1400" dirty="0">
                <a:solidFill>
                  <a:srgbClr val="002060"/>
                </a:solidFill>
              </a:rPr>
              <a:t>and finally included by </a:t>
            </a:r>
            <a:r>
              <a:rPr lang="en-US" sz="1400" dirty="0" smtClean="0">
                <a:solidFill>
                  <a:srgbClr val="002060"/>
                </a:solidFill>
              </a:rPr>
              <a:t>Qing </a:t>
            </a:r>
            <a:r>
              <a:rPr lang="en-US" sz="1400" dirty="0">
                <a:solidFill>
                  <a:srgbClr val="002060"/>
                </a:solidFill>
              </a:rPr>
              <a:t>dynasty, also with outer </a:t>
            </a:r>
            <a:r>
              <a:rPr lang="en-US" sz="1400" dirty="0" smtClean="0">
                <a:solidFill>
                  <a:srgbClr val="002060"/>
                </a:solidFill>
              </a:rPr>
              <a:t>Mongolia </a:t>
            </a:r>
            <a:r>
              <a:rPr lang="en-US" sz="1400" dirty="0">
                <a:solidFill>
                  <a:srgbClr val="002060"/>
                </a:solidFill>
              </a:rPr>
              <a:t>which later become independent. Taiwan was first included into the map by </a:t>
            </a:r>
            <a:r>
              <a:rPr lang="en-US" sz="1400" dirty="0" smtClean="0">
                <a:solidFill>
                  <a:srgbClr val="002060"/>
                </a:solidFill>
              </a:rPr>
              <a:t>Qing dynasty</a:t>
            </a:r>
            <a:endParaRPr lang="en-GB" dirty="0">
              <a:solidFill>
                <a:srgbClr val="00206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895396"/>
            <a:ext cx="6768752" cy="55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851920" y="2050105"/>
            <a:ext cx="1584176" cy="338554"/>
          </a:xfrm>
          <a:prstGeom prst="rect">
            <a:avLst/>
          </a:prstGeom>
          <a:noFill/>
        </p:spPr>
        <p:txBody>
          <a:bodyPr wrap="square" rtlCol="0">
            <a:spAutoFit/>
          </a:bodyPr>
          <a:lstStyle/>
          <a:p>
            <a:r>
              <a:rPr lang="en-GB" sz="1600" b="1" dirty="0" smtClean="0">
                <a:solidFill>
                  <a:schemeClr val="bg1"/>
                </a:solidFill>
              </a:rPr>
              <a:t>Outer Mongolia</a:t>
            </a:r>
            <a:endParaRPr lang="en-GB" sz="1600" b="1" dirty="0">
              <a:solidFill>
                <a:schemeClr val="bg1"/>
              </a:solidFill>
            </a:endParaRPr>
          </a:p>
        </p:txBody>
      </p:sp>
    </p:spTree>
    <p:extLst>
      <p:ext uri="{BB962C8B-B14F-4D97-AF65-F5344CB8AC3E}">
        <p14:creationId xmlns:p14="http://schemas.microsoft.com/office/powerpoint/2010/main" val="413372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Mongolie</a:t>
            </a:r>
            <a:endParaRPr lang="en-GB"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7458147" cy="520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66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Mongolia </a:t>
            </a:r>
            <a:r>
              <a:rPr lang="en-GB" dirty="0" err="1" smtClean="0"/>
              <a:t>esterna</a:t>
            </a:r>
            <a:r>
              <a:rPr lang="en-GB" dirty="0" smtClean="0"/>
              <a:t> (</a:t>
            </a:r>
            <a:r>
              <a:rPr lang="en-GB" dirty="0" err="1" smtClean="0"/>
              <a:t>Qalqa</a:t>
            </a:r>
            <a:r>
              <a:rPr lang="en-GB" dirty="0" smtClean="0"/>
              <a:t>)</a:t>
            </a:r>
            <a:endParaRPr lang="en-GB" dirty="0"/>
          </a:p>
        </p:txBody>
      </p:sp>
      <p:sp>
        <p:nvSpPr>
          <p:cNvPr id="3" name="Segnaposto contenuto 2"/>
          <p:cNvSpPr>
            <a:spLocks noGrp="1"/>
          </p:cNvSpPr>
          <p:nvPr>
            <p:ph idx="1"/>
          </p:nvPr>
        </p:nvSpPr>
        <p:spPr/>
        <p:txBody>
          <a:bodyPr>
            <a:normAutofit fontScale="92500"/>
          </a:bodyPr>
          <a:lstStyle/>
          <a:p>
            <a:r>
              <a:rPr lang="en-GB" dirty="0" err="1" smtClean="0"/>
              <a:t>Dominio</a:t>
            </a:r>
            <a:r>
              <a:rPr lang="en-GB" dirty="0" smtClean="0"/>
              <a:t> </a:t>
            </a:r>
            <a:r>
              <a:rPr lang="en-GB" dirty="0" err="1" smtClean="0"/>
              <a:t>indiretto</a:t>
            </a:r>
            <a:r>
              <a:rPr lang="en-GB" dirty="0" smtClean="0"/>
              <a:t>, per </a:t>
            </a:r>
            <a:r>
              <a:rPr lang="en-GB" dirty="0" err="1" smtClean="0"/>
              <a:t>isolare</a:t>
            </a:r>
            <a:r>
              <a:rPr lang="en-GB" dirty="0" smtClean="0"/>
              <a:t> </a:t>
            </a:r>
            <a:r>
              <a:rPr lang="en-GB" dirty="0" err="1" smtClean="0"/>
              <a:t>i</a:t>
            </a:r>
            <a:r>
              <a:rPr lang="en-GB" dirty="0" smtClean="0"/>
              <a:t> </a:t>
            </a:r>
            <a:r>
              <a:rPr lang="en-GB" dirty="0" err="1" smtClean="0">
                <a:hlinkClick r:id="rId3" action="ppaction://hlinksldjump"/>
              </a:rPr>
              <a:t>Qalqa</a:t>
            </a:r>
            <a:r>
              <a:rPr lang="en-GB" dirty="0" smtClean="0">
                <a:hlinkClick r:id="rId3" action="ppaction://hlinksldjump"/>
              </a:rPr>
              <a:t> </a:t>
            </a:r>
            <a:r>
              <a:rPr lang="en-GB" dirty="0" err="1" smtClean="0"/>
              <a:t>dalla</a:t>
            </a:r>
            <a:r>
              <a:rPr lang="en-GB" dirty="0" smtClean="0"/>
              <a:t> Russia, </a:t>
            </a:r>
            <a:r>
              <a:rPr lang="en-GB" dirty="0" err="1" smtClean="0"/>
              <a:t>sfruttarli</a:t>
            </a:r>
            <a:r>
              <a:rPr lang="en-GB" dirty="0" smtClean="0"/>
              <a:t> </a:t>
            </a:r>
            <a:r>
              <a:rPr lang="en-GB" dirty="0" err="1" smtClean="0"/>
              <a:t>militarmente</a:t>
            </a:r>
            <a:r>
              <a:rPr lang="en-GB" dirty="0" smtClean="0"/>
              <a:t> e </a:t>
            </a:r>
            <a:r>
              <a:rPr lang="en-GB" dirty="0" err="1" smtClean="0"/>
              <a:t>legare</a:t>
            </a:r>
            <a:r>
              <a:rPr lang="en-GB" dirty="0" smtClean="0"/>
              <a:t> le </a:t>
            </a:r>
            <a:r>
              <a:rPr lang="en-GB" i="1" dirty="0" smtClean="0"/>
              <a:t>élites</a:t>
            </a:r>
            <a:r>
              <a:rPr lang="en-GB" dirty="0" smtClean="0"/>
              <a:t> al </a:t>
            </a:r>
            <a:r>
              <a:rPr lang="en-GB" dirty="0" err="1" smtClean="0"/>
              <a:t>potere</a:t>
            </a:r>
            <a:r>
              <a:rPr lang="en-GB" dirty="0" smtClean="0"/>
              <a:t> </a:t>
            </a:r>
            <a:r>
              <a:rPr lang="en-GB" dirty="0" err="1" smtClean="0"/>
              <a:t>imperiale</a:t>
            </a:r>
            <a:r>
              <a:rPr lang="en-GB" dirty="0" smtClean="0"/>
              <a:t> (</a:t>
            </a:r>
            <a:r>
              <a:rPr lang="en-GB" dirty="0" err="1" smtClean="0"/>
              <a:t>aristocrazia</a:t>
            </a:r>
            <a:r>
              <a:rPr lang="en-GB" dirty="0" smtClean="0"/>
              <a:t> </a:t>
            </a:r>
            <a:r>
              <a:rPr lang="en-GB" dirty="0" err="1" smtClean="0"/>
              <a:t>vassalla</a:t>
            </a:r>
            <a:r>
              <a:rPr lang="en-GB" dirty="0" smtClean="0"/>
              <a:t> </a:t>
            </a:r>
            <a:r>
              <a:rPr lang="en-GB" dirty="0" err="1" smtClean="0"/>
              <a:t>dell’imperatore</a:t>
            </a:r>
            <a:r>
              <a:rPr lang="en-GB" dirty="0" smtClean="0"/>
              <a:t>)</a:t>
            </a:r>
          </a:p>
          <a:p>
            <a:r>
              <a:rPr lang="en-GB" dirty="0" err="1" smtClean="0"/>
              <a:t>Potere</a:t>
            </a:r>
            <a:r>
              <a:rPr lang="en-GB" dirty="0" smtClean="0"/>
              <a:t> </a:t>
            </a:r>
            <a:r>
              <a:rPr lang="en-GB" dirty="0" err="1" smtClean="0"/>
              <a:t>civile</a:t>
            </a:r>
            <a:r>
              <a:rPr lang="en-GB" dirty="0" smtClean="0"/>
              <a:t> e </a:t>
            </a:r>
            <a:r>
              <a:rPr lang="en-GB" dirty="0" err="1" smtClean="0"/>
              <a:t>militare</a:t>
            </a:r>
            <a:r>
              <a:rPr lang="en-GB" dirty="0" smtClean="0"/>
              <a:t> </a:t>
            </a:r>
            <a:r>
              <a:rPr lang="en-GB" dirty="0" err="1" smtClean="0"/>
              <a:t>affidato</a:t>
            </a:r>
            <a:r>
              <a:rPr lang="en-GB" dirty="0" smtClean="0"/>
              <a:t> a </a:t>
            </a:r>
            <a:r>
              <a:rPr lang="en-GB" dirty="0" err="1" smtClean="0"/>
              <a:t>una</a:t>
            </a:r>
            <a:r>
              <a:rPr lang="en-GB" dirty="0" smtClean="0"/>
              <a:t> </a:t>
            </a:r>
            <a:r>
              <a:rPr lang="en-GB" dirty="0" err="1" smtClean="0"/>
              <a:t>aristocrazia</a:t>
            </a:r>
            <a:r>
              <a:rPr lang="en-GB" dirty="0" smtClean="0"/>
              <a:t> </a:t>
            </a:r>
            <a:r>
              <a:rPr lang="en-GB" dirty="0" err="1" smtClean="0"/>
              <a:t>mongola</a:t>
            </a:r>
            <a:r>
              <a:rPr lang="en-GB" dirty="0" smtClean="0"/>
              <a:t> </a:t>
            </a:r>
            <a:r>
              <a:rPr lang="en-GB" dirty="0" err="1" smtClean="0"/>
              <a:t>guidata</a:t>
            </a:r>
            <a:r>
              <a:rPr lang="en-GB" dirty="0" smtClean="0"/>
              <a:t> da </a:t>
            </a:r>
            <a:r>
              <a:rPr lang="en-GB" dirty="0" err="1" smtClean="0"/>
              <a:t>mancesi</a:t>
            </a:r>
            <a:r>
              <a:rPr lang="en-GB" dirty="0" smtClean="0"/>
              <a:t> e </a:t>
            </a:r>
            <a:r>
              <a:rPr lang="en-GB" dirty="0" err="1" smtClean="0"/>
              <a:t>dipendente</a:t>
            </a:r>
            <a:r>
              <a:rPr lang="en-GB" dirty="0" smtClean="0"/>
              <a:t> dal </a:t>
            </a:r>
            <a:r>
              <a:rPr lang="en-GB" i="1" dirty="0" err="1" smtClean="0"/>
              <a:t>lifanyuan</a:t>
            </a:r>
            <a:endParaRPr lang="en-GB" i="1" dirty="0" smtClean="0"/>
          </a:p>
          <a:p>
            <a:r>
              <a:rPr lang="en-GB" dirty="0" err="1" smtClean="0"/>
              <a:t>Mongoli</a:t>
            </a:r>
            <a:r>
              <a:rPr lang="en-GB" dirty="0" smtClean="0"/>
              <a:t> </a:t>
            </a:r>
            <a:r>
              <a:rPr lang="en-GB" dirty="0" err="1" smtClean="0"/>
              <a:t>qalqa</a:t>
            </a:r>
            <a:r>
              <a:rPr lang="en-GB" dirty="0" smtClean="0"/>
              <a:t> </a:t>
            </a:r>
            <a:r>
              <a:rPr lang="en-GB" dirty="0" err="1" smtClean="0"/>
              <a:t>impiegati</a:t>
            </a:r>
            <a:r>
              <a:rPr lang="en-GB" dirty="0" smtClean="0"/>
              <a:t> </a:t>
            </a:r>
            <a:r>
              <a:rPr lang="en-GB" dirty="0" err="1" smtClean="0"/>
              <a:t>nelle</a:t>
            </a:r>
            <a:r>
              <a:rPr lang="en-GB" dirty="0" smtClean="0"/>
              <a:t> </a:t>
            </a:r>
            <a:r>
              <a:rPr lang="en-GB" dirty="0" err="1" smtClean="0"/>
              <a:t>repressioni</a:t>
            </a:r>
            <a:r>
              <a:rPr lang="en-GB" dirty="0" smtClean="0"/>
              <a:t> </a:t>
            </a:r>
            <a:r>
              <a:rPr lang="en-GB" dirty="0" err="1" smtClean="0"/>
              <a:t>contro</a:t>
            </a:r>
            <a:r>
              <a:rPr lang="en-GB" dirty="0" smtClean="0"/>
              <a:t> </a:t>
            </a:r>
            <a:r>
              <a:rPr lang="en-GB" dirty="0" err="1" smtClean="0"/>
              <a:t>gli</a:t>
            </a:r>
            <a:r>
              <a:rPr lang="en-GB" dirty="0" smtClean="0"/>
              <a:t> </a:t>
            </a:r>
            <a:r>
              <a:rPr lang="en-GB" dirty="0" err="1" smtClean="0"/>
              <a:t>Zungari</a:t>
            </a:r>
            <a:r>
              <a:rPr lang="en-GB" dirty="0" smtClean="0"/>
              <a:t> </a:t>
            </a:r>
            <a:r>
              <a:rPr lang="en-GB" dirty="0" err="1" smtClean="0"/>
              <a:t>fino</a:t>
            </a:r>
            <a:r>
              <a:rPr lang="en-GB" dirty="0" smtClean="0"/>
              <a:t> in </a:t>
            </a:r>
            <a:r>
              <a:rPr lang="en-GB" dirty="0" err="1" smtClean="0"/>
              <a:t>pieno</a:t>
            </a:r>
            <a:r>
              <a:rPr lang="en-GB" dirty="0" smtClean="0"/>
              <a:t> ‘800</a:t>
            </a:r>
          </a:p>
          <a:p>
            <a:r>
              <a:rPr lang="en-GB" dirty="0" err="1" smtClean="0"/>
              <a:t>Graduale</a:t>
            </a:r>
            <a:r>
              <a:rPr lang="en-GB" dirty="0" smtClean="0"/>
              <a:t> </a:t>
            </a:r>
            <a:r>
              <a:rPr lang="en-GB" dirty="0" err="1" smtClean="0"/>
              <a:t>penetrazione</a:t>
            </a:r>
            <a:r>
              <a:rPr lang="en-GB" dirty="0" smtClean="0"/>
              <a:t> </a:t>
            </a:r>
            <a:r>
              <a:rPr lang="en-GB" dirty="0" err="1" smtClean="0"/>
              <a:t>cinsese</a:t>
            </a:r>
            <a:r>
              <a:rPr lang="en-GB" dirty="0" smtClean="0"/>
              <a:t> </a:t>
            </a:r>
            <a:r>
              <a:rPr lang="en-GB" dirty="0" err="1" smtClean="0"/>
              <a:t>han</a:t>
            </a:r>
            <a:endParaRPr lang="en-GB" dirty="0"/>
          </a:p>
        </p:txBody>
      </p:sp>
    </p:spTree>
    <p:extLst>
      <p:ext uri="{BB962C8B-B14F-4D97-AF65-F5344CB8AC3E}">
        <p14:creationId xmlns:p14="http://schemas.microsoft.com/office/powerpoint/2010/main" val="105746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9392"/>
            <a:ext cx="8229600" cy="850106"/>
          </a:xfrm>
        </p:spPr>
        <p:txBody>
          <a:bodyPr/>
          <a:lstStyle/>
          <a:p>
            <a:r>
              <a:rPr lang="en-GB" dirty="0" smtClean="0"/>
              <a:t>Mongolia </a:t>
            </a:r>
            <a:r>
              <a:rPr lang="en-GB" dirty="0" err="1" smtClean="0"/>
              <a:t>interna</a:t>
            </a:r>
            <a:endParaRPr lang="en-GB" dirty="0"/>
          </a:p>
        </p:txBody>
      </p:sp>
      <p:sp>
        <p:nvSpPr>
          <p:cNvPr id="3" name="Segnaposto contenuto 2"/>
          <p:cNvSpPr>
            <a:spLocks noGrp="1"/>
          </p:cNvSpPr>
          <p:nvPr>
            <p:ph idx="1"/>
          </p:nvPr>
        </p:nvSpPr>
        <p:spPr>
          <a:xfrm>
            <a:off x="179512" y="764704"/>
            <a:ext cx="8568952" cy="5328592"/>
          </a:xfrm>
        </p:spPr>
        <p:txBody>
          <a:bodyPr>
            <a:noAutofit/>
          </a:bodyPr>
          <a:lstStyle/>
          <a:p>
            <a:pPr>
              <a:spcBef>
                <a:spcPts val="300"/>
              </a:spcBef>
              <a:spcAft>
                <a:spcPts val="300"/>
              </a:spcAft>
            </a:pPr>
            <a:r>
              <a:rPr lang="en-GB" sz="2300" dirty="0" err="1" smtClean="0"/>
              <a:t>Territorio</a:t>
            </a:r>
            <a:r>
              <a:rPr lang="en-GB" sz="2300" dirty="0" smtClean="0"/>
              <a:t> </a:t>
            </a:r>
            <a:r>
              <a:rPr lang="en-GB" sz="2300" dirty="0" err="1" smtClean="0"/>
              <a:t>coloniale</a:t>
            </a:r>
            <a:r>
              <a:rPr lang="en-GB" sz="2300" dirty="0" smtClean="0"/>
              <a:t> </a:t>
            </a:r>
            <a:r>
              <a:rPr lang="en-GB" sz="2300" dirty="0" err="1" smtClean="0"/>
              <a:t>nel</a:t>
            </a:r>
            <a:r>
              <a:rPr lang="en-GB" sz="2300" dirty="0" smtClean="0"/>
              <a:t> ‘700</a:t>
            </a:r>
          </a:p>
          <a:p>
            <a:pPr>
              <a:spcBef>
                <a:spcPts val="300"/>
              </a:spcBef>
              <a:spcAft>
                <a:spcPts val="300"/>
              </a:spcAft>
            </a:pPr>
            <a:r>
              <a:rPr lang="en-GB" sz="2300" dirty="0" err="1"/>
              <a:t>G</a:t>
            </a:r>
            <a:r>
              <a:rPr lang="en-GB" sz="2300" dirty="0" err="1" smtClean="0"/>
              <a:t>overno</a:t>
            </a:r>
            <a:r>
              <a:rPr lang="en-GB" sz="2300" dirty="0" smtClean="0"/>
              <a:t> </a:t>
            </a:r>
            <a:r>
              <a:rPr lang="en-GB" sz="2300" dirty="0" err="1" smtClean="0"/>
              <a:t>diretto</a:t>
            </a:r>
            <a:r>
              <a:rPr lang="en-GB" sz="2300" dirty="0" smtClean="0"/>
              <a:t> </a:t>
            </a:r>
            <a:r>
              <a:rPr lang="en-GB" sz="2300" dirty="0" err="1" smtClean="0"/>
              <a:t>dipendente</a:t>
            </a:r>
            <a:r>
              <a:rPr lang="en-GB" sz="2300" dirty="0" smtClean="0"/>
              <a:t> dal </a:t>
            </a:r>
            <a:r>
              <a:rPr lang="en-GB" sz="2300" i="1" dirty="0" err="1" smtClean="0"/>
              <a:t>lifanyuan</a:t>
            </a:r>
            <a:endParaRPr lang="en-GB" sz="2300" i="1" dirty="0" smtClean="0"/>
          </a:p>
          <a:p>
            <a:pPr>
              <a:spcBef>
                <a:spcPts val="300"/>
              </a:spcBef>
              <a:spcAft>
                <a:spcPts val="300"/>
              </a:spcAft>
            </a:pPr>
            <a:r>
              <a:rPr lang="en-GB" sz="2300" dirty="0" err="1" smtClean="0"/>
              <a:t>Colonizzazione</a:t>
            </a:r>
            <a:r>
              <a:rPr lang="en-GB" sz="2300" dirty="0" smtClean="0"/>
              <a:t> </a:t>
            </a:r>
            <a:r>
              <a:rPr lang="en-GB" sz="2300" dirty="0" err="1" smtClean="0"/>
              <a:t>cinese</a:t>
            </a:r>
            <a:r>
              <a:rPr lang="en-GB" sz="2300" dirty="0" smtClean="0"/>
              <a:t> Han di </a:t>
            </a:r>
            <a:r>
              <a:rPr lang="en-GB" sz="2300" dirty="0" err="1" smtClean="0"/>
              <a:t>mercanti</a:t>
            </a:r>
            <a:r>
              <a:rPr lang="en-GB" sz="2300" dirty="0" smtClean="0"/>
              <a:t> e </a:t>
            </a:r>
            <a:r>
              <a:rPr lang="en-GB" sz="2300" dirty="0" err="1" smtClean="0"/>
              <a:t>controllo</a:t>
            </a:r>
            <a:r>
              <a:rPr lang="en-GB" sz="2300" dirty="0" smtClean="0"/>
              <a:t> Han </a:t>
            </a:r>
            <a:r>
              <a:rPr lang="en-GB" sz="2300" dirty="0" err="1" smtClean="0"/>
              <a:t>dell’economia</a:t>
            </a:r>
            <a:r>
              <a:rPr lang="en-GB" sz="2300" dirty="0" smtClean="0"/>
              <a:t> </a:t>
            </a:r>
            <a:r>
              <a:rPr lang="en-GB" sz="2300" dirty="0" err="1" smtClean="0"/>
              <a:t>pastorale</a:t>
            </a:r>
            <a:r>
              <a:rPr lang="en-GB" sz="2300" dirty="0" smtClean="0"/>
              <a:t> </a:t>
            </a:r>
            <a:r>
              <a:rPr lang="en-GB" sz="2300" dirty="0" err="1" smtClean="0"/>
              <a:t>mongola</a:t>
            </a:r>
            <a:r>
              <a:rPr lang="en-GB" sz="2300" dirty="0" smtClean="0"/>
              <a:t>, con </a:t>
            </a:r>
            <a:r>
              <a:rPr lang="en-GB" sz="2300" dirty="0" err="1" smtClean="0"/>
              <a:t>impoverimento</a:t>
            </a:r>
            <a:r>
              <a:rPr lang="en-GB" sz="2300" dirty="0" smtClean="0"/>
              <a:t> e </a:t>
            </a:r>
            <a:r>
              <a:rPr lang="en-GB" sz="2300" dirty="0" err="1" smtClean="0"/>
              <a:t>assoggettamento</a:t>
            </a:r>
            <a:r>
              <a:rPr lang="en-GB" sz="2300" dirty="0" smtClean="0"/>
              <a:t> </a:t>
            </a:r>
            <a:r>
              <a:rPr lang="en-GB" sz="2300" dirty="0" err="1" smtClean="0"/>
              <a:t>completo</a:t>
            </a:r>
            <a:r>
              <a:rPr lang="en-GB" sz="2300" dirty="0" smtClean="0"/>
              <a:t> </a:t>
            </a:r>
            <a:r>
              <a:rPr lang="en-GB" sz="2300" dirty="0" err="1" smtClean="0"/>
              <a:t>dell’elemento</a:t>
            </a:r>
            <a:r>
              <a:rPr lang="en-GB" sz="2300" dirty="0" smtClean="0"/>
              <a:t> </a:t>
            </a:r>
            <a:r>
              <a:rPr lang="en-GB" sz="2300" dirty="0" err="1" smtClean="0"/>
              <a:t>mongolo</a:t>
            </a:r>
            <a:endParaRPr lang="en-GB" sz="2300" dirty="0" smtClean="0"/>
          </a:p>
          <a:p>
            <a:pPr>
              <a:spcBef>
                <a:spcPts val="300"/>
              </a:spcBef>
              <a:spcAft>
                <a:spcPts val="300"/>
              </a:spcAft>
            </a:pPr>
            <a:r>
              <a:rPr lang="en-GB" sz="2300" dirty="0" smtClean="0"/>
              <a:t>Non </a:t>
            </a:r>
            <a:r>
              <a:rPr lang="en-GB" sz="2300" dirty="0" err="1" smtClean="0"/>
              <a:t>genocidio</a:t>
            </a:r>
            <a:r>
              <a:rPr lang="en-GB" sz="2300" dirty="0" smtClean="0"/>
              <a:t>, ma </a:t>
            </a:r>
            <a:r>
              <a:rPr lang="en-GB" sz="2300" dirty="0" err="1" smtClean="0"/>
              <a:t>scomparsa</a:t>
            </a:r>
            <a:r>
              <a:rPr lang="en-GB" sz="2300" dirty="0" smtClean="0"/>
              <a:t> </a:t>
            </a:r>
            <a:r>
              <a:rPr lang="en-GB" sz="2300" dirty="0" err="1" smtClean="0"/>
              <a:t>della</a:t>
            </a:r>
            <a:r>
              <a:rPr lang="en-GB" sz="2300" dirty="0" smtClean="0"/>
              <a:t> </a:t>
            </a:r>
            <a:r>
              <a:rPr lang="en-GB" sz="2300" dirty="0" err="1" smtClean="0"/>
              <a:t>tradizionale</a:t>
            </a:r>
            <a:r>
              <a:rPr lang="en-GB" sz="2300" dirty="0" smtClean="0"/>
              <a:t> forma di vita </a:t>
            </a:r>
            <a:r>
              <a:rPr lang="en-GB" sz="2300" dirty="0" err="1" smtClean="0"/>
              <a:t>mongola</a:t>
            </a:r>
            <a:endParaRPr lang="en-GB" sz="2300" dirty="0" smtClean="0"/>
          </a:p>
          <a:p>
            <a:pPr>
              <a:spcBef>
                <a:spcPts val="300"/>
              </a:spcBef>
              <a:spcAft>
                <a:spcPts val="300"/>
              </a:spcAft>
            </a:pPr>
            <a:r>
              <a:rPr lang="en-GB" sz="2300" dirty="0" err="1" smtClean="0"/>
              <a:t>Effetti</a:t>
            </a:r>
            <a:r>
              <a:rPr lang="en-GB" sz="2300" dirty="0" smtClean="0"/>
              <a:t> </a:t>
            </a:r>
            <a:r>
              <a:rPr lang="en-GB" sz="2300" dirty="0" err="1" smtClean="0"/>
              <a:t>negativi</a:t>
            </a:r>
            <a:r>
              <a:rPr lang="en-GB" sz="2300" dirty="0" smtClean="0"/>
              <a:t> </a:t>
            </a:r>
            <a:r>
              <a:rPr lang="en-GB" sz="2300" dirty="0" err="1" smtClean="0"/>
              <a:t>della</a:t>
            </a:r>
            <a:r>
              <a:rPr lang="en-GB" sz="2300" dirty="0" smtClean="0"/>
              <a:t> </a:t>
            </a:r>
            <a:r>
              <a:rPr lang="en-GB" sz="2300" dirty="0" err="1" smtClean="0"/>
              <a:t>diffusione</a:t>
            </a:r>
            <a:r>
              <a:rPr lang="en-GB" sz="2300" dirty="0" smtClean="0"/>
              <a:t> del </a:t>
            </a:r>
            <a:r>
              <a:rPr lang="en-GB" sz="2300" dirty="0" err="1" smtClean="0"/>
              <a:t>lamaismo</a:t>
            </a:r>
            <a:r>
              <a:rPr lang="en-GB" sz="2300" dirty="0" smtClean="0"/>
              <a:t> (fin dal sec. XVI) </a:t>
            </a:r>
            <a:r>
              <a:rPr lang="en-GB" sz="2300" dirty="0" err="1" smtClean="0"/>
              <a:t>attraverso</a:t>
            </a:r>
            <a:r>
              <a:rPr lang="en-GB" sz="2300" dirty="0" smtClean="0"/>
              <a:t> </a:t>
            </a:r>
            <a:r>
              <a:rPr lang="en-GB" sz="2300" dirty="0" err="1" smtClean="0"/>
              <a:t>i</a:t>
            </a:r>
            <a:r>
              <a:rPr lang="en-GB" sz="2300" dirty="0" smtClean="0"/>
              <a:t> </a:t>
            </a:r>
            <a:r>
              <a:rPr lang="en-GB" sz="2300" dirty="0" err="1" smtClean="0"/>
              <a:t>monasteri</a:t>
            </a:r>
            <a:r>
              <a:rPr lang="en-GB" sz="2300" dirty="0" smtClean="0"/>
              <a:t> (</a:t>
            </a:r>
            <a:r>
              <a:rPr lang="en-GB" sz="2300" dirty="0" err="1" smtClean="0"/>
              <a:t>esenzione</a:t>
            </a:r>
            <a:r>
              <a:rPr lang="en-GB" sz="2300" dirty="0" smtClean="0"/>
              <a:t> da </a:t>
            </a:r>
            <a:r>
              <a:rPr lang="en-GB" sz="2300" dirty="0" err="1" smtClean="0"/>
              <a:t>prestazioni</a:t>
            </a:r>
            <a:r>
              <a:rPr lang="en-GB" sz="2300" dirty="0" smtClean="0"/>
              <a:t> </a:t>
            </a:r>
            <a:r>
              <a:rPr lang="en-GB" sz="2300" dirty="0" err="1" smtClean="0"/>
              <a:t>servili</a:t>
            </a:r>
            <a:r>
              <a:rPr lang="en-GB" sz="2300" dirty="0" smtClean="0"/>
              <a:t> e </a:t>
            </a:r>
            <a:r>
              <a:rPr lang="en-GB" sz="2300" dirty="0" err="1" smtClean="0"/>
              <a:t>fiscali</a:t>
            </a:r>
            <a:r>
              <a:rPr lang="en-GB" sz="2300" dirty="0" smtClean="0"/>
              <a:t>), </a:t>
            </a:r>
            <a:r>
              <a:rPr lang="en-GB" sz="2300" dirty="0" err="1" smtClean="0"/>
              <a:t>incoraggiati</a:t>
            </a:r>
            <a:r>
              <a:rPr lang="en-GB" sz="2300" dirty="0" smtClean="0"/>
              <a:t> </a:t>
            </a:r>
            <a:r>
              <a:rPr lang="en-GB" sz="2300" dirty="0" err="1" smtClean="0"/>
              <a:t>dai</a:t>
            </a:r>
            <a:r>
              <a:rPr lang="en-GB" sz="2300" dirty="0" smtClean="0"/>
              <a:t> Qing per </a:t>
            </a:r>
            <a:r>
              <a:rPr lang="en-GB" sz="2300" dirty="0" err="1" smtClean="0"/>
              <a:t>l’ovvia</a:t>
            </a:r>
            <a:r>
              <a:rPr lang="en-GB" sz="2300" dirty="0" smtClean="0"/>
              <a:t> </a:t>
            </a:r>
            <a:r>
              <a:rPr lang="en-GB" sz="2300" dirty="0" err="1" smtClean="0"/>
              <a:t>sottrazione</a:t>
            </a:r>
            <a:r>
              <a:rPr lang="en-GB" sz="2300" dirty="0" smtClean="0"/>
              <a:t> di </a:t>
            </a:r>
            <a:r>
              <a:rPr lang="en-GB" sz="2300" dirty="0" err="1" smtClean="0"/>
              <a:t>risorse</a:t>
            </a:r>
            <a:r>
              <a:rPr lang="en-GB" sz="2300" dirty="0" smtClean="0"/>
              <a:t> </a:t>
            </a:r>
            <a:r>
              <a:rPr lang="en-GB" sz="2300" dirty="0" err="1" smtClean="0"/>
              <a:t>umane</a:t>
            </a:r>
            <a:r>
              <a:rPr lang="en-GB" sz="2300" dirty="0" smtClean="0"/>
              <a:t> </a:t>
            </a:r>
            <a:r>
              <a:rPr lang="en-GB" sz="2300" dirty="0" err="1" smtClean="0"/>
              <a:t>locali</a:t>
            </a:r>
            <a:r>
              <a:rPr lang="en-GB" sz="2300" dirty="0" smtClean="0"/>
              <a:t> </a:t>
            </a:r>
            <a:r>
              <a:rPr lang="en-GB" sz="2300" dirty="0" err="1" smtClean="0"/>
              <a:t>all’economia</a:t>
            </a:r>
            <a:r>
              <a:rPr lang="en-GB" sz="2300" dirty="0" smtClean="0"/>
              <a:t> </a:t>
            </a:r>
            <a:r>
              <a:rPr lang="en-GB" sz="2300" dirty="0" err="1" smtClean="0"/>
              <a:t>mongola</a:t>
            </a:r>
            <a:r>
              <a:rPr lang="en-GB" sz="2300" dirty="0" smtClean="0"/>
              <a:t> e </a:t>
            </a:r>
            <a:r>
              <a:rPr lang="en-GB" sz="2300" dirty="0" err="1" smtClean="0"/>
              <a:t>corrispondenti</a:t>
            </a:r>
            <a:r>
              <a:rPr lang="en-GB" sz="2300" dirty="0" smtClean="0"/>
              <a:t> </a:t>
            </a:r>
            <a:r>
              <a:rPr lang="en-GB" sz="2300" dirty="0" err="1" smtClean="0"/>
              <a:t>maggior</a:t>
            </a:r>
            <a:r>
              <a:rPr lang="en-GB" sz="2300" dirty="0" smtClean="0"/>
              <a:t> </a:t>
            </a:r>
            <a:r>
              <a:rPr lang="en-GB" sz="2300" dirty="0" err="1" smtClean="0"/>
              <a:t>spazi</a:t>
            </a:r>
            <a:r>
              <a:rPr lang="en-GB" sz="2300" dirty="0" smtClean="0"/>
              <a:t> per </a:t>
            </a:r>
            <a:r>
              <a:rPr lang="en-GB" sz="2300" dirty="0" err="1" smtClean="0"/>
              <a:t>l’elemento</a:t>
            </a:r>
            <a:r>
              <a:rPr lang="en-GB" sz="2300" dirty="0" smtClean="0"/>
              <a:t> </a:t>
            </a:r>
            <a:r>
              <a:rPr lang="en-GB" sz="2300" dirty="0" err="1" smtClean="0"/>
              <a:t>cinese</a:t>
            </a:r>
            <a:endParaRPr lang="en-GB" sz="2300" dirty="0" smtClean="0"/>
          </a:p>
          <a:p>
            <a:pPr>
              <a:spcBef>
                <a:spcPts val="300"/>
              </a:spcBef>
              <a:spcAft>
                <a:spcPts val="300"/>
              </a:spcAft>
            </a:pPr>
            <a:r>
              <a:rPr lang="en-GB" sz="2300" b="1" dirty="0" err="1" smtClean="0">
                <a:solidFill>
                  <a:schemeClr val="bg1"/>
                </a:solidFill>
              </a:rPr>
              <a:t>Assoggettamento</a:t>
            </a:r>
            <a:r>
              <a:rPr lang="en-GB" sz="2300" b="1" dirty="0" smtClean="0">
                <a:solidFill>
                  <a:schemeClr val="bg1"/>
                </a:solidFill>
              </a:rPr>
              <a:t> </a:t>
            </a:r>
            <a:r>
              <a:rPr lang="en-GB" sz="2300" b="1" dirty="0" err="1" smtClean="0">
                <a:solidFill>
                  <a:schemeClr val="bg1"/>
                </a:solidFill>
              </a:rPr>
              <a:t>definitivo</a:t>
            </a:r>
            <a:r>
              <a:rPr lang="en-GB" sz="2300" b="1" dirty="0" smtClean="0">
                <a:solidFill>
                  <a:schemeClr val="bg1"/>
                </a:solidFill>
              </a:rPr>
              <a:t> </a:t>
            </a:r>
            <a:r>
              <a:rPr lang="en-GB" sz="2300" b="1" dirty="0" err="1" smtClean="0">
                <a:solidFill>
                  <a:schemeClr val="bg1"/>
                </a:solidFill>
              </a:rPr>
              <a:t>dei</a:t>
            </a:r>
            <a:r>
              <a:rPr lang="en-GB" sz="2300" b="1" dirty="0" smtClean="0">
                <a:solidFill>
                  <a:schemeClr val="bg1"/>
                </a:solidFill>
              </a:rPr>
              <a:t> “</a:t>
            </a:r>
            <a:r>
              <a:rPr lang="en-GB" sz="2300" b="1" dirty="0" err="1" smtClean="0">
                <a:solidFill>
                  <a:schemeClr val="bg1"/>
                </a:solidFill>
              </a:rPr>
              <a:t>barbari</a:t>
            </a:r>
            <a:r>
              <a:rPr lang="en-GB" sz="2300" b="1" dirty="0" smtClean="0">
                <a:solidFill>
                  <a:schemeClr val="bg1"/>
                </a:solidFill>
              </a:rPr>
              <a:t>” </a:t>
            </a:r>
            <a:r>
              <a:rPr lang="en-GB" sz="2300" b="1" dirty="0" err="1" smtClean="0">
                <a:solidFill>
                  <a:schemeClr val="bg1"/>
                </a:solidFill>
              </a:rPr>
              <a:t>dell’Asia</a:t>
            </a:r>
            <a:r>
              <a:rPr lang="en-GB" sz="2300" b="1" dirty="0" smtClean="0">
                <a:solidFill>
                  <a:schemeClr val="bg1"/>
                </a:solidFill>
              </a:rPr>
              <a:t> </a:t>
            </a:r>
            <a:r>
              <a:rPr lang="en-GB" sz="2300" b="1" dirty="0" err="1" smtClean="0">
                <a:solidFill>
                  <a:schemeClr val="bg1"/>
                </a:solidFill>
              </a:rPr>
              <a:t>centrale</a:t>
            </a:r>
            <a:r>
              <a:rPr lang="en-GB" sz="2300" b="1" dirty="0" smtClean="0">
                <a:solidFill>
                  <a:schemeClr val="bg1"/>
                </a:solidFill>
              </a:rPr>
              <a:t> con un </a:t>
            </a:r>
            <a:r>
              <a:rPr lang="en-GB" sz="2300" b="1" dirty="0" err="1" smtClean="0">
                <a:solidFill>
                  <a:schemeClr val="bg1"/>
                </a:solidFill>
              </a:rPr>
              <a:t>processo</a:t>
            </a:r>
            <a:r>
              <a:rPr lang="en-GB" sz="2300" b="1" dirty="0" smtClean="0">
                <a:solidFill>
                  <a:schemeClr val="bg1"/>
                </a:solidFill>
              </a:rPr>
              <a:t> di ‘</a:t>
            </a:r>
            <a:r>
              <a:rPr lang="en-GB" sz="2300" b="1" dirty="0" err="1" smtClean="0">
                <a:solidFill>
                  <a:schemeClr val="bg1"/>
                </a:solidFill>
              </a:rPr>
              <a:t>avvicinamento</a:t>
            </a:r>
            <a:r>
              <a:rPr lang="en-GB" sz="2300" b="1" dirty="0" smtClean="0">
                <a:solidFill>
                  <a:schemeClr val="bg1"/>
                </a:solidFill>
              </a:rPr>
              <a:t>’ </a:t>
            </a:r>
            <a:r>
              <a:rPr lang="en-GB" sz="2300" b="1" dirty="0" err="1" smtClean="0">
                <a:solidFill>
                  <a:schemeClr val="bg1"/>
                </a:solidFill>
              </a:rPr>
              <a:t>della</a:t>
            </a:r>
            <a:r>
              <a:rPr lang="en-GB" sz="2300" b="1" dirty="0" smtClean="0">
                <a:solidFill>
                  <a:schemeClr val="bg1"/>
                </a:solidFill>
              </a:rPr>
              <a:t> </a:t>
            </a:r>
            <a:r>
              <a:rPr lang="en-GB" sz="2300" b="1" dirty="0" err="1" smtClean="0">
                <a:solidFill>
                  <a:schemeClr val="bg1"/>
                </a:solidFill>
              </a:rPr>
              <a:t>Cina</a:t>
            </a:r>
            <a:r>
              <a:rPr lang="en-GB" sz="2300" b="1" dirty="0" smtClean="0">
                <a:solidFill>
                  <a:schemeClr val="bg1"/>
                </a:solidFill>
              </a:rPr>
              <a:t> Qing </a:t>
            </a:r>
            <a:r>
              <a:rPr lang="en-GB" sz="2300" b="1" dirty="0" err="1" smtClean="0">
                <a:solidFill>
                  <a:schemeClr val="bg1"/>
                </a:solidFill>
              </a:rPr>
              <a:t>alla</a:t>
            </a:r>
            <a:r>
              <a:rPr lang="en-GB" sz="2300" b="1" dirty="0" smtClean="0">
                <a:solidFill>
                  <a:schemeClr val="bg1"/>
                </a:solidFill>
              </a:rPr>
              <a:t> Russia (</a:t>
            </a:r>
            <a:r>
              <a:rPr lang="en-GB" sz="2300" b="1" dirty="0" err="1" smtClean="0">
                <a:solidFill>
                  <a:schemeClr val="bg1"/>
                </a:solidFill>
              </a:rPr>
              <a:t>nord-ovest</a:t>
            </a:r>
            <a:r>
              <a:rPr lang="en-GB" sz="2300" b="1" dirty="0" smtClean="0">
                <a:solidFill>
                  <a:schemeClr val="bg1"/>
                </a:solidFill>
              </a:rPr>
              <a:t>) e </a:t>
            </a:r>
            <a:r>
              <a:rPr lang="en-GB" sz="2300" b="1" dirty="0" err="1" smtClean="0">
                <a:solidFill>
                  <a:schemeClr val="bg1"/>
                </a:solidFill>
              </a:rPr>
              <a:t>all’Inghilterra</a:t>
            </a:r>
            <a:r>
              <a:rPr lang="en-GB" sz="2300" b="1" dirty="0" smtClean="0">
                <a:solidFill>
                  <a:schemeClr val="bg1"/>
                </a:solidFill>
              </a:rPr>
              <a:t> (</a:t>
            </a:r>
            <a:r>
              <a:rPr lang="en-GB" sz="2300" b="1" dirty="0" err="1" smtClean="0">
                <a:solidFill>
                  <a:schemeClr val="bg1"/>
                </a:solidFill>
              </a:rPr>
              <a:t>sud-est</a:t>
            </a:r>
            <a:r>
              <a:rPr lang="en-GB" sz="2300" b="1" dirty="0" smtClean="0">
                <a:solidFill>
                  <a:schemeClr val="bg1"/>
                </a:solidFill>
              </a:rPr>
              <a:t>)</a:t>
            </a:r>
            <a:endParaRPr lang="en-GB" sz="2300" b="1" dirty="0">
              <a:solidFill>
                <a:schemeClr val="bg1"/>
              </a:solidFill>
            </a:endParaRPr>
          </a:p>
        </p:txBody>
      </p:sp>
    </p:spTree>
    <p:extLst>
      <p:ext uri="{BB962C8B-B14F-4D97-AF65-F5344CB8AC3E}">
        <p14:creationId xmlns:p14="http://schemas.microsoft.com/office/powerpoint/2010/main" val="151496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en-GB" dirty="0" smtClean="0"/>
              <a:t>Tibet</a:t>
            </a:r>
            <a:endParaRPr lang="en-GB" dirty="0"/>
          </a:p>
        </p:txBody>
      </p:sp>
      <p:sp>
        <p:nvSpPr>
          <p:cNvPr id="3" name="Segnaposto contenuto 2"/>
          <p:cNvSpPr>
            <a:spLocks noGrp="1"/>
          </p:cNvSpPr>
          <p:nvPr>
            <p:ph idx="1"/>
          </p:nvPr>
        </p:nvSpPr>
        <p:spPr>
          <a:xfrm>
            <a:off x="457200" y="980728"/>
            <a:ext cx="8291264" cy="5184576"/>
          </a:xfrm>
        </p:spPr>
        <p:txBody>
          <a:bodyPr>
            <a:normAutofit fontScale="92500" lnSpcReduction="20000"/>
          </a:bodyPr>
          <a:lstStyle/>
          <a:p>
            <a:r>
              <a:rPr lang="en-GB" dirty="0" err="1" smtClean="0"/>
              <a:t>Processo</a:t>
            </a:r>
            <a:r>
              <a:rPr lang="en-GB" dirty="0" smtClean="0"/>
              <a:t> di </a:t>
            </a:r>
            <a:r>
              <a:rPr lang="en-GB" dirty="0" err="1" smtClean="0"/>
              <a:t>lunga</a:t>
            </a:r>
            <a:r>
              <a:rPr lang="en-GB" dirty="0" smtClean="0"/>
              <a:t> </a:t>
            </a:r>
            <a:r>
              <a:rPr lang="en-GB" dirty="0" err="1" smtClean="0"/>
              <a:t>durata</a:t>
            </a:r>
            <a:r>
              <a:rPr lang="en-GB" dirty="0" smtClean="0"/>
              <a:t> di </a:t>
            </a:r>
            <a:r>
              <a:rPr lang="en-GB" dirty="0" err="1" smtClean="0"/>
              <a:t>assoggettamento</a:t>
            </a:r>
            <a:r>
              <a:rPr lang="en-GB" dirty="0" smtClean="0"/>
              <a:t>:</a:t>
            </a:r>
          </a:p>
          <a:p>
            <a:pPr marL="981075" lvl="1" indent="-523875">
              <a:buFont typeface="Wingdings" panose="05000000000000000000" pitchFamily="2" charset="2"/>
              <a:buChar char="Ø"/>
            </a:pPr>
            <a:r>
              <a:rPr lang="en-GB" dirty="0" err="1" smtClean="0"/>
              <a:t>Contatti</a:t>
            </a:r>
            <a:r>
              <a:rPr lang="en-GB" dirty="0" smtClean="0"/>
              <a:t> a </a:t>
            </a:r>
            <a:r>
              <a:rPr lang="en-GB" dirty="0" err="1" smtClean="0"/>
              <a:t>metà</a:t>
            </a:r>
            <a:r>
              <a:rPr lang="en-GB" dirty="0" smtClean="0"/>
              <a:t> ‘600</a:t>
            </a:r>
          </a:p>
          <a:p>
            <a:pPr marL="981075" lvl="1" indent="-523875">
              <a:buFont typeface="Wingdings" panose="05000000000000000000" pitchFamily="2" charset="2"/>
              <a:buChar char="Ø"/>
            </a:pPr>
            <a:r>
              <a:rPr lang="en-GB" dirty="0" smtClean="0"/>
              <a:t>1710: </a:t>
            </a:r>
            <a:r>
              <a:rPr lang="en-GB" dirty="0" err="1" smtClean="0"/>
              <a:t>proclamazione</a:t>
            </a:r>
            <a:r>
              <a:rPr lang="en-GB" dirty="0" smtClean="0"/>
              <a:t> di </a:t>
            </a:r>
            <a:r>
              <a:rPr lang="en-GB" dirty="0" err="1" smtClean="0"/>
              <a:t>protettorato</a:t>
            </a:r>
            <a:endParaRPr lang="en-GB" dirty="0" smtClean="0"/>
          </a:p>
          <a:p>
            <a:pPr marL="981075" lvl="1" indent="-523875">
              <a:buFont typeface="Wingdings" panose="05000000000000000000" pitchFamily="2" charset="2"/>
              <a:buChar char="Ø"/>
            </a:pPr>
            <a:r>
              <a:rPr lang="en-GB" dirty="0" err="1" smtClean="0"/>
              <a:t>Dominio</a:t>
            </a:r>
            <a:r>
              <a:rPr lang="en-GB" dirty="0" smtClean="0"/>
              <a:t> </a:t>
            </a:r>
            <a:r>
              <a:rPr lang="en-GB" dirty="0" err="1" smtClean="0"/>
              <a:t>indiretto</a:t>
            </a:r>
            <a:r>
              <a:rPr lang="en-GB" dirty="0" smtClean="0"/>
              <a:t> a </a:t>
            </a:r>
            <a:r>
              <a:rPr lang="en-GB" dirty="0" err="1" smtClean="0"/>
              <a:t>metà</a:t>
            </a:r>
            <a:r>
              <a:rPr lang="en-GB" dirty="0" smtClean="0"/>
              <a:t> ‘700</a:t>
            </a:r>
          </a:p>
          <a:p>
            <a:pPr marL="981075" lvl="1" indent="-523875">
              <a:buFont typeface="Wingdings" panose="05000000000000000000" pitchFamily="2" charset="2"/>
              <a:buChar char="Ø"/>
            </a:pPr>
            <a:r>
              <a:rPr lang="en-GB" dirty="0" smtClean="0"/>
              <a:t>1792: </a:t>
            </a:r>
            <a:r>
              <a:rPr lang="en-GB" dirty="0" err="1" smtClean="0"/>
              <a:t>intervento</a:t>
            </a:r>
            <a:r>
              <a:rPr lang="en-GB" dirty="0" smtClean="0"/>
              <a:t> </a:t>
            </a:r>
            <a:r>
              <a:rPr lang="en-GB" dirty="0" err="1" smtClean="0"/>
              <a:t>nel</a:t>
            </a:r>
            <a:r>
              <a:rPr lang="en-GB" dirty="0" smtClean="0"/>
              <a:t> </a:t>
            </a:r>
            <a:r>
              <a:rPr lang="en-GB" dirty="0" err="1" smtClean="0"/>
              <a:t>conflitto</a:t>
            </a:r>
            <a:r>
              <a:rPr lang="en-GB" dirty="0" smtClean="0"/>
              <a:t> </a:t>
            </a:r>
            <a:r>
              <a:rPr lang="en-GB" dirty="0" err="1" smtClean="0"/>
              <a:t>tibetano-nepalese</a:t>
            </a:r>
            <a:r>
              <a:rPr lang="en-GB" dirty="0" smtClean="0"/>
              <a:t> </a:t>
            </a:r>
            <a:r>
              <a:rPr lang="en-GB" dirty="0" err="1" smtClean="0"/>
              <a:t>dopo</a:t>
            </a:r>
            <a:r>
              <a:rPr lang="en-GB" dirty="0" smtClean="0"/>
              <a:t> </a:t>
            </a:r>
            <a:r>
              <a:rPr lang="en-GB" dirty="0" err="1" smtClean="0"/>
              <a:t>l’invasione</a:t>
            </a:r>
            <a:r>
              <a:rPr lang="en-GB" dirty="0" smtClean="0"/>
              <a:t> da parte del Nepal</a:t>
            </a:r>
          </a:p>
          <a:p>
            <a:pPr marL="981075" lvl="1" indent="-523875">
              <a:buFont typeface="Wingdings" panose="05000000000000000000" pitchFamily="2" charset="2"/>
              <a:buChar char="Ø"/>
            </a:pPr>
            <a:r>
              <a:rPr lang="en-GB" dirty="0" err="1" smtClean="0"/>
              <a:t>Blando</a:t>
            </a:r>
            <a:r>
              <a:rPr lang="en-GB" dirty="0" smtClean="0"/>
              <a:t> </a:t>
            </a:r>
            <a:r>
              <a:rPr lang="en-GB" dirty="0" err="1" smtClean="0"/>
              <a:t>controllo</a:t>
            </a:r>
            <a:r>
              <a:rPr lang="en-GB" dirty="0" smtClean="0"/>
              <a:t> e </a:t>
            </a:r>
            <a:r>
              <a:rPr lang="en-GB" dirty="0" err="1" smtClean="0"/>
              <a:t>decrescente</a:t>
            </a:r>
            <a:r>
              <a:rPr lang="en-GB" dirty="0" smtClean="0"/>
              <a:t> influenza </a:t>
            </a:r>
            <a:r>
              <a:rPr lang="en-GB" dirty="0" err="1" smtClean="0"/>
              <a:t>dei</a:t>
            </a:r>
            <a:r>
              <a:rPr lang="en-GB" dirty="0" smtClean="0"/>
              <a:t> </a:t>
            </a:r>
            <a:r>
              <a:rPr lang="en-GB" dirty="0" err="1" smtClean="0"/>
              <a:t>rappresentanti</a:t>
            </a:r>
            <a:r>
              <a:rPr lang="en-GB" dirty="0" smtClean="0"/>
              <a:t> Qing </a:t>
            </a:r>
            <a:r>
              <a:rPr lang="en-GB" dirty="0" err="1" smtClean="0"/>
              <a:t>nel</a:t>
            </a:r>
            <a:r>
              <a:rPr lang="en-GB" dirty="0" smtClean="0"/>
              <a:t> </a:t>
            </a:r>
            <a:r>
              <a:rPr lang="en-GB" dirty="0" err="1" smtClean="0"/>
              <a:t>corso</a:t>
            </a:r>
            <a:r>
              <a:rPr lang="en-GB" dirty="0" smtClean="0"/>
              <a:t> dell’800: </a:t>
            </a:r>
            <a:r>
              <a:rPr lang="en-GB" dirty="0" err="1" smtClean="0"/>
              <a:t>flessibile</a:t>
            </a:r>
            <a:r>
              <a:rPr lang="en-GB" dirty="0" smtClean="0"/>
              <a:t> </a:t>
            </a:r>
            <a:r>
              <a:rPr lang="en-GB" dirty="0" err="1" smtClean="0"/>
              <a:t>sovranità</a:t>
            </a:r>
            <a:r>
              <a:rPr lang="en-GB" dirty="0" smtClean="0"/>
              <a:t> e vita </a:t>
            </a:r>
            <a:r>
              <a:rPr lang="en-GB" dirty="0" err="1" smtClean="0"/>
              <a:t>sociale</a:t>
            </a:r>
            <a:r>
              <a:rPr lang="en-GB" dirty="0" smtClean="0"/>
              <a:t> e </a:t>
            </a:r>
            <a:r>
              <a:rPr lang="en-GB" dirty="0" err="1" smtClean="0"/>
              <a:t>culturale</a:t>
            </a:r>
            <a:r>
              <a:rPr lang="en-GB" dirty="0" smtClean="0"/>
              <a:t> </a:t>
            </a:r>
            <a:r>
              <a:rPr lang="en-GB" dirty="0" err="1" smtClean="0"/>
              <a:t>tibetana</a:t>
            </a:r>
            <a:r>
              <a:rPr lang="en-GB" dirty="0" smtClean="0"/>
              <a:t> </a:t>
            </a:r>
            <a:r>
              <a:rPr lang="en-GB" dirty="0" err="1" smtClean="0"/>
              <a:t>sostanzialmente</a:t>
            </a:r>
            <a:r>
              <a:rPr lang="en-GB" dirty="0" smtClean="0"/>
              <a:t> </a:t>
            </a:r>
            <a:r>
              <a:rPr lang="en-GB" dirty="0" err="1" smtClean="0"/>
              <a:t>libera</a:t>
            </a:r>
            <a:endParaRPr lang="en-GB" dirty="0" smtClean="0"/>
          </a:p>
          <a:p>
            <a:pPr marL="981075" lvl="1" indent="-523875">
              <a:buFont typeface="Wingdings" panose="05000000000000000000" pitchFamily="2" charset="2"/>
              <a:buChar char="Ø"/>
            </a:pPr>
            <a:r>
              <a:rPr lang="en-GB" dirty="0" err="1" smtClean="0"/>
              <a:t>Indipendenza</a:t>
            </a:r>
            <a:r>
              <a:rPr lang="en-GB" dirty="0" smtClean="0"/>
              <a:t> </a:t>
            </a:r>
            <a:r>
              <a:rPr lang="en-GB" i="1" dirty="0" smtClean="0"/>
              <a:t>de facto </a:t>
            </a:r>
            <a:r>
              <a:rPr lang="en-GB" dirty="0" err="1" smtClean="0"/>
              <a:t>dopo</a:t>
            </a:r>
            <a:r>
              <a:rPr lang="en-GB" dirty="0" smtClean="0"/>
              <a:t> </a:t>
            </a:r>
            <a:r>
              <a:rPr lang="en-GB" dirty="0" err="1" smtClean="0"/>
              <a:t>il</a:t>
            </a:r>
            <a:r>
              <a:rPr lang="en-GB" dirty="0" smtClean="0"/>
              <a:t> 1912 e </a:t>
            </a:r>
            <a:r>
              <a:rPr lang="en-GB" dirty="0" err="1" smtClean="0"/>
              <a:t>fino</a:t>
            </a:r>
            <a:r>
              <a:rPr lang="en-GB" dirty="0" smtClean="0"/>
              <a:t> al 1951, con </a:t>
            </a:r>
            <a:r>
              <a:rPr lang="en-GB" dirty="0" err="1" smtClean="0"/>
              <a:t>l’annessione</a:t>
            </a:r>
            <a:r>
              <a:rPr lang="en-GB" dirty="0" smtClean="0"/>
              <a:t> </a:t>
            </a:r>
            <a:r>
              <a:rPr lang="en-GB" dirty="0" err="1" smtClean="0"/>
              <a:t>alla</a:t>
            </a:r>
            <a:r>
              <a:rPr lang="en-GB" dirty="0" smtClean="0"/>
              <a:t> RPC e la </a:t>
            </a:r>
            <a:r>
              <a:rPr lang="en-GB" dirty="0" err="1" smtClean="0"/>
              <a:t>costituzione</a:t>
            </a:r>
            <a:r>
              <a:rPr lang="en-GB" dirty="0" smtClean="0"/>
              <a:t> in </a:t>
            </a:r>
            <a:r>
              <a:rPr lang="en-GB" dirty="0" err="1" smtClean="0"/>
              <a:t>regione</a:t>
            </a:r>
            <a:r>
              <a:rPr lang="en-GB" dirty="0" smtClean="0"/>
              <a:t> </a:t>
            </a:r>
            <a:r>
              <a:rPr lang="en-GB" dirty="0" err="1" smtClean="0"/>
              <a:t>autonoma</a:t>
            </a:r>
            <a:endParaRPr lang="en-GB" dirty="0"/>
          </a:p>
        </p:txBody>
      </p:sp>
    </p:spTree>
    <p:extLst>
      <p:ext uri="{BB962C8B-B14F-4D97-AF65-F5344CB8AC3E}">
        <p14:creationId xmlns:p14="http://schemas.microsoft.com/office/powerpoint/2010/main" val="3504451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Concezione</a:t>
            </a:r>
            <a:r>
              <a:rPr lang="en-GB" dirty="0" smtClean="0"/>
              <a:t> </a:t>
            </a:r>
            <a:r>
              <a:rPr lang="en-GB" dirty="0" err="1" smtClean="0"/>
              <a:t>delle</a:t>
            </a:r>
            <a:r>
              <a:rPr lang="en-GB" dirty="0" smtClean="0"/>
              <a:t> </a:t>
            </a:r>
            <a:r>
              <a:rPr lang="en-GB" dirty="0" err="1" smtClean="0"/>
              <a:t>relazioni</a:t>
            </a:r>
            <a:r>
              <a:rPr lang="en-GB" dirty="0" smtClean="0"/>
              <a:t> </a:t>
            </a:r>
            <a:r>
              <a:rPr lang="en-GB" dirty="0" err="1" smtClean="0"/>
              <a:t>esterne</a:t>
            </a:r>
            <a:endParaRPr lang="en-GB" dirty="0"/>
          </a:p>
        </p:txBody>
      </p:sp>
      <p:sp>
        <p:nvSpPr>
          <p:cNvPr id="3" name="Segnaposto contenuto 2"/>
          <p:cNvSpPr>
            <a:spLocks noGrp="1"/>
          </p:cNvSpPr>
          <p:nvPr>
            <p:ph idx="1"/>
          </p:nvPr>
        </p:nvSpPr>
        <p:spPr/>
        <p:txBody>
          <a:bodyPr>
            <a:normAutofit fontScale="62500" lnSpcReduction="20000"/>
          </a:bodyPr>
          <a:lstStyle/>
          <a:p>
            <a:r>
              <a:rPr lang="en-GB" dirty="0" err="1" smtClean="0"/>
              <a:t>Relazioni</a:t>
            </a:r>
            <a:r>
              <a:rPr lang="en-GB" dirty="0" smtClean="0"/>
              <a:t> di </a:t>
            </a:r>
            <a:r>
              <a:rPr lang="en-GB" dirty="0" err="1" smtClean="0"/>
              <a:t>tipo</a:t>
            </a:r>
            <a:r>
              <a:rPr lang="en-GB" dirty="0" smtClean="0"/>
              <a:t> ‘</a:t>
            </a:r>
            <a:r>
              <a:rPr lang="en-GB" dirty="0" err="1" smtClean="0"/>
              <a:t>tributario</a:t>
            </a:r>
            <a:r>
              <a:rPr lang="en-GB" dirty="0" smtClean="0"/>
              <a:t>’ (forma di </a:t>
            </a:r>
            <a:r>
              <a:rPr lang="en-GB" dirty="0" err="1" smtClean="0"/>
              <a:t>riconoscimento</a:t>
            </a:r>
            <a:r>
              <a:rPr lang="en-GB" dirty="0" smtClean="0"/>
              <a:t> di </a:t>
            </a:r>
            <a:r>
              <a:rPr lang="en-GB" dirty="0" err="1" smtClean="0"/>
              <a:t>superiorità</a:t>
            </a:r>
            <a:r>
              <a:rPr lang="en-GB" dirty="0" smtClean="0"/>
              <a:t> e </a:t>
            </a:r>
            <a:r>
              <a:rPr lang="en-GB" dirty="0" err="1" smtClean="0"/>
              <a:t>supremazia</a:t>
            </a:r>
            <a:r>
              <a:rPr lang="en-GB" dirty="0" smtClean="0"/>
              <a:t> </a:t>
            </a:r>
            <a:r>
              <a:rPr lang="en-GB" dirty="0" err="1" smtClean="0"/>
              <a:t>cinese</a:t>
            </a:r>
            <a:r>
              <a:rPr lang="en-GB" dirty="0" smtClean="0"/>
              <a:t>)</a:t>
            </a:r>
          </a:p>
          <a:p>
            <a:r>
              <a:rPr lang="en-GB" dirty="0" smtClean="0"/>
              <a:t>Le </a:t>
            </a:r>
            <a:r>
              <a:rPr lang="en-GB" dirty="0" err="1" smtClean="0"/>
              <a:t>ambascerie</a:t>
            </a:r>
            <a:r>
              <a:rPr lang="en-GB" dirty="0" smtClean="0"/>
              <a:t> </a:t>
            </a:r>
            <a:r>
              <a:rPr lang="en-GB" dirty="0" err="1" smtClean="0"/>
              <a:t>straniere</a:t>
            </a:r>
            <a:r>
              <a:rPr lang="en-GB" dirty="0" smtClean="0"/>
              <a:t> a </a:t>
            </a:r>
            <a:r>
              <a:rPr lang="en-GB" dirty="0" err="1" smtClean="0"/>
              <a:t>Pechino</a:t>
            </a:r>
            <a:r>
              <a:rPr lang="en-GB" dirty="0"/>
              <a:t> </a:t>
            </a:r>
            <a:r>
              <a:rPr lang="en-GB" dirty="0" smtClean="0"/>
              <a:t>e </a:t>
            </a:r>
            <a:r>
              <a:rPr lang="en-GB" dirty="0" err="1" smtClean="0"/>
              <a:t>i</a:t>
            </a:r>
            <a:r>
              <a:rPr lang="en-GB" dirty="0" smtClean="0"/>
              <a:t> </a:t>
            </a:r>
            <a:r>
              <a:rPr lang="en-GB" dirty="0" err="1" smtClean="0"/>
              <a:t>doni</a:t>
            </a:r>
            <a:r>
              <a:rPr lang="en-GB" dirty="0" smtClean="0"/>
              <a:t> </a:t>
            </a:r>
            <a:r>
              <a:rPr lang="en-GB" dirty="0" err="1" smtClean="0"/>
              <a:t>imperiali</a:t>
            </a:r>
            <a:r>
              <a:rPr lang="en-GB" dirty="0" smtClean="0"/>
              <a:t>: </a:t>
            </a:r>
            <a:r>
              <a:rPr lang="en-GB" dirty="0" err="1" smtClean="0"/>
              <a:t>cerimoniale</a:t>
            </a:r>
            <a:r>
              <a:rPr lang="en-GB" dirty="0" smtClean="0"/>
              <a:t> e </a:t>
            </a:r>
            <a:r>
              <a:rPr lang="en-GB" dirty="0" err="1" smtClean="0"/>
              <a:t>occasioni</a:t>
            </a:r>
            <a:r>
              <a:rPr lang="en-GB" dirty="0" smtClean="0"/>
              <a:t> di </a:t>
            </a:r>
            <a:r>
              <a:rPr lang="en-GB" dirty="0" err="1" smtClean="0"/>
              <a:t>commercio</a:t>
            </a:r>
            <a:r>
              <a:rPr lang="en-GB" dirty="0" smtClean="0"/>
              <a:t> </a:t>
            </a:r>
            <a:r>
              <a:rPr lang="en-GB" dirty="0" err="1" smtClean="0"/>
              <a:t>svincolato</a:t>
            </a:r>
            <a:r>
              <a:rPr lang="en-GB" dirty="0" smtClean="0"/>
              <a:t> da </a:t>
            </a:r>
            <a:r>
              <a:rPr lang="en-GB" dirty="0" err="1" smtClean="0"/>
              <a:t>dazi</a:t>
            </a:r>
            <a:r>
              <a:rPr lang="en-GB" dirty="0" smtClean="0"/>
              <a:t> e </a:t>
            </a:r>
            <a:r>
              <a:rPr lang="en-GB" dirty="0" err="1" smtClean="0"/>
              <a:t>tributi</a:t>
            </a:r>
            <a:endParaRPr lang="en-GB" dirty="0" smtClean="0"/>
          </a:p>
          <a:p>
            <a:r>
              <a:rPr lang="en-GB" dirty="0" err="1" smtClean="0"/>
              <a:t>Concezioni</a:t>
            </a:r>
            <a:r>
              <a:rPr lang="en-GB" dirty="0" smtClean="0"/>
              <a:t> </a:t>
            </a:r>
            <a:r>
              <a:rPr lang="en-GB" dirty="0" err="1" smtClean="0"/>
              <a:t>cosmologiche</a:t>
            </a:r>
            <a:r>
              <a:rPr lang="en-GB" dirty="0" smtClean="0"/>
              <a:t> e </a:t>
            </a:r>
            <a:r>
              <a:rPr lang="en-GB" dirty="0" err="1" smtClean="0"/>
              <a:t>retorica</a:t>
            </a:r>
            <a:r>
              <a:rPr lang="en-GB" dirty="0" smtClean="0"/>
              <a:t> </a:t>
            </a:r>
            <a:r>
              <a:rPr lang="en-GB" dirty="0" err="1" smtClean="0"/>
              <a:t>imperiale</a:t>
            </a:r>
            <a:r>
              <a:rPr lang="en-GB" dirty="0" smtClean="0"/>
              <a:t> </a:t>
            </a:r>
            <a:r>
              <a:rPr lang="en-GB" dirty="0" err="1" smtClean="0"/>
              <a:t>della</a:t>
            </a:r>
            <a:r>
              <a:rPr lang="en-GB" dirty="0" smtClean="0"/>
              <a:t> </a:t>
            </a:r>
            <a:r>
              <a:rPr lang="en-GB" dirty="0" err="1" smtClean="0"/>
              <a:t>burocrazia</a:t>
            </a:r>
            <a:r>
              <a:rPr lang="en-GB" dirty="0" smtClean="0"/>
              <a:t> </a:t>
            </a:r>
            <a:r>
              <a:rPr lang="en-GB" dirty="0" err="1" smtClean="0"/>
              <a:t>addetta</a:t>
            </a:r>
            <a:r>
              <a:rPr lang="en-GB" dirty="0" smtClean="0"/>
              <a:t> </a:t>
            </a:r>
            <a:r>
              <a:rPr lang="en-GB" dirty="0" err="1" smtClean="0"/>
              <a:t>alle</a:t>
            </a:r>
            <a:r>
              <a:rPr lang="en-GB" dirty="0" smtClean="0"/>
              <a:t> </a:t>
            </a:r>
            <a:r>
              <a:rPr lang="en-GB" dirty="0" err="1" smtClean="0"/>
              <a:t>relazioni</a:t>
            </a:r>
            <a:r>
              <a:rPr lang="en-GB" dirty="0" smtClean="0"/>
              <a:t> </a:t>
            </a:r>
            <a:r>
              <a:rPr lang="en-GB" dirty="0" err="1" smtClean="0"/>
              <a:t>esterne</a:t>
            </a:r>
            <a:r>
              <a:rPr lang="en-GB" dirty="0" smtClean="0"/>
              <a:t>: </a:t>
            </a:r>
            <a:r>
              <a:rPr lang="en-GB" b="1" dirty="0" err="1" smtClean="0">
                <a:solidFill>
                  <a:schemeClr val="bg1"/>
                </a:solidFill>
              </a:rPr>
              <a:t>universalismo</a:t>
            </a:r>
            <a:r>
              <a:rPr lang="en-GB" b="1" dirty="0" smtClean="0">
                <a:solidFill>
                  <a:schemeClr val="bg1"/>
                </a:solidFill>
              </a:rPr>
              <a:t>, </a:t>
            </a:r>
            <a:r>
              <a:rPr lang="en-GB" b="1" dirty="0" err="1" smtClean="0">
                <a:solidFill>
                  <a:schemeClr val="bg1"/>
                </a:solidFill>
              </a:rPr>
              <a:t>monismo</a:t>
            </a:r>
            <a:r>
              <a:rPr lang="en-GB" b="1" dirty="0" smtClean="0">
                <a:solidFill>
                  <a:schemeClr val="bg1"/>
                </a:solidFill>
              </a:rPr>
              <a:t> e (</a:t>
            </a:r>
            <a:r>
              <a:rPr lang="en-GB" b="1" dirty="0" err="1" smtClean="0">
                <a:solidFill>
                  <a:schemeClr val="bg1"/>
                </a:solidFill>
              </a:rPr>
              <a:t>sino</a:t>
            </a:r>
            <a:r>
              <a:rPr lang="en-GB" b="1" dirty="0" smtClean="0">
                <a:solidFill>
                  <a:schemeClr val="bg1"/>
                </a:solidFill>
              </a:rPr>
              <a:t>-)</a:t>
            </a:r>
            <a:r>
              <a:rPr lang="en-GB" b="1" dirty="0" err="1" smtClean="0">
                <a:solidFill>
                  <a:schemeClr val="bg1"/>
                </a:solidFill>
              </a:rPr>
              <a:t>centrismo</a:t>
            </a:r>
            <a:endParaRPr lang="en-GB" b="1" dirty="0" smtClean="0">
              <a:solidFill>
                <a:schemeClr val="bg1"/>
              </a:solidFill>
            </a:endParaRPr>
          </a:p>
          <a:p>
            <a:r>
              <a:rPr lang="en-GB" dirty="0" err="1" smtClean="0"/>
              <a:t>Impossibilità</a:t>
            </a:r>
            <a:r>
              <a:rPr lang="en-GB" dirty="0" smtClean="0"/>
              <a:t> di </a:t>
            </a:r>
            <a:r>
              <a:rPr lang="en-GB" dirty="0" err="1" smtClean="0"/>
              <a:t>relazioni</a:t>
            </a:r>
            <a:r>
              <a:rPr lang="en-GB" dirty="0" smtClean="0"/>
              <a:t> </a:t>
            </a:r>
            <a:r>
              <a:rPr lang="en-GB" dirty="0" err="1" smtClean="0"/>
              <a:t>simmetriche</a:t>
            </a:r>
            <a:r>
              <a:rPr lang="en-GB" dirty="0" smtClean="0"/>
              <a:t> o </a:t>
            </a:r>
            <a:r>
              <a:rPr lang="en-GB" dirty="0" err="1" smtClean="0"/>
              <a:t>asimmetriche</a:t>
            </a:r>
            <a:r>
              <a:rPr lang="en-GB" dirty="0" smtClean="0"/>
              <a:t> </a:t>
            </a:r>
            <a:r>
              <a:rPr lang="en-GB" dirty="0" err="1" smtClean="0"/>
              <a:t>sfavorevoli</a:t>
            </a:r>
            <a:r>
              <a:rPr lang="en-GB" dirty="0" smtClean="0"/>
              <a:t> </a:t>
            </a:r>
            <a:r>
              <a:rPr lang="en-GB" dirty="0" err="1" smtClean="0"/>
              <a:t>alla</a:t>
            </a:r>
            <a:r>
              <a:rPr lang="en-GB" dirty="0" smtClean="0"/>
              <a:t> </a:t>
            </a:r>
            <a:r>
              <a:rPr lang="en-GB" dirty="0" err="1" smtClean="0"/>
              <a:t>Cina</a:t>
            </a:r>
            <a:endParaRPr lang="en-GB" dirty="0" smtClean="0"/>
          </a:p>
          <a:p>
            <a:r>
              <a:rPr lang="en-GB" dirty="0" smtClean="0"/>
              <a:t>Un </a:t>
            </a:r>
            <a:r>
              <a:rPr lang="en-GB" dirty="0" err="1" smtClean="0"/>
              <a:t>sistema</a:t>
            </a:r>
            <a:r>
              <a:rPr lang="en-GB" dirty="0" smtClean="0"/>
              <a:t> </a:t>
            </a:r>
            <a:r>
              <a:rPr lang="en-GB" dirty="0" err="1" smtClean="0"/>
              <a:t>informale</a:t>
            </a:r>
            <a:r>
              <a:rPr lang="en-GB" dirty="0" smtClean="0"/>
              <a:t>, </a:t>
            </a:r>
            <a:r>
              <a:rPr lang="en-GB" dirty="0" err="1" smtClean="0"/>
              <a:t>mai</a:t>
            </a:r>
            <a:r>
              <a:rPr lang="en-GB" dirty="0" smtClean="0"/>
              <a:t> </a:t>
            </a:r>
            <a:r>
              <a:rPr lang="en-GB" dirty="0" err="1" smtClean="0"/>
              <a:t>codificato</a:t>
            </a:r>
            <a:r>
              <a:rPr lang="en-GB" dirty="0" smtClean="0"/>
              <a:t> in </a:t>
            </a:r>
            <a:r>
              <a:rPr lang="en-GB" dirty="0" err="1" smtClean="0"/>
              <a:t>teoria</a:t>
            </a:r>
            <a:r>
              <a:rPr lang="en-GB" dirty="0" smtClean="0"/>
              <a:t> al </a:t>
            </a:r>
            <a:r>
              <a:rPr lang="en-GB" dirty="0" err="1" smtClean="0"/>
              <a:t>pari</a:t>
            </a:r>
            <a:r>
              <a:rPr lang="en-GB" dirty="0" smtClean="0"/>
              <a:t> </a:t>
            </a:r>
            <a:r>
              <a:rPr lang="en-GB" dirty="0" err="1" smtClean="0"/>
              <a:t>dei</a:t>
            </a:r>
            <a:r>
              <a:rPr lang="en-GB" dirty="0" smtClean="0"/>
              <a:t> </a:t>
            </a:r>
            <a:r>
              <a:rPr lang="en-GB" dirty="0" err="1" smtClean="0"/>
              <a:t>trattati</a:t>
            </a:r>
            <a:r>
              <a:rPr lang="en-GB" dirty="0" smtClean="0"/>
              <a:t> </a:t>
            </a:r>
            <a:r>
              <a:rPr lang="en-GB" dirty="0" err="1" smtClean="0"/>
              <a:t>europei</a:t>
            </a:r>
            <a:r>
              <a:rPr lang="en-GB" dirty="0" smtClean="0"/>
              <a:t>: solo </a:t>
            </a:r>
            <a:r>
              <a:rPr lang="en-GB" dirty="0" err="1" smtClean="0"/>
              <a:t>pratiche</a:t>
            </a:r>
            <a:r>
              <a:rPr lang="en-GB" dirty="0" smtClean="0"/>
              <a:t> </a:t>
            </a:r>
            <a:r>
              <a:rPr lang="en-GB" dirty="0" err="1" smtClean="0"/>
              <a:t>rituali</a:t>
            </a:r>
            <a:endParaRPr lang="en-GB" dirty="0" smtClean="0"/>
          </a:p>
          <a:p>
            <a:r>
              <a:rPr lang="en-GB" dirty="0" err="1" smtClean="0"/>
              <a:t>L’unitarietà</a:t>
            </a:r>
            <a:r>
              <a:rPr lang="en-GB" dirty="0" smtClean="0"/>
              <a:t> del </a:t>
            </a:r>
            <a:r>
              <a:rPr lang="en-GB" dirty="0" err="1" smtClean="0"/>
              <a:t>sistema</a:t>
            </a:r>
            <a:r>
              <a:rPr lang="en-GB" dirty="0" smtClean="0"/>
              <a:t> del </a:t>
            </a:r>
            <a:r>
              <a:rPr lang="en-GB" dirty="0" err="1" smtClean="0"/>
              <a:t>tributo</a:t>
            </a:r>
            <a:r>
              <a:rPr lang="en-GB" dirty="0" smtClean="0"/>
              <a:t> è </a:t>
            </a:r>
            <a:r>
              <a:rPr lang="en-GB" dirty="0" err="1" smtClean="0"/>
              <a:t>più</a:t>
            </a:r>
            <a:r>
              <a:rPr lang="en-GB" dirty="0" smtClean="0"/>
              <a:t> </a:t>
            </a:r>
            <a:r>
              <a:rPr lang="en-GB" dirty="0" err="1" smtClean="0"/>
              <a:t>frutto</a:t>
            </a:r>
            <a:r>
              <a:rPr lang="en-GB" dirty="0" smtClean="0"/>
              <a:t> </a:t>
            </a:r>
            <a:r>
              <a:rPr lang="en-GB" dirty="0" err="1" smtClean="0"/>
              <a:t>dell’interpretazione</a:t>
            </a:r>
            <a:r>
              <a:rPr lang="en-GB" dirty="0" smtClean="0"/>
              <a:t> </a:t>
            </a:r>
            <a:r>
              <a:rPr lang="en-GB" dirty="0" err="1" smtClean="0"/>
              <a:t>storica</a:t>
            </a:r>
            <a:r>
              <a:rPr lang="en-GB" dirty="0" smtClean="0"/>
              <a:t> </a:t>
            </a:r>
            <a:r>
              <a:rPr lang="en-GB" dirty="0" err="1" smtClean="0"/>
              <a:t>su</a:t>
            </a:r>
            <a:r>
              <a:rPr lang="en-GB" dirty="0" smtClean="0"/>
              <a:t> </a:t>
            </a:r>
            <a:r>
              <a:rPr lang="en-GB" dirty="0" err="1" smtClean="0"/>
              <a:t>una</a:t>
            </a:r>
            <a:r>
              <a:rPr lang="en-GB" dirty="0" smtClean="0"/>
              <a:t> </a:t>
            </a:r>
            <a:r>
              <a:rPr lang="en-GB" dirty="0" err="1" smtClean="0"/>
              <a:t>grande</a:t>
            </a:r>
            <a:r>
              <a:rPr lang="en-GB" dirty="0" smtClean="0"/>
              <a:t> </a:t>
            </a:r>
            <a:r>
              <a:rPr lang="en-GB" dirty="0" err="1" smtClean="0"/>
              <a:t>varietà</a:t>
            </a:r>
            <a:r>
              <a:rPr lang="en-GB" dirty="0" smtClean="0"/>
              <a:t> di </a:t>
            </a:r>
            <a:r>
              <a:rPr lang="en-GB" dirty="0" err="1" smtClean="0"/>
              <a:t>esempi</a:t>
            </a:r>
            <a:r>
              <a:rPr lang="en-GB" dirty="0" smtClean="0"/>
              <a:t> </a:t>
            </a:r>
            <a:r>
              <a:rPr lang="en-GB" dirty="0" err="1" smtClean="0"/>
              <a:t>che</a:t>
            </a:r>
            <a:r>
              <a:rPr lang="en-GB" dirty="0" smtClean="0"/>
              <a:t> un </a:t>
            </a:r>
            <a:r>
              <a:rPr lang="en-GB" dirty="0" err="1" smtClean="0"/>
              <a:t>insieme</a:t>
            </a:r>
            <a:r>
              <a:rPr lang="en-GB" dirty="0" smtClean="0"/>
              <a:t> </a:t>
            </a:r>
            <a:r>
              <a:rPr lang="en-GB" dirty="0" err="1" smtClean="0"/>
              <a:t>coerente</a:t>
            </a:r>
            <a:r>
              <a:rPr lang="en-GB" dirty="0" smtClean="0"/>
              <a:t> e </a:t>
            </a:r>
            <a:r>
              <a:rPr lang="en-GB" dirty="0" err="1" smtClean="0"/>
              <a:t>sistematizzato</a:t>
            </a:r>
            <a:r>
              <a:rPr lang="en-GB" dirty="0" smtClean="0"/>
              <a:t> </a:t>
            </a:r>
            <a:r>
              <a:rPr lang="en-GB" dirty="0" err="1" smtClean="0"/>
              <a:t>sul</a:t>
            </a:r>
            <a:r>
              <a:rPr lang="en-GB" dirty="0" smtClean="0"/>
              <a:t> piano </a:t>
            </a:r>
            <a:r>
              <a:rPr lang="en-GB" dirty="0" err="1" smtClean="0"/>
              <a:t>teorico</a:t>
            </a:r>
            <a:r>
              <a:rPr lang="en-GB" dirty="0" smtClean="0"/>
              <a:t>.</a:t>
            </a:r>
          </a:p>
          <a:p>
            <a:r>
              <a:rPr lang="en-GB" dirty="0" err="1" smtClean="0"/>
              <a:t>Esistenza</a:t>
            </a:r>
            <a:r>
              <a:rPr lang="en-GB" dirty="0" smtClean="0"/>
              <a:t> di </a:t>
            </a:r>
            <a:r>
              <a:rPr lang="en-GB" dirty="0" err="1" smtClean="0"/>
              <a:t>forme</a:t>
            </a:r>
            <a:r>
              <a:rPr lang="en-GB" dirty="0" smtClean="0"/>
              <a:t> di </a:t>
            </a:r>
            <a:r>
              <a:rPr lang="en-GB" dirty="0" err="1" smtClean="0"/>
              <a:t>rapporto</a:t>
            </a:r>
            <a:r>
              <a:rPr lang="en-GB" dirty="0" smtClean="0"/>
              <a:t> diverse dal </a:t>
            </a:r>
            <a:r>
              <a:rPr lang="en-GB" dirty="0" err="1" smtClean="0"/>
              <a:t>rapporto</a:t>
            </a:r>
            <a:r>
              <a:rPr lang="en-GB" dirty="0" smtClean="0"/>
              <a:t> </a:t>
            </a:r>
            <a:r>
              <a:rPr lang="en-GB" dirty="0" err="1" smtClean="0"/>
              <a:t>tributario</a:t>
            </a:r>
            <a:r>
              <a:rPr lang="en-GB" dirty="0" smtClean="0"/>
              <a:t>: </a:t>
            </a:r>
            <a:r>
              <a:rPr lang="en-GB" dirty="0" err="1" smtClean="0"/>
              <a:t>politiche</a:t>
            </a:r>
            <a:r>
              <a:rPr lang="en-GB" dirty="0" smtClean="0"/>
              <a:t> </a:t>
            </a:r>
            <a:r>
              <a:rPr lang="en-GB" dirty="0" err="1" smtClean="0"/>
              <a:t>coloniali</a:t>
            </a:r>
            <a:r>
              <a:rPr lang="en-GB" dirty="0" smtClean="0"/>
              <a:t> in Asia </a:t>
            </a:r>
            <a:r>
              <a:rPr lang="en-GB" dirty="0" err="1" smtClean="0"/>
              <a:t>centrale</a:t>
            </a:r>
            <a:r>
              <a:rPr lang="en-GB" dirty="0" smtClean="0"/>
              <a:t>, </a:t>
            </a:r>
            <a:r>
              <a:rPr lang="en-GB" dirty="0" err="1" smtClean="0"/>
              <a:t>accordi</a:t>
            </a:r>
            <a:r>
              <a:rPr lang="en-GB" dirty="0" smtClean="0"/>
              <a:t> </a:t>
            </a:r>
            <a:r>
              <a:rPr lang="en-GB" dirty="0" err="1" smtClean="0"/>
              <a:t>d’interesse</a:t>
            </a:r>
            <a:r>
              <a:rPr lang="en-GB" dirty="0" smtClean="0"/>
              <a:t> con la Russia, </a:t>
            </a:r>
            <a:r>
              <a:rPr lang="en-GB" dirty="0" err="1" smtClean="0"/>
              <a:t>accettazione</a:t>
            </a:r>
            <a:r>
              <a:rPr lang="en-GB" dirty="0" smtClean="0"/>
              <a:t> </a:t>
            </a:r>
            <a:r>
              <a:rPr lang="en-GB" dirty="0" err="1" smtClean="0"/>
              <a:t>interessata</a:t>
            </a:r>
            <a:r>
              <a:rPr lang="en-GB" dirty="0" smtClean="0"/>
              <a:t> </a:t>
            </a:r>
            <a:r>
              <a:rPr lang="en-GB" dirty="0" err="1" smtClean="0"/>
              <a:t>delle</a:t>
            </a:r>
            <a:r>
              <a:rPr lang="en-GB" dirty="0" smtClean="0"/>
              <a:t> </a:t>
            </a:r>
            <a:r>
              <a:rPr lang="en-GB" dirty="0" err="1" smtClean="0"/>
              <a:t>potenze</a:t>
            </a:r>
            <a:r>
              <a:rPr lang="en-GB" dirty="0" smtClean="0"/>
              <a:t> </a:t>
            </a:r>
            <a:r>
              <a:rPr lang="en-GB" dirty="0" err="1" smtClean="0"/>
              <a:t>europee</a:t>
            </a:r>
            <a:endParaRPr lang="en-GB" dirty="0"/>
          </a:p>
        </p:txBody>
      </p:sp>
    </p:spTree>
    <p:extLst>
      <p:ext uri="{BB962C8B-B14F-4D97-AF65-F5344CB8AC3E}">
        <p14:creationId xmlns:p14="http://schemas.microsoft.com/office/powerpoint/2010/main" val="24128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Stati</a:t>
            </a:r>
            <a:r>
              <a:rPr lang="en-GB" dirty="0" smtClean="0"/>
              <a:t> </a:t>
            </a:r>
            <a:r>
              <a:rPr lang="en-GB" dirty="0" err="1" smtClean="0"/>
              <a:t>tributari</a:t>
            </a:r>
            <a:r>
              <a:rPr lang="en-GB" dirty="0" smtClean="0"/>
              <a:t> e </a:t>
            </a:r>
            <a:r>
              <a:rPr lang="en-GB" dirty="0" err="1" smtClean="0"/>
              <a:t>frequenza</a:t>
            </a:r>
            <a:r>
              <a:rPr lang="en-GB" dirty="0" smtClean="0"/>
              <a:t> </a:t>
            </a:r>
            <a:r>
              <a:rPr lang="en-GB" dirty="0" err="1" smtClean="0"/>
              <a:t>delle</a:t>
            </a:r>
            <a:r>
              <a:rPr lang="en-GB" dirty="0" smtClean="0"/>
              <a:t> </a:t>
            </a:r>
            <a:r>
              <a:rPr lang="en-GB" dirty="0" err="1" smtClean="0"/>
              <a:t>missioni</a:t>
            </a:r>
            <a:r>
              <a:rPr lang="en-GB" dirty="0" smtClean="0"/>
              <a:t> </a:t>
            </a:r>
            <a:r>
              <a:rPr lang="en-GB" dirty="0" err="1" smtClean="0"/>
              <a:t>tributarie</a:t>
            </a:r>
            <a:r>
              <a:rPr lang="en-GB" dirty="0" smtClean="0"/>
              <a:t> </a:t>
            </a:r>
            <a:r>
              <a:rPr lang="en-GB" dirty="0" err="1" smtClean="0"/>
              <a:t>nel</a:t>
            </a:r>
            <a:r>
              <a:rPr lang="en-GB" dirty="0" smtClean="0"/>
              <a:t> 1818</a:t>
            </a: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167800265"/>
              </p:ext>
            </p:extLst>
          </p:nvPr>
        </p:nvGraphicFramePr>
        <p:xfrm>
          <a:off x="467544" y="2132856"/>
          <a:ext cx="8352928" cy="3684858"/>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411609">
                <a:tc>
                  <a:txBody>
                    <a:bodyPr/>
                    <a:lstStyle/>
                    <a:p>
                      <a:pPr algn="ctr"/>
                      <a:r>
                        <a:rPr lang="en-GB" sz="3600" dirty="0" err="1" smtClean="0"/>
                        <a:t>Paese</a:t>
                      </a:r>
                      <a:endParaRPr lang="en-GB" sz="3600" dirty="0"/>
                    </a:p>
                  </a:txBody>
                  <a:tcPr/>
                </a:tc>
                <a:tc>
                  <a:txBody>
                    <a:bodyPr/>
                    <a:lstStyle/>
                    <a:p>
                      <a:pPr algn="ctr"/>
                      <a:r>
                        <a:rPr lang="en-GB" sz="3600" dirty="0" err="1" smtClean="0"/>
                        <a:t>Frequenza</a:t>
                      </a:r>
                      <a:endParaRPr lang="en-GB" sz="3600" dirty="0"/>
                    </a:p>
                  </a:txBody>
                  <a:tcPr/>
                </a:tc>
                <a:extLst>
                  <a:ext uri="{0D108BD9-81ED-4DB2-BD59-A6C34878D82A}">
                    <a16:rowId xmlns:a16="http://schemas.microsoft.com/office/drawing/2014/main" val="10000"/>
                  </a:ext>
                </a:extLst>
              </a:tr>
              <a:tr h="507463">
                <a:tc>
                  <a:txBody>
                    <a:bodyPr/>
                    <a:lstStyle/>
                    <a:p>
                      <a:pPr algn="ctr"/>
                      <a:r>
                        <a:rPr lang="en-GB" sz="2400" b="1" dirty="0" err="1" smtClean="0">
                          <a:solidFill>
                            <a:srgbClr val="002060"/>
                          </a:solidFill>
                        </a:rPr>
                        <a:t>Corea</a:t>
                      </a:r>
                      <a:endParaRPr lang="en-GB" sz="2400" b="1" dirty="0">
                        <a:solidFill>
                          <a:srgbClr val="002060"/>
                        </a:solidFill>
                      </a:endParaRPr>
                    </a:p>
                  </a:txBody>
                  <a:tcPr/>
                </a:tc>
                <a:tc>
                  <a:txBody>
                    <a:bodyPr/>
                    <a:lstStyle/>
                    <a:p>
                      <a:pPr algn="ctr"/>
                      <a:r>
                        <a:rPr lang="en-GB" sz="2400" b="1" dirty="0" err="1" smtClean="0">
                          <a:solidFill>
                            <a:srgbClr val="002060"/>
                          </a:solidFill>
                        </a:rPr>
                        <a:t>Quadrimestrale</a:t>
                      </a:r>
                      <a:endParaRPr lang="en-GB" sz="2400" b="1" dirty="0">
                        <a:solidFill>
                          <a:srgbClr val="002060"/>
                        </a:solidFill>
                      </a:endParaRPr>
                    </a:p>
                  </a:txBody>
                  <a:tcPr/>
                </a:tc>
                <a:extLst>
                  <a:ext uri="{0D108BD9-81ED-4DB2-BD59-A6C34878D82A}">
                    <a16:rowId xmlns:a16="http://schemas.microsoft.com/office/drawing/2014/main" val="10001"/>
                  </a:ext>
                </a:extLst>
              </a:tr>
              <a:tr h="507463">
                <a:tc>
                  <a:txBody>
                    <a:bodyPr/>
                    <a:lstStyle/>
                    <a:p>
                      <a:pPr algn="ctr"/>
                      <a:r>
                        <a:rPr lang="en-GB" sz="2400" b="1" dirty="0" err="1" smtClean="0">
                          <a:solidFill>
                            <a:srgbClr val="002060"/>
                          </a:solidFill>
                        </a:rPr>
                        <a:t>Liuqiu</a:t>
                      </a:r>
                      <a:r>
                        <a:rPr lang="en-GB" sz="2400" b="1" dirty="0" smtClean="0">
                          <a:solidFill>
                            <a:srgbClr val="002060"/>
                          </a:solidFill>
                        </a:rPr>
                        <a:t> (</a:t>
                      </a:r>
                      <a:r>
                        <a:rPr lang="en-GB" sz="2400" b="1" dirty="0" err="1" smtClean="0">
                          <a:solidFill>
                            <a:srgbClr val="002060"/>
                          </a:solidFill>
                        </a:rPr>
                        <a:t>Ryûkyû</a:t>
                      </a:r>
                      <a:r>
                        <a:rPr lang="en-GB" sz="2400" b="1" dirty="0" smtClean="0">
                          <a:solidFill>
                            <a:srgbClr val="002060"/>
                          </a:solidFill>
                        </a:rPr>
                        <a:t>)</a:t>
                      </a:r>
                      <a:endParaRPr lang="en-GB" sz="2400" b="1" dirty="0">
                        <a:solidFill>
                          <a:srgbClr val="002060"/>
                        </a:solidFill>
                      </a:endParaRPr>
                    </a:p>
                  </a:txBody>
                  <a:tcPr/>
                </a:tc>
                <a:tc>
                  <a:txBody>
                    <a:bodyPr/>
                    <a:lstStyle/>
                    <a:p>
                      <a:pPr algn="ctr"/>
                      <a:r>
                        <a:rPr lang="en-GB" sz="2400" b="1" dirty="0" smtClean="0">
                          <a:solidFill>
                            <a:srgbClr val="002060"/>
                          </a:solidFill>
                        </a:rPr>
                        <a:t>Biennale</a:t>
                      </a:r>
                      <a:endParaRPr lang="en-GB" sz="2400" b="1" dirty="0">
                        <a:solidFill>
                          <a:srgbClr val="002060"/>
                        </a:solidFill>
                      </a:endParaRPr>
                    </a:p>
                  </a:txBody>
                  <a:tcPr/>
                </a:tc>
                <a:extLst>
                  <a:ext uri="{0D108BD9-81ED-4DB2-BD59-A6C34878D82A}">
                    <a16:rowId xmlns:a16="http://schemas.microsoft.com/office/drawing/2014/main" val="10002"/>
                  </a:ext>
                </a:extLst>
              </a:tr>
              <a:tr h="507463">
                <a:tc>
                  <a:txBody>
                    <a:bodyPr/>
                    <a:lstStyle/>
                    <a:p>
                      <a:pPr algn="ctr"/>
                      <a:r>
                        <a:rPr lang="en-GB" sz="2400" b="1" dirty="0" smtClean="0">
                          <a:solidFill>
                            <a:srgbClr val="002060"/>
                          </a:solidFill>
                        </a:rPr>
                        <a:t>Siam</a:t>
                      </a:r>
                      <a:endParaRPr lang="en-GB" sz="2400" b="1" dirty="0">
                        <a:solidFill>
                          <a:srgbClr val="002060"/>
                        </a:solidFill>
                      </a:endParaRPr>
                    </a:p>
                  </a:txBody>
                  <a:tcPr/>
                </a:tc>
                <a:tc>
                  <a:txBody>
                    <a:bodyPr/>
                    <a:lstStyle/>
                    <a:p>
                      <a:pPr algn="ctr"/>
                      <a:r>
                        <a:rPr lang="en-GB" sz="2400" b="1" dirty="0" err="1" smtClean="0">
                          <a:solidFill>
                            <a:srgbClr val="002060"/>
                          </a:solidFill>
                        </a:rPr>
                        <a:t>Triennale</a:t>
                      </a:r>
                      <a:endParaRPr lang="en-GB" sz="2400" b="1" dirty="0">
                        <a:solidFill>
                          <a:srgbClr val="002060"/>
                        </a:solidFill>
                      </a:endParaRPr>
                    </a:p>
                  </a:txBody>
                  <a:tcPr/>
                </a:tc>
                <a:extLst>
                  <a:ext uri="{0D108BD9-81ED-4DB2-BD59-A6C34878D82A}">
                    <a16:rowId xmlns:a16="http://schemas.microsoft.com/office/drawing/2014/main" val="10003"/>
                  </a:ext>
                </a:extLst>
              </a:tr>
              <a:tr h="507463">
                <a:tc>
                  <a:txBody>
                    <a:bodyPr/>
                    <a:lstStyle/>
                    <a:p>
                      <a:pPr algn="ctr"/>
                      <a:r>
                        <a:rPr lang="en-GB" sz="2400" b="1" dirty="0" smtClean="0">
                          <a:solidFill>
                            <a:srgbClr val="002060"/>
                          </a:solidFill>
                        </a:rPr>
                        <a:t>Annam</a:t>
                      </a:r>
                      <a:endParaRPr lang="en-GB" sz="2400" b="1" dirty="0">
                        <a:solidFill>
                          <a:srgbClr val="002060"/>
                        </a:solidFill>
                      </a:endParaRPr>
                    </a:p>
                  </a:txBody>
                  <a:tcPr/>
                </a:tc>
                <a:tc>
                  <a:txBody>
                    <a:bodyPr/>
                    <a:lstStyle/>
                    <a:p>
                      <a:pPr algn="ctr"/>
                      <a:r>
                        <a:rPr lang="en-GB" sz="2400" b="1" dirty="0" err="1" smtClean="0">
                          <a:solidFill>
                            <a:srgbClr val="002060"/>
                          </a:solidFill>
                        </a:rPr>
                        <a:t>Quadriennale</a:t>
                      </a:r>
                      <a:endParaRPr lang="en-GB" sz="2400" b="1" dirty="0">
                        <a:solidFill>
                          <a:srgbClr val="002060"/>
                        </a:solidFill>
                      </a:endParaRPr>
                    </a:p>
                  </a:txBody>
                  <a:tcPr/>
                </a:tc>
                <a:extLst>
                  <a:ext uri="{0D108BD9-81ED-4DB2-BD59-A6C34878D82A}">
                    <a16:rowId xmlns:a16="http://schemas.microsoft.com/office/drawing/2014/main" val="10004"/>
                  </a:ext>
                </a:extLst>
              </a:tr>
              <a:tr h="507463">
                <a:tc>
                  <a:txBody>
                    <a:bodyPr/>
                    <a:lstStyle/>
                    <a:p>
                      <a:pPr algn="ctr"/>
                      <a:r>
                        <a:rPr lang="en-GB" sz="2400" b="1" dirty="0" smtClean="0">
                          <a:solidFill>
                            <a:srgbClr val="002060"/>
                          </a:solidFill>
                        </a:rPr>
                        <a:t>Laos</a:t>
                      </a:r>
                      <a:endParaRPr lang="en-GB" sz="2400" b="1" dirty="0">
                        <a:solidFill>
                          <a:srgbClr val="002060"/>
                        </a:solidFill>
                      </a:endParaRPr>
                    </a:p>
                  </a:txBody>
                  <a:tcPr/>
                </a:tc>
                <a:tc>
                  <a:txBody>
                    <a:bodyPr/>
                    <a:lstStyle/>
                    <a:p>
                      <a:pPr algn="ctr"/>
                      <a:r>
                        <a:rPr lang="en-GB" sz="2400" b="1" dirty="0" err="1" smtClean="0">
                          <a:solidFill>
                            <a:srgbClr val="002060"/>
                          </a:solidFill>
                        </a:rPr>
                        <a:t>Decennale</a:t>
                      </a:r>
                      <a:endParaRPr lang="en-GB" sz="2400" b="1" dirty="0">
                        <a:solidFill>
                          <a:srgbClr val="002060"/>
                        </a:solidFill>
                      </a:endParaRPr>
                    </a:p>
                  </a:txBody>
                  <a:tcPr/>
                </a:tc>
                <a:extLst>
                  <a:ext uri="{0D108BD9-81ED-4DB2-BD59-A6C34878D82A}">
                    <a16:rowId xmlns:a16="http://schemas.microsoft.com/office/drawing/2014/main" val="10005"/>
                  </a:ext>
                </a:extLst>
              </a:tr>
              <a:tr h="507463">
                <a:tc>
                  <a:txBody>
                    <a:bodyPr/>
                    <a:lstStyle/>
                    <a:p>
                      <a:pPr algn="ctr"/>
                      <a:r>
                        <a:rPr lang="en-GB" sz="2400" b="1" dirty="0" err="1" smtClean="0">
                          <a:solidFill>
                            <a:srgbClr val="002060"/>
                          </a:solidFill>
                        </a:rPr>
                        <a:t>Birmania</a:t>
                      </a:r>
                      <a:endParaRPr lang="en-GB" sz="2400" b="1" dirty="0">
                        <a:solidFill>
                          <a:srgbClr val="002060"/>
                        </a:solidFill>
                      </a:endParaRPr>
                    </a:p>
                  </a:txBody>
                  <a:tcPr/>
                </a:tc>
                <a:tc>
                  <a:txBody>
                    <a:bodyPr/>
                    <a:lstStyle/>
                    <a:p>
                      <a:pPr algn="ctr"/>
                      <a:r>
                        <a:rPr lang="en-GB" sz="2400" b="1" dirty="0" err="1" smtClean="0">
                          <a:solidFill>
                            <a:srgbClr val="002060"/>
                          </a:solidFill>
                        </a:rPr>
                        <a:t>Decennale</a:t>
                      </a:r>
                      <a:endParaRPr lang="en-GB" sz="2400" b="1" dirty="0">
                        <a:solidFill>
                          <a:srgbClr val="002060"/>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9269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800200"/>
          </a:xfrm>
        </p:spPr>
        <p:txBody>
          <a:bodyPr>
            <a:normAutofit fontScale="90000"/>
          </a:bodyPr>
          <a:lstStyle/>
          <a:p>
            <a:r>
              <a:rPr lang="en-GB" b="1" dirty="0" err="1" smtClean="0">
                <a:solidFill>
                  <a:srgbClr val="FFC000"/>
                </a:solidFill>
              </a:rPr>
              <a:t>Lezione</a:t>
            </a:r>
            <a:r>
              <a:rPr lang="en-GB" b="1" smtClean="0">
                <a:solidFill>
                  <a:srgbClr val="FFC000"/>
                </a:solidFill>
              </a:rPr>
              <a:t> </a:t>
            </a:r>
            <a:r>
              <a:rPr lang="en-GB" b="1" smtClean="0">
                <a:solidFill>
                  <a:srgbClr val="FFC000"/>
                </a:solidFill>
              </a:rPr>
              <a:t>6</a:t>
            </a:r>
            <a:r>
              <a:rPr lang="en-GB" b="1" dirty="0" smtClean="0">
                <a:solidFill>
                  <a:srgbClr val="FFC000"/>
                </a:solidFill>
              </a:rPr>
              <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smtClean="0">
                <a:solidFill>
                  <a:srgbClr val="FFC000"/>
                </a:solidFill>
              </a:rPr>
              <a:t>Le </a:t>
            </a:r>
            <a:r>
              <a:rPr lang="en-GB" b="1" dirty="0" err="1" smtClean="0">
                <a:solidFill>
                  <a:srgbClr val="FFC000"/>
                </a:solidFill>
              </a:rPr>
              <a:t>relazioni</a:t>
            </a:r>
            <a:r>
              <a:rPr lang="en-GB" b="1" dirty="0" smtClean="0">
                <a:solidFill>
                  <a:srgbClr val="FFC000"/>
                </a:solidFill>
              </a:rPr>
              <a:t> </a:t>
            </a:r>
            <a:r>
              <a:rPr lang="en-GB" b="1" dirty="0" err="1" smtClean="0">
                <a:solidFill>
                  <a:srgbClr val="FFC000"/>
                </a:solidFill>
              </a:rPr>
              <a:t>tra</a:t>
            </a:r>
            <a:r>
              <a:rPr lang="en-GB" b="1" dirty="0" smtClean="0">
                <a:solidFill>
                  <a:srgbClr val="FFC000"/>
                </a:solidFill>
              </a:rPr>
              <a:t> Europa e la </a:t>
            </a:r>
            <a:r>
              <a:rPr lang="en-GB" b="1" dirty="0" err="1" smtClean="0">
                <a:solidFill>
                  <a:srgbClr val="FFC000"/>
                </a:solidFill>
              </a:rPr>
              <a:t>Cina</a:t>
            </a:r>
            <a:r>
              <a:rPr lang="en-GB" b="1" dirty="0" smtClean="0">
                <a:solidFill>
                  <a:srgbClr val="FFC000"/>
                </a:solidFill>
              </a:rPr>
              <a:t> in </a:t>
            </a:r>
            <a:r>
              <a:rPr lang="en-GB" b="1" dirty="0" err="1" smtClean="0">
                <a:solidFill>
                  <a:srgbClr val="FFC000"/>
                </a:solidFill>
              </a:rPr>
              <a:t>età</a:t>
            </a:r>
            <a:r>
              <a:rPr lang="en-GB" b="1" dirty="0" smtClean="0">
                <a:solidFill>
                  <a:srgbClr val="FFC000"/>
                </a:solidFill>
              </a:rPr>
              <a:t> </a:t>
            </a:r>
            <a:r>
              <a:rPr lang="en-GB" b="1" dirty="0" err="1" smtClean="0">
                <a:solidFill>
                  <a:srgbClr val="FFC000"/>
                </a:solidFill>
              </a:rPr>
              <a:t>moderna</a:t>
            </a:r>
            <a:endParaRPr lang="en-GB" b="1" dirty="0">
              <a:solidFill>
                <a:srgbClr val="FFC000"/>
              </a:solidFill>
            </a:endParaRPr>
          </a:p>
        </p:txBody>
      </p:sp>
      <p:sp>
        <p:nvSpPr>
          <p:cNvPr id="3" name="Segnaposto contenuto 2"/>
          <p:cNvSpPr>
            <a:spLocks noGrp="1"/>
          </p:cNvSpPr>
          <p:nvPr>
            <p:ph idx="1"/>
          </p:nvPr>
        </p:nvSpPr>
        <p:spPr>
          <a:xfrm>
            <a:off x="457200" y="3717032"/>
            <a:ext cx="8229600" cy="2409131"/>
          </a:xfrm>
        </p:spPr>
        <p:txBody>
          <a:bodyPr>
            <a:normAutofit/>
          </a:bodyPr>
          <a:lstStyle/>
          <a:p>
            <a:pPr marL="0" indent="0" algn="ctr">
              <a:buNone/>
            </a:pPr>
            <a:r>
              <a:rPr lang="en-GB" sz="2800" dirty="0" smtClean="0">
                <a:solidFill>
                  <a:srgbClr val="002060"/>
                </a:solidFill>
              </a:rPr>
              <a:t>Le </a:t>
            </a:r>
            <a:r>
              <a:rPr lang="en-GB" sz="2800" dirty="0" err="1" smtClean="0">
                <a:solidFill>
                  <a:srgbClr val="002060"/>
                </a:solidFill>
              </a:rPr>
              <a:t>relazioni</a:t>
            </a:r>
            <a:r>
              <a:rPr lang="en-GB" sz="2800" dirty="0" smtClean="0">
                <a:solidFill>
                  <a:srgbClr val="002060"/>
                </a:solidFill>
              </a:rPr>
              <a:t> </a:t>
            </a:r>
            <a:r>
              <a:rPr lang="en-GB" sz="2800" dirty="0" err="1" smtClean="0">
                <a:solidFill>
                  <a:srgbClr val="002060"/>
                </a:solidFill>
              </a:rPr>
              <a:t>esterne</a:t>
            </a:r>
            <a:r>
              <a:rPr lang="en-GB" sz="2800" dirty="0" smtClean="0">
                <a:solidFill>
                  <a:srgbClr val="002060"/>
                </a:solidFill>
              </a:rPr>
              <a:t> </a:t>
            </a:r>
            <a:r>
              <a:rPr lang="en-GB" sz="2800" dirty="0" err="1" smtClean="0">
                <a:solidFill>
                  <a:srgbClr val="002060"/>
                </a:solidFill>
              </a:rPr>
              <a:t>dell’impero</a:t>
            </a:r>
            <a:r>
              <a:rPr lang="en-GB" sz="2800" dirty="0" smtClean="0">
                <a:solidFill>
                  <a:srgbClr val="002060"/>
                </a:solidFill>
              </a:rPr>
              <a:t> Qing </a:t>
            </a:r>
            <a:r>
              <a:rPr lang="en-GB" sz="2800" dirty="0" err="1" smtClean="0">
                <a:solidFill>
                  <a:srgbClr val="002060"/>
                </a:solidFill>
              </a:rPr>
              <a:t>nel</a:t>
            </a:r>
            <a:r>
              <a:rPr lang="en-GB" sz="2800" dirty="0" smtClean="0">
                <a:solidFill>
                  <a:srgbClr val="002060"/>
                </a:solidFill>
              </a:rPr>
              <a:t> </a:t>
            </a:r>
            <a:r>
              <a:rPr lang="en-GB" sz="2800" dirty="0" err="1" smtClean="0">
                <a:solidFill>
                  <a:srgbClr val="002060"/>
                </a:solidFill>
              </a:rPr>
              <a:t>Settecento</a:t>
            </a:r>
            <a:endParaRPr lang="en-GB" sz="2800" dirty="0">
              <a:solidFill>
                <a:srgbClr val="002060"/>
              </a:solidFill>
            </a:endParaRPr>
          </a:p>
        </p:txBody>
      </p:sp>
    </p:spTree>
    <p:extLst>
      <p:ext uri="{BB962C8B-B14F-4D97-AF65-F5344CB8AC3E}">
        <p14:creationId xmlns:p14="http://schemas.microsoft.com/office/powerpoint/2010/main" val="40423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Corea</a:t>
            </a:r>
            <a:endParaRPr lang="en-GB" dirty="0"/>
          </a:p>
        </p:txBody>
      </p:sp>
      <p:sp>
        <p:nvSpPr>
          <p:cNvPr id="3" name="Segnaposto contenuto 2"/>
          <p:cNvSpPr>
            <a:spLocks noGrp="1"/>
          </p:cNvSpPr>
          <p:nvPr>
            <p:ph idx="1"/>
          </p:nvPr>
        </p:nvSpPr>
        <p:spPr/>
        <p:txBody>
          <a:bodyPr/>
          <a:lstStyle/>
          <a:p>
            <a:r>
              <a:rPr lang="en-GB" dirty="0" err="1" smtClean="0"/>
              <a:t>Stato</a:t>
            </a:r>
            <a:r>
              <a:rPr lang="en-GB" dirty="0" smtClean="0"/>
              <a:t> </a:t>
            </a:r>
            <a:r>
              <a:rPr lang="en-GB" dirty="0" err="1" smtClean="0"/>
              <a:t>vassallo</a:t>
            </a:r>
            <a:r>
              <a:rPr lang="en-GB" dirty="0" smtClean="0"/>
              <a:t> </a:t>
            </a:r>
            <a:r>
              <a:rPr lang="en-GB" dirty="0" err="1" smtClean="0"/>
              <a:t>dalla</a:t>
            </a:r>
            <a:r>
              <a:rPr lang="en-GB" dirty="0" smtClean="0"/>
              <a:t> prima </a:t>
            </a:r>
            <a:r>
              <a:rPr lang="en-GB" dirty="0" err="1" smtClean="0"/>
              <a:t>dinastia</a:t>
            </a:r>
            <a:r>
              <a:rPr lang="en-GB" dirty="0" smtClean="0"/>
              <a:t> Ming</a:t>
            </a:r>
          </a:p>
          <a:p>
            <a:r>
              <a:rPr lang="en-GB" dirty="0" err="1" smtClean="0"/>
              <a:t>Unica</a:t>
            </a:r>
            <a:r>
              <a:rPr lang="en-GB" dirty="0" smtClean="0"/>
              <a:t> </a:t>
            </a:r>
            <a:r>
              <a:rPr lang="en-GB" dirty="0" err="1" smtClean="0"/>
              <a:t>entità</a:t>
            </a:r>
            <a:r>
              <a:rPr lang="en-GB" dirty="0" smtClean="0"/>
              <a:t> </a:t>
            </a:r>
            <a:r>
              <a:rPr lang="en-GB" dirty="0" err="1" smtClean="0"/>
              <a:t>territoriale</a:t>
            </a:r>
            <a:r>
              <a:rPr lang="en-GB" dirty="0" smtClean="0"/>
              <a:t> con forma </a:t>
            </a:r>
            <a:r>
              <a:rPr lang="en-GB" dirty="0" err="1" smtClean="0"/>
              <a:t>statale</a:t>
            </a:r>
            <a:r>
              <a:rPr lang="en-GB" dirty="0" smtClean="0"/>
              <a:t> </a:t>
            </a:r>
            <a:r>
              <a:rPr lang="en-GB" dirty="0" err="1" smtClean="0"/>
              <a:t>autonoma</a:t>
            </a:r>
            <a:r>
              <a:rPr lang="en-GB" dirty="0" smtClean="0"/>
              <a:t> </a:t>
            </a:r>
            <a:r>
              <a:rPr lang="en-GB" dirty="0" err="1" smtClean="0"/>
              <a:t>nella</a:t>
            </a:r>
            <a:r>
              <a:rPr lang="en-GB" dirty="0" smtClean="0"/>
              <a:t> </a:t>
            </a:r>
            <a:r>
              <a:rPr lang="en-GB" dirty="0" err="1" smtClean="0"/>
              <a:t>sfera</a:t>
            </a:r>
            <a:r>
              <a:rPr lang="en-GB" dirty="0" smtClean="0"/>
              <a:t> </a:t>
            </a:r>
            <a:r>
              <a:rPr lang="en-GB" dirty="0" err="1" smtClean="0"/>
              <a:t>d’influenza</a:t>
            </a:r>
            <a:r>
              <a:rPr lang="en-GB" dirty="0" smtClean="0"/>
              <a:t> </a:t>
            </a:r>
            <a:r>
              <a:rPr lang="en-GB" dirty="0" err="1" smtClean="0"/>
              <a:t>cinese</a:t>
            </a:r>
            <a:endParaRPr lang="en-GB" dirty="0" smtClean="0"/>
          </a:p>
          <a:p>
            <a:r>
              <a:rPr lang="en-GB" dirty="0" err="1" smtClean="0"/>
              <a:t>Profonda</a:t>
            </a:r>
            <a:r>
              <a:rPr lang="en-GB" dirty="0" smtClean="0"/>
              <a:t> influenza </a:t>
            </a:r>
            <a:r>
              <a:rPr lang="en-GB" dirty="0" err="1" smtClean="0"/>
              <a:t>cinese</a:t>
            </a:r>
            <a:r>
              <a:rPr lang="en-GB" dirty="0" smtClean="0"/>
              <a:t> e </a:t>
            </a:r>
            <a:r>
              <a:rPr lang="en-GB" dirty="0" err="1" smtClean="0"/>
              <a:t>processi</a:t>
            </a:r>
            <a:r>
              <a:rPr lang="en-GB" dirty="0" smtClean="0"/>
              <a:t> di </a:t>
            </a:r>
            <a:r>
              <a:rPr lang="en-GB" dirty="0" err="1" smtClean="0"/>
              <a:t>sinizzazione</a:t>
            </a:r>
            <a:r>
              <a:rPr lang="en-GB" dirty="0" smtClean="0"/>
              <a:t> a </a:t>
            </a:r>
            <a:r>
              <a:rPr lang="en-GB" dirty="0" err="1" smtClean="0"/>
              <a:t>tutti</a:t>
            </a:r>
            <a:r>
              <a:rPr lang="en-GB" dirty="0" smtClean="0"/>
              <a:t> I </a:t>
            </a:r>
            <a:r>
              <a:rPr lang="en-GB" dirty="0" err="1" smtClean="0"/>
              <a:t>ilvelli</a:t>
            </a:r>
            <a:endParaRPr lang="en-GB" dirty="0" smtClean="0"/>
          </a:p>
          <a:p>
            <a:r>
              <a:rPr lang="en-GB" dirty="0" err="1" smtClean="0"/>
              <a:t>Mancanza</a:t>
            </a:r>
            <a:r>
              <a:rPr lang="en-GB" dirty="0" smtClean="0"/>
              <a:t> di </a:t>
            </a:r>
            <a:r>
              <a:rPr lang="en-GB" dirty="0" err="1" smtClean="0"/>
              <a:t>ingerenza</a:t>
            </a:r>
            <a:r>
              <a:rPr lang="en-GB" dirty="0" smtClean="0"/>
              <a:t> </a:t>
            </a:r>
            <a:r>
              <a:rPr lang="en-GB" dirty="0" err="1" smtClean="0"/>
              <a:t>cinese</a:t>
            </a:r>
            <a:r>
              <a:rPr lang="en-GB" dirty="0" smtClean="0"/>
              <a:t>: </a:t>
            </a:r>
            <a:r>
              <a:rPr lang="en-GB" dirty="0" err="1" smtClean="0"/>
              <a:t>omaggi</a:t>
            </a:r>
            <a:r>
              <a:rPr lang="en-GB" dirty="0" smtClean="0"/>
              <a:t> </a:t>
            </a:r>
            <a:r>
              <a:rPr lang="en-GB" dirty="0" err="1" smtClean="0"/>
              <a:t>tributari</a:t>
            </a:r>
            <a:r>
              <a:rPr lang="en-GB" dirty="0" smtClean="0"/>
              <a:t> (</a:t>
            </a:r>
            <a:r>
              <a:rPr lang="en-GB" dirty="0" err="1" smtClean="0"/>
              <a:t>molto</a:t>
            </a:r>
            <a:r>
              <a:rPr lang="en-GB" dirty="0" smtClean="0"/>
              <a:t> </a:t>
            </a:r>
            <a:r>
              <a:rPr lang="en-GB" dirty="0" err="1" smtClean="0"/>
              <a:t>elevati</a:t>
            </a:r>
            <a:r>
              <a:rPr lang="en-GB" dirty="0" smtClean="0"/>
              <a:t>), ma </a:t>
            </a:r>
            <a:r>
              <a:rPr lang="en-GB" dirty="0" err="1" smtClean="0"/>
              <a:t>sostanziale</a:t>
            </a:r>
            <a:r>
              <a:rPr lang="en-GB" dirty="0" smtClean="0"/>
              <a:t> </a:t>
            </a:r>
            <a:r>
              <a:rPr lang="en-GB" dirty="0" err="1" smtClean="0"/>
              <a:t>indipendenza</a:t>
            </a:r>
            <a:endParaRPr lang="en-GB" dirty="0"/>
          </a:p>
        </p:txBody>
      </p:sp>
    </p:spTree>
    <p:extLst>
      <p:ext uri="{BB962C8B-B14F-4D97-AF65-F5344CB8AC3E}">
        <p14:creationId xmlns:p14="http://schemas.microsoft.com/office/powerpoint/2010/main" val="1364355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Siam (poi </a:t>
            </a:r>
            <a:r>
              <a:rPr lang="en-GB" dirty="0" err="1" smtClean="0"/>
              <a:t>Thailandia</a:t>
            </a:r>
            <a:r>
              <a:rPr lang="en-GB" dirty="0" smtClean="0"/>
              <a:t> dal 1939)</a:t>
            </a:r>
            <a:endParaRPr lang="en-GB" dirty="0"/>
          </a:p>
        </p:txBody>
      </p:sp>
      <p:sp>
        <p:nvSpPr>
          <p:cNvPr id="3" name="Segnaposto contenuto 2"/>
          <p:cNvSpPr>
            <a:spLocks noGrp="1"/>
          </p:cNvSpPr>
          <p:nvPr>
            <p:ph idx="1"/>
          </p:nvPr>
        </p:nvSpPr>
        <p:spPr/>
        <p:txBody>
          <a:bodyPr>
            <a:normAutofit fontScale="70000" lnSpcReduction="20000"/>
          </a:bodyPr>
          <a:lstStyle/>
          <a:p>
            <a:r>
              <a:rPr lang="en-GB" dirty="0" err="1" smtClean="0"/>
              <a:t>Esterno</a:t>
            </a:r>
            <a:r>
              <a:rPr lang="en-GB" dirty="0" smtClean="0"/>
              <a:t> </a:t>
            </a:r>
            <a:r>
              <a:rPr lang="en-GB" dirty="0" err="1" smtClean="0"/>
              <a:t>all’area</a:t>
            </a:r>
            <a:r>
              <a:rPr lang="en-GB" dirty="0" smtClean="0"/>
              <a:t> </a:t>
            </a:r>
            <a:r>
              <a:rPr lang="en-GB" dirty="0" err="1" smtClean="0"/>
              <a:t>culturale</a:t>
            </a:r>
            <a:r>
              <a:rPr lang="en-GB" dirty="0" smtClean="0"/>
              <a:t> </a:t>
            </a:r>
            <a:r>
              <a:rPr lang="en-GB" dirty="0" err="1" smtClean="0"/>
              <a:t>cinese</a:t>
            </a:r>
            <a:r>
              <a:rPr lang="en-GB" dirty="0" smtClean="0"/>
              <a:t>, non </a:t>
            </a:r>
            <a:r>
              <a:rPr lang="en-GB" dirty="0" err="1" smtClean="0"/>
              <a:t>confuciano</a:t>
            </a:r>
            <a:r>
              <a:rPr lang="en-GB" dirty="0" smtClean="0"/>
              <a:t>, ma </a:t>
            </a:r>
            <a:r>
              <a:rPr lang="en-GB" dirty="0" err="1" smtClean="0"/>
              <a:t>buddhista</a:t>
            </a:r>
            <a:endParaRPr lang="en-GB" dirty="0" smtClean="0"/>
          </a:p>
          <a:p>
            <a:r>
              <a:rPr lang="en-GB" dirty="0" err="1" smtClean="0"/>
              <a:t>Dinastia</a:t>
            </a:r>
            <a:r>
              <a:rPr lang="en-GB" dirty="0" smtClean="0"/>
              <a:t> </a:t>
            </a:r>
            <a:r>
              <a:rPr lang="en-GB" dirty="0" err="1" smtClean="0"/>
              <a:t>Chakkry</a:t>
            </a:r>
            <a:r>
              <a:rPr lang="en-GB" dirty="0" smtClean="0"/>
              <a:t> (</a:t>
            </a:r>
            <a:r>
              <a:rPr lang="en-GB" dirty="0" err="1" smtClean="0"/>
              <a:t>tuttora</a:t>
            </a:r>
            <a:r>
              <a:rPr lang="en-GB" dirty="0" smtClean="0"/>
              <a:t> </a:t>
            </a:r>
            <a:r>
              <a:rPr lang="en-GB" dirty="0" err="1" smtClean="0"/>
              <a:t>regnante</a:t>
            </a:r>
            <a:r>
              <a:rPr lang="en-GB" dirty="0" smtClean="0"/>
              <a:t>) e Rama I (1782-1809)</a:t>
            </a:r>
          </a:p>
          <a:p>
            <a:r>
              <a:rPr lang="en-GB" dirty="0" smtClean="0"/>
              <a:t>Maggiore </a:t>
            </a:r>
            <a:r>
              <a:rPr lang="en-GB" dirty="0" err="1" smtClean="0"/>
              <a:t>indipendenza</a:t>
            </a:r>
            <a:r>
              <a:rPr lang="en-GB" dirty="0" smtClean="0"/>
              <a:t> </a:t>
            </a:r>
            <a:r>
              <a:rPr lang="en-GB" dirty="0" err="1" smtClean="0"/>
              <a:t>culturale</a:t>
            </a:r>
            <a:r>
              <a:rPr lang="en-GB" dirty="0" smtClean="0"/>
              <a:t> e </a:t>
            </a:r>
            <a:r>
              <a:rPr lang="en-GB" dirty="0" err="1" smtClean="0"/>
              <a:t>politica</a:t>
            </a:r>
            <a:r>
              <a:rPr lang="en-GB" dirty="0" smtClean="0"/>
              <a:t> </a:t>
            </a:r>
            <a:r>
              <a:rPr lang="en-GB" dirty="0" err="1" smtClean="0"/>
              <a:t>dalla</a:t>
            </a:r>
            <a:r>
              <a:rPr lang="en-GB" dirty="0" smtClean="0"/>
              <a:t> </a:t>
            </a:r>
            <a:r>
              <a:rPr lang="en-GB" dirty="0" err="1" smtClean="0"/>
              <a:t>Cina</a:t>
            </a:r>
            <a:r>
              <a:rPr lang="en-GB" dirty="0" smtClean="0"/>
              <a:t>, </a:t>
            </a:r>
            <a:r>
              <a:rPr lang="en-GB" dirty="0" err="1" smtClean="0"/>
              <a:t>distanza</a:t>
            </a:r>
            <a:r>
              <a:rPr lang="en-GB" dirty="0" smtClean="0"/>
              <a:t> </a:t>
            </a:r>
            <a:r>
              <a:rPr lang="en-GB" dirty="0" err="1" smtClean="0"/>
              <a:t>geografica</a:t>
            </a:r>
            <a:endParaRPr lang="en-GB" dirty="0" smtClean="0"/>
          </a:p>
          <a:p>
            <a:r>
              <a:rPr lang="en-GB" dirty="0" err="1" smtClean="0"/>
              <a:t>Commercio</a:t>
            </a:r>
            <a:r>
              <a:rPr lang="en-GB" dirty="0" smtClean="0"/>
              <a:t> </a:t>
            </a:r>
            <a:r>
              <a:rPr lang="en-GB" dirty="0" err="1" smtClean="0"/>
              <a:t>sino-siamese</a:t>
            </a:r>
            <a:r>
              <a:rPr lang="en-GB" dirty="0" smtClean="0"/>
              <a:t> di </a:t>
            </a:r>
            <a:r>
              <a:rPr lang="en-GB" dirty="0" err="1" smtClean="0"/>
              <a:t>riso</a:t>
            </a:r>
            <a:r>
              <a:rPr lang="en-GB" dirty="0" smtClean="0"/>
              <a:t>: </a:t>
            </a:r>
            <a:r>
              <a:rPr lang="en-GB" dirty="0" err="1" smtClean="0"/>
              <a:t>dipendenza</a:t>
            </a:r>
            <a:r>
              <a:rPr lang="en-GB" dirty="0" smtClean="0"/>
              <a:t> </a:t>
            </a:r>
            <a:r>
              <a:rPr lang="en-GB" dirty="0" err="1" smtClean="0"/>
              <a:t>cinese</a:t>
            </a:r>
            <a:r>
              <a:rPr lang="en-GB" dirty="0" smtClean="0"/>
              <a:t> dal </a:t>
            </a:r>
            <a:r>
              <a:rPr lang="en-GB" dirty="0" err="1" smtClean="0"/>
              <a:t>riso</a:t>
            </a:r>
            <a:r>
              <a:rPr lang="en-GB" dirty="0" smtClean="0"/>
              <a:t> </a:t>
            </a:r>
            <a:r>
              <a:rPr lang="en-GB" dirty="0" err="1" smtClean="0"/>
              <a:t>siamese</a:t>
            </a:r>
            <a:r>
              <a:rPr lang="en-GB" dirty="0" smtClean="0"/>
              <a:t> </a:t>
            </a:r>
            <a:r>
              <a:rPr lang="en-GB" dirty="0" err="1" smtClean="0"/>
              <a:t>soprattutto</a:t>
            </a:r>
            <a:r>
              <a:rPr lang="en-GB" dirty="0" smtClean="0"/>
              <a:t> </a:t>
            </a:r>
            <a:r>
              <a:rPr lang="en-GB" dirty="0" err="1" smtClean="0"/>
              <a:t>nel</a:t>
            </a:r>
            <a:r>
              <a:rPr lang="en-GB" dirty="0" smtClean="0"/>
              <a:t> ‘700 e </a:t>
            </a:r>
            <a:r>
              <a:rPr lang="en-GB" dirty="0" err="1" smtClean="0"/>
              <a:t>domanda</a:t>
            </a:r>
            <a:r>
              <a:rPr lang="en-GB" dirty="0" smtClean="0"/>
              <a:t> Siamese di </a:t>
            </a:r>
            <a:r>
              <a:rPr lang="en-GB" dirty="0" err="1" smtClean="0"/>
              <a:t>prodotti</a:t>
            </a:r>
            <a:r>
              <a:rPr lang="en-GB" dirty="0" smtClean="0"/>
              <a:t> </a:t>
            </a:r>
            <a:r>
              <a:rPr lang="en-GB" dirty="0" err="1" smtClean="0"/>
              <a:t>cinesi</a:t>
            </a:r>
            <a:r>
              <a:rPr lang="en-GB" dirty="0" smtClean="0"/>
              <a:t> come </a:t>
            </a:r>
            <a:r>
              <a:rPr lang="en-GB" dirty="0" err="1" smtClean="0"/>
              <a:t>il</a:t>
            </a:r>
            <a:r>
              <a:rPr lang="en-GB" dirty="0" smtClean="0"/>
              <a:t> </a:t>
            </a:r>
            <a:r>
              <a:rPr lang="en-GB" dirty="0" err="1" smtClean="0"/>
              <a:t>rame</a:t>
            </a:r>
            <a:r>
              <a:rPr lang="en-GB" dirty="0" smtClean="0"/>
              <a:t>: </a:t>
            </a:r>
            <a:r>
              <a:rPr lang="en-GB" dirty="0" err="1" smtClean="0"/>
              <a:t>complementarietà</a:t>
            </a:r>
            <a:r>
              <a:rPr lang="en-GB" dirty="0" smtClean="0"/>
              <a:t> </a:t>
            </a:r>
            <a:r>
              <a:rPr lang="en-GB" dirty="0" err="1" smtClean="0"/>
              <a:t>delle</a:t>
            </a:r>
            <a:r>
              <a:rPr lang="en-GB" dirty="0" smtClean="0"/>
              <a:t> due </a:t>
            </a:r>
            <a:r>
              <a:rPr lang="en-GB" dirty="0" err="1" smtClean="0"/>
              <a:t>economie</a:t>
            </a:r>
            <a:endParaRPr lang="en-GB" dirty="0" smtClean="0"/>
          </a:p>
          <a:p>
            <a:r>
              <a:rPr lang="en-GB" dirty="0" smtClean="0"/>
              <a:t>Intense </a:t>
            </a:r>
            <a:r>
              <a:rPr lang="en-GB" dirty="0" err="1" smtClean="0"/>
              <a:t>relazioni</a:t>
            </a:r>
            <a:r>
              <a:rPr lang="en-GB" dirty="0" smtClean="0"/>
              <a:t> </a:t>
            </a:r>
            <a:r>
              <a:rPr lang="en-GB" dirty="0" err="1" smtClean="0"/>
              <a:t>commerciali</a:t>
            </a:r>
            <a:r>
              <a:rPr lang="en-GB" dirty="0" smtClean="0"/>
              <a:t> via mare </a:t>
            </a:r>
            <a:r>
              <a:rPr lang="en-GB" dirty="0" err="1" smtClean="0"/>
              <a:t>su</a:t>
            </a:r>
            <a:r>
              <a:rPr lang="en-GB" dirty="0" smtClean="0"/>
              <a:t> </a:t>
            </a:r>
            <a:r>
              <a:rPr lang="en-GB" dirty="0" err="1" smtClean="0"/>
              <a:t>giunche</a:t>
            </a:r>
            <a:r>
              <a:rPr lang="en-GB" dirty="0" smtClean="0"/>
              <a:t> </a:t>
            </a:r>
            <a:r>
              <a:rPr lang="en-GB" dirty="0" err="1" smtClean="0"/>
              <a:t>cinesi</a:t>
            </a:r>
            <a:endParaRPr lang="en-GB" dirty="0" smtClean="0"/>
          </a:p>
          <a:p>
            <a:r>
              <a:rPr lang="en-GB" dirty="0" err="1" smtClean="0"/>
              <a:t>Relazioni</a:t>
            </a:r>
            <a:r>
              <a:rPr lang="en-GB" dirty="0" smtClean="0"/>
              <a:t> </a:t>
            </a:r>
            <a:r>
              <a:rPr lang="en-GB" dirty="0" err="1" smtClean="0"/>
              <a:t>tributarie</a:t>
            </a:r>
            <a:r>
              <a:rPr lang="en-GB" dirty="0" smtClean="0"/>
              <a:t> via Canton </a:t>
            </a:r>
            <a:r>
              <a:rPr lang="en-GB" dirty="0" err="1" smtClean="0"/>
              <a:t>inserite</a:t>
            </a:r>
            <a:r>
              <a:rPr lang="en-GB" dirty="0" smtClean="0"/>
              <a:t> </a:t>
            </a:r>
            <a:r>
              <a:rPr lang="en-GB" dirty="0" err="1" smtClean="0"/>
              <a:t>nella</a:t>
            </a:r>
            <a:r>
              <a:rPr lang="en-GB" dirty="0" smtClean="0"/>
              <a:t> rete di </a:t>
            </a:r>
            <a:r>
              <a:rPr lang="en-GB" dirty="0" err="1" smtClean="0"/>
              <a:t>traffici</a:t>
            </a:r>
            <a:r>
              <a:rPr lang="en-GB" dirty="0" smtClean="0"/>
              <a:t> </a:t>
            </a:r>
            <a:r>
              <a:rPr lang="en-GB" dirty="0" err="1" smtClean="0"/>
              <a:t>meridionali</a:t>
            </a:r>
            <a:endParaRPr lang="en-GB" dirty="0" smtClean="0"/>
          </a:p>
          <a:p>
            <a:r>
              <a:rPr lang="en-GB" dirty="0" err="1" smtClean="0"/>
              <a:t>Sviluppo</a:t>
            </a:r>
            <a:r>
              <a:rPr lang="en-GB" dirty="0" smtClean="0"/>
              <a:t> in Siam di </a:t>
            </a:r>
            <a:r>
              <a:rPr lang="en-GB" dirty="0" err="1" smtClean="0"/>
              <a:t>classi</a:t>
            </a:r>
            <a:r>
              <a:rPr lang="en-GB" dirty="0" smtClean="0"/>
              <a:t> mercantile  e </a:t>
            </a:r>
            <a:r>
              <a:rPr lang="en-GB" dirty="0" err="1" smtClean="0"/>
              <a:t>imprenditoriali</a:t>
            </a:r>
            <a:r>
              <a:rPr lang="en-GB" dirty="0" smtClean="0"/>
              <a:t> di </a:t>
            </a:r>
            <a:r>
              <a:rPr lang="en-GB" dirty="0" err="1" smtClean="0"/>
              <a:t>origine</a:t>
            </a:r>
            <a:r>
              <a:rPr lang="en-GB" dirty="0" smtClean="0"/>
              <a:t> </a:t>
            </a:r>
            <a:r>
              <a:rPr lang="en-GB" dirty="0" err="1" smtClean="0"/>
              <a:t>cinese</a:t>
            </a:r>
            <a:r>
              <a:rPr lang="en-GB" dirty="0" smtClean="0"/>
              <a:t> e legate al </a:t>
            </a:r>
            <a:r>
              <a:rPr lang="en-GB" dirty="0" err="1" smtClean="0"/>
              <a:t>commercio</a:t>
            </a:r>
            <a:r>
              <a:rPr lang="en-GB" dirty="0" smtClean="0"/>
              <a:t> </a:t>
            </a:r>
            <a:r>
              <a:rPr lang="en-GB" dirty="0" err="1" smtClean="0"/>
              <a:t>cinese</a:t>
            </a:r>
            <a:r>
              <a:rPr lang="en-GB" dirty="0" smtClean="0"/>
              <a:t>; </a:t>
            </a:r>
            <a:r>
              <a:rPr lang="en-GB" dirty="0" err="1" smtClean="0"/>
              <a:t>notevole</a:t>
            </a:r>
            <a:r>
              <a:rPr lang="en-GB" dirty="0" smtClean="0"/>
              <a:t> </a:t>
            </a:r>
            <a:r>
              <a:rPr lang="en-GB" dirty="0" err="1" smtClean="0"/>
              <a:t>arricchimento</a:t>
            </a:r>
            <a:r>
              <a:rPr lang="en-GB" dirty="0" smtClean="0"/>
              <a:t> di </a:t>
            </a:r>
            <a:r>
              <a:rPr lang="en-GB" dirty="0" err="1" smtClean="0"/>
              <a:t>ceti</a:t>
            </a:r>
            <a:r>
              <a:rPr lang="en-GB" dirty="0" smtClean="0"/>
              <a:t> </a:t>
            </a:r>
            <a:r>
              <a:rPr lang="en-GB" dirty="0" err="1" smtClean="0"/>
              <a:t>mercantili</a:t>
            </a:r>
            <a:r>
              <a:rPr lang="en-GB" dirty="0" smtClean="0"/>
              <a:t> </a:t>
            </a:r>
            <a:r>
              <a:rPr lang="en-GB" dirty="0" err="1" smtClean="0"/>
              <a:t>cinesi</a:t>
            </a:r>
            <a:r>
              <a:rPr lang="en-GB" dirty="0" smtClean="0"/>
              <a:t> </a:t>
            </a:r>
            <a:r>
              <a:rPr lang="en-GB" dirty="0" err="1" smtClean="0"/>
              <a:t>nelle</a:t>
            </a:r>
            <a:r>
              <a:rPr lang="en-GB" dirty="0" smtClean="0"/>
              <a:t> province </a:t>
            </a:r>
            <a:r>
              <a:rPr lang="en-GB" dirty="0" err="1" smtClean="0"/>
              <a:t>meridionali</a:t>
            </a:r>
            <a:endParaRPr lang="en-GB" dirty="0"/>
          </a:p>
        </p:txBody>
      </p:sp>
    </p:spTree>
    <p:extLst>
      <p:ext uri="{BB962C8B-B14F-4D97-AF65-F5344CB8AC3E}">
        <p14:creationId xmlns:p14="http://schemas.microsoft.com/office/powerpoint/2010/main" val="543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Impero</a:t>
            </a:r>
            <a:r>
              <a:rPr lang="en-GB" dirty="0" smtClean="0"/>
              <a:t> </a:t>
            </a:r>
            <a:r>
              <a:rPr lang="en-GB" dirty="0" err="1" smtClean="0"/>
              <a:t>zarista</a:t>
            </a:r>
            <a:endParaRPr lang="en-GB" dirty="0"/>
          </a:p>
        </p:txBody>
      </p:sp>
      <p:sp>
        <p:nvSpPr>
          <p:cNvPr id="3" name="Segnaposto contenuto 2"/>
          <p:cNvSpPr>
            <a:spLocks noGrp="1"/>
          </p:cNvSpPr>
          <p:nvPr>
            <p:ph idx="1"/>
          </p:nvPr>
        </p:nvSpPr>
        <p:spPr>
          <a:xfrm>
            <a:off x="251520" y="1412776"/>
            <a:ext cx="8723312" cy="4752528"/>
          </a:xfrm>
        </p:spPr>
        <p:txBody>
          <a:bodyPr>
            <a:normAutofit fontScale="70000" lnSpcReduction="20000"/>
          </a:bodyPr>
          <a:lstStyle/>
          <a:p>
            <a:r>
              <a:rPr lang="en-GB" dirty="0" err="1" smtClean="0"/>
              <a:t>Spedizione</a:t>
            </a:r>
            <a:r>
              <a:rPr lang="en-GB" dirty="0" smtClean="0"/>
              <a:t> </a:t>
            </a:r>
            <a:r>
              <a:rPr lang="en-GB" dirty="0" err="1" smtClean="0"/>
              <a:t>dei</a:t>
            </a:r>
            <a:r>
              <a:rPr lang="en-GB" dirty="0" smtClean="0"/>
              <a:t> </a:t>
            </a:r>
            <a:r>
              <a:rPr lang="en-GB" dirty="0" err="1" smtClean="0"/>
              <a:t>Cosacchi</a:t>
            </a:r>
            <a:r>
              <a:rPr lang="en-GB" dirty="0" smtClean="0"/>
              <a:t> di </a:t>
            </a:r>
            <a:r>
              <a:rPr lang="en-GB" dirty="0" err="1" smtClean="0"/>
              <a:t>Petlin</a:t>
            </a:r>
            <a:r>
              <a:rPr lang="en-GB" dirty="0" smtClean="0"/>
              <a:t> </a:t>
            </a:r>
            <a:r>
              <a:rPr lang="en-GB" dirty="0" err="1" smtClean="0"/>
              <a:t>nel</a:t>
            </a:r>
            <a:r>
              <a:rPr lang="en-GB" dirty="0" smtClean="0"/>
              <a:t> 1618</a:t>
            </a:r>
          </a:p>
          <a:p>
            <a:r>
              <a:rPr lang="en-GB" dirty="0" err="1" smtClean="0"/>
              <a:t>Crescenti</a:t>
            </a:r>
            <a:r>
              <a:rPr lang="en-GB" dirty="0" smtClean="0"/>
              <a:t> </a:t>
            </a:r>
            <a:r>
              <a:rPr lang="en-GB" dirty="0" err="1" smtClean="0"/>
              <a:t>spedizioni</a:t>
            </a:r>
            <a:r>
              <a:rPr lang="en-GB" dirty="0" smtClean="0"/>
              <a:t> e </a:t>
            </a:r>
            <a:r>
              <a:rPr lang="en-GB" dirty="0" err="1" smtClean="0"/>
              <a:t>colonizzazioni</a:t>
            </a:r>
            <a:r>
              <a:rPr lang="en-GB" dirty="0" smtClean="0"/>
              <a:t> </a:t>
            </a:r>
            <a:r>
              <a:rPr lang="en-GB" dirty="0" err="1" smtClean="0"/>
              <a:t>dell’estremo</a:t>
            </a:r>
            <a:r>
              <a:rPr lang="en-GB" dirty="0" smtClean="0"/>
              <a:t> </a:t>
            </a:r>
            <a:r>
              <a:rPr lang="en-GB" dirty="0" err="1" smtClean="0"/>
              <a:t>nord-est</a:t>
            </a:r>
            <a:r>
              <a:rPr lang="en-GB" dirty="0" smtClean="0"/>
              <a:t> russo </a:t>
            </a:r>
            <a:r>
              <a:rPr lang="en-GB" dirty="0" err="1" smtClean="0"/>
              <a:t>nel</a:t>
            </a:r>
            <a:r>
              <a:rPr lang="en-GB" dirty="0" smtClean="0"/>
              <a:t> </a:t>
            </a:r>
            <a:r>
              <a:rPr lang="en-GB" dirty="0" err="1" smtClean="0"/>
              <a:t>corso</a:t>
            </a:r>
            <a:r>
              <a:rPr lang="en-GB" dirty="0" smtClean="0"/>
              <a:t> del ‘600 (mare di </a:t>
            </a:r>
            <a:r>
              <a:rPr lang="en-GB" dirty="0" err="1" smtClean="0"/>
              <a:t>Ochotsk</a:t>
            </a:r>
            <a:r>
              <a:rPr lang="en-GB" dirty="0" smtClean="0"/>
              <a:t>, </a:t>
            </a:r>
            <a:r>
              <a:rPr lang="en-GB" dirty="0" err="1" smtClean="0"/>
              <a:t>fiume</a:t>
            </a:r>
            <a:r>
              <a:rPr lang="en-GB" dirty="0" smtClean="0"/>
              <a:t> Amur, </a:t>
            </a:r>
            <a:r>
              <a:rPr lang="en-GB" dirty="0" err="1" smtClean="0"/>
              <a:t>fondazione</a:t>
            </a:r>
            <a:r>
              <a:rPr lang="en-GB" dirty="0" smtClean="0"/>
              <a:t> di Irkutsk)</a:t>
            </a:r>
          </a:p>
          <a:p>
            <a:r>
              <a:rPr lang="en-GB" dirty="0" err="1" smtClean="0"/>
              <a:t>Missione</a:t>
            </a:r>
            <a:r>
              <a:rPr lang="en-GB" dirty="0" smtClean="0"/>
              <a:t> </a:t>
            </a:r>
            <a:r>
              <a:rPr lang="en-GB" dirty="0" err="1" smtClean="0"/>
              <a:t>Bajkov</a:t>
            </a:r>
            <a:r>
              <a:rPr lang="en-GB" dirty="0" smtClean="0"/>
              <a:t>, 1656 e </a:t>
            </a:r>
            <a:r>
              <a:rPr lang="en-GB" dirty="0" err="1" smtClean="0"/>
              <a:t>ricerca</a:t>
            </a:r>
            <a:r>
              <a:rPr lang="en-GB" dirty="0" smtClean="0"/>
              <a:t> di </a:t>
            </a:r>
            <a:r>
              <a:rPr lang="en-GB" dirty="0" err="1" smtClean="0"/>
              <a:t>regolarizzazione</a:t>
            </a:r>
            <a:r>
              <a:rPr lang="en-GB" dirty="0" smtClean="0"/>
              <a:t> </a:t>
            </a:r>
            <a:r>
              <a:rPr lang="en-GB" dirty="0" err="1" smtClean="0"/>
              <a:t>dei</a:t>
            </a:r>
            <a:r>
              <a:rPr lang="en-GB" dirty="0" smtClean="0"/>
              <a:t> </a:t>
            </a:r>
            <a:r>
              <a:rPr lang="en-GB" dirty="0" err="1" smtClean="0"/>
              <a:t>rapporti</a:t>
            </a:r>
            <a:r>
              <a:rPr lang="en-GB" dirty="0" smtClean="0"/>
              <a:t> </a:t>
            </a:r>
            <a:r>
              <a:rPr lang="en-GB" dirty="0" err="1" smtClean="0"/>
              <a:t>commerciali</a:t>
            </a:r>
            <a:endParaRPr lang="en-GB" dirty="0" smtClean="0"/>
          </a:p>
          <a:p>
            <a:r>
              <a:rPr lang="en-GB" dirty="0" err="1" smtClean="0"/>
              <a:t>Trattato</a:t>
            </a:r>
            <a:r>
              <a:rPr lang="en-GB" dirty="0" smtClean="0"/>
              <a:t> di  </a:t>
            </a:r>
            <a:r>
              <a:rPr lang="en-GB" dirty="0" err="1" smtClean="0"/>
              <a:t>Nercinks</a:t>
            </a:r>
            <a:r>
              <a:rPr lang="en-GB" dirty="0" smtClean="0"/>
              <a:t>, 1689: </a:t>
            </a:r>
            <a:r>
              <a:rPr lang="en-GB" dirty="0" err="1" smtClean="0"/>
              <a:t>Russi</a:t>
            </a:r>
            <a:r>
              <a:rPr lang="en-GB" dirty="0" smtClean="0"/>
              <a:t> </a:t>
            </a:r>
            <a:r>
              <a:rPr lang="en-GB" dirty="0" err="1" smtClean="0"/>
              <a:t>interessati</a:t>
            </a:r>
            <a:r>
              <a:rPr lang="en-GB" dirty="0" smtClean="0"/>
              <a:t> al </a:t>
            </a:r>
            <a:r>
              <a:rPr lang="en-GB" dirty="0" err="1" smtClean="0"/>
              <a:t>commercio</a:t>
            </a:r>
            <a:r>
              <a:rPr lang="en-GB" dirty="0" smtClean="0"/>
              <a:t> e ad </a:t>
            </a:r>
            <a:r>
              <a:rPr lang="en-GB" dirty="0" err="1" smtClean="0"/>
              <a:t>assicurare</a:t>
            </a:r>
            <a:r>
              <a:rPr lang="en-GB" dirty="0" smtClean="0"/>
              <a:t> </a:t>
            </a:r>
            <a:r>
              <a:rPr lang="en-GB" dirty="0" err="1" smtClean="0"/>
              <a:t>il</a:t>
            </a:r>
            <a:r>
              <a:rPr lang="en-GB" dirty="0" smtClean="0"/>
              <a:t> </a:t>
            </a:r>
            <a:r>
              <a:rPr lang="en-GB" dirty="0" err="1" smtClean="0"/>
              <a:t>nord-est</a:t>
            </a:r>
            <a:r>
              <a:rPr lang="en-GB" dirty="0" smtClean="0"/>
              <a:t> in vista </a:t>
            </a:r>
            <a:r>
              <a:rPr lang="en-GB" dirty="0" err="1" smtClean="0"/>
              <a:t>dell’espansione</a:t>
            </a:r>
            <a:r>
              <a:rPr lang="en-GB" dirty="0" smtClean="0"/>
              <a:t> in Crimea (</a:t>
            </a:r>
            <a:r>
              <a:rPr lang="en-GB" dirty="0" err="1" smtClean="0"/>
              <a:t>Tatari</a:t>
            </a:r>
            <a:r>
              <a:rPr lang="en-GB" dirty="0" smtClean="0"/>
              <a:t> </a:t>
            </a:r>
            <a:r>
              <a:rPr lang="en-GB" dirty="0" err="1" smtClean="0"/>
              <a:t>protetti</a:t>
            </a:r>
            <a:r>
              <a:rPr lang="en-GB" dirty="0" smtClean="0"/>
              <a:t> </a:t>
            </a:r>
            <a:r>
              <a:rPr lang="en-GB" dirty="0" err="1" smtClean="0"/>
              <a:t>dagli</a:t>
            </a:r>
            <a:r>
              <a:rPr lang="en-GB" dirty="0" smtClean="0"/>
              <a:t> </a:t>
            </a:r>
            <a:r>
              <a:rPr lang="en-GB" dirty="0" err="1" smtClean="0"/>
              <a:t>Ottomani</a:t>
            </a:r>
            <a:r>
              <a:rPr lang="en-GB" dirty="0" smtClean="0"/>
              <a:t>); </a:t>
            </a:r>
            <a:r>
              <a:rPr lang="en-GB" dirty="0" err="1" smtClean="0"/>
              <a:t>Mancesi</a:t>
            </a:r>
            <a:r>
              <a:rPr lang="en-GB" dirty="0" smtClean="0"/>
              <a:t> a </a:t>
            </a:r>
            <a:r>
              <a:rPr lang="en-GB" dirty="0" err="1" smtClean="0"/>
              <a:t>impedire</a:t>
            </a:r>
            <a:r>
              <a:rPr lang="en-GB" dirty="0" smtClean="0"/>
              <a:t> </a:t>
            </a:r>
            <a:r>
              <a:rPr lang="en-GB" dirty="0" err="1" smtClean="0"/>
              <a:t>un’alleanza</a:t>
            </a:r>
            <a:r>
              <a:rPr lang="en-GB" dirty="0" smtClean="0"/>
              <a:t> </a:t>
            </a:r>
            <a:r>
              <a:rPr lang="en-GB" dirty="0" err="1" smtClean="0"/>
              <a:t>Russi-Zungari</a:t>
            </a:r>
            <a:endParaRPr lang="en-GB" dirty="0" smtClean="0"/>
          </a:p>
          <a:p>
            <a:r>
              <a:rPr lang="en-GB" dirty="0" err="1" smtClean="0"/>
              <a:t>Neutralizzazione</a:t>
            </a:r>
            <a:r>
              <a:rPr lang="en-GB" dirty="0" smtClean="0"/>
              <a:t> </a:t>
            </a:r>
            <a:r>
              <a:rPr lang="en-GB" dirty="0" err="1" smtClean="0"/>
              <a:t>dei</a:t>
            </a:r>
            <a:r>
              <a:rPr lang="en-GB" dirty="0" smtClean="0"/>
              <a:t> </a:t>
            </a:r>
            <a:r>
              <a:rPr lang="en-GB" dirty="0" err="1" smtClean="0"/>
              <a:t>Russi</a:t>
            </a:r>
            <a:r>
              <a:rPr lang="en-GB" dirty="0" smtClean="0"/>
              <a:t> e </a:t>
            </a:r>
            <a:r>
              <a:rPr lang="en-GB" dirty="0" err="1" smtClean="0"/>
              <a:t>premessa</a:t>
            </a:r>
            <a:r>
              <a:rPr lang="en-GB" dirty="0" smtClean="0"/>
              <a:t> </a:t>
            </a:r>
            <a:r>
              <a:rPr lang="en-GB" dirty="0" err="1" smtClean="0"/>
              <a:t>dell’assoggettamento</a:t>
            </a:r>
            <a:r>
              <a:rPr lang="en-GB" dirty="0" smtClean="0"/>
              <a:t> </a:t>
            </a:r>
            <a:r>
              <a:rPr lang="en-GB" dirty="0" err="1" smtClean="0"/>
              <a:t>mancese</a:t>
            </a:r>
            <a:r>
              <a:rPr lang="en-GB" dirty="0" smtClean="0"/>
              <a:t> </a:t>
            </a:r>
            <a:r>
              <a:rPr lang="en-GB" dirty="0" err="1" smtClean="0"/>
              <a:t>dell’Asia</a:t>
            </a:r>
            <a:r>
              <a:rPr lang="en-GB" dirty="0" smtClean="0"/>
              <a:t> central</a:t>
            </a:r>
          </a:p>
          <a:p>
            <a:r>
              <a:rPr lang="en-GB" dirty="0" err="1" smtClean="0"/>
              <a:t>Avvio</a:t>
            </a:r>
            <a:r>
              <a:rPr lang="en-GB" dirty="0" smtClean="0"/>
              <a:t> </a:t>
            </a:r>
            <a:r>
              <a:rPr lang="en-GB" dirty="0" err="1" smtClean="0"/>
              <a:t>dell’esportazione</a:t>
            </a:r>
            <a:r>
              <a:rPr lang="en-GB" dirty="0" smtClean="0"/>
              <a:t> di </a:t>
            </a:r>
            <a:r>
              <a:rPr lang="en-GB" dirty="0" err="1" smtClean="0"/>
              <a:t>pellicce</a:t>
            </a:r>
            <a:r>
              <a:rPr lang="en-GB" dirty="0" smtClean="0"/>
              <a:t> </a:t>
            </a:r>
            <a:r>
              <a:rPr lang="en-GB" dirty="0" err="1" smtClean="0"/>
              <a:t>russe</a:t>
            </a:r>
            <a:r>
              <a:rPr lang="en-GB" dirty="0" smtClean="0"/>
              <a:t> verso la </a:t>
            </a:r>
            <a:r>
              <a:rPr lang="en-GB" dirty="0" err="1" smtClean="0"/>
              <a:t>Cina</a:t>
            </a:r>
            <a:r>
              <a:rPr lang="en-GB" dirty="0" smtClean="0"/>
              <a:t>, con </a:t>
            </a:r>
            <a:r>
              <a:rPr lang="en-GB" dirty="0" err="1" smtClean="0"/>
              <a:t>monopolio</a:t>
            </a:r>
            <a:r>
              <a:rPr lang="en-GB" dirty="0" smtClean="0"/>
              <a:t> </a:t>
            </a:r>
            <a:r>
              <a:rPr lang="en-GB" dirty="0" err="1" smtClean="0"/>
              <a:t>statale</a:t>
            </a:r>
            <a:r>
              <a:rPr lang="en-GB" dirty="0" smtClean="0"/>
              <a:t> </a:t>
            </a:r>
            <a:r>
              <a:rPr lang="en-GB" dirty="0" err="1" smtClean="0"/>
              <a:t>sfidato</a:t>
            </a:r>
            <a:r>
              <a:rPr lang="en-GB" dirty="0" smtClean="0"/>
              <a:t> dal </a:t>
            </a:r>
            <a:r>
              <a:rPr lang="en-GB" dirty="0" err="1" smtClean="0"/>
              <a:t>contrabbando</a:t>
            </a:r>
            <a:r>
              <a:rPr lang="en-GB" dirty="0" smtClean="0"/>
              <a:t> private</a:t>
            </a:r>
          </a:p>
          <a:p>
            <a:r>
              <a:rPr lang="en-GB" dirty="0" smtClean="0"/>
              <a:t>1727: </a:t>
            </a:r>
            <a:r>
              <a:rPr lang="en-GB" dirty="0" err="1" smtClean="0"/>
              <a:t>trattato</a:t>
            </a:r>
            <a:r>
              <a:rPr lang="en-GB" dirty="0" smtClean="0"/>
              <a:t> </a:t>
            </a:r>
            <a:r>
              <a:rPr lang="en-GB" dirty="0" err="1" smtClean="0"/>
              <a:t>commerciale</a:t>
            </a:r>
            <a:r>
              <a:rPr lang="en-GB" dirty="0" smtClean="0"/>
              <a:t> di </a:t>
            </a:r>
            <a:r>
              <a:rPr lang="en-GB" dirty="0" err="1" smtClean="0"/>
              <a:t>Kiachta</a:t>
            </a:r>
            <a:r>
              <a:rPr lang="en-GB" dirty="0" smtClean="0"/>
              <a:t>, in </a:t>
            </a:r>
            <a:r>
              <a:rPr lang="en-GB" dirty="0" err="1" smtClean="0"/>
              <a:t>vigore</a:t>
            </a:r>
            <a:r>
              <a:rPr lang="en-GB" dirty="0" smtClean="0"/>
              <a:t> 130 </a:t>
            </a:r>
            <a:r>
              <a:rPr lang="en-GB" dirty="0" err="1" smtClean="0"/>
              <a:t>anni</a:t>
            </a:r>
            <a:endParaRPr lang="en-GB" dirty="0"/>
          </a:p>
        </p:txBody>
      </p:sp>
    </p:spTree>
    <p:extLst>
      <p:ext uri="{BB962C8B-B14F-4D97-AF65-F5344CB8AC3E}">
        <p14:creationId xmlns:p14="http://schemas.microsoft.com/office/powerpoint/2010/main" val="2779857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Trattato di </a:t>
            </a:r>
            <a:r>
              <a:rPr lang="it-IT" dirty="0" err="1" smtClean="0"/>
              <a:t>Kiachta</a:t>
            </a:r>
            <a:r>
              <a:rPr lang="it-IT" dirty="0" smtClean="0"/>
              <a:t> (1727)</a:t>
            </a:r>
            <a:endParaRPr lang="it-IT" dirty="0"/>
          </a:p>
        </p:txBody>
      </p:sp>
      <p:sp>
        <p:nvSpPr>
          <p:cNvPr id="3" name="Segnaposto contenuto 2"/>
          <p:cNvSpPr>
            <a:spLocks noGrp="1"/>
          </p:cNvSpPr>
          <p:nvPr>
            <p:ph idx="1"/>
          </p:nvPr>
        </p:nvSpPr>
        <p:spPr>
          <a:xfrm>
            <a:off x="457522" y="1052736"/>
            <a:ext cx="8506966" cy="5112568"/>
          </a:xfrm>
        </p:spPr>
        <p:txBody>
          <a:bodyPr>
            <a:normAutofit fontScale="55000" lnSpcReduction="20000"/>
          </a:bodyPr>
          <a:lstStyle/>
          <a:p>
            <a:pPr>
              <a:lnSpc>
                <a:spcPct val="120000"/>
              </a:lnSpc>
            </a:pPr>
            <a:r>
              <a:rPr lang="it-IT" sz="3800" dirty="0" smtClean="0"/>
              <a:t>Corrispondente del «sistema di Canton»</a:t>
            </a:r>
          </a:p>
          <a:p>
            <a:pPr marL="971550" lvl="1" indent="-514350">
              <a:lnSpc>
                <a:spcPct val="120000"/>
              </a:lnSpc>
              <a:spcBef>
                <a:spcPts val="600"/>
              </a:spcBef>
              <a:spcAft>
                <a:spcPts val="600"/>
              </a:spcAft>
              <a:buFont typeface="+mj-lt"/>
              <a:buAutoNum type="arabicPeriod"/>
            </a:pPr>
            <a:r>
              <a:rPr lang="it-IT" sz="2500" dirty="0" smtClean="0"/>
              <a:t>Regolamentazione del commercio carovaniero (compagnie con monopolio statale): una carovana ogni 3 anni di massimo 200 mercanti ammessa a </a:t>
            </a:r>
            <a:r>
              <a:rPr lang="it-IT" sz="2500" dirty="0" err="1" smtClean="0"/>
              <a:t>Beijing</a:t>
            </a:r>
            <a:r>
              <a:rPr lang="it-IT" sz="2500" dirty="0" smtClean="0"/>
              <a:t> e non a carico del governo</a:t>
            </a:r>
          </a:p>
          <a:p>
            <a:pPr marL="971550" lvl="1" indent="-514350">
              <a:lnSpc>
                <a:spcPct val="120000"/>
              </a:lnSpc>
              <a:spcBef>
                <a:spcPts val="600"/>
              </a:spcBef>
              <a:spcAft>
                <a:spcPts val="600"/>
              </a:spcAft>
              <a:buFont typeface="+mj-lt"/>
              <a:buAutoNum type="arabicPeriod"/>
            </a:pPr>
            <a:r>
              <a:rPr lang="it-IT" sz="2500" dirty="0" smtClean="0"/>
              <a:t>Commercio di frontiera: 2 località di frontiera per il commercio di piccoli mercanti</a:t>
            </a:r>
          </a:p>
          <a:p>
            <a:pPr marL="571500" indent="-514350">
              <a:lnSpc>
                <a:spcPct val="120000"/>
              </a:lnSpc>
            </a:pPr>
            <a:r>
              <a:rPr lang="it-IT" sz="3800" dirty="0" smtClean="0"/>
              <a:t>Mancato successo del sistema carovaniero nel corso del ‘700, poi abolizione delle compagnie privilegiate russe nel 1762 (elevati costi, concorrenza illegale, eccessiva concentrazione su prodotti di lusso)</a:t>
            </a:r>
          </a:p>
          <a:p>
            <a:pPr marL="571500" indent="-514350">
              <a:lnSpc>
                <a:spcPct val="120000"/>
              </a:lnSpc>
            </a:pPr>
            <a:r>
              <a:rPr lang="it-IT" sz="3800" dirty="0" smtClean="0"/>
              <a:t>Maggior successo del commercio privato di </a:t>
            </a:r>
            <a:r>
              <a:rPr lang="it-IT" sz="3800" dirty="0" err="1" smtClean="0"/>
              <a:t>Kiachta</a:t>
            </a:r>
            <a:r>
              <a:rPr lang="it-IT" sz="3800" dirty="0" smtClean="0"/>
              <a:t> fino al 1860 (anche pellicce americane); sistema di licenze; commercio di tele di cotone e seta contro pellicce; il tè sostituisce le tele a fine ‘800 e cotone e filati russi le pellicce; ultima revisione nel 1792</a:t>
            </a:r>
          </a:p>
          <a:p>
            <a:pPr marL="571500" indent="-514350">
              <a:lnSpc>
                <a:spcPct val="120000"/>
              </a:lnSpc>
            </a:pPr>
            <a:r>
              <a:rPr lang="it-IT" sz="3800" b="1" dirty="0" smtClean="0">
                <a:solidFill>
                  <a:srgbClr val="002060"/>
                </a:solidFill>
              </a:rPr>
              <a:t>Flessibilità</a:t>
            </a:r>
            <a:r>
              <a:rPr lang="it-IT" sz="3800" dirty="0" smtClean="0"/>
              <a:t> nella gestione di un sistema di natura contrattuale: perché fu un sistema </a:t>
            </a:r>
            <a:r>
              <a:rPr lang="it-IT" sz="3800" b="1" dirty="0" smtClean="0">
                <a:solidFill>
                  <a:srgbClr val="002060"/>
                </a:solidFill>
              </a:rPr>
              <a:t>stabile</a:t>
            </a:r>
            <a:r>
              <a:rPr lang="it-IT" sz="3800" dirty="0" smtClean="0"/>
              <a:t> e </a:t>
            </a:r>
            <a:r>
              <a:rPr lang="it-IT" sz="3800" b="1" dirty="0" smtClean="0">
                <a:solidFill>
                  <a:srgbClr val="002060"/>
                </a:solidFill>
              </a:rPr>
              <a:t>di successo </a:t>
            </a:r>
            <a:r>
              <a:rPr lang="it-IT" sz="3800" dirty="0" smtClean="0"/>
              <a:t>mentre quello con gli Occidentali a Canton fu un fallimento?</a:t>
            </a:r>
          </a:p>
          <a:p>
            <a:pPr marL="571500" indent="-514350"/>
            <a:endParaRPr lang="it-IT" dirty="0"/>
          </a:p>
        </p:txBody>
      </p:sp>
    </p:spTree>
    <p:extLst>
      <p:ext uri="{BB962C8B-B14F-4D97-AF65-F5344CB8AC3E}">
        <p14:creationId xmlns:p14="http://schemas.microsoft.com/office/powerpoint/2010/main" val="3102192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della frontiera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Nel nord la </a:t>
            </a:r>
            <a:r>
              <a:rPr lang="it-IT" b="1" dirty="0" smtClean="0">
                <a:solidFill>
                  <a:srgbClr val="002060"/>
                </a:solidFill>
              </a:rPr>
              <a:t>frontiera</a:t>
            </a:r>
            <a:r>
              <a:rPr lang="it-IT" dirty="0" smtClean="0"/>
              <a:t> permette di tenere gli stranieri sotto controllo fuori del territorio nazionale</a:t>
            </a:r>
          </a:p>
          <a:p>
            <a:r>
              <a:rPr lang="it-IT" dirty="0" smtClean="0"/>
              <a:t>Struttura di scambi favorevole al nord (pellicce come sufficiente contraccambio), mentre nel sud vede costante </a:t>
            </a:r>
            <a:r>
              <a:rPr lang="it-IT" b="1" dirty="0" smtClean="0">
                <a:solidFill>
                  <a:srgbClr val="002060"/>
                </a:solidFill>
              </a:rPr>
              <a:t>indebitamento</a:t>
            </a:r>
            <a:r>
              <a:rPr lang="it-IT" dirty="0" smtClean="0"/>
              <a:t> dei mercanti cinesi e problema del pagamento delle esportazioni mediante l’oppio</a:t>
            </a:r>
          </a:p>
          <a:p>
            <a:r>
              <a:rPr lang="it-IT" dirty="0" smtClean="0"/>
              <a:t>Assenza di problemi religiosi al nord, al sud spinta evangelizzatrice protestante</a:t>
            </a:r>
            <a:endParaRPr lang="it-IT" dirty="0"/>
          </a:p>
        </p:txBody>
      </p:sp>
    </p:spTree>
    <p:extLst>
      <p:ext uri="{BB962C8B-B14F-4D97-AF65-F5344CB8AC3E}">
        <p14:creationId xmlns:p14="http://schemas.microsoft.com/office/powerpoint/2010/main" val="46992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4744"/>
            <a:ext cx="2746648" cy="2938338"/>
          </a:xfrm>
        </p:spPr>
        <p:txBody>
          <a:bodyPr/>
          <a:lstStyle/>
          <a:p>
            <a:r>
              <a:rPr lang="it-IT" dirty="0" smtClean="0"/>
              <a:t>Migrazioni interne in Cina nel sec. XVIII</a:t>
            </a:r>
            <a:endParaRPr lang="it-IT" dirty="0"/>
          </a:p>
        </p:txBody>
      </p:sp>
      <p:pic>
        <p:nvPicPr>
          <p:cNvPr id="6" name="Segnaposto contenuto 5"/>
          <p:cNvPicPr>
            <a:picLocks noGrp="1" noChangeAspect="1"/>
          </p:cNvPicPr>
          <p:nvPr>
            <p:ph idx="1"/>
          </p:nvPr>
        </p:nvPicPr>
        <p:blipFill>
          <a:blip r:embed="rId2"/>
          <a:stretch>
            <a:fillRect/>
          </a:stretch>
        </p:blipFill>
        <p:spPr>
          <a:xfrm>
            <a:off x="3430217" y="98189"/>
            <a:ext cx="5472607" cy="6206051"/>
          </a:xfrm>
          <a:prstGeom prst="rect">
            <a:avLst/>
          </a:prstGeom>
        </p:spPr>
      </p:pic>
    </p:spTree>
    <p:extLst>
      <p:ext uri="{BB962C8B-B14F-4D97-AF65-F5344CB8AC3E}">
        <p14:creationId xmlns:p14="http://schemas.microsoft.com/office/powerpoint/2010/main" val="59352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323"/>
            <a:ext cx="8229600" cy="850106"/>
          </a:xfrm>
        </p:spPr>
        <p:txBody>
          <a:bodyPr/>
          <a:lstStyle/>
          <a:p>
            <a:r>
              <a:rPr lang="it-IT" dirty="0" smtClean="0"/>
              <a:t>Conclusione</a:t>
            </a:r>
            <a:endParaRPr lang="it-IT" dirty="0"/>
          </a:p>
        </p:txBody>
      </p:sp>
      <p:sp>
        <p:nvSpPr>
          <p:cNvPr id="3" name="Segnaposto contenuto 2"/>
          <p:cNvSpPr>
            <a:spLocks noGrp="1"/>
          </p:cNvSpPr>
          <p:nvPr>
            <p:ph idx="1"/>
          </p:nvPr>
        </p:nvSpPr>
        <p:spPr>
          <a:xfrm>
            <a:off x="246348" y="836712"/>
            <a:ext cx="8656476" cy="5256584"/>
          </a:xfrm>
        </p:spPr>
        <p:txBody>
          <a:bodyPr>
            <a:normAutofit fontScale="77500" lnSpcReduction="20000"/>
          </a:bodyPr>
          <a:lstStyle/>
          <a:p>
            <a:r>
              <a:rPr lang="it-IT" dirty="0" smtClean="0"/>
              <a:t>Inconsistenza dell’immagine di uno statalismo dispotico rigido e oppressore</a:t>
            </a:r>
          </a:p>
          <a:p>
            <a:r>
              <a:rPr lang="it-IT" dirty="0" smtClean="0"/>
              <a:t>Sistema statale flessibile e capace di adattamento a vari livelli (attività economiche interne, relazioni esterne di varia tipologia)</a:t>
            </a:r>
          </a:p>
          <a:p>
            <a:r>
              <a:rPr lang="it-IT" dirty="0" smtClean="0"/>
              <a:t>Quattro modelli di relazioni esterne:</a:t>
            </a:r>
          </a:p>
          <a:p>
            <a:pPr marL="971550" lvl="1" indent="-514350">
              <a:buFont typeface="+mj-lt"/>
              <a:buAutoNum type="arabicPeriod"/>
            </a:pPr>
            <a:r>
              <a:rPr lang="it-IT" dirty="0" smtClean="0"/>
              <a:t>Sottomissione e colonizzazione (Asia centrale)</a:t>
            </a:r>
          </a:p>
          <a:p>
            <a:pPr marL="971550" lvl="1" indent="-514350">
              <a:buFont typeface="+mj-lt"/>
              <a:buAutoNum type="arabicPeriod"/>
            </a:pPr>
            <a:r>
              <a:rPr lang="it-IT" dirty="0" smtClean="0"/>
              <a:t>Rapporti diplomatici a parità di rango a tutela di interessi particolari (Russia)</a:t>
            </a:r>
          </a:p>
          <a:p>
            <a:pPr marL="971550" lvl="1" indent="-514350">
              <a:buFont typeface="+mj-lt"/>
              <a:buAutoNum type="arabicPeriod"/>
            </a:pPr>
            <a:r>
              <a:rPr lang="it-IT" dirty="0" smtClean="0"/>
              <a:t>Intreccio di rituale gerarchico tributario e commercio (Stati del sud-est)</a:t>
            </a:r>
          </a:p>
          <a:p>
            <a:pPr marL="971550" lvl="1" indent="-514350">
              <a:buFont typeface="+mj-lt"/>
              <a:buAutoNum type="arabicPeriod"/>
            </a:pPr>
            <a:r>
              <a:rPr lang="it-IT" dirty="0" smtClean="0"/>
              <a:t>Contatti </a:t>
            </a:r>
            <a:r>
              <a:rPr lang="it-IT" smtClean="0"/>
              <a:t>ufficiosi tollerati</a:t>
            </a:r>
            <a:endParaRPr lang="it-IT" dirty="0" smtClean="0"/>
          </a:p>
          <a:p>
            <a:pPr marL="971550" lvl="1" indent="-514350">
              <a:buFont typeface="+mj-lt"/>
              <a:buAutoNum type="arabicPeriod"/>
            </a:pPr>
            <a:endParaRPr lang="it-IT" dirty="0" smtClean="0"/>
          </a:p>
          <a:p>
            <a:r>
              <a:rPr lang="it-IT" dirty="0" smtClean="0"/>
              <a:t>Alla fine del ‘700 non è prevedibile il fallimento dei meccanismi statali di relazione con gli stranieri</a:t>
            </a:r>
            <a:endParaRPr lang="it-IT" dirty="0"/>
          </a:p>
        </p:txBody>
      </p:sp>
    </p:spTree>
    <p:extLst>
      <p:ext uri="{BB962C8B-B14F-4D97-AF65-F5344CB8AC3E}">
        <p14:creationId xmlns:p14="http://schemas.microsoft.com/office/powerpoint/2010/main" val="16855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772" y="548680"/>
            <a:ext cx="7927677" cy="569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1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6632"/>
            <a:ext cx="874440" cy="274042"/>
          </a:xfrm>
        </p:spPr>
        <p:txBody>
          <a:bodyPr/>
          <a:lstStyle/>
          <a:p>
            <a:r>
              <a:rPr lang="en-GB" sz="1800" i="1" dirty="0" smtClean="0">
                <a:solidFill>
                  <a:srgbClr val="002060"/>
                </a:solidFill>
                <a:hlinkClick r:id="rId3" action="ppaction://hlinksldjump"/>
              </a:rPr>
              <a:t>back</a:t>
            </a:r>
            <a:endParaRPr lang="en-GB" sz="1200" i="1" dirty="0">
              <a:solidFill>
                <a:srgbClr val="002060"/>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802317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5"/>
          <p:cNvSpPr/>
          <p:nvPr/>
        </p:nvSpPr>
        <p:spPr>
          <a:xfrm>
            <a:off x="3635896" y="1772816"/>
            <a:ext cx="93610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a:hlinkClick r:id="rId5" action="ppaction://hlinksldjump"/>
          </p:cNvPr>
          <p:cNvSpPr/>
          <p:nvPr/>
        </p:nvSpPr>
        <p:spPr>
          <a:xfrm>
            <a:off x="5364088" y="1808820"/>
            <a:ext cx="122413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114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3" y="153824"/>
            <a:ext cx="8298521" cy="6155496"/>
          </a:xfrm>
        </p:spPr>
      </p:pic>
    </p:spTree>
    <p:extLst>
      <p:ext uri="{BB962C8B-B14F-4D97-AF65-F5344CB8AC3E}">
        <p14:creationId xmlns:p14="http://schemas.microsoft.com/office/powerpoint/2010/main" val="39490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60648"/>
            <a:ext cx="8712968" cy="850106"/>
          </a:xfrm>
        </p:spPr>
        <p:txBody>
          <a:bodyPr/>
          <a:lstStyle/>
          <a:p>
            <a:r>
              <a:rPr lang="en-GB" sz="3500" dirty="0" smtClean="0"/>
              <a:t>Le </a:t>
            </a:r>
            <a:r>
              <a:rPr lang="en-GB" sz="3500" dirty="0" err="1" smtClean="0"/>
              <a:t>frontiere</a:t>
            </a:r>
            <a:r>
              <a:rPr lang="en-GB" sz="3500" dirty="0" smtClean="0"/>
              <a:t> </a:t>
            </a:r>
            <a:r>
              <a:rPr lang="en-GB" sz="3500" dirty="0" err="1" smtClean="0"/>
              <a:t>dei</a:t>
            </a:r>
            <a:r>
              <a:rPr lang="en-GB" sz="3500" dirty="0" smtClean="0"/>
              <a:t> Qing</a:t>
            </a:r>
            <a:endParaRPr lang="en-GB" sz="3500" dirty="0"/>
          </a:p>
        </p:txBody>
      </p:sp>
      <p:sp>
        <p:nvSpPr>
          <p:cNvPr id="3" name="Segnaposto contenuto 2"/>
          <p:cNvSpPr>
            <a:spLocks noGrp="1"/>
          </p:cNvSpPr>
          <p:nvPr>
            <p:ph idx="1"/>
          </p:nvPr>
        </p:nvSpPr>
        <p:spPr>
          <a:xfrm>
            <a:off x="539552" y="1412776"/>
            <a:ext cx="8208912" cy="4752528"/>
          </a:xfrm>
        </p:spPr>
        <p:txBody>
          <a:bodyPr>
            <a:normAutofit lnSpcReduction="10000"/>
          </a:bodyPr>
          <a:lstStyle/>
          <a:p>
            <a:r>
              <a:rPr lang="en-GB" dirty="0" err="1" smtClean="0"/>
              <a:t>Importanza</a:t>
            </a:r>
            <a:r>
              <a:rPr lang="en-GB" dirty="0" smtClean="0"/>
              <a:t> </a:t>
            </a:r>
            <a:r>
              <a:rPr lang="en-GB" dirty="0" err="1" smtClean="0"/>
              <a:t>preponderante</a:t>
            </a:r>
            <a:r>
              <a:rPr lang="en-GB" dirty="0" smtClean="0"/>
              <a:t> </a:t>
            </a:r>
            <a:r>
              <a:rPr lang="en-GB" dirty="0" err="1" smtClean="0"/>
              <a:t>delle</a:t>
            </a:r>
            <a:r>
              <a:rPr lang="en-GB" dirty="0" smtClean="0"/>
              <a:t> </a:t>
            </a:r>
            <a:r>
              <a:rPr lang="en-GB" dirty="0" err="1" smtClean="0"/>
              <a:t>frontiere</a:t>
            </a:r>
            <a:r>
              <a:rPr lang="en-GB" dirty="0" smtClean="0"/>
              <a:t> </a:t>
            </a:r>
            <a:r>
              <a:rPr lang="en-GB" dirty="0" err="1" smtClean="0"/>
              <a:t>continentali</a:t>
            </a:r>
            <a:r>
              <a:rPr lang="en-GB" dirty="0" smtClean="0"/>
              <a:t> </a:t>
            </a:r>
            <a:r>
              <a:rPr lang="en-GB" dirty="0" err="1" smtClean="0"/>
              <a:t>fino</a:t>
            </a:r>
            <a:r>
              <a:rPr lang="en-GB" dirty="0" smtClean="0"/>
              <a:t> al </a:t>
            </a:r>
            <a:r>
              <a:rPr lang="en-GB" dirty="0" err="1" smtClean="0"/>
              <a:t>pieno</a:t>
            </a:r>
            <a:r>
              <a:rPr lang="en-GB" dirty="0" smtClean="0"/>
              <a:t> ‘700: </a:t>
            </a:r>
            <a:r>
              <a:rPr lang="en-GB" dirty="0" err="1" smtClean="0"/>
              <a:t>ripiegamento</a:t>
            </a:r>
            <a:r>
              <a:rPr lang="en-GB" dirty="0" smtClean="0"/>
              <a:t> </a:t>
            </a:r>
            <a:r>
              <a:rPr lang="en-GB" dirty="0" err="1" smtClean="0"/>
              <a:t>interno</a:t>
            </a:r>
            <a:r>
              <a:rPr lang="en-GB" dirty="0" smtClean="0"/>
              <a:t> e </a:t>
            </a:r>
            <a:r>
              <a:rPr lang="en-GB" dirty="0" err="1" smtClean="0"/>
              <a:t>disinteresse</a:t>
            </a:r>
            <a:r>
              <a:rPr lang="en-GB" dirty="0" smtClean="0"/>
              <a:t> verso </a:t>
            </a:r>
            <a:r>
              <a:rPr lang="en-GB" dirty="0" err="1" smtClean="0"/>
              <a:t>il</a:t>
            </a:r>
            <a:r>
              <a:rPr lang="en-GB" dirty="0" smtClean="0"/>
              <a:t> </a:t>
            </a:r>
            <a:r>
              <a:rPr lang="en-GB" dirty="0" err="1" smtClean="0"/>
              <a:t>Giappone</a:t>
            </a:r>
            <a:r>
              <a:rPr lang="en-GB" dirty="0" smtClean="0"/>
              <a:t> (</a:t>
            </a:r>
            <a:r>
              <a:rPr lang="en-GB" dirty="0" err="1" smtClean="0"/>
              <a:t>diversità</a:t>
            </a:r>
            <a:r>
              <a:rPr lang="en-GB" dirty="0" smtClean="0"/>
              <a:t> </a:t>
            </a:r>
            <a:r>
              <a:rPr lang="en-GB" dirty="0" err="1" smtClean="0"/>
              <a:t>rispetto</a:t>
            </a:r>
            <a:r>
              <a:rPr lang="en-GB" dirty="0" smtClean="0"/>
              <a:t> </a:t>
            </a:r>
            <a:r>
              <a:rPr lang="en-GB" dirty="0" err="1" smtClean="0"/>
              <a:t>alla</a:t>
            </a:r>
            <a:r>
              <a:rPr lang="en-GB" dirty="0" smtClean="0"/>
              <a:t> fine dell’800)</a:t>
            </a:r>
          </a:p>
          <a:p>
            <a:r>
              <a:rPr lang="en-GB" dirty="0" err="1" smtClean="0"/>
              <a:t>Gestione</a:t>
            </a:r>
            <a:r>
              <a:rPr lang="en-GB" dirty="0" smtClean="0"/>
              <a:t> </a:t>
            </a:r>
            <a:r>
              <a:rPr lang="en-GB" dirty="0" err="1" smtClean="0"/>
              <a:t>sistematica</a:t>
            </a:r>
            <a:r>
              <a:rPr lang="en-GB" dirty="0" smtClean="0"/>
              <a:t> e </a:t>
            </a:r>
            <a:r>
              <a:rPr lang="en-GB" dirty="0" err="1" smtClean="0"/>
              <a:t>burocratica</a:t>
            </a:r>
            <a:r>
              <a:rPr lang="en-GB" dirty="0" smtClean="0"/>
              <a:t> </a:t>
            </a:r>
            <a:r>
              <a:rPr lang="en-GB" dirty="0" err="1" smtClean="0"/>
              <a:t>delle</a:t>
            </a:r>
            <a:r>
              <a:rPr lang="en-GB" dirty="0" smtClean="0"/>
              <a:t> </a:t>
            </a:r>
            <a:r>
              <a:rPr lang="en-GB" dirty="0" err="1" smtClean="0"/>
              <a:t>relazioni</a:t>
            </a:r>
            <a:r>
              <a:rPr lang="en-GB" dirty="0" smtClean="0"/>
              <a:t> </a:t>
            </a:r>
            <a:r>
              <a:rPr lang="en-GB" dirty="0" err="1" smtClean="0"/>
              <a:t>continentali</a:t>
            </a:r>
            <a:r>
              <a:rPr lang="en-GB" dirty="0" smtClean="0"/>
              <a:t>, con </a:t>
            </a:r>
            <a:r>
              <a:rPr lang="en-GB" b="1" dirty="0" err="1" smtClean="0">
                <a:solidFill>
                  <a:srgbClr val="FFC000"/>
                </a:solidFill>
              </a:rPr>
              <a:t>tre</a:t>
            </a:r>
            <a:r>
              <a:rPr lang="en-GB" b="1" dirty="0" smtClean="0">
                <a:solidFill>
                  <a:srgbClr val="FFC000"/>
                </a:solidFill>
              </a:rPr>
              <a:t> </a:t>
            </a:r>
            <a:r>
              <a:rPr lang="en-GB" b="1" dirty="0" err="1" smtClean="0">
                <a:solidFill>
                  <a:srgbClr val="FFC000"/>
                </a:solidFill>
              </a:rPr>
              <a:t>sfere</a:t>
            </a:r>
            <a:r>
              <a:rPr lang="en-GB" b="1" dirty="0" smtClean="0">
                <a:solidFill>
                  <a:srgbClr val="FFC000"/>
                </a:solidFill>
              </a:rPr>
              <a:t> </a:t>
            </a:r>
            <a:r>
              <a:rPr lang="en-GB" b="1" dirty="0" err="1" smtClean="0">
                <a:solidFill>
                  <a:srgbClr val="FFC000"/>
                </a:solidFill>
              </a:rPr>
              <a:t>distinte</a:t>
            </a:r>
            <a:r>
              <a:rPr lang="en-GB" b="1" dirty="0" smtClean="0"/>
              <a:t>:</a:t>
            </a:r>
            <a:endParaRPr lang="en-GB" b="1" dirty="0" smtClean="0">
              <a:solidFill>
                <a:srgbClr val="FFC000"/>
              </a:solidFill>
            </a:endParaRPr>
          </a:p>
          <a:p>
            <a:pPr marL="1079500" lvl="1" indent="-622300">
              <a:buFont typeface="Wingdings" panose="05000000000000000000" pitchFamily="2" charset="2"/>
              <a:buChar char="Ø"/>
            </a:pPr>
            <a:r>
              <a:rPr lang="en-GB" b="1" dirty="0" err="1" smtClean="0">
                <a:solidFill>
                  <a:srgbClr val="002060"/>
                </a:solidFill>
              </a:rPr>
              <a:t>Popoli</a:t>
            </a:r>
            <a:r>
              <a:rPr lang="en-GB" b="1" dirty="0" smtClean="0">
                <a:solidFill>
                  <a:srgbClr val="002060"/>
                </a:solidFill>
              </a:rPr>
              <a:t> </a:t>
            </a:r>
            <a:r>
              <a:rPr lang="en-GB" b="1" dirty="0" err="1" smtClean="0">
                <a:solidFill>
                  <a:srgbClr val="002060"/>
                </a:solidFill>
              </a:rPr>
              <a:t>pastori</a:t>
            </a:r>
            <a:r>
              <a:rPr lang="en-GB" b="1" dirty="0" smtClean="0">
                <a:solidFill>
                  <a:srgbClr val="002060"/>
                </a:solidFill>
              </a:rPr>
              <a:t> </a:t>
            </a:r>
            <a:r>
              <a:rPr lang="en-GB" b="1" dirty="0" err="1" smtClean="0">
                <a:solidFill>
                  <a:srgbClr val="002060"/>
                </a:solidFill>
              </a:rPr>
              <a:t>dell’Asia</a:t>
            </a:r>
            <a:r>
              <a:rPr lang="en-GB" b="1" dirty="0" smtClean="0">
                <a:solidFill>
                  <a:srgbClr val="002060"/>
                </a:solidFill>
              </a:rPr>
              <a:t> </a:t>
            </a:r>
            <a:r>
              <a:rPr lang="en-GB" b="1" dirty="0" err="1" smtClean="0">
                <a:solidFill>
                  <a:srgbClr val="002060"/>
                </a:solidFill>
              </a:rPr>
              <a:t>centrale</a:t>
            </a:r>
            <a:endParaRPr lang="en-GB" b="1" dirty="0" smtClean="0">
              <a:solidFill>
                <a:srgbClr val="002060"/>
              </a:solidFill>
            </a:endParaRPr>
          </a:p>
          <a:p>
            <a:pPr marL="1079500" lvl="1" indent="-622300">
              <a:buFont typeface="Wingdings" panose="05000000000000000000" pitchFamily="2" charset="2"/>
              <a:buChar char="Ø"/>
            </a:pPr>
            <a:r>
              <a:rPr lang="en-GB" b="1" dirty="0" err="1" smtClean="0">
                <a:solidFill>
                  <a:srgbClr val="002060"/>
                </a:solidFill>
              </a:rPr>
              <a:t>Monarchie</a:t>
            </a:r>
            <a:r>
              <a:rPr lang="en-GB" b="1" dirty="0" smtClean="0">
                <a:solidFill>
                  <a:srgbClr val="002060"/>
                </a:solidFill>
              </a:rPr>
              <a:t> </a:t>
            </a:r>
            <a:r>
              <a:rPr lang="en-GB" b="1" dirty="0" err="1" smtClean="0">
                <a:solidFill>
                  <a:srgbClr val="002060"/>
                </a:solidFill>
              </a:rPr>
              <a:t>tributarie</a:t>
            </a:r>
            <a:r>
              <a:rPr lang="en-GB" b="1" dirty="0" smtClean="0">
                <a:solidFill>
                  <a:srgbClr val="002060"/>
                </a:solidFill>
              </a:rPr>
              <a:t> </a:t>
            </a:r>
            <a:r>
              <a:rPr lang="en-GB" b="1" dirty="0" err="1" smtClean="0">
                <a:solidFill>
                  <a:srgbClr val="002060"/>
                </a:solidFill>
              </a:rPr>
              <a:t>della</a:t>
            </a:r>
            <a:r>
              <a:rPr lang="en-GB" b="1" dirty="0" smtClean="0">
                <a:solidFill>
                  <a:srgbClr val="002060"/>
                </a:solidFill>
              </a:rPr>
              <a:t> </a:t>
            </a:r>
            <a:r>
              <a:rPr lang="en-GB" b="1" dirty="0" err="1" smtClean="0">
                <a:solidFill>
                  <a:srgbClr val="002060"/>
                </a:solidFill>
              </a:rPr>
              <a:t>Corea</a:t>
            </a:r>
            <a:r>
              <a:rPr lang="en-GB" b="1" dirty="0" smtClean="0">
                <a:solidFill>
                  <a:srgbClr val="002060"/>
                </a:solidFill>
              </a:rPr>
              <a:t> e </a:t>
            </a:r>
            <a:r>
              <a:rPr lang="en-GB" b="1" dirty="0" err="1" smtClean="0">
                <a:solidFill>
                  <a:srgbClr val="002060"/>
                </a:solidFill>
              </a:rPr>
              <a:t>sud-est</a:t>
            </a:r>
            <a:r>
              <a:rPr lang="en-GB" b="1" dirty="0" smtClean="0">
                <a:solidFill>
                  <a:srgbClr val="002060"/>
                </a:solidFill>
              </a:rPr>
              <a:t> </a:t>
            </a:r>
            <a:r>
              <a:rPr lang="en-GB" b="1" dirty="0" err="1" smtClean="0">
                <a:solidFill>
                  <a:srgbClr val="002060"/>
                </a:solidFill>
              </a:rPr>
              <a:t>asiatico</a:t>
            </a:r>
            <a:endParaRPr lang="en-GB" b="1" dirty="0" smtClean="0">
              <a:solidFill>
                <a:srgbClr val="002060"/>
              </a:solidFill>
            </a:endParaRPr>
          </a:p>
          <a:p>
            <a:pPr marL="1079500" lvl="1" indent="-622300">
              <a:buFont typeface="Wingdings" panose="05000000000000000000" pitchFamily="2" charset="2"/>
              <a:buChar char="Ø"/>
            </a:pPr>
            <a:r>
              <a:rPr lang="en-GB" b="1" dirty="0" err="1" smtClean="0">
                <a:solidFill>
                  <a:srgbClr val="002060"/>
                </a:solidFill>
              </a:rPr>
              <a:t>Impero</a:t>
            </a:r>
            <a:r>
              <a:rPr lang="en-GB" b="1" dirty="0" smtClean="0">
                <a:solidFill>
                  <a:srgbClr val="002060"/>
                </a:solidFill>
              </a:rPr>
              <a:t> </a:t>
            </a:r>
            <a:r>
              <a:rPr lang="en-GB" b="1" dirty="0" err="1" smtClean="0">
                <a:solidFill>
                  <a:srgbClr val="002060"/>
                </a:solidFill>
              </a:rPr>
              <a:t>zarista</a:t>
            </a:r>
            <a:endParaRPr lang="en-GB" b="1" dirty="0">
              <a:solidFill>
                <a:srgbClr val="002060"/>
              </a:solidFill>
            </a:endParaRPr>
          </a:p>
        </p:txBody>
      </p:sp>
    </p:spTree>
    <p:extLst>
      <p:ext uri="{BB962C8B-B14F-4D97-AF65-F5344CB8AC3E}">
        <p14:creationId xmlns:p14="http://schemas.microsoft.com/office/powerpoint/2010/main" val="3392862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Le province </a:t>
            </a:r>
            <a:r>
              <a:rPr lang="en-GB" dirty="0" err="1" smtClean="0"/>
              <a:t>mancesi</a:t>
            </a:r>
            <a:r>
              <a:rPr lang="en-GB" dirty="0" smtClean="0"/>
              <a:t> del Nord-</a:t>
            </a:r>
            <a:r>
              <a:rPr lang="en-GB" dirty="0" err="1" smtClean="0"/>
              <a:t>est</a:t>
            </a:r>
            <a:endParaRPr lang="en-GB" dirty="0"/>
          </a:p>
        </p:txBody>
      </p:sp>
      <p:sp>
        <p:nvSpPr>
          <p:cNvPr id="3" name="Segnaposto contenuto 2"/>
          <p:cNvSpPr>
            <a:spLocks noGrp="1"/>
          </p:cNvSpPr>
          <p:nvPr>
            <p:ph idx="1"/>
          </p:nvPr>
        </p:nvSpPr>
        <p:spPr/>
        <p:txBody>
          <a:bodyPr>
            <a:normAutofit lnSpcReduction="10000"/>
          </a:bodyPr>
          <a:lstStyle/>
          <a:p>
            <a:r>
              <a:rPr lang="en-GB" dirty="0" err="1" smtClean="0"/>
              <a:t>Tentativo</a:t>
            </a:r>
            <a:r>
              <a:rPr lang="en-GB" dirty="0" smtClean="0"/>
              <a:t> </a:t>
            </a:r>
            <a:r>
              <a:rPr lang="en-GB" dirty="0" err="1" smtClean="0"/>
              <a:t>dei</a:t>
            </a:r>
            <a:r>
              <a:rPr lang="en-GB" dirty="0" smtClean="0"/>
              <a:t> Qing di </a:t>
            </a:r>
            <a:r>
              <a:rPr lang="en-GB" dirty="0" err="1" smtClean="0"/>
              <a:t>farne</a:t>
            </a:r>
            <a:r>
              <a:rPr lang="en-GB" dirty="0" smtClean="0"/>
              <a:t> </a:t>
            </a:r>
            <a:r>
              <a:rPr lang="en-GB" dirty="0" err="1" smtClean="0"/>
              <a:t>una</a:t>
            </a:r>
            <a:r>
              <a:rPr lang="en-GB" dirty="0" smtClean="0"/>
              <a:t> </a:t>
            </a:r>
            <a:r>
              <a:rPr lang="en-GB" dirty="0" err="1" smtClean="0"/>
              <a:t>riserva</a:t>
            </a:r>
            <a:r>
              <a:rPr lang="en-GB" dirty="0" smtClean="0"/>
              <a:t> </a:t>
            </a:r>
            <a:r>
              <a:rPr lang="en-GB" dirty="0" err="1" smtClean="0"/>
              <a:t>mancese</a:t>
            </a:r>
            <a:endParaRPr lang="en-GB" dirty="0" smtClean="0"/>
          </a:p>
          <a:p>
            <a:r>
              <a:rPr lang="en-GB" dirty="0" err="1" smtClean="0"/>
              <a:t>Immigrazione</a:t>
            </a:r>
            <a:r>
              <a:rPr lang="en-GB" dirty="0" smtClean="0"/>
              <a:t> Han </a:t>
            </a:r>
            <a:r>
              <a:rPr lang="en-GB" dirty="0" err="1" smtClean="0"/>
              <a:t>soprattutto</a:t>
            </a:r>
            <a:r>
              <a:rPr lang="en-GB" dirty="0" smtClean="0"/>
              <a:t> </a:t>
            </a:r>
            <a:r>
              <a:rPr lang="en-GB" dirty="0" err="1" smtClean="0"/>
              <a:t>nel</a:t>
            </a:r>
            <a:r>
              <a:rPr lang="en-GB" dirty="0" smtClean="0"/>
              <a:t> </a:t>
            </a:r>
            <a:r>
              <a:rPr lang="en-GB" dirty="0" err="1" smtClean="0"/>
              <a:t>sud</a:t>
            </a:r>
            <a:r>
              <a:rPr lang="en-GB" dirty="0" smtClean="0"/>
              <a:t> fin dal ‘700 e </a:t>
            </a:r>
            <a:r>
              <a:rPr lang="en-GB" dirty="0" err="1" smtClean="0"/>
              <a:t>sviluppo</a:t>
            </a:r>
            <a:r>
              <a:rPr lang="en-GB" dirty="0" smtClean="0"/>
              <a:t> di </a:t>
            </a:r>
            <a:r>
              <a:rPr lang="en-GB" dirty="0" err="1" smtClean="0"/>
              <a:t>fiorenti</a:t>
            </a:r>
            <a:r>
              <a:rPr lang="en-GB" dirty="0" smtClean="0"/>
              <a:t> </a:t>
            </a:r>
            <a:r>
              <a:rPr lang="en-GB" dirty="0" err="1" smtClean="0"/>
              <a:t>agricoltura</a:t>
            </a:r>
            <a:r>
              <a:rPr lang="en-GB" dirty="0" smtClean="0"/>
              <a:t>, </a:t>
            </a:r>
            <a:r>
              <a:rPr lang="en-GB" dirty="0" err="1" smtClean="0"/>
              <a:t>commercio</a:t>
            </a:r>
            <a:r>
              <a:rPr lang="en-GB" dirty="0" smtClean="0"/>
              <a:t> e </a:t>
            </a:r>
            <a:r>
              <a:rPr lang="en-GB" dirty="0" err="1" smtClean="0"/>
              <a:t>artigianato</a:t>
            </a:r>
            <a:endParaRPr lang="en-GB" dirty="0" smtClean="0"/>
          </a:p>
          <a:p>
            <a:r>
              <a:rPr lang="en-GB" dirty="0" err="1" smtClean="0"/>
              <a:t>Economia</a:t>
            </a:r>
            <a:r>
              <a:rPr lang="en-GB" dirty="0" smtClean="0"/>
              <a:t> </a:t>
            </a:r>
            <a:r>
              <a:rPr lang="en-GB" dirty="0" err="1" smtClean="0"/>
              <a:t>della</a:t>
            </a:r>
            <a:r>
              <a:rPr lang="en-GB" dirty="0" smtClean="0"/>
              <a:t> </a:t>
            </a:r>
            <a:r>
              <a:rPr lang="en-GB" dirty="0" err="1" smtClean="0"/>
              <a:t>Manciuria</a:t>
            </a:r>
            <a:r>
              <a:rPr lang="en-GB" dirty="0" smtClean="0"/>
              <a:t> </a:t>
            </a:r>
            <a:r>
              <a:rPr lang="en-GB" dirty="0" err="1" smtClean="0"/>
              <a:t>specializzata</a:t>
            </a:r>
            <a:r>
              <a:rPr lang="en-GB" dirty="0" smtClean="0"/>
              <a:t> in </a:t>
            </a:r>
            <a:r>
              <a:rPr lang="en-GB" dirty="0" err="1" smtClean="0"/>
              <a:t>esportazione</a:t>
            </a:r>
            <a:r>
              <a:rPr lang="en-GB" dirty="0" smtClean="0"/>
              <a:t> verso le 18 province: ben di </a:t>
            </a:r>
            <a:r>
              <a:rPr lang="en-GB" dirty="0" err="1" smtClean="0"/>
              <a:t>lusso</a:t>
            </a:r>
            <a:r>
              <a:rPr lang="en-GB" dirty="0" smtClean="0"/>
              <a:t>, </a:t>
            </a:r>
            <a:r>
              <a:rPr lang="en-GB" dirty="0" err="1" smtClean="0"/>
              <a:t>cereali</a:t>
            </a:r>
            <a:r>
              <a:rPr lang="en-GB" dirty="0" smtClean="0"/>
              <a:t>, </a:t>
            </a:r>
            <a:r>
              <a:rPr lang="en-GB" dirty="0" err="1" smtClean="0"/>
              <a:t>soja</a:t>
            </a:r>
            <a:r>
              <a:rPr lang="en-GB" dirty="0" smtClean="0"/>
              <a:t>; </a:t>
            </a:r>
            <a:r>
              <a:rPr lang="en-GB" dirty="0" err="1" smtClean="0"/>
              <a:t>agricoltura</a:t>
            </a:r>
            <a:r>
              <a:rPr lang="en-GB" dirty="0" smtClean="0"/>
              <a:t> </a:t>
            </a:r>
            <a:r>
              <a:rPr lang="en-GB" dirty="0" err="1" smtClean="0"/>
              <a:t>progredita</a:t>
            </a:r>
            <a:r>
              <a:rPr lang="en-GB" dirty="0" smtClean="0"/>
              <a:t>, </a:t>
            </a:r>
            <a:r>
              <a:rPr lang="en-GB" dirty="0" err="1" smtClean="0"/>
              <a:t>attività</a:t>
            </a:r>
            <a:r>
              <a:rPr lang="en-GB" dirty="0" smtClean="0"/>
              <a:t> </a:t>
            </a:r>
            <a:r>
              <a:rPr lang="en-GB" dirty="0" err="1" smtClean="0"/>
              <a:t>minerarie</a:t>
            </a:r>
            <a:r>
              <a:rPr lang="en-GB" dirty="0" smtClean="0"/>
              <a:t> e </a:t>
            </a:r>
            <a:r>
              <a:rPr lang="en-GB" dirty="0" err="1" smtClean="0"/>
              <a:t>industriali</a:t>
            </a:r>
            <a:endParaRPr lang="en-GB" dirty="0"/>
          </a:p>
        </p:txBody>
      </p:sp>
    </p:spTree>
    <p:extLst>
      <p:ext uri="{BB962C8B-B14F-4D97-AF65-F5344CB8AC3E}">
        <p14:creationId xmlns:p14="http://schemas.microsoft.com/office/powerpoint/2010/main" val="326249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850106"/>
          </a:xfrm>
        </p:spPr>
        <p:txBody>
          <a:bodyPr/>
          <a:lstStyle/>
          <a:p>
            <a:r>
              <a:rPr lang="en-GB" dirty="0" err="1"/>
              <a:t>Mongoli</a:t>
            </a:r>
            <a:r>
              <a:rPr lang="en-GB" dirty="0"/>
              <a:t> </a:t>
            </a:r>
            <a:r>
              <a:rPr lang="en-GB" dirty="0" err="1"/>
              <a:t>della</a:t>
            </a:r>
            <a:r>
              <a:rPr lang="en-GB" dirty="0"/>
              <a:t> </a:t>
            </a:r>
            <a:r>
              <a:rPr lang="en-GB" dirty="0" err="1"/>
              <a:t>dinastia</a:t>
            </a:r>
            <a:r>
              <a:rPr lang="en-GB" dirty="0"/>
              <a:t> Yuan </a:t>
            </a:r>
            <a:r>
              <a:rPr lang="en-GB" dirty="0" err="1"/>
              <a:t>ritirati</a:t>
            </a:r>
            <a:r>
              <a:rPr lang="en-GB" dirty="0"/>
              <a:t> in Asia </a:t>
            </a:r>
            <a:r>
              <a:rPr lang="en-GB" dirty="0" err="1"/>
              <a:t>centrale</a:t>
            </a:r>
            <a:r>
              <a:rPr lang="en-GB" dirty="0"/>
              <a:t> (</a:t>
            </a:r>
            <a:r>
              <a:rPr lang="en-GB" dirty="0" err="1"/>
              <a:t>khanati</a:t>
            </a:r>
            <a:r>
              <a:rPr lang="en-GB" dirty="0"/>
              <a:t> </a:t>
            </a:r>
            <a:r>
              <a:rPr lang="en-GB" dirty="0" err="1"/>
              <a:t>indipendenti</a:t>
            </a:r>
            <a:r>
              <a:rPr lang="en-GB" dirty="0" smtClean="0"/>
              <a:t>) </a:t>
            </a:r>
            <a:r>
              <a:rPr lang="en-GB" sz="1800" i="1" dirty="0">
                <a:solidFill>
                  <a:srgbClr val="002060"/>
                </a:solidFill>
                <a:hlinkClick r:id="rId3" action="ppaction://hlinksldjump"/>
              </a:rPr>
              <a:t>back</a:t>
            </a:r>
            <a:endParaRPr lang="en-GB"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8005671" cy="509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5"/>
          <p:cNvSpPr/>
          <p:nvPr/>
        </p:nvSpPr>
        <p:spPr>
          <a:xfrm>
            <a:off x="1259632" y="2636912"/>
            <a:ext cx="2160240"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840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620688"/>
            <a:ext cx="3538736" cy="1498178"/>
          </a:xfrm>
        </p:spPr>
        <p:txBody>
          <a:bodyPr/>
          <a:lstStyle/>
          <a:p>
            <a:r>
              <a:rPr lang="en-GB" dirty="0" smtClean="0"/>
              <a:t>Il </a:t>
            </a:r>
            <a:r>
              <a:rPr lang="en-GB" dirty="0" err="1" smtClean="0"/>
              <a:t>khanato</a:t>
            </a:r>
            <a:r>
              <a:rPr lang="en-GB" dirty="0" smtClean="0"/>
              <a:t> </a:t>
            </a:r>
            <a:r>
              <a:rPr lang="en-GB" dirty="0" err="1" smtClean="0"/>
              <a:t>Zungaro</a:t>
            </a:r>
            <a:r>
              <a:rPr lang="en-GB" dirty="0" smtClean="0"/>
              <a:t> </a:t>
            </a:r>
            <a:r>
              <a:rPr lang="en-GB" dirty="0" err="1" smtClean="0"/>
              <a:t>nel</a:t>
            </a:r>
            <a:r>
              <a:rPr lang="en-GB" dirty="0" smtClean="0"/>
              <a:t> 1750</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5936" y="260648"/>
            <a:ext cx="4629772" cy="614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igura a mano libera 6"/>
          <p:cNvSpPr/>
          <p:nvPr/>
        </p:nvSpPr>
        <p:spPr>
          <a:xfrm>
            <a:off x="4274545" y="605928"/>
            <a:ext cx="4043190" cy="3294043"/>
          </a:xfrm>
          <a:custGeom>
            <a:avLst/>
            <a:gdLst>
              <a:gd name="connsiteX0" fmla="*/ 1487277 w 4043190"/>
              <a:gd name="connsiteY0" fmla="*/ 0 h 3294043"/>
              <a:gd name="connsiteX1" fmla="*/ 1487277 w 4043190"/>
              <a:gd name="connsiteY1" fmla="*/ 0 h 3294043"/>
              <a:gd name="connsiteX2" fmla="*/ 1707614 w 4043190"/>
              <a:gd name="connsiteY2" fmla="*/ 121185 h 3294043"/>
              <a:gd name="connsiteX3" fmla="*/ 1828800 w 4043190"/>
              <a:gd name="connsiteY3" fmla="*/ 165253 h 3294043"/>
              <a:gd name="connsiteX4" fmla="*/ 2005069 w 4043190"/>
              <a:gd name="connsiteY4" fmla="*/ 253388 h 3294043"/>
              <a:gd name="connsiteX5" fmla="*/ 2082188 w 4043190"/>
              <a:gd name="connsiteY5" fmla="*/ 286438 h 3294043"/>
              <a:gd name="connsiteX6" fmla="*/ 2170322 w 4043190"/>
              <a:gd name="connsiteY6" fmla="*/ 330506 h 3294043"/>
              <a:gd name="connsiteX7" fmla="*/ 2236424 w 4043190"/>
              <a:gd name="connsiteY7" fmla="*/ 440674 h 3294043"/>
              <a:gd name="connsiteX8" fmla="*/ 2247441 w 4043190"/>
              <a:gd name="connsiteY8" fmla="*/ 473725 h 3294043"/>
              <a:gd name="connsiteX9" fmla="*/ 2280491 w 4043190"/>
              <a:gd name="connsiteY9" fmla="*/ 517792 h 3294043"/>
              <a:gd name="connsiteX10" fmla="*/ 2313542 w 4043190"/>
              <a:gd name="connsiteY10" fmla="*/ 572877 h 3294043"/>
              <a:gd name="connsiteX11" fmla="*/ 2324559 w 4043190"/>
              <a:gd name="connsiteY11" fmla="*/ 616944 h 3294043"/>
              <a:gd name="connsiteX12" fmla="*/ 2379643 w 4043190"/>
              <a:gd name="connsiteY12" fmla="*/ 705079 h 3294043"/>
              <a:gd name="connsiteX13" fmla="*/ 2401677 w 4043190"/>
              <a:gd name="connsiteY13" fmla="*/ 749147 h 3294043"/>
              <a:gd name="connsiteX14" fmla="*/ 2412694 w 4043190"/>
              <a:gd name="connsiteY14" fmla="*/ 782197 h 3294043"/>
              <a:gd name="connsiteX15" fmla="*/ 2434727 w 4043190"/>
              <a:gd name="connsiteY15" fmla="*/ 815248 h 3294043"/>
              <a:gd name="connsiteX16" fmla="*/ 2445744 w 4043190"/>
              <a:gd name="connsiteY16" fmla="*/ 848299 h 3294043"/>
              <a:gd name="connsiteX17" fmla="*/ 2533879 w 4043190"/>
              <a:gd name="connsiteY17" fmla="*/ 881349 h 3294043"/>
              <a:gd name="connsiteX18" fmla="*/ 2555913 w 4043190"/>
              <a:gd name="connsiteY18" fmla="*/ 914400 h 3294043"/>
              <a:gd name="connsiteX19" fmla="*/ 2655065 w 4043190"/>
              <a:gd name="connsiteY19" fmla="*/ 980501 h 3294043"/>
              <a:gd name="connsiteX20" fmla="*/ 2721166 w 4043190"/>
              <a:gd name="connsiteY20" fmla="*/ 1024568 h 3294043"/>
              <a:gd name="connsiteX21" fmla="*/ 2831335 w 4043190"/>
              <a:gd name="connsiteY21" fmla="*/ 1068636 h 3294043"/>
              <a:gd name="connsiteX22" fmla="*/ 3029638 w 4043190"/>
              <a:gd name="connsiteY22" fmla="*/ 1156771 h 3294043"/>
              <a:gd name="connsiteX23" fmla="*/ 3448279 w 4043190"/>
              <a:gd name="connsiteY23" fmla="*/ 1112703 h 3294043"/>
              <a:gd name="connsiteX24" fmla="*/ 3580482 w 4043190"/>
              <a:gd name="connsiteY24" fmla="*/ 1057619 h 3294043"/>
              <a:gd name="connsiteX25" fmla="*/ 3690650 w 4043190"/>
              <a:gd name="connsiteY25" fmla="*/ 1046602 h 3294043"/>
              <a:gd name="connsiteX26" fmla="*/ 3899971 w 4043190"/>
              <a:gd name="connsiteY26" fmla="*/ 1024568 h 3294043"/>
              <a:gd name="connsiteX27" fmla="*/ 3988106 w 4043190"/>
              <a:gd name="connsiteY27" fmla="*/ 1035585 h 3294043"/>
              <a:gd name="connsiteX28" fmla="*/ 4021156 w 4043190"/>
              <a:gd name="connsiteY28" fmla="*/ 1046602 h 3294043"/>
              <a:gd name="connsiteX29" fmla="*/ 4043190 w 4043190"/>
              <a:gd name="connsiteY29" fmla="*/ 1090670 h 3294043"/>
              <a:gd name="connsiteX30" fmla="*/ 4021156 w 4043190"/>
              <a:gd name="connsiteY30" fmla="*/ 1344058 h 3294043"/>
              <a:gd name="connsiteX31" fmla="*/ 4010139 w 4043190"/>
              <a:gd name="connsiteY31" fmla="*/ 1388125 h 3294043"/>
              <a:gd name="connsiteX32" fmla="*/ 3988106 w 4043190"/>
              <a:gd name="connsiteY32" fmla="*/ 1421176 h 3294043"/>
              <a:gd name="connsiteX33" fmla="*/ 3977089 w 4043190"/>
              <a:gd name="connsiteY33" fmla="*/ 1465243 h 3294043"/>
              <a:gd name="connsiteX34" fmla="*/ 3922004 w 4043190"/>
              <a:gd name="connsiteY34" fmla="*/ 1564395 h 3294043"/>
              <a:gd name="connsiteX35" fmla="*/ 3855903 w 4043190"/>
              <a:gd name="connsiteY35" fmla="*/ 1663547 h 3294043"/>
              <a:gd name="connsiteX36" fmla="*/ 3844886 w 4043190"/>
              <a:gd name="connsiteY36" fmla="*/ 1707614 h 3294043"/>
              <a:gd name="connsiteX37" fmla="*/ 3789802 w 4043190"/>
              <a:gd name="connsiteY37" fmla="*/ 1784732 h 3294043"/>
              <a:gd name="connsiteX38" fmla="*/ 3778785 w 4043190"/>
              <a:gd name="connsiteY38" fmla="*/ 2203373 h 3294043"/>
              <a:gd name="connsiteX39" fmla="*/ 3756751 w 4043190"/>
              <a:gd name="connsiteY39" fmla="*/ 2236424 h 3294043"/>
              <a:gd name="connsiteX40" fmla="*/ 3745735 w 4043190"/>
              <a:gd name="connsiteY40" fmla="*/ 2269474 h 3294043"/>
              <a:gd name="connsiteX41" fmla="*/ 3679633 w 4043190"/>
              <a:gd name="connsiteY41" fmla="*/ 2335576 h 3294043"/>
              <a:gd name="connsiteX42" fmla="*/ 3646583 w 4043190"/>
              <a:gd name="connsiteY42" fmla="*/ 2346592 h 3294043"/>
              <a:gd name="connsiteX43" fmla="*/ 3536414 w 4043190"/>
              <a:gd name="connsiteY43" fmla="*/ 2390660 h 3294043"/>
              <a:gd name="connsiteX44" fmla="*/ 3470313 w 4043190"/>
              <a:gd name="connsiteY44" fmla="*/ 2434727 h 3294043"/>
              <a:gd name="connsiteX45" fmla="*/ 3338110 w 4043190"/>
              <a:gd name="connsiteY45" fmla="*/ 2478795 h 3294043"/>
              <a:gd name="connsiteX46" fmla="*/ 3283026 w 4043190"/>
              <a:gd name="connsiteY46" fmla="*/ 2511845 h 3294043"/>
              <a:gd name="connsiteX47" fmla="*/ 3249975 w 4043190"/>
              <a:gd name="connsiteY47" fmla="*/ 2544896 h 3294043"/>
              <a:gd name="connsiteX48" fmla="*/ 3194891 w 4043190"/>
              <a:gd name="connsiteY48" fmla="*/ 2555913 h 3294043"/>
              <a:gd name="connsiteX49" fmla="*/ 3128790 w 4043190"/>
              <a:gd name="connsiteY49" fmla="*/ 2599980 h 3294043"/>
              <a:gd name="connsiteX50" fmla="*/ 3040655 w 4043190"/>
              <a:gd name="connsiteY50" fmla="*/ 2666082 h 3294043"/>
              <a:gd name="connsiteX51" fmla="*/ 2985571 w 4043190"/>
              <a:gd name="connsiteY51" fmla="*/ 2699132 h 3294043"/>
              <a:gd name="connsiteX52" fmla="*/ 2930486 w 4043190"/>
              <a:gd name="connsiteY52" fmla="*/ 2754217 h 3294043"/>
              <a:gd name="connsiteX53" fmla="*/ 2886419 w 4043190"/>
              <a:gd name="connsiteY53" fmla="*/ 2787267 h 3294043"/>
              <a:gd name="connsiteX54" fmla="*/ 2875402 w 4043190"/>
              <a:gd name="connsiteY54" fmla="*/ 2842352 h 3294043"/>
              <a:gd name="connsiteX55" fmla="*/ 2776250 w 4043190"/>
              <a:gd name="connsiteY55" fmla="*/ 2930486 h 3294043"/>
              <a:gd name="connsiteX56" fmla="*/ 2655065 w 4043190"/>
              <a:gd name="connsiteY56" fmla="*/ 3029638 h 3294043"/>
              <a:gd name="connsiteX57" fmla="*/ 2610997 w 4043190"/>
              <a:gd name="connsiteY57" fmla="*/ 3073706 h 3294043"/>
              <a:gd name="connsiteX58" fmla="*/ 2511845 w 4043190"/>
              <a:gd name="connsiteY58" fmla="*/ 3128790 h 3294043"/>
              <a:gd name="connsiteX59" fmla="*/ 2478795 w 4043190"/>
              <a:gd name="connsiteY59" fmla="*/ 3139807 h 3294043"/>
              <a:gd name="connsiteX60" fmla="*/ 2445744 w 4043190"/>
              <a:gd name="connsiteY60" fmla="*/ 3161841 h 3294043"/>
              <a:gd name="connsiteX61" fmla="*/ 2379643 w 4043190"/>
              <a:gd name="connsiteY61" fmla="*/ 3183874 h 3294043"/>
              <a:gd name="connsiteX62" fmla="*/ 2335575 w 4043190"/>
              <a:gd name="connsiteY62" fmla="*/ 3205908 h 3294043"/>
              <a:gd name="connsiteX63" fmla="*/ 2192356 w 4043190"/>
              <a:gd name="connsiteY63" fmla="*/ 3249976 h 3294043"/>
              <a:gd name="connsiteX64" fmla="*/ 2060154 w 4043190"/>
              <a:gd name="connsiteY64" fmla="*/ 3294043 h 3294043"/>
              <a:gd name="connsiteX65" fmla="*/ 1575412 w 4043190"/>
              <a:gd name="connsiteY65" fmla="*/ 3272009 h 3294043"/>
              <a:gd name="connsiteX66" fmla="*/ 1410159 w 4043190"/>
              <a:gd name="connsiteY66" fmla="*/ 3260992 h 3294043"/>
              <a:gd name="connsiteX67" fmla="*/ 1377108 w 4043190"/>
              <a:gd name="connsiteY67" fmla="*/ 3194891 h 3294043"/>
              <a:gd name="connsiteX68" fmla="*/ 1266939 w 4043190"/>
              <a:gd name="connsiteY68" fmla="*/ 3095739 h 3294043"/>
              <a:gd name="connsiteX69" fmla="*/ 1222872 w 4043190"/>
              <a:gd name="connsiteY69" fmla="*/ 3007605 h 3294043"/>
              <a:gd name="connsiteX70" fmla="*/ 1178804 w 4043190"/>
              <a:gd name="connsiteY70" fmla="*/ 2974554 h 3294043"/>
              <a:gd name="connsiteX71" fmla="*/ 1167788 w 4043190"/>
              <a:gd name="connsiteY71" fmla="*/ 2930486 h 3294043"/>
              <a:gd name="connsiteX72" fmla="*/ 1134737 w 4043190"/>
              <a:gd name="connsiteY72" fmla="*/ 2875402 h 3294043"/>
              <a:gd name="connsiteX73" fmla="*/ 1090669 w 4043190"/>
              <a:gd name="connsiteY73" fmla="*/ 2787267 h 3294043"/>
              <a:gd name="connsiteX74" fmla="*/ 1068636 w 4043190"/>
              <a:gd name="connsiteY74" fmla="*/ 2721166 h 3294043"/>
              <a:gd name="connsiteX75" fmla="*/ 1079653 w 4043190"/>
              <a:gd name="connsiteY75" fmla="*/ 2511845 h 3294043"/>
              <a:gd name="connsiteX76" fmla="*/ 1112703 w 4043190"/>
              <a:gd name="connsiteY76" fmla="*/ 2401677 h 3294043"/>
              <a:gd name="connsiteX77" fmla="*/ 1134737 w 4043190"/>
              <a:gd name="connsiteY77" fmla="*/ 2368626 h 3294043"/>
              <a:gd name="connsiteX78" fmla="*/ 1156771 w 4043190"/>
              <a:gd name="connsiteY78" fmla="*/ 2324559 h 3294043"/>
              <a:gd name="connsiteX79" fmla="*/ 1189821 w 4043190"/>
              <a:gd name="connsiteY79" fmla="*/ 2291508 h 3294043"/>
              <a:gd name="connsiteX80" fmla="*/ 1211855 w 4043190"/>
              <a:gd name="connsiteY80" fmla="*/ 2247441 h 3294043"/>
              <a:gd name="connsiteX81" fmla="*/ 1233889 w 4043190"/>
              <a:gd name="connsiteY81" fmla="*/ 2214390 h 3294043"/>
              <a:gd name="connsiteX82" fmla="*/ 1266939 w 4043190"/>
              <a:gd name="connsiteY82" fmla="*/ 2104221 h 3294043"/>
              <a:gd name="connsiteX83" fmla="*/ 1288973 w 4043190"/>
              <a:gd name="connsiteY83" fmla="*/ 2071171 h 3294043"/>
              <a:gd name="connsiteX84" fmla="*/ 1333041 w 4043190"/>
              <a:gd name="connsiteY84" fmla="*/ 2049137 h 3294043"/>
              <a:gd name="connsiteX85" fmla="*/ 1366091 w 4043190"/>
              <a:gd name="connsiteY85" fmla="*/ 2016086 h 3294043"/>
              <a:gd name="connsiteX86" fmla="*/ 1377108 w 4043190"/>
              <a:gd name="connsiteY86" fmla="*/ 1983036 h 3294043"/>
              <a:gd name="connsiteX87" fmla="*/ 1366091 w 4043190"/>
              <a:gd name="connsiteY87" fmla="*/ 1817783 h 3294043"/>
              <a:gd name="connsiteX88" fmla="*/ 1333041 w 4043190"/>
              <a:gd name="connsiteY88" fmla="*/ 1762699 h 3294043"/>
              <a:gd name="connsiteX89" fmla="*/ 1311007 w 4043190"/>
              <a:gd name="connsiteY89" fmla="*/ 1707614 h 3294043"/>
              <a:gd name="connsiteX90" fmla="*/ 1277956 w 4043190"/>
              <a:gd name="connsiteY90" fmla="*/ 1674564 h 3294043"/>
              <a:gd name="connsiteX91" fmla="*/ 1211855 w 4043190"/>
              <a:gd name="connsiteY91" fmla="*/ 1630496 h 3294043"/>
              <a:gd name="connsiteX92" fmla="*/ 749147 w 4043190"/>
              <a:gd name="connsiteY92" fmla="*/ 1597445 h 3294043"/>
              <a:gd name="connsiteX93" fmla="*/ 705079 w 4043190"/>
              <a:gd name="connsiteY93" fmla="*/ 1575412 h 3294043"/>
              <a:gd name="connsiteX94" fmla="*/ 672028 w 4043190"/>
              <a:gd name="connsiteY94" fmla="*/ 1542361 h 3294043"/>
              <a:gd name="connsiteX95" fmla="*/ 561860 w 4043190"/>
              <a:gd name="connsiteY95" fmla="*/ 1377108 h 3294043"/>
              <a:gd name="connsiteX96" fmla="*/ 539826 w 4043190"/>
              <a:gd name="connsiteY96" fmla="*/ 1299990 h 3294043"/>
              <a:gd name="connsiteX97" fmla="*/ 506775 w 4043190"/>
              <a:gd name="connsiteY97" fmla="*/ 1211855 h 3294043"/>
              <a:gd name="connsiteX98" fmla="*/ 495759 w 4043190"/>
              <a:gd name="connsiteY98" fmla="*/ 1178805 h 3294043"/>
              <a:gd name="connsiteX99" fmla="*/ 110168 w 4043190"/>
              <a:gd name="connsiteY99" fmla="*/ 1167788 h 3294043"/>
              <a:gd name="connsiteX100" fmla="*/ 77118 w 4043190"/>
              <a:gd name="connsiteY100" fmla="*/ 1145754 h 3294043"/>
              <a:gd name="connsiteX101" fmla="*/ 55084 w 4043190"/>
              <a:gd name="connsiteY101" fmla="*/ 1112703 h 3294043"/>
              <a:gd name="connsiteX102" fmla="*/ 33050 w 4043190"/>
              <a:gd name="connsiteY102" fmla="*/ 903383 h 3294043"/>
              <a:gd name="connsiteX103" fmla="*/ 11016 w 4043190"/>
              <a:gd name="connsiteY103" fmla="*/ 903383 h 3294043"/>
              <a:gd name="connsiteX104" fmla="*/ 11016 w 4043190"/>
              <a:gd name="connsiteY104" fmla="*/ 903383 h 3294043"/>
              <a:gd name="connsiteX105" fmla="*/ 11016 w 4043190"/>
              <a:gd name="connsiteY105" fmla="*/ 903383 h 3294043"/>
              <a:gd name="connsiteX106" fmla="*/ 0 w 4043190"/>
              <a:gd name="connsiteY106" fmla="*/ 1046602 h 3294043"/>
              <a:gd name="connsiteX107" fmla="*/ 0 w 4043190"/>
              <a:gd name="connsiteY107" fmla="*/ 1046602 h 329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43190" h="3294043">
                <a:moveTo>
                  <a:pt x="1487277" y="0"/>
                </a:moveTo>
                <a:lnTo>
                  <a:pt x="1487277" y="0"/>
                </a:lnTo>
                <a:cubicBezTo>
                  <a:pt x="1560723" y="40395"/>
                  <a:pt x="1632161" y="84676"/>
                  <a:pt x="1707614" y="121185"/>
                </a:cubicBezTo>
                <a:cubicBezTo>
                  <a:pt x="1746306" y="139907"/>
                  <a:pt x="1789521" y="147796"/>
                  <a:pt x="1828800" y="165253"/>
                </a:cubicBezTo>
                <a:cubicBezTo>
                  <a:pt x="1888830" y="191933"/>
                  <a:pt x="1946313" y="224010"/>
                  <a:pt x="2005069" y="253388"/>
                </a:cubicBezTo>
                <a:cubicBezTo>
                  <a:pt x="2242949" y="372327"/>
                  <a:pt x="1903855" y="205376"/>
                  <a:pt x="2082188" y="286438"/>
                </a:cubicBezTo>
                <a:cubicBezTo>
                  <a:pt x="2112090" y="300030"/>
                  <a:pt x="2170322" y="330506"/>
                  <a:pt x="2170322" y="330506"/>
                </a:cubicBezTo>
                <a:cubicBezTo>
                  <a:pt x="2201648" y="377495"/>
                  <a:pt x="2216099" y="393249"/>
                  <a:pt x="2236424" y="440674"/>
                </a:cubicBezTo>
                <a:cubicBezTo>
                  <a:pt x="2240999" y="451348"/>
                  <a:pt x="2241679" y="463642"/>
                  <a:pt x="2247441" y="473725"/>
                </a:cubicBezTo>
                <a:cubicBezTo>
                  <a:pt x="2256551" y="489667"/>
                  <a:pt x="2270306" y="502515"/>
                  <a:pt x="2280491" y="517792"/>
                </a:cubicBezTo>
                <a:cubicBezTo>
                  <a:pt x="2292369" y="535609"/>
                  <a:pt x="2302525" y="554515"/>
                  <a:pt x="2313542" y="572877"/>
                </a:cubicBezTo>
                <a:cubicBezTo>
                  <a:pt x="2317214" y="587566"/>
                  <a:pt x="2318410" y="603108"/>
                  <a:pt x="2324559" y="616944"/>
                </a:cubicBezTo>
                <a:cubicBezTo>
                  <a:pt x="2345343" y="663710"/>
                  <a:pt x="2357527" y="666377"/>
                  <a:pt x="2379643" y="705079"/>
                </a:cubicBezTo>
                <a:cubicBezTo>
                  <a:pt x="2387791" y="719338"/>
                  <a:pt x="2395208" y="734052"/>
                  <a:pt x="2401677" y="749147"/>
                </a:cubicBezTo>
                <a:cubicBezTo>
                  <a:pt x="2406251" y="759821"/>
                  <a:pt x="2407501" y="771810"/>
                  <a:pt x="2412694" y="782197"/>
                </a:cubicBezTo>
                <a:cubicBezTo>
                  <a:pt x="2418615" y="794040"/>
                  <a:pt x="2428806" y="803405"/>
                  <a:pt x="2434727" y="815248"/>
                </a:cubicBezTo>
                <a:cubicBezTo>
                  <a:pt x="2439920" y="825635"/>
                  <a:pt x="2437532" y="840087"/>
                  <a:pt x="2445744" y="848299"/>
                </a:cubicBezTo>
                <a:cubicBezTo>
                  <a:pt x="2464946" y="867501"/>
                  <a:pt x="2509290" y="875202"/>
                  <a:pt x="2533879" y="881349"/>
                </a:cubicBezTo>
                <a:cubicBezTo>
                  <a:pt x="2541224" y="892366"/>
                  <a:pt x="2546550" y="905037"/>
                  <a:pt x="2555913" y="914400"/>
                </a:cubicBezTo>
                <a:cubicBezTo>
                  <a:pt x="2581110" y="939597"/>
                  <a:pt x="2626221" y="962146"/>
                  <a:pt x="2655065" y="980501"/>
                </a:cubicBezTo>
                <a:cubicBezTo>
                  <a:pt x="2677406" y="994718"/>
                  <a:pt x="2696044" y="1016194"/>
                  <a:pt x="2721166" y="1024568"/>
                </a:cubicBezTo>
                <a:cubicBezTo>
                  <a:pt x="2769031" y="1040523"/>
                  <a:pt x="2771763" y="1040418"/>
                  <a:pt x="2831335" y="1068636"/>
                </a:cubicBezTo>
                <a:cubicBezTo>
                  <a:pt x="3012995" y="1154685"/>
                  <a:pt x="2903275" y="1114649"/>
                  <a:pt x="3029638" y="1156771"/>
                </a:cubicBezTo>
                <a:cubicBezTo>
                  <a:pt x="3067153" y="1153361"/>
                  <a:pt x="3384086" y="1127292"/>
                  <a:pt x="3448279" y="1112703"/>
                </a:cubicBezTo>
                <a:cubicBezTo>
                  <a:pt x="3782922" y="1036648"/>
                  <a:pt x="3257408" y="1118196"/>
                  <a:pt x="3580482" y="1057619"/>
                </a:cubicBezTo>
                <a:cubicBezTo>
                  <a:pt x="3616756" y="1050818"/>
                  <a:pt x="3653947" y="1050466"/>
                  <a:pt x="3690650" y="1046602"/>
                </a:cubicBezTo>
                <a:cubicBezTo>
                  <a:pt x="3977380" y="1016419"/>
                  <a:pt x="3589243" y="1055641"/>
                  <a:pt x="3899971" y="1024568"/>
                </a:cubicBezTo>
                <a:cubicBezTo>
                  <a:pt x="3929349" y="1028240"/>
                  <a:pt x="3958977" y="1030289"/>
                  <a:pt x="3988106" y="1035585"/>
                </a:cubicBezTo>
                <a:cubicBezTo>
                  <a:pt x="3999531" y="1037662"/>
                  <a:pt x="4012945" y="1038391"/>
                  <a:pt x="4021156" y="1046602"/>
                </a:cubicBezTo>
                <a:cubicBezTo>
                  <a:pt x="4032769" y="1058215"/>
                  <a:pt x="4035845" y="1075981"/>
                  <a:pt x="4043190" y="1090670"/>
                </a:cubicBezTo>
                <a:cubicBezTo>
                  <a:pt x="4035845" y="1175133"/>
                  <a:pt x="4030519" y="1259795"/>
                  <a:pt x="4021156" y="1344058"/>
                </a:cubicBezTo>
                <a:cubicBezTo>
                  <a:pt x="4019484" y="1359106"/>
                  <a:pt x="4016103" y="1374208"/>
                  <a:pt x="4010139" y="1388125"/>
                </a:cubicBezTo>
                <a:cubicBezTo>
                  <a:pt x="4004923" y="1400295"/>
                  <a:pt x="3995450" y="1410159"/>
                  <a:pt x="3988106" y="1421176"/>
                </a:cubicBezTo>
                <a:cubicBezTo>
                  <a:pt x="3984434" y="1435865"/>
                  <a:pt x="3982712" y="1451185"/>
                  <a:pt x="3977089" y="1465243"/>
                </a:cubicBezTo>
                <a:cubicBezTo>
                  <a:pt x="3937487" y="1564246"/>
                  <a:pt x="3958041" y="1499528"/>
                  <a:pt x="3922004" y="1564395"/>
                </a:cubicBezTo>
                <a:cubicBezTo>
                  <a:pt x="3871981" y="1654437"/>
                  <a:pt x="3912701" y="1606749"/>
                  <a:pt x="3855903" y="1663547"/>
                </a:cubicBezTo>
                <a:cubicBezTo>
                  <a:pt x="3852231" y="1678236"/>
                  <a:pt x="3850850" y="1693697"/>
                  <a:pt x="3844886" y="1707614"/>
                </a:cubicBezTo>
                <a:cubicBezTo>
                  <a:pt x="3839514" y="1720150"/>
                  <a:pt x="3793570" y="1779708"/>
                  <a:pt x="3789802" y="1784732"/>
                </a:cubicBezTo>
                <a:cubicBezTo>
                  <a:pt x="3786130" y="1924279"/>
                  <a:pt x="3788972" y="2064150"/>
                  <a:pt x="3778785" y="2203373"/>
                </a:cubicBezTo>
                <a:cubicBezTo>
                  <a:pt x="3777819" y="2216578"/>
                  <a:pt x="3762672" y="2224581"/>
                  <a:pt x="3756751" y="2236424"/>
                </a:cubicBezTo>
                <a:cubicBezTo>
                  <a:pt x="3751558" y="2246811"/>
                  <a:pt x="3750928" y="2259087"/>
                  <a:pt x="3745735" y="2269474"/>
                </a:cubicBezTo>
                <a:cubicBezTo>
                  <a:pt x="3729720" y="2301505"/>
                  <a:pt x="3711822" y="2317182"/>
                  <a:pt x="3679633" y="2335576"/>
                </a:cubicBezTo>
                <a:cubicBezTo>
                  <a:pt x="3669550" y="2341337"/>
                  <a:pt x="3657600" y="2342920"/>
                  <a:pt x="3646583" y="2346592"/>
                </a:cubicBezTo>
                <a:cubicBezTo>
                  <a:pt x="3553146" y="2408883"/>
                  <a:pt x="3703275" y="2313647"/>
                  <a:pt x="3536414" y="2390660"/>
                </a:cubicBezTo>
                <a:cubicBezTo>
                  <a:pt x="3512370" y="2401757"/>
                  <a:pt x="3494512" y="2423972"/>
                  <a:pt x="3470313" y="2434727"/>
                </a:cubicBezTo>
                <a:cubicBezTo>
                  <a:pt x="3427865" y="2453593"/>
                  <a:pt x="3377942" y="2454896"/>
                  <a:pt x="3338110" y="2478795"/>
                </a:cubicBezTo>
                <a:cubicBezTo>
                  <a:pt x="3319749" y="2489812"/>
                  <a:pt x="3300156" y="2498997"/>
                  <a:pt x="3283026" y="2511845"/>
                </a:cubicBezTo>
                <a:cubicBezTo>
                  <a:pt x="3270562" y="2521193"/>
                  <a:pt x="3263910" y="2537928"/>
                  <a:pt x="3249975" y="2544896"/>
                </a:cubicBezTo>
                <a:cubicBezTo>
                  <a:pt x="3233227" y="2553270"/>
                  <a:pt x="3213252" y="2552241"/>
                  <a:pt x="3194891" y="2555913"/>
                </a:cubicBezTo>
                <a:cubicBezTo>
                  <a:pt x="3172857" y="2570602"/>
                  <a:pt x="3149975" y="2584091"/>
                  <a:pt x="3128790" y="2599980"/>
                </a:cubicBezTo>
                <a:cubicBezTo>
                  <a:pt x="3099412" y="2622014"/>
                  <a:pt x="3072145" y="2647188"/>
                  <a:pt x="3040655" y="2666082"/>
                </a:cubicBezTo>
                <a:cubicBezTo>
                  <a:pt x="3022294" y="2677099"/>
                  <a:pt x="3002292" y="2685756"/>
                  <a:pt x="2985571" y="2699132"/>
                </a:cubicBezTo>
                <a:cubicBezTo>
                  <a:pt x="2965294" y="2715354"/>
                  <a:pt x="2949894" y="2736965"/>
                  <a:pt x="2930486" y="2754217"/>
                </a:cubicBezTo>
                <a:cubicBezTo>
                  <a:pt x="2916763" y="2766416"/>
                  <a:pt x="2901108" y="2776250"/>
                  <a:pt x="2886419" y="2787267"/>
                </a:cubicBezTo>
                <a:cubicBezTo>
                  <a:pt x="2882747" y="2805629"/>
                  <a:pt x="2885036" y="2826295"/>
                  <a:pt x="2875402" y="2842352"/>
                </a:cubicBezTo>
                <a:cubicBezTo>
                  <a:pt x="2847975" y="2888064"/>
                  <a:pt x="2812355" y="2897664"/>
                  <a:pt x="2776250" y="2930486"/>
                </a:cubicBezTo>
                <a:cubicBezTo>
                  <a:pt x="2667799" y="3029078"/>
                  <a:pt x="2740557" y="2986893"/>
                  <a:pt x="2655065" y="3029638"/>
                </a:cubicBezTo>
                <a:cubicBezTo>
                  <a:pt x="2640376" y="3044327"/>
                  <a:pt x="2627395" y="3060952"/>
                  <a:pt x="2610997" y="3073706"/>
                </a:cubicBezTo>
                <a:cubicBezTo>
                  <a:pt x="2593903" y="3087001"/>
                  <a:pt x="2535126" y="3118812"/>
                  <a:pt x="2511845" y="3128790"/>
                </a:cubicBezTo>
                <a:cubicBezTo>
                  <a:pt x="2501171" y="3133364"/>
                  <a:pt x="2489182" y="3134614"/>
                  <a:pt x="2478795" y="3139807"/>
                </a:cubicBezTo>
                <a:cubicBezTo>
                  <a:pt x="2466952" y="3145729"/>
                  <a:pt x="2457844" y="3156463"/>
                  <a:pt x="2445744" y="3161841"/>
                </a:cubicBezTo>
                <a:cubicBezTo>
                  <a:pt x="2424520" y="3171274"/>
                  <a:pt x="2401207" y="3175248"/>
                  <a:pt x="2379643" y="3183874"/>
                </a:cubicBezTo>
                <a:cubicBezTo>
                  <a:pt x="2364394" y="3189973"/>
                  <a:pt x="2351009" y="3200295"/>
                  <a:pt x="2335575" y="3205908"/>
                </a:cubicBezTo>
                <a:cubicBezTo>
                  <a:pt x="2216016" y="3249384"/>
                  <a:pt x="2301289" y="3206403"/>
                  <a:pt x="2192356" y="3249976"/>
                </a:cubicBezTo>
                <a:cubicBezTo>
                  <a:pt x="2073771" y="3297410"/>
                  <a:pt x="2251683" y="3246160"/>
                  <a:pt x="2060154" y="3294043"/>
                </a:cubicBezTo>
                <a:lnTo>
                  <a:pt x="1575412" y="3272009"/>
                </a:lnTo>
                <a:cubicBezTo>
                  <a:pt x="1520277" y="3269205"/>
                  <a:pt x="1461612" y="3281001"/>
                  <a:pt x="1410159" y="3260992"/>
                </a:cubicBezTo>
                <a:cubicBezTo>
                  <a:pt x="1387200" y="3252063"/>
                  <a:pt x="1391889" y="3214599"/>
                  <a:pt x="1377108" y="3194891"/>
                </a:cubicBezTo>
                <a:cubicBezTo>
                  <a:pt x="1343214" y="3149699"/>
                  <a:pt x="1309306" y="3127514"/>
                  <a:pt x="1266939" y="3095739"/>
                </a:cubicBezTo>
                <a:cubicBezTo>
                  <a:pt x="1252250" y="3066361"/>
                  <a:pt x="1242191" y="3034168"/>
                  <a:pt x="1222872" y="3007605"/>
                </a:cubicBezTo>
                <a:cubicBezTo>
                  <a:pt x="1212072" y="2992755"/>
                  <a:pt x="1189476" y="2989496"/>
                  <a:pt x="1178804" y="2974554"/>
                </a:cubicBezTo>
                <a:cubicBezTo>
                  <a:pt x="1170003" y="2962233"/>
                  <a:pt x="1173937" y="2944322"/>
                  <a:pt x="1167788" y="2930486"/>
                </a:cubicBezTo>
                <a:cubicBezTo>
                  <a:pt x="1159091" y="2910919"/>
                  <a:pt x="1144313" y="2894554"/>
                  <a:pt x="1134737" y="2875402"/>
                </a:cubicBezTo>
                <a:cubicBezTo>
                  <a:pt x="1080832" y="2767595"/>
                  <a:pt x="1141719" y="2863842"/>
                  <a:pt x="1090669" y="2787267"/>
                </a:cubicBezTo>
                <a:cubicBezTo>
                  <a:pt x="1083325" y="2765233"/>
                  <a:pt x="1069564" y="2744373"/>
                  <a:pt x="1068636" y="2721166"/>
                </a:cubicBezTo>
                <a:cubicBezTo>
                  <a:pt x="1065844" y="2651352"/>
                  <a:pt x="1073600" y="2581453"/>
                  <a:pt x="1079653" y="2511845"/>
                </a:cubicBezTo>
                <a:cubicBezTo>
                  <a:pt x="1081193" y="2494137"/>
                  <a:pt x="1109057" y="2407146"/>
                  <a:pt x="1112703" y="2401677"/>
                </a:cubicBezTo>
                <a:cubicBezTo>
                  <a:pt x="1120048" y="2390660"/>
                  <a:pt x="1128168" y="2380122"/>
                  <a:pt x="1134737" y="2368626"/>
                </a:cubicBezTo>
                <a:cubicBezTo>
                  <a:pt x="1142885" y="2354367"/>
                  <a:pt x="1147225" y="2337923"/>
                  <a:pt x="1156771" y="2324559"/>
                </a:cubicBezTo>
                <a:cubicBezTo>
                  <a:pt x="1165827" y="2311881"/>
                  <a:pt x="1180765" y="2304186"/>
                  <a:pt x="1189821" y="2291508"/>
                </a:cubicBezTo>
                <a:cubicBezTo>
                  <a:pt x="1199367" y="2278144"/>
                  <a:pt x="1203707" y="2261700"/>
                  <a:pt x="1211855" y="2247441"/>
                </a:cubicBezTo>
                <a:cubicBezTo>
                  <a:pt x="1218424" y="2235945"/>
                  <a:pt x="1226544" y="2225407"/>
                  <a:pt x="1233889" y="2214390"/>
                </a:cubicBezTo>
                <a:cubicBezTo>
                  <a:pt x="1240047" y="2189759"/>
                  <a:pt x="1256213" y="2120310"/>
                  <a:pt x="1266939" y="2104221"/>
                </a:cubicBezTo>
                <a:cubicBezTo>
                  <a:pt x="1274284" y="2093204"/>
                  <a:pt x="1278801" y="2079647"/>
                  <a:pt x="1288973" y="2071171"/>
                </a:cubicBezTo>
                <a:cubicBezTo>
                  <a:pt x="1301590" y="2060657"/>
                  <a:pt x="1318352" y="2056482"/>
                  <a:pt x="1333041" y="2049137"/>
                </a:cubicBezTo>
                <a:cubicBezTo>
                  <a:pt x="1344058" y="2038120"/>
                  <a:pt x="1357449" y="2029050"/>
                  <a:pt x="1366091" y="2016086"/>
                </a:cubicBezTo>
                <a:cubicBezTo>
                  <a:pt x="1372532" y="2006424"/>
                  <a:pt x="1377108" y="1994649"/>
                  <a:pt x="1377108" y="1983036"/>
                </a:cubicBezTo>
                <a:cubicBezTo>
                  <a:pt x="1377108" y="1927829"/>
                  <a:pt x="1376918" y="1871918"/>
                  <a:pt x="1366091" y="1817783"/>
                </a:cubicBezTo>
                <a:cubicBezTo>
                  <a:pt x="1361892" y="1796786"/>
                  <a:pt x="1342617" y="1781851"/>
                  <a:pt x="1333041" y="1762699"/>
                </a:cubicBezTo>
                <a:cubicBezTo>
                  <a:pt x="1324197" y="1745011"/>
                  <a:pt x="1321488" y="1724384"/>
                  <a:pt x="1311007" y="1707614"/>
                </a:cubicBezTo>
                <a:cubicBezTo>
                  <a:pt x="1302749" y="1694402"/>
                  <a:pt x="1290254" y="1684129"/>
                  <a:pt x="1277956" y="1674564"/>
                </a:cubicBezTo>
                <a:cubicBezTo>
                  <a:pt x="1257053" y="1658306"/>
                  <a:pt x="1237546" y="1636919"/>
                  <a:pt x="1211855" y="1630496"/>
                </a:cubicBezTo>
                <a:cubicBezTo>
                  <a:pt x="1032220" y="1585586"/>
                  <a:pt x="1182908" y="1620275"/>
                  <a:pt x="749147" y="1597445"/>
                </a:cubicBezTo>
                <a:cubicBezTo>
                  <a:pt x="734458" y="1590101"/>
                  <a:pt x="718443" y="1584958"/>
                  <a:pt x="705079" y="1575412"/>
                </a:cubicBezTo>
                <a:cubicBezTo>
                  <a:pt x="692401" y="1566356"/>
                  <a:pt x="681894" y="1554420"/>
                  <a:pt x="672028" y="1542361"/>
                </a:cubicBezTo>
                <a:cubicBezTo>
                  <a:pt x="637109" y="1499682"/>
                  <a:pt x="584685" y="1430367"/>
                  <a:pt x="561860" y="1377108"/>
                </a:cubicBezTo>
                <a:cubicBezTo>
                  <a:pt x="551329" y="1352535"/>
                  <a:pt x="547508" y="1325597"/>
                  <a:pt x="539826" y="1299990"/>
                </a:cubicBezTo>
                <a:cubicBezTo>
                  <a:pt x="527321" y="1258306"/>
                  <a:pt x="525007" y="1260474"/>
                  <a:pt x="506775" y="1211855"/>
                </a:cubicBezTo>
                <a:cubicBezTo>
                  <a:pt x="502698" y="1200982"/>
                  <a:pt x="507300" y="1180087"/>
                  <a:pt x="495759" y="1178805"/>
                </a:cubicBezTo>
                <a:cubicBezTo>
                  <a:pt x="367963" y="1164606"/>
                  <a:pt x="238698" y="1171460"/>
                  <a:pt x="110168" y="1167788"/>
                </a:cubicBezTo>
                <a:cubicBezTo>
                  <a:pt x="99151" y="1160443"/>
                  <a:pt x="86480" y="1155117"/>
                  <a:pt x="77118" y="1145754"/>
                </a:cubicBezTo>
                <a:cubicBezTo>
                  <a:pt x="67755" y="1136391"/>
                  <a:pt x="61653" y="1124199"/>
                  <a:pt x="55084" y="1112703"/>
                </a:cubicBezTo>
                <a:cubicBezTo>
                  <a:pt x="8415" y="1031033"/>
                  <a:pt x="33050" y="1045929"/>
                  <a:pt x="33050" y="903383"/>
                </a:cubicBezTo>
                <a:lnTo>
                  <a:pt x="11016" y="903383"/>
                </a:lnTo>
                <a:lnTo>
                  <a:pt x="11016" y="903383"/>
                </a:lnTo>
                <a:lnTo>
                  <a:pt x="11016" y="903383"/>
                </a:lnTo>
                <a:lnTo>
                  <a:pt x="0" y="1046602"/>
                </a:lnTo>
                <a:lnTo>
                  <a:pt x="0" y="104660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505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2441</TotalTime>
  <Words>1467</Words>
  <Application>Microsoft Office PowerPoint</Application>
  <PresentationFormat>Presentazione su schermo (4:3)</PresentationFormat>
  <Paragraphs>145</Paragraphs>
  <Slides>26</Slides>
  <Notes>22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Calibri</vt:lpstr>
      <vt:lpstr>Wingdings</vt:lpstr>
      <vt:lpstr>Tema di Office</vt:lpstr>
      <vt:lpstr>STORIA GLOBALE</vt:lpstr>
      <vt:lpstr>Lezione 6  Le relazioni tra Europa e la Cina in età moderna</vt:lpstr>
      <vt:lpstr>Presentazione standard di PowerPoint</vt:lpstr>
      <vt:lpstr>back</vt:lpstr>
      <vt:lpstr>Presentazione standard di PowerPoint</vt:lpstr>
      <vt:lpstr>Le frontiere dei Qing</vt:lpstr>
      <vt:lpstr>Le province mancesi del Nord-est</vt:lpstr>
      <vt:lpstr>Mongoli della dinastia Yuan ritirati in Asia centrale (khanati indipendenti) back</vt:lpstr>
      <vt:lpstr>Il khanato Zungaro nel 1750</vt:lpstr>
      <vt:lpstr>Rapporti con l’Asia centrale</vt:lpstr>
      <vt:lpstr>Asia centrale</vt:lpstr>
      <vt:lpstr>Presentazione standard di PowerPoint</vt:lpstr>
      <vt:lpstr>Nowadays China refers to China proper + Inner Mongolia + Outer Mongolia +Tibet + Xinjiang + Taiwan. (Inner Mongolia is a region of contention between china and nomads throughout history, Tibet was first controlled by Yuan dynasty, Xinjiang has been under Chinese influence since Han and finally included by Qing dynasty, also with outer Mongolia which later become independent. Taiwan was first included into the map by Qing dynasty</vt:lpstr>
      <vt:lpstr>Mongolie</vt:lpstr>
      <vt:lpstr>Mongolia esterna (Qalqa)</vt:lpstr>
      <vt:lpstr>Mongolia interna</vt:lpstr>
      <vt:lpstr>Tibet</vt:lpstr>
      <vt:lpstr>Concezione delle relazioni esterne</vt:lpstr>
      <vt:lpstr>Stati tributari e frequenza delle missioni tributarie nel 1818</vt:lpstr>
      <vt:lpstr>Corea</vt:lpstr>
      <vt:lpstr>Siam (poi Thailandia dal 1939)</vt:lpstr>
      <vt:lpstr>Impero zarista</vt:lpstr>
      <vt:lpstr>Trattato di Kiachta (1727)</vt:lpstr>
      <vt:lpstr>Ruolo della frontiera</vt:lpstr>
      <vt:lpstr>Migrazioni interne in Cina nel sec. XVIII</vt:lpstr>
      <vt:lpstr>Conclusione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379</cp:revision>
  <dcterms:created xsi:type="dcterms:W3CDTF">2012-10-07T14:13:19Z</dcterms:created>
  <dcterms:modified xsi:type="dcterms:W3CDTF">2018-04-30T12:49:53Z</dcterms:modified>
</cp:coreProperties>
</file>