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61"/>
  </p:notesMasterIdLst>
  <p:handoutMasterIdLst>
    <p:handoutMasterId r:id="rId62"/>
  </p:handoutMasterIdLst>
  <p:sldIdLst>
    <p:sldId id="306" r:id="rId2"/>
    <p:sldId id="346" r:id="rId3"/>
    <p:sldId id="327" r:id="rId4"/>
    <p:sldId id="365" r:id="rId5"/>
    <p:sldId id="367" r:id="rId6"/>
    <p:sldId id="364" r:id="rId7"/>
    <p:sldId id="368" r:id="rId8"/>
    <p:sldId id="323" r:id="rId9"/>
    <p:sldId id="325" r:id="rId10"/>
    <p:sldId id="324" r:id="rId11"/>
    <p:sldId id="322" r:id="rId12"/>
    <p:sldId id="326" r:id="rId13"/>
    <p:sldId id="357" r:id="rId14"/>
    <p:sldId id="313" r:id="rId15"/>
    <p:sldId id="315" r:id="rId16"/>
    <p:sldId id="316" r:id="rId17"/>
    <p:sldId id="314" r:id="rId18"/>
    <p:sldId id="308" r:id="rId19"/>
    <p:sldId id="317" r:id="rId20"/>
    <p:sldId id="318" r:id="rId21"/>
    <p:sldId id="358" r:id="rId22"/>
    <p:sldId id="309" r:id="rId23"/>
    <p:sldId id="307" r:id="rId24"/>
    <p:sldId id="321" r:id="rId25"/>
    <p:sldId id="339" r:id="rId26"/>
    <p:sldId id="341" r:id="rId27"/>
    <p:sldId id="340" r:id="rId28"/>
    <p:sldId id="320" r:id="rId29"/>
    <p:sldId id="319" r:id="rId30"/>
    <p:sldId id="328" r:id="rId31"/>
    <p:sldId id="310" r:id="rId32"/>
    <p:sldId id="329" r:id="rId33"/>
    <p:sldId id="331" r:id="rId34"/>
    <p:sldId id="330" r:id="rId35"/>
    <p:sldId id="311" r:id="rId36"/>
    <p:sldId id="312" r:id="rId37"/>
    <p:sldId id="334" r:id="rId38"/>
    <p:sldId id="335" r:id="rId39"/>
    <p:sldId id="336" r:id="rId40"/>
    <p:sldId id="347" r:id="rId41"/>
    <p:sldId id="344" r:id="rId42"/>
    <p:sldId id="349" r:id="rId43"/>
    <p:sldId id="333" r:id="rId44"/>
    <p:sldId id="345" r:id="rId45"/>
    <p:sldId id="342" r:id="rId46"/>
    <p:sldId id="343" r:id="rId47"/>
    <p:sldId id="337" r:id="rId48"/>
    <p:sldId id="355" r:id="rId49"/>
    <p:sldId id="363" r:id="rId50"/>
    <p:sldId id="338" r:id="rId51"/>
    <p:sldId id="356" r:id="rId52"/>
    <p:sldId id="348" r:id="rId53"/>
    <p:sldId id="353" r:id="rId54"/>
    <p:sldId id="350" r:id="rId55"/>
    <p:sldId id="351" r:id="rId56"/>
    <p:sldId id="352" r:id="rId57"/>
    <p:sldId id="354" r:id="rId58"/>
    <p:sldId id="359" r:id="rId59"/>
    <p:sldId id="362" r:id="rId6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17" autoAdjust="0"/>
  </p:normalViewPr>
  <p:slideViewPr>
    <p:cSldViewPr>
      <p:cViewPr varScale="1">
        <p:scale>
          <a:sx n="106" d="100"/>
          <a:sy n="106" d="100"/>
        </p:scale>
        <p:origin x="168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BBC414-0AC3-4527-9418-9F88F6EB17FE}" type="doc">
      <dgm:prSet loTypeId="urn:microsoft.com/office/officeart/2005/8/layout/radial4" loCatId="relationship" qsTypeId="urn:microsoft.com/office/officeart/2005/8/quickstyle/simple1" qsCatId="simple" csTypeId="urn:microsoft.com/office/officeart/2005/8/colors/accent1_5" csCatId="accent1" phldr="1"/>
      <dgm:spPr/>
      <dgm:t>
        <a:bodyPr/>
        <a:lstStyle/>
        <a:p>
          <a:endParaRPr lang="en-GB"/>
        </a:p>
      </dgm:t>
    </dgm:pt>
    <dgm:pt modelId="{8AD22B04-989A-4846-969D-E47F4B4B4A93}">
      <dgm:prSet phldrT="[Testo]"/>
      <dgm:spPr>
        <a:solidFill>
          <a:schemeClr val="tx2">
            <a:lumMod val="20000"/>
            <a:lumOff val="80000"/>
            <a:alpha val="80000"/>
          </a:schemeClr>
        </a:solidFill>
        <a:ln>
          <a:solidFill>
            <a:srgbClr val="002060"/>
          </a:solidFill>
        </a:ln>
      </dgm:spPr>
      <dgm:t>
        <a:bodyPr/>
        <a:lstStyle/>
        <a:p>
          <a:r>
            <a:rPr lang="it-IT" i="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Ta</a:t>
          </a:r>
          <a:r>
            <a:rPr lang="it-IT"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i="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Tsing</a:t>
          </a:r>
          <a:r>
            <a:rPr lang="it-IT"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Leu Lee, </a:t>
          </a:r>
          <a:r>
            <a:rPr lang="en-GB"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being the fundamental laws, and a selection from the supplementary statutes of the penal code of China</a:t>
          </a:r>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London 1810</a:t>
          </a:r>
          <a:endParaRPr lang="en-GB" dirty="0">
            <a:solidFill>
              <a:srgbClr val="002060"/>
            </a:solidFill>
            <a:latin typeface="Verdana" panose="020B0604030504040204" pitchFamily="34" charset="0"/>
            <a:ea typeface="Verdana" panose="020B0604030504040204" pitchFamily="34" charset="0"/>
            <a:cs typeface="Verdana" panose="020B0604030504040204" pitchFamily="34" charset="0"/>
          </a:endParaRPr>
        </a:p>
      </dgm:t>
    </dgm:pt>
    <dgm:pt modelId="{E5763621-C67E-48CF-B92E-DB6832BB736E}" type="parTrans" cxnId="{553A4F50-5F89-479D-BF98-FE99AB676927}">
      <dgm:prSet/>
      <dgm:spPr/>
      <dgm:t>
        <a:bodyPr/>
        <a:lstStyle/>
        <a:p>
          <a:endParaRPr lang="en-GB"/>
        </a:p>
      </dgm:t>
    </dgm:pt>
    <dgm:pt modelId="{7F9C74EE-DF4D-42F1-916A-00D9D6A9DBB9}" type="sibTrans" cxnId="{553A4F50-5F89-479D-BF98-FE99AB676927}">
      <dgm:prSet/>
      <dgm:spPr/>
      <dgm:t>
        <a:bodyPr/>
        <a:lstStyle/>
        <a:p>
          <a:endParaRPr lang="en-GB"/>
        </a:p>
      </dgm:t>
    </dgm:pt>
    <dgm:pt modelId="{AD19E695-FE14-4524-BA78-FD9CFC98ED87}">
      <dgm:prSet phldrT="[Testo]"/>
      <dgm:spPr>
        <a:solidFill>
          <a:schemeClr val="accent4">
            <a:lumMod val="75000"/>
            <a:alpha val="90000"/>
          </a:schemeClr>
        </a:solidFill>
        <a:ln>
          <a:solidFill>
            <a:schemeClr val="tx1"/>
          </a:solidFill>
        </a:ln>
      </dgm:spPr>
      <dgm:t>
        <a:bodyPr/>
        <a:lstStyle/>
        <a:p>
          <a:r>
            <a:rPr lang="it-IT"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Lois </a:t>
          </a:r>
          <a:r>
            <a:rPr lang="it-IT" i="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fondamentales</a:t>
          </a:r>
          <a:r>
            <a:rPr lang="it-IT"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it-IT" i="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des</a:t>
          </a:r>
          <a:r>
            <a:rPr lang="it-IT"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it-IT" i="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Chinois</a:t>
          </a:r>
          <a:r>
            <a:rPr lang="it-IT"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r>
            <a:rPr lang="it-IT" dirty="0" smtClean="0">
              <a:solidFill>
                <a:schemeClr val="tx1"/>
              </a:solidFill>
              <a:latin typeface="Verdana" panose="020B0604030504040204" pitchFamily="34" charset="0"/>
              <a:ea typeface="Verdana" panose="020B0604030504040204" pitchFamily="34" charset="0"/>
              <a:cs typeface="Verdana" panose="020B0604030504040204" pitchFamily="34" charset="0"/>
            </a:rPr>
            <a:t>(Paris,1812)</a:t>
          </a:r>
          <a:endParaRPr lang="en-GB"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65608DAE-29E2-4DB3-A88A-CA8BB9CF9522}" type="parTrans" cxnId="{5767C5C7-5392-4442-A5EF-03456E638444}">
      <dgm:prSet/>
      <dgm:spPr>
        <a:ln>
          <a:solidFill>
            <a:srgbClr val="002060"/>
          </a:solidFill>
        </a:ln>
      </dgm:spPr>
      <dgm:t>
        <a:bodyPr/>
        <a:lstStyle/>
        <a:p>
          <a:endParaRPr lang="en-GB"/>
        </a:p>
      </dgm:t>
    </dgm:pt>
    <dgm:pt modelId="{4A2B23D6-139C-49A7-95A1-8137F2622F66}" type="sibTrans" cxnId="{5767C5C7-5392-4442-A5EF-03456E638444}">
      <dgm:prSet/>
      <dgm:spPr/>
      <dgm:t>
        <a:bodyPr/>
        <a:lstStyle/>
        <a:p>
          <a:endParaRPr lang="en-GB"/>
        </a:p>
      </dgm:t>
    </dgm:pt>
    <dgm:pt modelId="{8F8E42F7-12EE-4A63-B383-01E47420485E}">
      <dgm:prSet custT="1"/>
      <dgm:spPr>
        <a:ln>
          <a:solidFill>
            <a:schemeClr val="tx1"/>
          </a:solidFill>
        </a:ln>
      </dgm:spPr>
      <dgm:t>
        <a:bodyPr/>
        <a:lstStyle/>
        <a:p>
          <a:endParaRPr lang="es-ES" sz="2400" i="1" dirty="0" smtClean="0">
            <a:solidFill>
              <a:schemeClr val="tx1"/>
            </a:solidFill>
          </a:endParaRPr>
        </a:p>
        <a:p>
          <a:r>
            <a:rPr lang="es-ES" sz="2400" i="1" dirty="0" smtClean="0">
              <a:solidFill>
                <a:schemeClr val="tx1"/>
              </a:solidFill>
            </a:rPr>
            <a:t>Leyes Fundamentales Del Código Penal de La China</a:t>
          </a:r>
          <a:r>
            <a:rPr lang="es-ES" sz="2400" dirty="0" smtClean="0">
              <a:solidFill>
                <a:schemeClr val="tx1"/>
              </a:solidFill>
            </a:rPr>
            <a:t> </a:t>
          </a:r>
        </a:p>
        <a:p>
          <a:r>
            <a:rPr lang="es-ES" sz="2400" dirty="0" smtClean="0">
              <a:solidFill>
                <a:schemeClr val="tx1"/>
              </a:solidFill>
            </a:rPr>
            <a:t>(Habana, 1862)</a:t>
          </a:r>
          <a:r>
            <a:rPr lang="es-ES" sz="2100" dirty="0" smtClean="0">
              <a:solidFill>
                <a:schemeClr val="tx1"/>
              </a:solidFill>
            </a:rPr>
            <a:t>
</a:t>
          </a:r>
          <a:endParaRPr lang="en-GB" sz="2100" dirty="0">
            <a:solidFill>
              <a:schemeClr val="tx1"/>
            </a:solidFill>
          </a:endParaRPr>
        </a:p>
      </dgm:t>
    </dgm:pt>
    <dgm:pt modelId="{485A3A44-E0DA-47E5-912D-04B4F8B493E1}" type="parTrans" cxnId="{AB38B390-8D02-461D-9D89-D11B6200A455}">
      <dgm:prSet/>
      <dgm:spPr>
        <a:ln>
          <a:solidFill>
            <a:srgbClr val="002060"/>
          </a:solidFill>
        </a:ln>
      </dgm:spPr>
      <dgm:t>
        <a:bodyPr/>
        <a:lstStyle/>
        <a:p>
          <a:endParaRPr lang="en-GB"/>
        </a:p>
      </dgm:t>
    </dgm:pt>
    <dgm:pt modelId="{A65730D4-4CEA-4F0B-9450-D83D29E58E9B}" type="sibTrans" cxnId="{AB38B390-8D02-461D-9D89-D11B6200A455}">
      <dgm:prSet/>
      <dgm:spPr/>
      <dgm:t>
        <a:bodyPr/>
        <a:lstStyle/>
        <a:p>
          <a:endParaRPr lang="en-GB"/>
        </a:p>
      </dgm:t>
    </dgm:pt>
    <dgm:pt modelId="{4EC94690-6F95-4221-86A8-C3EF33714DE9}">
      <dgm:prSet/>
      <dgm:spPr>
        <a:solidFill>
          <a:schemeClr val="accent2">
            <a:lumMod val="20000"/>
            <a:lumOff val="80000"/>
            <a:alpha val="70000"/>
          </a:schemeClr>
        </a:solidFill>
        <a:ln>
          <a:solidFill>
            <a:schemeClr val="tx1"/>
          </a:solidFill>
        </a:ln>
      </dgm:spPr>
      <dgm:t>
        <a:bodyPr/>
        <a:lstStyle/>
        <a:p>
          <a:r>
            <a:rPr lang="it-IT" i="1" dirty="0" err="1"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Ta</a:t>
          </a:r>
          <a:r>
            <a:rPr lang="it-IT" i="1"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a:t>
          </a:r>
          <a:r>
            <a:rPr lang="it-IT" i="1" dirty="0" err="1"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Tsing</a:t>
          </a:r>
          <a:r>
            <a:rPr lang="it-IT" i="1"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-Leu-Lee: o sia Leggi fondamentali del Codice penale della China</a:t>
          </a:r>
          <a:r>
            <a:rPr lang="it-IT"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 </a:t>
          </a:r>
        </a:p>
        <a:p>
          <a:r>
            <a:rPr lang="it-IT"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(Milano, 1812)</a:t>
          </a:r>
          <a:endParaRPr lang="en-GB" dirty="0">
            <a:latin typeface="Verdana" panose="020B0604030504040204" pitchFamily="34" charset="0"/>
            <a:ea typeface="Verdana" panose="020B0604030504040204" pitchFamily="34" charset="0"/>
            <a:cs typeface="Verdana" panose="020B0604030504040204" pitchFamily="34" charset="0"/>
          </a:endParaRPr>
        </a:p>
      </dgm:t>
    </dgm:pt>
    <dgm:pt modelId="{91ED46A3-9FF0-4D67-AB1A-9FC841D4E0AC}" type="parTrans" cxnId="{9F3A3ECB-DC32-4B9F-9712-7410213F20C6}">
      <dgm:prSet/>
      <dgm:spPr>
        <a:ln>
          <a:solidFill>
            <a:srgbClr val="002060"/>
          </a:solidFill>
        </a:ln>
      </dgm:spPr>
      <dgm:t>
        <a:bodyPr/>
        <a:lstStyle/>
        <a:p>
          <a:endParaRPr lang="en-GB"/>
        </a:p>
      </dgm:t>
    </dgm:pt>
    <dgm:pt modelId="{3F4D5EC1-9F41-4DC5-98FB-9B6661022800}" type="sibTrans" cxnId="{9F3A3ECB-DC32-4B9F-9712-7410213F20C6}">
      <dgm:prSet/>
      <dgm:spPr/>
      <dgm:t>
        <a:bodyPr/>
        <a:lstStyle/>
        <a:p>
          <a:endParaRPr lang="en-GB"/>
        </a:p>
      </dgm:t>
    </dgm:pt>
    <dgm:pt modelId="{9F6A3CB1-6A19-421F-8FB5-88D66E616D31}" type="pres">
      <dgm:prSet presAssocID="{83BBC414-0AC3-4527-9418-9F88F6EB17FE}" presName="cycle" presStyleCnt="0">
        <dgm:presLayoutVars>
          <dgm:chMax val="1"/>
          <dgm:dir/>
          <dgm:animLvl val="ctr"/>
          <dgm:resizeHandles val="exact"/>
        </dgm:presLayoutVars>
      </dgm:prSet>
      <dgm:spPr/>
      <dgm:t>
        <a:bodyPr/>
        <a:lstStyle/>
        <a:p>
          <a:endParaRPr lang="en-GB"/>
        </a:p>
      </dgm:t>
    </dgm:pt>
    <dgm:pt modelId="{E19EFABC-3443-42CE-9F5A-EEA8607DF023}" type="pres">
      <dgm:prSet presAssocID="{8AD22B04-989A-4846-969D-E47F4B4B4A93}" presName="centerShape" presStyleLbl="node0" presStyleIdx="0" presStyleCnt="1" custScaleX="185523" custLinFactNeighborX="-928" custLinFactNeighborY="-64897"/>
      <dgm:spPr/>
      <dgm:t>
        <a:bodyPr/>
        <a:lstStyle/>
        <a:p>
          <a:endParaRPr lang="en-GB"/>
        </a:p>
      </dgm:t>
    </dgm:pt>
    <dgm:pt modelId="{A3E20E4E-09E0-4CDE-8517-40596E3FE352}" type="pres">
      <dgm:prSet presAssocID="{65608DAE-29E2-4DB3-A88A-CA8BB9CF9522}" presName="parTrans" presStyleLbl="bgSibTrans2D1" presStyleIdx="0" presStyleCnt="3" custAng="10389438" custScaleX="36483" custScaleY="77043" custLinFactNeighborX="-908" custLinFactNeighborY="-87160"/>
      <dgm:spPr/>
      <dgm:t>
        <a:bodyPr/>
        <a:lstStyle/>
        <a:p>
          <a:endParaRPr lang="en-GB"/>
        </a:p>
      </dgm:t>
    </dgm:pt>
    <dgm:pt modelId="{BE90EB41-F2DB-4C40-948B-7F2B14885555}" type="pres">
      <dgm:prSet presAssocID="{AD19E695-FE14-4524-BA78-FD9CFC98ED87}" presName="node" presStyleLbl="node1" presStyleIdx="0" presStyleCnt="3" custScaleX="107159" custScaleY="97692" custRadScaleRad="79840" custRadScaleInc="-38469">
        <dgm:presLayoutVars>
          <dgm:bulletEnabled val="1"/>
        </dgm:presLayoutVars>
      </dgm:prSet>
      <dgm:spPr/>
      <dgm:t>
        <a:bodyPr/>
        <a:lstStyle/>
        <a:p>
          <a:endParaRPr lang="en-GB"/>
        </a:p>
      </dgm:t>
    </dgm:pt>
    <dgm:pt modelId="{7D943469-11BE-4D44-B8E3-0D2E1CBAF513}" type="pres">
      <dgm:prSet presAssocID="{91ED46A3-9FF0-4D67-AB1A-9FC841D4E0AC}" presName="parTrans" presStyleLbl="bgSibTrans2D1" presStyleIdx="1" presStyleCnt="3" custAng="10860106" custFlipHor="1" custScaleX="38179" custScaleY="75160" custLinFactNeighborX="-3705" custLinFactNeighborY="-79771"/>
      <dgm:spPr/>
      <dgm:t>
        <a:bodyPr/>
        <a:lstStyle/>
        <a:p>
          <a:endParaRPr lang="en-GB"/>
        </a:p>
      </dgm:t>
    </dgm:pt>
    <dgm:pt modelId="{25F7DDF8-E63A-4BF2-BAA6-32476AE5DC04}" type="pres">
      <dgm:prSet presAssocID="{4EC94690-6F95-4221-86A8-C3EF33714DE9}" presName="node" presStyleLbl="node1" presStyleIdx="1" presStyleCnt="3" custRadScaleRad="5914" custRadScaleInc="-275703">
        <dgm:presLayoutVars>
          <dgm:bulletEnabled val="1"/>
        </dgm:presLayoutVars>
      </dgm:prSet>
      <dgm:spPr/>
      <dgm:t>
        <a:bodyPr/>
        <a:lstStyle/>
        <a:p>
          <a:endParaRPr lang="en-GB"/>
        </a:p>
      </dgm:t>
    </dgm:pt>
    <dgm:pt modelId="{1ABF8DBE-3820-4816-96A7-653F2B64572B}" type="pres">
      <dgm:prSet presAssocID="{485A3A44-E0DA-47E5-912D-04B4F8B493E1}" presName="parTrans" presStyleLbl="bgSibTrans2D1" presStyleIdx="2" presStyleCnt="3" custAng="11770101" custScaleX="32256" custScaleY="63260" custLinFactNeighborX="9831" custLinFactNeighborY="-99165"/>
      <dgm:spPr/>
      <dgm:t>
        <a:bodyPr/>
        <a:lstStyle/>
        <a:p>
          <a:endParaRPr lang="en-GB"/>
        </a:p>
      </dgm:t>
    </dgm:pt>
    <dgm:pt modelId="{414F8DBA-BCDC-49A8-A424-B3D2A0DE2FF5}" type="pres">
      <dgm:prSet presAssocID="{8F8E42F7-12EE-4A63-B383-01E47420485E}" presName="node" presStyleLbl="node1" presStyleIdx="2" presStyleCnt="3" custScaleX="106609" custScaleY="97725" custRadScaleRad="78178" custRadScaleInc="35597">
        <dgm:presLayoutVars>
          <dgm:bulletEnabled val="1"/>
        </dgm:presLayoutVars>
      </dgm:prSet>
      <dgm:spPr/>
      <dgm:t>
        <a:bodyPr/>
        <a:lstStyle/>
        <a:p>
          <a:endParaRPr lang="en-GB"/>
        </a:p>
      </dgm:t>
    </dgm:pt>
  </dgm:ptLst>
  <dgm:cxnLst>
    <dgm:cxn modelId="{C8985EC4-FCFE-4AA6-8B98-DFDE49B685B6}" type="presOf" srcId="{8AD22B04-989A-4846-969D-E47F4B4B4A93}" destId="{E19EFABC-3443-42CE-9F5A-EEA8607DF023}" srcOrd="0" destOrd="0" presId="urn:microsoft.com/office/officeart/2005/8/layout/radial4"/>
    <dgm:cxn modelId="{939048EE-5B8D-403C-BD23-CEA195F610A1}" type="presOf" srcId="{83BBC414-0AC3-4527-9418-9F88F6EB17FE}" destId="{9F6A3CB1-6A19-421F-8FB5-88D66E616D31}" srcOrd="0" destOrd="0" presId="urn:microsoft.com/office/officeart/2005/8/layout/radial4"/>
    <dgm:cxn modelId="{666AFE8C-FB2A-4CD9-B07D-156F59C4D04B}" type="presOf" srcId="{AD19E695-FE14-4524-BA78-FD9CFC98ED87}" destId="{BE90EB41-F2DB-4C40-948B-7F2B14885555}" srcOrd="0" destOrd="0" presId="urn:microsoft.com/office/officeart/2005/8/layout/radial4"/>
    <dgm:cxn modelId="{A56644F6-0141-49E3-B2AF-145D3958502F}" type="presOf" srcId="{65608DAE-29E2-4DB3-A88A-CA8BB9CF9522}" destId="{A3E20E4E-09E0-4CDE-8517-40596E3FE352}" srcOrd="0" destOrd="0" presId="urn:microsoft.com/office/officeart/2005/8/layout/radial4"/>
    <dgm:cxn modelId="{AB38B390-8D02-461D-9D89-D11B6200A455}" srcId="{8AD22B04-989A-4846-969D-E47F4B4B4A93}" destId="{8F8E42F7-12EE-4A63-B383-01E47420485E}" srcOrd="2" destOrd="0" parTransId="{485A3A44-E0DA-47E5-912D-04B4F8B493E1}" sibTransId="{A65730D4-4CEA-4F0B-9450-D83D29E58E9B}"/>
    <dgm:cxn modelId="{F823D28C-F7CB-4E4F-8979-D2E5E2847F37}" type="presOf" srcId="{91ED46A3-9FF0-4D67-AB1A-9FC841D4E0AC}" destId="{7D943469-11BE-4D44-B8E3-0D2E1CBAF513}" srcOrd="0" destOrd="0" presId="urn:microsoft.com/office/officeart/2005/8/layout/radial4"/>
    <dgm:cxn modelId="{9F3A3ECB-DC32-4B9F-9712-7410213F20C6}" srcId="{8AD22B04-989A-4846-969D-E47F4B4B4A93}" destId="{4EC94690-6F95-4221-86A8-C3EF33714DE9}" srcOrd="1" destOrd="0" parTransId="{91ED46A3-9FF0-4D67-AB1A-9FC841D4E0AC}" sibTransId="{3F4D5EC1-9F41-4DC5-98FB-9B6661022800}"/>
    <dgm:cxn modelId="{35EF8AF9-CCDD-4A3C-86EF-F1BBFD2081A9}" type="presOf" srcId="{8F8E42F7-12EE-4A63-B383-01E47420485E}" destId="{414F8DBA-BCDC-49A8-A424-B3D2A0DE2FF5}" srcOrd="0" destOrd="0" presId="urn:microsoft.com/office/officeart/2005/8/layout/radial4"/>
    <dgm:cxn modelId="{553A4F50-5F89-479D-BF98-FE99AB676927}" srcId="{83BBC414-0AC3-4527-9418-9F88F6EB17FE}" destId="{8AD22B04-989A-4846-969D-E47F4B4B4A93}" srcOrd="0" destOrd="0" parTransId="{E5763621-C67E-48CF-B92E-DB6832BB736E}" sibTransId="{7F9C74EE-DF4D-42F1-916A-00D9D6A9DBB9}"/>
    <dgm:cxn modelId="{F4AAC6EF-5C15-475D-92E2-A2182F9E040F}" type="presOf" srcId="{4EC94690-6F95-4221-86A8-C3EF33714DE9}" destId="{25F7DDF8-E63A-4BF2-BAA6-32476AE5DC04}" srcOrd="0" destOrd="0" presId="urn:microsoft.com/office/officeart/2005/8/layout/radial4"/>
    <dgm:cxn modelId="{C1909D9B-9244-4BC4-BFCA-68A0331F562A}" type="presOf" srcId="{485A3A44-E0DA-47E5-912D-04B4F8B493E1}" destId="{1ABF8DBE-3820-4816-96A7-653F2B64572B}" srcOrd="0" destOrd="0" presId="urn:microsoft.com/office/officeart/2005/8/layout/radial4"/>
    <dgm:cxn modelId="{5767C5C7-5392-4442-A5EF-03456E638444}" srcId="{8AD22B04-989A-4846-969D-E47F4B4B4A93}" destId="{AD19E695-FE14-4524-BA78-FD9CFC98ED87}" srcOrd="0" destOrd="0" parTransId="{65608DAE-29E2-4DB3-A88A-CA8BB9CF9522}" sibTransId="{4A2B23D6-139C-49A7-95A1-8137F2622F66}"/>
    <dgm:cxn modelId="{40656B29-19A9-43B9-8689-18DD5A4D3BFC}" type="presParOf" srcId="{9F6A3CB1-6A19-421F-8FB5-88D66E616D31}" destId="{E19EFABC-3443-42CE-9F5A-EEA8607DF023}" srcOrd="0" destOrd="0" presId="urn:microsoft.com/office/officeart/2005/8/layout/radial4"/>
    <dgm:cxn modelId="{BBC60980-3A25-49F2-A77A-A397D38D9317}" type="presParOf" srcId="{9F6A3CB1-6A19-421F-8FB5-88D66E616D31}" destId="{A3E20E4E-09E0-4CDE-8517-40596E3FE352}" srcOrd="1" destOrd="0" presId="urn:microsoft.com/office/officeart/2005/8/layout/radial4"/>
    <dgm:cxn modelId="{7AA5D47B-B73F-4D64-9297-5BD0A7C61BDD}" type="presParOf" srcId="{9F6A3CB1-6A19-421F-8FB5-88D66E616D31}" destId="{BE90EB41-F2DB-4C40-948B-7F2B14885555}" srcOrd="2" destOrd="0" presId="urn:microsoft.com/office/officeart/2005/8/layout/radial4"/>
    <dgm:cxn modelId="{00B1B987-A6F7-4238-A03E-02DF37660966}" type="presParOf" srcId="{9F6A3CB1-6A19-421F-8FB5-88D66E616D31}" destId="{7D943469-11BE-4D44-B8E3-0D2E1CBAF513}" srcOrd="3" destOrd="0" presId="urn:microsoft.com/office/officeart/2005/8/layout/radial4"/>
    <dgm:cxn modelId="{9C4BE109-0A38-4FFD-9D45-19CB45DA3173}" type="presParOf" srcId="{9F6A3CB1-6A19-421F-8FB5-88D66E616D31}" destId="{25F7DDF8-E63A-4BF2-BAA6-32476AE5DC04}" srcOrd="4" destOrd="0" presId="urn:microsoft.com/office/officeart/2005/8/layout/radial4"/>
    <dgm:cxn modelId="{8FFFCC6D-4EC4-4FB7-9340-349195FE8FC8}" type="presParOf" srcId="{9F6A3CB1-6A19-421F-8FB5-88D66E616D31}" destId="{1ABF8DBE-3820-4816-96A7-653F2B64572B}" srcOrd="5" destOrd="0" presId="urn:microsoft.com/office/officeart/2005/8/layout/radial4"/>
    <dgm:cxn modelId="{89944678-78CD-401D-94E9-2369FE10BF57}" type="presParOf" srcId="{9F6A3CB1-6A19-421F-8FB5-88D66E616D31}" destId="{414F8DBA-BCDC-49A8-A424-B3D2A0DE2FF5}"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8B637A-DA79-4A41-A2D6-7368592064CA}" type="doc">
      <dgm:prSet loTypeId="urn:microsoft.com/office/officeart/2005/8/layout/radial1" loCatId="cycle" qsTypeId="urn:microsoft.com/office/officeart/2005/8/quickstyle/simple5" qsCatId="simple" csTypeId="urn:microsoft.com/office/officeart/2005/8/colors/accent1_2" csCatId="accent1" phldr="1"/>
      <dgm:spPr/>
      <dgm:t>
        <a:bodyPr/>
        <a:lstStyle/>
        <a:p>
          <a:endParaRPr lang="en-GB"/>
        </a:p>
      </dgm:t>
    </dgm:pt>
    <dgm:pt modelId="{46221466-0F65-4BD2-865D-AA26FBBA36E3}">
      <dgm:prSet phldrT="[Testo]" custT="1"/>
      <dgm:spPr/>
      <dgm:t>
        <a:bodyPr/>
        <a:lstStyle/>
        <a:p>
          <a:r>
            <a:rPr lang="it-IT" sz="2300" dirty="0" smtClean="0"/>
            <a:t>Canton </a:t>
          </a:r>
          <a:r>
            <a:rPr lang="it-IT" sz="1800" dirty="0" smtClean="0"/>
            <a:t>e Macao</a:t>
          </a:r>
          <a:endParaRPr lang="en-GB" sz="1800" dirty="0"/>
        </a:p>
      </dgm:t>
    </dgm:pt>
    <dgm:pt modelId="{0F8D4281-14CB-44D2-B80A-E4F77BBC7F59}" type="parTrans" cxnId="{D01208F0-6549-4CB7-9DDA-EF6C88711D68}">
      <dgm:prSet/>
      <dgm:spPr/>
      <dgm:t>
        <a:bodyPr/>
        <a:lstStyle/>
        <a:p>
          <a:endParaRPr lang="en-GB"/>
        </a:p>
      </dgm:t>
    </dgm:pt>
    <dgm:pt modelId="{79ADF184-3D6E-4FF7-9DDB-633B46D8338F}" type="sibTrans" cxnId="{D01208F0-6549-4CB7-9DDA-EF6C88711D68}">
      <dgm:prSet/>
      <dgm:spPr/>
      <dgm:t>
        <a:bodyPr/>
        <a:lstStyle/>
        <a:p>
          <a:endParaRPr lang="en-GB"/>
        </a:p>
      </dgm:t>
    </dgm:pt>
    <dgm:pt modelId="{C3BFD3EB-70B7-4C0C-88FA-71F53A8FE429}">
      <dgm:prSet phldrT="[Testo]" custT="1"/>
      <dgm:spPr/>
      <dgm:t>
        <a:bodyPr/>
        <a:lstStyle/>
        <a:p>
          <a:r>
            <a:rPr lang="it-IT" sz="1900" dirty="0" smtClean="0"/>
            <a:t>George T. </a:t>
          </a:r>
          <a:r>
            <a:rPr lang="it-IT" sz="1900" dirty="0" err="1" smtClean="0"/>
            <a:t>Staunton</a:t>
          </a:r>
          <a:r>
            <a:rPr lang="it-IT" sz="1900" dirty="0" smtClean="0"/>
            <a:t> </a:t>
          </a:r>
          <a:r>
            <a:rPr lang="it-IT" sz="1600" dirty="0" smtClean="0"/>
            <a:t>(1781-1858)</a:t>
          </a:r>
          <a:endParaRPr lang="en-GB" sz="1900" dirty="0"/>
        </a:p>
      </dgm:t>
    </dgm:pt>
    <dgm:pt modelId="{0089EE01-F7F8-4A49-A0BE-3375B0189F4C}" type="parTrans" cxnId="{E08B1A24-F4E5-4204-BAA8-C7C751AC64A9}">
      <dgm:prSet/>
      <dgm:spPr>
        <a:ln>
          <a:solidFill>
            <a:srgbClr val="FFC000"/>
          </a:solidFill>
        </a:ln>
      </dgm:spPr>
      <dgm:t>
        <a:bodyPr/>
        <a:lstStyle/>
        <a:p>
          <a:endParaRPr lang="en-GB"/>
        </a:p>
      </dgm:t>
    </dgm:pt>
    <dgm:pt modelId="{6E958D06-4142-42D8-8A25-1C02C19675D4}" type="sibTrans" cxnId="{E08B1A24-F4E5-4204-BAA8-C7C751AC64A9}">
      <dgm:prSet/>
      <dgm:spPr/>
      <dgm:t>
        <a:bodyPr/>
        <a:lstStyle/>
        <a:p>
          <a:endParaRPr lang="en-GB"/>
        </a:p>
      </dgm:t>
    </dgm:pt>
    <dgm:pt modelId="{E024EE1D-87EE-448B-84B3-9081D6CBE133}">
      <dgm:prSet phldrT="[Testo]" custT="1"/>
      <dgm:spPr/>
      <dgm:t>
        <a:bodyPr/>
        <a:lstStyle/>
        <a:p>
          <a:r>
            <a:rPr lang="it-IT" sz="1800" dirty="0" smtClean="0"/>
            <a:t>Robert Morrison </a:t>
          </a:r>
          <a:r>
            <a:rPr lang="it-IT" sz="1400" dirty="0" smtClean="0"/>
            <a:t>(1782-1834)</a:t>
          </a:r>
          <a:endParaRPr lang="en-GB" sz="1800" dirty="0"/>
        </a:p>
      </dgm:t>
    </dgm:pt>
    <dgm:pt modelId="{A7E996C9-3CE0-407D-86B6-DAFFE89677CB}" type="parTrans" cxnId="{84C9EE68-71FC-456F-A749-3564FE289DB1}">
      <dgm:prSet/>
      <dgm:spPr>
        <a:ln>
          <a:solidFill>
            <a:srgbClr val="FFC000"/>
          </a:solidFill>
        </a:ln>
      </dgm:spPr>
      <dgm:t>
        <a:bodyPr/>
        <a:lstStyle/>
        <a:p>
          <a:endParaRPr lang="en-GB"/>
        </a:p>
      </dgm:t>
    </dgm:pt>
    <dgm:pt modelId="{629689C1-BC9B-42A1-8B7C-0297D385677E}" type="sibTrans" cxnId="{84C9EE68-71FC-456F-A749-3564FE289DB1}">
      <dgm:prSet/>
      <dgm:spPr/>
      <dgm:t>
        <a:bodyPr/>
        <a:lstStyle/>
        <a:p>
          <a:endParaRPr lang="en-GB"/>
        </a:p>
      </dgm:t>
    </dgm:pt>
    <dgm:pt modelId="{16DF91B0-68C0-4E59-8237-301812E8CDAC}">
      <dgm:prSet phldrT="[Testo]" custT="1"/>
      <dgm:spPr/>
      <dgm:t>
        <a:bodyPr/>
        <a:lstStyle/>
        <a:p>
          <a:pPr>
            <a:spcAft>
              <a:spcPts val="0"/>
            </a:spcAft>
          </a:pPr>
          <a:r>
            <a:rPr lang="it-IT" sz="1600" dirty="0" smtClean="0"/>
            <a:t>William </a:t>
          </a:r>
          <a:r>
            <a:rPr lang="it-IT" sz="1600" dirty="0" err="1" smtClean="0"/>
            <a:t>Milne</a:t>
          </a:r>
          <a:endParaRPr lang="it-IT" sz="1600" dirty="0" smtClean="0"/>
        </a:p>
        <a:p>
          <a:pPr>
            <a:spcAft>
              <a:spcPts val="0"/>
            </a:spcAft>
          </a:pPr>
          <a:r>
            <a:rPr lang="it-IT" sz="1200" dirty="0" smtClean="0"/>
            <a:t>(1785-1822)</a:t>
          </a:r>
        </a:p>
        <a:p>
          <a:pPr>
            <a:spcAft>
              <a:spcPts val="0"/>
            </a:spcAft>
          </a:pPr>
          <a:r>
            <a:rPr lang="it-IT" sz="1700" dirty="0" smtClean="0"/>
            <a:t> </a:t>
          </a:r>
          <a:r>
            <a:rPr lang="it-IT" sz="1400" dirty="0" smtClean="0"/>
            <a:t>Thomas Manning</a:t>
          </a:r>
        </a:p>
        <a:p>
          <a:pPr>
            <a:spcAft>
              <a:spcPct val="35000"/>
            </a:spcAft>
          </a:pPr>
          <a:r>
            <a:rPr lang="it-IT" sz="1200" dirty="0" smtClean="0"/>
            <a:t>(1772-1840)</a:t>
          </a:r>
          <a:endParaRPr lang="en-GB" sz="1600" dirty="0"/>
        </a:p>
      </dgm:t>
    </dgm:pt>
    <dgm:pt modelId="{A9668AFE-1DD7-4185-A0F4-CCB2066F7910}" type="parTrans" cxnId="{9CF3E6C1-F3AE-4A5E-9E6D-243ED4DDFC69}">
      <dgm:prSet/>
      <dgm:spPr>
        <a:ln>
          <a:solidFill>
            <a:srgbClr val="FFC000"/>
          </a:solidFill>
        </a:ln>
      </dgm:spPr>
      <dgm:t>
        <a:bodyPr/>
        <a:lstStyle/>
        <a:p>
          <a:endParaRPr lang="en-GB"/>
        </a:p>
      </dgm:t>
    </dgm:pt>
    <dgm:pt modelId="{607D1050-FE29-44E4-BDA9-D186E57B3395}" type="sibTrans" cxnId="{9CF3E6C1-F3AE-4A5E-9E6D-243ED4DDFC69}">
      <dgm:prSet/>
      <dgm:spPr/>
      <dgm:t>
        <a:bodyPr/>
        <a:lstStyle/>
        <a:p>
          <a:endParaRPr lang="en-GB"/>
        </a:p>
      </dgm:t>
    </dgm:pt>
    <dgm:pt modelId="{09F99AD4-5A83-44EE-99AE-C26E7E24A4D3}">
      <dgm:prSet phldrT="[Testo]" custT="1"/>
      <dgm:spPr/>
      <dgm:t>
        <a:bodyPr/>
        <a:lstStyle/>
        <a:p>
          <a:r>
            <a:rPr lang="it-IT" sz="1800" dirty="0" smtClean="0">
              <a:solidFill>
                <a:srgbClr val="FFC000"/>
              </a:solidFill>
            </a:rPr>
            <a:t>John F. Davis </a:t>
          </a:r>
        </a:p>
        <a:p>
          <a:r>
            <a:rPr lang="it-IT" sz="1600" dirty="0" smtClean="0"/>
            <a:t>(1795-1890)</a:t>
          </a:r>
          <a:endParaRPr lang="en-GB" sz="1600" dirty="0"/>
        </a:p>
      </dgm:t>
    </dgm:pt>
    <dgm:pt modelId="{DA5A5D26-A2B2-4C9A-84B6-95D9DAF8C8D8}" type="parTrans" cxnId="{035F1D11-FF03-409C-9720-DB40943CFBD6}">
      <dgm:prSet/>
      <dgm:spPr>
        <a:ln>
          <a:solidFill>
            <a:srgbClr val="FFC000"/>
          </a:solidFill>
        </a:ln>
      </dgm:spPr>
      <dgm:t>
        <a:bodyPr/>
        <a:lstStyle/>
        <a:p>
          <a:endParaRPr lang="en-GB"/>
        </a:p>
      </dgm:t>
    </dgm:pt>
    <dgm:pt modelId="{7BD03682-6A22-4431-AA71-0ED1A9B5BFEE}" type="sibTrans" cxnId="{035F1D11-FF03-409C-9720-DB40943CFBD6}">
      <dgm:prSet/>
      <dgm:spPr/>
      <dgm:t>
        <a:bodyPr/>
        <a:lstStyle/>
        <a:p>
          <a:endParaRPr lang="en-GB"/>
        </a:p>
      </dgm:t>
    </dgm:pt>
    <dgm:pt modelId="{719044C4-E602-4DA8-BB7D-A276DA571E4C}" type="pres">
      <dgm:prSet presAssocID="{628B637A-DA79-4A41-A2D6-7368592064CA}" presName="cycle" presStyleCnt="0">
        <dgm:presLayoutVars>
          <dgm:chMax val="1"/>
          <dgm:dir/>
          <dgm:animLvl val="ctr"/>
          <dgm:resizeHandles val="exact"/>
        </dgm:presLayoutVars>
      </dgm:prSet>
      <dgm:spPr/>
      <dgm:t>
        <a:bodyPr/>
        <a:lstStyle/>
        <a:p>
          <a:endParaRPr lang="en-GB"/>
        </a:p>
      </dgm:t>
    </dgm:pt>
    <dgm:pt modelId="{C7621C81-6AA1-4509-8178-2FA4491147AC}" type="pres">
      <dgm:prSet presAssocID="{46221466-0F65-4BD2-865D-AA26FBBA36E3}" presName="centerShape" presStyleLbl="node0" presStyleIdx="0" presStyleCnt="1"/>
      <dgm:spPr/>
      <dgm:t>
        <a:bodyPr/>
        <a:lstStyle/>
        <a:p>
          <a:endParaRPr lang="en-GB"/>
        </a:p>
      </dgm:t>
    </dgm:pt>
    <dgm:pt modelId="{04B80E15-C4BE-4FC4-BE23-B6A74E08F58A}" type="pres">
      <dgm:prSet presAssocID="{0089EE01-F7F8-4A49-A0BE-3375B0189F4C}" presName="Name9" presStyleLbl="parChTrans1D2" presStyleIdx="0" presStyleCnt="4"/>
      <dgm:spPr/>
      <dgm:t>
        <a:bodyPr/>
        <a:lstStyle/>
        <a:p>
          <a:endParaRPr lang="en-GB"/>
        </a:p>
      </dgm:t>
    </dgm:pt>
    <dgm:pt modelId="{B7215999-84D1-4C75-82F5-284B0489466A}" type="pres">
      <dgm:prSet presAssocID="{0089EE01-F7F8-4A49-A0BE-3375B0189F4C}" presName="connTx" presStyleLbl="parChTrans1D2" presStyleIdx="0" presStyleCnt="4"/>
      <dgm:spPr/>
      <dgm:t>
        <a:bodyPr/>
        <a:lstStyle/>
        <a:p>
          <a:endParaRPr lang="en-GB"/>
        </a:p>
      </dgm:t>
    </dgm:pt>
    <dgm:pt modelId="{172498CD-3C2F-47C7-8520-8EB9CF2BE0ED}" type="pres">
      <dgm:prSet presAssocID="{C3BFD3EB-70B7-4C0C-88FA-71F53A8FE429}" presName="node" presStyleLbl="node1" presStyleIdx="0" presStyleCnt="4" custScaleX="139043" custScaleY="112230">
        <dgm:presLayoutVars>
          <dgm:bulletEnabled val="1"/>
        </dgm:presLayoutVars>
      </dgm:prSet>
      <dgm:spPr/>
      <dgm:t>
        <a:bodyPr/>
        <a:lstStyle/>
        <a:p>
          <a:endParaRPr lang="en-GB"/>
        </a:p>
      </dgm:t>
    </dgm:pt>
    <dgm:pt modelId="{9008F2E9-7596-4F69-BAF3-B3C496CFBCB0}" type="pres">
      <dgm:prSet presAssocID="{A7E996C9-3CE0-407D-86B6-DAFFE89677CB}" presName="Name9" presStyleLbl="parChTrans1D2" presStyleIdx="1" presStyleCnt="4"/>
      <dgm:spPr/>
      <dgm:t>
        <a:bodyPr/>
        <a:lstStyle/>
        <a:p>
          <a:endParaRPr lang="en-GB"/>
        </a:p>
      </dgm:t>
    </dgm:pt>
    <dgm:pt modelId="{68E24153-6CC9-43D9-8F6E-83BA2217B6A5}" type="pres">
      <dgm:prSet presAssocID="{A7E996C9-3CE0-407D-86B6-DAFFE89677CB}" presName="connTx" presStyleLbl="parChTrans1D2" presStyleIdx="1" presStyleCnt="4"/>
      <dgm:spPr/>
      <dgm:t>
        <a:bodyPr/>
        <a:lstStyle/>
        <a:p>
          <a:endParaRPr lang="en-GB"/>
        </a:p>
      </dgm:t>
    </dgm:pt>
    <dgm:pt modelId="{29C5F717-0854-4DD2-A116-17AD3B00C0DC}" type="pres">
      <dgm:prSet presAssocID="{E024EE1D-87EE-448B-84B3-9081D6CBE133}" presName="node" presStyleLbl="node1" presStyleIdx="1" presStyleCnt="4" custRadScaleRad="190699" custRadScaleInc="-26854">
        <dgm:presLayoutVars>
          <dgm:bulletEnabled val="1"/>
        </dgm:presLayoutVars>
      </dgm:prSet>
      <dgm:spPr/>
      <dgm:t>
        <a:bodyPr/>
        <a:lstStyle/>
        <a:p>
          <a:endParaRPr lang="en-GB"/>
        </a:p>
      </dgm:t>
    </dgm:pt>
    <dgm:pt modelId="{1AA68158-D99B-49E1-805A-86E106150779}" type="pres">
      <dgm:prSet presAssocID="{A9668AFE-1DD7-4185-A0F4-CCB2066F7910}" presName="Name9" presStyleLbl="parChTrans1D2" presStyleIdx="2" presStyleCnt="4"/>
      <dgm:spPr/>
      <dgm:t>
        <a:bodyPr/>
        <a:lstStyle/>
        <a:p>
          <a:endParaRPr lang="en-GB"/>
        </a:p>
      </dgm:t>
    </dgm:pt>
    <dgm:pt modelId="{66F83727-2E62-4DF4-8CF3-9D85FE8DE39E}" type="pres">
      <dgm:prSet presAssocID="{A9668AFE-1DD7-4185-A0F4-CCB2066F7910}" presName="connTx" presStyleLbl="parChTrans1D2" presStyleIdx="2" presStyleCnt="4"/>
      <dgm:spPr/>
      <dgm:t>
        <a:bodyPr/>
        <a:lstStyle/>
        <a:p>
          <a:endParaRPr lang="en-GB"/>
        </a:p>
      </dgm:t>
    </dgm:pt>
    <dgm:pt modelId="{291F830C-2161-4D8E-83E3-5540097EF36C}" type="pres">
      <dgm:prSet presAssocID="{16DF91B0-68C0-4E59-8237-301812E8CDAC}" presName="node" presStyleLbl="node1" presStyleIdx="2" presStyleCnt="4" custScaleX="149221" custScaleY="108568">
        <dgm:presLayoutVars>
          <dgm:bulletEnabled val="1"/>
        </dgm:presLayoutVars>
      </dgm:prSet>
      <dgm:spPr/>
      <dgm:t>
        <a:bodyPr/>
        <a:lstStyle/>
        <a:p>
          <a:endParaRPr lang="en-GB"/>
        </a:p>
      </dgm:t>
    </dgm:pt>
    <dgm:pt modelId="{22C4AEF2-F8C6-4F47-A8A7-C79C5C0617A7}" type="pres">
      <dgm:prSet presAssocID="{DA5A5D26-A2B2-4C9A-84B6-95D9DAF8C8D8}" presName="Name9" presStyleLbl="parChTrans1D2" presStyleIdx="3" presStyleCnt="4"/>
      <dgm:spPr/>
      <dgm:t>
        <a:bodyPr/>
        <a:lstStyle/>
        <a:p>
          <a:endParaRPr lang="en-GB"/>
        </a:p>
      </dgm:t>
    </dgm:pt>
    <dgm:pt modelId="{1EA9AA9C-9467-45BF-8082-8D0662A39F4C}" type="pres">
      <dgm:prSet presAssocID="{DA5A5D26-A2B2-4C9A-84B6-95D9DAF8C8D8}" presName="connTx" presStyleLbl="parChTrans1D2" presStyleIdx="3" presStyleCnt="4"/>
      <dgm:spPr/>
      <dgm:t>
        <a:bodyPr/>
        <a:lstStyle/>
        <a:p>
          <a:endParaRPr lang="en-GB"/>
        </a:p>
      </dgm:t>
    </dgm:pt>
    <dgm:pt modelId="{5BF31A88-F20B-441E-8132-7C2E67895657}" type="pres">
      <dgm:prSet presAssocID="{09F99AD4-5A83-44EE-99AE-C26E7E24A4D3}" presName="node" presStyleLbl="node1" presStyleIdx="3" presStyleCnt="4" custScaleX="110707" custRadScaleRad="185952" custRadScaleInc="21551">
        <dgm:presLayoutVars>
          <dgm:bulletEnabled val="1"/>
        </dgm:presLayoutVars>
      </dgm:prSet>
      <dgm:spPr/>
      <dgm:t>
        <a:bodyPr/>
        <a:lstStyle/>
        <a:p>
          <a:endParaRPr lang="en-GB"/>
        </a:p>
      </dgm:t>
    </dgm:pt>
  </dgm:ptLst>
  <dgm:cxnLst>
    <dgm:cxn modelId="{EB98FD71-0D7E-4091-BCCB-3CAB5615E108}" type="presOf" srcId="{A9668AFE-1DD7-4185-A0F4-CCB2066F7910}" destId="{66F83727-2E62-4DF4-8CF3-9D85FE8DE39E}" srcOrd="1" destOrd="0" presId="urn:microsoft.com/office/officeart/2005/8/layout/radial1"/>
    <dgm:cxn modelId="{84C9EE68-71FC-456F-A749-3564FE289DB1}" srcId="{46221466-0F65-4BD2-865D-AA26FBBA36E3}" destId="{E024EE1D-87EE-448B-84B3-9081D6CBE133}" srcOrd="1" destOrd="0" parTransId="{A7E996C9-3CE0-407D-86B6-DAFFE89677CB}" sibTransId="{629689C1-BC9B-42A1-8B7C-0297D385677E}"/>
    <dgm:cxn modelId="{63E8A120-67D0-4CFB-ACD5-A3BBD15A65F2}" type="presOf" srcId="{0089EE01-F7F8-4A49-A0BE-3375B0189F4C}" destId="{04B80E15-C4BE-4FC4-BE23-B6A74E08F58A}" srcOrd="0" destOrd="0" presId="urn:microsoft.com/office/officeart/2005/8/layout/radial1"/>
    <dgm:cxn modelId="{1A1B5461-9CF7-44F5-91C9-47678C56BCFF}" type="presOf" srcId="{E024EE1D-87EE-448B-84B3-9081D6CBE133}" destId="{29C5F717-0854-4DD2-A116-17AD3B00C0DC}" srcOrd="0" destOrd="0" presId="urn:microsoft.com/office/officeart/2005/8/layout/radial1"/>
    <dgm:cxn modelId="{9CF3E6C1-F3AE-4A5E-9E6D-243ED4DDFC69}" srcId="{46221466-0F65-4BD2-865D-AA26FBBA36E3}" destId="{16DF91B0-68C0-4E59-8237-301812E8CDAC}" srcOrd="2" destOrd="0" parTransId="{A9668AFE-1DD7-4185-A0F4-CCB2066F7910}" sibTransId="{607D1050-FE29-44E4-BDA9-D186E57B3395}"/>
    <dgm:cxn modelId="{4B2938C4-9562-4A3F-A209-7D4F392833D3}" type="presOf" srcId="{628B637A-DA79-4A41-A2D6-7368592064CA}" destId="{719044C4-E602-4DA8-BB7D-A276DA571E4C}" srcOrd="0" destOrd="0" presId="urn:microsoft.com/office/officeart/2005/8/layout/radial1"/>
    <dgm:cxn modelId="{13EA07A7-53BF-4D63-805B-201FBF1E3C93}" type="presOf" srcId="{DA5A5D26-A2B2-4C9A-84B6-95D9DAF8C8D8}" destId="{1EA9AA9C-9467-45BF-8082-8D0662A39F4C}" srcOrd="1" destOrd="0" presId="urn:microsoft.com/office/officeart/2005/8/layout/radial1"/>
    <dgm:cxn modelId="{0193FD11-66A4-423A-B95B-9106C7F84826}" type="presOf" srcId="{A7E996C9-3CE0-407D-86B6-DAFFE89677CB}" destId="{68E24153-6CC9-43D9-8F6E-83BA2217B6A5}" srcOrd="1" destOrd="0" presId="urn:microsoft.com/office/officeart/2005/8/layout/radial1"/>
    <dgm:cxn modelId="{035F1D11-FF03-409C-9720-DB40943CFBD6}" srcId="{46221466-0F65-4BD2-865D-AA26FBBA36E3}" destId="{09F99AD4-5A83-44EE-99AE-C26E7E24A4D3}" srcOrd="3" destOrd="0" parTransId="{DA5A5D26-A2B2-4C9A-84B6-95D9DAF8C8D8}" sibTransId="{7BD03682-6A22-4431-AA71-0ED1A9B5BFEE}"/>
    <dgm:cxn modelId="{868C50A4-43DF-4769-9C78-06B62A3EEBE6}" type="presOf" srcId="{0089EE01-F7F8-4A49-A0BE-3375B0189F4C}" destId="{B7215999-84D1-4C75-82F5-284B0489466A}" srcOrd="1" destOrd="0" presId="urn:microsoft.com/office/officeart/2005/8/layout/radial1"/>
    <dgm:cxn modelId="{A4735A5C-896B-45C7-9EF4-5C55D58B13A5}" type="presOf" srcId="{A7E996C9-3CE0-407D-86B6-DAFFE89677CB}" destId="{9008F2E9-7596-4F69-BAF3-B3C496CFBCB0}" srcOrd="0" destOrd="0" presId="urn:microsoft.com/office/officeart/2005/8/layout/radial1"/>
    <dgm:cxn modelId="{E350E6F7-3201-4FDE-B3AC-370392A21D7D}" type="presOf" srcId="{16DF91B0-68C0-4E59-8237-301812E8CDAC}" destId="{291F830C-2161-4D8E-83E3-5540097EF36C}" srcOrd="0" destOrd="0" presId="urn:microsoft.com/office/officeart/2005/8/layout/radial1"/>
    <dgm:cxn modelId="{44377C2E-4FB9-4D14-A9FE-09B8A31AF0F9}" type="presOf" srcId="{DA5A5D26-A2B2-4C9A-84B6-95D9DAF8C8D8}" destId="{22C4AEF2-F8C6-4F47-A8A7-C79C5C0617A7}" srcOrd="0" destOrd="0" presId="urn:microsoft.com/office/officeart/2005/8/layout/radial1"/>
    <dgm:cxn modelId="{D2DD8605-8694-42C1-8412-F6742369C1CF}" type="presOf" srcId="{A9668AFE-1DD7-4185-A0F4-CCB2066F7910}" destId="{1AA68158-D99B-49E1-805A-86E106150779}" srcOrd="0" destOrd="0" presId="urn:microsoft.com/office/officeart/2005/8/layout/radial1"/>
    <dgm:cxn modelId="{E08B1A24-F4E5-4204-BAA8-C7C751AC64A9}" srcId="{46221466-0F65-4BD2-865D-AA26FBBA36E3}" destId="{C3BFD3EB-70B7-4C0C-88FA-71F53A8FE429}" srcOrd="0" destOrd="0" parTransId="{0089EE01-F7F8-4A49-A0BE-3375B0189F4C}" sibTransId="{6E958D06-4142-42D8-8A25-1C02C19675D4}"/>
    <dgm:cxn modelId="{D01208F0-6549-4CB7-9DDA-EF6C88711D68}" srcId="{628B637A-DA79-4A41-A2D6-7368592064CA}" destId="{46221466-0F65-4BD2-865D-AA26FBBA36E3}" srcOrd="0" destOrd="0" parTransId="{0F8D4281-14CB-44D2-B80A-E4F77BBC7F59}" sibTransId="{79ADF184-3D6E-4FF7-9DDB-633B46D8338F}"/>
    <dgm:cxn modelId="{F1047306-DF4C-4659-95A3-CD0FAC0DE3B4}" type="presOf" srcId="{C3BFD3EB-70B7-4C0C-88FA-71F53A8FE429}" destId="{172498CD-3C2F-47C7-8520-8EB9CF2BE0ED}" srcOrd="0" destOrd="0" presId="urn:microsoft.com/office/officeart/2005/8/layout/radial1"/>
    <dgm:cxn modelId="{A143692B-1E18-49D1-8109-7343E7C4F4B3}" type="presOf" srcId="{09F99AD4-5A83-44EE-99AE-C26E7E24A4D3}" destId="{5BF31A88-F20B-441E-8132-7C2E67895657}" srcOrd="0" destOrd="0" presId="urn:microsoft.com/office/officeart/2005/8/layout/radial1"/>
    <dgm:cxn modelId="{A17FE25A-3808-4EFF-BC23-9431A5C3E10C}" type="presOf" srcId="{46221466-0F65-4BD2-865D-AA26FBBA36E3}" destId="{C7621C81-6AA1-4509-8178-2FA4491147AC}" srcOrd="0" destOrd="0" presId="urn:microsoft.com/office/officeart/2005/8/layout/radial1"/>
    <dgm:cxn modelId="{10B437F2-B9D2-41ED-8F0A-43A2C006EAE7}" type="presParOf" srcId="{719044C4-E602-4DA8-BB7D-A276DA571E4C}" destId="{C7621C81-6AA1-4509-8178-2FA4491147AC}" srcOrd="0" destOrd="0" presId="urn:microsoft.com/office/officeart/2005/8/layout/radial1"/>
    <dgm:cxn modelId="{B19B038F-3117-407D-9410-7858ED0ABAD6}" type="presParOf" srcId="{719044C4-E602-4DA8-BB7D-A276DA571E4C}" destId="{04B80E15-C4BE-4FC4-BE23-B6A74E08F58A}" srcOrd="1" destOrd="0" presId="urn:microsoft.com/office/officeart/2005/8/layout/radial1"/>
    <dgm:cxn modelId="{8DED7C09-E9B8-4243-A580-750B9F1F4FB1}" type="presParOf" srcId="{04B80E15-C4BE-4FC4-BE23-B6A74E08F58A}" destId="{B7215999-84D1-4C75-82F5-284B0489466A}" srcOrd="0" destOrd="0" presId="urn:microsoft.com/office/officeart/2005/8/layout/radial1"/>
    <dgm:cxn modelId="{125222D7-C45E-4923-B207-5E6098ECD6AD}" type="presParOf" srcId="{719044C4-E602-4DA8-BB7D-A276DA571E4C}" destId="{172498CD-3C2F-47C7-8520-8EB9CF2BE0ED}" srcOrd="2" destOrd="0" presId="urn:microsoft.com/office/officeart/2005/8/layout/radial1"/>
    <dgm:cxn modelId="{AD3DC9AA-94D5-4E50-B9C0-8A0FF7567FF4}" type="presParOf" srcId="{719044C4-E602-4DA8-BB7D-A276DA571E4C}" destId="{9008F2E9-7596-4F69-BAF3-B3C496CFBCB0}" srcOrd="3" destOrd="0" presId="urn:microsoft.com/office/officeart/2005/8/layout/radial1"/>
    <dgm:cxn modelId="{99BEB640-E2BC-4B33-97FE-163DF86F0172}" type="presParOf" srcId="{9008F2E9-7596-4F69-BAF3-B3C496CFBCB0}" destId="{68E24153-6CC9-43D9-8F6E-83BA2217B6A5}" srcOrd="0" destOrd="0" presId="urn:microsoft.com/office/officeart/2005/8/layout/radial1"/>
    <dgm:cxn modelId="{AB7DEDBA-3FC0-4EDF-9F15-35327EB0E116}" type="presParOf" srcId="{719044C4-E602-4DA8-BB7D-A276DA571E4C}" destId="{29C5F717-0854-4DD2-A116-17AD3B00C0DC}" srcOrd="4" destOrd="0" presId="urn:microsoft.com/office/officeart/2005/8/layout/radial1"/>
    <dgm:cxn modelId="{ED4767C1-65C4-42F1-B105-D5292D8A6D4F}" type="presParOf" srcId="{719044C4-E602-4DA8-BB7D-A276DA571E4C}" destId="{1AA68158-D99B-49E1-805A-86E106150779}" srcOrd="5" destOrd="0" presId="urn:microsoft.com/office/officeart/2005/8/layout/radial1"/>
    <dgm:cxn modelId="{DD3EA7C6-1D26-4B3A-8D00-163D8ACE3646}" type="presParOf" srcId="{1AA68158-D99B-49E1-805A-86E106150779}" destId="{66F83727-2E62-4DF4-8CF3-9D85FE8DE39E}" srcOrd="0" destOrd="0" presId="urn:microsoft.com/office/officeart/2005/8/layout/radial1"/>
    <dgm:cxn modelId="{90C8AA18-EC83-4238-A74E-D5BE4038A965}" type="presParOf" srcId="{719044C4-E602-4DA8-BB7D-A276DA571E4C}" destId="{291F830C-2161-4D8E-83E3-5540097EF36C}" srcOrd="6" destOrd="0" presId="urn:microsoft.com/office/officeart/2005/8/layout/radial1"/>
    <dgm:cxn modelId="{E1C099D1-BB80-4FC3-B6A6-598655B98278}" type="presParOf" srcId="{719044C4-E602-4DA8-BB7D-A276DA571E4C}" destId="{22C4AEF2-F8C6-4F47-A8A7-C79C5C0617A7}" srcOrd="7" destOrd="0" presId="urn:microsoft.com/office/officeart/2005/8/layout/radial1"/>
    <dgm:cxn modelId="{B194DD01-DCBD-40F3-A31C-502CD10BD35F}" type="presParOf" srcId="{22C4AEF2-F8C6-4F47-A8A7-C79C5C0617A7}" destId="{1EA9AA9C-9467-45BF-8082-8D0662A39F4C}" srcOrd="0" destOrd="0" presId="urn:microsoft.com/office/officeart/2005/8/layout/radial1"/>
    <dgm:cxn modelId="{307AF792-8182-433B-8FBF-73CC16364999}" type="presParOf" srcId="{719044C4-E602-4DA8-BB7D-A276DA571E4C}" destId="{5BF31A88-F20B-441E-8132-7C2E67895657}"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EFABC-3443-42CE-9F5A-EEA8607DF023}">
      <dsp:nvSpPr>
        <dsp:cNvPr id="0" name=""/>
        <dsp:cNvSpPr/>
      </dsp:nvSpPr>
      <dsp:spPr>
        <a:xfrm>
          <a:off x="1755841" y="0"/>
          <a:ext cx="5144103" cy="2772758"/>
        </a:xfrm>
        <a:prstGeom prst="ellipse">
          <a:avLst/>
        </a:prstGeom>
        <a:solidFill>
          <a:schemeClr val="tx2">
            <a:lumMod val="20000"/>
            <a:lumOff val="80000"/>
            <a:alpha val="80000"/>
          </a:schemeClr>
        </a:solidFill>
        <a:ln w="1587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Ta</a:t>
          </a:r>
          <a:r>
            <a:rPr lang="it-IT" sz="23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sz="23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Tsing</a:t>
          </a:r>
          <a:r>
            <a:rPr lang="it-IT" sz="23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Leu Lee, </a:t>
          </a:r>
          <a:r>
            <a:rPr lang="en-GB" sz="23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being the fundamental laws, and a selection from the supplementary statutes of the penal code of China</a:t>
          </a:r>
          <a:r>
            <a:rPr lang="it-IT" sz="23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London 1810</a:t>
          </a:r>
          <a:endParaRPr lang="en-GB" sz="2300"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dsp:txBody>
      <dsp:txXfrm>
        <a:off x="2509177" y="406061"/>
        <a:ext cx="3637431" cy="1960636"/>
      </dsp:txXfrm>
    </dsp:sp>
    <dsp:sp modelId="{A3E20E4E-09E0-4CDE-8517-40596E3FE352}">
      <dsp:nvSpPr>
        <dsp:cNvPr id="0" name=""/>
        <dsp:cNvSpPr/>
      </dsp:nvSpPr>
      <dsp:spPr>
        <a:xfrm rot="18528961">
          <a:off x="1867432" y="2411775"/>
          <a:ext cx="752402" cy="608821"/>
        </a:xfrm>
        <a:prstGeom prst="leftArrow">
          <a:avLst>
            <a:gd name="adj1" fmla="val 60000"/>
            <a:gd name="adj2" fmla="val 50000"/>
          </a:avLst>
        </a:prstGeom>
        <a:solidFill>
          <a:schemeClr val="accent1">
            <a:shade val="9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BE90EB41-F2DB-4C40-948B-7F2B14885555}">
      <dsp:nvSpPr>
        <dsp:cNvPr id="0" name=""/>
        <dsp:cNvSpPr/>
      </dsp:nvSpPr>
      <dsp:spPr>
        <a:xfrm>
          <a:off x="113530" y="3096341"/>
          <a:ext cx="2822696" cy="2058659"/>
        </a:xfrm>
        <a:prstGeom prst="roundRect">
          <a:avLst>
            <a:gd name="adj" fmla="val 10000"/>
          </a:avLst>
        </a:prstGeom>
        <a:solidFill>
          <a:schemeClr val="accent4">
            <a:lumMod val="75000"/>
            <a:alpha val="90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it-IT" sz="2100" i="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Lois </a:t>
          </a:r>
          <a:r>
            <a:rPr lang="it-IT" sz="2100" i="1"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fondamentales</a:t>
          </a:r>
          <a:r>
            <a:rPr lang="it-IT" sz="2100" i="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it-IT" sz="2100" i="1"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des</a:t>
          </a:r>
          <a:r>
            <a:rPr lang="it-IT" sz="2100" i="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it-IT" sz="2100" i="1"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Chinois</a:t>
          </a:r>
          <a:r>
            <a:rPr lang="it-IT" sz="2100" i="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lvl="0" algn="ctr" defTabSz="933450">
            <a:lnSpc>
              <a:spcPct val="90000"/>
            </a:lnSpc>
            <a:spcBef>
              <a:spcPct val="0"/>
            </a:spcBef>
            <a:spcAft>
              <a:spcPct val="35000"/>
            </a:spcAft>
          </a:pPr>
          <a:r>
            <a:rPr lang="it-IT" sz="21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(Paris,1812)</a:t>
          </a:r>
          <a:endParaRPr lang="en-GB" sz="21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173826" y="3156637"/>
        <a:ext cx="2702104" cy="1938067"/>
      </dsp:txXfrm>
    </dsp:sp>
    <dsp:sp modelId="{7D943469-11BE-4D44-B8E3-0D2E1CBAF513}">
      <dsp:nvSpPr>
        <dsp:cNvPr id="0" name=""/>
        <dsp:cNvSpPr/>
      </dsp:nvSpPr>
      <dsp:spPr>
        <a:xfrm rot="5352951" flipH="1">
          <a:off x="3870212" y="2989722"/>
          <a:ext cx="782678" cy="593941"/>
        </a:xfrm>
        <a:prstGeom prst="leftArrow">
          <a:avLst>
            <a:gd name="adj1" fmla="val 60000"/>
            <a:gd name="adj2" fmla="val 50000"/>
          </a:avLst>
        </a:prstGeom>
        <a:solidFill>
          <a:schemeClr val="accent1">
            <a:shade val="90000"/>
            <a:hueOff val="0"/>
            <a:satOff val="-552"/>
            <a:lumOff val="1821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25F7DDF8-E63A-4BF2-BAA6-32476AE5DC04}">
      <dsp:nvSpPr>
        <dsp:cNvPr id="0" name=""/>
        <dsp:cNvSpPr/>
      </dsp:nvSpPr>
      <dsp:spPr>
        <a:xfrm>
          <a:off x="3024338" y="3888429"/>
          <a:ext cx="2634120" cy="2107296"/>
        </a:xfrm>
        <a:prstGeom prst="roundRect">
          <a:avLst>
            <a:gd name="adj" fmla="val 10000"/>
          </a:avLst>
        </a:prstGeom>
        <a:solidFill>
          <a:schemeClr val="accent2">
            <a:lumMod val="20000"/>
            <a:lumOff val="80000"/>
            <a:alpha val="70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it-IT" sz="2100" i="1" kern="1200" dirty="0" err="1"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Ta</a:t>
          </a:r>
          <a:r>
            <a:rPr lang="it-IT" sz="2100" i="1" kern="1200"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a:t>
          </a:r>
          <a:r>
            <a:rPr lang="it-IT" sz="2100" i="1" kern="1200" dirty="0" err="1"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Tsing</a:t>
          </a:r>
          <a:r>
            <a:rPr lang="it-IT" sz="2100" i="1" kern="1200"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-Leu-Lee: o sia Leggi fondamentali del Codice penale della China</a:t>
          </a:r>
          <a:r>
            <a:rPr lang="it-IT" sz="2100" kern="1200"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 </a:t>
          </a:r>
        </a:p>
        <a:p>
          <a:pPr lvl="0" algn="ctr" defTabSz="933450">
            <a:lnSpc>
              <a:spcPct val="90000"/>
            </a:lnSpc>
            <a:spcBef>
              <a:spcPct val="0"/>
            </a:spcBef>
            <a:spcAft>
              <a:spcPct val="35000"/>
            </a:spcAft>
          </a:pPr>
          <a:r>
            <a:rPr lang="it-IT" sz="2100" kern="1200"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(Milano, 1812)</a:t>
          </a:r>
          <a:endParaRPr lang="en-GB" sz="2100" kern="1200" dirty="0">
            <a:latin typeface="Verdana" panose="020B0604030504040204" pitchFamily="34" charset="0"/>
            <a:ea typeface="Verdana" panose="020B0604030504040204" pitchFamily="34" charset="0"/>
            <a:cs typeface="Verdana" panose="020B0604030504040204" pitchFamily="34" charset="0"/>
          </a:endParaRPr>
        </a:p>
      </dsp:txBody>
      <dsp:txXfrm>
        <a:off x="3086059" y="3950150"/>
        <a:ext cx="2510678" cy="1983854"/>
      </dsp:txXfrm>
    </dsp:sp>
    <dsp:sp modelId="{1ABF8DBE-3820-4816-96A7-653F2B64572B}">
      <dsp:nvSpPr>
        <dsp:cNvPr id="0" name=""/>
        <dsp:cNvSpPr/>
      </dsp:nvSpPr>
      <dsp:spPr>
        <a:xfrm rot="14350175">
          <a:off x="6316972" y="2327108"/>
          <a:ext cx="655808" cy="499903"/>
        </a:xfrm>
        <a:prstGeom prst="leftArrow">
          <a:avLst>
            <a:gd name="adj1" fmla="val 60000"/>
            <a:gd name="adj2" fmla="val 50000"/>
          </a:avLst>
        </a:prstGeom>
        <a:solidFill>
          <a:schemeClr val="accent1">
            <a:shade val="90000"/>
            <a:hueOff val="0"/>
            <a:satOff val="-1103"/>
            <a:lumOff val="36421"/>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414F8DBA-BCDC-49A8-A424-B3D2A0DE2FF5}">
      <dsp:nvSpPr>
        <dsp:cNvPr id="0" name=""/>
        <dsp:cNvSpPr/>
      </dsp:nvSpPr>
      <dsp:spPr>
        <a:xfrm>
          <a:off x="5784350" y="3024334"/>
          <a:ext cx="2808209" cy="2059355"/>
        </a:xfrm>
        <a:prstGeom prst="roundRect">
          <a:avLst>
            <a:gd name="adj" fmla="val 10000"/>
          </a:avLst>
        </a:prstGeom>
        <a:solidFill>
          <a:schemeClr val="accent1">
            <a:alpha val="90000"/>
            <a:hueOff val="0"/>
            <a:satOff val="0"/>
            <a:lumOff val="0"/>
            <a:alphaOff val="-40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endParaRPr lang="es-ES" sz="2400" i="1" kern="1200" dirty="0" smtClean="0">
            <a:solidFill>
              <a:schemeClr val="tx1"/>
            </a:solidFill>
          </a:endParaRPr>
        </a:p>
        <a:p>
          <a:pPr lvl="0" algn="ctr" defTabSz="1066800">
            <a:lnSpc>
              <a:spcPct val="90000"/>
            </a:lnSpc>
            <a:spcBef>
              <a:spcPct val="0"/>
            </a:spcBef>
            <a:spcAft>
              <a:spcPct val="35000"/>
            </a:spcAft>
          </a:pPr>
          <a:r>
            <a:rPr lang="es-ES" sz="2400" i="1" kern="1200" dirty="0" smtClean="0">
              <a:solidFill>
                <a:schemeClr val="tx1"/>
              </a:solidFill>
            </a:rPr>
            <a:t>Leyes Fundamentales Del Código Penal de La China</a:t>
          </a:r>
          <a:r>
            <a:rPr lang="es-ES" sz="2400" kern="1200" dirty="0" smtClean="0">
              <a:solidFill>
                <a:schemeClr val="tx1"/>
              </a:solidFill>
            </a:rPr>
            <a:t> </a:t>
          </a:r>
        </a:p>
        <a:p>
          <a:pPr lvl="0" algn="ctr" defTabSz="1066800">
            <a:lnSpc>
              <a:spcPct val="90000"/>
            </a:lnSpc>
            <a:spcBef>
              <a:spcPct val="0"/>
            </a:spcBef>
            <a:spcAft>
              <a:spcPct val="35000"/>
            </a:spcAft>
          </a:pPr>
          <a:r>
            <a:rPr lang="es-ES" sz="2400" kern="1200" dirty="0" smtClean="0">
              <a:solidFill>
                <a:schemeClr val="tx1"/>
              </a:solidFill>
            </a:rPr>
            <a:t>(Habana, 1862)</a:t>
          </a:r>
          <a:r>
            <a:rPr lang="es-ES" sz="2100" kern="1200" dirty="0" smtClean="0">
              <a:solidFill>
                <a:schemeClr val="tx1"/>
              </a:solidFill>
            </a:rPr>
            <a:t>
</a:t>
          </a:r>
          <a:endParaRPr lang="en-GB" sz="2100" kern="1200" dirty="0">
            <a:solidFill>
              <a:schemeClr val="tx1"/>
            </a:solidFill>
          </a:endParaRPr>
        </a:p>
      </dsp:txBody>
      <dsp:txXfrm>
        <a:off x="5844666" y="3084650"/>
        <a:ext cx="2687577" cy="19387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21C81-6AA1-4509-8178-2FA4491147AC}">
      <dsp:nvSpPr>
        <dsp:cNvPr id="0" name=""/>
        <dsp:cNvSpPr/>
      </dsp:nvSpPr>
      <dsp:spPr>
        <a:xfrm>
          <a:off x="3501393" y="1886728"/>
          <a:ext cx="1437437" cy="1437437"/>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kern="1200" dirty="0" smtClean="0"/>
            <a:t>Canton </a:t>
          </a:r>
          <a:r>
            <a:rPr lang="it-IT" sz="1800" kern="1200" dirty="0" smtClean="0"/>
            <a:t>e Macao</a:t>
          </a:r>
          <a:endParaRPr lang="en-GB" sz="1800" kern="1200" dirty="0"/>
        </a:p>
      </dsp:txBody>
      <dsp:txXfrm>
        <a:off x="3711901" y="2097236"/>
        <a:ext cx="1016421" cy="1016421"/>
      </dsp:txXfrm>
    </dsp:sp>
    <dsp:sp modelId="{04B80E15-C4BE-4FC4-BE23-B6A74E08F58A}">
      <dsp:nvSpPr>
        <dsp:cNvPr id="0" name=""/>
        <dsp:cNvSpPr/>
      </dsp:nvSpPr>
      <dsp:spPr>
        <a:xfrm rot="16200000">
          <a:off x="4048278" y="1699425"/>
          <a:ext cx="343668" cy="30937"/>
        </a:xfrm>
        <a:custGeom>
          <a:avLst/>
          <a:gdLst/>
          <a:ahLst/>
          <a:cxnLst/>
          <a:rect l="0" t="0" r="0" b="0"/>
          <a:pathLst>
            <a:path>
              <a:moveTo>
                <a:pt x="0" y="15468"/>
              </a:moveTo>
              <a:lnTo>
                <a:pt x="343668" y="15468"/>
              </a:lnTo>
            </a:path>
          </a:pathLst>
        </a:custGeom>
        <a:noFill/>
        <a:ln w="15875"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211520" y="1706302"/>
        <a:ext cx="17183" cy="17183"/>
      </dsp:txXfrm>
    </dsp:sp>
    <dsp:sp modelId="{172498CD-3C2F-47C7-8520-8EB9CF2BE0ED}">
      <dsp:nvSpPr>
        <dsp:cNvPr id="0" name=""/>
        <dsp:cNvSpPr/>
      </dsp:nvSpPr>
      <dsp:spPr>
        <a:xfrm>
          <a:off x="3220784" y="-70175"/>
          <a:ext cx="1998656" cy="1613235"/>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it-IT" sz="1900" kern="1200" dirty="0" smtClean="0"/>
            <a:t>George T. </a:t>
          </a:r>
          <a:r>
            <a:rPr lang="it-IT" sz="1900" kern="1200" dirty="0" err="1" smtClean="0"/>
            <a:t>Staunton</a:t>
          </a:r>
          <a:r>
            <a:rPr lang="it-IT" sz="1900" kern="1200" dirty="0" smtClean="0"/>
            <a:t> </a:t>
          </a:r>
          <a:r>
            <a:rPr lang="it-IT" sz="1600" kern="1200" dirty="0" smtClean="0"/>
            <a:t>(1781-1858)</a:t>
          </a:r>
          <a:endParaRPr lang="en-GB" sz="1900" kern="1200" dirty="0"/>
        </a:p>
      </dsp:txBody>
      <dsp:txXfrm>
        <a:off x="3513480" y="166078"/>
        <a:ext cx="1413264" cy="1140729"/>
      </dsp:txXfrm>
    </dsp:sp>
    <dsp:sp modelId="{9008F2E9-7596-4F69-BAF3-B3C496CFBCB0}">
      <dsp:nvSpPr>
        <dsp:cNvPr id="0" name=""/>
        <dsp:cNvSpPr/>
      </dsp:nvSpPr>
      <dsp:spPr>
        <a:xfrm rot="20862466">
          <a:off x="4898656" y="2216897"/>
          <a:ext cx="2067352" cy="30937"/>
        </a:xfrm>
        <a:custGeom>
          <a:avLst/>
          <a:gdLst/>
          <a:ahLst/>
          <a:cxnLst/>
          <a:rect l="0" t="0" r="0" b="0"/>
          <a:pathLst>
            <a:path>
              <a:moveTo>
                <a:pt x="0" y="15468"/>
              </a:moveTo>
              <a:lnTo>
                <a:pt x="2067352" y="15468"/>
              </a:lnTo>
            </a:path>
          </a:pathLst>
        </a:custGeom>
        <a:noFill/>
        <a:ln w="15875"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p>
      </dsp:txBody>
      <dsp:txXfrm>
        <a:off x="5880649" y="2180682"/>
        <a:ext cx="103367" cy="103367"/>
      </dsp:txXfrm>
    </dsp:sp>
    <dsp:sp modelId="{29C5F717-0854-4DD2-A116-17AD3B00C0DC}">
      <dsp:nvSpPr>
        <dsp:cNvPr id="0" name=""/>
        <dsp:cNvSpPr/>
      </dsp:nvSpPr>
      <dsp:spPr>
        <a:xfrm>
          <a:off x="6925834" y="1140566"/>
          <a:ext cx="1437437" cy="1437437"/>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kern="1200" dirty="0" smtClean="0"/>
            <a:t>Robert Morrison </a:t>
          </a:r>
          <a:r>
            <a:rPr lang="it-IT" sz="1400" kern="1200" dirty="0" smtClean="0"/>
            <a:t>(1782-1834)</a:t>
          </a:r>
          <a:endParaRPr lang="en-GB" sz="1800" kern="1200" dirty="0"/>
        </a:p>
      </dsp:txBody>
      <dsp:txXfrm>
        <a:off x="7136342" y="1351074"/>
        <a:ext cx="1016421" cy="1016421"/>
      </dsp:txXfrm>
    </dsp:sp>
    <dsp:sp modelId="{1AA68158-D99B-49E1-805A-86E106150779}">
      <dsp:nvSpPr>
        <dsp:cNvPr id="0" name=""/>
        <dsp:cNvSpPr/>
      </dsp:nvSpPr>
      <dsp:spPr>
        <a:xfrm rot="5400000">
          <a:off x="4035118" y="3493691"/>
          <a:ext cx="369988" cy="30937"/>
        </a:xfrm>
        <a:custGeom>
          <a:avLst/>
          <a:gdLst/>
          <a:ahLst/>
          <a:cxnLst/>
          <a:rect l="0" t="0" r="0" b="0"/>
          <a:pathLst>
            <a:path>
              <a:moveTo>
                <a:pt x="0" y="15468"/>
              </a:moveTo>
              <a:lnTo>
                <a:pt x="369988" y="15468"/>
              </a:lnTo>
            </a:path>
          </a:pathLst>
        </a:custGeom>
        <a:noFill/>
        <a:ln w="15875"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210862" y="3499910"/>
        <a:ext cx="18499" cy="18499"/>
      </dsp:txXfrm>
    </dsp:sp>
    <dsp:sp modelId="{291F830C-2161-4D8E-83E3-5540097EF36C}">
      <dsp:nvSpPr>
        <dsp:cNvPr id="0" name=""/>
        <dsp:cNvSpPr/>
      </dsp:nvSpPr>
      <dsp:spPr>
        <a:xfrm>
          <a:off x="3147633" y="3694153"/>
          <a:ext cx="2144958" cy="1560597"/>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ts val="0"/>
            </a:spcAft>
          </a:pPr>
          <a:r>
            <a:rPr lang="it-IT" sz="1600" kern="1200" dirty="0" smtClean="0"/>
            <a:t>William </a:t>
          </a:r>
          <a:r>
            <a:rPr lang="it-IT" sz="1600" kern="1200" dirty="0" err="1" smtClean="0"/>
            <a:t>Milne</a:t>
          </a:r>
          <a:endParaRPr lang="it-IT" sz="1600" kern="1200" dirty="0" smtClean="0"/>
        </a:p>
        <a:p>
          <a:pPr lvl="0" algn="ctr" defTabSz="711200">
            <a:lnSpc>
              <a:spcPct val="90000"/>
            </a:lnSpc>
            <a:spcBef>
              <a:spcPct val="0"/>
            </a:spcBef>
            <a:spcAft>
              <a:spcPts val="0"/>
            </a:spcAft>
          </a:pPr>
          <a:r>
            <a:rPr lang="it-IT" sz="1200" kern="1200" dirty="0" smtClean="0"/>
            <a:t>(1785-1822)</a:t>
          </a:r>
        </a:p>
        <a:p>
          <a:pPr lvl="0" algn="ctr" defTabSz="711200">
            <a:lnSpc>
              <a:spcPct val="90000"/>
            </a:lnSpc>
            <a:spcBef>
              <a:spcPct val="0"/>
            </a:spcBef>
            <a:spcAft>
              <a:spcPts val="0"/>
            </a:spcAft>
          </a:pPr>
          <a:r>
            <a:rPr lang="it-IT" sz="1700" kern="1200" dirty="0" smtClean="0"/>
            <a:t> </a:t>
          </a:r>
          <a:r>
            <a:rPr lang="it-IT" sz="1400" kern="1200" dirty="0" smtClean="0"/>
            <a:t>Thomas Manning</a:t>
          </a:r>
        </a:p>
        <a:p>
          <a:pPr lvl="0" algn="ctr" defTabSz="711200">
            <a:lnSpc>
              <a:spcPct val="90000"/>
            </a:lnSpc>
            <a:spcBef>
              <a:spcPct val="0"/>
            </a:spcBef>
            <a:spcAft>
              <a:spcPct val="35000"/>
            </a:spcAft>
          </a:pPr>
          <a:r>
            <a:rPr lang="it-IT" sz="1200" kern="1200" dirty="0" smtClean="0"/>
            <a:t>(1772-1840)</a:t>
          </a:r>
          <a:endParaRPr lang="en-GB" sz="1600" kern="1200" dirty="0"/>
        </a:p>
      </dsp:txBody>
      <dsp:txXfrm>
        <a:off x="3461755" y="3922697"/>
        <a:ext cx="1516714" cy="1103509"/>
      </dsp:txXfrm>
    </dsp:sp>
    <dsp:sp modelId="{22C4AEF2-F8C6-4F47-A8A7-C79C5C0617A7}">
      <dsp:nvSpPr>
        <dsp:cNvPr id="0" name=""/>
        <dsp:cNvSpPr/>
      </dsp:nvSpPr>
      <dsp:spPr>
        <a:xfrm rot="11382101">
          <a:off x="1563432" y="2303521"/>
          <a:ext cx="1962272" cy="30937"/>
        </a:xfrm>
        <a:custGeom>
          <a:avLst/>
          <a:gdLst/>
          <a:ahLst/>
          <a:cxnLst/>
          <a:rect l="0" t="0" r="0" b="0"/>
          <a:pathLst>
            <a:path>
              <a:moveTo>
                <a:pt x="0" y="15468"/>
              </a:moveTo>
              <a:lnTo>
                <a:pt x="1962272" y="15468"/>
              </a:lnTo>
            </a:path>
          </a:pathLst>
        </a:custGeom>
        <a:noFill/>
        <a:ln w="15875"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2495511" y="2269933"/>
        <a:ext cx="98113" cy="98113"/>
      </dsp:txXfrm>
    </dsp:sp>
    <dsp:sp modelId="{5BF31A88-F20B-441E-8132-7C2E67895657}">
      <dsp:nvSpPr>
        <dsp:cNvPr id="0" name=""/>
        <dsp:cNvSpPr/>
      </dsp:nvSpPr>
      <dsp:spPr>
        <a:xfrm>
          <a:off x="0" y="1301274"/>
          <a:ext cx="1591343" cy="1437437"/>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kern="1200" dirty="0" smtClean="0">
              <a:solidFill>
                <a:srgbClr val="FFC000"/>
              </a:solidFill>
            </a:rPr>
            <a:t>John F. Davis </a:t>
          </a:r>
        </a:p>
        <a:p>
          <a:pPr lvl="0" algn="ctr" defTabSz="800100">
            <a:lnSpc>
              <a:spcPct val="90000"/>
            </a:lnSpc>
            <a:spcBef>
              <a:spcPct val="0"/>
            </a:spcBef>
            <a:spcAft>
              <a:spcPct val="35000"/>
            </a:spcAft>
          </a:pPr>
          <a:r>
            <a:rPr lang="it-IT" sz="1600" kern="1200" dirty="0" smtClean="0"/>
            <a:t>(1795-1890)</a:t>
          </a:r>
          <a:endParaRPr lang="en-GB" sz="1600" kern="1200" dirty="0"/>
        </a:p>
      </dsp:txBody>
      <dsp:txXfrm>
        <a:off x="233047" y="1511782"/>
        <a:ext cx="1125249" cy="101642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9DA75D-3B32-4E57-86A0-C70BB0E3F356}" type="datetime1">
              <a:rPr lang="en-GB" smtClean="0"/>
              <a:t>06/11/2019</a:t>
            </a:fld>
            <a:endParaRPr lang="en-GB"/>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DBAD45-0617-4B31-9A05-24814534AE17}" type="slidenum">
              <a:rPr lang="en-GB" smtClean="0"/>
              <a:t>‹N›</a:t>
            </a:fld>
            <a:endParaRPr lang="en-GB"/>
          </a:p>
        </p:txBody>
      </p:sp>
    </p:spTree>
    <p:extLst>
      <p:ext uri="{BB962C8B-B14F-4D97-AF65-F5344CB8AC3E}">
        <p14:creationId xmlns:p14="http://schemas.microsoft.com/office/powerpoint/2010/main" val="1847067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CC2407-2610-4EDB-B76A-DF51F4D9F9A6}" type="datetime1">
              <a:rPr lang="en-GB" smtClean="0"/>
              <a:t>06/11/2019</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B21BDB-E7DD-4512-9A6A-89991C7C5A92}" type="slidenum">
              <a:rPr lang="en-GB" smtClean="0"/>
              <a:t>‹N›</a:t>
            </a:fld>
            <a:endParaRPr lang="en-GB"/>
          </a:p>
        </p:txBody>
      </p:sp>
    </p:spTree>
    <p:extLst>
      <p:ext uri="{BB962C8B-B14F-4D97-AF65-F5344CB8AC3E}">
        <p14:creationId xmlns:p14="http://schemas.microsoft.com/office/powerpoint/2010/main" val="3765329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ADB21BDB-E7DD-4512-9A6A-89991C7C5A92}" type="slidenum">
              <a:rPr lang="en-GB" smtClean="0"/>
              <a:t>1</a:t>
            </a:fld>
            <a:endParaRPr lang="en-GB"/>
          </a:p>
        </p:txBody>
      </p:sp>
    </p:spTree>
    <p:extLst>
      <p:ext uri="{BB962C8B-B14F-4D97-AF65-F5344CB8AC3E}">
        <p14:creationId xmlns:p14="http://schemas.microsoft.com/office/powerpoint/2010/main" val="164234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Slide Number Placeholder 4"/>
          <p:cNvSpPr>
            <a:spLocks noGrp="1"/>
          </p:cNvSpPr>
          <p:nvPr>
            <p:ph type="sldNum" sz="quarter" idx="11"/>
          </p:nvPr>
        </p:nvSpPr>
        <p:spPr/>
        <p:txBody>
          <a:bodyPr/>
          <a:lstStyle/>
          <a:p>
            <a:fld id="{ADB21BDB-E7DD-4512-9A6A-89991C7C5A92}" type="slidenum">
              <a:rPr lang="en-GB" smtClean="0"/>
              <a:t>17</a:t>
            </a:fld>
            <a:endParaRPr lang="en-GB"/>
          </a:p>
        </p:txBody>
      </p:sp>
    </p:spTree>
    <p:extLst>
      <p:ext uri="{BB962C8B-B14F-4D97-AF65-F5344CB8AC3E}">
        <p14:creationId xmlns:p14="http://schemas.microsoft.com/office/powerpoint/2010/main" val="228538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Slide Number Placeholder 5"/>
          <p:cNvSpPr>
            <a:spLocks noGrp="1"/>
          </p:cNvSpPr>
          <p:nvPr>
            <p:ph type="sldNum" sz="quarter" idx="12"/>
          </p:nvPr>
        </p:nvSpPr>
        <p:spPr/>
        <p:txBody>
          <a:bodyPr/>
          <a:lstStyle/>
          <a:p>
            <a:fld id="{ADB21BDB-E7DD-4512-9A6A-89991C7C5A92}" type="slidenum">
              <a:rPr lang="en-GB" smtClean="0"/>
              <a:t>46</a:t>
            </a:fld>
            <a:endParaRPr lang="en-GB"/>
          </a:p>
        </p:txBody>
      </p:sp>
    </p:spTree>
    <p:extLst>
      <p:ext uri="{BB962C8B-B14F-4D97-AF65-F5344CB8AC3E}">
        <p14:creationId xmlns:p14="http://schemas.microsoft.com/office/powerpoint/2010/main" val="54212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lvl="1"/>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‹N›</a:t>
            </a:fld>
            <a:endParaRPr lang="en-GB"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8761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1"/>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‹N›</a:t>
            </a:fld>
            <a:endParaRPr lang="en-GB" dirty="0"/>
          </a:p>
        </p:txBody>
      </p:sp>
    </p:spTree>
    <p:extLst>
      <p:ext uri="{BB962C8B-B14F-4D97-AF65-F5344CB8AC3E}">
        <p14:creationId xmlns:p14="http://schemas.microsoft.com/office/powerpoint/2010/main" val="18307351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1"/>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‹N›</a:t>
            </a:fld>
            <a:endParaRPr lang="en-GB" dirty="0"/>
          </a:p>
        </p:txBody>
      </p:sp>
    </p:spTree>
    <p:extLst>
      <p:ext uri="{BB962C8B-B14F-4D97-AF65-F5344CB8AC3E}">
        <p14:creationId xmlns:p14="http://schemas.microsoft.com/office/powerpoint/2010/main" val="10506732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576" y="332656"/>
            <a:ext cx="7543800" cy="864097"/>
          </a:xfrm>
        </p:spPr>
        <p:txBody>
          <a:bodyPr anchor="ctr" anchorCtr="0"/>
          <a:lstStyle>
            <a:lvl1pPr>
              <a:defRPr sz="4400" b="1">
                <a:solidFill>
                  <a:srgbClr val="FFC000"/>
                </a:solidFill>
              </a:defRPr>
            </a:lvl1pPr>
          </a:lstStyle>
          <a:p>
            <a:r>
              <a:rPr lang="en-US" dirty="0" smtClean="0"/>
              <a:t>	Click to edit Master title style</a:t>
            </a:r>
            <a:endParaRPr lang="en-US" dirty="0"/>
          </a:p>
        </p:txBody>
      </p:sp>
      <p:sp>
        <p:nvSpPr>
          <p:cNvPr id="3" name="Content Placeholder 2"/>
          <p:cNvSpPr>
            <a:spLocks noGrp="1"/>
          </p:cNvSpPr>
          <p:nvPr>
            <p:ph idx="1"/>
          </p:nvPr>
        </p:nvSpPr>
        <p:spPr>
          <a:xfrm>
            <a:off x="539553" y="1556792"/>
            <a:ext cx="7737136" cy="4464496"/>
          </a:xfrm>
        </p:spPr>
        <p:txBody>
          <a:bodyPr>
            <a:normAutofit/>
          </a:bodyPr>
          <a:lstStyle>
            <a:lvl1pPr marL="342900" indent="-342900">
              <a:buClr>
                <a:schemeClr val="tx1"/>
              </a:buClr>
              <a:buFont typeface="Arial" panose="020B0604020202020204" pitchFamily="34" charset="0"/>
              <a:buChar char="•"/>
              <a:defRPr sz="2400">
                <a:solidFill>
                  <a:schemeClr val="tx1"/>
                </a:solidFill>
              </a:defRPr>
            </a:lvl1pPr>
            <a:lvl2pPr marL="630238" indent="-430213">
              <a:buClr>
                <a:schemeClr val="tx1"/>
              </a:buClr>
              <a:buFont typeface="Wingdings" panose="05000000000000000000" pitchFamily="2" charset="2"/>
              <a:buChar char="Ø"/>
              <a:defRPr sz="2000">
                <a:solidFill>
                  <a:schemeClr val="tx1"/>
                </a:solidFill>
              </a:defRPr>
            </a:lvl2pPr>
            <a:lvl3pPr marL="630238" indent="-246063">
              <a:buClr>
                <a:schemeClr val="tx1"/>
              </a:buClr>
              <a:buSzPct val="80000"/>
              <a:buFont typeface="Wingdings" panose="05000000000000000000" pitchFamily="2" charset="2"/>
              <a:buChar char="Ø"/>
              <a:defRPr sz="1600">
                <a:solidFill>
                  <a:schemeClr val="tx1"/>
                </a:solidFill>
              </a:defRPr>
            </a:lvl3pPr>
            <a:lvl4pPr marL="985838" indent="-266700">
              <a:buClr>
                <a:schemeClr val="tx1"/>
              </a:buClr>
              <a:buSzPct val="80000"/>
              <a:buFont typeface="Wingdings" panose="05000000000000000000" pitchFamily="2" charset="2"/>
              <a:buChar char="Ø"/>
              <a:tabLst>
                <a:tab pos="1339850" algn="l"/>
              </a:tabLst>
              <a:defRPr sz="1600">
                <a:solidFill>
                  <a:schemeClr val="tx1"/>
                </a:solidFill>
              </a:defRPr>
            </a:lvl4pPr>
            <a:lvl5pPr marL="1252538" indent="-271463">
              <a:buClr>
                <a:schemeClr val="tx1"/>
              </a:buClr>
              <a:buSzPct val="80000"/>
              <a:buFont typeface="Wingdings" panose="05000000000000000000" pitchFamily="2" charset="2"/>
              <a:buChar char="Ø"/>
              <a:defRPr sz="1600">
                <a:solidFill>
                  <a:schemeClr val="tx1"/>
                </a:solidFill>
              </a:defRPr>
            </a:lvl5pPr>
          </a:lstStyle>
          <a:p>
            <a:pPr lvl="0"/>
            <a:r>
              <a:rPr lang="en-US" dirty="0" smtClean="0"/>
              <a:t>Click to edit Master text styles</a:t>
            </a:r>
          </a:p>
          <a:p>
            <a:pPr lvl="1"/>
            <a:r>
              <a:rPr lang="en-US" dirty="0" smtClean="0"/>
              <a:t>Second level</a:t>
            </a:r>
          </a:p>
          <a:p>
            <a:pPr lvl="3"/>
            <a:r>
              <a:rPr lang="en-US" dirty="0" smtClean="0"/>
              <a:t>Third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460432" y="6459785"/>
            <a:ext cx="479963" cy="365125"/>
          </a:xfrm>
        </p:spPr>
        <p:txBody>
          <a:bodyPr/>
          <a:lstStyle>
            <a:lvl1pPr>
              <a:defRPr sz="1400" b="1"/>
            </a:lvl1pPr>
          </a:lstStyle>
          <a:p>
            <a:fld id="{F6FE4793-2B3E-4CB8-84EB-E4F698C83395}" type="slidenum">
              <a:rPr lang="en-GB" smtClean="0"/>
              <a:pPr/>
              <a:t>‹N›</a:t>
            </a:fld>
            <a:endParaRPr lang="en-GB" dirty="0"/>
          </a:p>
        </p:txBody>
      </p:sp>
    </p:spTree>
    <p:extLst>
      <p:ext uri="{BB962C8B-B14F-4D97-AF65-F5344CB8AC3E}">
        <p14:creationId xmlns:p14="http://schemas.microsoft.com/office/powerpoint/2010/main" val="5024846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1"/>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‹N›</a:t>
            </a:fld>
            <a:endParaRPr lang="en-GB" dirty="0"/>
          </a:p>
        </p:txBody>
      </p: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4353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lvl="1"/>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6FE4793-2B3E-4CB8-84EB-E4F698C83395}" type="slidenum">
              <a:rPr lang="en-GB" smtClean="0"/>
              <a:pPr/>
              <a:t>‹N›</a:t>
            </a:fld>
            <a:endParaRPr lang="en-GB" dirty="0"/>
          </a:p>
        </p:txBody>
      </p:sp>
    </p:spTree>
    <p:extLst>
      <p:ext uri="{BB962C8B-B14F-4D97-AF65-F5344CB8AC3E}">
        <p14:creationId xmlns:p14="http://schemas.microsoft.com/office/powerpoint/2010/main" val="28437096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lvl="1"/>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6FE4793-2B3E-4CB8-84EB-E4F698C83395}" type="slidenum">
              <a:rPr lang="en-GB" smtClean="0"/>
              <a:pPr/>
              <a:t>‹N›</a:t>
            </a:fld>
            <a:endParaRPr lang="en-GB" dirty="0"/>
          </a:p>
        </p:txBody>
      </p:sp>
    </p:spTree>
    <p:extLst>
      <p:ext uri="{BB962C8B-B14F-4D97-AF65-F5344CB8AC3E}">
        <p14:creationId xmlns:p14="http://schemas.microsoft.com/office/powerpoint/2010/main" val="5742620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lvl="1"/>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‹N›</a:t>
            </a:fld>
            <a:endParaRPr lang="en-GB" dirty="0"/>
          </a:p>
        </p:txBody>
      </p:sp>
    </p:spTree>
    <p:extLst>
      <p:ext uri="{BB962C8B-B14F-4D97-AF65-F5344CB8AC3E}">
        <p14:creationId xmlns:p14="http://schemas.microsoft.com/office/powerpoint/2010/main" val="38973006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lvl="1"/>
            <a:endParaRPr lang="en-GB"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dirty="0"/>
          </a:p>
        </p:txBody>
      </p:sp>
      <p:sp>
        <p:nvSpPr>
          <p:cNvPr id="9" name="Slide Number Placeholder 8"/>
          <p:cNvSpPr>
            <a:spLocks noGrp="1"/>
          </p:cNvSpPr>
          <p:nvPr>
            <p:ph type="sldNum" sz="quarter" idx="12"/>
          </p:nvPr>
        </p:nvSpPr>
        <p:spPr/>
        <p:txBody>
          <a:bodyPr/>
          <a:lstStyle/>
          <a:p>
            <a:fld id="{F6FE4793-2B3E-4CB8-84EB-E4F698C83395}" type="slidenum">
              <a:rPr lang="en-GB" smtClean="0"/>
              <a:pPr/>
              <a:t>‹N›</a:t>
            </a:fld>
            <a:endParaRPr lang="en-GB" dirty="0"/>
          </a:p>
        </p:txBody>
      </p:sp>
    </p:spTree>
    <p:extLst>
      <p:ext uri="{BB962C8B-B14F-4D97-AF65-F5344CB8AC3E}">
        <p14:creationId xmlns:p14="http://schemas.microsoft.com/office/powerpoint/2010/main" val="37257931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lvl="1"/>
            <a:endParaRPr lang="en-GB"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6FE4793-2B3E-4CB8-84EB-E4F698C83395}" type="slidenum">
              <a:rPr lang="en-GB" smtClean="0"/>
              <a:pPr/>
              <a:t>‹N›</a:t>
            </a:fld>
            <a:endParaRPr lang="en-GB" dirty="0"/>
          </a:p>
        </p:txBody>
      </p:sp>
    </p:spTree>
    <p:extLst>
      <p:ext uri="{BB962C8B-B14F-4D97-AF65-F5344CB8AC3E}">
        <p14:creationId xmlns:p14="http://schemas.microsoft.com/office/powerpoint/2010/main" val="2006517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1"/>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6FE4793-2B3E-4CB8-84EB-E4F698C83395}" type="slidenum">
              <a:rPr lang="en-GB" smtClean="0"/>
              <a:pPr/>
              <a:t>‹N›</a:t>
            </a:fld>
            <a:endParaRPr lang="en-GB" dirty="0"/>
          </a:p>
        </p:txBody>
      </p:sp>
    </p:spTree>
    <p:extLst>
      <p:ext uri="{BB962C8B-B14F-4D97-AF65-F5344CB8AC3E}">
        <p14:creationId xmlns:p14="http://schemas.microsoft.com/office/powerpoint/2010/main" val="1142823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982156"/>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79512"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lvl="1"/>
            <a:endParaRPr lang="en-GB"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dirty="0"/>
          </a:p>
        </p:txBody>
      </p:sp>
      <p:sp>
        <p:nvSpPr>
          <p:cNvPr id="6" name="Slide Number Placeholder 5"/>
          <p:cNvSpPr>
            <a:spLocks noGrp="1"/>
          </p:cNvSpPr>
          <p:nvPr>
            <p:ph type="sldNum" sz="quarter" idx="4"/>
          </p:nvPr>
        </p:nvSpPr>
        <p:spPr>
          <a:xfrm>
            <a:off x="7956376" y="6446067"/>
            <a:ext cx="984019" cy="365125"/>
          </a:xfrm>
          <a:prstGeom prst="rect">
            <a:avLst/>
          </a:prstGeom>
        </p:spPr>
        <p:txBody>
          <a:bodyPr vert="horz" lIns="91440" tIns="45720" rIns="91440" bIns="45720" rtlCol="0" anchor="ctr"/>
          <a:lstStyle>
            <a:lvl1pPr algn="r">
              <a:defRPr sz="1600" b="1">
                <a:solidFill>
                  <a:srgbClr val="FFFFFF"/>
                </a:solidFill>
              </a:defRPr>
            </a:lvl1pPr>
          </a:lstStyle>
          <a:p>
            <a:fld id="{F6FE4793-2B3E-4CB8-84EB-E4F698C83395}" type="slidenum">
              <a:rPr lang="en-GB" smtClean="0"/>
              <a:pPr/>
              <a:t>‹N›</a:t>
            </a:fld>
            <a:endParaRPr lang="en-GB" dirty="0"/>
          </a:p>
        </p:txBody>
      </p:sp>
    </p:spTree>
    <p:extLst>
      <p:ext uri="{BB962C8B-B14F-4D97-AF65-F5344CB8AC3E}">
        <p14:creationId xmlns:p14="http://schemas.microsoft.com/office/powerpoint/2010/main" val="139942080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p:txStyles>
    <p:titleStyle>
      <a:lvl1pPr algn="ctr" defTabSz="914400" rtl="0" eaLnBrk="1" latinLnBrk="0" hangingPunct="1">
        <a:lnSpc>
          <a:spcPct val="85000"/>
        </a:lnSpc>
        <a:spcBef>
          <a:spcPct val="0"/>
        </a:spcBef>
        <a:buNone/>
        <a:defRPr sz="4800" kern="1200" spc="-50" baseline="0">
          <a:solidFill>
            <a:srgbClr val="FFC000"/>
          </a:solidFill>
          <a:latin typeface="+mj-lt"/>
          <a:ea typeface="+mj-ea"/>
          <a:cs typeface="+mj-cs"/>
        </a:defRPr>
      </a:lvl1pPr>
    </p:titleStyle>
    <p:bodyStyle>
      <a:lvl1pPr marL="342900" indent="-342900" algn="l" defTabSz="914400" rtl="0" eaLnBrk="1" latinLnBrk="0" hangingPunct="1">
        <a:lnSpc>
          <a:spcPct val="90000"/>
        </a:lnSpc>
        <a:spcBef>
          <a:spcPts val="1200"/>
        </a:spcBef>
        <a:spcAft>
          <a:spcPts val="200"/>
        </a:spcAft>
        <a:buClr>
          <a:schemeClr val="tx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544068" indent="-342900" algn="l" defTabSz="914400" rtl="0" eaLnBrk="1" latinLnBrk="0" hangingPunct="1">
        <a:lnSpc>
          <a:spcPct val="90000"/>
        </a:lnSpc>
        <a:spcBef>
          <a:spcPts val="200"/>
        </a:spcBef>
        <a:spcAft>
          <a:spcPts val="400"/>
        </a:spcAft>
        <a:buClr>
          <a:schemeClr val="tx1"/>
        </a:buClr>
        <a:buSzPct val="90000"/>
        <a:buFont typeface="Wingdings" panose="05000000000000000000" pitchFamily="2" charset="2"/>
        <a:buChar char="Ø"/>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tx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1268760"/>
            <a:ext cx="8136904" cy="2592288"/>
          </a:xfrm>
        </p:spPr>
        <p:txBody>
          <a:bodyPr>
            <a:normAutofit/>
          </a:bodyPr>
          <a:lstStyle/>
          <a:p>
            <a:pPr algn="ctr"/>
            <a:r>
              <a:rPr lang="it-IT" sz="4400" b="1" dirty="0" smtClean="0">
                <a:solidFill>
                  <a:srgbClr val="FFC000"/>
                </a:solidFill>
              </a:rPr>
              <a:t>La giustizia degli altri </a:t>
            </a:r>
            <a:br>
              <a:rPr lang="it-IT" sz="4400" b="1" dirty="0" smtClean="0">
                <a:solidFill>
                  <a:srgbClr val="FFC000"/>
                </a:solidFill>
              </a:rPr>
            </a:br>
            <a:r>
              <a:rPr lang="it-IT" sz="4400" b="1" dirty="0" smtClean="0">
                <a:solidFill>
                  <a:srgbClr val="FFC000"/>
                </a:solidFill>
              </a:rPr>
              <a:t/>
            </a:r>
            <a:br>
              <a:rPr lang="it-IT" sz="4400" b="1" dirty="0" smtClean="0">
                <a:solidFill>
                  <a:srgbClr val="FFC000"/>
                </a:solidFill>
              </a:rPr>
            </a:br>
            <a:r>
              <a:rPr lang="it-IT" sz="3600" b="1" dirty="0" smtClean="0">
                <a:solidFill>
                  <a:srgbClr val="FFC000"/>
                </a:solidFill>
              </a:rPr>
              <a:t>George Thomas </a:t>
            </a:r>
            <a:r>
              <a:rPr lang="it-IT" sz="3600" b="1" dirty="0" err="1" smtClean="0">
                <a:solidFill>
                  <a:srgbClr val="FFC000"/>
                </a:solidFill>
              </a:rPr>
              <a:t>Staunton</a:t>
            </a:r>
            <a:r>
              <a:rPr lang="it-IT" sz="3600" b="1" dirty="0" smtClean="0">
                <a:solidFill>
                  <a:srgbClr val="FFC000"/>
                </a:solidFill>
              </a:rPr>
              <a:t> e  le leggi della Cina</a:t>
            </a:r>
            <a:endParaRPr lang="en-GB" sz="3600" b="1" dirty="0">
              <a:solidFill>
                <a:srgbClr val="FFC000"/>
              </a:solidFill>
            </a:endParaRPr>
          </a:p>
        </p:txBody>
      </p:sp>
    </p:spTree>
    <p:extLst>
      <p:ext uri="{BB962C8B-B14F-4D97-AF65-F5344CB8AC3E}">
        <p14:creationId xmlns:p14="http://schemas.microsoft.com/office/powerpoint/2010/main" val="3664502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81" y="184878"/>
            <a:ext cx="8974832" cy="504229"/>
          </a:xfrm>
        </p:spPr>
        <p:txBody>
          <a:bodyPr>
            <a:normAutofit fontScale="90000"/>
          </a:bodyPr>
          <a:lstStyle/>
          <a:p>
            <a:pPr algn="ctr"/>
            <a:r>
              <a:rPr lang="it-IT" dirty="0" smtClean="0"/>
              <a:t>I tormenti cinesi: </a:t>
            </a:r>
            <a:r>
              <a:rPr lang="it-IT" dirty="0"/>
              <a:t>i</a:t>
            </a:r>
            <a:r>
              <a:rPr lang="it-IT" dirty="0" smtClean="0"/>
              <a:t>l </a:t>
            </a:r>
            <a:r>
              <a:rPr lang="it-IT" dirty="0" err="1" smtClean="0"/>
              <a:t>Tcha</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z="1200" b="1" smtClean="0"/>
              <a:pPr/>
              <a:t>10</a:t>
            </a:fld>
            <a:endParaRPr lang="en-GB" b="1" dirty="0"/>
          </a:p>
        </p:txBody>
      </p:sp>
      <p:sp>
        <p:nvSpPr>
          <p:cNvPr id="7" name="TextBox 6"/>
          <p:cNvSpPr txBox="1"/>
          <p:nvPr/>
        </p:nvSpPr>
        <p:spPr>
          <a:xfrm>
            <a:off x="142473" y="5272954"/>
            <a:ext cx="9001527" cy="1200329"/>
          </a:xfrm>
          <a:prstGeom prst="rect">
            <a:avLst/>
          </a:prstGeom>
          <a:noFill/>
        </p:spPr>
        <p:txBody>
          <a:bodyPr wrap="square" rtlCol="0">
            <a:spAutoFit/>
          </a:bodyPr>
          <a:lstStyle/>
          <a:p>
            <a:pPr algn="just"/>
            <a:r>
              <a:rPr lang="en-GB" sz="1000" dirty="0">
                <a:latin typeface="Verdana" panose="020B0604030504040204" pitchFamily="34" charset="0"/>
                <a:ea typeface="Verdana" panose="020B0604030504040204" pitchFamily="34" charset="0"/>
                <a:cs typeface="Verdana" panose="020B0604030504040204" pitchFamily="34" charset="0"/>
              </a:rPr>
              <a:t>PUNISHMENT OF THE </a:t>
            </a:r>
            <a:r>
              <a:rPr lang="en-GB" sz="1000" dirty="0" smtClean="0">
                <a:latin typeface="Verdana" panose="020B0604030504040204" pitchFamily="34" charset="0"/>
                <a:ea typeface="Verdana" panose="020B0604030504040204" pitchFamily="34" charset="0"/>
                <a:cs typeface="Verdana" panose="020B0604030504040204" pitchFamily="34" charset="0"/>
              </a:rPr>
              <a:t>CANGUE. By </a:t>
            </a:r>
            <a:r>
              <a:rPr lang="en-GB" sz="1000" dirty="0">
                <a:latin typeface="Verdana" panose="020B0604030504040204" pitchFamily="34" charset="0"/>
                <a:ea typeface="Verdana" panose="020B0604030504040204" pitchFamily="34" charset="0"/>
                <a:cs typeface="Verdana" panose="020B0604030504040204" pitchFamily="34" charset="0"/>
              </a:rPr>
              <a:t>which name it is commonly known to Europeans, but by the </a:t>
            </a:r>
            <a:r>
              <a:rPr lang="en-GB" sz="1000" dirty="0" smtClean="0">
                <a:latin typeface="Verdana" panose="020B0604030504040204" pitchFamily="34" charset="0"/>
                <a:ea typeface="Verdana" panose="020B0604030504040204" pitchFamily="34" charset="0"/>
                <a:cs typeface="Verdana" panose="020B0604030504040204" pitchFamily="34" charset="0"/>
              </a:rPr>
              <a:t>Chinese called </a:t>
            </a:r>
            <a:r>
              <a:rPr lang="en-GB" sz="1000" dirty="0">
                <a:latin typeface="Verdana" panose="020B0604030504040204" pitchFamily="34" charset="0"/>
                <a:ea typeface="Verdana" panose="020B0604030504040204" pitchFamily="34" charset="0"/>
                <a:cs typeface="Verdana" panose="020B0604030504040204" pitchFamily="34" charset="0"/>
              </a:rPr>
              <a:t>the </a:t>
            </a:r>
            <a:r>
              <a:rPr lang="en-GB" sz="1000" dirty="0" err="1" smtClean="0">
                <a:latin typeface="Verdana" panose="020B0604030504040204" pitchFamily="34" charset="0"/>
                <a:ea typeface="Verdana" panose="020B0604030504040204" pitchFamily="34" charset="0"/>
                <a:cs typeface="Verdana" panose="020B0604030504040204" pitchFamily="34" charset="0"/>
              </a:rPr>
              <a:t>Tcha</a:t>
            </a:r>
            <a:r>
              <a:rPr lang="en-GB" sz="1000" dirty="0" smtClean="0">
                <a:latin typeface="Verdana" panose="020B0604030504040204" pitchFamily="34" charset="0"/>
                <a:ea typeface="Verdana" panose="020B0604030504040204" pitchFamily="34" charset="0"/>
                <a:cs typeface="Verdana" panose="020B0604030504040204" pitchFamily="34" charset="0"/>
              </a:rPr>
              <a:t> [...] </a:t>
            </a:r>
            <a:r>
              <a:rPr lang="en-GB" sz="1000" dirty="0">
                <a:latin typeface="Verdana" panose="020B0604030504040204" pitchFamily="34" charset="0"/>
                <a:ea typeface="Verdana" panose="020B0604030504040204" pitchFamily="34" charset="0"/>
                <a:cs typeface="Verdana" panose="020B0604030504040204" pitchFamily="34" charset="0"/>
              </a:rPr>
              <a:t>The weight of these ignominious </a:t>
            </a:r>
            <a:r>
              <a:rPr lang="en-GB" sz="1000" dirty="0" smtClean="0">
                <a:latin typeface="Verdana" panose="020B0604030504040204" pitchFamily="34" charset="0"/>
                <a:ea typeface="Verdana" panose="020B0604030504040204" pitchFamily="34" charset="0"/>
                <a:cs typeface="Verdana" panose="020B0604030504040204" pitchFamily="34" charset="0"/>
              </a:rPr>
              <a:t>machines [...] and </a:t>
            </a:r>
            <a:r>
              <a:rPr lang="en-GB" sz="1000" dirty="0">
                <a:latin typeface="Verdana" panose="020B0604030504040204" pitchFamily="34" charset="0"/>
                <a:ea typeface="Verdana" panose="020B0604030504040204" pitchFamily="34" charset="0"/>
                <a:cs typeface="Verdana" panose="020B0604030504040204" pitchFamily="34" charset="0"/>
              </a:rPr>
              <a:t>the time criminals are sentenced </a:t>
            </a:r>
            <a:r>
              <a:rPr lang="en-GB" sz="1000" dirty="0" smtClean="0">
                <a:latin typeface="Verdana" panose="020B0604030504040204" pitchFamily="34" charset="0"/>
                <a:ea typeface="Verdana" panose="020B0604030504040204" pitchFamily="34" charset="0"/>
                <a:cs typeface="Verdana" panose="020B0604030504040204" pitchFamily="34" charset="0"/>
              </a:rPr>
              <a:t>to endure </a:t>
            </a:r>
            <a:r>
              <a:rPr lang="en-GB" sz="1000" dirty="0">
                <a:latin typeface="Verdana" panose="020B0604030504040204" pitchFamily="34" charset="0"/>
                <a:ea typeface="Verdana" panose="020B0604030504040204" pitchFamily="34" charset="0"/>
                <a:cs typeface="Verdana" panose="020B0604030504040204" pitchFamily="34" charset="0"/>
              </a:rPr>
              <a:t>them, depends on the magnitude of the offence, being </a:t>
            </a:r>
            <a:r>
              <a:rPr lang="en-GB" sz="1000" dirty="0" smtClean="0">
                <a:latin typeface="Verdana" panose="020B0604030504040204" pitchFamily="34" charset="0"/>
                <a:ea typeface="Verdana" panose="020B0604030504040204" pitchFamily="34" charset="0"/>
                <a:cs typeface="Verdana" panose="020B0604030504040204" pitchFamily="34" charset="0"/>
              </a:rPr>
              <a:t>sometimes extended</a:t>
            </a:r>
            <a:r>
              <a:rPr lang="en-GB" sz="1000" dirty="0">
                <a:latin typeface="Verdana" panose="020B0604030504040204" pitchFamily="34" charset="0"/>
                <a:ea typeface="Verdana" panose="020B0604030504040204" pitchFamily="34" charset="0"/>
                <a:cs typeface="Verdana" panose="020B0604030504040204" pitchFamily="34" charset="0"/>
              </a:rPr>
              <a:t>, without intermission, to the space of one, two, or even </a:t>
            </a:r>
            <a:r>
              <a:rPr lang="en-GB" sz="1000" dirty="0" smtClean="0">
                <a:latin typeface="Verdana" panose="020B0604030504040204" pitchFamily="34" charset="0"/>
                <a:ea typeface="Verdana" panose="020B0604030504040204" pitchFamily="34" charset="0"/>
                <a:cs typeface="Verdana" panose="020B0604030504040204" pitchFamily="34" charset="0"/>
              </a:rPr>
              <a:t>three months [...] </a:t>
            </a:r>
            <a:r>
              <a:rPr lang="en-GB" sz="1000" dirty="0">
                <a:latin typeface="Verdana" panose="020B0604030504040204" pitchFamily="34" charset="0"/>
                <a:ea typeface="Verdana" panose="020B0604030504040204" pitchFamily="34" charset="0"/>
                <a:cs typeface="Verdana" panose="020B0604030504040204" pitchFamily="34" charset="0"/>
              </a:rPr>
              <a:t>Nor is the punishment at an </a:t>
            </a:r>
            <a:r>
              <a:rPr lang="en-GB" sz="1000" dirty="0" smtClean="0">
                <a:latin typeface="Verdana" panose="020B0604030504040204" pitchFamily="34" charset="0"/>
                <a:ea typeface="Verdana" panose="020B0604030504040204" pitchFamily="34" charset="0"/>
                <a:cs typeface="Verdana" panose="020B0604030504040204" pitchFamily="34" charset="0"/>
              </a:rPr>
              <a:t>end when </a:t>
            </a:r>
            <a:r>
              <a:rPr lang="en-GB" sz="1000" dirty="0">
                <a:latin typeface="Verdana" panose="020B0604030504040204" pitchFamily="34" charset="0"/>
                <a:ea typeface="Verdana" panose="020B0604030504040204" pitchFamily="34" charset="0"/>
                <a:cs typeface="Verdana" panose="020B0604030504040204" pitchFamily="34" charset="0"/>
              </a:rPr>
              <a:t>the Mandarin has ordered him to be released from the </a:t>
            </a:r>
            <a:r>
              <a:rPr lang="en-GB" sz="1000" dirty="0" smtClean="0">
                <a:latin typeface="Verdana" panose="020B0604030504040204" pitchFamily="34" charset="0"/>
                <a:ea typeface="Verdana" panose="020B0604030504040204" pitchFamily="34" charset="0"/>
                <a:cs typeface="Verdana" panose="020B0604030504040204" pitchFamily="34" charset="0"/>
              </a:rPr>
              <a:t>Cangue; a certain </a:t>
            </a:r>
            <a:r>
              <a:rPr lang="en-GB" sz="1000" dirty="0">
                <a:latin typeface="Verdana" panose="020B0604030504040204" pitchFamily="34" charset="0"/>
                <a:ea typeface="Verdana" panose="020B0604030504040204" pitchFamily="34" charset="0"/>
                <a:cs typeface="Verdana" panose="020B0604030504040204" pitchFamily="34" charset="0"/>
              </a:rPr>
              <a:t>number of blows from the bamboo, remain to be </a:t>
            </a:r>
            <a:r>
              <a:rPr lang="en-GB" sz="1000" dirty="0" smtClean="0">
                <a:latin typeface="Verdana" panose="020B0604030504040204" pitchFamily="34" charset="0"/>
                <a:ea typeface="Verdana" panose="020B0604030504040204" pitchFamily="34" charset="0"/>
                <a:cs typeface="Verdana" panose="020B0604030504040204" pitchFamily="34" charset="0"/>
              </a:rPr>
              <a:t>inflicted; for which </a:t>
            </a:r>
            <a:r>
              <a:rPr lang="en-GB" sz="1000" dirty="0">
                <a:latin typeface="Verdana" panose="020B0604030504040204" pitchFamily="34" charset="0"/>
                <a:ea typeface="Verdana" panose="020B0604030504040204" pitchFamily="34" charset="0"/>
                <a:cs typeface="Verdana" panose="020B0604030504040204" pitchFamily="34" charset="0"/>
              </a:rPr>
              <a:t>chastisement, in the most abject manner, with forehead to the earth</a:t>
            </a:r>
            <a:r>
              <a:rPr lang="en-GB" sz="1000" dirty="0" smtClean="0">
                <a:latin typeface="Verdana" panose="020B0604030504040204" pitchFamily="34" charset="0"/>
                <a:ea typeface="Verdana" panose="020B0604030504040204" pitchFamily="34" charset="0"/>
                <a:cs typeface="Verdana" panose="020B0604030504040204" pitchFamily="34" charset="0"/>
              </a:rPr>
              <a:t>, he </a:t>
            </a:r>
            <a:r>
              <a:rPr lang="en-GB" sz="1000" dirty="0">
                <a:latin typeface="Verdana" panose="020B0604030504040204" pitchFamily="34" charset="0"/>
                <a:ea typeface="Verdana" panose="020B0604030504040204" pitchFamily="34" charset="0"/>
                <a:cs typeface="Verdana" panose="020B0604030504040204" pitchFamily="34" charset="0"/>
              </a:rPr>
              <a:t>thanks the Mandarin for his fatherly </a:t>
            </a:r>
            <a:r>
              <a:rPr lang="en-GB" sz="1000" dirty="0" smtClean="0">
                <a:latin typeface="Verdana" panose="020B0604030504040204" pitchFamily="34" charset="0"/>
                <a:ea typeface="Verdana" panose="020B0604030504040204" pitchFamily="34" charset="0"/>
                <a:cs typeface="Verdana" panose="020B0604030504040204" pitchFamily="34" charset="0"/>
              </a:rPr>
              <a:t>correction</a:t>
            </a:r>
            <a:r>
              <a:rPr lang="en-GB" sz="1000" dirty="0">
                <a:latin typeface="Verdana" panose="020B0604030504040204" pitchFamily="34" charset="0"/>
                <a:ea typeface="Verdana" panose="020B0604030504040204" pitchFamily="34" charset="0"/>
                <a:cs typeface="Verdana" panose="020B0604030504040204" pitchFamily="34" charset="0"/>
              </a:rPr>
              <a:t> (da William Alexander, </a:t>
            </a:r>
            <a:r>
              <a:rPr lang="en-GB" sz="1000" i="1" dirty="0">
                <a:latin typeface="Verdana" panose="020B0604030504040204" pitchFamily="34" charset="0"/>
                <a:ea typeface="Verdana" panose="020B0604030504040204" pitchFamily="34" charset="0"/>
                <a:cs typeface="Verdana" panose="020B0604030504040204" pitchFamily="34" charset="0"/>
              </a:rPr>
              <a:t>The Costume of China</a:t>
            </a:r>
            <a:r>
              <a:rPr lang="en-GB" sz="1000" dirty="0">
                <a:latin typeface="Verdana" panose="020B0604030504040204" pitchFamily="34" charset="0"/>
                <a:ea typeface="Verdana" panose="020B0604030504040204" pitchFamily="34" charset="0"/>
                <a:cs typeface="Verdana" panose="020B0604030504040204" pitchFamily="34" charset="0"/>
              </a:rPr>
              <a:t>, 1805)</a:t>
            </a:r>
          </a:p>
          <a:p>
            <a:pPr algn="just"/>
            <a:r>
              <a:rPr lang="it-IT" sz="1000" dirty="0" smtClean="0">
                <a:latin typeface="Verdana" panose="020B0604030504040204" pitchFamily="34" charset="0"/>
                <a:ea typeface="Verdana" panose="020B0604030504040204" pitchFamily="34" charset="0"/>
                <a:cs typeface="Verdana" panose="020B0604030504040204" pitchFamily="34" charset="0"/>
              </a:rPr>
              <a:t>.</a:t>
            </a:r>
            <a:endParaRPr lang="en-GB" sz="10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788621"/>
            <a:ext cx="6675499" cy="4493986"/>
          </a:xfrm>
          <a:prstGeom prst="rect">
            <a:avLst/>
          </a:prstGeom>
        </p:spPr>
      </p:pic>
    </p:spTree>
    <p:extLst>
      <p:ext uri="{BB962C8B-B14F-4D97-AF65-F5344CB8AC3E}">
        <p14:creationId xmlns:p14="http://schemas.microsoft.com/office/powerpoint/2010/main" val="2050420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6" y="153215"/>
            <a:ext cx="8974832" cy="504229"/>
          </a:xfrm>
        </p:spPr>
        <p:txBody>
          <a:bodyPr>
            <a:normAutofit fontScale="90000"/>
          </a:bodyPr>
          <a:lstStyle/>
          <a:p>
            <a:r>
              <a:rPr lang="it-IT" dirty="0" smtClean="0"/>
              <a:t>I tormenti cinesi</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11</a:t>
            </a:fld>
            <a:endParaRPr lang="en-GB" dirty="0"/>
          </a:p>
        </p:txBody>
      </p:sp>
      <p:sp>
        <p:nvSpPr>
          <p:cNvPr id="7" name="TextBox 6"/>
          <p:cNvSpPr txBox="1"/>
          <p:nvPr/>
        </p:nvSpPr>
        <p:spPr>
          <a:xfrm>
            <a:off x="263561" y="5609309"/>
            <a:ext cx="8887808" cy="954107"/>
          </a:xfrm>
          <a:prstGeom prst="rect">
            <a:avLst/>
          </a:prstGeom>
          <a:noFill/>
        </p:spPr>
        <p:txBody>
          <a:bodyPr wrap="square" rtlCol="0">
            <a:spAutoFit/>
          </a:bodyPr>
          <a:lstStyle/>
          <a:p>
            <a:pPr algn="just"/>
            <a:r>
              <a:rPr lang="en-GB" sz="1100" dirty="0">
                <a:latin typeface="Verdana" panose="020B0604030504040204" pitchFamily="34" charset="0"/>
                <a:ea typeface="Verdana" panose="020B0604030504040204" pitchFamily="34" charset="0"/>
                <a:cs typeface="Verdana" panose="020B0604030504040204" pitchFamily="34" charset="0"/>
              </a:rPr>
              <a:t>EXAMINATION OF A </a:t>
            </a:r>
            <a:r>
              <a:rPr lang="en-GB" sz="1100" dirty="0" smtClean="0">
                <a:latin typeface="Verdana" panose="020B0604030504040204" pitchFamily="34" charset="0"/>
                <a:ea typeface="Verdana" panose="020B0604030504040204" pitchFamily="34" charset="0"/>
                <a:cs typeface="Verdana" panose="020B0604030504040204" pitchFamily="34" charset="0"/>
              </a:rPr>
              <a:t>CULPRIT, Before </a:t>
            </a:r>
            <a:r>
              <a:rPr lang="en-GB" sz="1100" dirty="0">
                <a:latin typeface="Verdana" panose="020B0604030504040204" pitchFamily="34" charset="0"/>
                <a:ea typeface="Verdana" panose="020B0604030504040204" pitchFamily="34" charset="0"/>
                <a:cs typeface="Verdana" panose="020B0604030504040204" pitchFamily="34" charset="0"/>
              </a:rPr>
              <a:t>a </a:t>
            </a:r>
            <a:r>
              <a:rPr lang="en-GB" sz="1100" dirty="0" smtClean="0">
                <a:latin typeface="Verdana" panose="020B0604030504040204" pitchFamily="34" charset="0"/>
                <a:ea typeface="Verdana" panose="020B0604030504040204" pitchFamily="34" charset="0"/>
                <a:cs typeface="Verdana" panose="020B0604030504040204" pitchFamily="34" charset="0"/>
              </a:rPr>
              <a:t>Mandarin. This </a:t>
            </a:r>
            <a:r>
              <a:rPr lang="en-GB" sz="1100" dirty="0">
                <a:latin typeface="Verdana" panose="020B0604030504040204" pitchFamily="34" charset="0"/>
                <a:ea typeface="Verdana" panose="020B0604030504040204" pitchFamily="34" charset="0"/>
                <a:cs typeface="Verdana" panose="020B0604030504040204" pitchFamily="34" charset="0"/>
              </a:rPr>
              <a:t>subject represents a Female, charged with prostitution. Such </a:t>
            </a:r>
            <a:r>
              <a:rPr lang="en-GB" sz="1100" dirty="0" smtClean="0">
                <a:latin typeface="Verdana" panose="020B0604030504040204" pitchFamily="34" charset="0"/>
                <a:ea typeface="Verdana" panose="020B0604030504040204" pitchFamily="34" charset="0"/>
                <a:cs typeface="Verdana" panose="020B0604030504040204" pitchFamily="34" charset="0"/>
              </a:rPr>
              <a:t>an offender </a:t>
            </a:r>
            <a:r>
              <a:rPr lang="en-GB" sz="1100" dirty="0">
                <a:latin typeface="Verdana" panose="020B0604030504040204" pitchFamily="34" charset="0"/>
                <a:ea typeface="Verdana" panose="020B0604030504040204" pitchFamily="34" charset="0"/>
                <a:cs typeface="Verdana" panose="020B0604030504040204" pitchFamily="34" charset="0"/>
              </a:rPr>
              <a:t>is generally punished publicly, by numerous blows with </a:t>
            </a:r>
            <a:r>
              <a:rPr lang="en-GB" sz="1100" dirty="0" smtClean="0">
                <a:latin typeface="Verdana" panose="020B0604030504040204" pitchFamily="34" charset="0"/>
                <a:ea typeface="Verdana" panose="020B0604030504040204" pitchFamily="34" charset="0"/>
                <a:cs typeface="Verdana" panose="020B0604030504040204" pitchFamily="34" charset="0"/>
              </a:rPr>
              <a:t>the pan-</a:t>
            </a:r>
            <a:r>
              <a:rPr lang="en-GB" sz="1100" dirty="0" err="1" smtClean="0">
                <a:latin typeface="Verdana" panose="020B0604030504040204" pitchFamily="34" charset="0"/>
                <a:ea typeface="Verdana" panose="020B0604030504040204" pitchFamily="34" charset="0"/>
                <a:cs typeface="Verdana" panose="020B0604030504040204" pitchFamily="34" charset="0"/>
              </a:rPr>
              <a:t>tsee</a:t>
            </a:r>
            <a:r>
              <a:rPr lang="en-GB" sz="1100" dirty="0">
                <a:latin typeface="Verdana" panose="020B0604030504040204" pitchFamily="34" charset="0"/>
                <a:ea typeface="Verdana" panose="020B0604030504040204" pitchFamily="34" charset="0"/>
                <a:cs typeface="Verdana" panose="020B0604030504040204" pitchFamily="34" charset="0"/>
              </a:rPr>
              <a:t>, or </a:t>
            </a:r>
            <a:r>
              <a:rPr lang="en-GB" sz="1100" dirty="0" smtClean="0">
                <a:latin typeface="Verdana" panose="020B0604030504040204" pitchFamily="34" charset="0"/>
                <a:ea typeface="Verdana" panose="020B0604030504040204" pitchFamily="34" charset="0"/>
                <a:cs typeface="Verdana" panose="020B0604030504040204" pitchFamily="34" charset="0"/>
              </a:rPr>
              <a:t>bamboo [...] </a:t>
            </a:r>
            <a:r>
              <a:rPr lang="en-GB" sz="1100" dirty="0">
                <a:latin typeface="Verdana" panose="020B0604030504040204" pitchFamily="34" charset="0"/>
                <a:ea typeface="Verdana" panose="020B0604030504040204" pitchFamily="34" charset="0"/>
                <a:cs typeface="Verdana" panose="020B0604030504040204" pitchFamily="34" charset="0"/>
              </a:rPr>
              <a:t>The manner in which the prisoner is presented is characteristic of </a:t>
            </a:r>
            <a:r>
              <a:rPr lang="en-GB" sz="1100" dirty="0" smtClean="0">
                <a:latin typeface="Verdana" panose="020B0604030504040204" pitchFamily="34" charset="0"/>
                <a:ea typeface="Verdana" panose="020B0604030504040204" pitchFamily="34" charset="0"/>
                <a:cs typeface="Verdana" panose="020B0604030504040204" pitchFamily="34" charset="0"/>
              </a:rPr>
              <a:t>the insolence </a:t>
            </a:r>
            <a:r>
              <a:rPr lang="en-GB" sz="1100" dirty="0">
                <a:latin typeface="Verdana" panose="020B0604030504040204" pitchFamily="34" charset="0"/>
                <a:ea typeface="Verdana" panose="020B0604030504040204" pitchFamily="34" charset="0"/>
                <a:cs typeface="Verdana" panose="020B0604030504040204" pitchFamily="34" charset="0"/>
              </a:rPr>
              <a:t>of office and harshness which (even female) delinquents </a:t>
            </a:r>
            <a:r>
              <a:rPr lang="en-GB" sz="1100" dirty="0" smtClean="0">
                <a:latin typeface="Verdana" panose="020B0604030504040204" pitchFamily="34" charset="0"/>
                <a:ea typeface="Verdana" panose="020B0604030504040204" pitchFamily="34" charset="0"/>
                <a:cs typeface="Verdana" panose="020B0604030504040204" pitchFamily="34" charset="0"/>
              </a:rPr>
              <a:t>are subject </a:t>
            </a:r>
            <a:r>
              <a:rPr lang="en-GB" sz="1100" dirty="0">
                <a:latin typeface="Verdana" panose="020B0604030504040204" pitchFamily="34" charset="0"/>
                <a:ea typeface="Verdana" panose="020B0604030504040204" pitchFamily="34" charset="0"/>
                <a:cs typeface="Verdana" panose="020B0604030504040204" pitchFamily="34" charset="0"/>
              </a:rPr>
              <a:t>to in that </a:t>
            </a:r>
            <a:r>
              <a:rPr lang="en-GB" sz="1100" dirty="0" smtClean="0">
                <a:latin typeface="Verdana" panose="020B0604030504040204" pitchFamily="34" charset="0"/>
                <a:ea typeface="Verdana" panose="020B0604030504040204" pitchFamily="34" charset="0"/>
                <a:cs typeface="Verdana" panose="020B0604030504040204" pitchFamily="34" charset="0"/>
              </a:rPr>
              <a:t>country</a:t>
            </a:r>
            <a:r>
              <a:rPr lang="en-GB" sz="1100" dirty="0">
                <a:latin typeface="Verdana" panose="020B0604030504040204" pitchFamily="34" charset="0"/>
                <a:ea typeface="Verdana" panose="020B0604030504040204" pitchFamily="34" charset="0"/>
                <a:cs typeface="Verdana" panose="020B0604030504040204" pitchFamily="34" charset="0"/>
              </a:rPr>
              <a:t>(da William Alexander, </a:t>
            </a:r>
            <a:r>
              <a:rPr lang="en-GB" sz="1100" i="1" dirty="0">
                <a:latin typeface="Verdana" panose="020B0604030504040204" pitchFamily="34" charset="0"/>
                <a:ea typeface="Verdana" panose="020B0604030504040204" pitchFamily="34" charset="0"/>
                <a:cs typeface="Verdana" panose="020B0604030504040204" pitchFamily="34" charset="0"/>
              </a:rPr>
              <a:t>The Costume of China</a:t>
            </a:r>
            <a:r>
              <a:rPr lang="en-GB" sz="1100" dirty="0">
                <a:latin typeface="Verdana" panose="020B0604030504040204" pitchFamily="34" charset="0"/>
                <a:ea typeface="Verdana" panose="020B0604030504040204" pitchFamily="34" charset="0"/>
                <a:cs typeface="Verdana" panose="020B0604030504040204" pitchFamily="34" charset="0"/>
              </a:rPr>
              <a:t>, 1805)</a:t>
            </a:r>
          </a:p>
          <a:p>
            <a:pPr algn="just"/>
            <a:endParaRPr lang="en-GB" sz="12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6" y="657444"/>
            <a:ext cx="7353032" cy="4950106"/>
          </a:xfrm>
          <a:prstGeom prst="rect">
            <a:avLst/>
          </a:prstGeom>
        </p:spPr>
      </p:pic>
    </p:spTree>
    <p:extLst>
      <p:ext uri="{BB962C8B-B14F-4D97-AF65-F5344CB8AC3E}">
        <p14:creationId xmlns:p14="http://schemas.microsoft.com/office/powerpoint/2010/main" val="3136101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2" y="260475"/>
            <a:ext cx="8974832" cy="552708"/>
          </a:xfrm>
        </p:spPr>
        <p:txBody>
          <a:bodyPr>
            <a:normAutofit fontScale="90000"/>
          </a:bodyPr>
          <a:lstStyle/>
          <a:p>
            <a:r>
              <a:rPr lang="it-IT" dirty="0" smtClean="0"/>
              <a:t>Prigionieri Boxer (1900)</a:t>
            </a:r>
            <a:endParaRPr lang="en-GB" dirty="0"/>
          </a:p>
        </p:txBody>
      </p:sp>
      <p:pic>
        <p:nvPicPr>
          <p:cNvPr id="7" name="Content Placeholder 6"/>
          <p:cNvPicPr>
            <a:picLocks noGrp="1" noChangeAspect="1"/>
          </p:cNvPicPr>
          <p:nvPr>
            <p:ph idx="1"/>
          </p:nvPr>
        </p:nvPicPr>
        <p:blipFill>
          <a:blip r:embed="rId2"/>
          <a:stretch>
            <a:fillRect/>
          </a:stretch>
        </p:blipFill>
        <p:spPr>
          <a:xfrm>
            <a:off x="163675" y="980380"/>
            <a:ext cx="3315688" cy="2883701"/>
          </a:xfrm>
          <a:prstGeom prst="rect">
            <a:avLst/>
          </a:prstGeom>
        </p:spPr>
      </p:pic>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12</a:t>
            </a:fld>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76" y="3998518"/>
            <a:ext cx="3203387" cy="249406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5074" t="2915" r="4411" b="3818"/>
          <a:stretch/>
        </p:blipFill>
        <p:spPr>
          <a:xfrm>
            <a:off x="3649595" y="1012088"/>
            <a:ext cx="2457061" cy="403210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835" t="13799" r="2154" b="3418"/>
          <a:stretch/>
        </p:blipFill>
        <p:spPr>
          <a:xfrm>
            <a:off x="6476686" y="4195090"/>
            <a:ext cx="2426138" cy="2662910"/>
          </a:xfrm>
          <a:prstGeom prst="rect">
            <a:avLst/>
          </a:prstGeom>
        </p:spPr>
      </p:pic>
      <p:pic>
        <p:nvPicPr>
          <p:cNvPr id="12" name="Picture 11"/>
          <p:cNvPicPr>
            <a:picLocks noChangeAspect="1"/>
          </p:cNvPicPr>
          <p:nvPr/>
        </p:nvPicPr>
        <p:blipFill>
          <a:blip r:embed="rId6"/>
          <a:stretch>
            <a:fillRect/>
          </a:stretch>
        </p:blipFill>
        <p:spPr>
          <a:xfrm>
            <a:off x="6421369" y="980380"/>
            <a:ext cx="2463547" cy="3120143"/>
          </a:xfrm>
          <a:prstGeom prst="rect">
            <a:avLst/>
          </a:prstGeom>
        </p:spPr>
      </p:pic>
    </p:spTree>
    <p:extLst>
      <p:ext uri="{BB962C8B-B14F-4D97-AF65-F5344CB8AC3E}">
        <p14:creationId xmlns:p14="http://schemas.microsoft.com/office/powerpoint/2010/main" val="3991555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5" y="332656"/>
            <a:ext cx="8184819" cy="864097"/>
          </a:xfrm>
        </p:spPr>
        <p:txBody>
          <a:bodyPr>
            <a:normAutofit fontScale="90000"/>
          </a:bodyPr>
          <a:lstStyle/>
          <a:p>
            <a:r>
              <a:rPr lang="it-IT" dirty="0" smtClean="0"/>
              <a:t>Il martirio dei missionari cattolici: </a:t>
            </a:r>
            <a:br>
              <a:rPr lang="it-IT" dirty="0" smtClean="0"/>
            </a:br>
            <a:r>
              <a:rPr lang="it-IT" sz="3600" dirty="0" smtClean="0"/>
              <a:t>il «</a:t>
            </a:r>
            <a:r>
              <a:rPr lang="it-IT" sz="3600" dirty="0" err="1" smtClean="0"/>
              <a:t>lingchi</a:t>
            </a:r>
            <a:r>
              <a:rPr lang="it-IT" sz="3600" dirty="0" smtClean="0"/>
              <a:t>» o ‘morte dei mille tagli’ (1835, 1858)</a:t>
            </a:r>
            <a:endParaRPr lang="en-GB" sz="4000"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13</a:t>
            </a:fld>
            <a:endParaRPr lang="en-GB"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2727" y="1340768"/>
            <a:ext cx="6892478" cy="4752528"/>
          </a:xfrm>
        </p:spPr>
      </p:pic>
    </p:spTree>
    <p:extLst>
      <p:ext uri="{BB962C8B-B14F-4D97-AF65-F5344CB8AC3E}">
        <p14:creationId xmlns:p14="http://schemas.microsoft.com/office/powerpoint/2010/main" val="3921520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 y="116633"/>
            <a:ext cx="8974832" cy="769352"/>
          </a:xfrm>
        </p:spPr>
        <p:txBody>
          <a:bodyPr>
            <a:noAutofit/>
          </a:bodyPr>
          <a:lstStyle/>
          <a:p>
            <a:r>
              <a:rPr lang="it-IT" sz="2800" dirty="0" err="1" smtClean="0"/>
              <a:t>Governamentalità</a:t>
            </a:r>
            <a:r>
              <a:rPr lang="it-IT" sz="2800" dirty="0" smtClean="0"/>
              <a:t> imperiale e traduzioni giuridiche: il caso dell’India britannica</a:t>
            </a:r>
            <a:endParaRPr lang="en-GB" sz="2800" dirty="0"/>
          </a:p>
        </p:txBody>
      </p:sp>
      <p:graphicFrame>
        <p:nvGraphicFramePr>
          <p:cNvPr id="8" name="Segnaposto contenuto 7"/>
          <p:cNvGraphicFramePr>
            <a:graphicFrameLocks noGrp="1"/>
          </p:cNvGraphicFramePr>
          <p:nvPr>
            <p:ph idx="1"/>
            <p:extLst>
              <p:ext uri="{D42A27DB-BD31-4B8C-83A1-F6EECF244321}">
                <p14:modId xmlns:p14="http://schemas.microsoft.com/office/powerpoint/2010/main" val="359851026"/>
              </p:ext>
            </p:extLst>
          </p:nvPr>
        </p:nvGraphicFramePr>
        <p:xfrm>
          <a:off x="46861" y="958172"/>
          <a:ext cx="9052657" cy="5639360"/>
        </p:xfrm>
        <a:graphic>
          <a:graphicData uri="http://schemas.openxmlformats.org/drawingml/2006/table">
            <a:tbl>
              <a:tblPr firstRow="1" bandRow="1">
                <a:tableStyleId>{5C22544A-7EE6-4342-B048-85BDC9FD1C3A}</a:tableStyleId>
              </a:tblPr>
              <a:tblGrid>
                <a:gridCol w="2088036">
                  <a:extLst>
                    <a:ext uri="{9D8B030D-6E8A-4147-A177-3AD203B41FA5}">
                      <a16:colId xmlns:a16="http://schemas.microsoft.com/office/drawing/2014/main" val="20000"/>
                    </a:ext>
                  </a:extLst>
                </a:gridCol>
                <a:gridCol w="5157172">
                  <a:extLst>
                    <a:ext uri="{9D8B030D-6E8A-4147-A177-3AD203B41FA5}">
                      <a16:colId xmlns:a16="http://schemas.microsoft.com/office/drawing/2014/main" val="20001"/>
                    </a:ext>
                  </a:extLst>
                </a:gridCol>
                <a:gridCol w="1807449">
                  <a:extLst>
                    <a:ext uri="{9D8B030D-6E8A-4147-A177-3AD203B41FA5}">
                      <a16:colId xmlns:a16="http://schemas.microsoft.com/office/drawing/2014/main" val="20002"/>
                    </a:ext>
                  </a:extLst>
                </a:gridCol>
              </a:tblGrid>
              <a:tr h="370840">
                <a:tc>
                  <a:txBody>
                    <a:bodyPr/>
                    <a:lstStyle/>
                    <a:p>
                      <a:pPr algn="ctr"/>
                      <a:r>
                        <a:rPr lang="it-IT" dirty="0" smtClean="0"/>
                        <a:t>Traduttore</a:t>
                      </a:r>
                      <a:endParaRPr lang="en-GB" dirty="0"/>
                    </a:p>
                  </a:txBody>
                  <a:tcPr/>
                </a:tc>
                <a:tc>
                  <a:txBody>
                    <a:bodyPr/>
                    <a:lstStyle/>
                    <a:p>
                      <a:pPr algn="ctr"/>
                      <a:r>
                        <a:rPr lang="it-IT" dirty="0" smtClean="0"/>
                        <a:t>Titolo</a:t>
                      </a:r>
                      <a:endParaRPr lang="en-GB" dirty="0"/>
                    </a:p>
                  </a:txBody>
                  <a:tcPr/>
                </a:tc>
                <a:tc>
                  <a:txBody>
                    <a:bodyPr/>
                    <a:lstStyle/>
                    <a:p>
                      <a:pPr algn="ctr"/>
                      <a:r>
                        <a:rPr lang="it-IT" dirty="0" smtClean="0"/>
                        <a:t>Anno</a:t>
                      </a:r>
                      <a:endParaRPr lang="en-GB" dirty="0"/>
                    </a:p>
                  </a:txBody>
                  <a:tcPr/>
                </a:tc>
                <a:extLst>
                  <a:ext uri="{0D108BD9-81ED-4DB2-BD59-A6C34878D82A}">
                    <a16:rowId xmlns:a16="http://schemas.microsoft.com/office/drawing/2014/main" val="10000"/>
                  </a:ext>
                </a:extLst>
              </a:tr>
              <a:tr h="370840">
                <a:tc>
                  <a:txBody>
                    <a:bodyPr/>
                    <a:lstStyle/>
                    <a:p>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William Jones</a:t>
                      </a:r>
                      <a:endParaRPr lang="en-GB" sz="16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The</a:t>
                      </a:r>
                      <a:r>
                        <a:rPr lang="it-IT" sz="1600" i="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Mahomedan</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Law of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Succession</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to the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Property</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of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Intestates</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in</a:t>
                      </a:r>
                      <a:r>
                        <a:rPr lang="it-IT" sz="1600" i="1" baseline="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Arabick</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endParaRPr lang="en-GB" sz="1600" i="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l"/>
                      <a:r>
                        <a:rPr lang="it-IT"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London,  1782</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1"/>
                  </a:ext>
                </a:extLst>
              </a:tr>
              <a:tr h="370840">
                <a:tc>
                  <a:txBody>
                    <a:bodyPr/>
                    <a:lstStyle/>
                    <a:p>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William Jones</a:t>
                      </a:r>
                      <a:endParaRPr lang="en-GB" sz="16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Al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Sirajiayyah</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or the Mohamedan Law of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Inheritance</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with a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Commentary</a:t>
                      </a:r>
                      <a:endParaRPr lang="en-GB" sz="1600" i="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Calcutta, 1792</a:t>
                      </a:r>
                    </a:p>
                    <a:p>
                      <a:pPr algn="l"/>
                      <a:endParaRPr lang="en-GB"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2"/>
                  </a:ext>
                </a:extLst>
              </a:tr>
              <a:tr h="370840">
                <a:tc>
                  <a:txBody>
                    <a:bodyPr/>
                    <a:lstStyle/>
                    <a:p>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Francis </a:t>
                      </a:r>
                      <a:r>
                        <a:rPr lang="it-IT" sz="16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Gladwin</a:t>
                      </a:r>
                      <a:endParaRPr lang="en-GB" sz="16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Ayeen</a:t>
                      </a: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GB"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Akbery</a:t>
                      </a: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or the Institutes of the Emperor </a:t>
                      </a:r>
                      <a:r>
                        <a:rPr lang="en-GB"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Akber</a:t>
                      </a: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GB" sz="1400" i="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by Abū </a:t>
                      </a:r>
                      <a:r>
                        <a:rPr lang="en-GB" sz="1400" i="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al-Faz̤l</a:t>
                      </a:r>
                      <a:r>
                        <a:rPr lang="en-GB" sz="1400" i="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1400" i="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ibn</a:t>
                      </a:r>
                      <a:r>
                        <a:rPr lang="en-GB" sz="1400" i="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1400" i="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Mubārak</a:t>
                      </a:r>
                      <a:r>
                        <a:rPr lang="en-GB" sz="1400" i="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(1551-1602)]</a:t>
                      </a:r>
                      <a:endParaRPr lang="en-GB" sz="1400" i="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Calcutta, 1783-1786</a:t>
                      </a:r>
                    </a:p>
                  </a:txBody>
                  <a:tcPr anchor="ctr"/>
                </a:tc>
                <a:extLst>
                  <a:ext uri="{0D108BD9-81ED-4DB2-BD59-A6C34878D82A}">
                    <a16:rowId xmlns:a16="http://schemas.microsoft.com/office/drawing/2014/main" val="10003"/>
                  </a:ext>
                </a:extLst>
              </a:tr>
              <a:tr h="370840">
                <a:tc>
                  <a:txBody>
                    <a:bodyPr/>
                    <a:lstStyle/>
                    <a:p>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William </a:t>
                      </a:r>
                      <a:r>
                        <a:rPr lang="it-IT" sz="16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Davy</a:t>
                      </a:r>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-Joseph White</a:t>
                      </a:r>
                      <a:endParaRPr lang="en-GB" sz="16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Institutes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Political</a:t>
                      </a:r>
                      <a:r>
                        <a:rPr lang="it-IT" sz="1600" i="1" baseline="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and </a:t>
                      </a:r>
                      <a:r>
                        <a:rPr lang="it-IT" sz="1600" i="1" baseline="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Military</a:t>
                      </a:r>
                      <a:r>
                        <a:rPr lang="it-IT" sz="1600" i="1" baseline="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by the Great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Timour</a:t>
                      </a:r>
                      <a:endParaRPr lang="en-GB" sz="1600" i="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l"/>
                      <a:r>
                        <a:rPr lang="it-IT"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Oxford, 1781</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4"/>
                  </a:ext>
                </a:extLst>
              </a:tr>
              <a:tr h="370840">
                <a:tc>
                  <a:txBody>
                    <a:bodyPr/>
                    <a:lstStyle/>
                    <a:p>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Charles Hamilton</a:t>
                      </a:r>
                      <a:endParaRPr lang="en-GB" sz="16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The </a:t>
                      </a:r>
                      <a:r>
                        <a:rPr lang="en-GB"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hedàya</a:t>
                      </a: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or guide; a commentary on the </a:t>
                      </a:r>
                      <a:r>
                        <a:rPr lang="en-GB"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Mussulman</a:t>
                      </a: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laws </a:t>
                      </a:r>
                      <a:r>
                        <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[by </a:t>
                      </a:r>
                      <a:r>
                        <a:rPr lang="en-GB" sz="140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Shyakh</a:t>
                      </a:r>
                      <a:r>
                        <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140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Burhanuddin</a:t>
                      </a:r>
                      <a:r>
                        <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Abu </a:t>
                      </a:r>
                      <a:r>
                        <a:rPr lang="en-GB" sz="140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Bakr</a:t>
                      </a:r>
                      <a:r>
                        <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Al </a:t>
                      </a:r>
                      <a:r>
                        <a:rPr lang="en-GB" sz="140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Marghinan</a:t>
                      </a:r>
                      <a:r>
                        <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r>
                        <a:rPr lang="it-IT"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endParaRPr lang="en-GB" sz="1400"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Calcutta,  1791</a:t>
                      </a:r>
                    </a:p>
                  </a:txBody>
                  <a:tcPr anchor="ctr"/>
                </a:tc>
                <a:extLst>
                  <a:ext uri="{0D108BD9-81ED-4DB2-BD59-A6C34878D82A}">
                    <a16:rowId xmlns:a16="http://schemas.microsoft.com/office/drawing/2014/main" val="10005"/>
                  </a:ext>
                </a:extLst>
              </a:tr>
              <a:tr h="370840">
                <a:tc>
                  <a:txBody>
                    <a:bodyPr/>
                    <a:lstStyle/>
                    <a:p>
                      <a:r>
                        <a:rPr lang="it-IT" sz="16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Nathaniel</a:t>
                      </a:r>
                      <a:r>
                        <a:rPr lang="it-IT" sz="16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B. </a:t>
                      </a:r>
                      <a:r>
                        <a:rPr lang="it-IT" sz="16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Halhed</a:t>
                      </a:r>
                      <a:r>
                        <a:rPr lang="it-IT"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endParaRPr lang="en-GB" sz="16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it-IT"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Code of </a:t>
                      </a:r>
                      <a:r>
                        <a:rPr lang="it-IT" sz="1600" i="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Gentoo</a:t>
                      </a:r>
                      <a:r>
                        <a:rPr lang="it-IT"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sz="1600" i="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Laws</a:t>
                      </a:r>
                      <a:r>
                        <a:rPr lang="it-IT"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or, Ordinations of the Pundits, from a Persian translation, made from the original, written in the </a:t>
                      </a:r>
                      <a:r>
                        <a:rPr lang="en-GB" sz="1600" i="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Shanscrit</a:t>
                      </a:r>
                      <a:r>
                        <a:rPr lang="en-GB"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language</a:t>
                      </a:r>
                      <a:r>
                        <a:rPr lang="it-IT"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endParaRPr lang="en-GB" sz="16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London, 1776</a:t>
                      </a:r>
                      <a:endParaRPr lang="en-GB" sz="14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l"/>
                      <a:endParaRPr lang="en-GB" sz="1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6"/>
                  </a:ext>
                </a:extLst>
              </a:tr>
              <a:tr h="370840">
                <a:tc>
                  <a:txBody>
                    <a:bodyPr/>
                    <a:lstStyle/>
                    <a:p>
                      <a:r>
                        <a:rPr lang="it-IT" sz="16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William Jones</a:t>
                      </a:r>
                      <a:endParaRPr lang="en-GB" sz="1600"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Institutes of Hindu Law: Or, The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Ordinances</a:t>
                      </a:r>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of Menu,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According</a:t>
                      </a:r>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to the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Gloss</a:t>
                      </a:r>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of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Cullúca</a:t>
                      </a:r>
                      <a:endParaRPr lang="en-GB" sz="1600" i="1"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Calcutta, 1794 (London, 1796)</a:t>
                      </a:r>
                      <a:endParaRPr lang="en-GB" sz="14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l"/>
                      <a:endParaRPr lang="en-GB" sz="1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7"/>
                  </a:ext>
                </a:extLst>
              </a:tr>
              <a:tr h="605080">
                <a:tc>
                  <a:txBody>
                    <a:bodyPr/>
                    <a:lstStyle/>
                    <a:p>
                      <a:r>
                        <a:rPr lang="it-IT" sz="16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Henry T. </a:t>
                      </a:r>
                      <a:r>
                        <a:rPr lang="it-IT" sz="160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Colebrooke</a:t>
                      </a:r>
                      <a:endParaRPr lang="en-GB" sz="1600"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Digest of Hindu law, on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contracts</a:t>
                      </a:r>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and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successions</a:t>
                      </a:r>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sz="1400" i="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[by </a:t>
                      </a:r>
                      <a:r>
                        <a:rPr lang="it-IT" sz="1400" i="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Jagannātha</a:t>
                      </a:r>
                      <a:r>
                        <a:rPr lang="it-IT" sz="1400" i="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sz="1400" i="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Tarkapañchānana</a:t>
                      </a:r>
                      <a:r>
                        <a:rPr lang="it-IT" sz="1400" i="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GB" sz="1400" i="0"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London, 1801</a:t>
                      </a:r>
                      <a:endPar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l"/>
                      <a:endParaRPr lang="en-GB"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8"/>
                  </a:ext>
                </a:extLst>
              </a:tr>
            </a:tbl>
          </a:graphicData>
        </a:graphic>
      </p:graphicFrame>
      <p:sp>
        <p:nvSpPr>
          <p:cNvPr id="4" name="Segnaposto data 3"/>
          <p:cNvSpPr>
            <a:spLocks noGrp="1"/>
          </p:cNvSpPr>
          <p:nvPr>
            <p:ph type="dt" sz="half" idx="4294967295"/>
          </p:nvPr>
        </p:nvSpPr>
        <p:spPr>
          <a:xfrm>
            <a:off x="123119" y="6424531"/>
            <a:ext cx="1854203" cy="365125"/>
          </a:xfrm>
        </p:spPr>
        <p:txBody>
          <a:bodyPr/>
          <a:lstStyle/>
          <a:p>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14</a:t>
            </a:fld>
            <a:endParaRPr lang="en-GB" dirty="0"/>
          </a:p>
        </p:txBody>
      </p:sp>
    </p:spTree>
    <p:extLst>
      <p:ext uri="{BB962C8B-B14F-4D97-AF65-F5344CB8AC3E}">
        <p14:creationId xmlns:p14="http://schemas.microsoft.com/office/powerpoint/2010/main" val="1700573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29381" y="260648"/>
            <a:ext cx="3869110" cy="531859"/>
          </a:xfrm>
        </p:spPr>
        <p:txBody>
          <a:bodyPr>
            <a:normAutofit fontScale="90000"/>
          </a:bodyPr>
          <a:lstStyle/>
          <a:p>
            <a:r>
              <a:rPr lang="it-IT" dirty="0" smtClean="0"/>
              <a:t>Le persone</a:t>
            </a:r>
            <a:endParaRPr lang="en-GB" dirty="0"/>
          </a:p>
        </p:txBody>
      </p:sp>
      <p:sp>
        <p:nvSpPr>
          <p:cNvPr id="4" name="Segnaposto data 3"/>
          <p:cNvSpPr>
            <a:spLocks noGrp="1"/>
          </p:cNvSpPr>
          <p:nvPr>
            <p:ph type="dt" sz="half" idx="4294967295"/>
          </p:nvPr>
        </p:nvSpPr>
        <p:spPr>
          <a:xfrm>
            <a:off x="123119" y="6424531"/>
            <a:ext cx="1854203" cy="365125"/>
          </a:xfrm>
        </p:spPr>
        <p:txBody>
          <a:bodyPr/>
          <a:lstStyle/>
          <a:p>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15</a:t>
            </a:fld>
            <a:endParaRPr lang="en-GB" dirty="0"/>
          </a:p>
        </p:txBody>
      </p:sp>
      <p:pic>
        <p:nvPicPr>
          <p:cNvPr id="10" name="Immagine 9"/>
          <p:cNvPicPr>
            <a:picLocks noChangeAspect="1"/>
          </p:cNvPicPr>
          <p:nvPr/>
        </p:nvPicPr>
        <p:blipFill rotWithShape="1">
          <a:blip r:embed="rId2"/>
          <a:srcRect l="1892" t="5027"/>
          <a:stretch/>
        </p:blipFill>
        <p:spPr>
          <a:xfrm>
            <a:off x="251520" y="404664"/>
            <a:ext cx="2055862" cy="2768122"/>
          </a:xfrm>
          <a:prstGeom prst="rect">
            <a:avLst/>
          </a:prstGeom>
        </p:spPr>
      </p:pic>
      <p:pic>
        <p:nvPicPr>
          <p:cNvPr id="12" name="Immagine 11"/>
          <p:cNvPicPr>
            <a:picLocks noChangeAspect="1"/>
          </p:cNvPicPr>
          <p:nvPr/>
        </p:nvPicPr>
        <p:blipFill rotWithShape="1">
          <a:blip r:embed="rId3"/>
          <a:srcRect l="-4415" b="6961"/>
          <a:stretch/>
        </p:blipFill>
        <p:spPr>
          <a:xfrm>
            <a:off x="6633748" y="3462599"/>
            <a:ext cx="2099183" cy="3043776"/>
          </a:xfrm>
          <a:prstGeom prst="rect">
            <a:avLst/>
          </a:prstGeom>
        </p:spPr>
      </p:pic>
      <p:pic>
        <p:nvPicPr>
          <p:cNvPr id="13" name="Immagine 12"/>
          <p:cNvPicPr>
            <a:picLocks noChangeAspect="1"/>
          </p:cNvPicPr>
          <p:nvPr/>
        </p:nvPicPr>
        <p:blipFill>
          <a:blip r:embed="rId4"/>
          <a:stretch>
            <a:fillRect/>
          </a:stretch>
        </p:blipFill>
        <p:spPr>
          <a:xfrm>
            <a:off x="177943" y="3667862"/>
            <a:ext cx="2000250" cy="2286000"/>
          </a:xfrm>
          <a:prstGeom prst="rect">
            <a:avLst/>
          </a:prstGeom>
        </p:spPr>
      </p:pic>
      <p:sp>
        <p:nvSpPr>
          <p:cNvPr id="14" name="CasellaDiTesto 13"/>
          <p:cNvSpPr txBox="1"/>
          <p:nvPr/>
        </p:nvSpPr>
        <p:spPr>
          <a:xfrm>
            <a:off x="493991" y="6108798"/>
            <a:ext cx="1368153" cy="261610"/>
          </a:xfrm>
          <a:prstGeom prst="rect">
            <a:avLst/>
          </a:prstGeom>
          <a:noFill/>
        </p:spPr>
        <p:txBody>
          <a:bodyPr wrap="square" rtlCol="0">
            <a:spAutoFit/>
          </a:bodyPr>
          <a:lstStyle/>
          <a:p>
            <a:r>
              <a:rPr lang="it-IT" sz="1100" b="1" dirty="0" smtClean="0">
                <a:latin typeface="Verdana" panose="020B0604030504040204" pitchFamily="34" charset="0"/>
                <a:ea typeface="Verdana" panose="020B0604030504040204" pitchFamily="34" charset="0"/>
                <a:cs typeface="Verdana" panose="020B0604030504040204" pitchFamily="34" charset="0"/>
              </a:rPr>
              <a:t>N. B. </a:t>
            </a:r>
            <a:r>
              <a:rPr lang="it-IT" sz="1100" b="1" dirty="0" err="1" smtClean="0">
                <a:latin typeface="Verdana" panose="020B0604030504040204" pitchFamily="34" charset="0"/>
                <a:ea typeface="Verdana" panose="020B0604030504040204" pitchFamily="34" charset="0"/>
                <a:cs typeface="Verdana" panose="020B0604030504040204" pitchFamily="34" charset="0"/>
              </a:rPr>
              <a:t>Halhed</a:t>
            </a:r>
            <a:endParaRPr lang="en-GB" sz="1100" b="1" dirty="0">
              <a:latin typeface="Verdana" panose="020B0604030504040204" pitchFamily="34" charset="0"/>
              <a:ea typeface="Verdana" panose="020B0604030504040204" pitchFamily="34" charset="0"/>
              <a:cs typeface="Verdana" panose="020B0604030504040204" pitchFamily="34" charset="0"/>
            </a:endParaRPr>
          </a:p>
        </p:txBody>
      </p:sp>
      <p:sp>
        <p:nvSpPr>
          <p:cNvPr id="15" name="CasellaDiTesto 14"/>
          <p:cNvSpPr txBox="1"/>
          <p:nvPr/>
        </p:nvSpPr>
        <p:spPr>
          <a:xfrm>
            <a:off x="260949" y="3238881"/>
            <a:ext cx="1888836" cy="261610"/>
          </a:xfrm>
          <a:prstGeom prst="rect">
            <a:avLst/>
          </a:prstGeom>
          <a:noFill/>
        </p:spPr>
        <p:txBody>
          <a:bodyPr wrap="square" rtlCol="0">
            <a:spAutoFit/>
          </a:bodyPr>
          <a:lstStyle/>
          <a:p>
            <a:r>
              <a:rPr lang="it-IT" sz="1100" b="1" dirty="0" smtClean="0">
                <a:latin typeface="Verdana" panose="020B0604030504040204" pitchFamily="34" charset="0"/>
                <a:ea typeface="Verdana" panose="020B0604030504040204" pitchFamily="34" charset="0"/>
                <a:cs typeface="Verdana" panose="020B0604030504040204" pitchFamily="34" charset="0"/>
              </a:rPr>
              <a:t>Anquetil-</a:t>
            </a:r>
            <a:r>
              <a:rPr lang="it-IT" sz="1100" b="1" dirty="0" err="1" smtClean="0">
                <a:latin typeface="Verdana" panose="020B0604030504040204" pitchFamily="34" charset="0"/>
                <a:ea typeface="Verdana" panose="020B0604030504040204" pitchFamily="34" charset="0"/>
                <a:cs typeface="Verdana" panose="020B0604030504040204" pitchFamily="34" charset="0"/>
              </a:rPr>
              <a:t>Duperron</a:t>
            </a:r>
            <a:endParaRPr lang="en-GB" sz="1100" b="1" dirty="0">
              <a:latin typeface="Verdana" panose="020B0604030504040204" pitchFamily="34" charset="0"/>
              <a:ea typeface="Verdana" panose="020B0604030504040204" pitchFamily="34" charset="0"/>
              <a:cs typeface="Verdana" panose="020B0604030504040204" pitchFamily="34" charset="0"/>
            </a:endParaRPr>
          </a:p>
        </p:txBody>
      </p:sp>
      <p:sp>
        <p:nvSpPr>
          <p:cNvPr id="16" name="CasellaDiTesto 15"/>
          <p:cNvSpPr txBox="1"/>
          <p:nvPr/>
        </p:nvSpPr>
        <p:spPr>
          <a:xfrm>
            <a:off x="6947827" y="6486789"/>
            <a:ext cx="1888836" cy="261610"/>
          </a:xfrm>
          <a:prstGeom prst="rect">
            <a:avLst/>
          </a:prstGeom>
          <a:noFill/>
        </p:spPr>
        <p:txBody>
          <a:bodyPr wrap="square" rtlCol="0">
            <a:spAutoFit/>
          </a:bodyPr>
          <a:lstStyle/>
          <a:p>
            <a:r>
              <a:rPr lang="it-IT" sz="1100" b="1" dirty="0" smtClean="0">
                <a:latin typeface="Verdana" panose="020B0604030504040204" pitchFamily="34" charset="0"/>
                <a:ea typeface="Verdana" panose="020B0604030504040204" pitchFamily="34" charset="0"/>
                <a:cs typeface="Verdana" panose="020B0604030504040204" pitchFamily="34" charset="0"/>
              </a:rPr>
              <a:t>H. T. </a:t>
            </a:r>
            <a:r>
              <a:rPr lang="it-IT" sz="1100" b="1" dirty="0" err="1" smtClean="0">
                <a:latin typeface="Verdana" panose="020B0604030504040204" pitchFamily="34" charset="0"/>
                <a:ea typeface="Verdana" panose="020B0604030504040204" pitchFamily="34" charset="0"/>
                <a:cs typeface="Verdana" panose="020B0604030504040204" pitchFamily="34" charset="0"/>
              </a:rPr>
              <a:t>Colebrooke</a:t>
            </a:r>
            <a:endParaRPr lang="en-GB" sz="1100" b="1" dirty="0">
              <a:latin typeface="Verdana" panose="020B0604030504040204" pitchFamily="34" charset="0"/>
              <a:ea typeface="Verdana" panose="020B0604030504040204" pitchFamily="34" charset="0"/>
              <a:cs typeface="Verdana" panose="020B0604030504040204" pitchFamily="34" charset="0"/>
            </a:endParaRPr>
          </a:p>
        </p:txBody>
      </p:sp>
      <p:sp>
        <p:nvSpPr>
          <p:cNvPr id="17" name="CasellaDiTesto 16"/>
          <p:cNvSpPr txBox="1"/>
          <p:nvPr/>
        </p:nvSpPr>
        <p:spPr>
          <a:xfrm>
            <a:off x="7019988" y="3108076"/>
            <a:ext cx="1888836" cy="261610"/>
          </a:xfrm>
          <a:prstGeom prst="rect">
            <a:avLst/>
          </a:prstGeom>
          <a:noFill/>
        </p:spPr>
        <p:txBody>
          <a:bodyPr wrap="square" rtlCol="0">
            <a:spAutoFit/>
          </a:bodyPr>
          <a:lstStyle/>
          <a:p>
            <a:r>
              <a:rPr lang="it-IT" sz="1100" b="1" dirty="0" smtClean="0">
                <a:latin typeface="Verdana" panose="020B0604030504040204" pitchFamily="34" charset="0"/>
                <a:ea typeface="Verdana" panose="020B0604030504040204" pitchFamily="34" charset="0"/>
                <a:cs typeface="Verdana" panose="020B0604030504040204" pitchFamily="34" charset="0"/>
              </a:rPr>
              <a:t>Sir William Jones</a:t>
            </a:r>
            <a:endParaRPr lang="en-GB" sz="1100" b="1" dirty="0">
              <a:latin typeface="Verdana" panose="020B0604030504040204" pitchFamily="34" charset="0"/>
              <a:ea typeface="Verdana" panose="020B0604030504040204" pitchFamily="34" charset="0"/>
              <a:cs typeface="Verdana" panose="020B0604030504040204" pitchFamily="34" charset="0"/>
            </a:endParaRPr>
          </a:p>
        </p:txBody>
      </p:sp>
      <p:sp>
        <p:nvSpPr>
          <p:cNvPr id="19" name="CasellaDiTesto 18"/>
          <p:cNvSpPr txBox="1"/>
          <p:nvPr/>
        </p:nvSpPr>
        <p:spPr>
          <a:xfrm>
            <a:off x="2522559" y="5689626"/>
            <a:ext cx="3795139" cy="600164"/>
          </a:xfrm>
          <a:prstGeom prst="rect">
            <a:avLst/>
          </a:prstGeom>
          <a:noFill/>
        </p:spPr>
        <p:txBody>
          <a:bodyPr wrap="square" rtlCol="0">
            <a:spAutoFit/>
          </a:bodyPr>
          <a:lstStyle/>
          <a:p>
            <a:pPr algn="ctr"/>
            <a:r>
              <a:rPr lang="it-IT" sz="1100" b="1" dirty="0" smtClean="0">
                <a:latin typeface="Verdana" panose="020B0604030504040204" pitchFamily="34" charset="0"/>
                <a:ea typeface="Verdana" panose="020B0604030504040204" pitchFamily="34" charset="0"/>
                <a:cs typeface="Verdana" panose="020B0604030504040204" pitchFamily="34" charset="0"/>
              </a:rPr>
              <a:t>Warren Hastings, governatore generale del Bengala britannico, 1773-1785 (ritratto di  sir </a:t>
            </a:r>
            <a:r>
              <a:rPr lang="it-IT" sz="1100" b="1" dirty="0" err="1" smtClean="0">
                <a:latin typeface="Verdana" panose="020B0604030504040204" pitchFamily="34" charset="0"/>
                <a:ea typeface="Verdana" panose="020B0604030504040204" pitchFamily="34" charset="0"/>
                <a:cs typeface="Verdana" panose="020B0604030504040204" pitchFamily="34" charset="0"/>
              </a:rPr>
              <a:t>Joshua</a:t>
            </a:r>
            <a:r>
              <a:rPr lang="it-IT" sz="1100" b="1" dirty="0" smtClean="0">
                <a:latin typeface="Verdana" panose="020B0604030504040204" pitchFamily="34" charset="0"/>
                <a:ea typeface="Verdana" panose="020B0604030504040204" pitchFamily="34" charset="0"/>
                <a:cs typeface="Verdana" panose="020B0604030504040204" pitchFamily="34" charset="0"/>
              </a:rPr>
              <a:t> Reynolds)</a:t>
            </a:r>
            <a:endParaRPr lang="en-GB" sz="1100" b="1" dirty="0">
              <a:latin typeface="Verdana" panose="020B0604030504040204" pitchFamily="34" charset="0"/>
              <a:ea typeface="Verdana" panose="020B0604030504040204" pitchFamily="34" charset="0"/>
              <a:cs typeface="Verdana" panose="020B0604030504040204" pitchFamily="34" charset="0"/>
            </a:endParaRPr>
          </a:p>
        </p:txBody>
      </p:sp>
      <p:pic>
        <p:nvPicPr>
          <p:cNvPr id="20" name="Immagine 19"/>
          <p:cNvPicPr>
            <a:picLocks noChangeAspect="1"/>
          </p:cNvPicPr>
          <p:nvPr/>
        </p:nvPicPr>
        <p:blipFill>
          <a:blip r:embed="rId5"/>
          <a:stretch>
            <a:fillRect/>
          </a:stretch>
        </p:blipFill>
        <p:spPr>
          <a:xfrm>
            <a:off x="2464145" y="809348"/>
            <a:ext cx="3842115" cy="4863437"/>
          </a:xfrm>
          <a:prstGeom prst="rect">
            <a:avLst/>
          </a:prstGeom>
        </p:spPr>
      </p:pic>
      <p:pic>
        <p:nvPicPr>
          <p:cNvPr id="21" name="Immagine 20"/>
          <p:cNvPicPr>
            <a:picLocks noChangeAspect="1"/>
          </p:cNvPicPr>
          <p:nvPr/>
        </p:nvPicPr>
        <p:blipFill>
          <a:blip r:embed="rId6"/>
          <a:stretch>
            <a:fillRect/>
          </a:stretch>
        </p:blipFill>
        <p:spPr>
          <a:xfrm>
            <a:off x="6428259" y="404664"/>
            <a:ext cx="2600325" cy="2667000"/>
          </a:xfrm>
          <a:prstGeom prst="rect">
            <a:avLst/>
          </a:prstGeom>
        </p:spPr>
      </p:pic>
    </p:spTree>
    <p:extLst>
      <p:ext uri="{BB962C8B-B14F-4D97-AF65-F5344CB8AC3E}">
        <p14:creationId xmlns:p14="http://schemas.microsoft.com/office/powerpoint/2010/main" val="4010642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437" y="478240"/>
            <a:ext cx="8974832" cy="759003"/>
          </a:xfrm>
        </p:spPr>
        <p:txBody>
          <a:bodyPr>
            <a:normAutofit/>
          </a:bodyPr>
          <a:lstStyle/>
          <a:p>
            <a:r>
              <a:rPr lang="it-IT" dirty="0" smtClean="0"/>
              <a:t>Le opere</a:t>
            </a:r>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16</a:t>
            </a:fld>
            <a:endParaRPr lang="en-GB" dirty="0"/>
          </a:p>
        </p:txBody>
      </p:sp>
      <p:pic>
        <p:nvPicPr>
          <p:cNvPr id="8" name="Immagine 7"/>
          <p:cNvPicPr>
            <a:picLocks noChangeAspect="1"/>
          </p:cNvPicPr>
          <p:nvPr/>
        </p:nvPicPr>
        <p:blipFill rotWithShape="1">
          <a:blip r:embed="rId2"/>
          <a:srcRect l="4931" r="4394" b="5290"/>
          <a:stretch/>
        </p:blipFill>
        <p:spPr>
          <a:xfrm>
            <a:off x="6285503" y="1579765"/>
            <a:ext cx="2808312" cy="4598617"/>
          </a:xfrm>
          <a:prstGeom prst="rect">
            <a:avLst/>
          </a:prstGeom>
        </p:spPr>
      </p:pic>
      <p:pic>
        <p:nvPicPr>
          <p:cNvPr id="10" name="Immagine 9"/>
          <p:cNvPicPr>
            <a:picLocks noChangeAspect="1"/>
          </p:cNvPicPr>
          <p:nvPr/>
        </p:nvPicPr>
        <p:blipFill rotWithShape="1">
          <a:blip r:embed="rId3"/>
          <a:srcRect l="7385" t="2854" r="17848" b="15574"/>
          <a:stretch/>
        </p:blipFill>
        <p:spPr>
          <a:xfrm>
            <a:off x="36065" y="1614735"/>
            <a:ext cx="2968402" cy="4104456"/>
          </a:xfrm>
          <a:prstGeom prst="rect">
            <a:avLst/>
          </a:prstGeom>
        </p:spPr>
      </p:pic>
      <p:pic>
        <p:nvPicPr>
          <p:cNvPr id="15" name="Immagine 14"/>
          <p:cNvPicPr>
            <a:picLocks noChangeAspect="1"/>
          </p:cNvPicPr>
          <p:nvPr/>
        </p:nvPicPr>
        <p:blipFill rotWithShape="1">
          <a:blip r:embed="rId4" cstate="print">
            <a:extLst>
              <a:ext uri="{28A0092B-C50C-407E-A947-70E740481C1C}">
                <a14:useLocalDpi xmlns:a14="http://schemas.microsoft.com/office/drawing/2010/main" val="0"/>
              </a:ext>
            </a:extLst>
          </a:blip>
          <a:srcRect l="3353" r="3048" b="3488"/>
          <a:stretch/>
        </p:blipFill>
        <p:spPr>
          <a:xfrm>
            <a:off x="3131839" y="1589913"/>
            <a:ext cx="3096345" cy="4143343"/>
          </a:xfrm>
          <a:prstGeom prst="rect">
            <a:avLst/>
          </a:prstGeom>
        </p:spPr>
      </p:pic>
    </p:spTree>
    <p:extLst>
      <p:ext uri="{BB962C8B-B14F-4D97-AF65-F5344CB8AC3E}">
        <p14:creationId xmlns:p14="http://schemas.microsoft.com/office/powerpoint/2010/main" val="445866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752" y="260475"/>
            <a:ext cx="8974832" cy="432221"/>
          </a:xfrm>
        </p:spPr>
        <p:txBody>
          <a:bodyPr>
            <a:normAutofit fontScale="90000"/>
          </a:bodyPr>
          <a:lstStyle/>
          <a:p>
            <a:r>
              <a:rPr lang="it-IT" sz="2800" dirty="0" smtClean="0"/>
              <a:t>Dispotismo e proprietà: i diritti personali</a:t>
            </a:r>
            <a:endParaRPr lang="en-GB" dirty="0"/>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2146846289"/>
              </p:ext>
            </p:extLst>
          </p:nvPr>
        </p:nvGraphicFramePr>
        <p:xfrm>
          <a:off x="191504" y="908720"/>
          <a:ext cx="8837080" cy="5222240"/>
        </p:xfrm>
        <a:graphic>
          <a:graphicData uri="http://schemas.openxmlformats.org/drawingml/2006/table">
            <a:tbl>
              <a:tblPr firstRow="1" bandRow="1">
                <a:tableStyleId>{5C22544A-7EE6-4342-B048-85BDC9FD1C3A}</a:tableStyleId>
              </a:tblPr>
              <a:tblGrid>
                <a:gridCol w="2328120">
                  <a:extLst>
                    <a:ext uri="{9D8B030D-6E8A-4147-A177-3AD203B41FA5}">
                      <a16:colId xmlns:a16="http://schemas.microsoft.com/office/drawing/2014/main" val="20000"/>
                    </a:ext>
                  </a:extLst>
                </a:gridCol>
                <a:gridCol w="4693032">
                  <a:extLst>
                    <a:ext uri="{9D8B030D-6E8A-4147-A177-3AD203B41FA5}">
                      <a16:colId xmlns:a16="http://schemas.microsoft.com/office/drawing/2014/main" val="20001"/>
                    </a:ext>
                  </a:extLst>
                </a:gridCol>
                <a:gridCol w="1815928">
                  <a:extLst>
                    <a:ext uri="{9D8B030D-6E8A-4147-A177-3AD203B41FA5}">
                      <a16:colId xmlns:a16="http://schemas.microsoft.com/office/drawing/2014/main" val="20002"/>
                    </a:ext>
                  </a:extLst>
                </a:gridCol>
              </a:tblGrid>
              <a:tr h="370840">
                <a:tc>
                  <a:txBody>
                    <a:bodyPr/>
                    <a:lstStyle/>
                    <a:p>
                      <a:endParaRPr lang="en-GB" b="0" dirty="0">
                        <a:solidFill>
                          <a:srgbClr val="002060"/>
                        </a:solidFill>
                      </a:endParaRP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r>
                        <a:rPr lang="it-IT" dirty="0" smtClean="0"/>
                        <a:t>Abraham-</a:t>
                      </a:r>
                      <a:r>
                        <a:rPr lang="it-IT" dirty="0" err="1" smtClean="0"/>
                        <a:t>Hyacynthe</a:t>
                      </a:r>
                      <a:r>
                        <a:rPr lang="it-IT" dirty="0" smtClean="0"/>
                        <a:t> Anquetil-</a:t>
                      </a:r>
                      <a:r>
                        <a:rPr lang="it-IT" dirty="0" err="1" smtClean="0"/>
                        <a:t>Duperron</a:t>
                      </a:r>
                      <a:endParaRPr lang="en-GB" dirty="0"/>
                    </a:p>
                  </a:txBody>
                  <a:tcPr/>
                </a:tc>
                <a:tc>
                  <a:txBody>
                    <a:bodyPr/>
                    <a:lstStyle/>
                    <a:p>
                      <a:r>
                        <a:rPr lang="it-IT" i="1" dirty="0" err="1" smtClean="0"/>
                        <a:t>Législation</a:t>
                      </a:r>
                      <a:r>
                        <a:rPr lang="it-IT" i="1" dirty="0" smtClean="0"/>
                        <a:t> orientale. </a:t>
                      </a:r>
                      <a:r>
                        <a:rPr lang="fr-FR" sz="1100" i="1" dirty="0" smtClean="0">
                          <a:latin typeface="Verdana" panose="020B0604030504040204" pitchFamily="34" charset="0"/>
                          <a:ea typeface="Verdana" panose="020B0604030504040204" pitchFamily="34" charset="0"/>
                          <a:cs typeface="Verdana" panose="020B0604030504040204" pitchFamily="34" charset="0"/>
                        </a:rPr>
                        <a:t>Ouvrage dans lequel, en montrant quels sont en Turquie, en Perse et dans l'</a:t>
                      </a:r>
                      <a:r>
                        <a:rPr lang="fr-FR" sz="1100" i="1" dirty="0" err="1" smtClean="0">
                          <a:latin typeface="Verdana" panose="020B0604030504040204" pitchFamily="34" charset="0"/>
                          <a:ea typeface="Verdana" panose="020B0604030504040204" pitchFamily="34" charset="0"/>
                          <a:cs typeface="Verdana" panose="020B0604030504040204" pitchFamily="34" charset="0"/>
                        </a:rPr>
                        <a:t>Indoustan</a:t>
                      </a:r>
                      <a:r>
                        <a:rPr lang="fr-FR" sz="1100" i="1" dirty="0" smtClean="0">
                          <a:latin typeface="Verdana" panose="020B0604030504040204" pitchFamily="34" charset="0"/>
                          <a:ea typeface="Verdana" panose="020B0604030504040204" pitchFamily="34" charset="0"/>
                          <a:cs typeface="Verdana" panose="020B0604030504040204" pitchFamily="34" charset="0"/>
                        </a:rPr>
                        <a:t>, les principes fondamentaux du Gouvernement, on prouve, </a:t>
                      </a:r>
                    </a:p>
                    <a:p>
                      <a:r>
                        <a:rPr lang="fr-FR" sz="1100" i="1" dirty="0" smtClean="0">
                          <a:latin typeface="Verdana" panose="020B0604030504040204" pitchFamily="34" charset="0"/>
                          <a:ea typeface="Verdana" panose="020B0604030504040204" pitchFamily="34" charset="0"/>
                          <a:cs typeface="Verdana" panose="020B0604030504040204" pitchFamily="34" charset="0"/>
                        </a:rPr>
                        <a:t>I. Que la </a:t>
                      </a:r>
                      <a:r>
                        <a:rPr lang="fr-FR" sz="1100" i="1" dirty="0" err="1" smtClean="0">
                          <a:latin typeface="Verdana" panose="020B0604030504040204" pitchFamily="34" charset="0"/>
                          <a:ea typeface="Verdana" panose="020B0604030504040204" pitchFamily="34" charset="0"/>
                          <a:cs typeface="Verdana" panose="020B0604030504040204" pitchFamily="34" charset="0"/>
                        </a:rPr>
                        <a:t>maniere</a:t>
                      </a:r>
                      <a:r>
                        <a:rPr lang="fr-FR" sz="1100" i="1" dirty="0" smtClean="0">
                          <a:latin typeface="Verdana" panose="020B0604030504040204" pitchFamily="34" charset="0"/>
                          <a:ea typeface="Verdana" panose="020B0604030504040204" pitchFamily="34" charset="0"/>
                          <a:cs typeface="Verdana" panose="020B0604030504040204" pitchFamily="34" charset="0"/>
                        </a:rPr>
                        <a:t> dont jusqu'ici on a représenté le DESPOTISME, qui passe pour être absolu dans ces trois ETATS, ne peut qu'en donner une idée absolument fausse.</a:t>
                      </a:r>
                    </a:p>
                    <a:p>
                      <a:r>
                        <a:rPr lang="fr-FR" sz="1100" i="1" dirty="0" smtClean="0">
                          <a:latin typeface="Verdana" panose="020B0604030504040204" pitchFamily="34" charset="0"/>
                          <a:ea typeface="Verdana" panose="020B0604030504040204" pitchFamily="34" charset="0"/>
                          <a:cs typeface="Verdana" panose="020B0604030504040204" pitchFamily="34" charset="0"/>
                        </a:rPr>
                        <a:t>II. Qu'en TURQUIE, en PERSE &amp; dans l'INDOUSTAN, il y a un Code de </a:t>
                      </a:r>
                      <a:r>
                        <a:rPr lang="fr-FR" sz="1100" i="1" dirty="0" err="1" smtClean="0">
                          <a:latin typeface="Verdana" panose="020B0604030504040204" pitchFamily="34" charset="0"/>
                          <a:ea typeface="Verdana" panose="020B0604030504040204" pitchFamily="34" charset="0"/>
                          <a:cs typeface="Verdana" panose="020B0604030504040204" pitchFamily="34" charset="0"/>
                        </a:rPr>
                        <a:t>Loix</a:t>
                      </a:r>
                      <a:r>
                        <a:rPr lang="fr-FR" sz="1100" i="1" dirty="0" smtClean="0">
                          <a:latin typeface="Verdana" panose="020B0604030504040204" pitchFamily="34" charset="0"/>
                          <a:ea typeface="Verdana" panose="020B0604030504040204" pitchFamily="34" charset="0"/>
                          <a:cs typeface="Verdana" panose="020B0604030504040204" pitchFamily="34" charset="0"/>
                        </a:rPr>
                        <a:t> écrites, qui obligent le Prince ainsi que les sujets.</a:t>
                      </a:r>
                    </a:p>
                    <a:p>
                      <a:r>
                        <a:rPr lang="fr-FR" sz="1100" i="1" dirty="0" smtClean="0">
                          <a:latin typeface="Verdana" panose="020B0604030504040204" pitchFamily="34" charset="0"/>
                          <a:ea typeface="Verdana" panose="020B0604030504040204" pitchFamily="34" charset="0"/>
                          <a:cs typeface="Verdana" panose="020B0604030504040204" pitchFamily="34" charset="0"/>
                        </a:rPr>
                        <a:t>III. Que dans ces trois ETATS, les particuliers ont des PROPRIÉTÉS en bien meubles &amp; immeubles, dont ils jouissent librement</a:t>
                      </a:r>
                      <a:endParaRPr lang="en-GB" sz="1100" i="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it-IT" smtClean="0"/>
                        <a:t>Amsterdam,</a:t>
                      </a:r>
                      <a:r>
                        <a:rPr lang="it-IT" baseline="0" smtClean="0"/>
                        <a:t> </a:t>
                      </a:r>
                      <a:r>
                        <a:rPr lang="it-IT" smtClean="0"/>
                        <a:t>1778</a:t>
                      </a:r>
                      <a:endParaRPr lang="en-GB" dirty="0"/>
                    </a:p>
                  </a:txBody>
                  <a:tcPr/>
                </a:tc>
                <a:extLst>
                  <a:ext uri="{0D108BD9-81ED-4DB2-BD59-A6C34878D82A}">
                    <a16:rowId xmlns:a16="http://schemas.microsoft.com/office/drawing/2014/main" val="10001"/>
                  </a:ext>
                </a:extLst>
              </a:tr>
              <a:tr h="370840">
                <a:tc>
                  <a:txBody>
                    <a:bodyPr/>
                    <a:lstStyle/>
                    <a:p>
                      <a:r>
                        <a:rPr lang="it-IT" sz="1800" b="0" i="0" kern="1200" dirty="0" smtClean="0">
                          <a:solidFill>
                            <a:srgbClr val="002060"/>
                          </a:solidFill>
                          <a:effectLst/>
                          <a:latin typeface="+mn-lt"/>
                          <a:ea typeface="+mn-ea"/>
                          <a:cs typeface="+mn-cs"/>
                        </a:rPr>
                        <a:t>James Grant</a:t>
                      </a:r>
                      <a:endParaRPr lang="en-GB" sz="1800" b="0" i="0" kern="1200" dirty="0">
                        <a:solidFill>
                          <a:srgbClr val="002060"/>
                        </a:solidFill>
                        <a:effectLst/>
                        <a:latin typeface="+mn-lt"/>
                        <a:ea typeface="+mn-ea"/>
                        <a:cs typeface="+mn-cs"/>
                      </a:endParaRPr>
                    </a:p>
                  </a:txBody>
                  <a:tcPr/>
                </a:tc>
                <a:tc>
                  <a:txBody>
                    <a:bodyPr/>
                    <a:lstStyle/>
                    <a:p>
                      <a:r>
                        <a:rPr lang="en-GB" sz="1800" b="0" i="1" kern="1200" dirty="0" smtClean="0">
                          <a:solidFill>
                            <a:srgbClr val="002060"/>
                          </a:solidFill>
                          <a:effectLst/>
                          <a:latin typeface="+mn-lt"/>
                          <a:ea typeface="+mn-ea"/>
                          <a:cs typeface="+mn-cs"/>
                        </a:rPr>
                        <a:t>Inquiry into the Nature of the </a:t>
                      </a:r>
                      <a:r>
                        <a:rPr lang="en-GB" sz="1800" b="0" i="1" kern="1200" dirty="0" err="1" smtClean="0">
                          <a:solidFill>
                            <a:srgbClr val="002060"/>
                          </a:solidFill>
                          <a:effectLst/>
                          <a:latin typeface="+mn-lt"/>
                          <a:ea typeface="+mn-ea"/>
                          <a:cs typeface="+mn-cs"/>
                        </a:rPr>
                        <a:t>Zemindary</a:t>
                      </a:r>
                      <a:r>
                        <a:rPr lang="en-GB" sz="1800" b="0" i="1" kern="1200" dirty="0" smtClean="0">
                          <a:solidFill>
                            <a:srgbClr val="002060"/>
                          </a:solidFill>
                          <a:effectLst/>
                          <a:latin typeface="+mn-lt"/>
                          <a:ea typeface="+mn-ea"/>
                          <a:cs typeface="+mn-cs"/>
                        </a:rPr>
                        <a:t> Tenures in the Landed Property of Bengal</a:t>
                      </a:r>
                      <a:endParaRPr lang="en-GB" sz="1800" b="0" i="1" kern="1200" dirty="0">
                        <a:solidFill>
                          <a:srgbClr val="002060"/>
                        </a:solidFill>
                        <a:effectLst/>
                        <a:latin typeface="+mn-lt"/>
                        <a:ea typeface="+mn-ea"/>
                        <a:cs typeface="+mn-cs"/>
                      </a:endParaRPr>
                    </a:p>
                  </a:txBody>
                  <a:tcPr/>
                </a:tc>
                <a:tc>
                  <a:txBody>
                    <a:bodyPr/>
                    <a:lstStyle/>
                    <a:p>
                      <a:r>
                        <a:rPr lang="it-IT" sz="1800" kern="1200" dirty="0" smtClean="0">
                          <a:solidFill>
                            <a:srgbClr val="002060"/>
                          </a:solidFill>
                          <a:latin typeface="+mn-lt"/>
                          <a:ea typeface="+mn-ea"/>
                          <a:cs typeface="+mn-cs"/>
                        </a:rPr>
                        <a:t>London, 1790</a:t>
                      </a:r>
                      <a:endParaRPr lang="en-GB" sz="1800" kern="1200" dirty="0">
                        <a:solidFill>
                          <a:srgbClr val="002060"/>
                        </a:solidFill>
                        <a:latin typeface="+mn-lt"/>
                        <a:ea typeface="+mn-ea"/>
                        <a:cs typeface="+mn-cs"/>
                      </a:endParaRPr>
                    </a:p>
                  </a:txBody>
                  <a:tcPr/>
                </a:tc>
                <a:extLst>
                  <a:ext uri="{0D108BD9-81ED-4DB2-BD59-A6C34878D82A}">
                    <a16:rowId xmlns:a16="http://schemas.microsoft.com/office/drawing/2014/main" val="10002"/>
                  </a:ext>
                </a:extLst>
              </a:tr>
              <a:tr h="370840">
                <a:tc>
                  <a:txBody>
                    <a:bodyPr/>
                    <a:lstStyle/>
                    <a:p>
                      <a:r>
                        <a:rPr lang="en-GB" sz="1800" b="0" i="0" kern="1200" dirty="0" smtClean="0">
                          <a:solidFill>
                            <a:srgbClr val="002060"/>
                          </a:solidFill>
                          <a:effectLst/>
                          <a:latin typeface="+mn-lt"/>
                          <a:ea typeface="+mn-ea"/>
                          <a:cs typeface="+mn-cs"/>
                        </a:rPr>
                        <a:t>Sir Charles William Rouse </a:t>
                      </a:r>
                      <a:r>
                        <a:rPr lang="en-GB" sz="1800" b="0" i="0" kern="1200" dirty="0" err="1" smtClean="0">
                          <a:solidFill>
                            <a:srgbClr val="002060"/>
                          </a:solidFill>
                          <a:effectLst/>
                          <a:latin typeface="+mn-lt"/>
                          <a:ea typeface="+mn-ea"/>
                          <a:cs typeface="+mn-cs"/>
                        </a:rPr>
                        <a:t>Boughton</a:t>
                      </a:r>
                      <a:endParaRPr lang="en-GB" b="0" dirty="0">
                        <a:solidFill>
                          <a:srgbClr val="002060"/>
                        </a:solidFill>
                      </a:endParaRPr>
                    </a:p>
                  </a:txBody>
                  <a:tcPr/>
                </a:tc>
                <a:tc>
                  <a:txBody>
                    <a:bodyPr/>
                    <a:lstStyle/>
                    <a:p>
                      <a:r>
                        <a:rPr lang="en-GB" sz="1800" b="0" i="1" kern="1200" dirty="0" smtClean="0">
                          <a:solidFill>
                            <a:srgbClr val="002060"/>
                          </a:solidFill>
                          <a:effectLst/>
                          <a:latin typeface="+mn-lt"/>
                          <a:ea typeface="+mn-ea"/>
                          <a:cs typeface="+mn-cs"/>
                        </a:rPr>
                        <a:t>Dissertation Concerning the Landed Property of Bengal</a:t>
                      </a:r>
                      <a:endParaRPr lang="en-GB" dirty="0">
                        <a:solidFill>
                          <a:srgbClr val="002060"/>
                        </a:solidFill>
                      </a:endParaRPr>
                    </a:p>
                  </a:txBody>
                  <a:tcPr/>
                </a:tc>
                <a:tc>
                  <a:txBody>
                    <a:bodyPr/>
                    <a:lstStyle/>
                    <a:p>
                      <a:r>
                        <a:rPr lang="it-IT" dirty="0" smtClean="0">
                          <a:solidFill>
                            <a:srgbClr val="002060"/>
                          </a:solidFill>
                        </a:rPr>
                        <a:t>London, 1791</a:t>
                      </a:r>
                      <a:endParaRPr lang="en-GB" dirty="0">
                        <a:solidFill>
                          <a:srgbClr val="002060"/>
                        </a:solidFill>
                      </a:endParaRPr>
                    </a:p>
                  </a:txBody>
                  <a:tcPr/>
                </a:tc>
                <a:extLst>
                  <a:ext uri="{0D108BD9-81ED-4DB2-BD59-A6C34878D82A}">
                    <a16:rowId xmlns:a16="http://schemas.microsoft.com/office/drawing/2014/main" val="10003"/>
                  </a:ext>
                </a:extLst>
              </a:tr>
              <a:tr h="370840">
                <a:tc>
                  <a:txBody>
                    <a:bodyPr/>
                    <a:lstStyle/>
                    <a:p>
                      <a:r>
                        <a:rPr lang="it-IT" b="0" dirty="0" err="1" smtClean="0">
                          <a:solidFill>
                            <a:srgbClr val="002060"/>
                          </a:solidFill>
                        </a:rPr>
                        <a:t>Turgot</a:t>
                      </a:r>
                      <a:endParaRPr lang="en-GB" b="0" dirty="0">
                        <a:solidFill>
                          <a:srgbClr val="002060"/>
                        </a:solidFill>
                      </a:endParaRPr>
                    </a:p>
                  </a:txBody>
                  <a:tcPr/>
                </a:tc>
                <a:tc>
                  <a:txBody>
                    <a:bodyPr/>
                    <a:lstStyle/>
                    <a:p>
                      <a:r>
                        <a:rPr lang="it-IT" i="1" dirty="0" err="1" smtClean="0">
                          <a:solidFill>
                            <a:srgbClr val="002060"/>
                          </a:solidFill>
                        </a:rPr>
                        <a:t>Questions</a:t>
                      </a:r>
                      <a:r>
                        <a:rPr lang="it-IT" i="1" dirty="0" smtClean="0">
                          <a:solidFill>
                            <a:srgbClr val="002060"/>
                          </a:solidFill>
                        </a:rPr>
                        <a:t> </a:t>
                      </a:r>
                      <a:r>
                        <a:rPr lang="it-IT" i="1" dirty="0" err="1" smtClean="0">
                          <a:solidFill>
                            <a:srgbClr val="002060"/>
                          </a:solidFill>
                        </a:rPr>
                        <a:t>sur</a:t>
                      </a:r>
                      <a:r>
                        <a:rPr lang="it-IT" i="1" dirty="0" smtClean="0">
                          <a:solidFill>
                            <a:srgbClr val="002060"/>
                          </a:solidFill>
                        </a:rPr>
                        <a:t> la Chine</a:t>
                      </a:r>
                      <a:endParaRPr lang="en-GB" i="1" dirty="0">
                        <a:solidFill>
                          <a:srgbClr val="002060"/>
                        </a:solidFill>
                      </a:endParaRPr>
                    </a:p>
                  </a:txBody>
                  <a:tcPr/>
                </a:tc>
                <a:tc>
                  <a:txBody>
                    <a:bodyPr/>
                    <a:lstStyle/>
                    <a:p>
                      <a:r>
                        <a:rPr lang="it-IT" dirty="0" smtClean="0">
                          <a:solidFill>
                            <a:srgbClr val="002060"/>
                          </a:solidFill>
                        </a:rPr>
                        <a:t>1766</a:t>
                      </a:r>
                      <a:endParaRPr lang="en-GB" dirty="0">
                        <a:solidFill>
                          <a:srgbClr val="002060"/>
                        </a:solidFill>
                      </a:endParaRPr>
                    </a:p>
                  </a:txBody>
                  <a:tcPr/>
                </a:tc>
                <a:extLst>
                  <a:ext uri="{0D108BD9-81ED-4DB2-BD59-A6C34878D82A}">
                    <a16:rowId xmlns:a16="http://schemas.microsoft.com/office/drawing/2014/main" val="10004"/>
                  </a:ext>
                </a:extLst>
              </a:tr>
              <a:tr h="370840">
                <a:tc gridSpan="3">
                  <a:txBody>
                    <a:bodyPr/>
                    <a:lstStyle/>
                    <a:p>
                      <a:r>
                        <a:rPr lang="fr-FR" sz="1400" b="0" i="0" u="none" strike="noStrike" kern="1200" baseline="0" dirty="0" smtClean="0">
                          <a:solidFill>
                            <a:schemeClr val="dk1"/>
                          </a:solidFill>
                          <a:latin typeface="Verdana" panose="020B0604030504040204" pitchFamily="34" charset="0"/>
                          <a:ea typeface="Verdana" panose="020B0604030504040204" pitchFamily="34" charset="0"/>
                          <a:cs typeface="Verdana" panose="020B0604030504040204" pitchFamily="34" charset="0"/>
                        </a:rPr>
                        <a:t>«La plupart des terres sont-elles cultivées par les propriétaires eux-mêmes, ou par des colons qui rendent aux propriétaires un </a:t>
                      </a:r>
                      <a:r>
                        <a:rPr lang="en-GB" sz="1400" b="0" i="0" u="none" strike="noStrike" kern="1200" baseline="0" dirty="0" smtClean="0">
                          <a:solidFill>
                            <a:schemeClr val="dk1"/>
                          </a:solidFill>
                          <a:latin typeface="Verdana" panose="020B0604030504040204" pitchFamily="34" charset="0"/>
                          <a:ea typeface="Verdana" panose="020B0604030504040204" pitchFamily="34" charset="0"/>
                          <a:cs typeface="Verdana" panose="020B0604030504040204" pitchFamily="34" charset="0"/>
                        </a:rPr>
                        <a:t>certain revenue? </a:t>
                      </a:r>
                      <a:r>
                        <a:rPr lang="fr-FR" sz="1400" b="0" i="0" u="none" strike="noStrike" kern="1200" baseline="0" dirty="0" smtClean="0">
                          <a:solidFill>
                            <a:schemeClr val="dk1"/>
                          </a:solidFill>
                          <a:latin typeface="Verdana" panose="020B0604030504040204" pitchFamily="34" charset="0"/>
                          <a:ea typeface="Verdana" panose="020B0604030504040204" pitchFamily="34" charset="0"/>
                          <a:cs typeface="Verdana" panose="020B0604030504040204" pitchFamily="34" charset="0"/>
                        </a:rPr>
                        <a:t>Emploie-t-on dans quelques parties de la Chine des esclaves à la culture des terres? Est-il commun à la Chine de donner ses terres à cultiver à des ouvriers qui rendent au propriétaire une certaine portion des fruits, comme la moitié ou le tiers?</a:t>
                      </a:r>
                      <a:r>
                        <a:rPr lang="en-GB" sz="1400" b="0" i="0" u="none" strike="noStrike" kern="1200" baseline="0" dirty="0" smtClean="0">
                          <a:solidFill>
                            <a:schemeClr val="dk1"/>
                          </a:solidFill>
                          <a:latin typeface="Verdana" panose="020B0604030504040204" pitchFamily="34" charset="0"/>
                          <a:ea typeface="Verdana" panose="020B0604030504040204" pitchFamily="34" charset="0"/>
                          <a:cs typeface="Verdana" panose="020B0604030504040204" pitchFamily="34" charset="0"/>
                        </a:rPr>
                        <a:t>»</a:t>
                      </a:r>
                      <a:endParaRPr lang="en-GB" sz="1400" b="0" i="0" u="none" strike="noStrike" kern="1200" baseline="0" dirty="0">
                        <a:solidFill>
                          <a:schemeClr val="dk1"/>
                        </a:solidFill>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GB" sz="1000" b="0" i="0" u="none" strike="noStrike" kern="1200" baseline="0" dirty="0">
                        <a:solidFill>
                          <a:schemeClr val="dk1"/>
                        </a:solidFill>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GB" dirty="0">
                        <a:solidFill>
                          <a:srgbClr val="002060"/>
                        </a:solidFill>
                      </a:endParaRPr>
                    </a:p>
                  </a:txBody>
                  <a:tcPr/>
                </a:tc>
                <a:extLst>
                  <a:ext uri="{0D108BD9-81ED-4DB2-BD59-A6C34878D82A}">
                    <a16:rowId xmlns:a16="http://schemas.microsoft.com/office/drawing/2014/main" val="10005"/>
                  </a:ext>
                </a:extLst>
              </a:tr>
            </a:tbl>
          </a:graphicData>
        </a:graphic>
      </p:graphicFrame>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17</a:t>
            </a:fld>
            <a:endParaRPr lang="en-GB" dirty="0"/>
          </a:p>
        </p:txBody>
      </p:sp>
    </p:spTree>
    <p:extLst>
      <p:ext uri="{BB962C8B-B14F-4D97-AF65-F5344CB8AC3E}">
        <p14:creationId xmlns:p14="http://schemas.microsoft.com/office/powerpoint/2010/main" val="583238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4928" y="5987253"/>
            <a:ext cx="8849072" cy="371045"/>
          </a:xfrm>
        </p:spPr>
        <p:txBody>
          <a:bodyPr>
            <a:noAutofit/>
          </a:bodyPr>
          <a:lstStyle/>
          <a:p>
            <a:r>
              <a:rPr lang="en-GB" sz="1400" b="1" dirty="0" smtClean="0">
                <a:solidFill>
                  <a:schemeClr val="tx1"/>
                </a:solidFill>
              </a:rPr>
              <a:t>Sir George Thomas Staunton (1781-1858)</a:t>
            </a:r>
            <a:br>
              <a:rPr lang="en-GB" sz="1400" b="1" dirty="0" smtClean="0">
                <a:solidFill>
                  <a:schemeClr val="tx1"/>
                </a:solidFill>
              </a:rPr>
            </a:br>
            <a:r>
              <a:rPr lang="en-GB" sz="1200" b="1" dirty="0" smtClean="0">
                <a:solidFill>
                  <a:schemeClr val="tx1"/>
                </a:solidFill>
              </a:rPr>
              <a:t>portrait by Sir </a:t>
            </a:r>
            <a:r>
              <a:rPr lang="en-GB" sz="1200" b="1" dirty="0">
                <a:solidFill>
                  <a:schemeClr val="tx1"/>
                </a:solidFill>
              </a:rPr>
              <a:t>Martin Archer </a:t>
            </a:r>
            <a:r>
              <a:rPr lang="en-GB" sz="1200" b="1" dirty="0" err="1">
                <a:solidFill>
                  <a:schemeClr val="tx1"/>
                </a:solidFill>
              </a:rPr>
              <a:t>Shee</a:t>
            </a:r>
            <a:r>
              <a:rPr lang="en-GB" sz="1200" b="1" dirty="0">
                <a:solidFill>
                  <a:schemeClr val="tx1"/>
                </a:solidFill>
              </a:rPr>
              <a:t> (1769-1850</a:t>
            </a:r>
            <a:r>
              <a:rPr lang="en-GB" sz="1200" b="1" dirty="0" smtClean="0">
                <a:solidFill>
                  <a:schemeClr val="tx1"/>
                </a:solidFill>
              </a:rPr>
              <a:t>), China</a:t>
            </a:r>
            <a:r>
              <a:rPr lang="en-GB" sz="1200" b="1" dirty="0">
                <a:solidFill>
                  <a:schemeClr val="tx1"/>
                </a:solidFill>
              </a:rPr>
              <a:t>, Beijing, British </a:t>
            </a:r>
            <a:r>
              <a:rPr lang="en-GB" sz="1200" b="1" dirty="0" smtClean="0">
                <a:solidFill>
                  <a:schemeClr val="tx1"/>
                </a:solidFill>
              </a:rPr>
              <a:t>Embassy</a:t>
            </a:r>
            <a:endParaRPr lang="en-GB" sz="1400" b="1" dirty="0">
              <a:solidFill>
                <a:schemeClr val="tx1"/>
              </a:solidFill>
            </a:endParaRPr>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18</a:t>
            </a:fld>
            <a:endParaRPr lang="en-GB" dirty="0"/>
          </a:p>
        </p:txBody>
      </p:sp>
      <p:pic>
        <p:nvPicPr>
          <p:cNvPr id="8" name="Immagine 7"/>
          <p:cNvPicPr>
            <a:picLocks noChangeAspect="1"/>
          </p:cNvPicPr>
          <p:nvPr/>
        </p:nvPicPr>
        <p:blipFill>
          <a:blip r:embed="rId2"/>
          <a:stretch>
            <a:fillRect/>
          </a:stretch>
        </p:blipFill>
        <p:spPr>
          <a:xfrm>
            <a:off x="2267744" y="188640"/>
            <a:ext cx="4574298" cy="5712294"/>
          </a:xfrm>
          <a:prstGeom prst="rect">
            <a:avLst/>
          </a:prstGeom>
        </p:spPr>
      </p:pic>
    </p:spTree>
    <p:extLst>
      <p:ext uri="{BB962C8B-B14F-4D97-AF65-F5344CB8AC3E}">
        <p14:creationId xmlns:p14="http://schemas.microsoft.com/office/powerpoint/2010/main" val="4184159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00426" y="8598"/>
            <a:ext cx="4562750" cy="576237"/>
          </a:xfrm>
        </p:spPr>
        <p:txBody>
          <a:bodyPr/>
          <a:lstStyle/>
          <a:p>
            <a:r>
              <a:rPr lang="it-IT" sz="2800" dirty="0" smtClean="0"/>
              <a:t>Opere di G. T. </a:t>
            </a:r>
            <a:r>
              <a:rPr lang="it-IT" sz="2800" dirty="0" err="1" smtClean="0"/>
              <a:t>Staunton</a:t>
            </a:r>
            <a:endParaRPr lang="en-GB" sz="28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19</a:t>
            </a:fld>
            <a:endParaRPr lang="en-GB" dirty="0"/>
          </a:p>
        </p:txBody>
      </p:sp>
      <p:pic>
        <p:nvPicPr>
          <p:cNvPr id="9" name="Immagine 8"/>
          <p:cNvPicPr>
            <a:picLocks noChangeAspect="1"/>
          </p:cNvPicPr>
          <p:nvPr/>
        </p:nvPicPr>
        <p:blipFill rotWithShape="1">
          <a:blip r:embed="rId2" cstate="print">
            <a:extLst>
              <a:ext uri="{28A0092B-C50C-407E-A947-70E740481C1C}">
                <a14:useLocalDpi xmlns:a14="http://schemas.microsoft.com/office/drawing/2010/main" val="0"/>
              </a:ext>
            </a:extLst>
          </a:blip>
          <a:srcRect l="-1" t="3204" r="11153" b="9620"/>
          <a:stretch/>
        </p:blipFill>
        <p:spPr>
          <a:xfrm>
            <a:off x="6980208" y="296717"/>
            <a:ext cx="2152041" cy="3339375"/>
          </a:xfrm>
          <a:prstGeom prst="rect">
            <a:avLst/>
          </a:prstGeom>
        </p:spPr>
      </p:pic>
      <p:pic>
        <p:nvPicPr>
          <p:cNvPr id="10" name="Immagine 9"/>
          <p:cNvPicPr>
            <a:picLocks noChangeAspect="1"/>
          </p:cNvPicPr>
          <p:nvPr/>
        </p:nvPicPr>
        <p:blipFill rotWithShape="1">
          <a:blip r:embed="rId3" cstate="print">
            <a:extLst>
              <a:ext uri="{28A0092B-C50C-407E-A947-70E740481C1C}">
                <a14:useLocalDpi xmlns:a14="http://schemas.microsoft.com/office/drawing/2010/main" val="0"/>
              </a:ext>
            </a:extLst>
          </a:blip>
          <a:srcRect r="10122" b="15006"/>
          <a:stretch/>
        </p:blipFill>
        <p:spPr>
          <a:xfrm>
            <a:off x="148663" y="250409"/>
            <a:ext cx="2146739" cy="3385683"/>
          </a:xfrm>
          <a:prstGeom prst="rect">
            <a:avLst/>
          </a:prstGeom>
        </p:spPr>
      </p:pic>
      <p:pic>
        <p:nvPicPr>
          <p:cNvPr id="11" name="Immagine 10"/>
          <p:cNvPicPr>
            <a:picLocks noChangeAspect="1"/>
          </p:cNvPicPr>
          <p:nvPr/>
        </p:nvPicPr>
        <p:blipFill rotWithShape="1">
          <a:blip r:embed="rId4" cstate="print">
            <a:extLst>
              <a:ext uri="{28A0092B-C50C-407E-A947-70E740481C1C}">
                <a14:useLocalDpi xmlns:a14="http://schemas.microsoft.com/office/drawing/2010/main" val="0"/>
              </a:ext>
            </a:extLst>
          </a:blip>
          <a:srcRect l="3359" t="6951" r="5088" b="9051"/>
          <a:stretch/>
        </p:blipFill>
        <p:spPr>
          <a:xfrm>
            <a:off x="2366495" y="658201"/>
            <a:ext cx="2218747" cy="3349051"/>
          </a:xfrm>
          <a:prstGeom prst="rect">
            <a:avLst/>
          </a:prstGeom>
        </p:spPr>
      </p:pic>
      <p:pic>
        <p:nvPicPr>
          <p:cNvPr id="12" name="Immagine 11"/>
          <p:cNvPicPr>
            <a:picLocks noChangeAspect="1"/>
          </p:cNvPicPr>
          <p:nvPr/>
        </p:nvPicPr>
        <p:blipFill rotWithShape="1">
          <a:blip r:embed="rId5" cstate="print">
            <a:extLst>
              <a:ext uri="{28A0092B-C50C-407E-A947-70E740481C1C}">
                <a14:useLocalDpi xmlns:a14="http://schemas.microsoft.com/office/drawing/2010/main" val="0"/>
              </a:ext>
            </a:extLst>
          </a:blip>
          <a:srcRect l="11055" t="12201" r="15924" b="9051"/>
          <a:stretch/>
        </p:blipFill>
        <p:spPr>
          <a:xfrm>
            <a:off x="4860032" y="661182"/>
            <a:ext cx="1998120" cy="3330199"/>
          </a:xfrm>
          <a:prstGeom prst="rect">
            <a:avLst/>
          </a:prstGeom>
        </p:spPr>
      </p:pic>
      <p:pic>
        <p:nvPicPr>
          <p:cNvPr id="13" name="Immagine 12"/>
          <p:cNvPicPr>
            <a:picLocks noChangeAspect="1"/>
          </p:cNvPicPr>
          <p:nvPr/>
        </p:nvPicPr>
        <p:blipFill rotWithShape="1">
          <a:blip r:embed="rId6" cstate="print">
            <a:extLst>
              <a:ext uri="{28A0092B-C50C-407E-A947-70E740481C1C}">
                <a14:useLocalDpi xmlns:a14="http://schemas.microsoft.com/office/drawing/2010/main" val="0"/>
              </a:ext>
            </a:extLst>
          </a:blip>
          <a:srcRect l="8378" t="6950" r="8378" b="11150"/>
          <a:stretch/>
        </p:blipFill>
        <p:spPr>
          <a:xfrm>
            <a:off x="222777" y="3722368"/>
            <a:ext cx="1923108" cy="3125049"/>
          </a:xfrm>
          <a:prstGeom prst="rect">
            <a:avLst/>
          </a:prstGeom>
        </p:spPr>
      </p:pic>
      <p:pic>
        <p:nvPicPr>
          <p:cNvPr id="14" name="Immagine 13"/>
          <p:cNvPicPr>
            <a:picLocks noChangeAspect="1"/>
          </p:cNvPicPr>
          <p:nvPr/>
        </p:nvPicPr>
        <p:blipFill rotWithShape="1">
          <a:blip r:embed="rId7" cstate="print">
            <a:extLst>
              <a:ext uri="{28A0092B-C50C-407E-A947-70E740481C1C}">
                <a14:useLocalDpi xmlns:a14="http://schemas.microsoft.com/office/drawing/2010/main" val="0"/>
              </a:ext>
            </a:extLst>
          </a:blip>
          <a:srcRect l="9497" t="10101" r="7808" b="9051"/>
          <a:stretch/>
        </p:blipFill>
        <p:spPr>
          <a:xfrm>
            <a:off x="7071378" y="3687840"/>
            <a:ext cx="1982463" cy="3115298"/>
          </a:xfrm>
          <a:prstGeom prst="rect">
            <a:avLst/>
          </a:prstGeom>
        </p:spPr>
      </p:pic>
      <p:pic>
        <p:nvPicPr>
          <p:cNvPr id="15" name="Immagine 14"/>
          <p:cNvPicPr>
            <a:picLocks noChangeAspect="1"/>
          </p:cNvPicPr>
          <p:nvPr/>
        </p:nvPicPr>
        <p:blipFill rotWithShape="1">
          <a:blip r:embed="rId8" cstate="print">
            <a:extLst>
              <a:ext uri="{28A0092B-C50C-407E-A947-70E740481C1C}">
                <a14:useLocalDpi xmlns:a14="http://schemas.microsoft.com/office/drawing/2010/main" val="0"/>
              </a:ext>
            </a:extLst>
          </a:blip>
          <a:srcRect l="6190" t="4850" r="9695" b="9050"/>
          <a:stretch/>
        </p:blipFill>
        <p:spPr>
          <a:xfrm>
            <a:off x="2764639" y="4063540"/>
            <a:ext cx="1616412" cy="2761370"/>
          </a:xfrm>
          <a:prstGeom prst="rect">
            <a:avLst/>
          </a:prstGeom>
        </p:spPr>
      </p:pic>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4074" t="10002" r="2234" b="9986"/>
          <a:stretch/>
        </p:blipFill>
        <p:spPr>
          <a:xfrm>
            <a:off x="4873417" y="4007252"/>
            <a:ext cx="1984735" cy="2761370"/>
          </a:xfrm>
          <a:prstGeom prst="rect">
            <a:avLst/>
          </a:prstGeom>
        </p:spPr>
      </p:pic>
    </p:spTree>
    <p:extLst>
      <p:ext uri="{BB962C8B-B14F-4D97-AF65-F5344CB8AC3E}">
        <p14:creationId xmlns:p14="http://schemas.microsoft.com/office/powerpoint/2010/main" val="24539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7400" y="1763307"/>
            <a:ext cx="6059016" cy="4032449"/>
          </a:xfrm>
        </p:spPr>
        <p:txBody>
          <a:bodyPr>
            <a:noAutofit/>
          </a:bodyPr>
          <a:lstStyle/>
          <a:p>
            <a:pPr marL="0" indent="0">
              <a:buNone/>
            </a:pPr>
            <a:r>
              <a:rPr lang="fr-FR" sz="1600" i="1" dirty="0"/>
              <a:t>Ce livre a son lieu de naissance dans un texte de Borges. Dans le rire qui secoue à sa lecture toutes les familiarités de la pensée - de la </a:t>
            </a:r>
            <a:r>
              <a:rPr lang="fr-FR" sz="1600" i="1" dirty="0" smtClean="0"/>
              <a:t>nôtre: </a:t>
            </a:r>
            <a:r>
              <a:rPr lang="fr-FR" sz="1600" i="1" dirty="0"/>
              <a:t>de celle qui a notre âge et notre géographie -, ébranlant toutes les surfaces ordonnées et tous les plans qui assagissent pour nous le foisonnement des êtres, faisant vaciller et inquiétant pour longtemps notre pratique millénaire du Même et de l'Autre. Ce texte cite </a:t>
            </a:r>
            <a:r>
              <a:rPr lang="fr-FR" sz="1600" i="1" dirty="0" smtClean="0"/>
              <a:t>«une certaine </a:t>
            </a:r>
            <a:r>
              <a:rPr lang="fr-FR" sz="1600" i="1" dirty="0"/>
              <a:t>encyclopédie </a:t>
            </a:r>
            <a:r>
              <a:rPr lang="fr-FR" sz="1600" i="1" dirty="0" smtClean="0"/>
              <a:t>chinoise» </a:t>
            </a:r>
            <a:r>
              <a:rPr lang="fr-FR" sz="1600" i="1" dirty="0"/>
              <a:t>où il est écrit que </a:t>
            </a:r>
            <a:r>
              <a:rPr lang="fr-FR" sz="1600" i="1" dirty="0" smtClean="0"/>
              <a:t>«les </a:t>
            </a:r>
            <a:r>
              <a:rPr lang="fr-FR" sz="1600" i="1" dirty="0"/>
              <a:t>animaux se divisent </a:t>
            </a:r>
            <a:r>
              <a:rPr lang="fr-FR" sz="1600" i="1" dirty="0" smtClean="0"/>
              <a:t>en: </a:t>
            </a:r>
            <a:r>
              <a:rPr lang="fr-FR" sz="1600" i="1" dirty="0"/>
              <a:t>a) appartenant à l'Empereur, b) embaumés, c) apprivoisés, d) cochons de lait, e) sirènes, f) fabuleux, g) chiens en liberté, h) inclus dans la présente classification, i) qui s'agitent comme des fous, j) innombrables, k) dessinés avec un pinceau très fin en poils de chameau, 1) et </a:t>
            </a:r>
            <a:r>
              <a:rPr lang="fr-FR" sz="1600" i="1" dirty="0" err="1"/>
              <a:t>caetera</a:t>
            </a:r>
            <a:r>
              <a:rPr lang="fr-FR" sz="1600" i="1" dirty="0"/>
              <a:t>, m) qui viennent de casser la cruche, n) qui de loin semblent des </a:t>
            </a:r>
            <a:r>
              <a:rPr lang="fr-FR" sz="1600" i="1" dirty="0" smtClean="0"/>
              <a:t>mouches». </a:t>
            </a:r>
            <a:r>
              <a:rPr lang="fr-FR" sz="1600" i="1" dirty="0"/>
              <a:t>Dans l'émerveillement de cette taxinomie, ce qu'on rejoint d'un bond, ce qui, à la faveur de l'apologue, nous est indiqué comme le charme exotique d'une autre pensée, </a:t>
            </a:r>
            <a:r>
              <a:rPr lang="fr-FR" sz="1600" i="1" dirty="0" smtClean="0"/>
              <a:t>c’est </a:t>
            </a:r>
            <a:r>
              <a:rPr lang="fr-FR" sz="1600" i="1" dirty="0"/>
              <a:t>la limite de la </a:t>
            </a:r>
            <a:r>
              <a:rPr lang="fr-FR" sz="1600" i="1" dirty="0" smtClean="0"/>
              <a:t>nôtre: </a:t>
            </a:r>
            <a:r>
              <a:rPr lang="fr-FR" sz="1600" i="1" dirty="0"/>
              <a:t>l'impossibilité nue de penser cela</a:t>
            </a:r>
            <a:r>
              <a:rPr lang="fr-FR" sz="1600" i="1" dirty="0" smtClean="0"/>
              <a:t>.</a:t>
            </a:r>
          </a:p>
          <a:p>
            <a:pPr marL="2328863" algn="r"/>
            <a:endParaRPr lang="fr-FR" sz="1600" i="1" dirty="0" smtClean="0"/>
          </a:p>
          <a:p>
            <a:pPr marL="1543050" indent="0" algn="r">
              <a:buNone/>
            </a:pPr>
            <a:r>
              <a:rPr lang="fr-FR" sz="1600" i="1" dirty="0" smtClean="0"/>
              <a:t>Michel Foucault, </a:t>
            </a:r>
            <a:r>
              <a:rPr lang="fr-FR" sz="1600" dirty="0" smtClean="0"/>
              <a:t>Les mots et les choses</a:t>
            </a:r>
            <a:r>
              <a:rPr lang="fr-FR" sz="1600" i="1" dirty="0" smtClean="0"/>
              <a:t>, 1966</a:t>
            </a:r>
            <a:endParaRPr lang="en-GB" sz="1600" i="1"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2</a:t>
            </a:fld>
            <a:endParaRPr lang="en-GB" dirty="0"/>
          </a:p>
        </p:txBody>
      </p:sp>
    </p:spTree>
    <p:extLst>
      <p:ext uri="{BB962C8B-B14F-4D97-AF65-F5344CB8AC3E}">
        <p14:creationId xmlns:p14="http://schemas.microsoft.com/office/powerpoint/2010/main" val="2189139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20</a:t>
            </a:fld>
            <a:endParaRPr lang="en-GB" dirty="0"/>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11534" t="6951" r="12484" b="15180"/>
          <a:stretch/>
        </p:blipFill>
        <p:spPr>
          <a:xfrm>
            <a:off x="2225112" y="122252"/>
            <a:ext cx="4943947" cy="6525344"/>
          </a:xfrm>
          <a:prstGeom prst="rect">
            <a:avLst/>
          </a:prstGeom>
        </p:spPr>
      </p:pic>
    </p:spTree>
    <p:extLst>
      <p:ext uri="{BB962C8B-B14F-4D97-AF65-F5344CB8AC3E}">
        <p14:creationId xmlns:p14="http://schemas.microsoft.com/office/powerpoint/2010/main" val="1230019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21</a:t>
            </a:fld>
            <a:endParaRPr lang="en-GB"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228" y="37909"/>
            <a:ext cx="4464496" cy="6770889"/>
          </a:xfrm>
          <a:prstGeom prst="rect">
            <a:avLst/>
          </a:prstGeom>
        </p:spPr>
      </p:pic>
    </p:spTree>
    <p:extLst>
      <p:ext uri="{BB962C8B-B14F-4D97-AF65-F5344CB8AC3E}">
        <p14:creationId xmlns:p14="http://schemas.microsoft.com/office/powerpoint/2010/main" val="1526341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6948264" y="1124744"/>
            <a:ext cx="2195736" cy="1246495"/>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defPPr>
              <a:defRPr lang="it-IT"/>
            </a:defPPr>
            <a:lvl1pPr marL="180975" indent="-180975">
              <a:lnSpc>
                <a:spcPct val="150000"/>
              </a:lnSpc>
              <a:buFont typeface="Arial" panose="020B0604020202020204" pitchFamily="34" charset="0"/>
              <a:buChar char="•"/>
              <a:defRPr sz="1600" i="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600"/>
              </a:spcAft>
            </a:pPr>
            <a:r>
              <a:rPr lang="it-IT" sz="1400" dirty="0">
                <a:latin typeface="Verdana" panose="020B0604030504040204" pitchFamily="34" charset="0"/>
                <a:ea typeface="Verdana" panose="020B0604030504040204" pitchFamily="34" charset="0"/>
                <a:cs typeface="Verdana" panose="020B0604030504040204" pitchFamily="34" charset="0"/>
              </a:rPr>
              <a:t>Journal </a:t>
            </a:r>
            <a:r>
              <a:rPr lang="it-IT" sz="1400" dirty="0" err="1">
                <a:latin typeface="Verdana" panose="020B0604030504040204" pitchFamily="34" charset="0"/>
                <a:ea typeface="Verdana" panose="020B0604030504040204" pitchFamily="34" charset="0"/>
                <a:cs typeface="Verdana" panose="020B0604030504040204" pitchFamily="34" charset="0"/>
              </a:rPr>
              <a:t>des</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Arts</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des</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Sciences</a:t>
            </a:r>
            <a:r>
              <a:rPr lang="it-IT" sz="1400" dirty="0">
                <a:latin typeface="Verdana" panose="020B0604030504040204" pitchFamily="34" charset="0"/>
                <a:ea typeface="Verdana" panose="020B0604030504040204" pitchFamily="34" charset="0"/>
                <a:cs typeface="Verdana" panose="020B0604030504040204" pitchFamily="34" charset="0"/>
              </a:rPr>
              <a:t> et de </a:t>
            </a:r>
            <a:r>
              <a:rPr lang="it-IT" sz="1400" dirty="0" err="1" smtClean="0">
                <a:latin typeface="Verdana" panose="020B0604030504040204" pitchFamily="34" charset="0"/>
                <a:ea typeface="Verdana" panose="020B0604030504040204" pitchFamily="34" charset="0"/>
                <a:cs typeface="Verdana" panose="020B0604030504040204" pitchFamily="34" charset="0"/>
              </a:rPr>
              <a:t>Littérature</a:t>
            </a:r>
            <a:endParaRPr lang="it-IT" sz="1400" dirty="0" smtClean="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400" dirty="0" smtClean="0">
                <a:latin typeface="Verdana" panose="020B0604030504040204" pitchFamily="34" charset="0"/>
                <a:ea typeface="Verdana" panose="020B0604030504040204" pitchFamily="34" charset="0"/>
                <a:cs typeface="Verdana" panose="020B0604030504040204" pitchFamily="34" charset="0"/>
              </a:rPr>
              <a:t>Annali </a:t>
            </a:r>
            <a:r>
              <a:rPr lang="it-IT" sz="1400" dirty="0">
                <a:latin typeface="Verdana" panose="020B0604030504040204" pitchFamily="34" charset="0"/>
                <a:ea typeface="Verdana" panose="020B0604030504040204" pitchFamily="34" charset="0"/>
                <a:cs typeface="Verdana" panose="020B0604030504040204" pitchFamily="34" charset="0"/>
              </a:rPr>
              <a:t>di Scienze e </a:t>
            </a:r>
            <a:r>
              <a:rPr lang="it-IT" sz="1400" dirty="0" smtClean="0">
                <a:latin typeface="Verdana" panose="020B0604030504040204" pitchFamily="34" charset="0"/>
                <a:ea typeface="Verdana" panose="020B0604030504040204" pitchFamily="34" charset="0"/>
                <a:cs typeface="Verdana" panose="020B0604030504040204" pitchFamily="34" charset="0"/>
              </a:rPr>
              <a:t>Lettere</a:t>
            </a:r>
            <a:endParaRPr lang="it-IT" sz="1400" dirty="0">
              <a:latin typeface="Verdana" panose="020B0604030504040204" pitchFamily="34" charset="0"/>
              <a:ea typeface="Verdana" panose="020B0604030504040204" pitchFamily="34" charset="0"/>
              <a:cs typeface="Verdana" panose="020B0604030504040204" pitchFamily="34" charset="0"/>
            </a:endParaRPr>
          </a:p>
        </p:txBody>
      </p:sp>
      <p:sp>
        <p:nvSpPr>
          <p:cNvPr id="10" name="CasellaDiTesto 9"/>
          <p:cNvSpPr txBox="1"/>
          <p:nvPr/>
        </p:nvSpPr>
        <p:spPr>
          <a:xfrm>
            <a:off x="0" y="747717"/>
            <a:ext cx="2195736" cy="2000548"/>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marL="180975" indent="-180975">
              <a:buFont typeface="Arial" panose="020B0604020202020204" pitchFamily="34" charset="0"/>
              <a:buChar char="•"/>
            </a:pPr>
            <a:r>
              <a:rPr lang="it-IT" sz="1400" i="1" dirty="0" err="1" smtClean="0">
                <a:latin typeface="Verdana" panose="020B0604030504040204" pitchFamily="34" charset="0"/>
                <a:ea typeface="Verdana" panose="020B0604030504040204" pitchFamily="34" charset="0"/>
                <a:cs typeface="Verdana" panose="020B0604030504040204" pitchFamily="34" charset="0"/>
              </a:rPr>
              <a:t>Edinburgh</a:t>
            </a:r>
            <a:r>
              <a:rPr lang="it-IT" sz="1400" i="1" dirty="0" smtClean="0">
                <a:latin typeface="Verdana" panose="020B0604030504040204" pitchFamily="34" charset="0"/>
                <a:ea typeface="Verdana" panose="020B0604030504040204" pitchFamily="34" charset="0"/>
                <a:cs typeface="Verdana" panose="020B0604030504040204" pitchFamily="34" charset="0"/>
              </a:rPr>
              <a:t> </a:t>
            </a:r>
            <a:r>
              <a:rPr lang="it-IT" sz="1400" i="1" dirty="0" err="1" smtClean="0">
                <a:latin typeface="Verdana" panose="020B0604030504040204" pitchFamily="34" charset="0"/>
                <a:ea typeface="Verdana" panose="020B0604030504040204" pitchFamily="34" charset="0"/>
                <a:cs typeface="Verdana" panose="020B0604030504040204" pitchFamily="34" charset="0"/>
              </a:rPr>
              <a:t>Review</a:t>
            </a:r>
            <a:endParaRPr lang="it-IT" sz="1400" i="1" dirty="0" smtClean="0">
              <a:latin typeface="Verdana" panose="020B0604030504040204" pitchFamily="34" charset="0"/>
              <a:ea typeface="Verdana" panose="020B0604030504040204" pitchFamily="34" charset="0"/>
              <a:cs typeface="Verdana" panose="020B0604030504040204" pitchFamily="34" charset="0"/>
            </a:endParaRPr>
          </a:p>
          <a:p>
            <a:pPr marL="180975" indent="-180975">
              <a:lnSpc>
                <a:spcPct val="150000"/>
              </a:lnSpc>
              <a:buFont typeface="Arial" panose="020B0604020202020204" pitchFamily="34" charset="0"/>
              <a:buChar char="•"/>
            </a:pPr>
            <a:r>
              <a:rPr lang="it-IT" sz="1400" i="1" dirty="0" err="1" smtClean="0">
                <a:latin typeface="Verdana" panose="020B0604030504040204" pitchFamily="34" charset="0"/>
                <a:ea typeface="Verdana" panose="020B0604030504040204" pitchFamily="34" charset="0"/>
                <a:cs typeface="Verdana" panose="020B0604030504040204" pitchFamily="34" charset="0"/>
              </a:rPr>
              <a:t>Quarterly</a:t>
            </a:r>
            <a:r>
              <a:rPr lang="it-IT" sz="1400" i="1" dirty="0" smtClean="0">
                <a:latin typeface="Verdana" panose="020B0604030504040204" pitchFamily="34" charset="0"/>
                <a:ea typeface="Verdana" panose="020B0604030504040204" pitchFamily="34" charset="0"/>
                <a:cs typeface="Verdana" panose="020B0604030504040204" pitchFamily="34" charset="0"/>
              </a:rPr>
              <a:t> </a:t>
            </a:r>
            <a:r>
              <a:rPr lang="it-IT" sz="1400" i="1" dirty="0" err="1" smtClean="0">
                <a:latin typeface="Verdana" panose="020B0604030504040204" pitchFamily="34" charset="0"/>
                <a:ea typeface="Verdana" panose="020B0604030504040204" pitchFamily="34" charset="0"/>
                <a:cs typeface="Verdana" panose="020B0604030504040204" pitchFamily="34" charset="0"/>
              </a:rPr>
              <a:t>Review</a:t>
            </a:r>
            <a:endParaRPr lang="it-IT" sz="1400" i="1" dirty="0" smtClean="0">
              <a:latin typeface="Verdana" panose="020B0604030504040204" pitchFamily="34" charset="0"/>
              <a:ea typeface="Verdana" panose="020B0604030504040204" pitchFamily="34" charset="0"/>
              <a:cs typeface="Verdana" panose="020B0604030504040204" pitchFamily="34" charset="0"/>
            </a:endParaRPr>
          </a:p>
          <a:p>
            <a:pPr marL="180975" indent="-180975">
              <a:lnSpc>
                <a:spcPct val="150000"/>
              </a:lnSpc>
              <a:buFont typeface="Arial" panose="020B0604020202020204" pitchFamily="34" charset="0"/>
              <a:buChar char="•"/>
            </a:pPr>
            <a:r>
              <a:rPr lang="it-IT" sz="1400" i="1" dirty="0" err="1" smtClean="0">
                <a:latin typeface="Verdana" panose="020B0604030504040204" pitchFamily="34" charset="0"/>
                <a:ea typeface="Verdana" panose="020B0604030504040204" pitchFamily="34" charset="0"/>
                <a:cs typeface="Verdana" panose="020B0604030504040204" pitchFamily="34" charset="0"/>
              </a:rPr>
              <a:t>Monthly</a:t>
            </a:r>
            <a:r>
              <a:rPr lang="it-IT" sz="1400" i="1" dirty="0" smtClean="0">
                <a:latin typeface="Verdana" panose="020B0604030504040204" pitchFamily="34" charset="0"/>
                <a:ea typeface="Verdana" panose="020B0604030504040204" pitchFamily="34" charset="0"/>
                <a:cs typeface="Verdana" panose="020B0604030504040204" pitchFamily="34" charset="0"/>
              </a:rPr>
              <a:t> </a:t>
            </a:r>
            <a:r>
              <a:rPr lang="it-IT" sz="1400" i="1" dirty="0" err="1" smtClean="0">
                <a:latin typeface="Verdana" panose="020B0604030504040204" pitchFamily="34" charset="0"/>
                <a:ea typeface="Verdana" panose="020B0604030504040204" pitchFamily="34" charset="0"/>
                <a:cs typeface="Verdana" panose="020B0604030504040204" pitchFamily="34" charset="0"/>
              </a:rPr>
              <a:t>Review</a:t>
            </a:r>
            <a:endParaRPr lang="it-IT" sz="1400" i="1" dirty="0" smtClean="0">
              <a:latin typeface="Verdana" panose="020B0604030504040204" pitchFamily="34" charset="0"/>
              <a:ea typeface="Verdana" panose="020B0604030504040204" pitchFamily="34" charset="0"/>
              <a:cs typeface="Verdana" panose="020B0604030504040204" pitchFamily="34" charset="0"/>
            </a:endParaRPr>
          </a:p>
          <a:p>
            <a:pPr marL="180975" indent="-180975">
              <a:lnSpc>
                <a:spcPct val="150000"/>
              </a:lnSpc>
              <a:buFont typeface="Arial" panose="020B0604020202020204" pitchFamily="34" charset="0"/>
              <a:buChar char="•"/>
            </a:pPr>
            <a:r>
              <a:rPr lang="it-IT" sz="1400" i="1" dirty="0" err="1" smtClean="0">
                <a:latin typeface="Verdana" panose="020B0604030504040204" pitchFamily="34" charset="0"/>
                <a:ea typeface="Verdana" panose="020B0604030504040204" pitchFamily="34" charset="0"/>
                <a:cs typeface="Verdana" panose="020B0604030504040204" pitchFamily="34" charset="0"/>
              </a:rPr>
              <a:t>Asiatic</a:t>
            </a:r>
            <a:r>
              <a:rPr lang="it-IT" sz="1400" i="1" dirty="0" smtClean="0">
                <a:latin typeface="Verdana" panose="020B0604030504040204" pitchFamily="34" charset="0"/>
                <a:ea typeface="Verdana" panose="020B0604030504040204" pitchFamily="34" charset="0"/>
                <a:cs typeface="Verdana" panose="020B0604030504040204" pitchFamily="34" charset="0"/>
              </a:rPr>
              <a:t> Journal</a:t>
            </a:r>
          </a:p>
          <a:p>
            <a:pPr marL="180975" indent="-180975">
              <a:spcBef>
                <a:spcPts val="300"/>
              </a:spcBef>
              <a:buFont typeface="Arial" panose="020B0604020202020204" pitchFamily="34" charset="0"/>
              <a:buChar char="•"/>
            </a:pPr>
            <a:r>
              <a:rPr lang="it-IT" sz="1400" i="1" dirty="0">
                <a:latin typeface="Verdana" panose="020B0604030504040204" pitchFamily="34" charset="0"/>
                <a:ea typeface="Verdana" panose="020B0604030504040204" pitchFamily="34" charset="0"/>
                <a:cs typeface="Verdana" panose="020B0604030504040204" pitchFamily="34" charset="0"/>
              </a:rPr>
              <a:t>The </a:t>
            </a:r>
            <a:r>
              <a:rPr lang="it-IT" sz="1400" i="1" dirty="0" err="1">
                <a:latin typeface="Verdana" panose="020B0604030504040204" pitchFamily="34" charset="0"/>
                <a:ea typeface="Verdana" panose="020B0604030504040204" pitchFamily="34" charset="0"/>
                <a:cs typeface="Verdana" panose="020B0604030504040204" pitchFamily="34" charset="0"/>
              </a:rPr>
              <a:t>Chinese</a:t>
            </a:r>
            <a:r>
              <a:rPr lang="it-IT" sz="1400" i="1" dirty="0">
                <a:latin typeface="Verdana" panose="020B0604030504040204" pitchFamily="34" charset="0"/>
                <a:ea typeface="Verdana" panose="020B0604030504040204" pitchFamily="34" charset="0"/>
                <a:cs typeface="Verdana" panose="020B0604030504040204" pitchFamily="34" charset="0"/>
              </a:rPr>
              <a:t> </a:t>
            </a:r>
            <a:r>
              <a:rPr lang="it-IT" sz="1400" i="1" dirty="0" err="1">
                <a:latin typeface="Verdana" panose="020B0604030504040204" pitchFamily="34" charset="0"/>
                <a:ea typeface="Verdana" panose="020B0604030504040204" pitchFamily="34" charset="0"/>
                <a:cs typeface="Verdana" panose="020B0604030504040204" pitchFamily="34" charset="0"/>
              </a:rPr>
              <a:t>Repository</a:t>
            </a:r>
            <a:endParaRPr lang="en-GB" sz="1400" i="1" dirty="0">
              <a:latin typeface="Verdana" panose="020B0604030504040204" pitchFamily="34" charset="0"/>
              <a:ea typeface="Verdana" panose="020B0604030504040204" pitchFamily="34" charset="0"/>
              <a:cs typeface="Verdana" panose="020B0604030504040204" pitchFamily="34" charset="0"/>
            </a:endParaRPr>
          </a:p>
          <a:p>
            <a:pPr marL="180975" indent="-180975">
              <a:spcBef>
                <a:spcPts val="300"/>
              </a:spcBef>
              <a:buFont typeface="Arial" panose="020B0604020202020204" pitchFamily="34" charset="0"/>
              <a:buChar char="•"/>
            </a:pPr>
            <a:r>
              <a:rPr lang="it-IT" sz="1400" i="1" dirty="0" smtClean="0">
                <a:latin typeface="Verdana" panose="020B0604030504040204" pitchFamily="34" charset="0"/>
                <a:ea typeface="Verdana" panose="020B0604030504040204" pitchFamily="34" charset="0"/>
                <a:cs typeface="Verdana" panose="020B0604030504040204" pitchFamily="34" charset="0"/>
              </a:rPr>
              <a:t>The </a:t>
            </a:r>
            <a:r>
              <a:rPr lang="it-IT" sz="1400" i="1" dirty="0" err="1">
                <a:latin typeface="Verdana" panose="020B0604030504040204" pitchFamily="34" charset="0"/>
                <a:ea typeface="Verdana" panose="020B0604030504040204" pitchFamily="34" charset="0"/>
                <a:cs typeface="Verdana" panose="020B0604030504040204" pitchFamily="34" charset="0"/>
              </a:rPr>
              <a:t>Literary</a:t>
            </a:r>
            <a:r>
              <a:rPr lang="it-IT" sz="1400" i="1" dirty="0">
                <a:latin typeface="Verdana" panose="020B0604030504040204" pitchFamily="34" charset="0"/>
                <a:ea typeface="Verdana" panose="020B0604030504040204" pitchFamily="34" charset="0"/>
                <a:cs typeface="Verdana" panose="020B0604030504040204" pitchFamily="34" charset="0"/>
              </a:rPr>
              <a:t> </a:t>
            </a:r>
            <a:r>
              <a:rPr lang="it-IT" sz="1400" i="1" dirty="0" err="1" smtClean="0">
                <a:latin typeface="Verdana" panose="020B0604030504040204" pitchFamily="34" charset="0"/>
                <a:ea typeface="Verdana" panose="020B0604030504040204" pitchFamily="34" charset="0"/>
                <a:cs typeface="Verdana" panose="020B0604030504040204" pitchFamily="34" charset="0"/>
              </a:rPr>
              <a:t>Gazette</a:t>
            </a:r>
            <a:endParaRPr lang="it-IT" sz="1400" i="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Segnaposto contenuto 7"/>
          <p:cNvGraphicFramePr>
            <a:graphicFrameLocks noGrp="1"/>
          </p:cNvGraphicFramePr>
          <p:nvPr>
            <p:ph idx="1"/>
            <p:extLst>
              <p:ext uri="{D42A27DB-BD31-4B8C-83A1-F6EECF244321}">
                <p14:modId xmlns:p14="http://schemas.microsoft.com/office/powerpoint/2010/main" val="872711199"/>
              </p:ext>
            </p:extLst>
          </p:nvPr>
        </p:nvGraphicFramePr>
        <p:xfrm>
          <a:off x="179512" y="260648"/>
          <a:ext cx="8784976" cy="6120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22</a:t>
            </a:fld>
            <a:endParaRPr lang="en-GB" dirty="0"/>
          </a:p>
        </p:txBody>
      </p:sp>
    </p:spTree>
    <p:extLst>
      <p:ext uri="{BB962C8B-B14F-4D97-AF65-F5344CB8AC3E}">
        <p14:creationId xmlns:p14="http://schemas.microsoft.com/office/powerpoint/2010/main" val="3939518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752" y="260475"/>
            <a:ext cx="8974832" cy="792261"/>
          </a:xfrm>
        </p:spPr>
        <p:txBody>
          <a:bodyPr/>
          <a:lstStyle/>
          <a:p>
            <a:r>
              <a:rPr lang="it-IT" dirty="0" smtClean="0"/>
              <a:t>I sinologi britannici a Canton</a:t>
            </a:r>
            <a:endParaRPr lang="en-GB" dirty="0"/>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112365376"/>
              </p:ext>
            </p:extLst>
          </p:nvPr>
        </p:nvGraphicFramePr>
        <p:xfrm>
          <a:off x="323528" y="1196752"/>
          <a:ext cx="8363272" cy="5184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23</a:t>
            </a:fld>
            <a:endParaRPr lang="en-GB" dirty="0"/>
          </a:p>
        </p:txBody>
      </p:sp>
      <p:sp>
        <p:nvSpPr>
          <p:cNvPr id="8" name="Rettangolo 7"/>
          <p:cNvSpPr/>
          <p:nvPr/>
        </p:nvSpPr>
        <p:spPr>
          <a:xfrm>
            <a:off x="179512" y="1373826"/>
            <a:ext cx="2808312" cy="91801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Royal</a:t>
            </a:r>
            <a:r>
              <a:rPr lang="it-IT" dirty="0" smtClean="0"/>
              <a:t> </a:t>
            </a:r>
            <a:r>
              <a:rPr lang="it-IT" dirty="0" err="1" smtClean="0"/>
              <a:t>Asiatic</a:t>
            </a:r>
            <a:r>
              <a:rPr lang="it-IT" dirty="0" smtClean="0"/>
              <a:t> Society (1823)</a:t>
            </a:r>
            <a:endParaRPr lang="en-GB" dirty="0"/>
          </a:p>
        </p:txBody>
      </p:sp>
      <p:cxnSp>
        <p:nvCxnSpPr>
          <p:cNvPr id="10" name="Connettore 2 9"/>
          <p:cNvCxnSpPr/>
          <p:nvPr/>
        </p:nvCxnSpPr>
        <p:spPr>
          <a:xfrm flipH="1">
            <a:off x="3059832" y="1832832"/>
            <a:ext cx="360040" cy="0"/>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2" name="Connettore 2 11"/>
          <p:cNvCxnSpPr/>
          <p:nvPr/>
        </p:nvCxnSpPr>
        <p:spPr>
          <a:xfrm flipV="1">
            <a:off x="1691680" y="2420888"/>
            <a:ext cx="180020" cy="20915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a:off x="5896236" y="5065727"/>
            <a:ext cx="3132348" cy="75370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Lord </a:t>
            </a:r>
            <a:r>
              <a:rPr lang="it-IT" dirty="0" err="1" smtClean="0"/>
              <a:t>Amherst</a:t>
            </a:r>
            <a:r>
              <a:rPr lang="it-IT" dirty="0" smtClean="0"/>
              <a:t> </a:t>
            </a:r>
            <a:r>
              <a:rPr lang="it-IT" dirty="0" err="1" smtClean="0"/>
              <a:t>embassy</a:t>
            </a:r>
            <a:r>
              <a:rPr lang="it-IT" dirty="0" smtClean="0"/>
              <a:t>,</a:t>
            </a:r>
          </a:p>
          <a:p>
            <a:pPr algn="ctr"/>
            <a:r>
              <a:rPr lang="it-IT" dirty="0" smtClean="0"/>
              <a:t>1816-1817</a:t>
            </a:r>
            <a:endParaRPr lang="en-GB" dirty="0"/>
          </a:p>
        </p:txBody>
      </p:sp>
      <p:cxnSp>
        <p:nvCxnSpPr>
          <p:cNvPr id="14" name="Connettore 2 13"/>
          <p:cNvCxnSpPr/>
          <p:nvPr/>
        </p:nvCxnSpPr>
        <p:spPr>
          <a:xfrm>
            <a:off x="5364088" y="2636912"/>
            <a:ext cx="1584176" cy="2304256"/>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5" name="Connettore 2 14"/>
          <p:cNvCxnSpPr/>
          <p:nvPr/>
        </p:nvCxnSpPr>
        <p:spPr>
          <a:xfrm>
            <a:off x="7973741" y="3861048"/>
            <a:ext cx="28508" cy="1152128"/>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6" name="Connettore 2 15"/>
          <p:cNvCxnSpPr/>
          <p:nvPr/>
        </p:nvCxnSpPr>
        <p:spPr>
          <a:xfrm flipV="1">
            <a:off x="6282190" y="5899425"/>
            <a:ext cx="0" cy="256776"/>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7" name="Connettore 2 16"/>
          <p:cNvCxnSpPr/>
          <p:nvPr/>
        </p:nvCxnSpPr>
        <p:spPr>
          <a:xfrm>
            <a:off x="1871700" y="3645024"/>
            <a:ext cx="3924436" cy="1512168"/>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25" name="Rettangolo 24"/>
          <p:cNvSpPr/>
          <p:nvPr/>
        </p:nvSpPr>
        <p:spPr>
          <a:xfrm>
            <a:off x="467544" y="4653136"/>
            <a:ext cx="2952328" cy="57606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dirty="0" smtClean="0"/>
              <a:t>East India Company</a:t>
            </a:r>
            <a:endParaRPr lang="en-GB" dirty="0"/>
          </a:p>
        </p:txBody>
      </p:sp>
      <p:cxnSp>
        <p:nvCxnSpPr>
          <p:cNvPr id="27" name="Connettore 2 26"/>
          <p:cNvCxnSpPr/>
          <p:nvPr/>
        </p:nvCxnSpPr>
        <p:spPr>
          <a:xfrm flipH="1">
            <a:off x="2309414" y="2630039"/>
            <a:ext cx="1417964" cy="1944215"/>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8" name="Connettore 2 27"/>
          <p:cNvCxnSpPr/>
          <p:nvPr/>
        </p:nvCxnSpPr>
        <p:spPr>
          <a:xfrm>
            <a:off x="1250161" y="4014244"/>
            <a:ext cx="220216" cy="545335"/>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32" name="Rettangolo 31"/>
          <p:cNvSpPr/>
          <p:nvPr/>
        </p:nvSpPr>
        <p:spPr>
          <a:xfrm>
            <a:off x="467544" y="5335441"/>
            <a:ext cx="2952328" cy="48398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Napier’s</a:t>
            </a:r>
            <a:r>
              <a:rPr lang="it-IT" dirty="0" smtClean="0"/>
              <a:t> </a:t>
            </a:r>
            <a:r>
              <a:rPr lang="it-IT" dirty="0" err="1" smtClean="0"/>
              <a:t>mission</a:t>
            </a:r>
            <a:r>
              <a:rPr lang="it-IT" dirty="0" smtClean="0"/>
              <a:t>, 1834</a:t>
            </a:r>
            <a:endParaRPr lang="en-GB" dirty="0"/>
          </a:p>
        </p:txBody>
      </p:sp>
      <p:sp>
        <p:nvSpPr>
          <p:cNvPr id="33" name="Rettangolo 32"/>
          <p:cNvSpPr/>
          <p:nvPr/>
        </p:nvSpPr>
        <p:spPr>
          <a:xfrm>
            <a:off x="6156176" y="1401443"/>
            <a:ext cx="2780220" cy="79208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House of </a:t>
            </a:r>
            <a:r>
              <a:rPr lang="it-IT" dirty="0" err="1" smtClean="0"/>
              <a:t>Commons</a:t>
            </a:r>
            <a:endParaRPr lang="en-GB" dirty="0"/>
          </a:p>
        </p:txBody>
      </p:sp>
      <p:cxnSp>
        <p:nvCxnSpPr>
          <p:cNvPr id="34" name="Connettore 2 33"/>
          <p:cNvCxnSpPr/>
          <p:nvPr/>
        </p:nvCxnSpPr>
        <p:spPr>
          <a:xfrm flipV="1">
            <a:off x="5616116" y="1814027"/>
            <a:ext cx="396044" cy="9669"/>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41" name="Freccia circolare a destra 40"/>
          <p:cNvSpPr/>
          <p:nvPr/>
        </p:nvSpPr>
        <p:spPr>
          <a:xfrm>
            <a:off x="93696" y="3789040"/>
            <a:ext cx="311458" cy="24482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Rettangolo 41"/>
          <p:cNvSpPr/>
          <p:nvPr/>
        </p:nvSpPr>
        <p:spPr>
          <a:xfrm>
            <a:off x="469250" y="5975242"/>
            <a:ext cx="2950622" cy="51355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Hong Kong, 1845</a:t>
            </a:r>
            <a:endParaRPr lang="en-GB" dirty="0"/>
          </a:p>
        </p:txBody>
      </p:sp>
      <p:sp>
        <p:nvSpPr>
          <p:cNvPr id="43" name="Freccia circolare a destra 42"/>
          <p:cNvSpPr/>
          <p:nvPr/>
        </p:nvSpPr>
        <p:spPr>
          <a:xfrm>
            <a:off x="73226" y="3212976"/>
            <a:ext cx="280338" cy="24482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 name="Connettore 1 21"/>
          <p:cNvCxnSpPr/>
          <p:nvPr/>
        </p:nvCxnSpPr>
        <p:spPr>
          <a:xfrm flipV="1">
            <a:off x="4541168" y="6156202"/>
            <a:ext cx="1741022" cy="15975"/>
          </a:xfrm>
          <a:prstGeom prst="line">
            <a:avLst/>
          </a:prstGeom>
          <a:ln w="28575" cap="sq">
            <a:solidFill>
              <a:srgbClr val="00B0F0"/>
            </a:solidFill>
            <a:round/>
            <a:tailEnd type="none"/>
          </a:ln>
        </p:spPr>
        <p:style>
          <a:lnRef idx="1">
            <a:schemeClr val="dk1"/>
          </a:lnRef>
          <a:fillRef idx="0">
            <a:schemeClr val="dk1"/>
          </a:fillRef>
          <a:effectRef idx="0">
            <a:schemeClr val="dk1"/>
          </a:effectRef>
          <a:fontRef idx="minor">
            <a:schemeClr val="tx1"/>
          </a:fontRef>
        </p:style>
      </p:cxnSp>
      <p:sp>
        <p:nvSpPr>
          <p:cNvPr id="29" name="Rettangolo 28"/>
          <p:cNvSpPr/>
          <p:nvPr/>
        </p:nvSpPr>
        <p:spPr>
          <a:xfrm>
            <a:off x="6821613" y="4015900"/>
            <a:ext cx="2155492" cy="48792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err="1" smtClean="0"/>
              <a:t>London</a:t>
            </a:r>
            <a:r>
              <a:rPr lang="it-IT" sz="1400" b="1" dirty="0" smtClean="0"/>
              <a:t> </a:t>
            </a:r>
            <a:r>
              <a:rPr lang="it-IT" sz="1400" b="1" dirty="0" err="1" smtClean="0"/>
              <a:t>Missionary</a:t>
            </a:r>
            <a:r>
              <a:rPr lang="it-IT" sz="1400" b="1" dirty="0" smtClean="0"/>
              <a:t> Society (f. 1795)</a:t>
            </a:r>
            <a:endParaRPr lang="en-GB" sz="1400" b="1" dirty="0"/>
          </a:p>
        </p:txBody>
      </p:sp>
      <p:cxnSp>
        <p:nvCxnSpPr>
          <p:cNvPr id="35" name="Connettore 2 34"/>
          <p:cNvCxnSpPr/>
          <p:nvPr/>
        </p:nvCxnSpPr>
        <p:spPr>
          <a:xfrm flipV="1">
            <a:off x="4771774" y="4271968"/>
            <a:ext cx="2020839" cy="939435"/>
          </a:xfrm>
          <a:prstGeom prst="straightConnector1">
            <a:avLst/>
          </a:prstGeom>
          <a:ln w="28575" cap="flat">
            <a:solidFill>
              <a:srgbClr val="00B0F0"/>
            </a:solidFill>
            <a:headEnd w="med" len="sm"/>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6394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L’eredità del ‘700</a:t>
            </a:r>
            <a:endParaRPr lang="en-GB" dirty="0"/>
          </a:p>
        </p:txBody>
      </p:sp>
      <p:sp>
        <p:nvSpPr>
          <p:cNvPr id="3" name="Segnaposto contenuto 2"/>
          <p:cNvSpPr>
            <a:spLocks noGrp="1"/>
          </p:cNvSpPr>
          <p:nvPr>
            <p:ph idx="1"/>
          </p:nvPr>
        </p:nvSpPr>
        <p:spPr>
          <a:xfrm>
            <a:off x="700607" y="1772816"/>
            <a:ext cx="7759825" cy="3312368"/>
          </a:xfrm>
        </p:spPr>
        <p:txBody>
          <a:bodyPr>
            <a:normAutofit/>
          </a:bodyPr>
          <a:lstStyle/>
          <a:p>
            <a:r>
              <a:rPr lang="it-IT" sz="2800" dirty="0" smtClean="0"/>
              <a:t>Una «questione cinese»:</a:t>
            </a:r>
          </a:p>
          <a:p>
            <a:pPr marL="1077913" lvl="1" indent="-620713">
              <a:spcBef>
                <a:spcPts val="2400"/>
              </a:spcBef>
              <a:spcAft>
                <a:spcPts val="2400"/>
              </a:spcAft>
              <a:buFont typeface="Wingdings" panose="05000000000000000000" pitchFamily="2" charset="2"/>
              <a:buChar char="v"/>
            </a:pPr>
            <a:r>
              <a:rPr lang="it-IT" sz="2400" dirty="0"/>
              <a:t> </a:t>
            </a:r>
            <a:r>
              <a:rPr lang="it-IT" sz="2400" dirty="0" smtClean="0"/>
              <a:t>A chi credere? Missionari, viaggiatori, diplomatici, apologeti, detrattori ?</a:t>
            </a:r>
          </a:p>
          <a:p>
            <a:pPr marL="1077913" lvl="1" indent="-620713">
              <a:buFont typeface="Wingdings" panose="05000000000000000000" pitchFamily="2" charset="2"/>
              <a:buChar char="v"/>
            </a:pPr>
            <a:r>
              <a:rPr lang="it-IT" sz="2400" dirty="0" smtClean="0"/>
              <a:t>Nazione religiosa e ben governata oppure paese d’idolatri sottoposti a un governo tirannico ?</a:t>
            </a:r>
          </a:p>
          <a:p>
            <a:pPr marL="1077913" lvl="1" indent="-620713">
              <a:lnSpc>
                <a:spcPct val="100000"/>
              </a:lnSpc>
              <a:spcBef>
                <a:spcPts val="2400"/>
              </a:spcBef>
              <a:spcAft>
                <a:spcPts val="2400"/>
              </a:spcAft>
              <a:buFont typeface="Wingdings" panose="05000000000000000000" pitchFamily="2" charset="2"/>
              <a:buChar char="v"/>
            </a:pPr>
            <a:r>
              <a:rPr lang="it-IT" sz="2400" dirty="0" smtClean="0"/>
              <a:t>Qual </a:t>
            </a:r>
            <a:r>
              <a:rPr lang="it-IT" sz="2400" dirty="0"/>
              <a:t>è la loro nozione di giustizia </a:t>
            </a:r>
            <a:r>
              <a:rPr lang="it-IT" sz="2400" dirty="0" smtClean="0"/>
              <a:t>e </a:t>
            </a:r>
            <a:r>
              <a:rPr lang="it-IT" sz="2400" smtClean="0"/>
              <a:t>di legge ?</a:t>
            </a:r>
            <a:endParaRPr lang="en-GB" sz="24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24</a:t>
            </a:fld>
            <a:endParaRPr lang="en-GB" dirty="0"/>
          </a:p>
        </p:txBody>
      </p:sp>
    </p:spTree>
    <p:extLst>
      <p:ext uri="{BB962C8B-B14F-4D97-AF65-F5344CB8AC3E}">
        <p14:creationId xmlns:p14="http://schemas.microsoft.com/office/powerpoint/2010/main" val="12009088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6632"/>
            <a:ext cx="8974832" cy="602591"/>
          </a:xfrm>
        </p:spPr>
        <p:txBody>
          <a:bodyPr>
            <a:normAutofit fontScale="90000"/>
          </a:bodyPr>
          <a:lstStyle/>
          <a:p>
            <a:r>
              <a:rPr lang="it-IT" dirty="0" err="1" smtClean="0"/>
              <a:t>Du</a:t>
            </a:r>
            <a:r>
              <a:rPr lang="it-IT" dirty="0" smtClean="0"/>
              <a:t> </a:t>
            </a:r>
            <a:r>
              <a:rPr lang="it-IT" dirty="0" err="1" smtClean="0"/>
              <a:t>Halde</a:t>
            </a:r>
            <a:endParaRPr lang="en-GB" dirty="0"/>
          </a:p>
        </p:txBody>
      </p:sp>
      <p:sp>
        <p:nvSpPr>
          <p:cNvPr id="3" name="Segnaposto contenuto 2"/>
          <p:cNvSpPr>
            <a:spLocks noGrp="1"/>
          </p:cNvSpPr>
          <p:nvPr>
            <p:ph idx="1"/>
          </p:nvPr>
        </p:nvSpPr>
        <p:spPr>
          <a:xfrm>
            <a:off x="123119" y="725587"/>
            <a:ext cx="8625345" cy="5511725"/>
          </a:xfrm>
        </p:spPr>
        <p:txBody>
          <a:bodyPr>
            <a:noAutofit/>
          </a:bodyPr>
          <a:lstStyle/>
          <a:p>
            <a:pPr marL="457200" indent="-457200">
              <a:buFont typeface="Arial" panose="020B0604020202020204" pitchFamily="34" charset="0"/>
              <a:buChar char="•"/>
            </a:pPr>
            <a:r>
              <a:rPr lang="fr-FR" sz="1800" dirty="0" err="1" smtClean="0">
                <a:solidFill>
                  <a:schemeClr val="tx1"/>
                </a:solidFill>
              </a:rPr>
              <a:t>Apparato</a:t>
            </a:r>
            <a:r>
              <a:rPr lang="fr-FR" sz="1800" dirty="0" smtClean="0">
                <a:solidFill>
                  <a:schemeClr val="tx1"/>
                </a:solidFill>
              </a:rPr>
              <a:t> </a:t>
            </a:r>
            <a:r>
              <a:rPr lang="fr-FR" sz="1800" dirty="0" err="1" smtClean="0">
                <a:solidFill>
                  <a:schemeClr val="tx1"/>
                </a:solidFill>
              </a:rPr>
              <a:t>giudiziario</a:t>
            </a:r>
            <a:r>
              <a:rPr lang="fr-FR" sz="1800" dirty="0" smtClean="0">
                <a:solidFill>
                  <a:schemeClr val="tx1"/>
                </a:solidFill>
              </a:rPr>
              <a:t> </a:t>
            </a:r>
            <a:r>
              <a:rPr lang="fr-FR" sz="1800" dirty="0" err="1" smtClean="0">
                <a:solidFill>
                  <a:schemeClr val="tx1"/>
                </a:solidFill>
              </a:rPr>
              <a:t>gerarchizzato</a:t>
            </a:r>
            <a:r>
              <a:rPr lang="fr-FR" sz="1800" dirty="0" smtClean="0">
                <a:solidFill>
                  <a:schemeClr val="tx1"/>
                </a:solidFill>
              </a:rPr>
              <a:t> (</a:t>
            </a:r>
            <a:r>
              <a:rPr lang="fr-FR" sz="1800" dirty="0" err="1" smtClean="0">
                <a:solidFill>
                  <a:schemeClr val="tx1"/>
                </a:solidFill>
              </a:rPr>
              <a:t>tribunali</a:t>
            </a:r>
            <a:r>
              <a:rPr lang="fr-FR" sz="1800" dirty="0" smtClean="0">
                <a:solidFill>
                  <a:schemeClr val="tx1"/>
                </a:solidFill>
              </a:rPr>
              <a:t> di </a:t>
            </a:r>
            <a:r>
              <a:rPr lang="fr-FR" sz="1800" dirty="0" err="1" smtClean="0">
                <a:solidFill>
                  <a:schemeClr val="tx1"/>
                </a:solidFill>
              </a:rPr>
              <a:t>provincia</a:t>
            </a:r>
            <a:r>
              <a:rPr lang="fr-FR" sz="1800" dirty="0" smtClean="0">
                <a:solidFill>
                  <a:schemeClr val="tx1"/>
                </a:solidFill>
              </a:rPr>
              <a:t>, </a:t>
            </a:r>
            <a:r>
              <a:rPr lang="fr-FR" sz="1800" dirty="0" err="1" smtClean="0">
                <a:solidFill>
                  <a:schemeClr val="tx1"/>
                </a:solidFill>
              </a:rPr>
              <a:t>tribunale</a:t>
            </a:r>
            <a:r>
              <a:rPr lang="fr-FR" sz="1800" dirty="0" smtClean="0">
                <a:solidFill>
                  <a:schemeClr val="tx1"/>
                </a:solidFill>
              </a:rPr>
              <a:t> </a:t>
            </a:r>
            <a:r>
              <a:rPr lang="fr-FR" sz="1800" dirty="0" err="1" smtClean="0">
                <a:solidFill>
                  <a:schemeClr val="tx1"/>
                </a:solidFill>
              </a:rPr>
              <a:t>del</a:t>
            </a:r>
            <a:r>
              <a:rPr lang="fr-FR" sz="1800" dirty="0" smtClean="0">
                <a:solidFill>
                  <a:schemeClr val="tx1"/>
                </a:solidFill>
              </a:rPr>
              <a:t> </a:t>
            </a:r>
            <a:r>
              <a:rPr lang="fr-FR" sz="1800" dirty="0" err="1" smtClean="0">
                <a:solidFill>
                  <a:schemeClr val="tx1"/>
                </a:solidFill>
              </a:rPr>
              <a:t>Vicerè</a:t>
            </a:r>
            <a:r>
              <a:rPr lang="fr-FR" sz="1800" dirty="0" smtClean="0">
                <a:solidFill>
                  <a:schemeClr val="tx1"/>
                </a:solidFill>
              </a:rPr>
              <a:t>, Corti </a:t>
            </a:r>
            <a:r>
              <a:rPr lang="fr-FR" sz="1800" dirty="0" err="1" smtClean="0">
                <a:solidFill>
                  <a:schemeClr val="tx1"/>
                </a:solidFill>
              </a:rPr>
              <a:t>sovrane</a:t>
            </a:r>
            <a:r>
              <a:rPr lang="fr-FR" sz="1800" dirty="0" smtClean="0">
                <a:solidFill>
                  <a:schemeClr val="tx1"/>
                </a:solidFill>
              </a:rPr>
              <a:t>, </a:t>
            </a:r>
            <a:r>
              <a:rPr lang="fr-FR" sz="1800" dirty="0" err="1">
                <a:solidFill>
                  <a:schemeClr val="tx1"/>
                </a:solidFill>
              </a:rPr>
              <a:t>I</a:t>
            </a:r>
            <a:r>
              <a:rPr lang="fr-FR" sz="1800" dirty="0" err="1" smtClean="0">
                <a:solidFill>
                  <a:schemeClr val="tx1"/>
                </a:solidFill>
              </a:rPr>
              <a:t>mperatore</a:t>
            </a:r>
            <a:r>
              <a:rPr lang="fr-FR" sz="1800" dirty="0" smtClean="0">
                <a:solidFill>
                  <a:schemeClr val="tx1"/>
                </a:solidFill>
              </a:rPr>
              <a:t> o </a:t>
            </a:r>
            <a:r>
              <a:rPr lang="fr-FR" sz="1800" dirty="0" err="1" smtClean="0">
                <a:solidFill>
                  <a:schemeClr val="tx1"/>
                </a:solidFill>
              </a:rPr>
              <a:t>Gran</a:t>
            </a:r>
            <a:r>
              <a:rPr lang="fr-FR" sz="1800" dirty="0" smtClean="0">
                <a:solidFill>
                  <a:schemeClr val="tx1"/>
                </a:solidFill>
              </a:rPr>
              <a:t> </a:t>
            </a:r>
            <a:r>
              <a:rPr lang="fr-FR" sz="1800" dirty="0" err="1" smtClean="0">
                <a:solidFill>
                  <a:schemeClr val="tx1"/>
                </a:solidFill>
              </a:rPr>
              <a:t>Consiglio</a:t>
            </a:r>
            <a:r>
              <a:rPr lang="fr-FR" sz="1800" dirty="0" smtClean="0">
                <a:solidFill>
                  <a:schemeClr val="tx1"/>
                </a:solidFill>
              </a:rPr>
              <a:t>), </a:t>
            </a:r>
            <a:r>
              <a:rPr lang="fr-FR" sz="1800" dirty="0" err="1" smtClean="0">
                <a:solidFill>
                  <a:schemeClr val="tx1"/>
                </a:solidFill>
              </a:rPr>
              <a:t>rigoroso</a:t>
            </a:r>
            <a:r>
              <a:rPr lang="fr-FR" sz="1800" dirty="0" smtClean="0">
                <a:solidFill>
                  <a:schemeClr val="tx1"/>
                </a:solidFill>
              </a:rPr>
              <a:t>, </a:t>
            </a:r>
            <a:r>
              <a:rPr lang="fr-FR" sz="1800" dirty="0" err="1" smtClean="0">
                <a:solidFill>
                  <a:schemeClr val="tx1"/>
                </a:solidFill>
              </a:rPr>
              <a:t>dotato</a:t>
            </a:r>
            <a:r>
              <a:rPr lang="fr-FR" sz="1800" dirty="0" smtClean="0">
                <a:solidFill>
                  <a:schemeClr val="tx1"/>
                </a:solidFill>
              </a:rPr>
              <a:t> di </a:t>
            </a:r>
            <a:r>
              <a:rPr lang="fr-FR" sz="1800" dirty="0" err="1" smtClean="0">
                <a:solidFill>
                  <a:schemeClr val="tx1"/>
                </a:solidFill>
              </a:rPr>
              <a:t>regole</a:t>
            </a:r>
            <a:r>
              <a:rPr lang="fr-FR" sz="1800" dirty="0" smtClean="0">
                <a:solidFill>
                  <a:schemeClr val="tx1"/>
                </a:solidFill>
              </a:rPr>
              <a:t>, disciplina, </a:t>
            </a:r>
            <a:r>
              <a:rPr lang="fr-FR" sz="1800" dirty="0" err="1" smtClean="0">
                <a:solidFill>
                  <a:schemeClr val="tx1"/>
                </a:solidFill>
              </a:rPr>
              <a:t>controlli</a:t>
            </a:r>
            <a:r>
              <a:rPr lang="fr-FR" sz="1800" dirty="0" smtClean="0">
                <a:solidFill>
                  <a:schemeClr val="tx1"/>
                </a:solidFill>
              </a:rPr>
              <a:t> </a:t>
            </a:r>
            <a:r>
              <a:rPr lang="fr-FR" sz="1800" dirty="0" err="1" smtClean="0">
                <a:solidFill>
                  <a:schemeClr val="tx1"/>
                </a:solidFill>
              </a:rPr>
              <a:t>dall’alto</a:t>
            </a:r>
            <a:r>
              <a:rPr lang="fr-FR" sz="1800" dirty="0" smtClean="0">
                <a:solidFill>
                  <a:schemeClr val="tx1"/>
                </a:solidFill>
              </a:rPr>
              <a:t> verso il </a:t>
            </a:r>
            <a:r>
              <a:rPr lang="fr-FR" sz="1800" dirty="0" err="1" smtClean="0">
                <a:solidFill>
                  <a:schemeClr val="tx1"/>
                </a:solidFill>
              </a:rPr>
              <a:t>basso</a:t>
            </a:r>
            <a:r>
              <a:rPr lang="fr-FR" sz="1800" dirty="0" smtClean="0">
                <a:solidFill>
                  <a:schemeClr val="tx1"/>
                </a:solidFill>
              </a:rPr>
              <a:t>, </a:t>
            </a:r>
            <a:r>
              <a:rPr lang="fr-FR" sz="1800" dirty="0" err="1" smtClean="0">
                <a:solidFill>
                  <a:schemeClr val="tx1"/>
                </a:solidFill>
              </a:rPr>
              <a:t>esame</a:t>
            </a:r>
            <a:r>
              <a:rPr lang="fr-FR" sz="1800" dirty="0" smtClean="0">
                <a:solidFill>
                  <a:schemeClr val="tx1"/>
                </a:solidFill>
              </a:rPr>
              <a:t> severo </a:t>
            </a:r>
            <a:r>
              <a:rPr lang="fr-FR" sz="1800" dirty="0" err="1" smtClean="0">
                <a:solidFill>
                  <a:schemeClr val="tx1"/>
                </a:solidFill>
              </a:rPr>
              <a:t>della</a:t>
            </a:r>
            <a:r>
              <a:rPr lang="fr-FR" sz="1800" dirty="0" smtClean="0">
                <a:solidFill>
                  <a:schemeClr val="tx1"/>
                </a:solidFill>
              </a:rPr>
              <a:t> </a:t>
            </a:r>
            <a:r>
              <a:rPr lang="fr-FR" sz="1800" dirty="0" err="1" smtClean="0">
                <a:solidFill>
                  <a:schemeClr val="tx1"/>
                </a:solidFill>
              </a:rPr>
              <a:t>condotta</a:t>
            </a:r>
            <a:r>
              <a:rPr lang="fr-FR" sz="1800" dirty="0" smtClean="0">
                <a:solidFill>
                  <a:schemeClr val="tx1"/>
                </a:solidFill>
              </a:rPr>
              <a:t> dei </a:t>
            </a:r>
            <a:r>
              <a:rPr lang="fr-FR" sz="1800" dirty="0" err="1" smtClean="0">
                <a:solidFill>
                  <a:schemeClr val="tx1"/>
                </a:solidFill>
              </a:rPr>
              <a:t>Mandarini</a:t>
            </a:r>
            <a:r>
              <a:rPr lang="fr-FR" sz="1800" dirty="0" smtClean="0">
                <a:solidFill>
                  <a:schemeClr val="tx1"/>
                </a:solidFill>
              </a:rPr>
              <a:t>, auto-</a:t>
            </a:r>
            <a:r>
              <a:rPr lang="fr-FR" sz="1800" dirty="0" err="1" smtClean="0">
                <a:solidFill>
                  <a:schemeClr val="tx1"/>
                </a:solidFill>
              </a:rPr>
              <a:t>valutazione</a:t>
            </a:r>
            <a:r>
              <a:rPr lang="fr-FR" sz="1800" dirty="0" smtClean="0">
                <a:solidFill>
                  <a:schemeClr val="tx1"/>
                </a:solidFill>
              </a:rPr>
              <a:t> da parte dei </a:t>
            </a:r>
            <a:r>
              <a:rPr lang="fr-FR" sz="1800" dirty="0" err="1" smtClean="0">
                <a:solidFill>
                  <a:schemeClr val="tx1"/>
                </a:solidFill>
              </a:rPr>
              <a:t>Mandarini</a:t>
            </a:r>
            <a:r>
              <a:rPr lang="fr-FR" sz="1800" dirty="0" smtClean="0">
                <a:solidFill>
                  <a:schemeClr val="tx1"/>
                </a:solidFill>
              </a:rPr>
              <a:t>, </a:t>
            </a:r>
            <a:r>
              <a:rPr lang="fr-FR" sz="1800" dirty="0" err="1" smtClean="0">
                <a:solidFill>
                  <a:schemeClr val="tx1"/>
                </a:solidFill>
              </a:rPr>
              <a:t>punizioni</a:t>
            </a:r>
            <a:r>
              <a:rPr lang="fr-FR" sz="1800" dirty="0" smtClean="0">
                <a:solidFill>
                  <a:schemeClr val="tx1"/>
                </a:solidFill>
              </a:rPr>
              <a:t> dei </a:t>
            </a:r>
            <a:r>
              <a:rPr lang="fr-FR" sz="1800" dirty="0" err="1" smtClean="0">
                <a:solidFill>
                  <a:schemeClr val="tx1"/>
                </a:solidFill>
              </a:rPr>
              <a:t>Mandarini</a:t>
            </a:r>
            <a:r>
              <a:rPr lang="fr-FR" sz="1800" dirty="0" smtClean="0">
                <a:solidFill>
                  <a:schemeClr val="tx1"/>
                </a:solidFill>
              </a:rPr>
              <a:t> </a:t>
            </a:r>
            <a:r>
              <a:rPr lang="fr-FR" sz="1800" dirty="0" err="1" smtClean="0">
                <a:solidFill>
                  <a:schemeClr val="tx1"/>
                </a:solidFill>
              </a:rPr>
              <a:t>inferiori</a:t>
            </a:r>
            <a:r>
              <a:rPr lang="fr-FR" sz="1800" dirty="0" smtClean="0">
                <a:solidFill>
                  <a:schemeClr val="tx1"/>
                </a:solidFill>
              </a:rPr>
              <a:t>: «Il </a:t>
            </a:r>
            <a:r>
              <a:rPr lang="fr-FR" sz="1800" dirty="0">
                <a:solidFill>
                  <a:schemeClr val="tx1"/>
                </a:solidFill>
              </a:rPr>
              <a:t>y a une dépendance </a:t>
            </a:r>
            <a:r>
              <a:rPr lang="fr-FR" sz="1800" dirty="0" smtClean="0">
                <a:solidFill>
                  <a:schemeClr val="tx1"/>
                </a:solidFill>
              </a:rPr>
              <a:t>absolue </a:t>
            </a:r>
            <a:r>
              <a:rPr lang="fr-FR" sz="1800" dirty="0">
                <a:solidFill>
                  <a:schemeClr val="tx1"/>
                </a:solidFill>
              </a:rPr>
              <a:t>entre </a:t>
            </a:r>
            <a:r>
              <a:rPr lang="fr-FR" sz="1800" dirty="0" smtClean="0">
                <a:solidFill>
                  <a:schemeClr val="tx1"/>
                </a:solidFill>
              </a:rPr>
              <a:t>ces </a:t>
            </a:r>
            <a:r>
              <a:rPr lang="fr-FR" sz="1800" dirty="0">
                <a:solidFill>
                  <a:schemeClr val="tx1"/>
                </a:solidFill>
              </a:rPr>
              <a:t>diverses </a:t>
            </a:r>
            <a:r>
              <a:rPr lang="fr-FR" sz="1800" dirty="0" smtClean="0">
                <a:solidFill>
                  <a:schemeClr val="tx1"/>
                </a:solidFill>
              </a:rPr>
              <a:t>puissances </a:t>
            </a:r>
            <a:r>
              <a:rPr lang="fr-FR" sz="1800" dirty="0">
                <a:solidFill>
                  <a:schemeClr val="tx1"/>
                </a:solidFill>
              </a:rPr>
              <a:t>qui gouvernent </a:t>
            </a:r>
            <a:r>
              <a:rPr lang="fr-FR" sz="1800" dirty="0" smtClean="0">
                <a:solidFill>
                  <a:schemeClr val="tx1"/>
                </a:solidFill>
              </a:rPr>
              <a:t>l'</a:t>
            </a:r>
            <a:r>
              <a:rPr lang="fr-FR" sz="1800" dirty="0" err="1" smtClean="0">
                <a:solidFill>
                  <a:schemeClr val="tx1"/>
                </a:solidFill>
              </a:rPr>
              <a:t>Etat</a:t>
            </a:r>
            <a:r>
              <a:rPr lang="fr-FR" sz="1800" dirty="0">
                <a:solidFill>
                  <a:schemeClr val="tx1"/>
                </a:solidFill>
              </a:rPr>
              <a:t>. Le plus petit des Mandarins a </a:t>
            </a:r>
            <a:r>
              <a:rPr lang="fr-FR" sz="1800" dirty="0" smtClean="0">
                <a:solidFill>
                  <a:schemeClr val="tx1"/>
                </a:solidFill>
              </a:rPr>
              <a:t>tout </a:t>
            </a:r>
            <a:r>
              <a:rPr lang="fr-FR" sz="1800" dirty="0">
                <a:solidFill>
                  <a:schemeClr val="tx1"/>
                </a:solidFill>
              </a:rPr>
              <a:t>pouvoir dans </a:t>
            </a:r>
            <a:r>
              <a:rPr lang="fr-FR" sz="1800" dirty="0" smtClean="0">
                <a:solidFill>
                  <a:schemeClr val="tx1"/>
                </a:solidFill>
              </a:rPr>
              <a:t>l’étendue </a:t>
            </a:r>
            <a:r>
              <a:rPr lang="fr-FR" sz="1800" dirty="0">
                <a:solidFill>
                  <a:schemeClr val="tx1"/>
                </a:solidFill>
              </a:rPr>
              <a:t>de </a:t>
            </a:r>
            <a:r>
              <a:rPr lang="fr-FR" sz="1800" dirty="0" smtClean="0">
                <a:solidFill>
                  <a:schemeClr val="tx1"/>
                </a:solidFill>
              </a:rPr>
              <a:t>son gouvernement, </a:t>
            </a:r>
            <a:r>
              <a:rPr lang="fr-FR" sz="1800" dirty="0">
                <a:solidFill>
                  <a:schemeClr val="tx1"/>
                </a:solidFill>
              </a:rPr>
              <a:t>mais il relevé d'autres </a:t>
            </a:r>
            <a:r>
              <a:rPr lang="fr-FR" sz="1800" dirty="0" smtClean="0">
                <a:solidFill>
                  <a:schemeClr val="tx1"/>
                </a:solidFill>
              </a:rPr>
              <a:t>Mandarins </a:t>
            </a:r>
            <a:r>
              <a:rPr lang="fr-FR" sz="1800" dirty="0">
                <a:solidFill>
                  <a:schemeClr val="tx1"/>
                </a:solidFill>
              </a:rPr>
              <a:t>, dont le pouvoir est plus </a:t>
            </a:r>
            <a:r>
              <a:rPr lang="fr-FR" sz="1800" dirty="0" smtClean="0">
                <a:solidFill>
                  <a:schemeClr val="tx1"/>
                </a:solidFill>
              </a:rPr>
              <a:t>grand; ceux-ci </a:t>
            </a:r>
            <a:r>
              <a:rPr lang="fr-FR" sz="1800" dirty="0">
                <a:solidFill>
                  <a:schemeClr val="tx1"/>
                </a:solidFill>
              </a:rPr>
              <a:t>dépendent des Officiers </a:t>
            </a:r>
            <a:r>
              <a:rPr lang="fr-FR" sz="1800" dirty="0" smtClean="0">
                <a:solidFill>
                  <a:schemeClr val="tx1"/>
                </a:solidFill>
              </a:rPr>
              <a:t>généraux </a:t>
            </a:r>
            <a:r>
              <a:rPr lang="fr-FR" sz="1800" dirty="0">
                <a:solidFill>
                  <a:schemeClr val="tx1"/>
                </a:solidFill>
              </a:rPr>
              <a:t>de chaque Province</a:t>
            </a:r>
            <a:r>
              <a:rPr lang="fr-FR" sz="1800" dirty="0" smtClean="0">
                <a:solidFill>
                  <a:schemeClr val="tx1"/>
                </a:solidFill>
              </a:rPr>
              <a:t>; ces </a:t>
            </a:r>
            <a:r>
              <a:rPr lang="fr-FR" sz="1800" dirty="0">
                <a:solidFill>
                  <a:schemeClr val="tx1"/>
                </a:solidFill>
              </a:rPr>
              <a:t>derniers, </a:t>
            </a:r>
            <a:r>
              <a:rPr lang="fr-FR" sz="1800" dirty="0" smtClean="0">
                <a:solidFill>
                  <a:schemeClr val="tx1"/>
                </a:solidFill>
              </a:rPr>
              <a:t>des </a:t>
            </a:r>
            <a:r>
              <a:rPr lang="fr-FR" sz="1800" dirty="0">
                <a:solidFill>
                  <a:schemeClr val="tx1"/>
                </a:solidFill>
              </a:rPr>
              <a:t>Tribunaux de la Ville Impériale; </a:t>
            </a:r>
            <a:r>
              <a:rPr lang="fr-FR" sz="1800" dirty="0" smtClean="0">
                <a:solidFill>
                  <a:schemeClr val="tx1"/>
                </a:solidFill>
              </a:rPr>
              <a:t>&amp; les Présidents </a:t>
            </a:r>
            <a:r>
              <a:rPr lang="fr-FR" sz="1800" dirty="0">
                <a:solidFill>
                  <a:schemeClr val="tx1"/>
                </a:solidFill>
              </a:rPr>
              <a:t>des Cours Souveraines, </a:t>
            </a:r>
            <a:r>
              <a:rPr lang="fr-FR" sz="1800" dirty="0" smtClean="0">
                <a:solidFill>
                  <a:schemeClr val="tx1"/>
                </a:solidFill>
              </a:rPr>
              <a:t>devant </a:t>
            </a:r>
            <a:r>
              <a:rPr lang="fr-FR" sz="1800" dirty="0">
                <a:solidFill>
                  <a:schemeClr val="tx1"/>
                </a:solidFill>
              </a:rPr>
              <a:t>qui tremblent tous les Mandarins, </a:t>
            </a:r>
            <a:r>
              <a:rPr lang="fr-FR" sz="1800" dirty="0" smtClean="0">
                <a:solidFill>
                  <a:schemeClr val="tx1"/>
                </a:solidFill>
              </a:rPr>
              <a:t>tremblent </a:t>
            </a:r>
            <a:r>
              <a:rPr lang="fr-FR" sz="1800" dirty="0">
                <a:solidFill>
                  <a:schemeClr val="tx1"/>
                </a:solidFill>
              </a:rPr>
              <a:t>eux-mêmes devant </a:t>
            </a:r>
            <a:r>
              <a:rPr lang="fr-FR" sz="1800" dirty="0" smtClean="0">
                <a:solidFill>
                  <a:schemeClr val="tx1"/>
                </a:solidFill>
              </a:rPr>
              <a:t>l’Empereur</a:t>
            </a:r>
            <a:r>
              <a:rPr lang="fr-FR" sz="1800" dirty="0">
                <a:solidFill>
                  <a:schemeClr val="tx1"/>
                </a:solidFill>
              </a:rPr>
              <a:t>, en qui réside la souveraine </a:t>
            </a:r>
            <a:r>
              <a:rPr lang="fr-FR" sz="1800" dirty="0" err="1" smtClean="0">
                <a:solidFill>
                  <a:schemeClr val="tx1"/>
                </a:solidFill>
              </a:rPr>
              <a:t>puissan</a:t>
            </a:r>
            <a:r>
              <a:rPr lang="en-GB" sz="1800" dirty="0" err="1" smtClean="0">
                <a:solidFill>
                  <a:schemeClr val="tx1"/>
                </a:solidFill>
              </a:rPr>
              <a:t>ce</a:t>
            </a:r>
            <a:r>
              <a:rPr lang="en-GB" sz="1800" dirty="0" smtClean="0">
                <a:solidFill>
                  <a:schemeClr val="tx1"/>
                </a:solidFill>
              </a:rPr>
              <a:t>” (II, 29)</a:t>
            </a:r>
          </a:p>
          <a:p>
            <a:pPr marL="457200" indent="-457200" algn="just">
              <a:spcBef>
                <a:spcPts val="1200"/>
              </a:spcBef>
              <a:spcAft>
                <a:spcPts val="1200"/>
              </a:spcAft>
              <a:buFont typeface="Arial" panose="020B0604020202020204" pitchFamily="34" charset="0"/>
              <a:buChar char="•"/>
            </a:pPr>
            <a:r>
              <a:rPr lang="fr-FR" sz="1800" dirty="0" smtClean="0">
                <a:solidFill>
                  <a:schemeClr val="tx1"/>
                </a:solidFill>
              </a:rPr>
              <a:t>«Quoique </a:t>
            </a:r>
            <a:r>
              <a:rPr lang="fr-FR" sz="1800" dirty="0">
                <a:solidFill>
                  <a:schemeClr val="tx1"/>
                </a:solidFill>
              </a:rPr>
              <a:t>la Justice de la </a:t>
            </a:r>
            <a:r>
              <a:rPr lang="fr-FR" sz="1800" dirty="0" smtClean="0">
                <a:solidFill>
                  <a:schemeClr val="tx1"/>
                </a:solidFill>
              </a:rPr>
              <a:t>Chine nous </a:t>
            </a:r>
            <a:r>
              <a:rPr lang="fr-FR" sz="1800" dirty="0">
                <a:solidFill>
                  <a:schemeClr val="tx1"/>
                </a:solidFill>
              </a:rPr>
              <a:t>paroisse lente, par les longues procédures qu'elle </a:t>
            </a:r>
            <a:r>
              <a:rPr lang="fr-FR" sz="1800" dirty="0" smtClean="0">
                <a:solidFill>
                  <a:schemeClr val="tx1"/>
                </a:solidFill>
              </a:rPr>
              <a:t>observe, </a:t>
            </a:r>
            <a:r>
              <a:rPr lang="fr-FR" sz="1800" dirty="0">
                <a:solidFill>
                  <a:schemeClr val="tx1"/>
                </a:solidFill>
              </a:rPr>
              <a:t>pour ne pas priver </a:t>
            </a:r>
            <a:r>
              <a:rPr lang="fr-FR" sz="1800" dirty="0" smtClean="0">
                <a:solidFill>
                  <a:schemeClr val="tx1"/>
                </a:solidFill>
              </a:rPr>
              <a:t>mal-à-propos </a:t>
            </a:r>
            <a:r>
              <a:rPr lang="fr-FR" sz="1800" dirty="0">
                <a:solidFill>
                  <a:schemeClr val="tx1"/>
                </a:solidFill>
              </a:rPr>
              <a:t>les hommes d'un bien aussi considérable que la vie et l’honneur, elle ne laisse pas de punir sévèrement les criminels, de de proportionner la peine à l’énormité des cri</a:t>
            </a:r>
            <a:r>
              <a:rPr lang="en-GB" sz="1800" dirty="0" err="1">
                <a:solidFill>
                  <a:schemeClr val="tx1"/>
                </a:solidFill>
              </a:rPr>
              <a:t>mes</a:t>
            </a:r>
            <a:r>
              <a:rPr lang="en-GB" sz="1800" dirty="0">
                <a:solidFill>
                  <a:schemeClr val="tx1"/>
                </a:solidFill>
              </a:rPr>
              <a:t>. </a:t>
            </a:r>
            <a:r>
              <a:rPr lang="fr-FR" sz="1800" dirty="0">
                <a:solidFill>
                  <a:schemeClr val="tx1"/>
                </a:solidFill>
              </a:rPr>
              <a:t>Les affaires criminelles passent le plus souvent par cinq ou six Tribunaux avant qu'on en vienne à une Sentence </a:t>
            </a:r>
            <a:r>
              <a:rPr lang="en-GB" sz="1800" dirty="0">
                <a:solidFill>
                  <a:schemeClr val="tx1"/>
                </a:solidFill>
              </a:rPr>
              <a:t>decisive” (II, 131</a:t>
            </a:r>
            <a:r>
              <a:rPr lang="en-GB" sz="1800" dirty="0" smtClean="0">
                <a:solidFill>
                  <a:schemeClr val="tx1"/>
                </a:solidFill>
              </a:rPr>
              <a:t>)</a:t>
            </a:r>
          </a:p>
          <a:p>
            <a:pPr marL="457200" indent="-457200" algn="just">
              <a:spcBef>
                <a:spcPts val="0"/>
              </a:spcBef>
              <a:spcAft>
                <a:spcPts val="1200"/>
              </a:spcAft>
              <a:buFont typeface="Arial" panose="020B0604020202020204" pitchFamily="34" charset="0"/>
              <a:buChar char="•"/>
            </a:pPr>
            <a:r>
              <a:rPr lang="it-IT" sz="1800" dirty="0" smtClean="0">
                <a:solidFill>
                  <a:schemeClr val="tx1"/>
                </a:solidFill>
              </a:rPr>
              <a:t>«</a:t>
            </a:r>
            <a:r>
              <a:rPr lang="fr-FR" sz="1800" dirty="0">
                <a:solidFill>
                  <a:schemeClr val="tx1"/>
                </a:solidFill>
              </a:rPr>
              <a:t>Cette lenteur dans les procédures est favorable aux </a:t>
            </a:r>
            <a:r>
              <a:rPr lang="fr-FR" sz="1800" dirty="0" smtClean="0">
                <a:solidFill>
                  <a:schemeClr val="tx1"/>
                </a:solidFill>
              </a:rPr>
              <a:t>accusez, </a:t>
            </a:r>
            <a:r>
              <a:rPr lang="fr-FR" sz="1800" dirty="0">
                <a:solidFill>
                  <a:schemeClr val="tx1"/>
                </a:solidFill>
              </a:rPr>
              <a:t>en ce qu'il est rare que l’innocence soit  opprimée, mais aussi elle les fait rester long-tems dans les prisons. Ces prisons n'ont ni l’horreur, ni la saleté des prisons d'Europe, et elles sont beaucoup plus commodes &amp; plus spacieuses: elles sont bâties de </a:t>
            </a:r>
            <a:r>
              <a:rPr lang="fr-FR" sz="1800" dirty="0" smtClean="0">
                <a:solidFill>
                  <a:schemeClr val="tx1"/>
                </a:solidFill>
              </a:rPr>
              <a:t>la </a:t>
            </a:r>
            <a:r>
              <a:rPr lang="fr-FR" sz="1800" dirty="0">
                <a:solidFill>
                  <a:schemeClr val="tx1"/>
                </a:solidFill>
              </a:rPr>
              <a:t>même sorte presque dans tout l’Empire, </a:t>
            </a:r>
            <a:r>
              <a:rPr lang="fr-FR" sz="1800" dirty="0" smtClean="0"/>
              <a:t>et</a:t>
            </a:r>
            <a:r>
              <a:rPr lang="fr-FR" sz="1800" dirty="0" smtClean="0">
                <a:solidFill>
                  <a:schemeClr val="tx1"/>
                </a:solidFill>
              </a:rPr>
              <a:t> </a:t>
            </a:r>
            <a:r>
              <a:rPr lang="fr-FR" sz="1800" dirty="0">
                <a:solidFill>
                  <a:schemeClr val="tx1"/>
                </a:solidFill>
              </a:rPr>
              <a:t>situées dans des lieux peu éloignez de leurs </a:t>
            </a:r>
            <a:r>
              <a:rPr lang="en-GB" sz="1800" dirty="0" err="1">
                <a:solidFill>
                  <a:schemeClr val="tx1"/>
                </a:solidFill>
              </a:rPr>
              <a:t>Tribunaux</a:t>
            </a:r>
            <a:r>
              <a:rPr lang="en-GB" sz="1800" dirty="0" smtClean="0">
                <a:solidFill>
                  <a:schemeClr val="tx1"/>
                </a:solidFill>
              </a:rPr>
              <a:t>”</a:t>
            </a:r>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25</a:t>
            </a:fld>
            <a:endParaRPr lang="en-GB" dirty="0"/>
          </a:p>
        </p:txBody>
      </p:sp>
    </p:spTree>
    <p:extLst>
      <p:ext uri="{BB962C8B-B14F-4D97-AF65-F5344CB8AC3E}">
        <p14:creationId xmlns:p14="http://schemas.microsoft.com/office/powerpoint/2010/main" val="4036174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752" y="260475"/>
            <a:ext cx="8974832" cy="537096"/>
          </a:xfrm>
        </p:spPr>
        <p:txBody>
          <a:bodyPr>
            <a:normAutofit fontScale="90000"/>
          </a:bodyPr>
          <a:lstStyle/>
          <a:p>
            <a:r>
              <a:rPr lang="it-IT" dirty="0" err="1" smtClean="0"/>
              <a:t>Du</a:t>
            </a:r>
            <a:r>
              <a:rPr lang="it-IT" dirty="0" smtClean="0"/>
              <a:t> </a:t>
            </a:r>
            <a:r>
              <a:rPr lang="it-IT" dirty="0" err="1" smtClean="0"/>
              <a:t>Halde</a:t>
            </a:r>
            <a:endParaRPr lang="en-GB" dirty="0"/>
          </a:p>
        </p:txBody>
      </p:sp>
      <p:sp>
        <p:nvSpPr>
          <p:cNvPr id="3" name="Segnaposto contenuto 2"/>
          <p:cNvSpPr>
            <a:spLocks noGrp="1"/>
          </p:cNvSpPr>
          <p:nvPr>
            <p:ph idx="1"/>
          </p:nvPr>
        </p:nvSpPr>
        <p:spPr>
          <a:xfrm>
            <a:off x="123119" y="898093"/>
            <a:ext cx="8930812" cy="5472608"/>
          </a:xfrm>
        </p:spPr>
        <p:txBody>
          <a:bodyPr>
            <a:noAutofit/>
          </a:bodyPr>
          <a:lstStyle/>
          <a:p>
            <a:pPr marL="457200" indent="-457200">
              <a:lnSpc>
                <a:spcPct val="100000"/>
              </a:lnSpc>
              <a:spcBef>
                <a:spcPts val="300"/>
              </a:spcBef>
              <a:spcAft>
                <a:spcPts val="300"/>
              </a:spcAft>
              <a:buFont typeface="Arial" panose="020B0604020202020204" pitchFamily="34" charset="0"/>
              <a:buChar char="•"/>
            </a:pPr>
            <a:r>
              <a:rPr lang="it-IT" sz="1400" dirty="0"/>
              <a:t>«</a:t>
            </a:r>
            <a:r>
              <a:rPr lang="fr-FR" sz="1400" dirty="0"/>
              <a:t>II n'y a point de fautes impunies à la Chine: tout est déterminé: la bastonnade est le châtiment ordinaire pour les fautes les plus légères. Le nombre des coups est plus ou moins grand, selon la qualité de la faute: c'est la peine dont les Officiers de Guerre punissent </a:t>
            </a:r>
            <a:r>
              <a:rPr lang="fr-FR" sz="1400" dirty="0" err="1"/>
              <a:t>quelquelfois</a:t>
            </a:r>
            <a:r>
              <a:rPr lang="fr-FR" sz="1400" dirty="0"/>
              <a:t> fur le champ les Soldats Chinois, mis en sentinelle toutes les nuits dans les rues et les Places publiques des grandes Villes, quand on les trouve endormis. Quand le nombre des coups ne passe pas vingt, c'est une correction paternelle, qui n'a rien d'infamant, et l’Empereur la fait quelquefois donner à des personnes de grande considération, et ensuite les voit, et les traite comme à l’or</a:t>
            </a:r>
            <a:r>
              <a:rPr lang="en-GB" sz="1400" dirty="0" err="1"/>
              <a:t>dinaire</a:t>
            </a:r>
            <a:r>
              <a:rPr lang="en-GB" sz="1400" dirty="0"/>
              <a:t>. </a:t>
            </a:r>
            <a:r>
              <a:rPr lang="fr-FR" sz="1400" dirty="0"/>
              <a:t>II faut très-peu de chose pour être ainsi paternellement châtié: avoir volé une bagatelle, s'être emporté de paroles, avoir donné quelques coups de poing: si cela va jusqu'au Mandarin, il fait jouer </a:t>
            </a:r>
            <a:r>
              <a:rPr lang="fr-FR" sz="1400" dirty="0" err="1"/>
              <a:t>aussi-tôt</a:t>
            </a:r>
            <a:r>
              <a:rPr lang="fr-FR" sz="1400" dirty="0"/>
              <a:t> le Pan </a:t>
            </a:r>
            <a:r>
              <a:rPr lang="fr-FR" sz="1400" dirty="0" err="1"/>
              <a:t>tsëe</a:t>
            </a:r>
            <a:r>
              <a:rPr lang="fr-FR" sz="1400" dirty="0"/>
              <a:t>; c'est ainsi que s'appelle l’instrument dont on bat les coupables. Après avoir subi le châtiment, ils doivent se mettre à genoux devant le Juge; se courber trois fois jusqu'à terre, de le remercier du soin qu'il prend de leur </a:t>
            </a:r>
            <a:r>
              <a:rPr lang="fr-FR" sz="1400" dirty="0" err="1"/>
              <a:t>édu</a:t>
            </a:r>
            <a:r>
              <a:rPr lang="en-GB" sz="1400" dirty="0"/>
              <a:t>cation” (II, 132)</a:t>
            </a:r>
            <a:endParaRPr lang="fr-FR" sz="1400" dirty="0"/>
          </a:p>
          <a:p>
            <a:pPr marL="457200" indent="-457200">
              <a:lnSpc>
                <a:spcPct val="100000"/>
              </a:lnSpc>
              <a:spcBef>
                <a:spcPts val="300"/>
              </a:spcBef>
              <a:spcAft>
                <a:spcPts val="300"/>
              </a:spcAft>
              <a:buFont typeface="Arial" panose="020B0604020202020204" pitchFamily="34" charset="0"/>
              <a:buChar char="•"/>
            </a:pPr>
            <a:r>
              <a:rPr lang="fr-FR" sz="1400" dirty="0" smtClean="0"/>
              <a:t>«</a:t>
            </a:r>
            <a:r>
              <a:rPr lang="fr-FR" sz="1400" dirty="0"/>
              <a:t>c‘est l'usage assez ordinaire de la Justice Chinoise, de ne point imposer de peine, à la réserve des amendes </a:t>
            </a:r>
            <a:r>
              <a:rPr lang="fr-FR" sz="1400" dirty="0" err="1"/>
              <a:t>pecuniaires</a:t>
            </a:r>
            <a:r>
              <a:rPr lang="fr-FR" sz="1400" dirty="0"/>
              <a:t>, qui ne soit précédée et suivie de la bastonnade; de sorte qu'on peut dire que le Gouvernement Chinois ne subsiste guère que par l’exercice du </a:t>
            </a:r>
            <a:r>
              <a:rPr lang="fr-FR" sz="1400" dirty="0" err="1"/>
              <a:t>ba</a:t>
            </a:r>
            <a:r>
              <a:rPr lang="en-GB" sz="1400" dirty="0"/>
              <a:t>ton”. (II, 134)</a:t>
            </a:r>
          </a:p>
          <a:p>
            <a:pPr marL="457200" indent="-457200">
              <a:lnSpc>
                <a:spcPct val="100000"/>
              </a:lnSpc>
              <a:spcBef>
                <a:spcPts val="300"/>
              </a:spcBef>
              <a:spcAft>
                <a:spcPts val="300"/>
              </a:spcAft>
              <a:buFont typeface="Arial" panose="020B0604020202020204" pitchFamily="34" charset="0"/>
              <a:buChar char="•"/>
            </a:pPr>
            <a:r>
              <a:rPr lang="it-IT" sz="1400" dirty="0"/>
              <a:t>Altre punizioni: marcatura a fuoco sul viso, lavori forzati, esilio, pena capitale (strangolamento, decapitazione, «</a:t>
            </a:r>
            <a:r>
              <a:rPr lang="fr-FR" sz="1400" dirty="0"/>
              <a:t>Il y a un autre genre de mort très-cruelle, dont on a puni autrefois les révoltez de les criminels de </a:t>
            </a:r>
            <a:r>
              <a:rPr lang="fr-FR" sz="1400" dirty="0" err="1"/>
              <a:t>leze</a:t>
            </a:r>
            <a:r>
              <a:rPr lang="fr-FR" sz="1400" dirty="0"/>
              <a:t> Majesté: c'est ce qu'ils </a:t>
            </a:r>
            <a:r>
              <a:rPr lang="fr-FR" sz="1400" dirty="0" err="1"/>
              <a:t>appelloient</a:t>
            </a:r>
            <a:r>
              <a:rPr lang="fr-FR" sz="1400" dirty="0"/>
              <a:t> être hache en </a:t>
            </a:r>
            <a:r>
              <a:rPr lang="en-GB" sz="1400" dirty="0"/>
              <a:t>dix mille pieces”.</a:t>
            </a:r>
          </a:p>
          <a:p>
            <a:pPr marL="457200" indent="-457200">
              <a:lnSpc>
                <a:spcPct val="100000"/>
              </a:lnSpc>
              <a:spcBef>
                <a:spcPts val="300"/>
              </a:spcBef>
              <a:spcAft>
                <a:spcPts val="300"/>
              </a:spcAft>
              <a:buFont typeface="Arial" panose="020B0604020202020204" pitchFamily="34" charset="0"/>
              <a:buChar char="•"/>
            </a:pPr>
            <a:r>
              <a:rPr lang="fr-FR" sz="1400" dirty="0" smtClean="0"/>
              <a:t>« A </a:t>
            </a:r>
            <a:r>
              <a:rPr lang="fr-FR" sz="1400" dirty="0"/>
              <a:t>la réserve de certains cas extraordinaires, qui sont marquez dans le corps des </a:t>
            </a:r>
            <a:r>
              <a:rPr lang="fr-FR" sz="1400" dirty="0" err="1"/>
              <a:t>Loix</a:t>
            </a:r>
            <a:r>
              <a:rPr lang="fr-FR" sz="1400" dirty="0"/>
              <a:t> Chinoises, ou pour lesquels l'Empereur permet d'exécuter fur le champ, nul Mandarin, nul Tribunal supérieur ne peut prononcer définitivement un Arrêt de mort. Tous les </a:t>
            </a:r>
            <a:r>
              <a:rPr lang="fr-FR" sz="1400" dirty="0" err="1"/>
              <a:t>jugemens</a:t>
            </a:r>
            <a:r>
              <a:rPr lang="fr-FR" sz="1400" dirty="0"/>
              <a:t> de crimes dignes de mort doivent être examinez, décidez, &amp; souscrits par l’Empereur» (II, 136)</a:t>
            </a:r>
          </a:p>
          <a:p>
            <a:pPr marL="457200" indent="-457200">
              <a:lnSpc>
                <a:spcPct val="100000"/>
              </a:lnSpc>
              <a:spcBef>
                <a:spcPts val="300"/>
              </a:spcBef>
              <a:spcAft>
                <a:spcPts val="300"/>
              </a:spcAft>
              <a:buFont typeface="Arial" panose="020B0604020202020204" pitchFamily="34" charset="0"/>
              <a:buChar char="•"/>
            </a:pPr>
            <a:r>
              <a:rPr lang="fr-FR" sz="1400" dirty="0" smtClean="0"/>
              <a:t>« Ainsi </a:t>
            </a:r>
            <a:r>
              <a:rPr lang="fr-FR" sz="1400" dirty="0"/>
              <a:t>à la Chine on accorde à </a:t>
            </a:r>
            <a:r>
              <a:rPr lang="fr-FR" sz="1400" dirty="0" smtClean="0"/>
              <a:t>l’homme </a:t>
            </a:r>
            <a:r>
              <a:rPr lang="fr-FR" sz="1400" dirty="0"/>
              <a:t>le plus vil </a:t>
            </a:r>
            <a:r>
              <a:rPr lang="fr-FR" sz="1400" dirty="0" smtClean="0"/>
              <a:t>et le </a:t>
            </a:r>
            <a:r>
              <a:rPr lang="fr-FR" sz="1400" dirty="0"/>
              <a:t>plus misérable, ce </a:t>
            </a:r>
            <a:r>
              <a:rPr lang="fr-FR" sz="1400" dirty="0" smtClean="0"/>
              <a:t>qui ne </a:t>
            </a:r>
            <a:r>
              <a:rPr lang="fr-FR" sz="1400" dirty="0"/>
              <a:t>s'accorde en Europe comme un grand </a:t>
            </a:r>
            <a:r>
              <a:rPr lang="fr-FR" sz="1400" dirty="0" smtClean="0"/>
              <a:t>privilège </a:t>
            </a:r>
            <a:r>
              <a:rPr lang="fr-FR" sz="1400" dirty="0"/>
              <a:t>, qu'aux personnes les plus </a:t>
            </a:r>
            <a:r>
              <a:rPr lang="fr-FR" sz="1400" dirty="0" smtClean="0"/>
              <a:t>distinguées</a:t>
            </a:r>
            <a:r>
              <a:rPr lang="fr-FR" sz="1400" dirty="0"/>
              <a:t>, c'est-à-dire, le droit de </a:t>
            </a:r>
            <a:r>
              <a:rPr lang="fr-FR" sz="1400" dirty="0" smtClean="0"/>
              <a:t>n'être </a:t>
            </a:r>
            <a:r>
              <a:rPr lang="fr-FR" sz="1400" dirty="0"/>
              <a:t>jugé de condamné que par toutes </a:t>
            </a:r>
            <a:r>
              <a:rPr lang="fr-FR" sz="1400" dirty="0" smtClean="0"/>
              <a:t>les </a:t>
            </a:r>
            <a:r>
              <a:rPr lang="fr-FR" sz="1400" dirty="0"/>
              <a:t>Chambres du Parlement assemblées </a:t>
            </a:r>
            <a:r>
              <a:rPr lang="en-GB" sz="1400" dirty="0" err="1" smtClean="0"/>
              <a:t>en</a:t>
            </a:r>
            <a:r>
              <a:rPr lang="en-GB" sz="1400" dirty="0" smtClean="0"/>
              <a:t> </a:t>
            </a:r>
            <a:r>
              <a:rPr lang="en-GB" sz="1400" dirty="0"/>
              <a:t>corps</a:t>
            </a:r>
            <a:r>
              <a:rPr lang="en-GB" sz="1400" dirty="0" smtClean="0"/>
              <a:t>.” (II, 137)</a:t>
            </a:r>
            <a:endParaRPr lang="en-GB" sz="14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26</a:t>
            </a:fld>
            <a:endParaRPr lang="en-GB" dirty="0"/>
          </a:p>
        </p:txBody>
      </p:sp>
    </p:spTree>
    <p:extLst>
      <p:ext uri="{BB962C8B-B14F-4D97-AF65-F5344CB8AC3E}">
        <p14:creationId xmlns:p14="http://schemas.microsoft.com/office/powerpoint/2010/main" val="3852836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Du</a:t>
            </a:r>
            <a:r>
              <a:rPr lang="it-IT" dirty="0" smtClean="0"/>
              <a:t> </a:t>
            </a:r>
            <a:r>
              <a:rPr lang="it-IT" dirty="0" err="1" smtClean="0"/>
              <a:t>Halde</a:t>
            </a:r>
            <a:endParaRPr lang="en-GB" dirty="0"/>
          </a:p>
        </p:txBody>
      </p:sp>
      <p:sp>
        <p:nvSpPr>
          <p:cNvPr id="3" name="Segnaposto contenuto 2"/>
          <p:cNvSpPr>
            <a:spLocks noGrp="1"/>
          </p:cNvSpPr>
          <p:nvPr>
            <p:ph idx="1"/>
          </p:nvPr>
        </p:nvSpPr>
        <p:spPr/>
        <p:txBody>
          <a:bodyPr>
            <a:normAutofit lnSpcReduction="10000"/>
          </a:bodyPr>
          <a:lstStyle/>
          <a:p>
            <a:pPr marL="457200" indent="-457200" algn="just">
              <a:spcBef>
                <a:spcPts val="0"/>
              </a:spcBef>
              <a:spcAft>
                <a:spcPts val="1200"/>
              </a:spcAft>
              <a:buFont typeface="Arial" panose="020B0604020202020204" pitchFamily="34" charset="0"/>
              <a:buChar char="•"/>
            </a:pPr>
            <a:r>
              <a:rPr lang="fr-FR" dirty="0"/>
              <a:t>«Si le pouvoir du Magistrat dans les affaires criminelles est ainsi </a:t>
            </a:r>
            <a:r>
              <a:rPr lang="fr-FR" dirty="0" err="1"/>
              <a:t>restraint</a:t>
            </a:r>
            <a:r>
              <a:rPr lang="fr-FR" dirty="0"/>
              <a:t> par les </a:t>
            </a:r>
            <a:r>
              <a:rPr lang="fr-FR" dirty="0" err="1"/>
              <a:t>Loix</a:t>
            </a:r>
            <a:r>
              <a:rPr lang="fr-FR" dirty="0"/>
              <a:t>, il est comme absolu dans les matières civiles; puisque toutes les affaires qui regardent purement les biens des particuliers, sont jugées par les Grands Officiers des Provinces, sans appel aux Cours Souveraines de </a:t>
            </a:r>
            <a:r>
              <a:rPr lang="fr-FR" dirty="0" err="1"/>
              <a:t>Peking</a:t>
            </a:r>
            <a:r>
              <a:rPr lang="fr-FR" dirty="0"/>
              <a:t>, auxquelles cependant les particuliers dans les grandes affaires peuvent porter leurs plaintes»</a:t>
            </a:r>
          </a:p>
          <a:p>
            <a:pPr marL="457200" indent="-457200" algn="just">
              <a:buFont typeface="Arial" panose="020B0604020202020204" pitchFamily="34" charset="0"/>
              <a:buChar char="•"/>
            </a:pPr>
            <a:r>
              <a:rPr lang="fr-FR" dirty="0" err="1"/>
              <a:t>Potere</a:t>
            </a:r>
            <a:r>
              <a:rPr lang="fr-FR" dirty="0"/>
              <a:t> </a:t>
            </a:r>
            <a:r>
              <a:rPr lang="fr-FR" dirty="0" err="1"/>
              <a:t>assoluto</a:t>
            </a:r>
            <a:r>
              <a:rPr lang="fr-FR" dirty="0"/>
              <a:t> e « quasi » </a:t>
            </a:r>
            <a:r>
              <a:rPr lang="fr-FR" dirty="0" err="1"/>
              <a:t>senza</a:t>
            </a:r>
            <a:r>
              <a:rPr lang="fr-FR" dirty="0"/>
              <a:t> </a:t>
            </a:r>
            <a:r>
              <a:rPr lang="fr-FR" dirty="0" err="1"/>
              <a:t>limiti</a:t>
            </a:r>
            <a:r>
              <a:rPr lang="fr-FR" dirty="0"/>
              <a:t> </a:t>
            </a:r>
            <a:r>
              <a:rPr lang="fr-FR" dirty="0" err="1"/>
              <a:t>dell’Imperatore</a:t>
            </a:r>
            <a:r>
              <a:rPr lang="fr-FR" dirty="0"/>
              <a:t>: «II n'y a </a:t>
            </a:r>
            <a:r>
              <a:rPr lang="fr-FR" dirty="0" err="1"/>
              <a:t>guéres</a:t>
            </a:r>
            <a:r>
              <a:rPr lang="fr-FR" dirty="0"/>
              <a:t> contre les abus de l’autorité, que la </a:t>
            </a:r>
            <a:r>
              <a:rPr lang="fr-FR" dirty="0" err="1"/>
              <a:t>voye</a:t>
            </a:r>
            <a:r>
              <a:rPr lang="fr-FR" dirty="0"/>
              <a:t> des remontrances, qui soit permise par les </a:t>
            </a:r>
            <a:r>
              <a:rPr lang="fr-FR" dirty="0" err="1"/>
              <a:t>Loix</a:t>
            </a:r>
            <a:r>
              <a:rPr lang="fr-FR" dirty="0"/>
              <a:t>. Elles ont établi des Censeurs publics, dont le devoir est de donner des avis à l'</a:t>
            </a:r>
            <a:r>
              <a:rPr lang="fr-FR" dirty="0" err="1"/>
              <a:t>Empéreur</a:t>
            </a:r>
            <a:r>
              <a:rPr lang="fr-FR" dirty="0"/>
              <a:t>»</a:t>
            </a:r>
            <a:endParaRPr lang="en-GB" dirty="0"/>
          </a:p>
          <a:p>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27</a:t>
            </a:fld>
            <a:endParaRPr lang="en-GB" dirty="0"/>
          </a:p>
        </p:txBody>
      </p:sp>
    </p:spTree>
    <p:extLst>
      <p:ext uri="{BB962C8B-B14F-4D97-AF65-F5344CB8AC3E}">
        <p14:creationId xmlns:p14="http://schemas.microsoft.com/office/powerpoint/2010/main" val="347755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Voltaire</a:t>
            </a:r>
            <a:endParaRPr lang="en-GB" dirty="0"/>
          </a:p>
        </p:txBody>
      </p:sp>
      <p:sp>
        <p:nvSpPr>
          <p:cNvPr id="3" name="Segnaposto contenuto 2"/>
          <p:cNvSpPr>
            <a:spLocks noGrp="1"/>
          </p:cNvSpPr>
          <p:nvPr>
            <p:ph idx="1"/>
          </p:nvPr>
        </p:nvSpPr>
        <p:spPr>
          <a:xfrm>
            <a:off x="736249" y="1916832"/>
            <a:ext cx="7543801" cy="4023360"/>
          </a:xfrm>
        </p:spPr>
        <p:txBody>
          <a:bodyPr/>
          <a:lstStyle/>
          <a:p>
            <a:pPr marL="457200" indent="-457200">
              <a:buFont typeface="Arial" panose="020B0604020202020204" pitchFamily="34" charset="0"/>
              <a:buChar char="•"/>
            </a:pPr>
            <a:r>
              <a:rPr lang="it-IT" dirty="0" smtClean="0"/>
              <a:t>Potere paterno dell’imperatore</a:t>
            </a:r>
          </a:p>
          <a:p>
            <a:pPr marL="457200" indent="-457200">
              <a:buFont typeface="Arial" panose="020B0604020202020204" pitchFamily="34" charset="0"/>
              <a:buChar char="•"/>
            </a:pPr>
            <a:r>
              <a:rPr lang="it-IT" dirty="0" smtClean="0"/>
              <a:t>Nazione saggia in cui il supremo potere politico educa alla virtù</a:t>
            </a:r>
          </a:p>
          <a:p>
            <a:pPr marL="457200" indent="-457200">
              <a:buFont typeface="Arial" panose="020B0604020202020204" pitchFamily="34" charset="0"/>
              <a:buChar char="•"/>
            </a:pPr>
            <a:r>
              <a:rPr lang="it-IT" dirty="0" smtClean="0"/>
              <a:t>Impero ben governato da funzionari selezionati</a:t>
            </a:r>
          </a:p>
          <a:p>
            <a:pPr marL="457200" indent="-457200">
              <a:buFont typeface="Arial" panose="020B0604020202020204" pitchFamily="34" charset="0"/>
              <a:buChar char="•"/>
            </a:pPr>
            <a:r>
              <a:rPr lang="it-IT" dirty="0" smtClean="0"/>
              <a:t>La morale e la legge naturale dominano la politica</a:t>
            </a:r>
          </a:p>
          <a:p>
            <a:pPr marL="457200" indent="-457200">
              <a:buFont typeface="Arial" panose="020B0604020202020204" pitchFamily="34" charset="0"/>
              <a:buChar char="•"/>
            </a:pPr>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28</a:t>
            </a:fld>
            <a:endParaRPr lang="en-GB" dirty="0"/>
          </a:p>
        </p:txBody>
      </p:sp>
    </p:spTree>
    <p:extLst>
      <p:ext uri="{BB962C8B-B14F-4D97-AF65-F5344CB8AC3E}">
        <p14:creationId xmlns:p14="http://schemas.microsoft.com/office/powerpoint/2010/main" val="30523565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2" y="332656"/>
            <a:ext cx="9145016" cy="864097"/>
          </a:xfrm>
        </p:spPr>
        <p:txBody>
          <a:bodyPr>
            <a:normAutofit fontScale="90000"/>
          </a:bodyPr>
          <a:lstStyle/>
          <a:p>
            <a:r>
              <a:rPr lang="it-IT" dirty="0"/>
              <a:t>La giustizia </a:t>
            </a:r>
            <a:r>
              <a:rPr lang="it-IT" dirty="0" smtClean="0"/>
              <a:t>cinese e </a:t>
            </a:r>
            <a:br>
              <a:rPr lang="it-IT" dirty="0" smtClean="0"/>
            </a:br>
            <a:r>
              <a:rPr lang="it-IT" dirty="0" smtClean="0"/>
              <a:t>il </a:t>
            </a:r>
            <a:r>
              <a:rPr lang="it-IT" dirty="0"/>
              <a:t>«dispotismo delle leggi</a:t>
            </a:r>
            <a:r>
              <a:rPr lang="it-IT" dirty="0" smtClean="0"/>
              <a:t>»</a:t>
            </a:r>
            <a:endParaRPr lang="en-GB" dirty="0"/>
          </a:p>
        </p:txBody>
      </p:sp>
      <p:sp>
        <p:nvSpPr>
          <p:cNvPr id="3" name="Segnaposto contenuto 2"/>
          <p:cNvSpPr>
            <a:spLocks noGrp="1"/>
          </p:cNvSpPr>
          <p:nvPr>
            <p:ph idx="1"/>
          </p:nvPr>
        </p:nvSpPr>
        <p:spPr>
          <a:xfrm>
            <a:off x="251520" y="1412776"/>
            <a:ext cx="8651304" cy="5040560"/>
          </a:xfrm>
        </p:spPr>
        <p:txBody>
          <a:bodyPr>
            <a:normAutofit lnSpcReduction="10000"/>
          </a:bodyPr>
          <a:lstStyle/>
          <a:p>
            <a:pPr marL="457200" indent="-457200">
              <a:buFont typeface="Arial" panose="020B0604020202020204" pitchFamily="34" charset="0"/>
              <a:buChar char="•"/>
            </a:pPr>
            <a:r>
              <a:rPr lang="it-IT" dirty="0" smtClean="0"/>
              <a:t>Quesnay, </a:t>
            </a:r>
            <a:r>
              <a:rPr lang="it-IT" i="1" dirty="0" err="1" smtClean="0"/>
              <a:t>Despotisme</a:t>
            </a:r>
            <a:r>
              <a:rPr lang="it-IT" i="1" dirty="0" smtClean="0"/>
              <a:t> de la Chine </a:t>
            </a:r>
            <a:r>
              <a:rPr lang="it-IT" dirty="0" smtClean="0"/>
              <a:t>(1767):</a:t>
            </a:r>
          </a:p>
          <a:p>
            <a:pPr marL="1200150" lvl="1" indent="-457200">
              <a:buFont typeface="Arial" panose="020B0604020202020204" pitchFamily="34" charset="0"/>
              <a:buChar char="•"/>
            </a:pPr>
            <a:r>
              <a:rPr lang="it-IT" dirty="0" smtClean="0"/>
              <a:t>La nazione segue fedelmente la legge naturale</a:t>
            </a:r>
          </a:p>
          <a:p>
            <a:pPr marL="1200150" lvl="1" indent="-457200">
              <a:buFont typeface="Arial" panose="020B0604020202020204" pitchFamily="34" charset="0"/>
              <a:buChar char="•"/>
            </a:pPr>
            <a:r>
              <a:rPr lang="it-IT" dirty="0" smtClean="0"/>
              <a:t>Culto dell’essere supremo</a:t>
            </a:r>
          </a:p>
          <a:p>
            <a:pPr marL="1200150" lvl="1" indent="-457200">
              <a:buFont typeface="Arial" panose="020B0604020202020204" pitchFamily="34" charset="0"/>
              <a:buChar char="•"/>
            </a:pPr>
            <a:r>
              <a:rPr lang="it-IT" dirty="0" smtClean="0"/>
              <a:t>Saggezza derivante dall’influenza del libri canonici sulle cerimonie rituali pubbliche, la buona amministrazione e la pietà filiale</a:t>
            </a:r>
          </a:p>
          <a:p>
            <a:pPr marL="1200150" lvl="1" indent="-457200">
              <a:buFont typeface="Arial" panose="020B0604020202020204" pitchFamily="34" charset="0"/>
              <a:buChar char="•"/>
            </a:pPr>
            <a:r>
              <a:rPr lang="it-IT" dirty="0" smtClean="0"/>
              <a:t>Unione di morale e politica</a:t>
            </a:r>
          </a:p>
          <a:p>
            <a:pPr marL="1200150" lvl="1" indent="-457200">
              <a:buFont typeface="Arial" panose="020B0604020202020204" pitchFamily="34" charset="0"/>
              <a:buChar char="•"/>
            </a:pPr>
            <a:r>
              <a:rPr lang="it-IT" dirty="0" smtClean="0"/>
              <a:t>Istruzione universale diffonde l’amore per le lettere e queste l’amore per la morale, l’unione e la pace</a:t>
            </a:r>
          </a:p>
          <a:p>
            <a:pPr marL="1200150" lvl="1" indent="-457200">
              <a:buFont typeface="Arial" panose="020B0604020202020204" pitchFamily="34" charset="0"/>
              <a:buChar char="•"/>
            </a:pPr>
            <a:r>
              <a:rPr lang="it-IT" dirty="0" smtClean="0"/>
              <a:t>Proprietà garantita e difesa, a</a:t>
            </a:r>
            <a:r>
              <a:rPr lang="it-IT" dirty="0"/>
              <a:t>gricoltura venerata</a:t>
            </a:r>
            <a:endParaRPr lang="en-GB" dirty="0"/>
          </a:p>
          <a:p>
            <a:pPr marL="1200150" lvl="1" indent="-457200">
              <a:buFont typeface="Arial" panose="020B0604020202020204" pitchFamily="34" charset="0"/>
              <a:buChar char="•"/>
            </a:pPr>
            <a:r>
              <a:rPr lang="it-IT" dirty="0" smtClean="0"/>
              <a:t>Tribunali numerosi, censori posti a controllo dell’amministrazione, fiscalità leggera</a:t>
            </a:r>
          </a:p>
          <a:p>
            <a:pPr marL="1200150" lvl="1" indent="-457200">
              <a:buFont typeface="Arial" panose="020B0604020202020204" pitchFamily="34" charset="0"/>
              <a:buChar char="•"/>
            </a:pPr>
            <a:r>
              <a:rPr lang="it-IT" dirty="0" smtClean="0"/>
              <a:t>Il potere del sovrano e il rispetto inflessibile delle leggi</a:t>
            </a:r>
          </a:p>
          <a:p>
            <a:pPr marL="1200150" lvl="1" indent="-457200">
              <a:buFont typeface="Arial" panose="020B0604020202020204" pitchFamily="34" charset="0"/>
              <a:buChar char="•"/>
            </a:pPr>
            <a:r>
              <a:rPr lang="it-IT" dirty="0" smtClean="0"/>
              <a:t>Diritto di rimostranza</a:t>
            </a:r>
          </a:p>
          <a:p>
            <a:pPr marL="1200150" lvl="1" indent="-457200">
              <a:buFont typeface="Arial" panose="020B0604020202020204" pitchFamily="34" charset="0"/>
              <a:buChar char="•"/>
            </a:pPr>
            <a:r>
              <a:rPr lang="it-IT" dirty="0" smtClean="0"/>
              <a:t>Controllo da parte di consigli che frenano ed equilibrano</a:t>
            </a:r>
          </a:p>
          <a:p>
            <a:pPr marL="1200150" lvl="1" indent="-457200">
              <a:buFont typeface="Arial" panose="020B0604020202020204" pitchFamily="34" charset="0"/>
              <a:buChar char="•"/>
            </a:pPr>
            <a:r>
              <a:rPr lang="it-IT" dirty="0" smtClean="0"/>
              <a:t>Un esercito di funzionari incorruttibili che giudicano ed educano il popolo</a:t>
            </a:r>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29</a:t>
            </a:fld>
            <a:endParaRPr lang="en-GB" dirty="0"/>
          </a:p>
        </p:txBody>
      </p:sp>
    </p:spTree>
    <p:extLst>
      <p:ext uri="{BB962C8B-B14F-4D97-AF65-F5344CB8AC3E}">
        <p14:creationId xmlns:p14="http://schemas.microsoft.com/office/powerpoint/2010/main" val="2026490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984" y="1844824"/>
            <a:ext cx="8228766" cy="2448272"/>
          </a:xfrm>
        </p:spPr>
        <p:txBody>
          <a:bodyPr anchor="ctr" anchorCtr="0">
            <a:normAutofit/>
          </a:bodyPr>
          <a:lstStyle/>
          <a:p>
            <a:pPr>
              <a:spcBef>
                <a:spcPts val="2400"/>
              </a:spcBef>
              <a:spcAft>
                <a:spcPts val="3000"/>
              </a:spcAft>
            </a:pPr>
            <a:r>
              <a:rPr lang="it-IT" dirty="0" smtClean="0"/>
              <a:t>Saggezza e tormenti: </a:t>
            </a:r>
            <a:r>
              <a:rPr lang="it-IT" dirty="0"/>
              <a:t>la geografia </a:t>
            </a:r>
            <a:r>
              <a:rPr lang="it-IT" dirty="0" smtClean="0"/>
              <a:t>giuridica, </a:t>
            </a:r>
            <a:r>
              <a:rPr lang="it-IT" dirty="0"/>
              <a:t>la </a:t>
            </a:r>
            <a:r>
              <a:rPr lang="it-IT" dirty="0" smtClean="0"/>
              <a:t>Cina e i volti dell’ ‘orientalismo legale’</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3</a:t>
            </a:fld>
            <a:endParaRPr lang="en-GB" dirty="0"/>
          </a:p>
        </p:txBody>
      </p:sp>
    </p:spTree>
    <p:extLst>
      <p:ext uri="{BB962C8B-B14F-4D97-AF65-F5344CB8AC3E}">
        <p14:creationId xmlns:p14="http://schemas.microsoft.com/office/powerpoint/2010/main" val="2910747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Raynal</a:t>
            </a:r>
            <a:r>
              <a:rPr lang="it-IT" dirty="0" smtClean="0"/>
              <a:t> (1774, L. I)</a:t>
            </a:r>
            <a:endParaRPr lang="en-GB" dirty="0"/>
          </a:p>
        </p:txBody>
      </p:sp>
      <p:sp>
        <p:nvSpPr>
          <p:cNvPr id="3" name="Content Placeholder 2"/>
          <p:cNvSpPr>
            <a:spLocks noGrp="1"/>
          </p:cNvSpPr>
          <p:nvPr>
            <p:ph idx="1"/>
          </p:nvPr>
        </p:nvSpPr>
        <p:spPr>
          <a:xfrm>
            <a:off x="395536" y="1254598"/>
            <a:ext cx="8507288" cy="5270746"/>
          </a:xfrm>
        </p:spPr>
        <p:txBody>
          <a:bodyPr>
            <a:normAutofit/>
          </a:bodyPr>
          <a:lstStyle/>
          <a:p>
            <a:pPr algn="just">
              <a:lnSpc>
                <a:spcPct val="120000"/>
              </a:lnSpc>
            </a:pPr>
            <a:r>
              <a:rPr lang="en-GB" dirty="0" smtClean="0"/>
              <a:t>“Les </a:t>
            </a:r>
            <a:r>
              <a:rPr lang="en-GB" dirty="0" err="1"/>
              <a:t>moeurs</a:t>
            </a:r>
            <a:r>
              <a:rPr lang="en-GB" dirty="0"/>
              <a:t>, à la Chine, </a:t>
            </a:r>
            <a:r>
              <a:rPr lang="en-GB" dirty="0" err="1"/>
              <a:t>sont</a:t>
            </a:r>
            <a:r>
              <a:rPr lang="en-GB" dirty="0"/>
              <a:t> </a:t>
            </a:r>
            <a:r>
              <a:rPr lang="en-GB" dirty="0" err="1"/>
              <a:t>prescrites</a:t>
            </a:r>
            <a:r>
              <a:rPr lang="en-GB" dirty="0"/>
              <a:t> par les </a:t>
            </a:r>
            <a:r>
              <a:rPr lang="en-GB" dirty="0" err="1"/>
              <a:t>loix</a:t>
            </a:r>
            <a:r>
              <a:rPr lang="en-GB" dirty="0"/>
              <a:t>, &amp; </a:t>
            </a:r>
            <a:r>
              <a:rPr lang="en-GB" dirty="0" err="1"/>
              <a:t>maintenues</a:t>
            </a:r>
            <a:r>
              <a:rPr lang="en-GB" dirty="0"/>
              <a:t> par les </a:t>
            </a:r>
            <a:r>
              <a:rPr lang="en-GB" dirty="0" err="1"/>
              <a:t>manières</a:t>
            </a:r>
            <a:r>
              <a:rPr lang="en-GB" dirty="0"/>
              <a:t>, que </a:t>
            </a:r>
            <a:r>
              <a:rPr lang="en-GB" dirty="0" err="1"/>
              <a:t>prescrivent</a:t>
            </a:r>
            <a:r>
              <a:rPr lang="en-GB" dirty="0"/>
              <a:t> </a:t>
            </a:r>
            <a:r>
              <a:rPr lang="en-GB" dirty="0" err="1"/>
              <a:t>aussi</a:t>
            </a:r>
            <a:r>
              <a:rPr lang="en-GB" dirty="0"/>
              <a:t> les </a:t>
            </a:r>
            <a:r>
              <a:rPr lang="en-GB" dirty="0" err="1"/>
              <a:t>loix</a:t>
            </a:r>
            <a:r>
              <a:rPr lang="en-GB" dirty="0"/>
              <a:t>. Les Chinois </a:t>
            </a:r>
            <a:r>
              <a:rPr lang="en-GB" dirty="0" err="1"/>
              <a:t>sont</a:t>
            </a:r>
            <a:r>
              <a:rPr lang="en-GB" dirty="0"/>
              <a:t> le </a:t>
            </a:r>
            <a:r>
              <a:rPr lang="en-GB" dirty="0" err="1"/>
              <a:t>peuple</a:t>
            </a:r>
            <a:r>
              <a:rPr lang="en-GB" dirty="0"/>
              <a:t> de la </a:t>
            </a:r>
            <a:r>
              <a:rPr lang="en-GB" dirty="0" err="1"/>
              <a:t>terre</a:t>
            </a:r>
            <a:r>
              <a:rPr lang="en-GB" dirty="0"/>
              <a:t> qui a le plus de </a:t>
            </a:r>
            <a:r>
              <a:rPr lang="en-GB" dirty="0" err="1"/>
              <a:t>préceptes</a:t>
            </a:r>
            <a:r>
              <a:rPr lang="en-GB" dirty="0"/>
              <a:t> sur les actions les plus </a:t>
            </a:r>
            <a:r>
              <a:rPr lang="en-GB" dirty="0" err="1"/>
              <a:t>ordinaires</a:t>
            </a:r>
            <a:r>
              <a:rPr lang="en-GB" dirty="0"/>
              <a:t>. Le code de </a:t>
            </a:r>
            <a:r>
              <a:rPr lang="en-GB" dirty="0" err="1"/>
              <a:t>leur</a:t>
            </a:r>
            <a:r>
              <a:rPr lang="en-GB" dirty="0"/>
              <a:t> politesse </a:t>
            </a:r>
            <a:r>
              <a:rPr lang="en-GB" dirty="0" err="1"/>
              <a:t>est</a:t>
            </a:r>
            <a:r>
              <a:rPr lang="en-GB" dirty="0"/>
              <a:t> fort long; &amp; les </a:t>
            </a:r>
            <a:r>
              <a:rPr lang="en-GB" dirty="0" err="1"/>
              <a:t>dernières</a:t>
            </a:r>
            <a:r>
              <a:rPr lang="en-GB" dirty="0"/>
              <a:t> classes des </a:t>
            </a:r>
            <a:r>
              <a:rPr lang="en-GB" dirty="0" err="1"/>
              <a:t>citoyens</a:t>
            </a:r>
            <a:r>
              <a:rPr lang="en-GB" dirty="0"/>
              <a:t> </a:t>
            </a:r>
            <a:r>
              <a:rPr lang="en-GB" dirty="0" err="1"/>
              <a:t>en</a:t>
            </a:r>
            <a:r>
              <a:rPr lang="en-GB" dirty="0"/>
              <a:t> </a:t>
            </a:r>
            <a:r>
              <a:rPr lang="en-GB" dirty="0" err="1"/>
              <a:t>sont</a:t>
            </a:r>
            <a:r>
              <a:rPr lang="en-GB" dirty="0"/>
              <a:t> </a:t>
            </a:r>
            <a:r>
              <a:rPr lang="en-GB" dirty="0" err="1"/>
              <a:t>instruites</a:t>
            </a:r>
            <a:r>
              <a:rPr lang="en-GB" dirty="0"/>
              <a:t>, &amp; </a:t>
            </a:r>
            <a:r>
              <a:rPr lang="en-GB" dirty="0" err="1"/>
              <a:t>s’y</a:t>
            </a:r>
            <a:r>
              <a:rPr lang="en-GB" dirty="0"/>
              <a:t> </a:t>
            </a:r>
            <a:r>
              <a:rPr lang="en-GB" dirty="0" err="1"/>
              <a:t>conforment</a:t>
            </a:r>
            <a:r>
              <a:rPr lang="en-GB" dirty="0"/>
              <a:t> </a:t>
            </a:r>
            <a:r>
              <a:rPr lang="en-GB" dirty="0" err="1"/>
              <a:t>comme</a:t>
            </a:r>
            <a:r>
              <a:rPr lang="en-GB" dirty="0"/>
              <a:t> les mandarins &amp; la </a:t>
            </a:r>
            <a:r>
              <a:rPr lang="en-GB" dirty="0" err="1"/>
              <a:t>cour</a:t>
            </a:r>
            <a:r>
              <a:rPr lang="en-GB" dirty="0"/>
              <a:t>.</a:t>
            </a:r>
          </a:p>
          <a:p>
            <a:pPr algn="just">
              <a:lnSpc>
                <a:spcPct val="120000"/>
              </a:lnSpc>
            </a:pPr>
            <a:r>
              <a:rPr lang="pt-BR" dirty="0"/>
              <a:t>Les loix de ce code sont instituées, ainsi que toutes les autres, pour perpétuer l’opinion que la Chine n’est qu’une famille, &amp; pour prescrire aux citoyens les égards &amp; les prévenances mutuelles que des frères doivent à des </a:t>
            </a:r>
            <a:r>
              <a:rPr lang="pt-BR" dirty="0" smtClean="0"/>
              <a:t>frères”</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30</a:t>
            </a:fld>
            <a:endParaRPr lang="en-GB" dirty="0"/>
          </a:p>
        </p:txBody>
      </p:sp>
    </p:spTree>
    <p:extLst>
      <p:ext uri="{BB962C8B-B14F-4D97-AF65-F5344CB8AC3E}">
        <p14:creationId xmlns:p14="http://schemas.microsoft.com/office/powerpoint/2010/main" val="2619835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74" y="332656"/>
            <a:ext cx="8974832" cy="890513"/>
          </a:xfrm>
        </p:spPr>
        <p:txBody>
          <a:bodyPr>
            <a:noAutofit/>
          </a:bodyPr>
          <a:lstStyle/>
          <a:p>
            <a:r>
              <a:rPr lang="it-IT" sz="3200" dirty="0" smtClean="0"/>
              <a:t>La giustizia cinese, l’essenzialismo culturale e l’ «orientalismo legale»</a:t>
            </a:r>
            <a:endParaRPr lang="en-GB" sz="3200" dirty="0"/>
          </a:p>
        </p:txBody>
      </p:sp>
      <p:sp>
        <p:nvSpPr>
          <p:cNvPr id="3" name="Segnaposto contenuto 2"/>
          <p:cNvSpPr>
            <a:spLocks noGrp="1"/>
          </p:cNvSpPr>
          <p:nvPr>
            <p:ph idx="1"/>
          </p:nvPr>
        </p:nvSpPr>
        <p:spPr>
          <a:xfrm>
            <a:off x="148654" y="1340768"/>
            <a:ext cx="8849072" cy="5001419"/>
          </a:xfrm>
        </p:spPr>
        <p:txBody>
          <a:bodyPr>
            <a:normAutofit fontScale="40000" lnSpcReduction="20000"/>
          </a:bodyPr>
          <a:lstStyle/>
          <a:p>
            <a:pPr marL="457200" indent="-457200">
              <a:lnSpc>
                <a:spcPct val="120000"/>
              </a:lnSpc>
            </a:pPr>
            <a:r>
              <a:rPr lang="it-IT" sz="5600" dirty="0" smtClean="0"/>
              <a:t>Montesquieu: impero cinese come regime </a:t>
            </a:r>
            <a:r>
              <a:rPr lang="it-IT" sz="5500" dirty="0"/>
              <a:t>dove </a:t>
            </a:r>
            <a:r>
              <a:rPr lang="fr-FR" sz="5500" smtClean="0"/>
              <a:t>«[…] </a:t>
            </a:r>
            <a:r>
              <a:rPr lang="fr-FR" sz="5500" dirty="0"/>
              <a:t>un seul, sans loi et sans règle, entraîne tout par sa volonté et par ses caprices » (EL, II, 1).</a:t>
            </a:r>
            <a:endParaRPr lang="it-IT" sz="5500" dirty="0"/>
          </a:p>
          <a:p>
            <a:pPr marL="457200" indent="-457200">
              <a:lnSpc>
                <a:spcPct val="120000"/>
              </a:lnSpc>
              <a:buFont typeface="Arial" panose="020B0604020202020204" pitchFamily="34" charset="0"/>
              <a:buChar char="•"/>
            </a:pPr>
            <a:r>
              <a:rPr lang="it-IT" sz="5600" dirty="0" smtClean="0"/>
              <a:t>«</a:t>
            </a:r>
            <a:r>
              <a:rPr lang="en-GB" sz="5600" dirty="0"/>
              <a:t>lawlessness as a constitutive feature of the Chinese cultural </a:t>
            </a:r>
            <a:r>
              <a:rPr lang="en-GB" sz="5600" dirty="0" smtClean="0"/>
              <a:t>makeup […] </a:t>
            </a:r>
            <a:r>
              <a:rPr lang="en-GB" sz="5600" dirty="0"/>
              <a:t>Montesquieu’s </a:t>
            </a:r>
            <a:r>
              <a:rPr lang="en-GB" sz="5600" i="1" dirty="0"/>
              <a:t>Spirit of the Laws </a:t>
            </a:r>
            <a:r>
              <a:rPr lang="en-GB" sz="5600" dirty="0"/>
              <a:t>is the </a:t>
            </a:r>
            <a:r>
              <a:rPr lang="en-GB" sz="5600" i="1" dirty="0"/>
              <a:t>locus </a:t>
            </a:r>
            <a:r>
              <a:rPr lang="en-GB" sz="5600" i="1" dirty="0" err="1"/>
              <a:t>classicus</a:t>
            </a:r>
            <a:r>
              <a:rPr lang="en-GB" sz="5600" i="1" dirty="0"/>
              <a:t> </a:t>
            </a:r>
            <a:r>
              <a:rPr lang="en-GB" sz="5600" dirty="0"/>
              <a:t>not only for </a:t>
            </a:r>
            <a:r>
              <a:rPr lang="en-GB" sz="5600" dirty="0" smtClean="0"/>
              <a:t>the </a:t>
            </a:r>
            <a:r>
              <a:rPr lang="en-GB" sz="5600" dirty="0"/>
              <a:t>notion of Oriental despotism as an inherent aspect of the Chinese state </a:t>
            </a:r>
            <a:r>
              <a:rPr lang="en-GB" sz="5600" dirty="0" smtClean="0"/>
              <a:t>but </a:t>
            </a:r>
            <a:r>
              <a:rPr lang="en-GB" sz="5600" dirty="0"/>
              <a:t>also for a </a:t>
            </a:r>
            <a:r>
              <a:rPr lang="en-GB" sz="5600" b="1" i="1" dirty="0" err="1">
                <a:solidFill>
                  <a:srgbClr val="FFC000"/>
                </a:solidFill>
              </a:rPr>
              <a:t>culturalist</a:t>
            </a:r>
            <a:r>
              <a:rPr lang="en-GB" sz="5600" b="1" i="1" dirty="0">
                <a:solidFill>
                  <a:srgbClr val="FFC000"/>
                </a:solidFill>
              </a:rPr>
              <a:t> mode of analysis more generally</a:t>
            </a:r>
            <a:r>
              <a:rPr lang="en-GB" sz="5600" dirty="0" smtClean="0"/>
              <a:t>” (</a:t>
            </a:r>
            <a:r>
              <a:rPr lang="en-GB" sz="5600" dirty="0" err="1" smtClean="0"/>
              <a:t>Teemu</a:t>
            </a:r>
            <a:r>
              <a:rPr lang="en-GB" sz="5600" dirty="0" smtClean="0"/>
              <a:t> </a:t>
            </a:r>
            <a:r>
              <a:rPr lang="en-GB" sz="5600" dirty="0" err="1" smtClean="0"/>
              <a:t>Ruskola</a:t>
            </a:r>
            <a:r>
              <a:rPr lang="en-GB" sz="5600" dirty="0" smtClean="0"/>
              <a:t>, </a:t>
            </a:r>
            <a:r>
              <a:rPr lang="en-GB" sz="5600" i="1" dirty="0" smtClean="0"/>
              <a:t>Legal Orientalism</a:t>
            </a:r>
            <a:r>
              <a:rPr lang="en-GB" sz="5600" dirty="0" smtClean="0"/>
              <a:t>, 2013,</a:t>
            </a:r>
            <a:r>
              <a:rPr lang="en-GB" sz="5600" i="1" dirty="0" smtClean="0"/>
              <a:t> </a:t>
            </a:r>
            <a:r>
              <a:rPr lang="en-GB" sz="5600" dirty="0" smtClean="0"/>
              <a:t>37)</a:t>
            </a:r>
            <a:endParaRPr lang="it-IT" sz="5600" dirty="0" smtClean="0"/>
          </a:p>
          <a:p>
            <a:pPr marL="457200" indent="-457200">
              <a:lnSpc>
                <a:spcPct val="120000"/>
              </a:lnSpc>
              <a:buFont typeface="Arial" panose="020B0604020202020204" pitchFamily="34" charset="0"/>
              <a:buChar char="•"/>
            </a:pPr>
            <a:r>
              <a:rPr lang="it-IT" sz="5600" dirty="0" smtClean="0"/>
              <a:t>Forma di governo, ordinamenti politico-istituzionali e </a:t>
            </a:r>
            <a:r>
              <a:rPr lang="it-IT" sz="5600" i="1" dirty="0" smtClean="0"/>
              <a:t>pratica quotidiana</a:t>
            </a:r>
          </a:p>
          <a:p>
            <a:pPr marL="457200" indent="-457200">
              <a:lnSpc>
                <a:spcPct val="120000"/>
              </a:lnSpc>
              <a:buFont typeface="Arial" panose="020B0604020202020204" pitchFamily="34" charset="0"/>
              <a:buChar char="•"/>
            </a:pPr>
            <a:r>
              <a:rPr lang="it-IT" sz="5600" dirty="0" smtClean="0"/>
              <a:t>George Anson (1747): </a:t>
            </a:r>
          </a:p>
          <a:p>
            <a:pPr marL="1200150" lvl="1" indent="-457200">
              <a:lnSpc>
                <a:spcPct val="120000"/>
              </a:lnSpc>
            </a:pPr>
            <a:r>
              <a:rPr lang="it-IT" sz="5600" dirty="0" smtClean="0"/>
              <a:t>«</a:t>
            </a:r>
            <a:r>
              <a:rPr lang="it-IT" sz="5600" dirty="0" err="1" smtClean="0"/>
              <a:t>jesuitical</a:t>
            </a:r>
            <a:r>
              <a:rPr lang="it-IT" sz="5600" dirty="0" smtClean="0"/>
              <a:t> </a:t>
            </a:r>
            <a:r>
              <a:rPr lang="it-IT" sz="5600" dirty="0" err="1" smtClean="0"/>
              <a:t>fictions</a:t>
            </a:r>
            <a:r>
              <a:rPr lang="it-IT" sz="5600" dirty="0" smtClean="0"/>
              <a:t> [...] </a:t>
            </a:r>
            <a:r>
              <a:rPr lang="it-IT" sz="5600" dirty="0" err="1" smtClean="0"/>
              <a:t>boundless</a:t>
            </a:r>
            <a:r>
              <a:rPr lang="it-IT" sz="5600" dirty="0" smtClean="0"/>
              <a:t> </a:t>
            </a:r>
            <a:r>
              <a:rPr lang="it-IT" sz="5600" dirty="0" err="1" smtClean="0"/>
              <a:t>panegyrics</a:t>
            </a:r>
            <a:r>
              <a:rPr lang="it-IT" sz="5600" dirty="0" smtClean="0"/>
              <a:t> […] </a:t>
            </a:r>
            <a:r>
              <a:rPr lang="it-IT" sz="5600" dirty="0" err="1" smtClean="0"/>
              <a:t>magistrates</a:t>
            </a:r>
            <a:r>
              <a:rPr lang="it-IT" sz="5600" dirty="0" smtClean="0"/>
              <a:t> </a:t>
            </a:r>
            <a:r>
              <a:rPr lang="it-IT" sz="5600" dirty="0" err="1" smtClean="0"/>
              <a:t>corrupt</a:t>
            </a:r>
            <a:r>
              <a:rPr lang="it-IT" sz="5600" dirty="0" smtClean="0"/>
              <a:t> […] </a:t>
            </a:r>
            <a:r>
              <a:rPr lang="it-IT" sz="5600" dirty="0" err="1" smtClean="0"/>
              <a:t>tribunals</a:t>
            </a:r>
            <a:r>
              <a:rPr lang="it-IT" sz="5600" dirty="0" smtClean="0"/>
              <a:t> </a:t>
            </a:r>
            <a:r>
              <a:rPr lang="it-IT" sz="5600" dirty="0" err="1" smtClean="0"/>
              <a:t>crafty</a:t>
            </a:r>
            <a:r>
              <a:rPr lang="it-IT" sz="5600" dirty="0" smtClean="0"/>
              <a:t> and </a:t>
            </a:r>
            <a:r>
              <a:rPr lang="it-IT" sz="5600" dirty="0" err="1" smtClean="0"/>
              <a:t>venal</a:t>
            </a:r>
            <a:r>
              <a:rPr lang="it-IT" sz="5600" dirty="0" smtClean="0"/>
              <a:t>»</a:t>
            </a:r>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31</a:t>
            </a:fld>
            <a:endParaRPr lang="en-GB" dirty="0"/>
          </a:p>
        </p:txBody>
      </p:sp>
    </p:spTree>
    <p:extLst>
      <p:ext uri="{BB962C8B-B14F-4D97-AF65-F5344CB8AC3E}">
        <p14:creationId xmlns:p14="http://schemas.microsoft.com/office/powerpoint/2010/main" val="20665603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0" y="404664"/>
            <a:ext cx="8974832" cy="504056"/>
          </a:xfrm>
        </p:spPr>
        <p:txBody>
          <a:bodyPr>
            <a:noAutofit/>
          </a:bodyPr>
          <a:lstStyle/>
          <a:p>
            <a:r>
              <a:rPr lang="it-IT" sz="3600" dirty="0" smtClean="0"/>
              <a:t>De </a:t>
            </a:r>
            <a:r>
              <a:rPr lang="it-IT" sz="3600" dirty="0" err="1" smtClean="0"/>
              <a:t>Pauw</a:t>
            </a:r>
            <a:r>
              <a:rPr lang="it-IT" sz="3600" dirty="0" smtClean="0"/>
              <a:t>, 1773, II, 389</a:t>
            </a:r>
            <a:endParaRPr lang="en-GB" sz="3600" dirty="0"/>
          </a:p>
        </p:txBody>
      </p:sp>
      <p:sp>
        <p:nvSpPr>
          <p:cNvPr id="3" name="Content Placeholder 2"/>
          <p:cNvSpPr>
            <a:spLocks noGrp="1"/>
          </p:cNvSpPr>
          <p:nvPr>
            <p:ph idx="1"/>
          </p:nvPr>
        </p:nvSpPr>
        <p:spPr>
          <a:xfrm>
            <a:off x="174687" y="1173574"/>
            <a:ext cx="8812825" cy="5489041"/>
          </a:xfrm>
        </p:spPr>
        <p:txBody>
          <a:bodyPr>
            <a:normAutofit fontScale="32500" lnSpcReduction="20000"/>
          </a:bodyPr>
          <a:lstStyle/>
          <a:p>
            <a:pPr marL="263525" indent="-263525" algn="just">
              <a:lnSpc>
                <a:spcPct val="120000"/>
              </a:lnSpc>
              <a:buFont typeface="Arial" panose="020B0604020202020204" pitchFamily="34" charset="0"/>
              <a:buChar char="•"/>
            </a:pPr>
            <a:r>
              <a:rPr lang="it-IT" sz="6400" dirty="0" smtClean="0"/>
              <a:t>«</a:t>
            </a:r>
            <a:r>
              <a:rPr lang="fr-FR" sz="6400" dirty="0" smtClean="0"/>
              <a:t>Il </a:t>
            </a:r>
            <a:r>
              <a:rPr lang="fr-FR" sz="6400" dirty="0"/>
              <a:t>f</a:t>
            </a:r>
            <a:r>
              <a:rPr lang="fr-FR" sz="6400" dirty="0" smtClean="0"/>
              <a:t>aut </a:t>
            </a:r>
            <a:r>
              <a:rPr lang="fr-FR" sz="6400" dirty="0"/>
              <a:t>observer que la Chine est plus </a:t>
            </a:r>
            <a:r>
              <a:rPr lang="fr-FR" sz="6400" dirty="0" smtClean="0"/>
              <a:t>gouvernée par </a:t>
            </a:r>
            <a:r>
              <a:rPr lang="fr-FR" sz="6400" dirty="0"/>
              <a:t>la police que par les </a:t>
            </a:r>
            <a:r>
              <a:rPr lang="fr-FR" sz="6400" dirty="0" err="1" smtClean="0"/>
              <a:t>loix</a:t>
            </a:r>
            <a:r>
              <a:rPr lang="fr-FR" sz="6400" dirty="0" smtClean="0"/>
              <a:t>; </a:t>
            </a:r>
            <a:r>
              <a:rPr lang="fr-FR" sz="6400" dirty="0"/>
              <a:t>&amp; sans une </a:t>
            </a:r>
            <a:r>
              <a:rPr lang="fr-FR" sz="6400" dirty="0" smtClean="0"/>
              <a:t>autorité absolue </a:t>
            </a:r>
            <a:r>
              <a:rPr lang="fr-FR" sz="6400" dirty="0"/>
              <a:t>de la part de ceux qui </a:t>
            </a:r>
            <a:r>
              <a:rPr lang="fr-FR" sz="6400" dirty="0" smtClean="0"/>
              <a:t>gouvernent, </a:t>
            </a:r>
            <a:r>
              <a:rPr lang="fr-FR" sz="6400" dirty="0"/>
              <a:t>il ne </a:t>
            </a:r>
            <a:r>
              <a:rPr lang="fr-FR" sz="6400" dirty="0" err="1" smtClean="0"/>
              <a:t>seroit</a:t>
            </a:r>
            <a:r>
              <a:rPr lang="fr-FR" sz="6400" dirty="0" smtClean="0"/>
              <a:t> point </a:t>
            </a:r>
            <a:r>
              <a:rPr lang="fr-FR" sz="6400" dirty="0"/>
              <a:t>possible de contenir une si </a:t>
            </a:r>
            <a:r>
              <a:rPr lang="fr-FR" sz="6400" dirty="0" smtClean="0"/>
              <a:t>immense étendue </a:t>
            </a:r>
            <a:r>
              <a:rPr lang="fr-FR" sz="6400" dirty="0"/>
              <a:t>de pays sous le pouvoir d'un seul </a:t>
            </a:r>
            <a:r>
              <a:rPr lang="fr-FR" sz="6400" dirty="0" smtClean="0"/>
              <a:t>homme […] </a:t>
            </a:r>
            <a:r>
              <a:rPr lang="fr-FR" sz="6400" dirty="0"/>
              <a:t>Les principaux ressorts de </a:t>
            </a:r>
            <a:r>
              <a:rPr lang="fr-FR" sz="6400" dirty="0" smtClean="0"/>
              <a:t>ce Gouvernement sont </a:t>
            </a:r>
            <a:r>
              <a:rPr lang="en-GB" sz="6400" dirty="0" smtClean="0"/>
              <a:t>le </a:t>
            </a:r>
            <a:r>
              <a:rPr lang="fr-FR" sz="6400" dirty="0"/>
              <a:t>f</a:t>
            </a:r>
            <a:r>
              <a:rPr lang="fr-FR" sz="6400" dirty="0" smtClean="0"/>
              <a:t>ouet </a:t>
            </a:r>
            <a:r>
              <a:rPr lang="fr-FR" sz="6400" dirty="0"/>
              <a:t>&amp; </a:t>
            </a:r>
            <a:r>
              <a:rPr lang="fr-FR" sz="6400"/>
              <a:t>le </a:t>
            </a:r>
            <a:r>
              <a:rPr lang="fr-FR" sz="6400" smtClean="0"/>
              <a:t>bâton»</a:t>
            </a:r>
            <a:endParaRPr lang="fr-FR" sz="6400" dirty="0" smtClean="0"/>
          </a:p>
          <a:p>
            <a:pPr marL="263525" indent="-263525" algn="just">
              <a:lnSpc>
                <a:spcPct val="120000"/>
              </a:lnSpc>
              <a:buFont typeface="Arial" panose="020B0604020202020204" pitchFamily="34" charset="0"/>
              <a:buChar char="•"/>
            </a:pPr>
            <a:r>
              <a:rPr lang="fr-FR" sz="6400" dirty="0" smtClean="0"/>
              <a:t>Il </a:t>
            </a:r>
            <a:r>
              <a:rPr lang="fr-FR" sz="6400" dirty="0" err="1" smtClean="0"/>
              <a:t>governo</a:t>
            </a:r>
            <a:r>
              <a:rPr lang="fr-FR" sz="6400" dirty="0" smtClean="0"/>
              <a:t> patriarcale è </a:t>
            </a:r>
            <a:r>
              <a:rPr lang="fr-FR" sz="6400" dirty="0" err="1" smtClean="0"/>
              <a:t>dispotico</a:t>
            </a:r>
            <a:endParaRPr lang="fr-FR" sz="6400" dirty="0" smtClean="0"/>
          </a:p>
          <a:p>
            <a:pPr marL="263525" indent="-263525" algn="just">
              <a:lnSpc>
                <a:spcPct val="120000"/>
              </a:lnSpc>
              <a:buFont typeface="Arial" panose="020B0604020202020204" pitchFamily="34" charset="0"/>
              <a:buChar char="•"/>
            </a:pPr>
            <a:r>
              <a:rPr lang="fr-FR" sz="6400" dirty="0" err="1" smtClean="0"/>
              <a:t>Funzionari</a:t>
            </a:r>
            <a:r>
              <a:rPr lang="fr-FR" sz="6400" dirty="0" smtClean="0"/>
              <a:t> con </a:t>
            </a:r>
            <a:r>
              <a:rPr lang="fr-FR" sz="6400" dirty="0" err="1" smtClean="0"/>
              <a:t>diritto</a:t>
            </a:r>
            <a:r>
              <a:rPr lang="fr-FR" sz="6400" dirty="0" smtClean="0"/>
              <a:t> di </a:t>
            </a:r>
            <a:r>
              <a:rPr lang="fr-FR" sz="6400" dirty="0" err="1" smtClean="0"/>
              <a:t>vita</a:t>
            </a:r>
            <a:r>
              <a:rPr lang="fr-FR" sz="6400" dirty="0" smtClean="0"/>
              <a:t> e di morte </a:t>
            </a:r>
            <a:r>
              <a:rPr lang="fr-FR" sz="6400" dirty="0" err="1" smtClean="0"/>
              <a:t>senza</a:t>
            </a:r>
            <a:r>
              <a:rPr lang="fr-FR" sz="6400" dirty="0" smtClean="0"/>
              <a:t> </a:t>
            </a:r>
            <a:r>
              <a:rPr lang="fr-FR" sz="6400" dirty="0" err="1" smtClean="0"/>
              <a:t>alcuna</a:t>
            </a:r>
            <a:r>
              <a:rPr lang="fr-FR" sz="6400" dirty="0" smtClean="0"/>
              <a:t> </a:t>
            </a:r>
            <a:r>
              <a:rPr lang="fr-FR" sz="6400" dirty="0" err="1" smtClean="0"/>
              <a:t>formalità</a:t>
            </a:r>
            <a:r>
              <a:rPr lang="fr-FR" sz="6400" dirty="0" smtClean="0"/>
              <a:t> di </a:t>
            </a:r>
            <a:r>
              <a:rPr lang="fr-FR" sz="6400" dirty="0" err="1" smtClean="0"/>
              <a:t>giustizia</a:t>
            </a:r>
            <a:r>
              <a:rPr lang="fr-FR" sz="6400" dirty="0" smtClean="0"/>
              <a:t>, </a:t>
            </a:r>
            <a:r>
              <a:rPr lang="fr-FR" sz="6400" dirty="0" err="1" smtClean="0"/>
              <a:t>senza</a:t>
            </a:r>
            <a:r>
              <a:rPr lang="fr-FR" sz="6400" dirty="0" smtClean="0"/>
              <a:t> </a:t>
            </a:r>
            <a:r>
              <a:rPr lang="fr-FR" sz="6400" dirty="0" err="1" smtClean="0"/>
              <a:t>appelli</a:t>
            </a:r>
            <a:endParaRPr lang="fr-FR" sz="6400" dirty="0" smtClean="0"/>
          </a:p>
          <a:p>
            <a:pPr marL="263525" indent="-263525">
              <a:lnSpc>
                <a:spcPct val="120000"/>
              </a:lnSpc>
              <a:buFont typeface="Arial" panose="020B0604020202020204" pitchFamily="34" charset="0"/>
              <a:buChar char="•"/>
            </a:pPr>
            <a:r>
              <a:rPr lang="fr-FR" sz="6400" dirty="0" smtClean="0"/>
              <a:t>«</a:t>
            </a:r>
            <a:r>
              <a:rPr lang="en-GB" sz="6400" dirty="0" smtClean="0"/>
              <a:t>les </a:t>
            </a:r>
            <a:r>
              <a:rPr lang="en-GB" sz="6400" dirty="0" err="1"/>
              <a:t>Juges</a:t>
            </a:r>
            <a:r>
              <a:rPr lang="en-GB" sz="6400" dirty="0"/>
              <a:t> ne f</a:t>
            </a:r>
            <a:r>
              <a:rPr lang="en-GB" sz="6400" dirty="0" smtClean="0"/>
              <a:t>ont </a:t>
            </a:r>
            <a:r>
              <a:rPr lang="fr-FR" sz="6400" dirty="0" smtClean="0"/>
              <a:t>point </a:t>
            </a:r>
            <a:r>
              <a:rPr lang="fr-FR" sz="6400" dirty="0"/>
              <a:t>le </a:t>
            </a:r>
            <a:r>
              <a:rPr lang="fr-FR" sz="6400" dirty="0" smtClean="0"/>
              <a:t>procès </a:t>
            </a:r>
            <a:r>
              <a:rPr lang="fr-FR" sz="6400" dirty="0"/>
              <a:t>au coupable suivant la </a:t>
            </a:r>
            <a:r>
              <a:rPr lang="fr-FR" sz="6400" dirty="0" smtClean="0"/>
              <a:t>méthode adoptée </a:t>
            </a:r>
            <a:r>
              <a:rPr lang="fr-FR" sz="6400" dirty="0"/>
              <a:t>dans les </a:t>
            </a:r>
            <a:r>
              <a:rPr lang="fr-FR" sz="6400" dirty="0" smtClean="0"/>
              <a:t>pays </a:t>
            </a:r>
            <a:r>
              <a:rPr lang="fr-FR" sz="6400" dirty="0"/>
              <a:t>les mieux policés de </a:t>
            </a:r>
            <a:r>
              <a:rPr lang="fr-FR" sz="6400" dirty="0" smtClean="0"/>
              <a:t>l'Europe»</a:t>
            </a:r>
          </a:p>
          <a:p>
            <a:pPr marL="263525" indent="-263525">
              <a:lnSpc>
                <a:spcPct val="120000"/>
              </a:lnSpc>
              <a:buFont typeface="Arial" panose="020B0604020202020204" pitchFamily="34" charset="0"/>
              <a:buChar char="•"/>
            </a:pPr>
            <a:r>
              <a:rPr lang="fr-FR" sz="6400" dirty="0" smtClean="0"/>
              <a:t>I «</a:t>
            </a:r>
            <a:r>
              <a:rPr lang="fr-FR" sz="6400" dirty="0" err="1" smtClean="0"/>
              <a:t>tribunali</a:t>
            </a:r>
            <a:r>
              <a:rPr lang="fr-FR" sz="6400" dirty="0" smtClean="0"/>
              <a:t>» (dei </a:t>
            </a:r>
            <a:r>
              <a:rPr lang="fr-FR" sz="6400" dirty="0" err="1" smtClean="0"/>
              <a:t>riti</a:t>
            </a:r>
            <a:r>
              <a:rPr lang="fr-FR" sz="6400" dirty="0" smtClean="0"/>
              <a:t>, delle </a:t>
            </a:r>
            <a:r>
              <a:rPr lang="fr-FR" sz="6400" dirty="0" err="1" smtClean="0"/>
              <a:t>matematiche</a:t>
            </a:r>
            <a:r>
              <a:rPr lang="fr-FR" sz="6400" dirty="0" smtClean="0"/>
              <a:t>) sono </a:t>
            </a:r>
            <a:r>
              <a:rPr lang="fr-FR" sz="6400" dirty="0" err="1" smtClean="0"/>
              <a:t>uffici</a:t>
            </a:r>
            <a:r>
              <a:rPr lang="fr-FR" sz="6400" dirty="0" smtClean="0"/>
              <a:t> di </a:t>
            </a:r>
            <a:r>
              <a:rPr lang="fr-FR" sz="6400" dirty="0" err="1" smtClean="0"/>
              <a:t>governo</a:t>
            </a:r>
            <a:r>
              <a:rPr lang="fr-FR" sz="6400" dirty="0" smtClean="0"/>
              <a:t>, non corti di </a:t>
            </a:r>
            <a:r>
              <a:rPr lang="fr-FR" sz="6400" dirty="0" err="1" smtClean="0"/>
              <a:t>giustizia</a:t>
            </a:r>
            <a:endParaRPr lang="fr-FR" sz="6400" dirty="0" smtClean="0"/>
          </a:p>
        </p:txBody>
      </p:sp>
      <p:sp>
        <p:nvSpPr>
          <p:cNvPr id="4" name="Date Placeholder 3"/>
          <p:cNvSpPr>
            <a:spLocks noGrp="1"/>
          </p:cNvSpPr>
          <p:nvPr>
            <p:ph type="dt" sz="half" idx="4294967295"/>
          </p:nvPr>
        </p:nvSpPr>
        <p:spPr>
          <a:xfrm>
            <a:off x="123119" y="6424531"/>
            <a:ext cx="1854203" cy="365125"/>
          </a:xfr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32</a:t>
            </a:fld>
            <a:endParaRPr lang="en-GB" dirty="0"/>
          </a:p>
        </p:txBody>
      </p:sp>
    </p:spTree>
    <p:extLst>
      <p:ext uri="{BB962C8B-B14F-4D97-AF65-F5344CB8AC3E}">
        <p14:creationId xmlns:p14="http://schemas.microsoft.com/office/powerpoint/2010/main" val="8722184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74" y="256010"/>
            <a:ext cx="8974832" cy="648245"/>
          </a:xfrm>
        </p:spPr>
        <p:txBody>
          <a:bodyPr>
            <a:normAutofit fontScale="90000"/>
          </a:bodyPr>
          <a:lstStyle/>
          <a:p>
            <a:r>
              <a:rPr lang="it-IT" dirty="0" smtClean="0"/>
              <a:t>De </a:t>
            </a:r>
            <a:r>
              <a:rPr lang="it-IT" dirty="0" err="1" smtClean="0"/>
              <a:t>Pauw</a:t>
            </a:r>
            <a:endParaRPr lang="en-GB" dirty="0"/>
          </a:p>
        </p:txBody>
      </p:sp>
      <p:sp>
        <p:nvSpPr>
          <p:cNvPr id="3" name="Content Placeholder 2"/>
          <p:cNvSpPr>
            <a:spLocks noGrp="1"/>
          </p:cNvSpPr>
          <p:nvPr>
            <p:ph idx="1"/>
          </p:nvPr>
        </p:nvSpPr>
        <p:spPr>
          <a:xfrm>
            <a:off x="391554" y="1027907"/>
            <a:ext cx="8363272" cy="5184576"/>
          </a:xfrm>
        </p:spPr>
        <p:txBody>
          <a:bodyPr>
            <a:normAutofit fontScale="25000" lnSpcReduction="20000"/>
          </a:bodyPr>
          <a:lstStyle/>
          <a:p>
            <a:pPr marL="263525" indent="-263525">
              <a:lnSpc>
                <a:spcPct val="120000"/>
              </a:lnSpc>
              <a:spcBef>
                <a:spcPts val="600"/>
              </a:spcBef>
              <a:spcAft>
                <a:spcPts val="600"/>
              </a:spcAft>
              <a:buFont typeface="Arial" panose="020B0604020202020204" pitchFamily="34" charset="0"/>
              <a:buChar char="•"/>
            </a:pPr>
            <a:r>
              <a:rPr lang="fr-FR" dirty="0"/>
              <a:t>«</a:t>
            </a:r>
            <a:r>
              <a:rPr lang="fr-FR" sz="9600" dirty="0"/>
              <a:t>II n'y a rien de plus révoltant dans la Jurisprudence criminelle des Chinois , que l'usage emprunté des Scythes , &amp; par lequel on punit les parents du coupable jusque dans le neuvième degré: quoique leur innocence soit avérée, quoiqu'elle soit au-dessus de </a:t>
            </a:r>
            <a:r>
              <a:rPr lang="en-GB" sz="9600" dirty="0"/>
              <a:t>tout soupçon”</a:t>
            </a:r>
          </a:p>
          <a:p>
            <a:pPr marL="263525" indent="-263525">
              <a:lnSpc>
                <a:spcPct val="120000"/>
              </a:lnSpc>
              <a:spcBef>
                <a:spcPts val="600"/>
              </a:spcBef>
              <a:spcAft>
                <a:spcPts val="600"/>
              </a:spcAft>
              <a:buFont typeface="Arial" panose="020B0604020202020204" pitchFamily="34" charset="0"/>
              <a:buChar char="•"/>
            </a:pPr>
            <a:r>
              <a:rPr lang="fr-FR" sz="9600" dirty="0"/>
              <a:t>«La crainte servile qui dirige les actions des Chinois, est une conséquence de leurs institutions. Et en effet , qui ne </a:t>
            </a:r>
            <a:r>
              <a:rPr lang="fr-FR" sz="9600" dirty="0" err="1"/>
              <a:t>craindroit</a:t>
            </a:r>
            <a:r>
              <a:rPr lang="fr-FR" sz="9600" dirty="0"/>
              <a:t> point, là où l'innocence elle-même n'est point en sûreté ?»</a:t>
            </a:r>
          </a:p>
          <a:p>
            <a:pPr marL="263525" indent="-263525">
              <a:lnSpc>
                <a:spcPct val="120000"/>
              </a:lnSpc>
              <a:spcBef>
                <a:spcPts val="600"/>
              </a:spcBef>
              <a:spcAft>
                <a:spcPts val="600"/>
              </a:spcAft>
              <a:buFont typeface="Arial" panose="020B0604020202020204" pitchFamily="34" charset="0"/>
              <a:buChar char="•"/>
            </a:pPr>
            <a:r>
              <a:rPr lang="fr-FR" sz="9600" dirty="0"/>
              <a:t>« Aucun peuple de l'Asie n'a une Torture extraordinaire, qu'on puisse comparer à celle des Chinois, qui enlèvent la peau avec la chair par aiguillettes sur le corps de l'accusé, jusqu'à ce qu'il, avoue  […] </a:t>
            </a:r>
            <a:r>
              <a:rPr lang="en-GB" sz="9600" dirty="0"/>
              <a:t>on se </a:t>
            </a:r>
            <a:r>
              <a:rPr lang="en-GB" sz="9600" dirty="0" err="1"/>
              <a:t>servoit</a:t>
            </a:r>
            <a:r>
              <a:rPr lang="en-GB" sz="9600" dirty="0"/>
              <a:t> </a:t>
            </a:r>
            <a:r>
              <a:rPr lang="fr-FR" sz="9600" dirty="0"/>
              <a:t>jadis dans ce pays de différentes espèces de mutila</a:t>
            </a:r>
            <a:r>
              <a:rPr lang="en-GB" sz="9600" dirty="0" err="1"/>
              <a:t>tions</a:t>
            </a:r>
            <a:r>
              <a:rPr lang="en-GB" sz="9600" dirty="0"/>
              <a:t>”</a:t>
            </a:r>
          </a:p>
          <a:p>
            <a:endParaRPr lang="en-GB" dirty="0"/>
          </a:p>
        </p:txBody>
      </p:sp>
      <p:sp>
        <p:nvSpPr>
          <p:cNvPr id="4" name="Date Placeholder 3"/>
          <p:cNvSpPr>
            <a:spLocks noGrp="1"/>
          </p:cNvSpPr>
          <p:nvPr>
            <p:ph type="dt" sz="half" idx="4294967295"/>
          </p:nvPr>
        </p:nvSpPr>
        <p:spPr>
          <a:xfrm>
            <a:off x="123119" y="6424531"/>
            <a:ext cx="1854203" cy="365125"/>
          </a:xfr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33</a:t>
            </a:fld>
            <a:endParaRPr lang="en-GB" dirty="0"/>
          </a:p>
        </p:txBody>
      </p:sp>
    </p:spTree>
    <p:extLst>
      <p:ext uri="{BB962C8B-B14F-4D97-AF65-F5344CB8AC3E}">
        <p14:creationId xmlns:p14="http://schemas.microsoft.com/office/powerpoint/2010/main" val="4115774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74" y="277305"/>
            <a:ext cx="8974832" cy="649856"/>
          </a:xfrm>
        </p:spPr>
        <p:txBody>
          <a:bodyPr anchor="ctr" anchorCtr="0">
            <a:normAutofit fontScale="90000"/>
          </a:bodyPr>
          <a:lstStyle/>
          <a:p>
            <a:r>
              <a:rPr lang="it-IT" dirty="0" smtClean="0"/>
              <a:t>De </a:t>
            </a:r>
            <a:r>
              <a:rPr lang="it-IT" dirty="0" err="1" smtClean="0"/>
              <a:t>Pauw</a:t>
            </a:r>
            <a:endParaRPr lang="en-GB" dirty="0"/>
          </a:p>
        </p:txBody>
      </p:sp>
      <p:sp>
        <p:nvSpPr>
          <p:cNvPr id="3" name="Content Placeholder 2"/>
          <p:cNvSpPr>
            <a:spLocks noGrp="1"/>
          </p:cNvSpPr>
          <p:nvPr>
            <p:ph idx="1"/>
          </p:nvPr>
        </p:nvSpPr>
        <p:spPr>
          <a:xfrm>
            <a:off x="283542" y="927161"/>
            <a:ext cx="8579296" cy="5355295"/>
          </a:xfrm>
        </p:spPr>
        <p:txBody>
          <a:bodyPr>
            <a:noAutofit/>
          </a:bodyPr>
          <a:lstStyle/>
          <a:p>
            <a:pPr>
              <a:lnSpc>
                <a:spcPct val="120000"/>
              </a:lnSpc>
            </a:pPr>
            <a:r>
              <a:rPr lang="fr-FR" sz="1900" dirty="0"/>
              <a:t>«Les Rites &amp; la Religion ont eu , comme on peut bien le penser, une très- </a:t>
            </a:r>
            <a:r>
              <a:rPr lang="fr-FR" sz="1900" dirty="0" smtClean="0"/>
              <a:t>grande influence </a:t>
            </a:r>
            <a:r>
              <a:rPr lang="fr-FR" sz="1900" dirty="0"/>
              <a:t>sur le </a:t>
            </a:r>
            <a:r>
              <a:rPr lang="en-GB" sz="1900" dirty="0"/>
              <a:t>Droit Civil des Chinois”.</a:t>
            </a:r>
          </a:p>
          <a:p>
            <a:pPr>
              <a:lnSpc>
                <a:spcPct val="120000"/>
              </a:lnSpc>
            </a:pPr>
            <a:r>
              <a:rPr lang="it-IT" sz="1900" dirty="0" smtClean="0"/>
              <a:t>[La </a:t>
            </a:r>
            <a:r>
              <a:rPr lang="it-IT" sz="1900" dirty="0"/>
              <a:t>proprietà è esposta a confische e </a:t>
            </a:r>
            <a:r>
              <a:rPr lang="it-IT" sz="1900" dirty="0" err="1"/>
              <a:t>corvées</a:t>
            </a:r>
            <a:r>
              <a:rPr lang="it-IT" sz="1900" dirty="0"/>
              <a:t> pesantissime; terre incolte, villaggi rari nell’interno del paese; i commercianti sono vessati; non esistono mercanti </a:t>
            </a:r>
            <a:r>
              <a:rPr lang="it-IT" sz="1900" dirty="0" smtClean="0"/>
              <a:t>ricchi]</a:t>
            </a:r>
            <a:endParaRPr lang="fr-FR" sz="1900" dirty="0"/>
          </a:p>
          <a:p>
            <a:pPr>
              <a:lnSpc>
                <a:spcPct val="120000"/>
              </a:lnSpc>
            </a:pPr>
            <a:r>
              <a:rPr lang="fr-FR" sz="1900" dirty="0" smtClean="0"/>
              <a:t>« On </a:t>
            </a:r>
            <a:r>
              <a:rPr lang="fr-FR" sz="1900" dirty="0"/>
              <a:t>s'est faussement imaginé en Europe que </a:t>
            </a:r>
            <a:r>
              <a:rPr lang="fr-FR" sz="1900" dirty="0" smtClean="0"/>
              <a:t>les Chinois </a:t>
            </a:r>
            <a:r>
              <a:rPr lang="fr-FR" sz="1900" dirty="0" err="1"/>
              <a:t>entendoient</a:t>
            </a:r>
            <a:r>
              <a:rPr lang="fr-FR" sz="1900" dirty="0"/>
              <a:t> bien la pratique du Droit Civil</a:t>
            </a:r>
            <a:r>
              <a:rPr lang="fr-FR" sz="1900" dirty="0" smtClean="0"/>
              <a:t>. Non-seulement </a:t>
            </a:r>
            <a:r>
              <a:rPr lang="fr-FR" sz="1900" dirty="0"/>
              <a:t>ils ne l'entendent point du tout</a:t>
            </a:r>
            <a:r>
              <a:rPr lang="fr-FR" sz="1900" dirty="0" smtClean="0"/>
              <a:t>, mais </a:t>
            </a:r>
            <a:r>
              <a:rPr lang="fr-FR" sz="1900" dirty="0"/>
              <a:t>ils n'en ont aucune notion , comme on </a:t>
            </a:r>
            <a:r>
              <a:rPr lang="fr-FR" sz="1900" dirty="0" smtClean="0"/>
              <a:t>peut le </a:t>
            </a:r>
            <a:r>
              <a:rPr lang="fr-FR" sz="1900" dirty="0"/>
              <a:t>démontrer </a:t>
            </a:r>
            <a:r>
              <a:rPr lang="fr-FR" sz="1900" dirty="0" smtClean="0"/>
              <a:t> évidemment </a:t>
            </a:r>
            <a:r>
              <a:rPr lang="fr-FR" sz="1900" dirty="0"/>
              <a:t>par le témoignage </a:t>
            </a:r>
            <a:r>
              <a:rPr lang="fr-FR" sz="1900" dirty="0" smtClean="0"/>
              <a:t>même  des </a:t>
            </a:r>
            <a:r>
              <a:rPr lang="fr-FR" sz="1900" dirty="0"/>
              <a:t>Missionnaires, qui ont le plus </a:t>
            </a:r>
            <a:r>
              <a:rPr lang="fr-FR" sz="1900" dirty="0" smtClean="0"/>
              <a:t>exalté </a:t>
            </a:r>
            <a:r>
              <a:rPr lang="fr-FR" sz="1900" dirty="0"/>
              <a:t>ces </a:t>
            </a:r>
            <a:r>
              <a:rPr lang="fr-FR" sz="1900" dirty="0" smtClean="0"/>
              <a:t>Asiatiques […] </a:t>
            </a:r>
            <a:r>
              <a:rPr lang="fr-FR" sz="1900" dirty="0"/>
              <a:t>il n'y a pas d'appel d'une sentence </a:t>
            </a:r>
            <a:r>
              <a:rPr lang="fr-FR" sz="1900" dirty="0" smtClean="0"/>
              <a:t>quelconque; ce </a:t>
            </a:r>
            <a:r>
              <a:rPr lang="fr-FR" sz="1900" dirty="0"/>
              <a:t>qui choque, comme on le voit, la </a:t>
            </a:r>
            <a:r>
              <a:rPr lang="fr-FR" sz="1900" dirty="0" smtClean="0"/>
              <a:t>plus saine </a:t>
            </a:r>
            <a:r>
              <a:rPr lang="fr-FR" sz="1900" dirty="0"/>
              <a:t>pratique du Droit </a:t>
            </a:r>
            <a:r>
              <a:rPr lang="fr-FR" sz="1900" dirty="0" smtClean="0"/>
              <a:t>Civil; </a:t>
            </a:r>
            <a:r>
              <a:rPr lang="fr-FR" sz="1900" dirty="0"/>
              <a:t>mais </a:t>
            </a:r>
            <a:r>
              <a:rPr lang="fr-FR" sz="1900" dirty="0" smtClean="0"/>
              <a:t>cela </a:t>
            </a:r>
            <a:r>
              <a:rPr lang="fr-FR" sz="1900" dirty="0"/>
              <a:t>est </a:t>
            </a:r>
            <a:r>
              <a:rPr lang="fr-FR" sz="1900" dirty="0" smtClean="0"/>
              <a:t>en revanche conforme </a:t>
            </a:r>
            <a:r>
              <a:rPr lang="fr-FR" sz="1900" dirty="0"/>
              <a:t>aux institutions d'un Etat </a:t>
            </a:r>
            <a:r>
              <a:rPr lang="fr-FR" sz="1900" dirty="0" err="1" smtClean="0"/>
              <a:t>despo</a:t>
            </a:r>
            <a:r>
              <a:rPr lang="en-GB" sz="1900" dirty="0" err="1" smtClean="0"/>
              <a:t>tique</a:t>
            </a:r>
            <a:r>
              <a:rPr lang="en-GB" sz="1900" dirty="0" smtClean="0"/>
              <a:t> [...] </a:t>
            </a:r>
            <a:r>
              <a:rPr lang="fr-FR" sz="1900" dirty="0"/>
              <a:t>il le commet sans comparaison plus </a:t>
            </a:r>
            <a:r>
              <a:rPr lang="fr-FR" sz="1900" dirty="0" smtClean="0"/>
              <a:t>d'injustices </a:t>
            </a:r>
            <a:r>
              <a:rPr lang="fr-FR" sz="1900" dirty="0"/>
              <a:t>que dans les </a:t>
            </a:r>
            <a:r>
              <a:rPr lang="fr-FR" sz="1900" dirty="0" smtClean="0"/>
              <a:t>matières </a:t>
            </a:r>
            <a:r>
              <a:rPr lang="fr-FR" sz="1900" dirty="0"/>
              <a:t>criminelles: le </a:t>
            </a:r>
            <a:r>
              <a:rPr lang="fr-FR" sz="1900" dirty="0" smtClean="0"/>
              <a:t>juge est </a:t>
            </a:r>
            <a:r>
              <a:rPr lang="fr-FR" sz="1900" dirty="0"/>
              <a:t>rarement corrompu , lorsqu'il s'agit d'un </a:t>
            </a:r>
            <a:r>
              <a:rPr lang="fr-FR" sz="1900" dirty="0" smtClean="0"/>
              <a:t>forfait éclatant </a:t>
            </a:r>
            <a:r>
              <a:rPr lang="fr-FR" sz="1900" dirty="0"/>
              <a:t>qui tend à troubler la tranquillité publique</a:t>
            </a:r>
            <a:r>
              <a:rPr lang="fr-FR" sz="1900" dirty="0" smtClean="0"/>
              <a:t>: mais </a:t>
            </a:r>
            <a:r>
              <a:rPr lang="fr-FR" sz="1900" dirty="0"/>
              <a:t>il peut être corrompu de mille </a:t>
            </a:r>
            <a:r>
              <a:rPr lang="fr-FR" sz="1900" dirty="0" smtClean="0"/>
              <a:t>manières dans </a:t>
            </a:r>
            <a:r>
              <a:rPr lang="en-GB" sz="1900" dirty="0" smtClean="0"/>
              <a:t>les </a:t>
            </a:r>
            <a:r>
              <a:rPr lang="en-GB" sz="1900" dirty="0"/>
              <a:t>actions </a:t>
            </a:r>
            <a:r>
              <a:rPr lang="en-GB" sz="1900" dirty="0" err="1" smtClean="0"/>
              <a:t>d'intérêt</a:t>
            </a:r>
            <a:r>
              <a:rPr lang="en-GB" sz="1900" dirty="0" smtClean="0"/>
              <a:t>”.</a:t>
            </a:r>
            <a:endParaRPr lang="en-GB" sz="1900"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34</a:t>
            </a:fld>
            <a:endParaRPr lang="en-GB" dirty="0"/>
          </a:p>
        </p:txBody>
      </p:sp>
    </p:spTree>
    <p:extLst>
      <p:ext uri="{BB962C8B-B14F-4D97-AF65-F5344CB8AC3E}">
        <p14:creationId xmlns:p14="http://schemas.microsoft.com/office/powerpoint/2010/main" val="8059605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fine del mito</a:t>
            </a:r>
            <a:endParaRPr lang="en-GB" dirty="0"/>
          </a:p>
        </p:txBody>
      </p:sp>
      <p:sp>
        <p:nvSpPr>
          <p:cNvPr id="3" name="Segnaposto contenuto 2"/>
          <p:cNvSpPr>
            <a:spLocks noGrp="1"/>
          </p:cNvSpPr>
          <p:nvPr>
            <p:ph idx="1"/>
          </p:nvPr>
        </p:nvSpPr>
        <p:spPr>
          <a:xfrm>
            <a:off x="115182" y="1226403"/>
            <a:ext cx="8824588" cy="4838699"/>
          </a:xfrm>
        </p:spPr>
        <p:txBody>
          <a:bodyPr>
            <a:normAutofit fontScale="77500" lnSpcReduction="20000"/>
          </a:bodyPr>
          <a:lstStyle/>
          <a:p>
            <a:pPr marL="457200" indent="-457200" algn="just">
              <a:lnSpc>
                <a:spcPct val="120000"/>
              </a:lnSpc>
              <a:buFont typeface="Arial" panose="020B0604020202020204" pitchFamily="34" charset="0"/>
              <a:buChar char="•"/>
            </a:pPr>
            <a:r>
              <a:rPr lang="it-IT" dirty="0" err="1" smtClean="0"/>
              <a:t>Diderot</a:t>
            </a:r>
            <a:r>
              <a:rPr lang="it-IT" dirty="0" smtClean="0"/>
              <a:t> (</a:t>
            </a:r>
            <a:r>
              <a:rPr lang="it-IT" dirty="0" err="1" smtClean="0"/>
              <a:t>Raynal</a:t>
            </a:r>
            <a:r>
              <a:rPr lang="it-IT" dirty="0" smtClean="0"/>
              <a:t>, 1781): «U</a:t>
            </a:r>
            <a:r>
              <a:rPr lang="pt-BR" dirty="0" smtClean="0"/>
              <a:t>n </a:t>
            </a:r>
            <a:r>
              <a:rPr lang="pt-BR" dirty="0"/>
              <a:t>auteur grave, qui n’est pas dans la foule des admirateurs de la sagesse chinoise, dit expressément que </a:t>
            </a:r>
            <a:r>
              <a:rPr lang="pt-BR" i="1" dirty="0"/>
              <a:t>le bâton est le souverain de la </a:t>
            </a:r>
            <a:r>
              <a:rPr lang="pt-BR" i="1" dirty="0" smtClean="0"/>
              <a:t>Chine... </a:t>
            </a:r>
            <a:r>
              <a:rPr lang="it-IT" dirty="0" smtClean="0"/>
              <a:t>L</a:t>
            </a:r>
            <a:r>
              <a:rPr lang="pt-BR" dirty="0" smtClean="0"/>
              <a:t>es </a:t>
            </a:r>
            <a:r>
              <a:rPr lang="pt-BR" dirty="0"/>
              <a:t>Chinois nous semblent courbés sous le joug d’une double tyrannie, de la tyrannie paternelle dans la famille, de la tyrannie civile dans </a:t>
            </a:r>
            <a:r>
              <a:rPr lang="pt-BR" dirty="0" smtClean="0"/>
              <a:t>l’Empire ... On </a:t>
            </a:r>
            <a:r>
              <a:rPr lang="pt-BR" dirty="0"/>
              <a:t>a quelques ouvrages de moeurs traduits du Chinois. Qu’y voyons-nous? d’infâmes scélérats exerçant les fonctions de la police; l’innocent condamné, battu, fouetté, emprisonné; le coupable absous à prix d’argent, ou châtié si l’offensé est plus puissant: tous les vices de nos cités &amp; de l’intérieur de nos maisons, avec un aspect plus hideux &amp; plus </a:t>
            </a:r>
            <a:r>
              <a:rPr lang="pt-BR" dirty="0" smtClean="0"/>
              <a:t>dégoûtant ... </a:t>
            </a:r>
            <a:r>
              <a:rPr lang="pt-BR" dirty="0"/>
              <a:t>la justice y est mieux administrée contre ces minutieux délits, que dans les tribunaux civils contre les grands </a:t>
            </a:r>
            <a:r>
              <a:rPr lang="pt-BR" dirty="0" smtClean="0"/>
              <a:t>forfaits ...[duperies, mauvaise foi dans le commerce, tromper l’étranger]...un peuple profondément corrompu”.</a:t>
            </a:r>
          </a:p>
          <a:p>
            <a:pPr marL="457200" indent="-457200" algn="just">
              <a:lnSpc>
                <a:spcPct val="120000"/>
              </a:lnSpc>
              <a:buFont typeface="Arial" panose="020B0604020202020204" pitchFamily="34" charset="0"/>
              <a:buChar char="•"/>
            </a:pPr>
            <a:endParaRPr lang="it-IT" dirty="0" smtClean="0"/>
          </a:p>
          <a:p>
            <a:pPr marL="457200" indent="-457200" algn="just">
              <a:lnSpc>
                <a:spcPct val="120000"/>
              </a:lnSpc>
              <a:buFont typeface="Arial" panose="020B0604020202020204" pitchFamily="34" charset="0"/>
              <a:buChar char="•"/>
            </a:pPr>
            <a:r>
              <a:rPr lang="it-IT" dirty="0" err="1" smtClean="0"/>
              <a:t>Hegel</a:t>
            </a:r>
            <a:r>
              <a:rPr lang="it-IT" dirty="0" smtClean="0"/>
              <a:t>: Cina ferma alle soglie della storia, paradigma del dispotismo, priva di distinzione tra legge e morale</a:t>
            </a:r>
            <a:endParaRPr lang="en-GB" dirty="0"/>
          </a:p>
          <a:p>
            <a:pPr>
              <a:lnSpc>
                <a:spcPct val="120000"/>
              </a:lnSpc>
            </a:pPr>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35</a:t>
            </a:fld>
            <a:endParaRPr lang="en-GB" dirty="0"/>
          </a:p>
        </p:txBody>
      </p:sp>
    </p:spTree>
    <p:extLst>
      <p:ext uri="{BB962C8B-B14F-4D97-AF65-F5344CB8AC3E}">
        <p14:creationId xmlns:p14="http://schemas.microsoft.com/office/powerpoint/2010/main" val="2967337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439" y="237268"/>
            <a:ext cx="8974832" cy="709949"/>
          </a:xfrm>
        </p:spPr>
        <p:txBody>
          <a:bodyPr/>
          <a:lstStyle/>
          <a:p>
            <a:r>
              <a:rPr lang="it-IT" dirty="0"/>
              <a:t>John </a:t>
            </a:r>
            <a:r>
              <a:rPr lang="it-IT" dirty="0" smtClean="0"/>
              <a:t>Barrow, 1804</a:t>
            </a:r>
            <a:endParaRPr lang="en-GB" dirty="0"/>
          </a:p>
        </p:txBody>
      </p:sp>
      <p:pic>
        <p:nvPicPr>
          <p:cNvPr id="7" name="Content Placeholder 6"/>
          <p:cNvPicPr>
            <a:picLocks noGrp="1" noChangeAspect="1"/>
          </p:cNvPicPr>
          <p:nvPr>
            <p:ph idx="1"/>
          </p:nvPr>
        </p:nvPicPr>
        <p:blipFill>
          <a:blip r:embed="rId2"/>
          <a:stretch>
            <a:fillRect/>
          </a:stretch>
        </p:blipFill>
        <p:spPr>
          <a:xfrm>
            <a:off x="971600" y="1052736"/>
            <a:ext cx="7016128" cy="5301531"/>
          </a:xfrm>
          <a:prstGeom prst="rect">
            <a:avLst/>
          </a:prstGeom>
        </p:spPr>
      </p:pic>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36</a:t>
            </a:fld>
            <a:endParaRPr lang="en-GB" dirty="0"/>
          </a:p>
        </p:txBody>
      </p:sp>
    </p:spTree>
    <p:extLst>
      <p:ext uri="{BB962C8B-B14F-4D97-AF65-F5344CB8AC3E}">
        <p14:creationId xmlns:p14="http://schemas.microsoft.com/office/powerpoint/2010/main" val="2698908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0713" y="476672"/>
            <a:ext cx="8974832" cy="994122"/>
          </a:xfrm>
        </p:spPr>
        <p:txBody>
          <a:bodyPr/>
          <a:lstStyle/>
          <a:p>
            <a:r>
              <a:rPr lang="it-IT" dirty="0"/>
              <a:t>John </a:t>
            </a:r>
            <a:r>
              <a:rPr lang="it-IT" dirty="0" smtClean="0"/>
              <a:t>Barrow, 1804</a:t>
            </a:r>
            <a:endParaRPr lang="en-GB" dirty="0"/>
          </a:p>
        </p:txBody>
      </p:sp>
      <p:pic>
        <p:nvPicPr>
          <p:cNvPr id="8" name="Content Placeholder 6"/>
          <p:cNvPicPr>
            <a:picLocks noGrp="1" noChangeAspect="1"/>
          </p:cNvPicPr>
          <p:nvPr>
            <p:ph idx="1"/>
          </p:nvPr>
        </p:nvPicPr>
        <p:blipFill>
          <a:blip r:embed="rId2"/>
          <a:stretch>
            <a:fillRect/>
          </a:stretch>
        </p:blipFill>
        <p:spPr>
          <a:xfrm>
            <a:off x="539552" y="2276872"/>
            <a:ext cx="8157155" cy="1902117"/>
          </a:xfrm>
          <a:prstGeom prst="rect">
            <a:avLst/>
          </a:prstGeom>
        </p:spPr>
      </p:pic>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37</a:t>
            </a:fld>
            <a:endParaRPr lang="en-GB" dirty="0"/>
          </a:p>
        </p:txBody>
      </p:sp>
    </p:spTree>
    <p:extLst>
      <p:ext uri="{BB962C8B-B14F-4D97-AF65-F5344CB8AC3E}">
        <p14:creationId xmlns:p14="http://schemas.microsoft.com/office/powerpoint/2010/main" val="33964711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854" y="54755"/>
            <a:ext cx="8974832" cy="994122"/>
          </a:xfrm>
        </p:spPr>
        <p:txBody>
          <a:bodyPr/>
          <a:lstStyle/>
          <a:p>
            <a:r>
              <a:rPr lang="it-IT" dirty="0"/>
              <a:t>John </a:t>
            </a:r>
            <a:r>
              <a:rPr lang="it-IT" dirty="0" smtClean="0"/>
              <a:t>Barrow, 1804</a:t>
            </a:r>
            <a:endParaRPr lang="en-GB" dirty="0"/>
          </a:p>
        </p:txBody>
      </p:sp>
      <p:pic>
        <p:nvPicPr>
          <p:cNvPr id="7" name="Content Placeholder 6"/>
          <p:cNvPicPr>
            <a:picLocks noGrp="1" noChangeAspect="1"/>
          </p:cNvPicPr>
          <p:nvPr>
            <p:ph idx="1"/>
          </p:nvPr>
        </p:nvPicPr>
        <p:blipFill>
          <a:blip r:embed="rId2"/>
          <a:stretch>
            <a:fillRect/>
          </a:stretch>
        </p:blipFill>
        <p:spPr>
          <a:xfrm>
            <a:off x="287546" y="1048877"/>
            <a:ext cx="8668432" cy="5116427"/>
          </a:xfrm>
          <a:prstGeom prst="rect">
            <a:avLst/>
          </a:prstGeom>
        </p:spPr>
      </p:pic>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38</a:t>
            </a:fld>
            <a:endParaRPr lang="en-GB" dirty="0"/>
          </a:p>
        </p:txBody>
      </p:sp>
    </p:spTree>
    <p:extLst>
      <p:ext uri="{BB962C8B-B14F-4D97-AF65-F5344CB8AC3E}">
        <p14:creationId xmlns:p14="http://schemas.microsoft.com/office/powerpoint/2010/main" val="3547018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854" y="54755"/>
            <a:ext cx="8974832" cy="994122"/>
          </a:xfrm>
        </p:spPr>
        <p:txBody>
          <a:bodyPr/>
          <a:lstStyle/>
          <a:p>
            <a:r>
              <a:rPr lang="it-IT" dirty="0"/>
              <a:t>John </a:t>
            </a:r>
            <a:r>
              <a:rPr lang="it-IT" dirty="0" smtClean="0"/>
              <a:t>Barrow, 1804</a:t>
            </a:r>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39</a:t>
            </a:fld>
            <a:endParaRPr lang="en-GB"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322" y="1017684"/>
            <a:ext cx="7056784" cy="56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5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1286"/>
            <a:ext cx="7543800" cy="648072"/>
          </a:xfrm>
        </p:spPr>
        <p:txBody>
          <a:bodyPr>
            <a:normAutofit fontScale="90000"/>
          </a:bodyPr>
          <a:lstStyle/>
          <a:p>
            <a:r>
              <a:rPr lang="it-IT" dirty="0" err="1" smtClean="0"/>
              <a:t>Du</a:t>
            </a:r>
            <a:r>
              <a:rPr lang="it-IT" dirty="0" smtClean="0"/>
              <a:t> </a:t>
            </a:r>
            <a:r>
              <a:rPr lang="it-IT" dirty="0" err="1" smtClean="0"/>
              <a:t>Halde</a:t>
            </a:r>
            <a:r>
              <a:rPr lang="it-IT" dirty="0" smtClean="0"/>
              <a:t> (1735)</a:t>
            </a:r>
            <a:endParaRPr lang="en-GB"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361" b="4191"/>
          <a:stretch/>
        </p:blipFill>
        <p:spPr>
          <a:xfrm>
            <a:off x="2796883" y="976078"/>
            <a:ext cx="3313768" cy="5400599"/>
          </a:xfrm>
        </p:spPr>
      </p:pic>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4</a:t>
            </a:fld>
            <a:endParaRPr lang="en-GB" dirty="0"/>
          </a:p>
        </p:txBody>
      </p:sp>
      <p:pic>
        <p:nvPicPr>
          <p:cNvPr id="8" name="Picture 7"/>
          <p:cNvPicPr>
            <a:picLocks noChangeAspect="1"/>
          </p:cNvPicPr>
          <p:nvPr/>
        </p:nvPicPr>
        <p:blipFill>
          <a:blip r:embed="rId3"/>
          <a:stretch>
            <a:fillRect/>
          </a:stretch>
        </p:blipFill>
        <p:spPr>
          <a:xfrm>
            <a:off x="70971" y="976078"/>
            <a:ext cx="2673765" cy="431514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4066" y="976078"/>
            <a:ext cx="3029934" cy="4432462"/>
          </a:xfrm>
          <a:prstGeom prst="rect">
            <a:avLst/>
          </a:prstGeom>
        </p:spPr>
      </p:pic>
    </p:spTree>
    <p:extLst>
      <p:ext uri="{BB962C8B-B14F-4D97-AF65-F5344CB8AC3E}">
        <p14:creationId xmlns:p14="http://schemas.microsoft.com/office/powerpoint/2010/main" val="3160494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7"/>
            <a:ext cx="7543800" cy="648072"/>
          </a:xfrm>
        </p:spPr>
        <p:txBody>
          <a:bodyPr>
            <a:normAutofit fontScale="90000"/>
          </a:bodyPr>
          <a:lstStyle/>
          <a:p>
            <a:r>
              <a:rPr lang="it-IT" dirty="0" err="1" smtClean="0"/>
              <a:t>Staunton</a:t>
            </a:r>
            <a:r>
              <a:rPr lang="it-IT" dirty="0" smtClean="0"/>
              <a:t> e il codice </a:t>
            </a:r>
            <a:r>
              <a:rPr lang="it-IT" dirty="0" err="1" smtClean="0"/>
              <a:t>Qing</a:t>
            </a:r>
            <a:r>
              <a:rPr lang="it-IT" dirty="0" smtClean="0"/>
              <a:t> (</a:t>
            </a:r>
            <a:r>
              <a:rPr lang="it-IT" dirty="0" err="1" smtClean="0"/>
              <a:t>Tsing</a:t>
            </a:r>
            <a:r>
              <a:rPr lang="it-IT" dirty="0" smtClean="0"/>
              <a:t>)</a:t>
            </a:r>
            <a:endParaRPr lang="en-GB" dirty="0"/>
          </a:p>
        </p:txBody>
      </p:sp>
      <p:sp>
        <p:nvSpPr>
          <p:cNvPr id="3" name="Content Placeholder 2"/>
          <p:cNvSpPr>
            <a:spLocks noGrp="1"/>
          </p:cNvSpPr>
          <p:nvPr>
            <p:ph idx="1"/>
          </p:nvPr>
        </p:nvSpPr>
        <p:spPr>
          <a:xfrm>
            <a:off x="216706" y="1203201"/>
            <a:ext cx="8712968" cy="5256584"/>
          </a:xfrm>
        </p:spPr>
        <p:txBody>
          <a:bodyPr>
            <a:noAutofit/>
          </a:bodyPr>
          <a:lstStyle/>
          <a:p>
            <a:r>
              <a:rPr lang="it-IT" sz="1600" dirty="0" smtClean="0"/>
              <a:t>«[in 1911] </a:t>
            </a:r>
            <a:r>
              <a:rPr lang="en-GB" sz="1600" dirty="0" smtClean="0"/>
              <a:t>probably the </a:t>
            </a:r>
            <a:r>
              <a:rPr lang="en-GB" sz="1600" dirty="0"/>
              <a:t>oldest continuously operating legal system in the </a:t>
            </a:r>
            <a:r>
              <a:rPr lang="en-GB" sz="1600" dirty="0" smtClean="0"/>
              <a:t>world” (Jones, 1974, 330)</a:t>
            </a:r>
            <a:endParaRPr lang="it-IT" sz="1600" dirty="0" smtClean="0"/>
          </a:p>
          <a:p>
            <a:r>
              <a:rPr lang="it-IT" sz="1600" dirty="0" smtClean="0"/>
              <a:t>“</a:t>
            </a:r>
            <a:r>
              <a:rPr lang="it-IT" sz="1600" dirty="0"/>
              <a:t>an </a:t>
            </a:r>
            <a:r>
              <a:rPr lang="it-IT" sz="1600" dirty="0" err="1"/>
              <a:t>enormously</a:t>
            </a:r>
            <a:r>
              <a:rPr lang="it-IT" sz="1600" dirty="0"/>
              <a:t> </a:t>
            </a:r>
            <a:r>
              <a:rPr lang="it-IT" sz="1600" dirty="0" err="1"/>
              <a:t>important</a:t>
            </a:r>
            <a:r>
              <a:rPr lang="it-IT" sz="1600" dirty="0"/>
              <a:t> </a:t>
            </a:r>
            <a:r>
              <a:rPr lang="it-IT" sz="1600" dirty="0" err="1"/>
              <a:t>legal</a:t>
            </a:r>
            <a:r>
              <a:rPr lang="it-IT" sz="1600" dirty="0"/>
              <a:t> </a:t>
            </a:r>
            <a:r>
              <a:rPr lang="it-IT" sz="1600" dirty="0" err="1"/>
              <a:t>document</a:t>
            </a:r>
            <a:r>
              <a:rPr lang="it-IT" sz="1600" dirty="0" smtClean="0"/>
              <a:t>” (Jones, 1994, 28)</a:t>
            </a:r>
          </a:p>
          <a:p>
            <a:r>
              <a:rPr lang="it-IT" sz="1600" dirty="0" smtClean="0"/>
              <a:t>«</a:t>
            </a:r>
            <a:r>
              <a:rPr lang="en-GB" sz="1600" dirty="0"/>
              <a:t>The peculiarity of the Code from a European viewpoint </a:t>
            </a:r>
            <a:r>
              <a:rPr lang="en-GB" sz="1600" dirty="0" smtClean="0"/>
              <a:t>begins with </a:t>
            </a:r>
            <a:r>
              <a:rPr lang="en-GB" sz="1600" dirty="0"/>
              <a:t>its preface which is, in form, a directive from the Emperor </a:t>
            </a:r>
            <a:r>
              <a:rPr lang="en-GB" sz="1600" dirty="0" smtClean="0"/>
              <a:t>to magistrates </a:t>
            </a:r>
            <a:r>
              <a:rPr lang="en-GB" sz="1600" dirty="0"/>
              <a:t>making it clear to them how to act when engaged </a:t>
            </a:r>
            <a:r>
              <a:rPr lang="en-GB" sz="1600" dirty="0" smtClean="0"/>
              <a:t>in what </a:t>
            </a:r>
            <a:r>
              <a:rPr lang="en-GB" sz="1600" dirty="0"/>
              <a:t>we would call trying or deciding cases.28 The body of the </a:t>
            </a:r>
            <a:r>
              <a:rPr lang="en-GB" sz="1600" dirty="0" smtClean="0"/>
              <a:t>Code continues </a:t>
            </a:r>
            <a:r>
              <a:rPr lang="en-GB" sz="1600" dirty="0"/>
              <a:t>to surprise. It consists of an introductory section </a:t>
            </a:r>
            <a:r>
              <a:rPr lang="en-GB" sz="1600" dirty="0" smtClean="0"/>
              <a:t>describing the </a:t>
            </a:r>
            <a:r>
              <a:rPr lang="en-GB" sz="1600" dirty="0"/>
              <a:t>system of punishments and other general </a:t>
            </a:r>
            <a:r>
              <a:rPr lang="en-GB" sz="1600" dirty="0" smtClean="0"/>
              <a:t>matters. There follow </a:t>
            </a:r>
            <a:r>
              <a:rPr lang="en-GB" sz="1600" dirty="0"/>
              <a:t>six parts, each labelled with the name of one of the six </a:t>
            </a:r>
            <a:r>
              <a:rPr lang="en-GB" sz="1600" dirty="0" smtClean="0"/>
              <a:t>boards that </a:t>
            </a:r>
            <a:r>
              <a:rPr lang="en-GB" sz="1600" dirty="0"/>
              <a:t>constituted the central government in Peking: the Board </a:t>
            </a:r>
            <a:r>
              <a:rPr lang="en-GB" sz="1600" dirty="0" smtClean="0"/>
              <a:t>of Officials</a:t>
            </a:r>
            <a:r>
              <a:rPr lang="en-GB" sz="1600" dirty="0"/>
              <a:t>, the Board of Revenue, the Board of Rites, the Board </a:t>
            </a:r>
            <a:r>
              <a:rPr lang="en-GB" sz="1600" dirty="0" smtClean="0"/>
              <a:t>of War</a:t>
            </a:r>
            <a:r>
              <a:rPr lang="en-GB" sz="1600" dirty="0"/>
              <a:t>, the Board of Punishments, and the Board of Public </a:t>
            </a:r>
            <a:r>
              <a:rPr lang="en-GB" sz="1600" dirty="0" smtClean="0"/>
              <a:t>Works” (Jones, 1974, 338)</a:t>
            </a:r>
          </a:p>
          <a:p>
            <a:r>
              <a:rPr lang="en-GB" sz="1600" dirty="0" smtClean="0"/>
              <a:t>“The </a:t>
            </a:r>
            <a:r>
              <a:rPr lang="en-GB" sz="1600" i="1" dirty="0"/>
              <a:t>Ta Tsing </a:t>
            </a:r>
            <a:r>
              <a:rPr lang="en-GB" sz="1600" i="1" dirty="0" err="1"/>
              <a:t>Leu</a:t>
            </a:r>
            <a:r>
              <a:rPr lang="en-GB" sz="1600" i="1" dirty="0"/>
              <a:t> Lee </a:t>
            </a:r>
            <a:r>
              <a:rPr lang="en-GB" sz="1600" dirty="0"/>
              <a:t>is a crucial document in the knowledge </a:t>
            </a:r>
            <a:r>
              <a:rPr lang="en-GB" sz="1600" dirty="0" smtClean="0"/>
              <a:t>transfer process </a:t>
            </a:r>
            <a:r>
              <a:rPr lang="en-GB" sz="1600" dirty="0"/>
              <a:t>from China to Britain and the West. China experts regarded </a:t>
            </a:r>
            <a:r>
              <a:rPr lang="en-GB" sz="1600" dirty="0" smtClean="0"/>
              <a:t>it as </a:t>
            </a:r>
            <a:r>
              <a:rPr lang="en-GB" sz="1600" dirty="0"/>
              <a:t>an essential tool for the rest of the </a:t>
            </a:r>
            <a:r>
              <a:rPr lang="en-GB" sz="1600" dirty="0" smtClean="0"/>
              <a:t>century” (</a:t>
            </a:r>
            <a:r>
              <a:rPr lang="en-GB" sz="1600" dirty="0" err="1" smtClean="0"/>
              <a:t>Kitson</a:t>
            </a:r>
            <a:r>
              <a:rPr lang="en-GB" sz="1600" dirty="0" smtClean="0"/>
              <a:t>, 2013, 99).</a:t>
            </a:r>
          </a:p>
          <a:p>
            <a:r>
              <a:rPr lang="it-IT" sz="1600" dirty="0" smtClean="0"/>
              <a:t>Leggi fondamentali (Leu), leggi </a:t>
            </a:r>
            <a:r>
              <a:rPr lang="it-IT" sz="1600" dirty="0"/>
              <a:t>supplementari </a:t>
            </a:r>
            <a:r>
              <a:rPr lang="it-IT" sz="1600" dirty="0" smtClean="0"/>
              <a:t>e commentari </a:t>
            </a:r>
            <a:r>
              <a:rPr lang="it-IT" sz="1600" dirty="0"/>
              <a:t>(</a:t>
            </a:r>
            <a:r>
              <a:rPr lang="it-IT" sz="1600" dirty="0" smtClean="0"/>
              <a:t>Li)</a:t>
            </a:r>
          </a:p>
          <a:p>
            <a:r>
              <a:rPr lang="it-IT" sz="1600" dirty="0" smtClean="0"/>
              <a:t>Disposizioni di legge relative ai comportamenti sanzionabili aventi a che fare con i 6 tribunali o dipartimenti posti al centro del governo dell’impero: burocrazia, riti, tesoro, lavori pubblici, affari militari, giustizia</a:t>
            </a:r>
          </a:p>
          <a:p>
            <a:r>
              <a:rPr lang="it-IT" sz="1600" dirty="0" smtClean="0"/>
              <a:t>Mancanza di distinzione tra diritto penale e diritto civile</a:t>
            </a:r>
            <a:endParaRPr lang="en-GB" sz="1600"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40</a:t>
            </a:fld>
            <a:endParaRPr lang="en-GB" dirty="0"/>
          </a:p>
        </p:txBody>
      </p:sp>
    </p:spTree>
    <p:extLst>
      <p:ext uri="{BB962C8B-B14F-4D97-AF65-F5344CB8AC3E}">
        <p14:creationId xmlns:p14="http://schemas.microsoft.com/office/powerpoint/2010/main" val="22599078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178" y="309906"/>
            <a:ext cx="8974832" cy="510064"/>
          </a:xfrm>
        </p:spPr>
        <p:txBody>
          <a:bodyPr>
            <a:normAutofit/>
          </a:bodyPr>
          <a:lstStyle/>
          <a:p>
            <a:r>
              <a:rPr lang="it-IT" sz="3200" dirty="0" err="1" smtClean="0"/>
              <a:t>Staunton</a:t>
            </a:r>
            <a:r>
              <a:rPr lang="it-IT" sz="3200" dirty="0" smtClean="0"/>
              <a:t> e il codice </a:t>
            </a:r>
            <a:r>
              <a:rPr lang="it-IT" sz="3200" dirty="0" err="1" smtClean="0"/>
              <a:t>Qing</a:t>
            </a:r>
            <a:r>
              <a:rPr lang="it-IT" sz="3200" dirty="0" smtClean="0"/>
              <a:t> (1810):  </a:t>
            </a:r>
            <a:r>
              <a:rPr lang="it-IT" sz="3200" b="0" dirty="0" smtClean="0"/>
              <a:t>la traduzione</a:t>
            </a:r>
            <a:endParaRPr lang="en-GB" sz="3200" b="0" dirty="0"/>
          </a:p>
        </p:txBody>
      </p:sp>
      <p:sp>
        <p:nvSpPr>
          <p:cNvPr id="3" name="Segnaposto contenuto 2"/>
          <p:cNvSpPr>
            <a:spLocks noGrp="1"/>
          </p:cNvSpPr>
          <p:nvPr>
            <p:ph idx="1"/>
          </p:nvPr>
        </p:nvSpPr>
        <p:spPr>
          <a:xfrm>
            <a:off x="123119" y="824858"/>
            <a:ext cx="8913377" cy="5455659"/>
          </a:xfrm>
        </p:spPr>
        <p:txBody>
          <a:bodyPr>
            <a:normAutofit fontScale="25000" lnSpcReduction="20000"/>
          </a:bodyPr>
          <a:lstStyle/>
          <a:p>
            <a:pPr marL="457200" indent="-457200">
              <a:lnSpc>
                <a:spcPct val="120000"/>
              </a:lnSpc>
              <a:spcBef>
                <a:spcPts val="300"/>
              </a:spcBef>
              <a:spcAft>
                <a:spcPts val="300"/>
              </a:spcAft>
              <a:buFont typeface="Arial" panose="020B0604020202020204" pitchFamily="34" charset="0"/>
              <a:buChar char="•"/>
            </a:pPr>
            <a:r>
              <a:rPr lang="en-GB" sz="7200" dirty="0" smtClean="0"/>
              <a:t>“Almost </a:t>
            </a:r>
            <a:r>
              <a:rPr lang="en-GB" sz="7200" dirty="0"/>
              <a:t>the </a:t>
            </a:r>
            <a:r>
              <a:rPr lang="en-GB" sz="7200" b="1" dirty="0"/>
              <a:t>first essay at translation </a:t>
            </a:r>
            <a:r>
              <a:rPr lang="en-GB" sz="7200" dirty="0"/>
              <a:t>from a Chinese original into the English </a:t>
            </a:r>
            <a:r>
              <a:rPr lang="en-GB" sz="7200" dirty="0" smtClean="0"/>
              <a:t>language”</a:t>
            </a:r>
            <a:endParaRPr lang="it-IT" sz="7200" dirty="0"/>
          </a:p>
          <a:p>
            <a:pPr marL="457200" indent="-457200">
              <a:lnSpc>
                <a:spcPct val="120000"/>
              </a:lnSpc>
              <a:spcBef>
                <a:spcPts val="300"/>
              </a:spcBef>
              <a:spcAft>
                <a:spcPts val="300"/>
              </a:spcAft>
              <a:buFont typeface="Arial" panose="020B0604020202020204" pitchFamily="34" charset="0"/>
              <a:buChar char="•"/>
            </a:pPr>
            <a:r>
              <a:rPr lang="it-IT" sz="7200" b="1" dirty="0" smtClean="0"/>
              <a:t>Sintesi</a:t>
            </a:r>
            <a:r>
              <a:rPr lang="it-IT" sz="7200" dirty="0" smtClean="0"/>
              <a:t> di un’opera altrimenti troppo vasta (circa 3000 pagine): «an </a:t>
            </a:r>
            <a:r>
              <a:rPr lang="it-IT" sz="7200" dirty="0" err="1" smtClean="0"/>
              <a:t>abstract</a:t>
            </a:r>
            <a:r>
              <a:rPr lang="it-IT" sz="7200" dirty="0" smtClean="0"/>
              <a:t> or </a:t>
            </a:r>
            <a:r>
              <a:rPr lang="it-IT" sz="7200" dirty="0" err="1" smtClean="0"/>
              <a:t>abridgment</a:t>
            </a:r>
            <a:r>
              <a:rPr lang="it-IT" sz="7200" dirty="0" smtClean="0"/>
              <a:t>»</a:t>
            </a:r>
          </a:p>
          <a:p>
            <a:pPr marL="457200" indent="-457200">
              <a:lnSpc>
                <a:spcPct val="120000"/>
              </a:lnSpc>
              <a:spcBef>
                <a:spcPts val="300"/>
              </a:spcBef>
              <a:spcAft>
                <a:spcPts val="300"/>
              </a:spcAft>
              <a:buFont typeface="Arial" panose="020B0604020202020204" pitchFamily="34" charset="0"/>
              <a:buChar char="•"/>
            </a:pPr>
            <a:r>
              <a:rPr lang="it-IT" sz="7200" dirty="0" smtClean="0"/>
              <a:t>«a more </a:t>
            </a:r>
            <a:r>
              <a:rPr lang="it-IT" sz="7200" dirty="0" err="1" smtClean="0"/>
              <a:t>systematic</a:t>
            </a:r>
            <a:r>
              <a:rPr lang="it-IT" sz="7200" dirty="0" smtClean="0"/>
              <a:t> </a:t>
            </a:r>
            <a:r>
              <a:rPr lang="it-IT" sz="7200" dirty="0" err="1" smtClean="0"/>
              <a:t>arrangement</a:t>
            </a:r>
            <a:r>
              <a:rPr lang="it-IT" sz="7200" dirty="0" smtClean="0"/>
              <a:t>»</a:t>
            </a:r>
          </a:p>
          <a:p>
            <a:pPr marL="457200" indent="-457200">
              <a:lnSpc>
                <a:spcPct val="120000"/>
              </a:lnSpc>
              <a:spcBef>
                <a:spcPts val="300"/>
              </a:spcBef>
              <a:spcAft>
                <a:spcPts val="300"/>
              </a:spcAft>
              <a:buFont typeface="Arial" panose="020B0604020202020204" pitchFamily="34" charset="0"/>
              <a:buChar char="•"/>
            </a:pPr>
            <a:r>
              <a:rPr lang="it-IT" sz="7200" dirty="0" smtClean="0"/>
              <a:t>«</a:t>
            </a:r>
            <a:r>
              <a:rPr lang="it-IT" sz="7200" dirty="0" err="1" smtClean="0"/>
              <a:t>selection</a:t>
            </a:r>
            <a:r>
              <a:rPr lang="it-IT" sz="7200" dirty="0" smtClean="0"/>
              <a:t> </a:t>
            </a:r>
            <a:r>
              <a:rPr lang="it-IT" sz="7200" dirty="0" err="1" smtClean="0"/>
              <a:t>according</a:t>
            </a:r>
            <a:r>
              <a:rPr lang="it-IT" sz="7200" dirty="0" smtClean="0"/>
              <a:t> to the  [...] </a:t>
            </a:r>
            <a:r>
              <a:rPr lang="it-IT" sz="7200" dirty="0" err="1" smtClean="0"/>
              <a:t>division</a:t>
            </a:r>
            <a:r>
              <a:rPr lang="it-IT" sz="7200" dirty="0" smtClean="0"/>
              <a:t> of the </a:t>
            </a:r>
            <a:r>
              <a:rPr lang="it-IT" sz="7200" dirty="0" err="1" smtClean="0"/>
              <a:t>laws</a:t>
            </a:r>
            <a:r>
              <a:rPr lang="it-IT" sz="7200" dirty="0" smtClean="0"/>
              <a:t> </a:t>
            </a:r>
            <a:r>
              <a:rPr lang="it-IT" sz="7200" dirty="0" err="1" smtClean="0"/>
              <a:t>into</a:t>
            </a:r>
            <a:r>
              <a:rPr lang="it-IT" sz="7200" dirty="0" smtClean="0"/>
              <a:t> </a:t>
            </a:r>
            <a:r>
              <a:rPr lang="it-IT" sz="7200" dirty="0" err="1" smtClean="0"/>
              <a:t>fundamental</a:t>
            </a:r>
            <a:r>
              <a:rPr lang="it-IT" sz="7200" dirty="0" smtClean="0"/>
              <a:t> and </a:t>
            </a:r>
            <a:r>
              <a:rPr lang="it-IT" sz="7200" dirty="0" err="1" smtClean="0"/>
              <a:t>supplementary</a:t>
            </a:r>
            <a:r>
              <a:rPr lang="it-IT" sz="7200" dirty="0" smtClean="0"/>
              <a:t>»</a:t>
            </a:r>
          </a:p>
          <a:p>
            <a:pPr marL="457200" indent="-457200">
              <a:lnSpc>
                <a:spcPct val="120000"/>
              </a:lnSpc>
              <a:spcBef>
                <a:spcPts val="300"/>
              </a:spcBef>
              <a:spcAft>
                <a:spcPts val="300"/>
              </a:spcAft>
              <a:buFont typeface="Arial" panose="020B0604020202020204" pitchFamily="34" charset="0"/>
              <a:buChar char="•"/>
            </a:pPr>
            <a:r>
              <a:rPr lang="it-IT" sz="7200" b="1" dirty="0" smtClean="0"/>
              <a:t>Estratti</a:t>
            </a:r>
            <a:r>
              <a:rPr lang="it-IT" sz="7200" dirty="0" smtClean="0"/>
              <a:t> dai commentatori («a body of </a:t>
            </a:r>
            <a:r>
              <a:rPr lang="it-IT" sz="7200" dirty="0" err="1" smtClean="0"/>
              <a:t>legal</a:t>
            </a:r>
            <a:r>
              <a:rPr lang="it-IT" sz="7200" dirty="0" smtClean="0"/>
              <a:t> </a:t>
            </a:r>
            <a:r>
              <a:rPr lang="it-IT" sz="7200" dirty="0" err="1" smtClean="0"/>
              <a:t>reference</a:t>
            </a:r>
            <a:r>
              <a:rPr lang="it-IT" sz="7200" dirty="0" smtClean="0"/>
              <a:t>»)</a:t>
            </a:r>
          </a:p>
          <a:p>
            <a:pPr marL="457200" indent="-457200">
              <a:lnSpc>
                <a:spcPct val="120000"/>
              </a:lnSpc>
              <a:spcBef>
                <a:spcPts val="300"/>
              </a:spcBef>
              <a:spcAft>
                <a:spcPts val="300"/>
              </a:spcAft>
              <a:buFont typeface="Arial" panose="020B0604020202020204" pitchFamily="34" charset="0"/>
              <a:buChar char="•"/>
            </a:pPr>
            <a:r>
              <a:rPr lang="it-IT" sz="7200" b="1" dirty="0" smtClean="0"/>
              <a:t>Annotazione</a:t>
            </a:r>
            <a:r>
              <a:rPr lang="it-IT" sz="7200" dirty="0" smtClean="0"/>
              <a:t> esplicativa in occasione di passaggi particolari e interpretazioni favorevoli </a:t>
            </a:r>
            <a:r>
              <a:rPr lang="it-IT" sz="7200" dirty="0" err="1" smtClean="0"/>
              <a:t>asottolineare</a:t>
            </a:r>
            <a:r>
              <a:rPr lang="it-IT" sz="7200" dirty="0" smtClean="0"/>
              <a:t> la saggezza di determinate disposizioni</a:t>
            </a:r>
          </a:p>
          <a:p>
            <a:pPr marL="457200" indent="-457200" algn="just">
              <a:lnSpc>
                <a:spcPct val="120000"/>
              </a:lnSpc>
              <a:spcBef>
                <a:spcPts val="300"/>
              </a:spcBef>
              <a:spcAft>
                <a:spcPts val="300"/>
              </a:spcAft>
              <a:buFont typeface="Arial" panose="020B0604020202020204" pitchFamily="34" charset="0"/>
              <a:buChar char="•"/>
            </a:pPr>
            <a:r>
              <a:rPr lang="en-GB" sz="7200" dirty="0" err="1" smtClean="0"/>
              <a:t>Intento</a:t>
            </a:r>
            <a:r>
              <a:rPr lang="en-GB" sz="7200" dirty="0" smtClean="0"/>
              <a:t> di </a:t>
            </a:r>
            <a:r>
              <a:rPr lang="en-GB" sz="7200" dirty="0" err="1" smtClean="0"/>
              <a:t>seguire</a:t>
            </a:r>
            <a:r>
              <a:rPr lang="en-GB" sz="7200" dirty="0"/>
              <a:t> </a:t>
            </a:r>
            <a:r>
              <a:rPr lang="en-GB" sz="7200" dirty="0" smtClean="0"/>
              <a:t>“the </a:t>
            </a:r>
            <a:r>
              <a:rPr lang="en-GB" sz="7200" dirty="0"/>
              <a:t>middle line between the </a:t>
            </a:r>
            <a:r>
              <a:rPr lang="en-GB" sz="7200" dirty="0" smtClean="0"/>
              <a:t>unfaithfulness and </a:t>
            </a:r>
            <a:r>
              <a:rPr lang="en-GB" sz="7200" dirty="0" err="1" smtClean="0"/>
              <a:t>and</a:t>
            </a:r>
            <a:r>
              <a:rPr lang="en-GB" sz="7200" dirty="0" smtClean="0"/>
              <a:t> </a:t>
            </a:r>
            <a:r>
              <a:rPr lang="en-GB" sz="7200" dirty="0"/>
              <a:t>inaccuracy of a free, and the </a:t>
            </a:r>
            <a:r>
              <a:rPr lang="en-GB" sz="7200" dirty="0" smtClean="0"/>
              <a:t>ungracefulness </a:t>
            </a:r>
            <a:r>
              <a:rPr lang="en-GB" sz="7200" dirty="0"/>
              <a:t>and </a:t>
            </a:r>
            <a:r>
              <a:rPr lang="en-GB" sz="7200" dirty="0" smtClean="0"/>
              <a:t>almost ungrammatical obscurity </a:t>
            </a:r>
            <a:r>
              <a:rPr lang="en-GB" sz="7200" dirty="0"/>
              <a:t>of a </a:t>
            </a:r>
            <a:r>
              <a:rPr lang="en-GB" sz="7200" dirty="0" smtClean="0"/>
              <a:t>close version”</a:t>
            </a:r>
          </a:p>
          <a:p>
            <a:pPr marL="457200" indent="-457200" algn="just">
              <a:lnSpc>
                <a:spcPct val="120000"/>
              </a:lnSpc>
              <a:spcBef>
                <a:spcPts val="300"/>
              </a:spcBef>
              <a:spcAft>
                <a:spcPts val="300"/>
              </a:spcAft>
              <a:buFont typeface="Arial" panose="020B0604020202020204" pitchFamily="34" charset="0"/>
              <a:buChar char="•"/>
            </a:pPr>
            <a:r>
              <a:rPr lang="en-GB" sz="7200" dirty="0" smtClean="0"/>
              <a:t>Libero </a:t>
            </a:r>
            <a:r>
              <a:rPr lang="en-GB" sz="7200" b="1" dirty="0" err="1"/>
              <a:t>adattamento</a:t>
            </a:r>
            <a:r>
              <a:rPr lang="en-GB" sz="7200" dirty="0"/>
              <a:t> </a:t>
            </a:r>
            <a:r>
              <a:rPr lang="en-GB" sz="7200" dirty="0" err="1"/>
              <a:t>allo</a:t>
            </a:r>
            <a:r>
              <a:rPr lang="en-GB" sz="7200" dirty="0"/>
              <a:t> stile </a:t>
            </a:r>
            <a:r>
              <a:rPr lang="en-GB" sz="7200" dirty="0" err="1" smtClean="0"/>
              <a:t>inglese</a:t>
            </a:r>
            <a:r>
              <a:rPr lang="en-GB" sz="7200" dirty="0" smtClean="0"/>
              <a:t> e </a:t>
            </a:r>
            <a:r>
              <a:rPr lang="it-IT" sz="7200" dirty="0" smtClean="0"/>
              <a:t>forzo </a:t>
            </a:r>
            <a:r>
              <a:rPr lang="it-IT" sz="7200" dirty="0"/>
              <a:t>di </a:t>
            </a:r>
            <a:r>
              <a:rPr lang="it-IT" sz="7200" dirty="0" smtClean="0"/>
              <a:t>rispettare </a:t>
            </a:r>
            <a:r>
              <a:rPr lang="it-IT" sz="7200" dirty="0"/>
              <a:t>«</a:t>
            </a:r>
            <a:r>
              <a:rPr lang="en-GB" sz="7200" dirty="0"/>
              <a:t>the nature and principles of the laws, not those of the language of the Chinese People</a:t>
            </a:r>
            <a:r>
              <a:rPr lang="en-GB" sz="7200" dirty="0" smtClean="0"/>
              <a:t>”</a:t>
            </a:r>
            <a:endParaRPr lang="en-GB" sz="7200" dirty="0"/>
          </a:p>
          <a:p>
            <a:pPr marL="457200" indent="-457200" algn="just">
              <a:lnSpc>
                <a:spcPct val="120000"/>
              </a:lnSpc>
              <a:spcBef>
                <a:spcPts val="300"/>
              </a:spcBef>
              <a:spcAft>
                <a:spcPts val="300"/>
              </a:spcAft>
              <a:buFont typeface="Arial" panose="020B0604020202020204" pitchFamily="34" charset="0"/>
              <a:buChar char="•"/>
            </a:pPr>
            <a:r>
              <a:rPr lang="it-IT" sz="7200" b="1" dirty="0"/>
              <a:t>Appendice</a:t>
            </a:r>
            <a:r>
              <a:rPr lang="it-IT" sz="7200" dirty="0" smtClean="0"/>
              <a:t> di traduzioni di documenti atti a illustrare aspetti della materia</a:t>
            </a:r>
          </a:p>
          <a:p>
            <a:pPr marL="457200" indent="-457200">
              <a:lnSpc>
                <a:spcPct val="120000"/>
              </a:lnSpc>
              <a:spcBef>
                <a:spcPts val="300"/>
              </a:spcBef>
              <a:spcAft>
                <a:spcPts val="300"/>
              </a:spcAft>
              <a:buFont typeface="Arial" panose="020B0604020202020204" pitchFamily="34" charset="0"/>
              <a:buChar char="•"/>
            </a:pPr>
            <a:r>
              <a:rPr lang="it-IT" sz="7200" dirty="0" smtClean="0"/>
              <a:t>St. André: «</a:t>
            </a:r>
            <a:r>
              <a:rPr lang="en-GB" sz="7200" dirty="0" smtClean="0"/>
              <a:t>George Staunton's 1810 translation of the 'Great Qing Code' can and should be read as a work which was meant to persuade its readers that the Chinese had a concept of justice, and that his end was accomplished by a variety of choices in the process of translating, editing, annotating and publishing the work.”</a:t>
            </a:r>
            <a:endParaRPr lang="it-IT" sz="7200" dirty="0" smtClean="0"/>
          </a:p>
          <a:p>
            <a:pPr marL="457200" indent="-457200" algn="just">
              <a:lnSpc>
                <a:spcPct val="120000"/>
              </a:lnSpc>
              <a:spcBef>
                <a:spcPts val="600"/>
              </a:spcBef>
              <a:spcAft>
                <a:spcPts val="600"/>
              </a:spcAft>
              <a:buFont typeface="Arial" panose="020B0604020202020204" pitchFamily="34" charset="0"/>
              <a:buChar char="•"/>
            </a:pPr>
            <a:endParaRPr lang="en-GB" sz="33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41</a:t>
            </a:fld>
            <a:endParaRPr lang="en-GB" dirty="0"/>
          </a:p>
        </p:txBody>
      </p:sp>
    </p:spTree>
    <p:extLst>
      <p:ext uri="{BB962C8B-B14F-4D97-AF65-F5344CB8AC3E}">
        <p14:creationId xmlns:p14="http://schemas.microsoft.com/office/powerpoint/2010/main" val="4247315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177" y="191419"/>
            <a:ext cx="8974832" cy="510064"/>
          </a:xfrm>
        </p:spPr>
        <p:txBody>
          <a:bodyPr>
            <a:normAutofit/>
          </a:bodyPr>
          <a:lstStyle/>
          <a:p>
            <a:r>
              <a:rPr lang="it-IT" sz="3200" dirty="0" err="1" smtClean="0"/>
              <a:t>Staunton</a:t>
            </a:r>
            <a:r>
              <a:rPr lang="it-IT" sz="3200" dirty="0" smtClean="0"/>
              <a:t> e il codice </a:t>
            </a:r>
            <a:r>
              <a:rPr lang="it-IT" sz="3200" dirty="0" err="1" smtClean="0"/>
              <a:t>Qing</a:t>
            </a:r>
            <a:r>
              <a:rPr lang="it-IT" sz="3200" dirty="0" smtClean="0"/>
              <a:t> (1810):  </a:t>
            </a:r>
            <a:r>
              <a:rPr lang="it-IT" sz="3200" b="0" dirty="0" smtClean="0"/>
              <a:t>la traduzione</a:t>
            </a:r>
            <a:endParaRPr lang="en-GB" sz="3200" b="0" dirty="0"/>
          </a:p>
        </p:txBody>
      </p:sp>
      <p:sp>
        <p:nvSpPr>
          <p:cNvPr id="3" name="Segnaposto contenuto 2"/>
          <p:cNvSpPr>
            <a:spLocks noGrp="1"/>
          </p:cNvSpPr>
          <p:nvPr>
            <p:ph idx="1"/>
          </p:nvPr>
        </p:nvSpPr>
        <p:spPr>
          <a:xfrm>
            <a:off x="170904" y="819964"/>
            <a:ext cx="8913377" cy="5455659"/>
          </a:xfrm>
        </p:spPr>
        <p:txBody>
          <a:bodyPr>
            <a:normAutofit fontScale="25000" lnSpcReduction="20000"/>
          </a:bodyPr>
          <a:lstStyle/>
          <a:p>
            <a:pPr marL="457200" indent="-457200">
              <a:lnSpc>
                <a:spcPct val="120000"/>
              </a:lnSpc>
              <a:spcBef>
                <a:spcPts val="300"/>
              </a:spcBef>
              <a:spcAft>
                <a:spcPts val="300"/>
              </a:spcAft>
              <a:buFont typeface="Arial" panose="020B0604020202020204" pitchFamily="34" charset="0"/>
              <a:buChar char="•"/>
            </a:pPr>
            <a:r>
              <a:rPr lang="en-GB" sz="7200" dirty="0" smtClean="0"/>
              <a:t>“</a:t>
            </a:r>
            <a:r>
              <a:rPr lang="it-IT" sz="7200" dirty="0" smtClean="0"/>
              <a:t>St. André: </a:t>
            </a:r>
            <a:r>
              <a:rPr lang="it-IT" sz="4800" dirty="0" smtClean="0"/>
              <a:t>«</a:t>
            </a:r>
            <a:r>
              <a:rPr lang="en-GB" sz="4800" dirty="0" smtClean="0"/>
              <a:t>George Staunton's 1810 translation of the 'Great Qing Code' can and should be read as a work which was meant to persuade its readers that the Chinese had a concept of justice, and that his end was accomplished by a variety of choices in the process of translating, editing, annotating and publishing the work.”</a:t>
            </a:r>
          </a:p>
          <a:p>
            <a:pPr marL="457200" indent="-457200">
              <a:lnSpc>
                <a:spcPct val="120000"/>
              </a:lnSpc>
              <a:spcBef>
                <a:spcPts val="300"/>
              </a:spcBef>
              <a:spcAft>
                <a:spcPts val="300"/>
              </a:spcAft>
              <a:buFont typeface="Arial" panose="020B0604020202020204" pitchFamily="34" charset="0"/>
              <a:buChar char="•"/>
            </a:pPr>
            <a:r>
              <a:rPr lang="it-IT" sz="7200" dirty="0" err="1" smtClean="0"/>
              <a:t>Staunton</a:t>
            </a:r>
            <a:r>
              <a:rPr lang="it-IT" sz="7200" dirty="0" smtClean="0"/>
              <a:t> rende il testo familiare e intellegibile al lettore inglese</a:t>
            </a:r>
            <a:endParaRPr lang="en-GB" sz="7200" dirty="0" smtClean="0"/>
          </a:p>
          <a:p>
            <a:pPr marL="457200" indent="-457200">
              <a:lnSpc>
                <a:spcPct val="120000"/>
              </a:lnSpc>
              <a:spcBef>
                <a:spcPts val="300"/>
              </a:spcBef>
              <a:spcAft>
                <a:spcPts val="300"/>
              </a:spcAft>
              <a:buFont typeface="Arial" panose="020B0604020202020204" pitchFamily="34" charset="0"/>
              <a:buChar char="•"/>
            </a:pPr>
            <a:r>
              <a:rPr lang="it-IT" sz="7200" dirty="0" smtClean="0"/>
              <a:t>Un nuovo ordine della materia, disposta secondo categorie inglesi (7 «divisioni»: Leggi generali, civili, fiscali, rituali, militari, criminali e relative ai lavori pubblici; sotto-divisioni in «libri»)</a:t>
            </a:r>
          </a:p>
          <a:p>
            <a:pPr marL="457200" indent="-457200">
              <a:lnSpc>
                <a:spcPct val="120000"/>
              </a:lnSpc>
              <a:spcBef>
                <a:spcPts val="300"/>
              </a:spcBef>
              <a:spcAft>
                <a:spcPts val="300"/>
              </a:spcAft>
              <a:buFont typeface="Arial" panose="020B0604020202020204" pitchFamily="34" charset="0"/>
              <a:buChar char="•"/>
            </a:pPr>
            <a:r>
              <a:rPr lang="it-IT" sz="7200" dirty="0" smtClean="0"/>
              <a:t>Commenti spostati alla fine, ma inserimento di parti di commentari nel corpo del testo</a:t>
            </a:r>
          </a:p>
          <a:p>
            <a:pPr marL="457200" indent="-457200">
              <a:lnSpc>
                <a:spcPct val="120000"/>
              </a:lnSpc>
              <a:spcBef>
                <a:spcPts val="300"/>
              </a:spcBef>
              <a:spcAft>
                <a:spcPts val="300"/>
              </a:spcAft>
              <a:buFont typeface="Arial" panose="020B0604020202020204" pitchFamily="34" charset="0"/>
              <a:buChar char="•"/>
            </a:pPr>
            <a:r>
              <a:rPr lang="it-IT" sz="7200" dirty="0" smtClean="0"/>
              <a:t>Apparato critico: tende a mostrare la logicità delle norme, corregge preconcetti europei, attenua la portata pratica di leggi penali, loda apertamente la Cina, mostra l’efficacia del codice e la sua appropriatezza rispetto alla civiltà che l’ha prodotto</a:t>
            </a:r>
          </a:p>
          <a:p>
            <a:pPr marL="457200" indent="-457200">
              <a:lnSpc>
                <a:spcPct val="120000"/>
              </a:lnSpc>
              <a:spcBef>
                <a:spcPts val="300"/>
              </a:spcBef>
              <a:spcAft>
                <a:spcPts val="300"/>
              </a:spcAft>
            </a:pPr>
            <a:r>
              <a:rPr lang="it-IT" sz="7200" dirty="0" smtClean="0"/>
              <a:t>St. André: </a:t>
            </a:r>
            <a:r>
              <a:rPr lang="it-IT" sz="4800" dirty="0"/>
              <a:t>«</a:t>
            </a:r>
            <a:r>
              <a:rPr lang="en-GB" sz="4800" dirty="0"/>
              <a:t>Staunton's translation, then, is a concerted effort at every level to advance an argument about the Chinese and their legal system in opposition to earlier writers on the subject. Through the process of translation, he presents the legal code as logically organized, well-reasoned, universal in scope, </a:t>
            </a:r>
            <a:r>
              <a:rPr lang="en-GB" sz="4800" dirty="0" err="1"/>
              <a:t>noncontradictory</a:t>
            </a:r>
            <a:r>
              <a:rPr lang="en-GB" sz="4800" dirty="0"/>
              <a:t>, best adapted for Chinese culture, changing over time to meet the needs of a changing society, and esteemed and honoured by the population because it is just. Above and beyond the legal code itself, his translation  argues that the code is efficaciously applied in Chinese society, that decisions are reached through precedent as well as the application of the code, that it is applied to people of all ranks, and that it produces just solutions to real problems. Finally, he argues more broadly that the Chinese people are no better or worse than the British, that they use the same modes of reasoning as the British, and that they have a sense of justice not bound simply by the letter of the law - when necessary, they  transcend or bend the law to a higher order. His translation situates itself as an appeal to contemporary reform- minded people in Britain. All of this is accomplished through a free translation style, one which allows him to mix text and commentary, to paraphrase, cut, expand and rearrange the material to appeal to the taste of British readers “</a:t>
            </a:r>
            <a:endParaRPr lang="it-IT" sz="4800" dirty="0"/>
          </a:p>
          <a:p>
            <a:pPr marL="457200" indent="-457200">
              <a:lnSpc>
                <a:spcPct val="120000"/>
              </a:lnSpc>
              <a:spcBef>
                <a:spcPts val="300"/>
              </a:spcBef>
              <a:spcAft>
                <a:spcPts val="300"/>
              </a:spcAft>
              <a:buFont typeface="Arial" panose="020B0604020202020204" pitchFamily="34" charset="0"/>
              <a:buChar char="•"/>
            </a:pPr>
            <a:endParaRPr lang="it-IT" sz="7200" dirty="0" smtClean="0"/>
          </a:p>
          <a:p>
            <a:pPr marL="457200" indent="-457200" algn="just">
              <a:lnSpc>
                <a:spcPct val="120000"/>
              </a:lnSpc>
              <a:spcBef>
                <a:spcPts val="600"/>
              </a:spcBef>
              <a:spcAft>
                <a:spcPts val="600"/>
              </a:spcAft>
              <a:buFont typeface="Arial" panose="020B0604020202020204" pitchFamily="34" charset="0"/>
              <a:buChar char="•"/>
            </a:pPr>
            <a:endParaRPr lang="en-GB" sz="33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42</a:t>
            </a:fld>
            <a:endParaRPr lang="en-GB" dirty="0"/>
          </a:p>
        </p:txBody>
      </p:sp>
    </p:spTree>
    <p:extLst>
      <p:ext uri="{BB962C8B-B14F-4D97-AF65-F5344CB8AC3E}">
        <p14:creationId xmlns:p14="http://schemas.microsoft.com/office/powerpoint/2010/main" val="3854415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54" y="386489"/>
            <a:ext cx="8974832" cy="720253"/>
          </a:xfrm>
        </p:spPr>
        <p:txBody>
          <a:bodyPr>
            <a:noAutofit/>
          </a:bodyPr>
          <a:lstStyle/>
          <a:p>
            <a:r>
              <a:rPr lang="it-IT" sz="3200" dirty="0" smtClean="0"/>
              <a:t>G. T. </a:t>
            </a:r>
            <a:r>
              <a:rPr lang="it-IT" sz="3200" dirty="0" err="1" smtClean="0"/>
              <a:t>Staunton</a:t>
            </a:r>
            <a:r>
              <a:rPr lang="it-IT" sz="3200" dirty="0" smtClean="0"/>
              <a:t> e il codice </a:t>
            </a:r>
            <a:r>
              <a:rPr lang="it-IT" sz="3200" dirty="0" err="1" smtClean="0"/>
              <a:t>Qing</a:t>
            </a:r>
            <a:r>
              <a:rPr lang="it-IT" sz="3200" dirty="0" smtClean="0"/>
              <a:t> (1810):</a:t>
            </a:r>
            <a:br>
              <a:rPr lang="it-IT" sz="3200" dirty="0" smtClean="0"/>
            </a:br>
            <a:r>
              <a:rPr lang="it-IT" sz="2800" b="0" dirty="0" err="1" smtClean="0"/>
              <a:t>comparatismo</a:t>
            </a:r>
            <a:r>
              <a:rPr lang="it-IT" sz="2800" b="0" dirty="0"/>
              <a:t>,</a:t>
            </a:r>
            <a:r>
              <a:rPr lang="it-IT" sz="2800" b="0" dirty="0" smtClean="0"/>
              <a:t> culturalismo, funzionalismo</a:t>
            </a:r>
            <a:endParaRPr lang="en-GB" sz="3200" b="0" dirty="0"/>
          </a:p>
        </p:txBody>
      </p:sp>
      <p:sp>
        <p:nvSpPr>
          <p:cNvPr id="8" name="Content Placeholder 7"/>
          <p:cNvSpPr>
            <a:spLocks noGrp="1"/>
          </p:cNvSpPr>
          <p:nvPr>
            <p:ph idx="1"/>
          </p:nvPr>
        </p:nvSpPr>
        <p:spPr>
          <a:xfrm>
            <a:off x="395536" y="1412776"/>
            <a:ext cx="8070068" cy="4932548"/>
          </a:xfrm>
        </p:spPr>
        <p:txBody>
          <a:bodyPr>
            <a:normAutofit fontScale="92500" lnSpcReduction="20000"/>
          </a:bodyPr>
          <a:lstStyle/>
          <a:p>
            <a:pPr marL="457200" indent="-457200">
              <a:lnSpc>
                <a:spcPct val="120000"/>
              </a:lnSpc>
              <a:spcBef>
                <a:spcPts val="600"/>
              </a:spcBef>
              <a:spcAft>
                <a:spcPts val="600"/>
              </a:spcAft>
              <a:buFont typeface="Arial" panose="020B0604020202020204" pitchFamily="34" charset="0"/>
              <a:buChar char="•"/>
            </a:pPr>
            <a:r>
              <a:rPr lang="it-IT" sz="1800" dirty="0"/>
              <a:t>Dialoga</a:t>
            </a:r>
            <a:r>
              <a:rPr lang="it-IT" sz="1800" dirty="0" smtClean="0"/>
              <a:t> </a:t>
            </a:r>
            <a:r>
              <a:rPr lang="it-IT" sz="1800" dirty="0"/>
              <a:t>con Barrow </a:t>
            </a:r>
            <a:r>
              <a:rPr lang="it-IT" sz="1800" dirty="0" smtClean="0"/>
              <a:t>(dedicatario) e </a:t>
            </a:r>
            <a:r>
              <a:rPr lang="it-IT" sz="1800" dirty="0"/>
              <a:t>con i detrattori della Cina (Montesquieu, De </a:t>
            </a:r>
            <a:r>
              <a:rPr lang="it-IT" sz="1800" dirty="0" err="1"/>
              <a:t>Pauw</a:t>
            </a:r>
            <a:r>
              <a:rPr lang="it-IT" sz="1800" dirty="0"/>
              <a:t>, </a:t>
            </a:r>
            <a:r>
              <a:rPr lang="it-IT" sz="1800" dirty="0" err="1" smtClean="0"/>
              <a:t>Diderot</a:t>
            </a:r>
            <a:r>
              <a:rPr lang="it-IT" sz="1800" dirty="0" smtClean="0"/>
              <a:t>), lasciando trasparire «a </a:t>
            </a:r>
            <a:r>
              <a:rPr lang="it-IT" sz="1800" dirty="0" err="1" smtClean="0"/>
              <a:t>visible</a:t>
            </a:r>
            <a:r>
              <a:rPr lang="it-IT" sz="1800" dirty="0" smtClean="0"/>
              <a:t> </a:t>
            </a:r>
            <a:r>
              <a:rPr lang="it-IT" sz="1800" dirty="0" err="1" smtClean="0"/>
              <a:t>leaning</a:t>
            </a:r>
            <a:r>
              <a:rPr lang="it-IT" sz="1800" dirty="0" smtClean="0"/>
              <a:t> in </a:t>
            </a:r>
            <a:r>
              <a:rPr lang="it-IT" sz="1800" dirty="0" err="1" smtClean="0"/>
              <a:t>their</a:t>
            </a:r>
            <a:r>
              <a:rPr lang="it-IT" sz="1800" dirty="0" smtClean="0"/>
              <a:t> </a:t>
            </a:r>
            <a:r>
              <a:rPr lang="it-IT" sz="1800" dirty="0" err="1" smtClean="0"/>
              <a:t>favour</a:t>
            </a:r>
            <a:r>
              <a:rPr lang="it-IT" sz="1800" dirty="0" smtClean="0"/>
              <a:t>» (</a:t>
            </a:r>
            <a:r>
              <a:rPr lang="it-IT" sz="1800" i="1" dirty="0" smtClean="0"/>
              <a:t>ER, </a:t>
            </a:r>
            <a:r>
              <a:rPr lang="it-IT" sz="1800" dirty="0" smtClean="0"/>
              <a:t>478)</a:t>
            </a:r>
          </a:p>
          <a:p>
            <a:pPr marL="457200" indent="-457200">
              <a:lnSpc>
                <a:spcPct val="120000"/>
              </a:lnSpc>
              <a:spcBef>
                <a:spcPts val="600"/>
              </a:spcBef>
              <a:spcAft>
                <a:spcPts val="600"/>
              </a:spcAft>
              <a:buFont typeface="Arial" panose="020B0604020202020204" pitchFamily="34" charset="0"/>
              <a:buChar char="•"/>
            </a:pPr>
            <a:r>
              <a:rPr lang="it-IT" sz="1800" b="1" u="sng" dirty="0" smtClean="0"/>
              <a:t>Motivazioni </a:t>
            </a:r>
            <a:r>
              <a:rPr lang="it-IT" sz="1800" b="1" u="sng" dirty="0"/>
              <a:t>pratiche</a:t>
            </a:r>
            <a:r>
              <a:rPr lang="it-IT" sz="1800" dirty="0"/>
              <a:t>: «</a:t>
            </a:r>
            <a:r>
              <a:rPr lang="en-GB" sz="1800" dirty="0"/>
              <a:t>It [</a:t>
            </a:r>
            <a:r>
              <a:rPr lang="en-GB" sz="1800" dirty="0" err="1"/>
              <a:t>il</a:t>
            </a:r>
            <a:r>
              <a:rPr lang="en-GB" sz="1800" dirty="0"/>
              <a:t> </a:t>
            </a:r>
            <a:r>
              <a:rPr lang="en-GB" sz="1800" dirty="0" err="1"/>
              <a:t>codice</a:t>
            </a:r>
            <a:r>
              <a:rPr lang="en-GB" sz="1800" dirty="0"/>
              <a:t>] first occupied his attention in consequence of his having been personally a witness to many of the unnecessary provocations, groundless apprehensions, and embarrassing discussions, of which, since the first commencement of our present important commercial and national intercourse with the people of China, false or imperfect notions of the spirit of their laws have been, but too often, the occasion”</a:t>
            </a:r>
          </a:p>
          <a:p>
            <a:pPr marL="442913" indent="-442913">
              <a:lnSpc>
                <a:spcPct val="120000"/>
              </a:lnSpc>
              <a:spcBef>
                <a:spcPts val="600"/>
              </a:spcBef>
              <a:spcAft>
                <a:spcPts val="600"/>
              </a:spcAft>
              <a:buFont typeface="Arial" panose="020B0604020202020204" pitchFamily="34" charset="0"/>
              <a:buChar char="•"/>
            </a:pPr>
            <a:r>
              <a:rPr lang="it-IT" sz="1800" dirty="0"/>
              <a:t>Importanza di conoscenze che rispondano allo «</a:t>
            </a:r>
            <a:r>
              <a:rPr lang="it-IT" sz="1800" dirty="0" err="1"/>
              <a:t>spirit</a:t>
            </a:r>
            <a:r>
              <a:rPr lang="it-IT" sz="1800" dirty="0"/>
              <a:t> of commercial </a:t>
            </a:r>
            <a:r>
              <a:rPr lang="it-IT" sz="1800" dirty="0" err="1"/>
              <a:t>enterprize</a:t>
            </a:r>
            <a:r>
              <a:rPr lang="it-IT" sz="1800" dirty="0"/>
              <a:t>» e contribuiscano alla «</a:t>
            </a:r>
            <a:r>
              <a:rPr lang="it-IT" sz="1800" dirty="0" err="1"/>
              <a:t>national</a:t>
            </a:r>
            <a:r>
              <a:rPr lang="it-IT" sz="1800" dirty="0"/>
              <a:t> </a:t>
            </a:r>
            <a:r>
              <a:rPr lang="it-IT" sz="1800" dirty="0" err="1"/>
              <a:t>prosperity</a:t>
            </a:r>
            <a:r>
              <a:rPr lang="it-IT" sz="1800" dirty="0"/>
              <a:t>»</a:t>
            </a:r>
          </a:p>
          <a:p>
            <a:pPr marL="457200" indent="-457200">
              <a:lnSpc>
                <a:spcPct val="120000"/>
              </a:lnSpc>
              <a:spcBef>
                <a:spcPts val="600"/>
              </a:spcBef>
              <a:spcAft>
                <a:spcPts val="600"/>
              </a:spcAft>
              <a:buFont typeface="Arial" panose="020B0604020202020204" pitchFamily="34" charset="0"/>
              <a:buChar char="•"/>
            </a:pPr>
            <a:r>
              <a:rPr lang="it-IT" sz="1800" b="1" u="sng" dirty="0"/>
              <a:t>Motivazioni sostanziali</a:t>
            </a:r>
            <a:r>
              <a:rPr lang="it-IT" sz="1800" dirty="0"/>
              <a:t>: il codice documenta «System and </a:t>
            </a:r>
            <a:r>
              <a:rPr lang="it-IT" sz="1800" dirty="0" err="1"/>
              <a:t>constitution</a:t>
            </a:r>
            <a:r>
              <a:rPr lang="it-IT" sz="1800" dirty="0"/>
              <a:t> of the </a:t>
            </a:r>
            <a:r>
              <a:rPr lang="it-IT" sz="1800" dirty="0" err="1"/>
              <a:t>government</a:t>
            </a:r>
            <a:r>
              <a:rPr lang="it-IT" sz="1800" dirty="0"/>
              <a:t>» </a:t>
            </a:r>
          </a:p>
          <a:p>
            <a:pPr marL="457200" indent="-457200">
              <a:lnSpc>
                <a:spcPct val="120000"/>
              </a:lnSpc>
              <a:spcBef>
                <a:spcPts val="600"/>
              </a:spcBef>
              <a:spcAft>
                <a:spcPts val="600"/>
              </a:spcAft>
              <a:buFont typeface="Arial" panose="020B0604020202020204" pitchFamily="34" charset="0"/>
              <a:buChar char="•"/>
            </a:pPr>
            <a:r>
              <a:rPr lang="it-IT" sz="1800" dirty="0"/>
              <a:t>«the </a:t>
            </a:r>
            <a:r>
              <a:rPr lang="it-IT" sz="1800" dirty="0" err="1"/>
              <a:t>laws</a:t>
            </a:r>
            <a:r>
              <a:rPr lang="it-IT" sz="1800" dirty="0"/>
              <a:t> of a nation </a:t>
            </a:r>
            <a:r>
              <a:rPr lang="it-IT" sz="1800" dirty="0" err="1"/>
              <a:t>form</a:t>
            </a:r>
            <a:r>
              <a:rPr lang="it-IT" sz="1800" dirty="0"/>
              <a:t> the </a:t>
            </a:r>
            <a:r>
              <a:rPr lang="it-IT" sz="1800" dirty="0" err="1"/>
              <a:t>most</a:t>
            </a:r>
            <a:r>
              <a:rPr lang="it-IT" sz="1800" dirty="0"/>
              <a:t> </a:t>
            </a:r>
            <a:r>
              <a:rPr lang="it-IT" sz="1800" dirty="0" err="1"/>
              <a:t>instructive</a:t>
            </a:r>
            <a:r>
              <a:rPr lang="it-IT" sz="1800" dirty="0"/>
              <a:t> </a:t>
            </a:r>
            <a:r>
              <a:rPr lang="it-IT" sz="1800" dirty="0" err="1"/>
              <a:t>portion</a:t>
            </a:r>
            <a:r>
              <a:rPr lang="it-IT" sz="1800" dirty="0"/>
              <a:t> of </a:t>
            </a:r>
            <a:r>
              <a:rPr lang="it-IT" sz="1800" dirty="0" err="1"/>
              <a:t>its</a:t>
            </a:r>
            <a:r>
              <a:rPr lang="it-IT" sz="1800" dirty="0"/>
              <a:t> </a:t>
            </a:r>
            <a:r>
              <a:rPr lang="it-IT" sz="1800" dirty="0" err="1"/>
              <a:t>history</a:t>
            </a:r>
            <a:r>
              <a:rPr lang="it-IT" sz="1800" dirty="0"/>
              <a:t>» (</a:t>
            </a:r>
            <a:r>
              <a:rPr lang="it-IT" sz="1800" dirty="0" err="1"/>
              <a:t>Gibbon</a:t>
            </a:r>
            <a:r>
              <a:rPr lang="it-IT" sz="1800" dirty="0"/>
              <a:t>)</a:t>
            </a:r>
          </a:p>
          <a:p>
            <a:pPr marL="442913" indent="-442913">
              <a:lnSpc>
                <a:spcPct val="120000"/>
              </a:lnSpc>
              <a:spcBef>
                <a:spcPts val="600"/>
              </a:spcBef>
              <a:spcAft>
                <a:spcPts val="600"/>
              </a:spcAft>
              <a:buFont typeface="Arial" panose="020B0604020202020204" pitchFamily="34" charset="0"/>
              <a:buChar char="•"/>
            </a:pPr>
            <a:r>
              <a:rPr lang="it-IT" sz="1800" dirty="0"/>
              <a:t>Scarsa attenzione </a:t>
            </a:r>
            <a:r>
              <a:rPr lang="it-IT" sz="1800" dirty="0" smtClean="0"/>
              <a:t>in precedenza per opere </a:t>
            </a:r>
            <a:r>
              <a:rPr lang="it-IT" sz="1800" dirty="0"/>
              <a:t>illustrative della condizione presente </a:t>
            </a:r>
            <a:r>
              <a:rPr lang="it-IT" sz="1800" dirty="0" smtClean="0"/>
              <a:t>dell’impero</a:t>
            </a:r>
            <a:endParaRPr lang="it-IT" sz="1800"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43</a:t>
            </a:fld>
            <a:endParaRPr lang="en-GB" dirty="0"/>
          </a:p>
        </p:txBody>
      </p:sp>
    </p:spTree>
    <p:extLst>
      <p:ext uri="{BB962C8B-B14F-4D97-AF65-F5344CB8AC3E}">
        <p14:creationId xmlns:p14="http://schemas.microsoft.com/office/powerpoint/2010/main" val="11808744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32656"/>
            <a:ext cx="8974832" cy="667903"/>
          </a:xfrm>
        </p:spPr>
        <p:txBody>
          <a:bodyPr/>
          <a:lstStyle/>
          <a:p>
            <a:r>
              <a:rPr lang="it-IT" dirty="0" err="1" smtClean="0"/>
              <a:t>Staunton</a:t>
            </a:r>
            <a:r>
              <a:rPr lang="it-IT" dirty="0" smtClean="0"/>
              <a:t> e l’informazione</a:t>
            </a:r>
            <a:endParaRPr lang="en-GB" dirty="0"/>
          </a:p>
        </p:txBody>
      </p:sp>
      <p:sp>
        <p:nvSpPr>
          <p:cNvPr id="3" name="Segnaposto contenuto 2"/>
          <p:cNvSpPr>
            <a:spLocks noGrp="1"/>
          </p:cNvSpPr>
          <p:nvPr>
            <p:ph idx="1"/>
          </p:nvPr>
        </p:nvSpPr>
        <p:spPr>
          <a:xfrm>
            <a:off x="251520" y="1002673"/>
            <a:ext cx="8568205" cy="5306647"/>
          </a:xfrm>
        </p:spPr>
        <p:txBody>
          <a:bodyPr>
            <a:noAutofit/>
          </a:bodyPr>
          <a:lstStyle/>
          <a:p>
            <a:pPr marL="457200" indent="-457200">
              <a:lnSpc>
                <a:spcPct val="100000"/>
              </a:lnSpc>
              <a:spcBef>
                <a:spcPts val="1200"/>
              </a:spcBef>
              <a:spcAft>
                <a:spcPts val="1200"/>
              </a:spcAft>
              <a:buFont typeface="Arial" panose="020B0604020202020204" pitchFamily="34" charset="0"/>
              <a:buChar char="•"/>
            </a:pPr>
            <a:r>
              <a:rPr lang="it-IT" sz="2000" dirty="0"/>
              <a:t>Imperfezione dell’informazione prima disponibile, isolamento della Cina: </a:t>
            </a:r>
            <a:r>
              <a:rPr lang="it-IT" sz="2000" dirty="0" smtClean="0"/>
              <a:t>impero </a:t>
            </a:r>
            <a:r>
              <a:rPr lang="it-IT" sz="2000" dirty="0"/>
              <a:t>cinese ancora isolato da «</a:t>
            </a:r>
            <a:r>
              <a:rPr lang="it-IT" sz="2000" dirty="0" err="1"/>
              <a:t>those</a:t>
            </a:r>
            <a:r>
              <a:rPr lang="it-IT" sz="2000" dirty="0"/>
              <a:t> </a:t>
            </a:r>
            <a:r>
              <a:rPr lang="it-IT" sz="2000" dirty="0" err="1"/>
              <a:t>nations</a:t>
            </a:r>
            <a:r>
              <a:rPr lang="it-IT" sz="2000" dirty="0"/>
              <a:t> of the West, </a:t>
            </a:r>
            <a:r>
              <a:rPr lang="it-IT" sz="2000" dirty="0" err="1"/>
              <a:t>whose</a:t>
            </a:r>
            <a:r>
              <a:rPr lang="it-IT" sz="2000" dirty="0"/>
              <a:t> general </a:t>
            </a:r>
            <a:r>
              <a:rPr lang="it-IT" sz="2000" dirty="0" err="1"/>
              <a:t>superiority</a:t>
            </a:r>
            <a:r>
              <a:rPr lang="it-IT" sz="2000" dirty="0"/>
              <a:t> in policy and </a:t>
            </a:r>
            <a:r>
              <a:rPr lang="it-IT" sz="2000" dirty="0" err="1"/>
              <a:t>arms</a:t>
            </a:r>
            <a:r>
              <a:rPr lang="it-IT" sz="2000" dirty="0"/>
              <a:t> </a:t>
            </a:r>
            <a:r>
              <a:rPr lang="it-IT" sz="2000" dirty="0" err="1"/>
              <a:t>has</a:t>
            </a:r>
            <a:r>
              <a:rPr lang="it-IT" sz="2000" dirty="0"/>
              <a:t> </a:t>
            </a:r>
            <a:r>
              <a:rPr lang="it-IT" sz="2000" dirty="0" err="1"/>
              <a:t>triumphantly</a:t>
            </a:r>
            <a:r>
              <a:rPr lang="it-IT" sz="2000" dirty="0"/>
              <a:t> </a:t>
            </a:r>
            <a:r>
              <a:rPr lang="it-IT" sz="2000" dirty="0" err="1"/>
              <a:t>extended</a:t>
            </a:r>
            <a:r>
              <a:rPr lang="it-IT" sz="2000" dirty="0"/>
              <a:t> </a:t>
            </a:r>
            <a:r>
              <a:rPr lang="it-IT" sz="2000" dirty="0" err="1"/>
              <a:t>their</a:t>
            </a:r>
            <a:r>
              <a:rPr lang="it-IT" sz="2000" dirty="0"/>
              <a:t> </a:t>
            </a:r>
            <a:r>
              <a:rPr lang="it-IT" sz="2000" dirty="0" err="1"/>
              <a:t>power</a:t>
            </a:r>
            <a:r>
              <a:rPr lang="it-IT" sz="2000" dirty="0"/>
              <a:t> and </a:t>
            </a:r>
            <a:r>
              <a:rPr lang="it-IT" sz="2000" dirty="0" err="1"/>
              <a:t>influence</a:t>
            </a:r>
            <a:r>
              <a:rPr lang="it-IT" sz="2000" dirty="0"/>
              <a:t> </a:t>
            </a:r>
            <a:r>
              <a:rPr lang="it-IT" sz="2000" dirty="0" smtClean="0"/>
              <a:t>over </a:t>
            </a:r>
            <a:r>
              <a:rPr lang="it-IT" sz="2000" dirty="0" err="1"/>
              <a:t>almost</a:t>
            </a:r>
            <a:r>
              <a:rPr lang="it-IT" sz="2000" dirty="0"/>
              <a:t> </a:t>
            </a:r>
            <a:r>
              <a:rPr lang="it-IT" sz="2000" dirty="0" err="1"/>
              <a:t>every</a:t>
            </a:r>
            <a:r>
              <a:rPr lang="it-IT" sz="2000" dirty="0"/>
              <a:t> </a:t>
            </a:r>
            <a:r>
              <a:rPr lang="it-IT" sz="2000" dirty="0" err="1"/>
              <a:t>other</a:t>
            </a:r>
            <a:r>
              <a:rPr lang="it-IT" sz="2000" dirty="0"/>
              <a:t> </a:t>
            </a:r>
            <a:r>
              <a:rPr lang="it-IT" sz="2000" dirty="0" err="1"/>
              <a:t>existing</a:t>
            </a:r>
            <a:r>
              <a:rPr lang="it-IT" sz="2000" dirty="0"/>
              <a:t> society of </a:t>
            </a:r>
            <a:r>
              <a:rPr lang="it-IT" sz="2000" dirty="0" err="1"/>
              <a:t>mankind</a:t>
            </a:r>
            <a:r>
              <a:rPr lang="it-IT" sz="2000" dirty="0"/>
              <a:t>» (p. iii)</a:t>
            </a:r>
          </a:p>
          <a:p>
            <a:pPr marL="457200" indent="-457200">
              <a:lnSpc>
                <a:spcPct val="100000"/>
              </a:lnSpc>
              <a:spcBef>
                <a:spcPts val="1200"/>
              </a:spcBef>
              <a:spcAft>
                <a:spcPts val="1200"/>
              </a:spcAft>
              <a:buFont typeface="Arial" panose="020B0604020202020204" pitchFamily="34" charset="0"/>
              <a:buChar char="•"/>
            </a:pPr>
            <a:r>
              <a:rPr lang="it-IT" sz="2000" dirty="0" smtClean="0"/>
              <a:t>Parzialità </a:t>
            </a:r>
            <a:r>
              <a:rPr lang="it-IT" sz="2000" dirty="0"/>
              <a:t>dei Gesuiti sia nei giudizi sia nelle traduzioni, mancanza di informazioni </a:t>
            </a:r>
            <a:r>
              <a:rPr lang="it-IT" sz="2000" dirty="0" smtClean="0"/>
              <a:t>soddisfacenti sulle </a:t>
            </a:r>
            <a:r>
              <a:rPr lang="it-IT" sz="2000" dirty="0"/>
              <a:t>leggi nelle opere di </a:t>
            </a:r>
            <a:r>
              <a:rPr lang="it-IT" sz="2000" dirty="0" err="1"/>
              <a:t>Du</a:t>
            </a:r>
            <a:r>
              <a:rPr lang="it-IT" sz="2000" dirty="0"/>
              <a:t> </a:t>
            </a:r>
            <a:r>
              <a:rPr lang="it-IT" sz="2000" dirty="0" err="1"/>
              <a:t>Halde</a:t>
            </a:r>
            <a:r>
              <a:rPr lang="it-IT" sz="2000" dirty="0"/>
              <a:t>, </a:t>
            </a:r>
            <a:r>
              <a:rPr lang="it-IT" sz="2000" dirty="0" err="1"/>
              <a:t>Mailla</a:t>
            </a:r>
            <a:r>
              <a:rPr lang="it-IT" sz="2000" dirty="0"/>
              <a:t>, </a:t>
            </a:r>
            <a:r>
              <a:rPr lang="it-IT" sz="2000" dirty="0" err="1"/>
              <a:t>Grosier</a:t>
            </a:r>
            <a:endParaRPr lang="it-IT" sz="2000" dirty="0"/>
          </a:p>
          <a:p>
            <a:pPr marL="457200" indent="-457200">
              <a:lnSpc>
                <a:spcPct val="120000"/>
              </a:lnSpc>
              <a:spcBef>
                <a:spcPts val="1200"/>
              </a:spcBef>
              <a:spcAft>
                <a:spcPts val="1200"/>
              </a:spcAft>
              <a:buFont typeface="Arial" panose="020B0604020202020204" pitchFamily="34" charset="0"/>
              <a:buChar char="•"/>
            </a:pPr>
            <a:r>
              <a:rPr lang="it-IT" sz="2000" dirty="0" smtClean="0"/>
              <a:t>Diminuito </a:t>
            </a:r>
            <a:r>
              <a:rPr lang="it-IT" sz="2000" dirty="0"/>
              <a:t>intercorso dopo il venir meno dei </a:t>
            </a:r>
            <a:r>
              <a:rPr lang="it-IT" sz="2000" dirty="0" smtClean="0"/>
              <a:t>Gesuiti</a:t>
            </a:r>
          </a:p>
          <a:p>
            <a:pPr marL="457200" indent="-457200">
              <a:lnSpc>
                <a:spcPct val="100000"/>
              </a:lnSpc>
              <a:spcBef>
                <a:spcPts val="1200"/>
              </a:spcBef>
              <a:spcAft>
                <a:spcPts val="1200"/>
              </a:spcAft>
              <a:buFont typeface="Arial" panose="020B0604020202020204" pitchFamily="34" charset="0"/>
              <a:buChar char="•"/>
            </a:pPr>
            <a:r>
              <a:rPr lang="it-IT" sz="2000" dirty="0" smtClean="0"/>
              <a:t>Solo una conoscenza più approfondita può permettere di rettificare le «first </a:t>
            </a:r>
            <a:r>
              <a:rPr lang="it-IT" sz="2000" dirty="0" err="1" smtClean="0"/>
              <a:t>impressions</a:t>
            </a:r>
            <a:r>
              <a:rPr lang="it-IT" sz="2000" dirty="0" smtClean="0"/>
              <a:t> [...] </a:t>
            </a:r>
            <a:r>
              <a:rPr lang="it-IT" sz="2000" dirty="0" err="1" smtClean="0"/>
              <a:t>naturally</a:t>
            </a:r>
            <a:r>
              <a:rPr lang="it-IT" sz="2000" dirty="0" smtClean="0"/>
              <a:t> </a:t>
            </a:r>
            <a:r>
              <a:rPr lang="it-IT" sz="2000" dirty="0" err="1" smtClean="0"/>
              <a:t>unfavourable</a:t>
            </a:r>
            <a:r>
              <a:rPr lang="it-IT" sz="2000" dirty="0" smtClean="0"/>
              <a:t>» che si hanno da un contatto superficiale</a:t>
            </a:r>
            <a:endParaRPr lang="it-IT" sz="2000" dirty="0"/>
          </a:p>
          <a:p>
            <a:pPr marL="457200" indent="-457200">
              <a:lnSpc>
                <a:spcPct val="100000"/>
              </a:lnSpc>
              <a:spcBef>
                <a:spcPts val="1200"/>
              </a:spcBef>
              <a:spcAft>
                <a:spcPts val="1200"/>
              </a:spcAft>
              <a:buFont typeface="Arial" panose="020B0604020202020204" pitchFamily="34" charset="0"/>
              <a:buChar char="•"/>
            </a:pPr>
            <a:r>
              <a:rPr lang="it-IT" sz="2000" dirty="0" smtClean="0"/>
              <a:t>Bisogno </a:t>
            </a:r>
            <a:r>
              <a:rPr lang="it-IT" sz="2000" dirty="0"/>
              <a:t>di una conoscenza più completa ed equilibrata e di una migliore comparazione con </a:t>
            </a:r>
            <a:r>
              <a:rPr lang="it-IT" sz="2000" dirty="0" smtClean="0"/>
              <a:t>l’Europa dopo che l’ambasciata </a:t>
            </a:r>
            <a:r>
              <a:rPr lang="it-IT" sz="2000" dirty="0" err="1"/>
              <a:t>Macartney</a:t>
            </a:r>
            <a:r>
              <a:rPr lang="it-IT" sz="2000" dirty="0"/>
              <a:t> </a:t>
            </a:r>
            <a:r>
              <a:rPr lang="it-IT" sz="2000" dirty="0" smtClean="0"/>
              <a:t>ha rivelato </a:t>
            </a:r>
            <a:r>
              <a:rPr lang="it-IT" sz="2000" dirty="0"/>
              <a:t>la fallacia della superiorità </a:t>
            </a:r>
            <a:r>
              <a:rPr lang="it-IT" sz="2000" dirty="0" smtClean="0"/>
              <a:t>cinese</a:t>
            </a:r>
            <a:endParaRPr lang="it-IT" sz="1000" dirty="0"/>
          </a:p>
          <a:p>
            <a:endParaRPr lang="en-GB" sz="9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44</a:t>
            </a:fld>
            <a:endParaRPr lang="en-GB" dirty="0"/>
          </a:p>
        </p:txBody>
      </p:sp>
    </p:spTree>
    <p:extLst>
      <p:ext uri="{BB962C8B-B14F-4D97-AF65-F5344CB8AC3E}">
        <p14:creationId xmlns:p14="http://schemas.microsoft.com/office/powerpoint/2010/main" val="7148772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 y="331289"/>
            <a:ext cx="8974832" cy="576238"/>
          </a:xfrm>
        </p:spPr>
        <p:txBody>
          <a:bodyPr>
            <a:normAutofit fontScale="90000"/>
          </a:bodyPr>
          <a:lstStyle/>
          <a:p>
            <a:r>
              <a:rPr lang="it-IT" dirty="0" err="1" smtClean="0"/>
              <a:t>Staunton</a:t>
            </a:r>
            <a:r>
              <a:rPr lang="it-IT" dirty="0" smtClean="0"/>
              <a:t> ammiratore della Cina</a:t>
            </a:r>
            <a:endParaRPr lang="en-GB" dirty="0"/>
          </a:p>
        </p:txBody>
      </p:sp>
      <p:sp>
        <p:nvSpPr>
          <p:cNvPr id="3" name="Segnaposto contenuto 2"/>
          <p:cNvSpPr>
            <a:spLocks noGrp="1"/>
          </p:cNvSpPr>
          <p:nvPr>
            <p:ph idx="1"/>
          </p:nvPr>
        </p:nvSpPr>
        <p:spPr>
          <a:xfrm>
            <a:off x="252710" y="907527"/>
            <a:ext cx="8891290" cy="5446190"/>
          </a:xfrm>
        </p:spPr>
        <p:txBody>
          <a:bodyPr>
            <a:noAutofit/>
          </a:bodyPr>
          <a:lstStyle/>
          <a:p>
            <a:pPr>
              <a:lnSpc>
                <a:spcPct val="100000"/>
              </a:lnSpc>
              <a:spcBef>
                <a:spcPts val="300"/>
              </a:spcBef>
              <a:spcAft>
                <a:spcPts val="300"/>
              </a:spcAft>
            </a:pPr>
            <a:r>
              <a:rPr lang="it-IT" dirty="0" smtClean="0"/>
              <a:t>«Some </a:t>
            </a:r>
            <a:r>
              <a:rPr lang="it-IT" dirty="0" err="1" smtClean="0"/>
              <a:t>very</a:t>
            </a:r>
            <a:r>
              <a:rPr lang="it-IT" dirty="0" smtClean="0"/>
              <a:t> </a:t>
            </a:r>
            <a:r>
              <a:rPr lang="it-IT" dirty="0" err="1" smtClean="0"/>
              <a:t>considerable</a:t>
            </a:r>
            <a:r>
              <a:rPr lang="it-IT" dirty="0" smtClean="0"/>
              <a:t> and positive moral and </a:t>
            </a:r>
            <a:r>
              <a:rPr lang="it-IT" dirty="0" err="1" smtClean="0"/>
              <a:t>political</a:t>
            </a:r>
            <a:r>
              <a:rPr lang="it-IT" dirty="0" smtClean="0"/>
              <a:t> </a:t>
            </a:r>
            <a:r>
              <a:rPr lang="it-IT" dirty="0" err="1" smtClean="0"/>
              <a:t>advantages</a:t>
            </a:r>
            <a:r>
              <a:rPr lang="it-IT" dirty="0" smtClean="0"/>
              <a:t>:</a:t>
            </a:r>
          </a:p>
          <a:p>
            <a:pPr lvl="1">
              <a:lnSpc>
                <a:spcPct val="100000"/>
              </a:lnSpc>
              <a:spcBef>
                <a:spcPts val="300"/>
              </a:spcBef>
              <a:spcAft>
                <a:spcPts val="300"/>
              </a:spcAft>
              <a:buFont typeface="Arial" panose="020B0604020202020204" pitchFamily="34" charset="0"/>
              <a:buChar char="•"/>
            </a:pPr>
            <a:r>
              <a:rPr lang="it-IT" sz="1800" dirty="0" err="1" smtClean="0"/>
              <a:t>Early</a:t>
            </a:r>
            <a:r>
              <a:rPr lang="it-IT" sz="1800" dirty="0" smtClean="0"/>
              <a:t> and </a:t>
            </a:r>
            <a:r>
              <a:rPr lang="it-IT" sz="1800" dirty="0" err="1" smtClean="0"/>
              <a:t>universal</a:t>
            </a:r>
            <a:r>
              <a:rPr lang="it-IT" sz="1800" dirty="0" smtClean="0"/>
              <a:t> </a:t>
            </a:r>
            <a:r>
              <a:rPr lang="it-IT" sz="1800" dirty="0" err="1" smtClean="0"/>
              <a:t>marriage</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err="1" smtClean="0"/>
              <a:t>Ties</a:t>
            </a:r>
            <a:r>
              <a:rPr lang="it-IT" sz="1800" dirty="0" smtClean="0"/>
              <a:t> of </a:t>
            </a:r>
            <a:r>
              <a:rPr lang="it-IT" sz="1800" dirty="0" err="1" smtClean="0"/>
              <a:t>kindred</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err="1" smtClean="0"/>
              <a:t>Sobriety</a:t>
            </a:r>
            <a:r>
              <a:rPr lang="it-IT" sz="1800" dirty="0"/>
              <a:t>,</a:t>
            </a:r>
            <a:r>
              <a:rPr lang="it-IT" sz="1800" dirty="0" smtClean="0"/>
              <a:t> </a:t>
            </a:r>
            <a:r>
              <a:rPr lang="it-IT" sz="1800" dirty="0" err="1" smtClean="0"/>
              <a:t>industry</a:t>
            </a:r>
            <a:r>
              <a:rPr lang="it-IT" sz="1800" dirty="0" smtClean="0"/>
              <a:t>, intelligence of the </a:t>
            </a:r>
            <a:r>
              <a:rPr lang="it-IT" sz="1800" dirty="0" err="1" smtClean="0"/>
              <a:t>lower</a:t>
            </a:r>
            <a:r>
              <a:rPr lang="it-IT" sz="1800" dirty="0" smtClean="0"/>
              <a:t> </a:t>
            </a:r>
            <a:r>
              <a:rPr lang="it-IT" sz="1800" dirty="0" err="1" smtClean="0"/>
              <a:t>classes</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err="1" smtClean="0"/>
              <a:t>Almost</a:t>
            </a:r>
            <a:r>
              <a:rPr lang="it-IT" sz="1800" dirty="0" smtClean="0"/>
              <a:t> </a:t>
            </a:r>
            <a:r>
              <a:rPr lang="it-IT" sz="1800" dirty="0" err="1" smtClean="0"/>
              <a:t>total</a:t>
            </a:r>
            <a:r>
              <a:rPr lang="it-IT" sz="1800" dirty="0" smtClean="0"/>
              <a:t> </a:t>
            </a:r>
            <a:r>
              <a:rPr lang="it-IT" sz="1800" dirty="0" err="1" smtClean="0"/>
              <a:t>absence</a:t>
            </a:r>
            <a:r>
              <a:rPr lang="it-IT" sz="1800" dirty="0" smtClean="0"/>
              <a:t> of </a:t>
            </a:r>
            <a:r>
              <a:rPr lang="it-IT" sz="1800" dirty="0" err="1" smtClean="0"/>
              <a:t>feudal</a:t>
            </a:r>
            <a:r>
              <a:rPr lang="it-IT" sz="1800" dirty="0" smtClean="0"/>
              <a:t> </a:t>
            </a:r>
            <a:r>
              <a:rPr lang="it-IT" sz="1800" dirty="0" err="1" smtClean="0"/>
              <a:t>rights</a:t>
            </a:r>
            <a:r>
              <a:rPr lang="it-IT" sz="1800" dirty="0" smtClean="0"/>
              <a:t> and </a:t>
            </a:r>
            <a:r>
              <a:rPr lang="it-IT" sz="1800" dirty="0" err="1" smtClean="0"/>
              <a:t>privileges</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err="1" smtClean="0"/>
              <a:t>Equitable</a:t>
            </a:r>
            <a:r>
              <a:rPr lang="it-IT" sz="1800" dirty="0" smtClean="0"/>
              <a:t> </a:t>
            </a:r>
            <a:r>
              <a:rPr lang="it-IT" sz="1800" dirty="0" err="1" smtClean="0"/>
              <a:t>distribution</a:t>
            </a:r>
            <a:r>
              <a:rPr lang="it-IT" sz="1800" dirty="0" smtClean="0"/>
              <a:t> of </a:t>
            </a:r>
            <a:r>
              <a:rPr lang="it-IT" sz="1800" dirty="0" err="1" smtClean="0"/>
              <a:t>landed</a:t>
            </a:r>
            <a:r>
              <a:rPr lang="it-IT" sz="1800" dirty="0" smtClean="0"/>
              <a:t> </a:t>
            </a:r>
            <a:r>
              <a:rPr lang="it-IT" sz="1800" dirty="0" err="1" smtClean="0"/>
              <a:t>property</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smtClean="0"/>
              <a:t>No </a:t>
            </a:r>
            <a:r>
              <a:rPr lang="it-IT" sz="1800" dirty="0" err="1" smtClean="0"/>
              <a:t>ambitious</a:t>
            </a:r>
            <a:r>
              <a:rPr lang="it-IT" sz="1800" dirty="0" smtClean="0"/>
              <a:t> </a:t>
            </a:r>
            <a:r>
              <a:rPr lang="it-IT" sz="1800" dirty="0" err="1" smtClean="0"/>
              <a:t>projects</a:t>
            </a:r>
            <a:r>
              <a:rPr lang="it-IT" sz="1800" dirty="0" smtClean="0"/>
              <a:t> and </a:t>
            </a:r>
            <a:r>
              <a:rPr lang="it-IT" sz="1800" dirty="0" err="1" smtClean="0"/>
              <a:t>foreign</a:t>
            </a:r>
            <a:r>
              <a:rPr lang="it-IT" sz="1800" dirty="0" smtClean="0"/>
              <a:t> </a:t>
            </a:r>
            <a:r>
              <a:rPr lang="it-IT" sz="1800" dirty="0" err="1" smtClean="0"/>
              <a:t>conquests</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smtClean="0"/>
              <a:t>A </a:t>
            </a:r>
            <a:r>
              <a:rPr lang="it-IT" sz="1800" dirty="0" err="1" smtClean="0"/>
              <a:t>system</a:t>
            </a:r>
            <a:r>
              <a:rPr lang="it-IT" sz="1800" dirty="0" smtClean="0"/>
              <a:t> of </a:t>
            </a:r>
            <a:r>
              <a:rPr lang="it-IT" sz="1800" dirty="0" err="1" smtClean="0"/>
              <a:t>penal</a:t>
            </a:r>
            <a:r>
              <a:rPr lang="it-IT" sz="1800" dirty="0" smtClean="0"/>
              <a:t> </a:t>
            </a:r>
            <a:r>
              <a:rPr lang="it-IT" sz="1800" dirty="0" err="1" smtClean="0"/>
              <a:t>laws</a:t>
            </a:r>
            <a:r>
              <a:rPr lang="it-IT" sz="1800" dirty="0" smtClean="0"/>
              <a:t> </a:t>
            </a:r>
            <a:r>
              <a:rPr lang="it-IT" sz="1800" dirty="0" err="1" smtClean="0"/>
              <a:t>if</a:t>
            </a:r>
            <a:r>
              <a:rPr lang="it-IT" sz="1800" dirty="0" smtClean="0"/>
              <a:t> </a:t>
            </a:r>
            <a:r>
              <a:rPr lang="it-IT" sz="1800" dirty="0" err="1" smtClean="0"/>
              <a:t>not</a:t>
            </a:r>
            <a:r>
              <a:rPr lang="it-IT" sz="1800" dirty="0" smtClean="0"/>
              <a:t> the </a:t>
            </a:r>
            <a:r>
              <a:rPr lang="it-IT" sz="1800" dirty="0" err="1" smtClean="0"/>
              <a:t>most</a:t>
            </a:r>
            <a:r>
              <a:rPr lang="it-IT" sz="1800" dirty="0" smtClean="0"/>
              <a:t> just and </a:t>
            </a:r>
            <a:r>
              <a:rPr lang="it-IT" sz="1800" dirty="0" err="1" smtClean="0"/>
              <a:t>equitable</a:t>
            </a:r>
            <a:r>
              <a:rPr lang="it-IT" sz="1800" dirty="0" smtClean="0"/>
              <a:t>, </a:t>
            </a:r>
            <a:r>
              <a:rPr lang="it-IT" sz="1800" dirty="0" err="1" smtClean="0"/>
              <a:t>at</a:t>
            </a:r>
            <a:r>
              <a:rPr lang="it-IT" sz="1800" dirty="0" smtClean="0"/>
              <a:t> </a:t>
            </a:r>
            <a:r>
              <a:rPr lang="it-IT" sz="1800" dirty="0" err="1" smtClean="0"/>
              <a:t>least</a:t>
            </a:r>
            <a:r>
              <a:rPr lang="it-IT" sz="1800" dirty="0" smtClean="0"/>
              <a:t> the </a:t>
            </a:r>
            <a:r>
              <a:rPr lang="it-IT" sz="1800" dirty="0" err="1" smtClean="0"/>
              <a:t>most</a:t>
            </a:r>
            <a:r>
              <a:rPr lang="it-IT" sz="1800" dirty="0" smtClean="0"/>
              <a:t> comprensive, </a:t>
            </a:r>
            <a:r>
              <a:rPr lang="it-IT" sz="1800" dirty="0" err="1" smtClean="0"/>
              <a:t>uniform</a:t>
            </a:r>
            <a:r>
              <a:rPr lang="it-IT" sz="1800" dirty="0" smtClean="0"/>
              <a:t> and </a:t>
            </a:r>
            <a:r>
              <a:rPr lang="it-IT" sz="1800" dirty="0" err="1" smtClean="0"/>
              <a:t>suited</a:t>
            </a:r>
            <a:r>
              <a:rPr lang="it-IT" sz="1800" dirty="0" smtClean="0"/>
              <a:t> to the </a:t>
            </a:r>
            <a:r>
              <a:rPr lang="it-IT" sz="1800" dirty="0" err="1" smtClean="0"/>
              <a:t>genius</a:t>
            </a:r>
            <a:r>
              <a:rPr lang="it-IT" sz="1800" dirty="0" smtClean="0"/>
              <a:t> of the </a:t>
            </a:r>
            <a:r>
              <a:rPr lang="it-IT" sz="1800" dirty="0" err="1" smtClean="0"/>
              <a:t>people</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err="1" smtClean="0"/>
              <a:t>Encouragement</a:t>
            </a:r>
            <a:r>
              <a:rPr lang="it-IT" sz="1800" dirty="0" smtClean="0"/>
              <a:t> to </a:t>
            </a:r>
            <a:r>
              <a:rPr lang="it-IT" sz="1800" dirty="0" err="1" smtClean="0"/>
              <a:t>pursuits</a:t>
            </a:r>
            <a:r>
              <a:rPr lang="it-IT" sz="1800" dirty="0" smtClean="0"/>
              <a:t> </a:t>
            </a:r>
            <a:r>
              <a:rPr lang="it-IT" sz="1800" dirty="0" err="1" smtClean="0"/>
              <a:t>purely</a:t>
            </a:r>
            <a:r>
              <a:rPr lang="it-IT" sz="1800" dirty="0" smtClean="0"/>
              <a:t> </a:t>
            </a:r>
            <a:r>
              <a:rPr lang="it-IT" sz="1800" dirty="0" err="1" smtClean="0"/>
              <a:t>literary</a:t>
            </a:r>
            <a:r>
              <a:rPr lang="it-IT" sz="1800" dirty="0" smtClean="0"/>
              <a:t> [...] </a:t>
            </a:r>
            <a:r>
              <a:rPr lang="it-IT" sz="1800" dirty="0" err="1" smtClean="0"/>
              <a:t>channel</a:t>
            </a:r>
            <a:r>
              <a:rPr lang="it-IT" sz="1800" dirty="0" smtClean="0"/>
              <a:t> of </a:t>
            </a:r>
            <a:r>
              <a:rPr lang="it-IT" sz="1800" dirty="0" err="1" smtClean="0"/>
              <a:t>political</a:t>
            </a:r>
            <a:r>
              <a:rPr lang="it-IT" sz="1800" dirty="0" smtClean="0"/>
              <a:t> </a:t>
            </a:r>
            <a:r>
              <a:rPr lang="it-IT" sz="1800" dirty="0" err="1" smtClean="0"/>
              <a:t>advancement</a:t>
            </a:r>
            <a:r>
              <a:rPr lang="it-IT" sz="1800" dirty="0" smtClean="0"/>
              <a:t> in the State</a:t>
            </a:r>
          </a:p>
          <a:p>
            <a:pPr lvl="1">
              <a:lnSpc>
                <a:spcPct val="100000"/>
              </a:lnSpc>
              <a:spcBef>
                <a:spcPts val="300"/>
              </a:spcBef>
              <a:spcAft>
                <a:spcPts val="300"/>
              </a:spcAft>
              <a:buFont typeface="Arial" panose="020B0604020202020204" pitchFamily="34" charset="0"/>
              <a:buChar char="•"/>
            </a:pPr>
            <a:r>
              <a:rPr lang="it-IT" sz="1800" dirty="0" smtClean="0"/>
              <a:t>A </a:t>
            </a:r>
            <a:r>
              <a:rPr lang="it-IT" sz="1800" dirty="0" err="1" smtClean="0"/>
              <a:t>civil</a:t>
            </a:r>
            <a:r>
              <a:rPr lang="it-IT" sz="1800" dirty="0" smtClean="0"/>
              <a:t> </a:t>
            </a:r>
            <a:r>
              <a:rPr lang="it-IT" sz="1800" dirty="0" err="1" smtClean="0"/>
              <a:t>polity</a:t>
            </a:r>
            <a:r>
              <a:rPr lang="it-IT" sz="1800" dirty="0" smtClean="0"/>
              <a:t> </a:t>
            </a:r>
            <a:r>
              <a:rPr lang="it-IT" sz="1800" dirty="0" err="1" smtClean="0"/>
              <a:t>not</a:t>
            </a:r>
            <a:r>
              <a:rPr lang="it-IT" sz="1800" dirty="0" smtClean="0"/>
              <a:t> </a:t>
            </a:r>
            <a:r>
              <a:rPr lang="it-IT" sz="1800" dirty="0" err="1" smtClean="0"/>
              <a:t>indeed</a:t>
            </a:r>
            <a:r>
              <a:rPr lang="it-IT" sz="1800" dirty="0" smtClean="0"/>
              <a:t> the best or the </a:t>
            </a:r>
            <a:r>
              <a:rPr lang="it-IT" sz="1800" dirty="0" err="1" smtClean="0"/>
              <a:t>purest</a:t>
            </a:r>
            <a:r>
              <a:rPr lang="it-IT" sz="1800" dirty="0" smtClean="0"/>
              <a:t>, </a:t>
            </a:r>
            <a:r>
              <a:rPr lang="it-IT" sz="1800" dirty="0" err="1" smtClean="0"/>
              <a:t>but</a:t>
            </a:r>
            <a:r>
              <a:rPr lang="it-IT" sz="1800" dirty="0" smtClean="0"/>
              <a:t> [...] the </a:t>
            </a:r>
            <a:r>
              <a:rPr lang="it-IT" sz="1800" dirty="0" err="1" smtClean="0"/>
              <a:t>most</a:t>
            </a:r>
            <a:r>
              <a:rPr lang="it-IT" sz="1800" dirty="0" smtClean="0"/>
              <a:t> </a:t>
            </a:r>
            <a:r>
              <a:rPr lang="it-IT" sz="1800" dirty="0" err="1" smtClean="0"/>
              <a:t>anciently</a:t>
            </a:r>
            <a:r>
              <a:rPr lang="it-IT" sz="1800" dirty="0" smtClean="0"/>
              <a:t> [...] and </a:t>
            </a:r>
            <a:r>
              <a:rPr lang="it-IT" sz="1800" dirty="0" err="1" smtClean="0"/>
              <a:t>firmly</a:t>
            </a:r>
            <a:r>
              <a:rPr lang="it-IT" sz="1800" dirty="0" smtClean="0"/>
              <a:t> </a:t>
            </a:r>
            <a:r>
              <a:rPr lang="it-IT" sz="1800" dirty="0" err="1" smtClean="0"/>
              <a:t>established</a:t>
            </a:r>
            <a:r>
              <a:rPr lang="it-IT" sz="1800" dirty="0" smtClean="0"/>
              <a:t> [...] the </a:t>
            </a:r>
            <a:r>
              <a:rPr lang="it-IT" sz="1800" dirty="0" err="1" smtClean="0"/>
              <a:t>most</a:t>
            </a:r>
            <a:r>
              <a:rPr lang="it-IT" sz="1800" dirty="0" smtClean="0"/>
              <a:t> </a:t>
            </a:r>
            <a:r>
              <a:rPr lang="it-IT" sz="1800" dirty="0" err="1" smtClean="0"/>
              <a:t>conformable</a:t>
            </a:r>
            <a:r>
              <a:rPr lang="it-IT" sz="1800" dirty="0" smtClean="0"/>
              <a:t> to the </a:t>
            </a:r>
            <a:r>
              <a:rPr lang="it-IT" sz="1800" dirty="0" err="1" smtClean="0"/>
              <a:t>genius</a:t>
            </a:r>
            <a:r>
              <a:rPr lang="it-IT" sz="1800" dirty="0" smtClean="0"/>
              <a:t> and </a:t>
            </a:r>
            <a:r>
              <a:rPr lang="it-IT" sz="1800" dirty="0" err="1" smtClean="0"/>
              <a:t>character</a:t>
            </a:r>
            <a:r>
              <a:rPr lang="it-IT" sz="1800" dirty="0" smtClean="0"/>
              <a:t> of the </a:t>
            </a:r>
            <a:r>
              <a:rPr lang="it-IT" sz="1800" dirty="0" err="1" smtClean="0"/>
              <a:t>people</a:t>
            </a:r>
            <a:endParaRPr lang="it-IT" sz="1800" dirty="0" smtClean="0"/>
          </a:p>
          <a:p>
            <a:pPr lvl="1">
              <a:lnSpc>
                <a:spcPct val="100000"/>
              </a:lnSpc>
              <a:spcBef>
                <a:spcPts val="300"/>
              </a:spcBef>
              <a:spcAft>
                <a:spcPts val="300"/>
              </a:spcAft>
              <a:buFont typeface="Arial" panose="020B0604020202020204" pitchFamily="34" charset="0"/>
              <a:buChar char="•"/>
            </a:pPr>
            <a:r>
              <a:rPr lang="it-IT" sz="1800" i="1" dirty="0" err="1" smtClean="0"/>
              <a:t>Ta</a:t>
            </a:r>
            <a:r>
              <a:rPr lang="it-IT" sz="1800" i="1" dirty="0" smtClean="0"/>
              <a:t> </a:t>
            </a:r>
            <a:r>
              <a:rPr lang="it-IT" sz="1800" i="1" dirty="0" err="1" smtClean="0"/>
              <a:t>Tsing</a:t>
            </a:r>
            <a:r>
              <a:rPr lang="it-IT" sz="1800" i="1" dirty="0" smtClean="0"/>
              <a:t> Leu Lee</a:t>
            </a:r>
            <a:r>
              <a:rPr lang="it-IT" sz="1800" dirty="0" smtClean="0"/>
              <a:t>  [...] </a:t>
            </a:r>
            <a:r>
              <a:rPr lang="it-IT" sz="1800" dirty="0" err="1" smtClean="0"/>
              <a:t>treats</a:t>
            </a:r>
            <a:r>
              <a:rPr lang="it-IT" sz="1800" dirty="0" smtClean="0"/>
              <a:t> of </a:t>
            </a:r>
            <a:r>
              <a:rPr lang="it-IT" sz="1800" dirty="0" err="1" smtClean="0"/>
              <a:t>all</a:t>
            </a:r>
            <a:r>
              <a:rPr lang="it-IT" sz="1800" dirty="0" smtClean="0"/>
              <a:t> the </a:t>
            </a:r>
            <a:r>
              <a:rPr lang="it-IT" sz="1800" dirty="0" err="1" smtClean="0"/>
              <a:t>branches</a:t>
            </a:r>
            <a:r>
              <a:rPr lang="it-IT" sz="1800" dirty="0" smtClean="0"/>
              <a:t> of the </a:t>
            </a:r>
            <a:r>
              <a:rPr lang="it-IT" sz="1800" dirty="0" err="1" smtClean="0"/>
              <a:t>Chinese</a:t>
            </a:r>
            <a:r>
              <a:rPr lang="it-IT" sz="1800" dirty="0" smtClean="0"/>
              <a:t> </a:t>
            </a:r>
            <a:r>
              <a:rPr lang="it-IT" sz="1800" dirty="0" err="1" smtClean="0"/>
              <a:t>constitution</a:t>
            </a:r>
            <a:r>
              <a:rPr lang="it-IT" sz="1800" dirty="0" smtClean="0"/>
              <a:t>»</a:t>
            </a:r>
            <a:endParaRPr lang="en-GB" sz="1800" i="1"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45</a:t>
            </a:fld>
            <a:endParaRPr lang="en-GB" dirty="0"/>
          </a:p>
        </p:txBody>
      </p:sp>
    </p:spTree>
    <p:extLst>
      <p:ext uri="{BB962C8B-B14F-4D97-AF65-F5344CB8AC3E}">
        <p14:creationId xmlns:p14="http://schemas.microsoft.com/office/powerpoint/2010/main" val="890760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2889" y="404664"/>
            <a:ext cx="7543800" cy="867322"/>
          </a:xfrm>
        </p:spPr>
        <p:txBody>
          <a:bodyPr>
            <a:normAutofit/>
          </a:bodyPr>
          <a:lstStyle/>
          <a:p>
            <a:r>
              <a:rPr lang="it-IT" dirty="0" err="1" smtClean="0"/>
              <a:t>Staunton</a:t>
            </a:r>
            <a:r>
              <a:rPr lang="it-IT" dirty="0" smtClean="0"/>
              <a:t>: la «</a:t>
            </a:r>
            <a:r>
              <a:rPr lang="it-IT" dirty="0" err="1" smtClean="0"/>
              <a:t>constitution</a:t>
            </a:r>
            <a:r>
              <a:rPr lang="it-IT" dirty="0" smtClean="0"/>
              <a:t>» cinese</a:t>
            </a:r>
            <a:endParaRPr lang="en-GB" dirty="0"/>
          </a:p>
        </p:txBody>
      </p:sp>
      <p:sp>
        <p:nvSpPr>
          <p:cNvPr id="3" name="Segnaposto contenuto 2"/>
          <p:cNvSpPr>
            <a:spLocks noGrp="1"/>
          </p:cNvSpPr>
          <p:nvPr>
            <p:ph idx="1"/>
          </p:nvPr>
        </p:nvSpPr>
        <p:spPr/>
        <p:txBody>
          <a:bodyPr>
            <a:normAutofit fontScale="70000" lnSpcReduction="20000"/>
          </a:bodyPr>
          <a:lstStyle/>
          <a:p>
            <a:pPr marL="457200" indent="-457200">
              <a:lnSpc>
                <a:spcPct val="120000"/>
              </a:lnSpc>
              <a:spcBef>
                <a:spcPts val="1200"/>
              </a:spcBef>
              <a:spcAft>
                <a:spcPts val="1200"/>
              </a:spcAft>
              <a:buFont typeface="Arial" panose="020B0604020202020204" pitchFamily="34" charset="0"/>
              <a:buChar char="•"/>
            </a:pPr>
            <a:r>
              <a:rPr lang="it-IT" sz="2400" dirty="0" smtClean="0"/>
              <a:t>Antichità e natura patriarcale</a:t>
            </a:r>
          </a:p>
          <a:p>
            <a:pPr marL="457200" indent="-457200">
              <a:lnSpc>
                <a:spcPct val="120000"/>
              </a:lnSpc>
              <a:spcBef>
                <a:spcPts val="1200"/>
              </a:spcBef>
              <a:spcAft>
                <a:spcPts val="1200"/>
              </a:spcAft>
              <a:buFont typeface="Arial" panose="020B0604020202020204" pitchFamily="34" charset="0"/>
              <a:buChar char="•"/>
            </a:pPr>
            <a:r>
              <a:rPr lang="it-IT" sz="2400" dirty="0" smtClean="0"/>
              <a:t>Sottomissione all’autorità parentale: garanzia di durevolezza, stabilità e coesione («</a:t>
            </a:r>
            <a:r>
              <a:rPr lang="it-IT" sz="2400" dirty="0" err="1" smtClean="0"/>
              <a:t>united</a:t>
            </a:r>
            <a:r>
              <a:rPr lang="it-IT" sz="2400" dirty="0" smtClean="0"/>
              <a:t> </a:t>
            </a:r>
            <a:r>
              <a:rPr lang="it-IT" sz="2400" dirty="0" err="1" smtClean="0"/>
              <a:t>as</a:t>
            </a:r>
            <a:r>
              <a:rPr lang="it-IT" sz="2400" dirty="0" smtClean="0"/>
              <a:t> </a:t>
            </a:r>
            <a:r>
              <a:rPr lang="it-IT" sz="2400" dirty="0" err="1" smtClean="0"/>
              <a:t>one</a:t>
            </a:r>
            <a:r>
              <a:rPr lang="it-IT" sz="2400" dirty="0" smtClean="0"/>
              <a:t> </a:t>
            </a:r>
            <a:r>
              <a:rPr lang="it-IT" sz="2400" dirty="0" err="1" smtClean="0"/>
              <a:t>people</a:t>
            </a:r>
            <a:r>
              <a:rPr lang="it-IT" sz="2400" dirty="0" smtClean="0"/>
              <a:t> </a:t>
            </a:r>
            <a:r>
              <a:rPr lang="it-IT" sz="2400" dirty="0" err="1" smtClean="0"/>
              <a:t>subject</a:t>
            </a:r>
            <a:r>
              <a:rPr lang="it-IT" sz="2400" dirty="0" smtClean="0"/>
              <a:t> to </a:t>
            </a:r>
            <a:r>
              <a:rPr lang="it-IT" sz="2400" dirty="0" err="1" smtClean="0"/>
              <a:t>one</a:t>
            </a:r>
            <a:r>
              <a:rPr lang="it-IT" sz="2400" dirty="0" smtClean="0"/>
              <a:t> supreme </a:t>
            </a:r>
            <a:r>
              <a:rPr lang="it-IT" sz="2400" dirty="0" err="1" smtClean="0"/>
              <a:t>government</a:t>
            </a:r>
            <a:r>
              <a:rPr lang="it-IT" sz="2400" dirty="0" smtClean="0"/>
              <a:t>»)</a:t>
            </a:r>
          </a:p>
          <a:p>
            <a:pPr marL="457200" indent="-457200">
              <a:lnSpc>
                <a:spcPct val="120000"/>
              </a:lnSpc>
              <a:spcBef>
                <a:spcPts val="1200"/>
              </a:spcBef>
              <a:spcAft>
                <a:spcPts val="1200"/>
              </a:spcAft>
              <a:buFont typeface="Arial" panose="020B0604020202020204" pitchFamily="34" charset="0"/>
              <a:buChar char="•"/>
            </a:pPr>
            <a:r>
              <a:rPr lang="it-IT" sz="2400" dirty="0" smtClean="0"/>
              <a:t>«</a:t>
            </a:r>
            <a:r>
              <a:rPr lang="it-IT" sz="2400" dirty="0" err="1" smtClean="0"/>
              <a:t>at</a:t>
            </a:r>
            <a:r>
              <a:rPr lang="it-IT" sz="2400" dirty="0" smtClean="0"/>
              <a:t> a </a:t>
            </a:r>
            <a:r>
              <a:rPr lang="it-IT" sz="2400" dirty="0" err="1" smtClean="0"/>
              <a:t>very</a:t>
            </a:r>
            <a:r>
              <a:rPr lang="it-IT" sz="2400" dirty="0" smtClean="0"/>
              <a:t> </a:t>
            </a:r>
            <a:r>
              <a:rPr lang="it-IT" sz="2400" dirty="0" err="1" smtClean="0"/>
              <a:t>early</a:t>
            </a:r>
            <a:r>
              <a:rPr lang="it-IT" sz="2400" dirty="0" smtClean="0"/>
              <a:t> </a:t>
            </a:r>
            <a:r>
              <a:rPr lang="it-IT" sz="2400" dirty="0" err="1" smtClean="0"/>
              <a:t>period</a:t>
            </a:r>
            <a:r>
              <a:rPr lang="it-IT" sz="2400" dirty="0" smtClean="0"/>
              <a:t> a </a:t>
            </a:r>
            <a:r>
              <a:rPr lang="it-IT" sz="2400" dirty="0" err="1" smtClean="0"/>
              <a:t>rich</a:t>
            </a:r>
            <a:r>
              <a:rPr lang="it-IT" sz="2400" dirty="0" smtClean="0"/>
              <a:t>, </a:t>
            </a:r>
            <a:r>
              <a:rPr lang="it-IT" sz="2400" dirty="0" err="1" smtClean="0"/>
              <a:t>populous</a:t>
            </a:r>
            <a:r>
              <a:rPr lang="it-IT" sz="2400" dirty="0" smtClean="0"/>
              <a:t> and </a:t>
            </a:r>
            <a:r>
              <a:rPr lang="it-IT" sz="2400" dirty="0" err="1" smtClean="0"/>
              <a:t>comparatively</a:t>
            </a:r>
            <a:r>
              <a:rPr lang="it-IT" sz="2400" dirty="0" smtClean="0"/>
              <a:t> </a:t>
            </a:r>
            <a:r>
              <a:rPr lang="it-IT" sz="2400" dirty="0" err="1" smtClean="0"/>
              <a:t>enlightened</a:t>
            </a:r>
            <a:r>
              <a:rPr lang="it-IT" sz="2400" dirty="0" smtClean="0"/>
              <a:t> nation»</a:t>
            </a:r>
          </a:p>
          <a:p>
            <a:pPr marL="457200" indent="-457200">
              <a:lnSpc>
                <a:spcPct val="120000"/>
              </a:lnSpc>
              <a:spcBef>
                <a:spcPts val="1200"/>
              </a:spcBef>
              <a:spcAft>
                <a:spcPts val="1200"/>
              </a:spcAft>
              <a:buFont typeface="Arial" panose="020B0604020202020204" pitchFamily="34" charset="0"/>
              <a:buChar char="•"/>
            </a:pPr>
            <a:r>
              <a:rPr lang="it-IT" sz="2400" dirty="0" smtClean="0"/>
              <a:t>«Not </a:t>
            </a:r>
            <a:r>
              <a:rPr lang="it-IT" sz="2400" dirty="0" err="1" smtClean="0"/>
              <a:t>enterprizing</a:t>
            </a:r>
            <a:r>
              <a:rPr lang="it-IT" sz="2400" dirty="0" smtClean="0"/>
              <a:t>, </a:t>
            </a:r>
            <a:r>
              <a:rPr lang="it-IT" sz="2400" dirty="0" err="1" smtClean="0"/>
              <a:t>warlike</a:t>
            </a:r>
            <a:r>
              <a:rPr lang="it-IT" sz="2400" dirty="0" smtClean="0"/>
              <a:t> or commercial»</a:t>
            </a:r>
          </a:p>
          <a:p>
            <a:pPr marL="457200" indent="-457200">
              <a:lnSpc>
                <a:spcPct val="120000"/>
              </a:lnSpc>
              <a:spcBef>
                <a:spcPts val="1200"/>
              </a:spcBef>
              <a:spcAft>
                <a:spcPts val="1200"/>
              </a:spcAft>
              <a:buFont typeface="Arial" panose="020B0604020202020204" pitchFamily="34" charset="0"/>
              <a:buChar char="•"/>
            </a:pPr>
            <a:r>
              <a:rPr lang="it-IT" sz="2400" dirty="0" smtClean="0"/>
              <a:t>La storia delle leggi cinesi risalente a «</a:t>
            </a:r>
            <a:r>
              <a:rPr lang="it-IT" sz="2400" dirty="0" err="1" smtClean="0"/>
              <a:t>considerably</a:t>
            </a:r>
            <a:r>
              <a:rPr lang="it-IT" sz="2400" dirty="0" smtClean="0"/>
              <a:t> remote </a:t>
            </a:r>
            <a:r>
              <a:rPr lang="it-IT" sz="2400" dirty="0" err="1" smtClean="0"/>
              <a:t>sources</a:t>
            </a:r>
            <a:r>
              <a:rPr lang="it-IT" sz="2400" dirty="0" smtClean="0"/>
              <a:t>»: il codice di Li </a:t>
            </a:r>
            <a:r>
              <a:rPr lang="it-IT" sz="2400" dirty="0" err="1" smtClean="0"/>
              <a:t>Kui</a:t>
            </a:r>
            <a:r>
              <a:rPr lang="it-IT" sz="2400" dirty="0" smtClean="0"/>
              <a:t> (I millennio a. C.), adottato sotto i </a:t>
            </a:r>
            <a:r>
              <a:rPr lang="it-IT" sz="2400" dirty="0" err="1" smtClean="0"/>
              <a:t>Qin</a:t>
            </a:r>
            <a:r>
              <a:rPr lang="it-IT" sz="2400" dirty="0" smtClean="0"/>
              <a:t> (III se. A. C.), ritoccato sotto successive dinastie e ancora in vigore in forma modificata sotto i </a:t>
            </a:r>
            <a:r>
              <a:rPr lang="it-IT" sz="2400" dirty="0" err="1" smtClean="0"/>
              <a:t>Qing</a:t>
            </a:r>
            <a:endParaRPr lang="it-IT" sz="2400" dirty="0" smtClean="0"/>
          </a:p>
          <a:p>
            <a:pPr marL="457200" indent="-457200">
              <a:lnSpc>
                <a:spcPct val="120000"/>
              </a:lnSpc>
              <a:spcBef>
                <a:spcPts val="1200"/>
              </a:spcBef>
              <a:spcAft>
                <a:spcPts val="1200"/>
              </a:spcAft>
              <a:buFont typeface="Arial" panose="020B0604020202020204" pitchFamily="34" charset="0"/>
              <a:buChar char="•"/>
            </a:pPr>
            <a:r>
              <a:rPr lang="it-IT" b="1" i="1" dirty="0" smtClean="0">
                <a:solidFill>
                  <a:srgbClr val="FFC000"/>
                </a:solidFill>
              </a:rPr>
              <a:t>Una analisi spassionata e libera da pregiudizi rivela che né l’Europa né la Cina possono vantare una superiorità fisica o morale l’una sull’altra</a:t>
            </a:r>
            <a:endParaRPr lang="en-GB" sz="2400" b="1" i="1" dirty="0">
              <a:solidFill>
                <a:srgbClr val="FFC000"/>
              </a:solidFill>
            </a:endParaRPr>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46</a:t>
            </a:fld>
            <a:endParaRPr lang="en-GB" dirty="0"/>
          </a:p>
        </p:txBody>
      </p:sp>
    </p:spTree>
    <p:extLst>
      <p:ext uri="{BB962C8B-B14F-4D97-AF65-F5344CB8AC3E}">
        <p14:creationId xmlns:p14="http://schemas.microsoft.com/office/powerpoint/2010/main" val="37892333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938"/>
            <a:ext cx="8974832" cy="648245"/>
          </a:xfrm>
        </p:spPr>
        <p:txBody>
          <a:bodyPr>
            <a:normAutofit/>
          </a:bodyPr>
          <a:lstStyle/>
          <a:p>
            <a:r>
              <a:rPr lang="it-IT" sz="3200" dirty="0" smtClean="0"/>
              <a:t>Teoria e pratica nel codice e nella giustizia cinesi </a:t>
            </a:r>
            <a:endParaRPr lang="en-GB" sz="3200" dirty="0"/>
          </a:p>
        </p:txBody>
      </p:sp>
      <p:sp>
        <p:nvSpPr>
          <p:cNvPr id="3" name="Content Placeholder 2"/>
          <p:cNvSpPr>
            <a:spLocks noGrp="1"/>
          </p:cNvSpPr>
          <p:nvPr>
            <p:ph idx="1"/>
          </p:nvPr>
        </p:nvSpPr>
        <p:spPr>
          <a:xfrm>
            <a:off x="85774" y="620688"/>
            <a:ext cx="8974832" cy="5688632"/>
          </a:xfrm>
        </p:spPr>
        <p:txBody>
          <a:bodyPr>
            <a:normAutofit fontScale="25000" lnSpcReduction="20000"/>
          </a:bodyPr>
          <a:lstStyle/>
          <a:p>
            <a:pPr marL="457200" indent="-277813">
              <a:lnSpc>
                <a:spcPct val="120000"/>
              </a:lnSpc>
              <a:spcBef>
                <a:spcPts val="300"/>
              </a:spcBef>
              <a:spcAft>
                <a:spcPts val="300"/>
              </a:spcAft>
              <a:buFont typeface="Arial" panose="020B0604020202020204" pitchFamily="34" charset="0"/>
              <a:buChar char="•"/>
            </a:pPr>
            <a:r>
              <a:rPr lang="it-IT" sz="6400" b="1" dirty="0" err="1" smtClean="0"/>
              <a:t>Comparatismo</a:t>
            </a:r>
            <a:r>
              <a:rPr lang="it-IT" sz="6400" dirty="0" smtClean="0"/>
              <a:t>: «some </a:t>
            </a:r>
            <a:r>
              <a:rPr lang="it-IT" sz="6400" dirty="0" err="1" smtClean="0"/>
              <a:t>points</a:t>
            </a:r>
            <a:r>
              <a:rPr lang="it-IT" sz="6400" dirty="0" smtClean="0"/>
              <a:t> </a:t>
            </a:r>
            <a:r>
              <a:rPr lang="it-IT" sz="6400" dirty="0" err="1" smtClean="0"/>
              <a:t>altogether</a:t>
            </a:r>
            <a:r>
              <a:rPr lang="it-IT" sz="6400" dirty="0" smtClean="0"/>
              <a:t> </a:t>
            </a:r>
            <a:r>
              <a:rPr lang="it-IT" sz="6400" dirty="0" err="1" smtClean="0"/>
              <a:t>indefensible</a:t>
            </a:r>
            <a:r>
              <a:rPr lang="it-IT" sz="6400" dirty="0" smtClean="0"/>
              <a:t> [...] look in </a:t>
            </a:r>
            <a:r>
              <a:rPr lang="it-IT" sz="6400" dirty="0" err="1" smtClean="0"/>
              <a:t>vain</a:t>
            </a:r>
            <a:r>
              <a:rPr lang="it-IT" sz="6400" dirty="0" smtClean="0"/>
              <a:t> </a:t>
            </a:r>
            <a:r>
              <a:rPr lang="it-IT" sz="6400" dirty="0" err="1" smtClean="0"/>
              <a:t>those</a:t>
            </a:r>
            <a:r>
              <a:rPr lang="it-IT" sz="6400" dirty="0" smtClean="0"/>
              <a:t> </a:t>
            </a:r>
            <a:r>
              <a:rPr lang="it-IT" sz="6400" dirty="0" err="1" smtClean="0"/>
              <a:t>excellent</a:t>
            </a:r>
            <a:r>
              <a:rPr lang="it-IT" sz="6400" dirty="0" smtClean="0"/>
              <a:t> </a:t>
            </a:r>
            <a:r>
              <a:rPr lang="it-IT" sz="6400" dirty="0" err="1" smtClean="0"/>
              <a:t>principles</a:t>
            </a:r>
            <a:r>
              <a:rPr lang="it-IT" sz="6400" dirty="0" smtClean="0"/>
              <a:t> of the English law» [presunzione di innocenza, non auto-incriminazione]</a:t>
            </a:r>
          </a:p>
          <a:p>
            <a:pPr marL="457200" indent="-277813">
              <a:lnSpc>
                <a:spcPct val="120000"/>
              </a:lnSpc>
              <a:spcBef>
                <a:spcPts val="300"/>
              </a:spcBef>
              <a:spcAft>
                <a:spcPts val="300"/>
              </a:spcAft>
              <a:buFont typeface="Arial" panose="020B0604020202020204" pitchFamily="34" charset="0"/>
              <a:buChar char="•"/>
            </a:pPr>
            <a:r>
              <a:rPr lang="it-IT" sz="6400" dirty="0" smtClean="0"/>
              <a:t>Altri princìpi «</a:t>
            </a:r>
            <a:r>
              <a:rPr lang="it-IT" sz="6400" dirty="0" err="1" smtClean="0"/>
              <a:t>not</a:t>
            </a:r>
            <a:r>
              <a:rPr lang="it-IT" sz="6400" dirty="0" smtClean="0"/>
              <a:t> </a:t>
            </a:r>
            <a:r>
              <a:rPr lang="it-IT" sz="6400" dirty="0" err="1" smtClean="0"/>
              <a:t>unworthy</a:t>
            </a:r>
            <a:r>
              <a:rPr lang="it-IT" sz="6400" dirty="0" smtClean="0"/>
              <a:t> of </a:t>
            </a:r>
            <a:r>
              <a:rPr lang="it-IT" sz="6400" dirty="0" err="1" smtClean="0"/>
              <a:t>imitation</a:t>
            </a:r>
            <a:r>
              <a:rPr lang="it-IT" sz="6400" dirty="0" smtClean="0"/>
              <a:t> </a:t>
            </a:r>
            <a:r>
              <a:rPr lang="it-IT" sz="6400" dirty="0" err="1" smtClean="0"/>
              <a:t>even</a:t>
            </a:r>
            <a:r>
              <a:rPr lang="it-IT" sz="6400" dirty="0" smtClean="0"/>
              <a:t> </a:t>
            </a:r>
            <a:r>
              <a:rPr lang="it-IT" sz="6400" dirty="0" err="1" smtClean="0"/>
              <a:t>among</a:t>
            </a:r>
            <a:r>
              <a:rPr lang="it-IT" sz="6400" dirty="0" smtClean="0"/>
              <a:t> the fortunate and </a:t>
            </a:r>
            <a:r>
              <a:rPr lang="it-IT" sz="6400" dirty="0" err="1" smtClean="0"/>
              <a:t>enlightened</a:t>
            </a:r>
            <a:r>
              <a:rPr lang="it-IT" sz="6400" dirty="0" smtClean="0"/>
              <a:t> </a:t>
            </a:r>
            <a:r>
              <a:rPr lang="it-IT" sz="6400" dirty="0" err="1" smtClean="0"/>
              <a:t>nations</a:t>
            </a:r>
            <a:r>
              <a:rPr lang="it-IT" sz="6400" dirty="0" smtClean="0"/>
              <a:t> of the West» (p. xxiv)</a:t>
            </a:r>
          </a:p>
          <a:p>
            <a:pPr marL="457200" indent="-277813">
              <a:lnSpc>
                <a:spcPct val="120000"/>
              </a:lnSpc>
              <a:spcBef>
                <a:spcPts val="300"/>
              </a:spcBef>
              <a:spcAft>
                <a:spcPts val="300"/>
              </a:spcAft>
              <a:buFont typeface="Arial" panose="020B0604020202020204" pitchFamily="34" charset="0"/>
              <a:buChar char="•"/>
            </a:pPr>
            <a:r>
              <a:rPr lang="it-IT" sz="6400" b="1" dirty="0"/>
              <a:t>Culturalismo</a:t>
            </a:r>
            <a:r>
              <a:rPr lang="it-IT" sz="6400" dirty="0" smtClean="0"/>
              <a:t>: giudizio non in base a un teorico </a:t>
            </a:r>
            <a:r>
              <a:rPr lang="it-IT" sz="6400" i="1" dirty="0" smtClean="0"/>
              <a:t>standard</a:t>
            </a:r>
            <a:r>
              <a:rPr lang="it-IT" sz="6400" dirty="0" smtClean="0"/>
              <a:t> di perfezione, ma come prodotto di circostanze peculiari e locali, adatto al genio e allo spirito del popolo (Montesquieu, William Jones citati in chiave ’culturalista’)</a:t>
            </a:r>
          </a:p>
          <a:p>
            <a:pPr marL="457200" indent="-277813">
              <a:lnSpc>
                <a:spcPct val="120000"/>
              </a:lnSpc>
              <a:spcBef>
                <a:spcPts val="300"/>
              </a:spcBef>
              <a:spcAft>
                <a:spcPts val="300"/>
              </a:spcAft>
            </a:pPr>
            <a:r>
              <a:rPr lang="it-IT" sz="6400" b="1" dirty="0" smtClean="0"/>
              <a:t>Realismo</a:t>
            </a:r>
            <a:r>
              <a:rPr lang="it-IT" sz="6400" dirty="0" smtClean="0"/>
              <a:t>: distinguere la teoria dalla pratica: non universalità </a:t>
            </a:r>
            <a:r>
              <a:rPr lang="it-IT" sz="6400" dirty="0"/>
              <a:t>delle punizioni </a:t>
            </a:r>
            <a:r>
              <a:rPr lang="it-IT" sz="6400" dirty="0" smtClean="0"/>
              <a:t>corporali e non severità nella loro applicazione, «the </a:t>
            </a:r>
            <a:r>
              <a:rPr lang="it-IT" sz="6400" dirty="0" err="1" smtClean="0"/>
              <a:t>execution</a:t>
            </a:r>
            <a:r>
              <a:rPr lang="it-IT" sz="6400" dirty="0" smtClean="0"/>
              <a:t> of the law </a:t>
            </a:r>
            <a:r>
              <a:rPr lang="it-IT" sz="6400" dirty="0" err="1" smtClean="0"/>
              <a:t>is</a:t>
            </a:r>
            <a:r>
              <a:rPr lang="it-IT" sz="6400" dirty="0" smtClean="0"/>
              <a:t> </a:t>
            </a:r>
            <a:r>
              <a:rPr lang="it-IT" sz="6400" dirty="0" err="1" smtClean="0"/>
              <a:t>lenient</a:t>
            </a:r>
            <a:r>
              <a:rPr lang="it-IT" sz="6400" dirty="0" smtClean="0"/>
              <a:t> in </a:t>
            </a:r>
            <a:r>
              <a:rPr lang="it-IT" sz="6400" dirty="0" err="1" smtClean="0"/>
              <a:t>comparison</a:t>
            </a:r>
            <a:r>
              <a:rPr lang="it-IT" sz="6400" dirty="0" smtClean="0"/>
              <a:t> to </a:t>
            </a:r>
            <a:r>
              <a:rPr lang="it-IT" sz="6400" dirty="0" err="1" smtClean="0"/>
              <a:t>its</a:t>
            </a:r>
            <a:r>
              <a:rPr lang="it-IT" sz="6400" dirty="0" smtClean="0"/>
              <a:t> </a:t>
            </a:r>
            <a:r>
              <a:rPr lang="it-IT" sz="6400" dirty="0" err="1" smtClean="0"/>
              <a:t>literal</a:t>
            </a:r>
            <a:r>
              <a:rPr lang="it-IT" sz="6400" dirty="0" smtClean="0"/>
              <a:t> and </a:t>
            </a:r>
            <a:r>
              <a:rPr lang="it-IT" sz="6400" i="1" dirty="0" smtClean="0"/>
              <a:t>prima </a:t>
            </a:r>
            <a:r>
              <a:rPr lang="it-IT" sz="6400" i="1" dirty="0" err="1" smtClean="0"/>
              <a:t>facie</a:t>
            </a:r>
            <a:r>
              <a:rPr lang="it-IT" sz="6400" dirty="0" smtClean="0"/>
              <a:t> </a:t>
            </a:r>
            <a:r>
              <a:rPr lang="it-IT" sz="6400" dirty="0" err="1" smtClean="0"/>
              <a:t>interpretation</a:t>
            </a:r>
            <a:r>
              <a:rPr lang="it-IT" sz="6400" dirty="0" smtClean="0"/>
              <a:t>»; punizioni crudeli sono eccezioni sotto imperatori tiranni e sanguinari</a:t>
            </a:r>
          </a:p>
          <a:p>
            <a:pPr marL="457200" indent="-277813">
              <a:lnSpc>
                <a:spcPct val="120000"/>
              </a:lnSpc>
              <a:spcBef>
                <a:spcPts val="300"/>
              </a:spcBef>
              <a:spcAft>
                <a:spcPts val="300"/>
              </a:spcAft>
              <a:buFont typeface="Arial" panose="020B0604020202020204" pitchFamily="34" charset="0"/>
              <a:buChar char="•"/>
            </a:pPr>
            <a:r>
              <a:rPr lang="it-IT" sz="6400" dirty="0" smtClean="0"/>
              <a:t>Critica dei </a:t>
            </a:r>
            <a:r>
              <a:rPr lang="it-IT" sz="6400" i="1" dirty="0" err="1" smtClean="0"/>
              <a:t>Punishments</a:t>
            </a:r>
            <a:r>
              <a:rPr lang="it-IT" sz="6400" i="1" dirty="0" smtClean="0"/>
              <a:t> of China</a:t>
            </a:r>
            <a:r>
              <a:rPr lang="it-IT" sz="6400" dirty="0" smtClean="0"/>
              <a:t> «the </a:t>
            </a:r>
            <a:r>
              <a:rPr lang="it-IT" sz="6400" dirty="0" err="1" smtClean="0"/>
              <a:t>fancy</a:t>
            </a:r>
            <a:r>
              <a:rPr lang="it-IT" sz="6400" dirty="0" smtClean="0"/>
              <a:t> of the </a:t>
            </a:r>
            <a:r>
              <a:rPr lang="it-IT" sz="6400" dirty="0" err="1" smtClean="0"/>
              <a:t>painter</a:t>
            </a:r>
            <a:r>
              <a:rPr lang="it-IT" sz="6400" dirty="0" smtClean="0"/>
              <a:t> </a:t>
            </a:r>
            <a:r>
              <a:rPr lang="it-IT" sz="6400" dirty="0" err="1" smtClean="0"/>
              <a:t>has</a:t>
            </a:r>
            <a:r>
              <a:rPr lang="it-IT" sz="6400" dirty="0" smtClean="0"/>
              <a:t> </a:t>
            </a:r>
            <a:r>
              <a:rPr lang="it-IT" sz="6400" dirty="0" err="1" smtClean="0"/>
              <a:t>given</a:t>
            </a:r>
            <a:r>
              <a:rPr lang="it-IT" sz="6400" dirty="0" smtClean="0"/>
              <a:t> [...] a </a:t>
            </a:r>
            <a:r>
              <a:rPr lang="it-IT" sz="6400" dirty="0" err="1" smtClean="0"/>
              <a:t>representation</a:t>
            </a:r>
            <a:r>
              <a:rPr lang="it-IT" sz="6400" dirty="0" smtClean="0"/>
              <a:t> of </a:t>
            </a:r>
            <a:r>
              <a:rPr lang="it-IT" sz="6400" dirty="0" err="1" smtClean="0"/>
              <a:t>cruelties</a:t>
            </a:r>
            <a:r>
              <a:rPr lang="it-IT" sz="6400" dirty="0" smtClean="0"/>
              <a:t> and of </a:t>
            </a:r>
            <a:r>
              <a:rPr lang="it-IT" sz="6400" dirty="0" err="1" smtClean="0"/>
              <a:t>barbarous</a:t>
            </a:r>
            <a:r>
              <a:rPr lang="it-IT" sz="6400" dirty="0" smtClean="0"/>
              <a:t> </a:t>
            </a:r>
            <a:r>
              <a:rPr lang="it-IT" sz="6400" dirty="0" err="1" smtClean="0"/>
              <a:t>executions</a:t>
            </a:r>
            <a:r>
              <a:rPr lang="it-IT" sz="6400" dirty="0" smtClean="0"/>
              <a:t>  [...] </a:t>
            </a:r>
            <a:r>
              <a:rPr lang="it-IT" sz="6400" dirty="0" err="1" smtClean="0"/>
              <a:t>erroneous</a:t>
            </a:r>
            <a:r>
              <a:rPr lang="it-IT" sz="6400" dirty="0" smtClean="0"/>
              <a:t> to suppose </a:t>
            </a:r>
            <a:r>
              <a:rPr lang="it-IT" sz="6400" dirty="0" err="1" smtClean="0"/>
              <a:t>have</a:t>
            </a:r>
            <a:r>
              <a:rPr lang="it-IT" sz="6400" dirty="0" smtClean="0"/>
              <a:t> a </a:t>
            </a:r>
            <a:r>
              <a:rPr lang="it-IT" sz="6400" dirty="0" err="1" smtClean="0"/>
              <a:t>place</a:t>
            </a:r>
            <a:r>
              <a:rPr lang="it-IT" sz="6400" dirty="0" smtClean="0"/>
              <a:t> in the </a:t>
            </a:r>
            <a:r>
              <a:rPr lang="it-IT" sz="6400" dirty="0" err="1" smtClean="0"/>
              <a:t>ordinary</a:t>
            </a:r>
            <a:r>
              <a:rPr lang="it-IT" sz="6400" dirty="0" smtClean="0"/>
              <a:t> </a:t>
            </a:r>
            <a:r>
              <a:rPr lang="it-IT" sz="6400" dirty="0" err="1" smtClean="0"/>
              <a:t>course</a:t>
            </a:r>
            <a:r>
              <a:rPr lang="it-IT" sz="6400" dirty="0" smtClean="0"/>
              <a:t> of </a:t>
            </a:r>
            <a:r>
              <a:rPr lang="it-IT" sz="6400" dirty="0" err="1" smtClean="0"/>
              <a:t>justice</a:t>
            </a:r>
            <a:r>
              <a:rPr lang="it-IT" sz="6400" dirty="0" smtClean="0"/>
              <a:t>»</a:t>
            </a:r>
          </a:p>
          <a:p>
            <a:pPr marL="457200" indent="-277813">
              <a:lnSpc>
                <a:spcPct val="120000"/>
              </a:lnSpc>
              <a:spcBef>
                <a:spcPts val="300"/>
              </a:spcBef>
              <a:spcAft>
                <a:spcPts val="300"/>
              </a:spcAft>
              <a:buFont typeface="Arial" panose="020B0604020202020204" pitchFamily="34" charset="0"/>
              <a:buChar char="•"/>
            </a:pPr>
            <a:r>
              <a:rPr lang="it-IT" sz="6400" dirty="0" smtClean="0"/>
              <a:t>«</a:t>
            </a:r>
            <a:r>
              <a:rPr lang="en-GB" sz="6400" dirty="0"/>
              <a:t>although every page of the following </a:t>
            </a:r>
            <a:r>
              <a:rPr lang="en-GB" sz="6400" dirty="0" smtClean="0"/>
              <a:t>translation may seem </a:t>
            </a:r>
            <a:r>
              <a:rPr lang="en-GB" sz="6400" dirty="0"/>
              <a:t>at </a:t>
            </a:r>
            <a:r>
              <a:rPr lang="en-GB" sz="6400" dirty="0" smtClean="0"/>
              <a:t>first </a:t>
            </a:r>
            <a:r>
              <a:rPr lang="en-GB" sz="6400" dirty="0"/>
              <a:t>fight to bear </a:t>
            </a:r>
            <a:r>
              <a:rPr lang="en-GB" sz="6400" dirty="0" smtClean="0"/>
              <a:t>testimony </a:t>
            </a:r>
            <a:r>
              <a:rPr lang="en-GB" sz="6400" dirty="0"/>
              <a:t>to the </a:t>
            </a:r>
            <a:r>
              <a:rPr lang="en-GB" sz="6400" dirty="0" smtClean="0"/>
              <a:t>universality </a:t>
            </a:r>
            <a:r>
              <a:rPr lang="en-GB" sz="6400" dirty="0"/>
              <a:t>of </a:t>
            </a:r>
            <a:r>
              <a:rPr lang="en-GB" sz="6400" dirty="0" smtClean="0"/>
              <a:t>corporal punishments </a:t>
            </a:r>
            <a:r>
              <a:rPr lang="en-GB" sz="6400" dirty="0"/>
              <a:t>in China, a more careful </a:t>
            </a:r>
            <a:r>
              <a:rPr lang="en-GB" sz="6400" dirty="0" smtClean="0"/>
              <a:t>inspection </a:t>
            </a:r>
            <a:r>
              <a:rPr lang="en-GB" sz="6400" dirty="0"/>
              <a:t>will lead to a </a:t>
            </a:r>
            <a:r>
              <a:rPr lang="en-GB" sz="6400" dirty="0" smtClean="0"/>
              <a:t>discovery of </a:t>
            </a:r>
            <a:r>
              <a:rPr lang="en-GB" sz="6400" dirty="0"/>
              <a:t>s</a:t>
            </a:r>
            <a:r>
              <a:rPr lang="en-GB" sz="6400" dirty="0" smtClean="0"/>
              <a:t>o </a:t>
            </a:r>
            <a:r>
              <a:rPr lang="en-GB" sz="6400" dirty="0"/>
              <a:t>many grounds of mitigation, s</a:t>
            </a:r>
            <a:r>
              <a:rPr lang="en-GB" sz="6400" dirty="0" smtClean="0"/>
              <a:t>o </a:t>
            </a:r>
            <a:r>
              <a:rPr lang="en-GB" sz="6400" dirty="0"/>
              <a:t>many exceptions in </a:t>
            </a:r>
            <a:r>
              <a:rPr lang="en-GB" sz="6400" dirty="0" smtClean="0"/>
              <a:t>favour of </a:t>
            </a:r>
            <a:r>
              <a:rPr lang="en-GB" sz="6400" dirty="0"/>
              <a:t>particular </a:t>
            </a:r>
            <a:r>
              <a:rPr lang="en-GB" sz="6400" dirty="0" smtClean="0"/>
              <a:t>classes</a:t>
            </a:r>
            <a:r>
              <a:rPr lang="en-GB" sz="6400" dirty="0"/>
              <a:t>, and in </a:t>
            </a:r>
            <a:r>
              <a:rPr lang="en-GB" sz="6400" dirty="0" smtClean="0"/>
              <a:t>consideration </a:t>
            </a:r>
            <a:r>
              <a:rPr lang="en-GB" sz="6400" dirty="0"/>
              <a:t>of particular </a:t>
            </a:r>
            <a:r>
              <a:rPr lang="en-GB" sz="6400" dirty="0" smtClean="0"/>
              <a:t>circumstances, that </a:t>
            </a:r>
            <a:r>
              <a:rPr lang="en-GB" sz="6400" dirty="0"/>
              <a:t>the penal </a:t>
            </a:r>
            <a:r>
              <a:rPr lang="en-GB" sz="6400" dirty="0" smtClean="0"/>
              <a:t>system </a:t>
            </a:r>
            <a:r>
              <a:rPr lang="en-GB" sz="6400" dirty="0"/>
              <a:t>is found, in </a:t>
            </a:r>
            <a:r>
              <a:rPr lang="en-GB" sz="6400" dirty="0" smtClean="0"/>
              <a:t>fact, almost entirely </a:t>
            </a:r>
            <a:r>
              <a:rPr lang="en-GB" sz="6400" dirty="0"/>
              <a:t>to abandon </a:t>
            </a:r>
            <a:r>
              <a:rPr lang="en-GB" sz="6400" dirty="0" smtClean="0"/>
              <a:t>that part </a:t>
            </a:r>
            <a:r>
              <a:rPr lang="en-GB" sz="6400" dirty="0"/>
              <a:t>of its outward and apparent </a:t>
            </a:r>
            <a:r>
              <a:rPr lang="en-GB" sz="6400" dirty="0" smtClean="0"/>
              <a:t>character.”</a:t>
            </a:r>
          </a:p>
          <a:p>
            <a:pPr marL="457200" indent="-277813">
              <a:lnSpc>
                <a:spcPct val="120000"/>
              </a:lnSpc>
              <a:spcBef>
                <a:spcPts val="300"/>
              </a:spcBef>
              <a:spcAft>
                <a:spcPts val="300"/>
              </a:spcAft>
              <a:buFont typeface="Arial" panose="020B0604020202020204" pitchFamily="34" charset="0"/>
              <a:buChar char="•"/>
            </a:pPr>
            <a:r>
              <a:rPr lang="it-IT" sz="6400" dirty="0" smtClean="0"/>
              <a:t>Le leggi suppliscono </a:t>
            </a:r>
            <a:r>
              <a:rPr lang="it-IT" sz="6400" dirty="0"/>
              <a:t>la morale e la </a:t>
            </a:r>
            <a:r>
              <a:rPr lang="it-IT" sz="6400" dirty="0" smtClean="0"/>
              <a:t>religione</a:t>
            </a:r>
          </a:p>
          <a:p>
            <a:pPr marL="457200" indent="-277813">
              <a:lnSpc>
                <a:spcPct val="120000"/>
              </a:lnSpc>
              <a:spcBef>
                <a:spcPts val="300"/>
              </a:spcBef>
              <a:spcAft>
                <a:spcPts val="300"/>
              </a:spcAft>
              <a:buFont typeface="Arial" panose="020B0604020202020204" pitchFamily="34" charset="0"/>
              <a:buChar char="•"/>
            </a:pPr>
            <a:r>
              <a:rPr lang="it-IT" sz="6400" dirty="0" smtClean="0"/>
              <a:t>Leggi spesso violate dai loro amministratori e dai guardiani della costituzione, ma:</a:t>
            </a:r>
          </a:p>
          <a:p>
            <a:pPr marL="1200150" lvl="1" indent="-209550">
              <a:lnSpc>
                <a:spcPct val="120000"/>
              </a:lnSpc>
              <a:spcBef>
                <a:spcPts val="0"/>
              </a:spcBef>
              <a:spcAft>
                <a:spcPts val="0"/>
              </a:spcAft>
              <a:buFont typeface="Arial" panose="020B0604020202020204" pitchFamily="34" charset="0"/>
              <a:buChar char="•"/>
            </a:pPr>
            <a:r>
              <a:rPr lang="it-IT" sz="6400" i="1" dirty="0" smtClean="0"/>
              <a:t>Quanto, in rapporto ad altri paesi ?</a:t>
            </a:r>
          </a:p>
          <a:p>
            <a:pPr marL="1200150" lvl="1" indent="-209550">
              <a:lnSpc>
                <a:spcPct val="120000"/>
              </a:lnSpc>
              <a:spcBef>
                <a:spcPts val="0"/>
              </a:spcBef>
              <a:spcAft>
                <a:spcPts val="0"/>
              </a:spcAft>
              <a:buFont typeface="Arial" panose="020B0604020202020204" pitchFamily="34" charset="0"/>
              <a:buChar char="•"/>
            </a:pPr>
            <a:r>
              <a:rPr lang="it-IT" sz="6400" i="1" dirty="0" smtClean="0"/>
              <a:t>Pochi atti di ingiustizia restano impuniti da chiunque commessi</a:t>
            </a:r>
          </a:p>
          <a:p>
            <a:pPr>
              <a:spcBef>
                <a:spcPts val="600"/>
              </a:spcBef>
              <a:spcAft>
                <a:spcPts val="600"/>
              </a:spcAft>
            </a:pP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47</a:t>
            </a:fld>
            <a:endParaRPr lang="en-GB" dirty="0"/>
          </a:p>
        </p:txBody>
      </p:sp>
    </p:spTree>
    <p:extLst>
      <p:ext uri="{BB962C8B-B14F-4D97-AF65-F5344CB8AC3E}">
        <p14:creationId xmlns:p14="http://schemas.microsoft.com/office/powerpoint/2010/main" val="3042748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049509"/>
            <a:ext cx="8746063" cy="5335043"/>
          </a:xfrm>
        </p:spPr>
        <p:txBody>
          <a:bodyPr>
            <a:noAutofit/>
          </a:bodyPr>
          <a:lstStyle/>
          <a:p>
            <a:pPr marL="361950" indent="0">
              <a:buNone/>
            </a:pPr>
            <a:r>
              <a:rPr lang="it-IT" sz="2000" b="1" i="1" dirty="0" err="1" smtClean="0">
                <a:solidFill>
                  <a:srgbClr val="FFC000"/>
                </a:solidFill>
              </a:rPr>
              <a:t>Edinburgh</a:t>
            </a:r>
            <a:r>
              <a:rPr lang="it-IT" sz="2000" b="1" i="1" dirty="0" smtClean="0">
                <a:solidFill>
                  <a:srgbClr val="FFC000"/>
                </a:solidFill>
              </a:rPr>
              <a:t> </a:t>
            </a:r>
            <a:r>
              <a:rPr lang="it-IT" sz="2000" b="1" i="1" dirty="0" err="1" smtClean="0">
                <a:solidFill>
                  <a:srgbClr val="FFC000"/>
                </a:solidFill>
              </a:rPr>
              <a:t>Review</a:t>
            </a:r>
            <a:r>
              <a:rPr lang="it-IT" sz="2000" b="1" dirty="0" smtClean="0">
                <a:solidFill>
                  <a:srgbClr val="FFC000"/>
                </a:solidFill>
              </a:rPr>
              <a:t> </a:t>
            </a:r>
            <a:r>
              <a:rPr lang="it-IT" sz="2000" dirty="0" smtClean="0"/>
              <a:t>(</a:t>
            </a:r>
            <a:r>
              <a:rPr lang="it-IT" sz="2000" dirty="0" err="1" smtClean="0"/>
              <a:t>Aug</a:t>
            </a:r>
            <a:r>
              <a:rPr lang="it-IT" sz="2000" dirty="0" smtClean="0"/>
              <a:t>. 1810, Francis Jeffrey)</a:t>
            </a:r>
            <a:r>
              <a:rPr lang="it-IT" sz="2000" b="1" dirty="0" smtClean="0"/>
              <a:t>:</a:t>
            </a:r>
            <a:r>
              <a:rPr lang="it-IT" sz="2000" dirty="0" smtClean="0"/>
              <a:t> </a:t>
            </a:r>
          </a:p>
          <a:p>
            <a:r>
              <a:rPr lang="it-IT" sz="1750" dirty="0" smtClean="0"/>
              <a:t>Definisce il codice un «</a:t>
            </a:r>
            <a:r>
              <a:rPr lang="it-IT" sz="1750" b="1" i="1" dirty="0" err="1" smtClean="0">
                <a:solidFill>
                  <a:srgbClr val="FFC000"/>
                </a:solidFill>
              </a:rPr>
              <a:t>Oriental</a:t>
            </a:r>
            <a:r>
              <a:rPr lang="it-IT" sz="1750" dirty="0" smtClean="0"/>
              <a:t> code», «</a:t>
            </a:r>
            <a:r>
              <a:rPr lang="it-IT" sz="1750" dirty="0" err="1" smtClean="0"/>
              <a:t>defective</a:t>
            </a:r>
            <a:r>
              <a:rPr lang="it-IT" sz="1750" dirty="0" smtClean="0"/>
              <a:t> in </a:t>
            </a:r>
            <a:r>
              <a:rPr lang="it-IT" sz="1750" dirty="0" err="1" smtClean="0"/>
              <a:t>comparison</a:t>
            </a:r>
            <a:r>
              <a:rPr lang="it-IT" sz="1750" dirty="0" smtClean="0"/>
              <a:t> to </a:t>
            </a:r>
            <a:r>
              <a:rPr lang="it-IT" sz="1750" dirty="0" err="1" smtClean="0"/>
              <a:t>our</a:t>
            </a:r>
            <a:r>
              <a:rPr lang="it-IT" sz="1750" dirty="0" smtClean="0"/>
              <a:t> more liberal and </a:t>
            </a:r>
            <a:r>
              <a:rPr lang="it-IT" sz="1750" dirty="0" err="1" smtClean="0"/>
              <a:t>indulgent</a:t>
            </a:r>
            <a:r>
              <a:rPr lang="it-IT" sz="1750" dirty="0" smtClean="0"/>
              <a:t> </a:t>
            </a:r>
            <a:r>
              <a:rPr lang="it-IT" sz="1750" b="1" i="1" dirty="0" err="1" smtClean="0">
                <a:solidFill>
                  <a:srgbClr val="FFC000"/>
                </a:solidFill>
              </a:rPr>
              <a:t>constitutions</a:t>
            </a:r>
            <a:r>
              <a:rPr lang="it-IT" sz="1750" dirty="0" smtClean="0"/>
              <a:t>», ma «</a:t>
            </a:r>
            <a:r>
              <a:rPr lang="it-IT" sz="1750" dirty="0" err="1" smtClean="0"/>
              <a:t>excellent</a:t>
            </a:r>
            <a:r>
              <a:rPr lang="it-IT" sz="1750" dirty="0" smtClean="0"/>
              <a:t> in relation to </a:t>
            </a:r>
            <a:r>
              <a:rPr lang="it-IT" sz="1750" dirty="0" err="1" smtClean="0"/>
              <a:t>other</a:t>
            </a:r>
            <a:r>
              <a:rPr lang="it-IT" sz="1750" dirty="0" smtClean="0"/>
              <a:t> </a:t>
            </a:r>
            <a:r>
              <a:rPr lang="it-IT" sz="1750" dirty="0" err="1" smtClean="0"/>
              <a:t>Asiatic</a:t>
            </a:r>
            <a:r>
              <a:rPr lang="it-IT" sz="1750" dirty="0" smtClean="0"/>
              <a:t> </a:t>
            </a:r>
            <a:r>
              <a:rPr lang="it-IT" sz="1750" dirty="0" err="1" smtClean="0"/>
              <a:t>systems</a:t>
            </a:r>
            <a:r>
              <a:rPr lang="it-IT" sz="1750" dirty="0" smtClean="0"/>
              <a:t>»; specchio di «</a:t>
            </a:r>
            <a:r>
              <a:rPr lang="it-IT" sz="1750" dirty="0" err="1" smtClean="0"/>
              <a:t>precepts</a:t>
            </a:r>
            <a:r>
              <a:rPr lang="it-IT" sz="1750" dirty="0" smtClean="0"/>
              <a:t> and </a:t>
            </a:r>
            <a:r>
              <a:rPr lang="it-IT" sz="1750" dirty="0" err="1" smtClean="0"/>
              <a:t>regulations</a:t>
            </a:r>
            <a:r>
              <a:rPr lang="it-IT" sz="1750" dirty="0" smtClean="0"/>
              <a:t> [...] from time </a:t>
            </a:r>
            <a:r>
              <a:rPr lang="it-IT" sz="1750" dirty="0" err="1" smtClean="0"/>
              <a:t>immemorial</a:t>
            </a:r>
            <a:r>
              <a:rPr lang="it-IT" sz="1750" dirty="0" smtClean="0"/>
              <a:t> </a:t>
            </a:r>
            <a:r>
              <a:rPr lang="it-IT" sz="1750" dirty="0" err="1" smtClean="0"/>
              <a:t>among</a:t>
            </a:r>
            <a:r>
              <a:rPr lang="it-IT" sz="1750" dirty="0" smtClean="0"/>
              <a:t> </a:t>
            </a:r>
            <a:r>
              <a:rPr lang="it-IT" sz="1750" dirty="0" err="1" smtClean="0"/>
              <a:t>this</a:t>
            </a:r>
            <a:r>
              <a:rPr lang="it-IT" sz="1750" dirty="0" smtClean="0"/>
              <a:t> </a:t>
            </a:r>
            <a:r>
              <a:rPr lang="it-IT" sz="1750" dirty="0" err="1" smtClean="0"/>
              <a:t>unchanging</a:t>
            </a:r>
            <a:r>
              <a:rPr lang="it-IT" sz="1750" dirty="0" smtClean="0"/>
              <a:t> </a:t>
            </a:r>
            <a:r>
              <a:rPr lang="it-IT" sz="1750" dirty="0" err="1" smtClean="0"/>
              <a:t>people</a:t>
            </a:r>
            <a:r>
              <a:rPr lang="it-IT" sz="1750" dirty="0" smtClean="0"/>
              <a:t>» (481), caratterizzato da «</a:t>
            </a:r>
            <a:r>
              <a:rPr lang="it-IT" sz="1750" dirty="0" err="1" smtClean="0"/>
              <a:t>reasonableness</a:t>
            </a:r>
            <a:r>
              <a:rPr lang="it-IT" sz="1750" dirty="0" smtClean="0"/>
              <a:t>, </a:t>
            </a:r>
            <a:r>
              <a:rPr lang="it-IT" sz="1750" dirty="0" err="1" smtClean="0"/>
              <a:t>clearness</a:t>
            </a:r>
            <a:r>
              <a:rPr lang="it-IT" sz="1750" dirty="0" smtClean="0"/>
              <a:t> and </a:t>
            </a:r>
            <a:r>
              <a:rPr lang="it-IT" sz="1750" dirty="0" err="1" smtClean="0"/>
              <a:t>consistency</a:t>
            </a:r>
            <a:r>
              <a:rPr lang="it-IT" sz="1750" dirty="0" smtClean="0"/>
              <a:t>»</a:t>
            </a:r>
          </a:p>
          <a:p>
            <a:r>
              <a:rPr lang="it-IT" sz="1750" dirty="0" smtClean="0"/>
              <a:t>«</a:t>
            </a:r>
            <a:r>
              <a:rPr lang="en-GB" sz="1800" dirty="0"/>
              <a:t>When we </a:t>
            </a:r>
            <a:r>
              <a:rPr lang="en-GB" sz="1800" dirty="0" smtClean="0"/>
              <a:t>pass</a:t>
            </a:r>
            <a:r>
              <a:rPr lang="en-GB" sz="1800" dirty="0"/>
              <a:t>, </a:t>
            </a:r>
            <a:r>
              <a:rPr lang="en-GB" sz="1800" dirty="0" smtClean="0"/>
              <a:t>indeed</a:t>
            </a:r>
            <a:r>
              <a:rPr lang="en-GB" sz="1800" dirty="0"/>
              <a:t>, from the ravings of the </a:t>
            </a:r>
            <a:r>
              <a:rPr lang="en-GB" sz="1800" dirty="0" err="1" smtClean="0"/>
              <a:t>Zendavesta</a:t>
            </a:r>
            <a:r>
              <a:rPr lang="en-GB" sz="1800" dirty="0"/>
              <a:t>, or the </a:t>
            </a:r>
            <a:r>
              <a:rPr lang="en-GB" sz="1800" dirty="0" err="1"/>
              <a:t>Puranas</a:t>
            </a:r>
            <a:r>
              <a:rPr lang="en-GB" sz="1800" dirty="0"/>
              <a:t>, to </a:t>
            </a:r>
            <a:r>
              <a:rPr lang="en-GB" sz="1800" dirty="0" smtClean="0"/>
              <a:t>the tone </a:t>
            </a:r>
            <a:r>
              <a:rPr lang="en-GB" sz="1800" dirty="0"/>
              <a:t>of </a:t>
            </a:r>
            <a:r>
              <a:rPr lang="en-GB" sz="1800" dirty="0" smtClean="0"/>
              <a:t>sense </a:t>
            </a:r>
            <a:r>
              <a:rPr lang="en-GB" sz="1800" dirty="0"/>
              <a:t>and of </a:t>
            </a:r>
            <a:r>
              <a:rPr lang="en-GB" sz="1800" dirty="0" smtClean="0"/>
              <a:t>business </a:t>
            </a:r>
            <a:r>
              <a:rPr lang="en-GB" sz="1800" dirty="0"/>
              <a:t>of this </a:t>
            </a:r>
            <a:r>
              <a:rPr lang="en-GB" sz="1800" dirty="0" smtClean="0"/>
              <a:t>Chinese </a:t>
            </a:r>
            <a:r>
              <a:rPr lang="en-GB" sz="1800" dirty="0"/>
              <a:t>collection, we s</a:t>
            </a:r>
            <a:r>
              <a:rPr lang="en-GB" sz="1800" dirty="0" smtClean="0"/>
              <a:t>eem to </a:t>
            </a:r>
            <a:r>
              <a:rPr lang="en-GB" sz="1800" dirty="0"/>
              <a:t>be </a:t>
            </a:r>
            <a:r>
              <a:rPr lang="en-GB" sz="1800" dirty="0" smtClean="0"/>
              <a:t>passing </a:t>
            </a:r>
            <a:r>
              <a:rPr lang="en-GB" sz="1800" dirty="0"/>
              <a:t>from </a:t>
            </a:r>
            <a:r>
              <a:rPr lang="en-GB" sz="1800" dirty="0" smtClean="0"/>
              <a:t>darkness </a:t>
            </a:r>
            <a:r>
              <a:rPr lang="en-GB" sz="1800" dirty="0"/>
              <a:t>to </a:t>
            </a:r>
            <a:r>
              <a:rPr lang="en-GB" sz="1800" dirty="0" smtClean="0"/>
              <a:t>light» (482).</a:t>
            </a:r>
            <a:endParaRPr lang="it-IT" sz="1750" dirty="0" smtClean="0"/>
          </a:p>
          <a:p>
            <a:r>
              <a:rPr lang="it-IT" sz="1750" dirty="0" smtClean="0"/>
              <a:t>«</a:t>
            </a:r>
            <a:r>
              <a:rPr lang="en-GB" sz="1800" dirty="0"/>
              <a:t>In every thing relating to political freedom or </a:t>
            </a:r>
            <a:r>
              <a:rPr lang="en-GB" sz="1800" dirty="0" smtClean="0"/>
              <a:t>individual </a:t>
            </a:r>
            <a:r>
              <a:rPr lang="en-GB" sz="1800" dirty="0"/>
              <a:t>independence, it is indeed </a:t>
            </a:r>
            <a:r>
              <a:rPr lang="en-GB" sz="1800" dirty="0" smtClean="0"/>
              <a:t>woefully </a:t>
            </a:r>
            <a:r>
              <a:rPr lang="en-GB" sz="1800" dirty="0"/>
              <a:t>defective ; but, for </a:t>
            </a:r>
            <a:r>
              <a:rPr lang="en-GB" sz="1800" dirty="0" smtClean="0"/>
              <a:t>the repression </a:t>
            </a:r>
            <a:r>
              <a:rPr lang="en-GB" sz="1800" dirty="0"/>
              <a:t>of </a:t>
            </a:r>
            <a:r>
              <a:rPr lang="en-GB" sz="1800" dirty="0" smtClean="0"/>
              <a:t>disorder, </a:t>
            </a:r>
            <a:r>
              <a:rPr lang="en-GB" sz="1800" dirty="0"/>
              <a:t>and the gentle coercion of a </a:t>
            </a:r>
            <a:r>
              <a:rPr lang="en-GB" sz="1800" dirty="0" smtClean="0"/>
              <a:t>vast population</a:t>
            </a:r>
            <a:r>
              <a:rPr lang="en-GB" sz="1800" dirty="0"/>
              <a:t>, it appears to us to be, in general, equally mild and </a:t>
            </a:r>
            <a:r>
              <a:rPr lang="en-GB" sz="1800" dirty="0" smtClean="0"/>
              <a:t>efficacious</a:t>
            </a:r>
            <a:r>
              <a:rPr lang="en-GB" sz="1800" dirty="0"/>
              <a:t>. The </a:t>
            </a:r>
            <a:r>
              <a:rPr lang="en-GB" sz="1800" dirty="0" smtClean="0"/>
              <a:t>state </a:t>
            </a:r>
            <a:r>
              <a:rPr lang="en-GB" sz="1800" dirty="0"/>
              <a:t>of </a:t>
            </a:r>
            <a:r>
              <a:rPr lang="en-GB" sz="1800" dirty="0" smtClean="0"/>
              <a:t>society </a:t>
            </a:r>
            <a:r>
              <a:rPr lang="en-GB" sz="1800" dirty="0"/>
              <a:t>for which it was formed, appears </a:t>
            </a:r>
            <a:r>
              <a:rPr lang="en-GB" sz="1800" dirty="0" smtClean="0"/>
              <a:t>incidentally </a:t>
            </a:r>
            <a:r>
              <a:rPr lang="en-GB" sz="1800" dirty="0"/>
              <a:t>to be a low and a wretched s</a:t>
            </a:r>
            <a:r>
              <a:rPr lang="en-GB" sz="1800" dirty="0" smtClean="0"/>
              <a:t>tate </a:t>
            </a:r>
            <a:r>
              <a:rPr lang="en-GB" sz="1800" dirty="0"/>
              <a:t>of </a:t>
            </a:r>
            <a:r>
              <a:rPr lang="en-GB" sz="1800" dirty="0" smtClean="0"/>
              <a:t>society </a:t>
            </a:r>
            <a:r>
              <a:rPr lang="en-GB" sz="1800" dirty="0"/>
              <a:t>; but we </a:t>
            </a:r>
            <a:r>
              <a:rPr lang="en-GB" sz="1800" dirty="0" smtClean="0"/>
              <a:t>do not </a:t>
            </a:r>
            <a:r>
              <a:rPr lang="en-GB" sz="1800" dirty="0"/>
              <a:t>know that </a:t>
            </a:r>
            <a:r>
              <a:rPr lang="en-GB" sz="1800" dirty="0" smtClean="0"/>
              <a:t>wiser </a:t>
            </a:r>
            <a:r>
              <a:rPr lang="en-GB" sz="1800" dirty="0"/>
              <a:t>means could have been </a:t>
            </a:r>
            <a:r>
              <a:rPr lang="en-GB" sz="1800" dirty="0" smtClean="0"/>
              <a:t>devised </a:t>
            </a:r>
            <a:r>
              <a:rPr lang="en-GB" sz="1800" dirty="0"/>
              <a:t>for </a:t>
            </a:r>
            <a:r>
              <a:rPr lang="en-GB" sz="1800" dirty="0" smtClean="0"/>
              <a:t>maintaining </a:t>
            </a:r>
            <a:r>
              <a:rPr lang="en-GB" sz="1800" dirty="0"/>
              <a:t>it in peace and </a:t>
            </a:r>
            <a:r>
              <a:rPr lang="en-GB" sz="1800" dirty="0" smtClean="0"/>
              <a:t>tranquillity» (482)</a:t>
            </a:r>
            <a:endParaRPr lang="it-IT" sz="1750" dirty="0" smtClean="0"/>
          </a:p>
          <a:p>
            <a:r>
              <a:rPr lang="it-IT" sz="1750" dirty="0" smtClean="0"/>
              <a:t>dubita sul grado di applicazione e di obbedienza, scarsa corrispondenza tra buone leggi e «</a:t>
            </a:r>
            <a:r>
              <a:rPr lang="it-IT" sz="1750" dirty="0" err="1" smtClean="0"/>
              <a:t>national</a:t>
            </a:r>
            <a:r>
              <a:rPr lang="it-IT" sz="1750" dirty="0" smtClean="0"/>
              <a:t> </a:t>
            </a:r>
            <a:r>
              <a:rPr lang="it-IT" sz="1750" dirty="0" err="1" smtClean="0"/>
              <a:t>morality</a:t>
            </a:r>
            <a:r>
              <a:rPr lang="it-IT" sz="1750" dirty="0" smtClean="0"/>
              <a:t>»; punizioni e severità provano solo la diffusione del crimine e l’impunità; diffusione universale della corruzione e dove questa è così diffusa, il buon governo è impossibile</a:t>
            </a:r>
          </a:p>
          <a:p>
            <a:endParaRPr lang="it-IT" sz="2000" dirty="0" smtClean="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48</a:t>
            </a:fld>
            <a:endParaRPr lang="en-GB" dirty="0"/>
          </a:p>
        </p:txBody>
      </p:sp>
      <p:sp>
        <p:nvSpPr>
          <p:cNvPr id="8" name="Title 1"/>
          <p:cNvSpPr>
            <a:spLocks noGrp="1"/>
          </p:cNvSpPr>
          <p:nvPr>
            <p:ph type="title"/>
          </p:nvPr>
        </p:nvSpPr>
        <p:spPr>
          <a:xfrm>
            <a:off x="467544" y="147795"/>
            <a:ext cx="7903840" cy="864097"/>
          </a:xfrm>
        </p:spPr>
        <p:txBody>
          <a:bodyPr>
            <a:normAutofit fontScale="90000"/>
          </a:bodyPr>
          <a:lstStyle/>
          <a:p>
            <a:r>
              <a:rPr lang="it-IT" sz="3600" dirty="0" smtClean="0"/>
              <a:t>Ricezione del </a:t>
            </a:r>
            <a:r>
              <a:rPr lang="it-IT" sz="3600" i="1" dirty="0" smtClean="0"/>
              <a:t>Codice cinese</a:t>
            </a:r>
            <a:r>
              <a:rPr lang="it-IT" sz="3600" dirty="0" smtClean="0"/>
              <a:t>: la </a:t>
            </a:r>
            <a:r>
              <a:rPr lang="it-IT" sz="3600" i="1" dirty="0" err="1" smtClean="0"/>
              <a:t>Edinburgh</a:t>
            </a:r>
            <a:r>
              <a:rPr lang="it-IT" sz="3600" i="1" dirty="0" smtClean="0"/>
              <a:t> </a:t>
            </a:r>
            <a:r>
              <a:rPr lang="it-IT" sz="3600" i="1" dirty="0" err="1" smtClean="0"/>
              <a:t>Review</a:t>
            </a:r>
            <a:endParaRPr lang="en-GB" sz="3600" dirty="0"/>
          </a:p>
        </p:txBody>
      </p:sp>
    </p:spTree>
    <p:extLst>
      <p:ext uri="{BB962C8B-B14F-4D97-AF65-F5344CB8AC3E}">
        <p14:creationId xmlns:p14="http://schemas.microsoft.com/office/powerpoint/2010/main" val="25385677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039" y="1285700"/>
            <a:ext cx="8746063" cy="5335043"/>
          </a:xfrm>
        </p:spPr>
        <p:txBody>
          <a:bodyPr>
            <a:noAutofit/>
          </a:bodyPr>
          <a:lstStyle/>
          <a:p>
            <a:r>
              <a:rPr lang="it-IT" sz="2000" dirty="0" smtClean="0"/>
              <a:t>Rileva </a:t>
            </a:r>
            <a:r>
              <a:rPr lang="it-IT" sz="2000" b="1" i="1" dirty="0">
                <a:solidFill>
                  <a:srgbClr val="FFC000"/>
                </a:solidFill>
              </a:rPr>
              <a:t>un eccesso di regolamentazione </a:t>
            </a:r>
            <a:r>
              <a:rPr lang="it-IT" sz="2000" dirty="0" smtClean="0"/>
              <a:t>della condotta individuale: «</a:t>
            </a:r>
            <a:r>
              <a:rPr lang="en-GB" sz="2000" dirty="0"/>
              <a:t>The next thing t</a:t>
            </a:r>
            <a:r>
              <a:rPr lang="en-GB" sz="2000" dirty="0" smtClean="0"/>
              <a:t>hat strikes </a:t>
            </a:r>
            <a:r>
              <a:rPr lang="en-GB" sz="2000" dirty="0"/>
              <a:t>us as remarkable </a:t>
            </a:r>
            <a:r>
              <a:rPr lang="en-GB" sz="2000" dirty="0" smtClean="0"/>
              <a:t>in this </a:t>
            </a:r>
            <a:r>
              <a:rPr lang="en-GB" sz="2000" dirty="0"/>
              <a:t>collection, </a:t>
            </a:r>
            <a:r>
              <a:rPr lang="en-GB" sz="2000" dirty="0" smtClean="0"/>
              <a:t>is the </a:t>
            </a:r>
            <a:r>
              <a:rPr lang="en-GB" sz="2000" dirty="0"/>
              <a:t>excessive and unprofitable accuracy and minuteness of its </a:t>
            </a:r>
            <a:r>
              <a:rPr lang="en-GB" sz="2000" dirty="0" smtClean="0"/>
              <a:t>regulations - </a:t>
            </a:r>
            <a:r>
              <a:rPr lang="en-GB" sz="2000" dirty="0"/>
              <a:t>the constant desire to regulate every thing whatever,—</a:t>
            </a:r>
            <a:r>
              <a:rPr lang="en-GB" sz="2000" dirty="0" smtClean="0"/>
              <a:t>to interfere </a:t>
            </a:r>
            <a:r>
              <a:rPr lang="en-GB" sz="2000" dirty="0"/>
              <a:t>in every action, and to fix immutably, beforehand, </a:t>
            </a:r>
            <a:r>
              <a:rPr lang="en-GB" sz="2000" dirty="0" smtClean="0"/>
              <a:t>the effect </a:t>
            </a:r>
            <a:r>
              <a:rPr lang="en-GB" sz="2000" dirty="0"/>
              <a:t>of every shade of distinction which a case may receive </a:t>
            </a:r>
            <a:r>
              <a:rPr lang="en-GB" sz="2000" dirty="0" smtClean="0"/>
              <a:t>from its </a:t>
            </a:r>
            <a:r>
              <a:rPr lang="en-GB" sz="2000" dirty="0"/>
              <a:t>circumstances</a:t>
            </a:r>
            <a:r>
              <a:rPr lang="en-GB" sz="2000" dirty="0" smtClean="0"/>
              <a:t>. Now</a:t>
            </a:r>
            <a:r>
              <a:rPr lang="en-GB" sz="2000" dirty="0"/>
              <a:t>, this extraordinary minuteness </a:t>
            </a:r>
            <a:r>
              <a:rPr lang="en-GB" sz="2000" dirty="0" smtClean="0"/>
              <a:t>and </a:t>
            </a:r>
            <a:r>
              <a:rPr lang="en-GB" sz="2000" b="1" i="1" dirty="0" smtClean="0">
                <a:solidFill>
                  <a:srgbClr val="FFC000"/>
                </a:solidFill>
              </a:rPr>
              <a:t>oppressive </a:t>
            </a:r>
            <a:r>
              <a:rPr lang="en-GB" sz="2000" b="1" i="1" dirty="0">
                <a:solidFill>
                  <a:srgbClr val="FFC000"/>
                </a:solidFill>
              </a:rPr>
              <a:t>interference with the freedom of private conduct</a:t>
            </a:r>
            <a:r>
              <a:rPr lang="en-GB" sz="2000" dirty="0"/>
              <a:t>, </a:t>
            </a:r>
            <a:r>
              <a:rPr lang="en-GB" sz="2000" dirty="0" smtClean="0"/>
              <a:t>is not </a:t>
            </a:r>
            <a:r>
              <a:rPr lang="en-GB" sz="2000" dirty="0"/>
              <a:t>to be considered merely as arising from that passion for </a:t>
            </a:r>
            <a:r>
              <a:rPr lang="en-GB" sz="2000" dirty="0" smtClean="0"/>
              <a:t>governing </a:t>
            </a:r>
            <a:r>
              <a:rPr lang="en-GB" sz="2000" dirty="0"/>
              <a:t>too much, which is apt to infest all persons in </a:t>
            </a:r>
            <a:r>
              <a:rPr lang="en-GB" sz="2000" dirty="0" smtClean="0"/>
              <a:t>possession of </a:t>
            </a:r>
            <a:r>
              <a:rPr lang="en-GB" sz="2000" dirty="0"/>
              <a:t>absolute </a:t>
            </a:r>
            <a:r>
              <a:rPr lang="en-GB" sz="2000" dirty="0" smtClean="0"/>
              <a:t>power; </a:t>
            </a:r>
            <a:r>
              <a:rPr lang="en-GB" sz="2000" dirty="0"/>
              <a:t>but appears to us to indicate </a:t>
            </a:r>
            <a:r>
              <a:rPr lang="en-GB" sz="2000" b="1" i="1" dirty="0">
                <a:solidFill>
                  <a:srgbClr val="FFC000"/>
                </a:solidFill>
              </a:rPr>
              <a:t>a certain stage in the progress of society, and to belong to a period of civilization, beyond which the Chinese have not yet been permitted to advance</a:t>
            </a:r>
            <a:r>
              <a:rPr lang="en-GB" sz="2000" dirty="0" smtClean="0"/>
              <a:t>» (483).</a:t>
            </a:r>
          </a:p>
          <a:p>
            <a:r>
              <a:rPr lang="it-IT" sz="1800" dirty="0" smtClean="0"/>
              <a:t>«</a:t>
            </a:r>
            <a:r>
              <a:rPr lang="en-GB" sz="1800" dirty="0"/>
              <a:t>In all these institutions </a:t>
            </a:r>
            <a:r>
              <a:rPr lang="en-GB" sz="1600" i="1" dirty="0" smtClean="0"/>
              <a:t>[caste in India </a:t>
            </a:r>
            <a:r>
              <a:rPr lang="en-GB" sz="1600" i="1" dirty="0" err="1" smtClean="0"/>
              <a:t>ed</a:t>
            </a:r>
            <a:r>
              <a:rPr lang="en-GB" sz="1600" i="1" dirty="0" smtClean="0"/>
              <a:t> </a:t>
            </a:r>
            <a:r>
              <a:rPr lang="en-GB" sz="1600" i="1" dirty="0" err="1" smtClean="0"/>
              <a:t>Egitto</a:t>
            </a:r>
            <a:r>
              <a:rPr lang="en-GB" sz="1600" i="1" dirty="0" smtClean="0"/>
              <a:t>, </a:t>
            </a:r>
            <a:r>
              <a:rPr lang="en-GB" sz="1600" i="1" dirty="0" err="1" smtClean="0"/>
              <a:t>disciplina</a:t>
            </a:r>
            <a:r>
              <a:rPr lang="en-GB" sz="1600" i="1" dirty="0" smtClean="0"/>
              <a:t> </a:t>
            </a:r>
            <a:r>
              <a:rPr lang="en-GB" sz="1600" i="1" dirty="0" err="1" smtClean="0"/>
              <a:t>sociale</a:t>
            </a:r>
            <a:r>
              <a:rPr lang="en-GB" sz="1600" i="1" dirty="0" smtClean="0"/>
              <a:t> a Sparta, </a:t>
            </a:r>
            <a:r>
              <a:rPr lang="en-GB" sz="1600" i="1" dirty="0" err="1" smtClean="0"/>
              <a:t>distinzioni</a:t>
            </a:r>
            <a:r>
              <a:rPr lang="en-GB" sz="1600" i="1" dirty="0" smtClean="0"/>
              <a:t> </a:t>
            </a:r>
            <a:r>
              <a:rPr lang="en-GB" sz="1600" i="1" dirty="0" err="1" smtClean="0"/>
              <a:t>cerimoniali</a:t>
            </a:r>
            <a:r>
              <a:rPr lang="en-GB" sz="1600" i="1" dirty="0" smtClean="0"/>
              <a:t> </a:t>
            </a:r>
            <a:r>
              <a:rPr lang="en-GB" sz="1600" i="1" dirty="0" err="1" smtClean="0"/>
              <a:t>nelle</a:t>
            </a:r>
            <a:r>
              <a:rPr lang="en-GB" sz="1600" i="1" dirty="0" smtClean="0"/>
              <a:t> </a:t>
            </a:r>
            <a:r>
              <a:rPr lang="en-GB" sz="1600" i="1" dirty="0" err="1" smtClean="0"/>
              <a:t>tribù</a:t>
            </a:r>
            <a:r>
              <a:rPr lang="en-GB" sz="1600" i="1" dirty="0" smtClean="0"/>
              <a:t> </a:t>
            </a:r>
            <a:r>
              <a:rPr lang="en-GB" sz="1600" i="1" dirty="0" err="1" smtClean="0"/>
              <a:t>indiane</a:t>
            </a:r>
            <a:r>
              <a:rPr lang="en-GB" sz="1600" i="1" dirty="0" smtClean="0"/>
              <a:t> e del </a:t>
            </a:r>
            <a:r>
              <a:rPr lang="en-GB" sz="1600" i="1" dirty="0" err="1" smtClean="0"/>
              <a:t>Pacifico</a:t>
            </a:r>
            <a:r>
              <a:rPr lang="en-GB" sz="1600" i="1" dirty="0" smtClean="0"/>
              <a:t>, </a:t>
            </a:r>
            <a:r>
              <a:rPr lang="en-GB" sz="1600" i="1" dirty="0" err="1" smtClean="0"/>
              <a:t>il</a:t>
            </a:r>
            <a:r>
              <a:rPr lang="en-GB" sz="1600" i="1" dirty="0" smtClean="0"/>
              <a:t> </a:t>
            </a:r>
            <a:r>
              <a:rPr lang="en-GB" sz="1600" i="1" dirty="0" err="1" smtClean="0"/>
              <a:t>sistema</a:t>
            </a:r>
            <a:r>
              <a:rPr lang="en-GB" sz="1600" i="1" dirty="0" smtClean="0"/>
              <a:t> </a:t>
            </a:r>
            <a:r>
              <a:rPr lang="en-GB" sz="1600" i="1" dirty="0" err="1" smtClean="0"/>
              <a:t>feudale</a:t>
            </a:r>
            <a:r>
              <a:rPr lang="en-GB" sz="1600" i="1" dirty="0" smtClean="0"/>
              <a:t>, </a:t>
            </a:r>
            <a:r>
              <a:rPr lang="en-GB" sz="1600" i="1" dirty="0" err="1" smtClean="0"/>
              <a:t>i</a:t>
            </a:r>
            <a:r>
              <a:rPr lang="en-GB" sz="1600" i="1" dirty="0" smtClean="0"/>
              <a:t> privilege </a:t>
            </a:r>
            <a:r>
              <a:rPr lang="en-GB" sz="1600" i="1" dirty="0" err="1" smtClean="0"/>
              <a:t>nobiliari</a:t>
            </a:r>
            <a:r>
              <a:rPr lang="en-GB" sz="1600" i="1" dirty="0" smtClean="0"/>
              <a:t>] </a:t>
            </a:r>
            <a:r>
              <a:rPr lang="en-GB" sz="1800" dirty="0" smtClean="0"/>
              <a:t>we see a </a:t>
            </a:r>
            <a:r>
              <a:rPr lang="en-GB" sz="1800" dirty="0"/>
              <a:t>love of regularity, and of complete and </a:t>
            </a:r>
            <a:r>
              <a:rPr lang="en-GB" sz="1800" dirty="0" smtClean="0"/>
              <a:t> thoroughgoing control, interfering </a:t>
            </a:r>
            <a:r>
              <a:rPr lang="en-GB" sz="1800" dirty="0"/>
              <a:t>at a very early period with the natural freedom </a:t>
            </a:r>
            <a:r>
              <a:rPr lang="en-GB" sz="1800" dirty="0" smtClean="0"/>
              <a:t>and equality </a:t>
            </a:r>
            <a:r>
              <a:rPr lang="en-GB" sz="1800" dirty="0"/>
              <a:t>of </a:t>
            </a:r>
            <a:r>
              <a:rPr lang="en-GB" sz="1800" dirty="0" smtClean="0"/>
              <a:t>men […]» (485)</a:t>
            </a:r>
            <a:endParaRPr lang="it-IT" sz="1800" dirty="0" smtClean="0"/>
          </a:p>
          <a:p>
            <a:endParaRPr lang="it-IT" sz="2000" dirty="0" smtClean="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49</a:t>
            </a:fld>
            <a:endParaRPr lang="en-GB" dirty="0"/>
          </a:p>
        </p:txBody>
      </p:sp>
      <p:sp>
        <p:nvSpPr>
          <p:cNvPr id="7" name="Title 1"/>
          <p:cNvSpPr>
            <a:spLocks noGrp="1"/>
          </p:cNvSpPr>
          <p:nvPr>
            <p:ph type="title"/>
          </p:nvPr>
        </p:nvSpPr>
        <p:spPr>
          <a:xfrm>
            <a:off x="185038" y="332656"/>
            <a:ext cx="8746063" cy="864097"/>
          </a:xfrm>
        </p:spPr>
        <p:txBody>
          <a:bodyPr>
            <a:noAutofit/>
          </a:bodyPr>
          <a:lstStyle/>
          <a:p>
            <a:r>
              <a:rPr lang="it-IT" sz="3600" dirty="0" smtClean="0"/>
              <a:t>Ricezione del </a:t>
            </a:r>
            <a:r>
              <a:rPr lang="it-IT" sz="3600" i="1" dirty="0" smtClean="0"/>
              <a:t>Codice cinese</a:t>
            </a:r>
            <a:r>
              <a:rPr lang="it-IT" sz="3600" dirty="0" smtClean="0"/>
              <a:t>: la </a:t>
            </a:r>
            <a:r>
              <a:rPr lang="it-IT" sz="3600" i="1" dirty="0" err="1" smtClean="0"/>
              <a:t>Edinburgh</a:t>
            </a:r>
            <a:r>
              <a:rPr lang="it-IT" sz="3600" i="1" dirty="0" smtClean="0"/>
              <a:t> </a:t>
            </a:r>
            <a:r>
              <a:rPr lang="it-IT" sz="3600" i="1" dirty="0" err="1" smtClean="0"/>
              <a:t>Review</a:t>
            </a:r>
            <a:endParaRPr lang="en-GB" sz="3600" dirty="0"/>
          </a:p>
        </p:txBody>
      </p:sp>
    </p:spTree>
    <p:extLst>
      <p:ext uri="{BB962C8B-B14F-4D97-AF65-F5344CB8AC3E}">
        <p14:creationId xmlns:p14="http://schemas.microsoft.com/office/powerpoint/2010/main" val="2952946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7"/>
            <a:ext cx="7344816" cy="648072"/>
          </a:xfrm>
        </p:spPr>
        <p:txBody>
          <a:bodyPr>
            <a:normAutofit fontScale="90000"/>
          </a:bodyPr>
          <a:lstStyle/>
          <a:p>
            <a:r>
              <a:rPr lang="it-IT" dirty="0" err="1" smtClean="0"/>
              <a:t>Du</a:t>
            </a:r>
            <a:r>
              <a:rPr lang="it-IT" dirty="0" smtClean="0"/>
              <a:t> </a:t>
            </a:r>
            <a:r>
              <a:rPr lang="it-IT" dirty="0" err="1" smtClean="0"/>
              <a:t>Halde</a:t>
            </a:r>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5</a:t>
            </a:fld>
            <a:endParaRPr lang="en-GB" dirty="0"/>
          </a:p>
        </p:txBody>
      </p:sp>
      <p:pic>
        <p:nvPicPr>
          <p:cNvPr id="10" name="Content Placeholder 9"/>
          <p:cNvPicPr>
            <a:picLocks noGrp="1" noChangeAspect="1"/>
          </p:cNvPicPr>
          <p:nvPr>
            <p:ph idx="1"/>
          </p:nvPr>
        </p:nvPicPr>
        <p:blipFill>
          <a:blip r:embed="rId2"/>
          <a:stretch>
            <a:fillRect/>
          </a:stretch>
        </p:blipFill>
        <p:spPr>
          <a:xfrm>
            <a:off x="179511" y="86712"/>
            <a:ext cx="3083155" cy="413437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3569" y="4254292"/>
            <a:ext cx="5299241" cy="257061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0020" y="69937"/>
            <a:ext cx="3320375" cy="4121286"/>
          </a:xfrm>
          <a:prstGeom prst="rect">
            <a:avLst/>
          </a:prstGeom>
        </p:spPr>
      </p:pic>
    </p:spTree>
    <p:extLst>
      <p:ext uri="{BB962C8B-B14F-4D97-AF65-F5344CB8AC3E}">
        <p14:creationId xmlns:p14="http://schemas.microsoft.com/office/powerpoint/2010/main" val="3769743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712968" cy="641621"/>
          </a:xfrm>
        </p:spPr>
        <p:txBody>
          <a:bodyPr>
            <a:normAutofit/>
          </a:bodyPr>
          <a:lstStyle/>
          <a:p>
            <a:r>
              <a:rPr lang="it-IT" sz="3600" dirty="0" smtClean="0"/>
              <a:t>Ricezione del </a:t>
            </a:r>
            <a:r>
              <a:rPr lang="it-IT" sz="3600" i="1" dirty="0" smtClean="0"/>
              <a:t>Codice cinese</a:t>
            </a:r>
            <a:r>
              <a:rPr lang="it-IT" sz="3600" dirty="0" smtClean="0"/>
              <a:t>: la </a:t>
            </a:r>
            <a:r>
              <a:rPr lang="it-IT" sz="3600" i="1" dirty="0" err="1" smtClean="0"/>
              <a:t>Edinburgh</a:t>
            </a:r>
            <a:r>
              <a:rPr lang="it-IT" sz="3600" i="1" dirty="0" smtClean="0"/>
              <a:t> </a:t>
            </a:r>
            <a:r>
              <a:rPr lang="it-IT" sz="3600" i="1" dirty="0" err="1" smtClean="0"/>
              <a:t>Review</a:t>
            </a:r>
            <a:endParaRPr lang="en-GB" sz="3600" dirty="0"/>
          </a:p>
        </p:txBody>
      </p:sp>
      <p:sp>
        <p:nvSpPr>
          <p:cNvPr id="3" name="Content Placeholder 2"/>
          <p:cNvSpPr>
            <a:spLocks noGrp="1"/>
          </p:cNvSpPr>
          <p:nvPr>
            <p:ph idx="1"/>
          </p:nvPr>
        </p:nvSpPr>
        <p:spPr>
          <a:xfrm>
            <a:off x="222681" y="1275209"/>
            <a:ext cx="8742297" cy="5184576"/>
          </a:xfrm>
        </p:spPr>
        <p:txBody>
          <a:bodyPr>
            <a:noAutofit/>
          </a:bodyPr>
          <a:lstStyle/>
          <a:p>
            <a:pPr>
              <a:lnSpc>
                <a:spcPct val="100000"/>
              </a:lnSpc>
            </a:pPr>
            <a:r>
              <a:rPr lang="it-IT" sz="2000" dirty="0" smtClean="0"/>
              <a:t>«</a:t>
            </a:r>
            <a:r>
              <a:rPr lang="en-GB" sz="2000" dirty="0"/>
              <a:t>As real civilization advanced, however, this </a:t>
            </a:r>
            <a:r>
              <a:rPr lang="en-GB" sz="2000" dirty="0" smtClean="0"/>
              <a:t>control was felt </a:t>
            </a:r>
            <a:r>
              <a:rPr lang="en-GB" sz="2000" dirty="0"/>
              <a:t>to </a:t>
            </a:r>
            <a:r>
              <a:rPr lang="en-GB" sz="2000" dirty="0" smtClean="0"/>
              <a:t>be </a:t>
            </a:r>
            <a:r>
              <a:rPr lang="en-GB" sz="2000" dirty="0"/>
              <a:t>both grievous and </a:t>
            </a:r>
            <a:r>
              <a:rPr lang="en-GB" sz="2000" dirty="0" smtClean="0"/>
              <a:t>unnecessary: </a:t>
            </a:r>
            <a:r>
              <a:rPr lang="en-GB" sz="2000" dirty="0"/>
              <a:t>a more liberal </a:t>
            </a:r>
            <a:r>
              <a:rPr lang="en-GB" sz="2000" dirty="0" smtClean="0"/>
              <a:t>system was </a:t>
            </a:r>
            <a:r>
              <a:rPr lang="en-GB" sz="2000" dirty="0"/>
              <a:t>gradually </a:t>
            </a:r>
            <a:r>
              <a:rPr lang="en-GB" sz="2000" dirty="0" smtClean="0"/>
              <a:t>introduced: </a:t>
            </a:r>
            <a:r>
              <a:rPr lang="en-GB" sz="2000" dirty="0"/>
              <a:t>and, wherever human </a:t>
            </a:r>
            <a:r>
              <a:rPr lang="en-GB" sz="2000" dirty="0" smtClean="0"/>
              <a:t>intellect </a:t>
            </a:r>
            <a:r>
              <a:rPr lang="en-GB" sz="2000" dirty="0"/>
              <a:t>expanded, and national prosperity rose high, the bands </a:t>
            </a:r>
            <a:r>
              <a:rPr lang="en-GB" sz="2000" dirty="0" smtClean="0"/>
              <a:t>of this </a:t>
            </a:r>
            <a:r>
              <a:rPr lang="en-GB" sz="2000" dirty="0"/>
              <a:t>barbaric regularity were burst asunder—members of a </a:t>
            </a:r>
            <a:r>
              <a:rPr lang="en-GB" sz="2000" dirty="0" smtClean="0"/>
              <a:t>truly well </a:t>
            </a:r>
            <a:r>
              <a:rPr lang="en-GB" sz="2000" dirty="0"/>
              <a:t>regulated state were left to a freedom which </a:t>
            </a:r>
            <a:r>
              <a:rPr lang="en-GB" sz="2000" dirty="0" smtClean="0"/>
              <a:t>appeared frightful </a:t>
            </a:r>
            <a:r>
              <a:rPr lang="en-GB" sz="2000" dirty="0"/>
              <a:t>and pernicious to the keepers of a half-tamed </a:t>
            </a:r>
            <a:r>
              <a:rPr lang="en-GB" sz="2000" dirty="0" smtClean="0"/>
              <a:t>generation - </a:t>
            </a:r>
            <a:r>
              <a:rPr lang="en-GB" sz="2000" dirty="0"/>
              <a:t>a</a:t>
            </a:r>
            <a:r>
              <a:rPr lang="en-GB" sz="2000" dirty="0" smtClean="0"/>
              <a:t>nd </a:t>
            </a:r>
            <a:r>
              <a:rPr lang="en-GB" sz="2000" dirty="0"/>
              <a:t>men were restored to every degree of </a:t>
            </a:r>
            <a:r>
              <a:rPr lang="en-GB" sz="2000" dirty="0" smtClean="0"/>
              <a:t>independence that did </a:t>
            </a:r>
            <a:r>
              <a:rPr lang="en-GB" sz="2000" dirty="0"/>
              <a:t>not </a:t>
            </a:r>
            <a:r>
              <a:rPr lang="en-GB" sz="2000" dirty="0" smtClean="0"/>
              <a:t>manifestly </a:t>
            </a:r>
            <a:r>
              <a:rPr lang="en-GB" sz="2000" dirty="0"/>
              <a:t>endanger the safety of their </a:t>
            </a:r>
            <a:r>
              <a:rPr lang="en-GB" sz="2000" dirty="0" smtClean="0"/>
              <a:t>neighbours. […] </a:t>
            </a:r>
            <a:r>
              <a:rPr lang="en-GB" sz="2000" dirty="0"/>
              <a:t>men, like plants, </a:t>
            </a:r>
            <a:r>
              <a:rPr lang="en-GB" sz="2000" dirty="0" smtClean="0"/>
              <a:t>could only </a:t>
            </a:r>
            <a:r>
              <a:rPr lang="en-GB" sz="2000" dirty="0"/>
              <a:t>flourish when they were </a:t>
            </a:r>
            <a:r>
              <a:rPr lang="en-GB" sz="2000" dirty="0" smtClean="0"/>
              <a:t>free […] </a:t>
            </a:r>
            <a:r>
              <a:rPr lang="en-GB" sz="2000" b="1" i="1" dirty="0">
                <a:solidFill>
                  <a:srgbClr val="FFC000"/>
                </a:solidFill>
              </a:rPr>
              <a:t>the policy was worse which subjected men, in their private </a:t>
            </a:r>
            <a:r>
              <a:rPr lang="en-GB" sz="2000" b="1" i="1" dirty="0" smtClean="0">
                <a:solidFill>
                  <a:srgbClr val="FFC000"/>
                </a:solidFill>
              </a:rPr>
              <a:t>functions</a:t>
            </a:r>
            <a:r>
              <a:rPr lang="en-GB" sz="2000" b="1" i="1" dirty="0">
                <a:solidFill>
                  <a:srgbClr val="FFC000"/>
                </a:solidFill>
              </a:rPr>
              <a:t>, to </a:t>
            </a:r>
            <a:r>
              <a:rPr lang="en-GB" sz="2000" b="1" i="1" dirty="0" smtClean="0">
                <a:solidFill>
                  <a:srgbClr val="FFC000"/>
                </a:solidFill>
              </a:rPr>
              <a:t>the control </a:t>
            </a:r>
            <a:r>
              <a:rPr lang="en-GB" sz="2000" b="1" i="1" dirty="0">
                <a:solidFill>
                  <a:srgbClr val="FFC000"/>
                </a:solidFill>
              </a:rPr>
              <a:t>of government, a</a:t>
            </a:r>
            <a:r>
              <a:rPr lang="en-GB" sz="2000" b="1" i="1" dirty="0" smtClean="0">
                <a:solidFill>
                  <a:srgbClr val="FFC000"/>
                </a:solidFill>
              </a:rPr>
              <a:t>nd </a:t>
            </a:r>
            <a:r>
              <a:rPr lang="en-GB" sz="2000" b="1" i="1" dirty="0">
                <a:solidFill>
                  <a:srgbClr val="FFC000"/>
                </a:solidFill>
              </a:rPr>
              <a:t>drilled them into </a:t>
            </a:r>
            <a:r>
              <a:rPr lang="en-GB" sz="2000" b="1" i="1" dirty="0" smtClean="0">
                <a:solidFill>
                  <a:srgbClr val="FFC000"/>
                </a:solidFill>
              </a:rPr>
              <a:t>spiritless </a:t>
            </a:r>
            <a:r>
              <a:rPr lang="en-GB" sz="2000" b="1" i="1" dirty="0">
                <a:solidFill>
                  <a:srgbClr val="FFC000"/>
                </a:solidFill>
              </a:rPr>
              <a:t>subjection, by the perpetual visitation of the </a:t>
            </a:r>
            <a:r>
              <a:rPr lang="en-GB" sz="2000" b="1" i="1" dirty="0" smtClean="0">
                <a:solidFill>
                  <a:srgbClr val="FFC000"/>
                </a:solidFill>
              </a:rPr>
              <a:t>law. </a:t>
            </a:r>
            <a:r>
              <a:rPr lang="en-GB" sz="2000" b="1" i="1" dirty="0">
                <a:solidFill>
                  <a:srgbClr val="FFC000"/>
                </a:solidFill>
              </a:rPr>
              <a:t>In the spirit of this policy, however, and in the stage of </a:t>
            </a:r>
            <a:r>
              <a:rPr lang="en-GB" sz="2000" b="1" i="1" dirty="0" smtClean="0">
                <a:solidFill>
                  <a:srgbClr val="FFC000"/>
                </a:solidFill>
              </a:rPr>
              <a:t>society </a:t>
            </a:r>
            <a:r>
              <a:rPr lang="en-GB" sz="2000" b="1" i="1" dirty="0">
                <a:solidFill>
                  <a:srgbClr val="FFC000"/>
                </a:solidFill>
              </a:rPr>
              <a:t>by which it is engendered, does the Chinese code </a:t>
            </a:r>
            <a:r>
              <a:rPr lang="en-GB" sz="2000" b="1" i="1" dirty="0" smtClean="0">
                <a:solidFill>
                  <a:srgbClr val="FFC000"/>
                </a:solidFill>
              </a:rPr>
              <a:t>appear to </a:t>
            </a:r>
            <a:r>
              <a:rPr lang="en-GB" sz="2000" b="1" i="1" dirty="0">
                <a:solidFill>
                  <a:srgbClr val="FFC000"/>
                </a:solidFill>
              </a:rPr>
              <a:t>have been </a:t>
            </a:r>
            <a:r>
              <a:rPr lang="en-GB" sz="2000" b="1" i="1" dirty="0" smtClean="0">
                <a:solidFill>
                  <a:srgbClr val="FFC000"/>
                </a:solidFill>
              </a:rPr>
              <a:t>framed</a:t>
            </a:r>
            <a:r>
              <a:rPr lang="en-GB" sz="2000" dirty="0" smtClean="0"/>
              <a:t>; </a:t>
            </a:r>
            <a:r>
              <a:rPr lang="en-GB" sz="2000" dirty="0"/>
              <a:t>and to this general and widely </a:t>
            </a:r>
            <a:r>
              <a:rPr lang="en-GB" sz="2000" dirty="0" smtClean="0"/>
              <a:t>operating cause</a:t>
            </a:r>
            <a:r>
              <a:rPr lang="en-GB" sz="2000" dirty="0"/>
              <a:t>, are we inclined to refer its jealous and </a:t>
            </a:r>
            <a:r>
              <a:rPr lang="en-GB" sz="2000" dirty="0" smtClean="0"/>
              <a:t>vexatious interference </a:t>
            </a:r>
            <a:r>
              <a:rPr lang="en-GB" sz="2000" dirty="0"/>
              <a:t>with the ordinary duties of individuals</a:t>
            </a:r>
            <a:r>
              <a:rPr lang="en-GB" sz="2000" dirty="0" smtClean="0"/>
              <a:t>» (485-486)</a:t>
            </a:r>
            <a:endParaRPr lang="en-GB" sz="1700" dirty="0" smtClean="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50</a:t>
            </a:fld>
            <a:endParaRPr lang="en-GB" dirty="0"/>
          </a:p>
        </p:txBody>
      </p:sp>
    </p:spTree>
    <p:extLst>
      <p:ext uri="{BB962C8B-B14F-4D97-AF65-F5344CB8AC3E}">
        <p14:creationId xmlns:p14="http://schemas.microsoft.com/office/powerpoint/2010/main" val="33381287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90" y="208210"/>
            <a:ext cx="8712968" cy="641621"/>
          </a:xfrm>
        </p:spPr>
        <p:txBody>
          <a:bodyPr>
            <a:noAutofit/>
          </a:bodyPr>
          <a:lstStyle/>
          <a:p>
            <a:r>
              <a:rPr lang="it-IT" sz="3600" dirty="0"/>
              <a:t>Ricezione del </a:t>
            </a:r>
            <a:r>
              <a:rPr lang="it-IT" sz="3600" i="1" dirty="0"/>
              <a:t>Codice </a:t>
            </a:r>
            <a:r>
              <a:rPr lang="it-IT" sz="3600" i="1" dirty="0" smtClean="0"/>
              <a:t>cinese</a:t>
            </a:r>
            <a:r>
              <a:rPr lang="it-IT" sz="3600" dirty="0" smtClean="0"/>
              <a:t>: la </a:t>
            </a:r>
            <a:r>
              <a:rPr lang="it-IT" sz="3600" i="1" dirty="0" err="1" smtClean="0"/>
              <a:t>Edinburgh</a:t>
            </a:r>
            <a:r>
              <a:rPr lang="it-IT" sz="3600" i="1" dirty="0" smtClean="0"/>
              <a:t> </a:t>
            </a:r>
            <a:r>
              <a:rPr lang="it-IT" sz="3600" i="1" dirty="0" err="1" smtClean="0"/>
              <a:t>Review</a:t>
            </a:r>
            <a:endParaRPr lang="en-GB" sz="3600" dirty="0"/>
          </a:p>
        </p:txBody>
      </p:sp>
      <p:sp>
        <p:nvSpPr>
          <p:cNvPr id="3" name="Content Placeholder 2"/>
          <p:cNvSpPr>
            <a:spLocks noGrp="1"/>
          </p:cNvSpPr>
          <p:nvPr>
            <p:ph idx="1"/>
          </p:nvPr>
        </p:nvSpPr>
        <p:spPr>
          <a:xfrm>
            <a:off x="79975" y="849831"/>
            <a:ext cx="8956521" cy="5328592"/>
          </a:xfrm>
        </p:spPr>
        <p:txBody>
          <a:bodyPr>
            <a:noAutofit/>
          </a:bodyPr>
          <a:lstStyle/>
          <a:p>
            <a:r>
              <a:rPr lang="it-IT" sz="1600" dirty="0" smtClean="0"/>
              <a:t>«</a:t>
            </a:r>
            <a:r>
              <a:rPr lang="en-GB" sz="1600" dirty="0"/>
              <a:t>Upon the </a:t>
            </a:r>
            <a:r>
              <a:rPr lang="en-GB" sz="1600" b="1" i="1" dirty="0">
                <a:solidFill>
                  <a:srgbClr val="FFC000"/>
                </a:solidFill>
              </a:rPr>
              <a:t>folly of these regulations </a:t>
            </a:r>
            <a:r>
              <a:rPr lang="en-GB" sz="1600" dirty="0"/>
              <a:t>it is unnecessary to enlarge</a:t>
            </a:r>
            <a:r>
              <a:rPr lang="en-GB" sz="1600" dirty="0" smtClean="0"/>
              <a:t>. They </a:t>
            </a:r>
            <a:r>
              <a:rPr lang="en-GB" sz="1600" dirty="0"/>
              <a:t>have </a:t>
            </a:r>
            <a:r>
              <a:rPr lang="en-GB" sz="1600" dirty="0" smtClean="0"/>
              <a:t>their </a:t>
            </a:r>
            <a:r>
              <a:rPr lang="en-GB" sz="1600" dirty="0"/>
              <a:t>origin in that </a:t>
            </a:r>
            <a:r>
              <a:rPr lang="en-GB" sz="1600" b="1" i="1" dirty="0">
                <a:solidFill>
                  <a:srgbClr val="FFC000"/>
                </a:solidFill>
              </a:rPr>
              <a:t>unenlightened presumption</a:t>
            </a:r>
            <a:r>
              <a:rPr lang="en-GB" sz="1600" dirty="0"/>
              <a:t>, </a:t>
            </a:r>
            <a:r>
              <a:rPr lang="en-GB" sz="1600" dirty="0" smtClean="0"/>
              <a:t>which supposes </a:t>
            </a:r>
            <a:r>
              <a:rPr lang="en-GB" sz="1600" dirty="0"/>
              <a:t>that it is possible for human ingenuity to anticipate </a:t>
            </a:r>
            <a:r>
              <a:rPr lang="en-GB" sz="1600" dirty="0" smtClean="0"/>
              <a:t>all the </a:t>
            </a:r>
            <a:r>
              <a:rPr lang="en-GB" sz="1600" dirty="0"/>
              <a:t>shades and variations of which human delinquency is </a:t>
            </a:r>
            <a:r>
              <a:rPr lang="en-GB" sz="1600" dirty="0" smtClean="0"/>
              <a:t>susceptible</a:t>
            </a:r>
            <a:r>
              <a:rPr lang="en-GB" sz="1600" dirty="0"/>
              <a:t>, and to accommodate punishment in so wise a proportion </a:t>
            </a:r>
            <a:r>
              <a:rPr lang="en-GB" sz="1600" dirty="0" smtClean="0"/>
              <a:t>to offence</a:t>
            </a:r>
            <a:r>
              <a:rPr lang="en-GB" sz="1600" dirty="0"/>
              <a:t>, in a general and </a:t>
            </a:r>
            <a:r>
              <a:rPr lang="en-GB" sz="1600" dirty="0" smtClean="0"/>
              <a:t> permanent </a:t>
            </a:r>
            <a:r>
              <a:rPr lang="en-GB" sz="1600" dirty="0"/>
              <a:t>code, </a:t>
            </a:r>
            <a:r>
              <a:rPr lang="en-GB" sz="1600" dirty="0" smtClean="0"/>
              <a:t>as </a:t>
            </a:r>
            <a:r>
              <a:rPr lang="en-GB" sz="1600" dirty="0"/>
              <a:t>that justice </a:t>
            </a:r>
            <a:r>
              <a:rPr lang="en-GB" sz="1600" dirty="0" smtClean="0"/>
              <a:t>shall always </a:t>
            </a:r>
            <a:r>
              <a:rPr lang="en-GB" sz="1600" dirty="0"/>
              <a:t>be exactly done by its literal enforcement. This, too, </a:t>
            </a:r>
            <a:r>
              <a:rPr lang="en-GB" sz="1600" dirty="0" smtClean="0"/>
              <a:t>is an </a:t>
            </a:r>
            <a:r>
              <a:rPr lang="en-GB" sz="1600" dirty="0"/>
              <a:t>error of early </a:t>
            </a:r>
            <a:r>
              <a:rPr lang="en-GB" sz="1600" dirty="0" smtClean="0"/>
              <a:t>legislation; </a:t>
            </a:r>
            <a:r>
              <a:rPr lang="en-GB" sz="1600" dirty="0"/>
              <a:t>and an error that, in the </a:t>
            </a:r>
            <a:r>
              <a:rPr lang="en-GB" sz="1600" dirty="0" smtClean="0"/>
              <a:t>happier regions </a:t>
            </a:r>
            <a:r>
              <a:rPr lang="en-GB" sz="1600" dirty="0"/>
              <a:t>of </a:t>
            </a:r>
            <a:r>
              <a:rPr lang="en-GB" sz="1600" dirty="0" smtClean="0"/>
              <a:t>the </a:t>
            </a:r>
            <a:r>
              <a:rPr lang="en-GB" sz="1600" dirty="0"/>
              <a:t>world, is speedily </a:t>
            </a:r>
            <a:r>
              <a:rPr lang="en-GB" sz="1600" b="1" i="1" dirty="0">
                <a:solidFill>
                  <a:srgbClr val="FFC000"/>
                </a:solidFill>
              </a:rPr>
              <a:t>detected by the light of </a:t>
            </a:r>
            <a:r>
              <a:rPr lang="en-GB" sz="1600" b="1" i="1" dirty="0" smtClean="0">
                <a:solidFill>
                  <a:srgbClr val="FFC000"/>
                </a:solidFill>
              </a:rPr>
              <a:t>experience </a:t>
            </a:r>
            <a:r>
              <a:rPr lang="en-GB" sz="1600" b="1" i="1" dirty="0">
                <a:solidFill>
                  <a:srgbClr val="FFC000"/>
                </a:solidFill>
              </a:rPr>
              <a:t>and philosophy</a:t>
            </a:r>
            <a:r>
              <a:rPr lang="en-GB" sz="1600" dirty="0"/>
              <a:t>—proving both that the object is </a:t>
            </a:r>
            <a:r>
              <a:rPr lang="en-GB" sz="1600" dirty="0" smtClean="0"/>
              <a:t>unattainable</a:t>
            </a:r>
            <a:r>
              <a:rPr lang="en-GB" sz="1600" dirty="0"/>
              <a:t>, and that it is not worth </a:t>
            </a:r>
            <a:r>
              <a:rPr lang="en-GB" sz="1600" dirty="0" smtClean="0"/>
              <a:t>attaining» (487)</a:t>
            </a:r>
          </a:p>
          <a:p>
            <a:r>
              <a:rPr lang="it-IT" sz="1600" dirty="0" smtClean="0"/>
              <a:t>«</a:t>
            </a:r>
            <a:r>
              <a:rPr lang="en-GB" sz="1600" dirty="0"/>
              <a:t>excessive and atrocious severity with which all </a:t>
            </a:r>
            <a:r>
              <a:rPr lang="en-GB" sz="1600" dirty="0" smtClean="0"/>
              <a:t>offences against the </a:t>
            </a:r>
            <a:r>
              <a:rPr lang="en-GB" sz="1600" dirty="0"/>
              <a:t>government are </a:t>
            </a:r>
            <a:r>
              <a:rPr lang="en-GB" sz="1600" dirty="0" smtClean="0"/>
              <a:t>avenged; </a:t>
            </a:r>
            <a:r>
              <a:rPr lang="en-GB" sz="1600" dirty="0"/>
              <a:t>and the keen and </a:t>
            </a:r>
            <a:r>
              <a:rPr lang="en-GB" sz="1600" dirty="0" smtClean="0"/>
              <a:t>vindictive Jealousy </a:t>
            </a:r>
            <a:r>
              <a:rPr lang="en-GB" sz="1600" dirty="0"/>
              <a:t>with which the most remote attack on the person or </a:t>
            </a:r>
            <a:r>
              <a:rPr lang="en-GB" sz="1600" dirty="0" smtClean="0"/>
              <a:t>dignity </a:t>
            </a:r>
            <a:r>
              <a:rPr lang="en-GB" sz="1600" dirty="0"/>
              <a:t>of the Emperor is </a:t>
            </a:r>
            <a:r>
              <a:rPr lang="en-GB" sz="1600" dirty="0" smtClean="0"/>
              <a:t>repressed […] indiscriminate frequency </a:t>
            </a:r>
            <a:r>
              <a:rPr lang="en-GB" sz="1600" dirty="0"/>
              <a:t>of corporal </a:t>
            </a:r>
            <a:r>
              <a:rPr lang="en-GB" sz="1600" dirty="0" smtClean="0"/>
              <a:t>punishments» (488); </a:t>
            </a:r>
            <a:r>
              <a:rPr lang="en-GB" sz="1600" dirty="0" err="1" smtClean="0"/>
              <a:t>obbligo</a:t>
            </a:r>
            <a:r>
              <a:rPr lang="en-GB" sz="1600" dirty="0" smtClean="0"/>
              <a:t> di </a:t>
            </a:r>
            <a:r>
              <a:rPr lang="en-GB" sz="1600" dirty="0" err="1" smtClean="0"/>
              <a:t>denuncia</a:t>
            </a:r>
            <a:r>
              <a:rPr lang="en-GB" sz="1600" dirty="0" smtClean="0"/>
              <a:t>, </a:t>
            </a:r>
            <a:r>
              <a:rPr lang="en-GB" sz="1600" dirty="0" err="1" smtClean="0"/>
              <a:t>incarcerazione</a:t>
            </a:r>
            <a:r>
              <a:rPr lang="en-GB" sz="1600" dirty="0" smtClean="0"/>
              <a:t> </a:t>
            </a:r>
            <a:r>
              <a:rPr lang="en-GB" sz="1600" dirty="0" err="1" smtClean="0"/>
              <a:t>arbitraria</a:t>
            </a:r>
            <a:r>
              <a:rPr lang="en-GB" sz="1600" dirty="0" smtClean="0"/>
              <a:t>, </a:t>
            </a:r>
            <a:r>
              <a:rPr lang="en-GB" sz="1600" dirty="0" err="1" smtClean="0"/>
              <a:t>tortura</a:t>
            </a:r>
            <a:r>
              <a:rPr lang="en-GB" sz="1600" dirty="0" smtClean="0"/>
              <a:t>, </a:t>
            </a:r>
            <a:r>
              <a:rPr lang="en-GB" sz="1600" dirty="0" err="1" smtClean="0"/>
              <a:t>eccessiva</a:t>
            </a:r>
            <a:r>
              <a:rPr lang="en-GB" sz="1600" dirty="0" smtClean="0"/>
              <a:t> </a:t>
            </a:r>
            <a:r>
              <a:rPr lang="en-GB" sz="1600" dirty="0" err="1" smtClean="0"/>
              <a:t>importanza</a:t>
            </a:r>
            <a:r>
              <a:rPr lang="en-GB" sz="1600" dirty="0" smtClean="0"/>
              <a:t> </a:t>
            </a:r>
            <a:r>
              <a:rPr lang="en-GB" sz="1600" dirty="0" err="1" smtClean="0"/>
              <a:t>della</a:t>
            </a:r>
            <a:r>
              <a:rPr lang="en-GB" sz="1600" dirty="0" smtClean="0"/>
              <a:t> </a:t>
            </a:r>
            <a:r>
              <a:rPr lang="en-GB" sz="1600" dirty="0" err="1" smtClean="0"/>
              <a:t>confessione</a:t>
            </a:r>
            <a:r>
              <a:rPr lang="en-GB" sz="1600" dirty="0" smtClean="0"/>
              <a:t>, </a:t>
            </a:r>
            <a:r>
              <a:rPr lang="en-GB" sz="1600" dirty="0" err="1" smtClean="0"/>
              <a:t>che</a:t>
            </a:r>
            <a:r>
              <a:rPr lang="en-GB" sz="1600" dirty="0" smtClean="0"/>
              <a:t> </a:t>
            </a:r>
            <a:r>
              <a:rPr lang="en-GB" sz="1600" dirty="0" err="1" smtClean="0"/>
              <a:t>procura</a:t>
            </a:r>
            <a:r>
              <a:rPr lang="en-GB" sz="1600" dirty="0" smtClean="0"/>
              <a:t> </a:t>
            </a:r>
            <a:r>
              <a:rPr lang="en-GB" sz="1600" dirty="0" err="1" smtClean="0"/>
              <a:t>perdono</a:t>
            </a:r>
            <a:endParaRPr lang="en-GB" sz="1600" dirty="0" smtClean="0"/>
          </a:p>
          <a:p>
            <a:r>
              <a:rPr lang="it-IT" sz="1600" dirty="0" smtClean="0"/>
              <a:t>Apprezza le leggi a tutela dei conti pubblici, le leggi fiscali (più miti di quelle inglesi); ma diffusione generale della corruzione: «</a:t>
            </a:r>
            <a:r>
              <a:rPr lang="en-GB" sz="1600" dirty="0"/>
              <a:t>where this </a:t>
            </a:r>
            <a:r>
              <a:rPr lang="en-GB" sz="1600" dirty="0" smtClean="0"/>
              <a:t>system </a:t>
            </a:r>
            <a:r>
              <a:rPr lang="en-GB" sz="1600" dirty="0"/>
              <a:t>is universal, it is evident that the very </a:t>
            </a:r>
            <a:r>
              <a:rPr lang="en-GB" sz="1600" dirty="0" smtClean="0"/>
              <a:t>foundations </a:t>
            </a:r>
            <a:r>
              <a:rPr lang="en-GB" sz="1600" dirty="0"/>
              <a:t>of justice and good government must be destroyed in </a:t>
            </a:r>
            <a:r>
              <a:rPr lang="en-GB" sz="1600" dirty="0" smtClean="0"/>
              <a:t>every department </a:t>
            </a:r>
            <a:r>
              <a:rPr lang="en-GB" sz="1600" dirty="0"/>
              <a:t>of the </a:t>
            </a:r>
            <a:r>
              <a:rPr lang="en-GB" sz="1600" dirty="0" smtClean="0"/>
              <a:t>state” (498)</a:t>
            </a:r>
          </a:p>
          <a:p>
            <a:r>
              <a:rPr lang="it-IT" sz="1600" dirty="0" smtClean="0"/>
              <a:t>Destino di una «nation </a:t>
            </a:r>
            <a:r>
              <a:rPr lang="it-IT" sz="1600" dirty="0" err="1" smtClean="0"/>
              <a:t>without</a:t>
            </a:r>
            <a:r>
              <a:rPr lang="it-IT" sz="1600" dirty="0" smtClean="0"/>
              <a:t> </a:t>
            </a:r>
            <a:r>
              <a:rPr lang="it-IT" sz="1600" dirty="0" err="1" smtClean="0"/>
              <a:t>honour</a:t>
            </a:r>
            <a:r>
              <a:rPr lang="it-IT" sz="1600" dirty="0" smtClean="0"/>
              <a:t>», la «</a:t>
            </a:r>
            <a:r>
              <a:rPr lang="it-IT" sz="1600" dirty="0" err="1" smtClean="0"/>
              <a:t>grand</a:t>
            </a:r>
            <a:r>
              <a:rPr lang="it-IT" sz="1600" dirty="0" smtClean="0"/>
              <a:t> and </a:t>
            </a:r>
            <a:r>
              <a:rPr lang="it-IT" sz="1600" dirty="0" err="1" smtClean="0"/>
              <a:t>peculiar</a:t>
            </a:r>
            <a:r>
              <a:rPr lang="it-IT" sz="1600" dirty="0" smtClean="0"/>
              <a:t> </a:t>
            </a:r>
            <a:r>
              <a:rPr lang="it-IT" sz="1600" dirty="0" err="1" smtClean="0"/>
              <a:t>reproach</a:t>
            </a:r>
            <a:r>
              <a:rPr lang="it-IT" sz="1600" dirty="0" smtClean="0"/>
              <a:t> of the </a:t>
            </a:r>
            <a:r>
              <a:rPr lang="it-IT" sz="1600" dirty="0" err="1" smtClean="0"/>
              <a:t>singular</a:t>
            </a:r>
            <a:r>
              <a:rPr lang="it-IT" sz="1600" dirty="0" smtClean="0"/>
              <a:t> </a:t>
            </a:r>
            <a:r>
              <a:rPr lang="it-IT" sz="1600" dirty="0" err="1" smtClean="0"/>
              <a:t>people</a:t>
            </a:r>
            <a:r>
              <a:rPr lang="it-IT" sz="1600" dirty="0" smtClean="0"/>
              <a:t> </a:t>
            </a:r>
            <a:r>
              <a:rPr lang="it-IT" sz="1600" dirty="0" err="1" smtClean="0"/>
              <a:t>we</a:t>
            </a:r>
            <a:r>
              <a:rPr lang="it-IT" sz="1600" dirty="0" smtClean="0"/>
              <a:t> </a:t>
            </a:r>
            <a:r>
              <a:rPr lang="it-IT" sz="1600" dirty="0" err="1" smtClean="0"/>
              <a:t>have</a:t>
            </a:r>
            <a:r>
              <a:rPr lang="it-IT" sz="1600" dirty="0" smtClean="0"/>
              <a:t> </a:t>
            </a:r>
            <a:r>
              <a:rPr lang="it-IT" sz="1600" dirty="0" err="1" smtClean="0"/>
              <a:t>been</a:t>
            </a:r>
            <a:r>
              <a:rPr lang="it-IT" sz="1600" dirty="0" smtClean="0"/>
              <a:t> </a:t>
            </a:r>
            <a:r>
              <a:rPr lang="it-IT" sz="1600" dirty="0" err="1" smtClean="0"/>
              <a:t>contemplating</a:t>
            </a:r>
            <a:r>
              <a:rPr lang="it-IT" sz="1600" dirty="0" smtClean="0"/>
              <a:t>»; la Cina è unica nella mancanza di onore, che costituisce l’unica salvaguardia della felicità e dell’integrità nazionale e individuale e si trova «in </a:t>
            </a:r>
            <a:r>
              <a:rPr lang="it-IT" sz="1600" dirty="0" err="1" smtClean="0"/>
              <a:t>every</a:t>
            </a:r>
            <a:r>
              <a:rPr lang="it-IT" sz="1600" dirty="0" smtClean="0"/>
              <a:t> stage of progress»; tale mancanza è dovuta al «</a:t>
            </a:r>
            <a:r>
              <a:rPr lang="it-IT" sz="1600" dirty="0" err="1" smtClean="0"/>
              <a:t>despotism</a:t>
            </a:r>
            <a:r>
              <a:rPr lang="it-IT" sz="1600" dirty="0" smtClean="0"/>
              <a:t> of the </a:t>
            </a:r>
            <a:r>
              <a:rPr lang="it-IT" sz="1600" dirty="0" err="1" smtClean="0"/>
              <a:t>government</a:t>
            </a:r>
            <a:r>
              <a:rPr lang="it-IT" sz="1600" dirty="0" smtClean="0"/>
              <a:t>», ai «trading </a:t>
            </a:r>
            <a:r>
              <a:rPr lang="it-IT" sz="1600" dirty="0" err="1" smtClean="0"/>
              <a:t>habits</a:t>
            </a:r>
            <a:r>
              <a:rPr lang="it-IT" sz="1600" dirty="0" smtClean="0"/>
              <a:t> of the </a:t>
            </a:r>
            <a:r>
              <a:rPr lang="it-IT" sz="1600" dirty="0" err="1" smtClean="0"/>
              <a:t>people</a:t>
            </a:r>
            <a:r>
              <a:rPr lang="it-IT" sz="1600" dirty="0" smtClean="0"/>
              <a:t>», al «</a:t>
            </a:r>
            <a:r>
              <a:rPr lang="it-IT" sz="1600" dirty="0" err="1" smtClean="0"/>
              <a:t>want</a:t>
            </a:r>
            <a:r>
              <a:rPr lang="it-IT" sz="1600" dirty="0" smtClean="0"/>
              <a:t> of </a:t>
            </a:r>
            <a:r>
              <a:rPr lang="it-IT" sz="1600" dirty="0" err="1" smtClean="0"/>
              <a:t>intercourse</a:t>
            </a:r>
            <a:r>
              <a:rPr lang="it-IT" sz="1600" dirty="0" smtClean="0"/>
              <a:t> with </a:t>
            </a:r>
            <a:r>
              <a:rPr lang="it-IT" sz="1600" dirty="0" err="1" smtClean="0"/>
              <a:t>other</a:t>
            </a:r>
            <a:r>
              <a:rPr lang="it-IT" sz="1600" dirty="0" smtClean="0"/>
              <a:t> </a:t>
            </a:r>
            <a:r>
              <a:rPr lang="it-IT" sz="1600" dirty="0" err="1" smtClean="0"/>
              <a:t>nations</a:t>
            </a:r>
            <a:r>
              <a:rPr lang="it-IT" sz="1600" dirty="0" smtClean="0"/>
              <a:t>»; </a:t>
            </a:r>
          </a:p>
          <a:p>
            <a:r>
              <a:rPr lang="it-IT" sz="1600" dirty="0" smtClean="0"/>
              <a:t>il codice è adatto a un popolo di sudditi da tenere sotto controllo e nell’obbedienza; quando il governo cinese si porrà l’obiettivo di innalzare la condizione dei propri sudditi avrà molto da riformare</a:t>
            </a:r>
            <a:endParaRPr lang="en-GB" sz="1600" i="1"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51</a:t>
            </a:fld>
            <a:endParaRPr lang="en-GB" dirty="0"/>
          </a:p>
        </p:txBody>
      </p:sp>
    </p:spTree>
    <p:extLst>
      <p:ext uri="{BB962C8B-B14F-4D97-AF65-F5344CB8AC3E}">
        <p14:creationId xmlns:p14="http://schemas.microsoft.com/office/powerpoint/2010/main" val="4812858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0602" y="221419"/>
            <a:ext cx="8280920" cy="576064"/>
          </a:xfrm>
        </p:spPr>
        <p:txBody>
          <a:bodyPr>
            <a:normAutofit/>
          </a:bodyPr>
          <a:lstStyle/>
          <a:p>
            <a:r>
              <a:rPr lang="it-IT" sz="3600" dirty="0" smtClean="0"/>
              <a:t>Ricezione del </a:t>
            </a:r>
            <a:r>
              <a:rPr lang="it-IT" sz="3600" i="1" dirty="0" smtClean="0"/>
              <a:t>Codice cinese</a:t>
            </a:r>
            <a:r>
              <a:rPr lang="it-IT" sz="3600" dirty="0" smtClean="0"/>
              <a:t>: la </a:t>
            </a:r>
            <a:r>
              <a:rPr lang="it-IT" sz="3600" i="1" dirty="0" err="1" smtClean="0"/>
              <a:t>Monthly</a:t>
            </a:r>
            <a:r>
              <a:rPr lang="it-IT" sz="3600" i="1" dirty="0" smtClean="0"/>
              <a:t> </a:t>
            </a:r>
            <a:r>
              <a:rPr lang="it-IT" sz="3600" i="1" dirty="0" err="1" smtClean="0"/>
              <a:t>Review</a:t>
            </a:r>
            <a:endParaRPr lang="en-GB" sz="3600" dirty="0"/>
          </a:p>
        </p:txBody>
      </p:sp>
      <p:sp>
        <p:nvSpPr>
          <p:cNvPr id="3" name="Segnaposto contenuto 2"/>
          <p:cNvSpPr>
            <a:spLocks noGrp="1"/>
          </p:cNvSpPr>
          <p:nvPr>
            <p:ph idx="1"/>
          </p:nvPr>
        </p:nvSpPr>
        <p:spPr>
          <a:xfrm>
            <a:off x="228752" y="964338"/>
            <a:ext cx="8688875" cy="5328592"/>
          </a:xfrm>
        </p:spPr>
        <p:txBody>
          <a:bodyPr>
            <a:noAutofit/>
          </a:bodyPr>
          <a:lstStyle/>
          <a:p>
            <a:r>
              <a:rPr lang="it-IT" sz="1600" b="1" i="1" dirty="0" err="1">
                <a:solidFill>
                  <a:srgbClr val="FFC000"/>
                </a:solidFill>
              </a:rPr>
              <a:t>Monthly</a:t>
            </a:r>
            <a:r>
              <a:rPr lang="it-IT" sz="1600" b="1" i="1" dirty="0">
                <a:solidFill>
                  <a:srgbClr val="FFC000"/>
                </a:solidFill>
              </a:rPr>
              <a:t> </a:t>
            </a:r>
            <a:r>
              <a:rPr lang="it-IT" sz="1600" b="1" i="1" dirty="0" err="1">
                <a:solidFill>
                  <a:srgbClr val="FFC000"/>
                </a:solidFill>
              </a:rPr>
              <a:t>Review</a:t>
            </a:r>
            <a:r>
              <a:rPr lang="it-IT" sz="1600" b="1" i="1" dirty="0">
                <a:solidFill>
                  <a:srgbClr val="FFC000"/>
                </a:solidFill>
              </a:rPr>
              <a:t> </a:t>
            </a:r>
            <a:r>
              <a:rPr lang="it-IT" sz="1600" dirty="0" smtClean="0"/>
              <a:t>(</a:t>
            </a:r>
            <a:r>
              <a:rPr lang="it-IT" sz="1600" dirty="0" err="1" smtClean="0"/>
              <a:t>feb</a:t>
            </a:r>
            <a:r>
              <a:rPr lang="it-IT" sz="1600" dirty="0" smtClean="0"/>
              <a:t>. 1811): «</a:t>
            </a:r>
            <a:r>
              <a:rPr lang="it-IT" sz="1600" dirty="0" err="1" smtClean="0"/>
              <a:t>that</a:t>
            </a:r>
            <a:r>
              <a:rPr lang="it-IT" sz="1600" dirty="0" smtClean="0"/>
              <a:t> </a:t>
            </a:r>
            <a:r>
              <a:rPr lang="it-IT" sz="1600" dirty="0" err="1" smtClean="0"/>
              <a:t>jealous</a:t>
            </a:r>
            <a:r>
              <a:rPr lang="it-IT" sz="1600" dirty="0" smtClean="0"/>
              <a:t> and </a:t>
            </a:r>
            <a:r>
              <a:rPr lang="it-IT" sz="1600" dirty="0" err="1" smtClean="0"/>
              <a:t>unenlightened</a:t>
            </a:r>
            <a:r>
              <a:rPr lang="it-IT" sz="1600" dirty="0" smtClean="0"/>
              <a:t> </a:t>
            </a:r>
            <a:r>
              <a:rPr lang="it-IT" sz="1600" dirty="0" err="1" smtClean="0"/>
              <a:t>despotism</a:t>
            </a:r>
            <a:r>
              <a:rPr lang="it-IT" sz="1600" dirty="0" smtClean="0"/>
              <a:t>»; rileva correttamente che il codice si riferisce a «</a:t>
            </a:r>
            <a:r>
              <a:rPr lang="en-GB" sz="1600" dirty="0"/>
              <a:t>the laws o</a:t>
            </a:r>
            <a:r>
              <a:rPr lang="en-GB" sz="1600" dirty="0" smtClean="0"/>
              <a:t>f </a:t>
            </a:r>
            <a:r>
              <a:rPr lang="en-GB" sz="1600" dirty="0"/>
              <a:t>China, which have received </a:t>
            </a:r>
            <a:r>
              <a:rPr lang="en-GB" sz="1600" dirty="0" smtClean="0"/>
              <a:t>the epithet </a:t>
            </a:r>
            <a:r>
              <a:rPr lang="en-GB" sz="1600" dirty="0"/>
              <a:t>penal in this publication, being excessively minute </a:t>
            </a:r>
            <a:r>
              <a:rPr lang="en-GB" sz="1600" dirty="0" smtClean="0"/>
              <a:t>in their </a:t>
            </a:r>
            <a:r>
              <a:rPr lang="en-GB" sz="1600" dirty="0"/>
              <a:t>regulations, and perpetually referable to all </a:t>
            </a:r>
            <a:r>
              <a:rPr lang="en-GB" sz="1600" dirty="0" smtClean="0"/>
              <a:t>conceivable violations </a:t>
            </a:r>
            <a:r>
              <a:rPr lang="en-GB" sz="1600" dirty="0"/>
              <a:t>of social </a:t>
            </a:r>
            <a:r>
              <a:rPr lang="en-GB" sz="1600" dirty="0" smtClean="0"/>
              <a:t>duty”; </a:t>
            </a:r>
            <a:r>
              <a:rPr lang="en-GB" sz="1600" dirty="0" err="1" smtClean="0"/>
              <a:t>ritiene</a:t>
            </a:r>
            <a:r>
              <a:rPr lang="en-GB" sz="1600" dirty="0" smtClean="0"/>
              <a:t> </a:t>
            </a:r>
            <a:r>
              <a:rPr lang="en-GB" sz="1600" dirty="0" err="1" smtClean="0"/>
              <a:t>che</a:t>
            </a:r>
            <a:r>
              <a:rPr lang="en-GB" sz="1600" dirty="0" smtClean="0"/>
              <a:t> </a:t>
            </a:r>
            <a:r>
              <a:rPr lang="en-GB" sz="1600" dirty="0" err="1" smtClean="0"/>
              <a:t>sia</a:t>
            </a:r>
            <a:r>
              <a:rPr lang="en-GB" sz="1600" dirty="0" smtClean="0"/>
              <a:t> un </a:t>
            </a:r>
            <a:r>
              <a:rPr lang="en-GB" sz="1600" dirty="0" err="1" smtClean="0"/>
              <a:t>codice</a:t>
            </a:r>
            <a:r>
              <a:rPr lang="en-GB" sz="1600" dirty="0" smtClean="0"/>
              <a:t> </a:t>
            </a:r>
            <a:r>
              <a:rPr lang="en-GB" sz="1600" dirty="0" err="1" smtClean="0"/>
              <a:t>generale</a:t>
            </a:r>
            <a:r>
              <a:rPr lang="en-GB" sz="1600" dirty="0" smtClean="0"/>
              <a:t>, </a:t>
            </a:r>
            <a:r>
              <a:rPr lang="en-GB" sz="1600" dirty="0" err="1" smtClean="0"/>
              <a:t>piuttosto</a:t>
            </a:r>
            <a:r>
              <a:rPr lang="en-GB" sz="1600" dirty="0" smtClean="0"/>
              <a:t> </a:t>
            </a:r>
            <a:r>
              <a:rPr lang="en-GB" sz="1600" dirty="0" err="1" smtClean="0"/>
              <a:t>che</a:t>
            </a:r>
            <a:r>
              <a:rPr lang="en-GB" sz="1600" dirty="0" smtClean="0"/>
              <a:t> </a:t>
            </a:r>
            <a:r>
              <a:rPr lang="en-GB" sz="1600" dirty="0" err="1" smtClean="0"/>
              <a:t>strettamente</a:t>
            </a:r>
            <a:r>
              <a:rPr lang="en-GB" sz="1600" dirty="0" smtClean="0"/>
              <a:t> </a:t>
            </a:r>
            <a:r>
              <a:rPr lang="en-GB" sz="1600" dirty="0" err="1" smtClean="0"/>
              <a:t>penale</a:t>
            </a:r>
            <a:r>
              <a:rPr lang="en-GB" sz="1600" dirty="0" smtClean="0"/>
              <a:t> e </a:t>
            </a:r>
            <a:r>
              <a:rPr lang="en-GB" sz="1600" dirty="0" err="1" smtClean="0"/>
              <a:t>manifesta</a:t>
            </a:r>
            <a:r>
              <a:rPr lang="en-GB" sz="1600" dirty="0" smtClean="0"/>
              <a:t> “</a:t>
            </a:r>
            <a:r>
              <a:rPr lang="en-GB" sz="1600" dirty="0"/>
              <a:t>surprize at finding all </a:t>
            </a:r>
            <a:r>
              <a:rPr lang="en-GB" sz="1600" dirty="0" smtClean="0"/>
              <a:t>the varieties </a:t>
            </a:r>
            <a:r>
              <a:rPr lang="en-GB" sz="1600" dirty="0"/>
              <a:t>of civil enactment introduced into a penal </a:t>
            </a:r>
            <a:r>
              <a:rPr lang="en-GB" sz="1600" dirty="0" smtClean="0"/>
              <a:t>code”</a:t>
            </a:r>
          </a:p>
          <a:p>
            <a:r>
              <a:rPr lang="it-IT" sz="1600" dirty="0" smtClean="0"/>
              <a:t>Dichiara apertamente di aver prescelto «</a:t>
            </a:r>
            <a:r>
              <a:rPr lang="en-GB" sz="1600" dirty="0" smtClean="0"/>
              <a:t>examples </a:t>
            </a:r>
            <a:r>
              <a:rPr lang="en-GB" sz="1600" dirty="0"/>
              <a:t>of </a:t>
            </a:r>
            <a:r>
              <a:rPr lang="en-GB" sz="1600" dirty="0" smtClean="0"/>
              <a:t>a style </a:t>
            </a:r>
            <a:r>
              <a:rPr lang="en-GB" sz="1600" dirty="0"/>
              <a:t>of thinking and legislating the most remote from our </a:t>
            </a:r>
            <a:r>
              <a:rPr lang="en-GB" sz="1600" dirty="0" smtClean="0"/>
              <a:t>own habits</a:t>
            </a:r>
            <a:r>
              <a:rPr lang="it-IT" sz="1600" dirty="0" smtClean="0"/>
              <a:t>» (130)</a:t>
            </a:r>
          </a:p>
          <a:p>
            <a:r>
              <a:rPr lang="it-IT" sz="1600" dirty="0" smtClean="0"/>
              <a:t>Il codice esordisce con la lista delle punizioni, di cui sottolinea la crudeltà e dubita della non pratica applicazione o desuetudine, accettando le rappresentazioni dei </a:t>
            </a:r>
            <a:r>
              <a:rPr lang="it-IT" sz="1600" i="1" dirty="0" err="1" smtClean="0"/>
              <a:t>Punishments</a:t>
            </a:r>
            <a:r>
              <a:rPr lang="it-IT" sz="1600" i="1" dirty="0" smtClean="0"/>
              <a:t> of China</a:t>
            </a:r>
            <a:endParaRPr lang="en-GB" sz="1600" dirty="0" smtClean="0"/>
          </a:p>
          <a:p>
            <a:r>
              <a:rPr lang="it-IT" sz="1600" dirty="0" smtClean="0"/>
              <a:t>«</a:t>
            </a:r>
            <a:r>
              <a:rPr lang="en-GB" sz="1600" dirty="0"/>
              <a:t>The catalogue </a:t>
            </a:r>
            <a:r>
              <a:rPr lang="en-GB" sz="1600" dirty="0" smtClean="0"/>
              <a:t>[of punishments] above </a:t>
            </a:r>
            <a:r>
              <a:rPr lang="en-GB" sz="1600" dirty="0"/>
              <a:t>inserted amply justifies M</a:t>
            </a:r>
            <a:r>
              <a:rPr lang="en-GB" sz="1600" dirty="0" smtClean="0"/>
              <a:t>. De </a:t>
            </a:r>
            <a:r>
              <a:rPr lang="en-GB" sz="1600" dirty="0" err="1" smtClean="0"/>
              <a:t>Pauw</a:t>
            </a:r>
            <a:r>
              <a:rPr lang="en-GB" sz="1600" dirty="0" smtClean="0"/>
              <a:t> </a:t>
            </a:r>
            <a:r>
              <a:rPr lang="en-GB" sz="1600" dirty="0"/>
              <a:t>in </a:t>
            </a:r>
            <a:r>
              <a:rPr lang="en-GB" sz="1600" dirty="0" smtClean="0"/>
              <a:t>a </a:t>
            </a:r>
            <a:r>
              <a:rPr lang="en-GB" sz="1600" dirty="0"/>
              <a:t>remark, of which Sir George Staunton indeed in his preface </a:t>
            </a:r>
            <a:r>
              <a:rPr lang="en-GB" sz="1600" dirty="0" smtClean="0"/>
              <a:t>re</a:t>
            </a:r>
            <a:r>
              <a:rPr lang="fr-FR" sz="1600" dirty="0" err="1" smtClean="0"/>
              <a:t>luctantly</a:t>
            </a:r>
            <a:r>
              <a:rPr lang="fr-FR" sz="1600" dirty="0" smtClean="0"/>
              <a:t> </a:t>
            </a:r>
            <a:r>
              <a:rPr lang="fr-FR" sz="1600" dirty="0" err="1"/>
              <a:t>admits</a:t>
            </a:r>
            <a:r>
              <a:rPr lang="fr-FR" sz="1600" dirty="0"/>
              <a:t> the </a:t>
            </a:r>
            <a:r>
              <a:rPr lang="fr-FR" sz="1600" dirty="0" err="1"/>
              <a:t>truth</a:t>
            </a:r>
            <a:r>
              <a:rPr lang="fr-FR" sz="1600" dirty="0" smtClean="0"/>
              <a:t>, «les </a:t>
            </a:r>
            <a:r>
              <a:rPr lang="fr-FR" sz="1600" dirty="0"/>
              <a:t>principaux ressorts du </a:t>
            </a:r>
            <a:r>
              <a:rPr lang="fr-FR" sz="1600" dirty="0" smtClean="0"/>
              <a:t>gouvernement Chinois </a:t>
            </a:r>
            <a:r>
              <a:rPr lang="fr-FR" sz="1600" dirty="0"/>
              <a:t>sont </a:t>
            </a:r>
            <a:r>
              <a:rPr lang="fr-FR" sz="1600" dirty="0" smtClean="0"/>
              <a:t>le fouet </a:t>
            </a:r>
            <a:r>
              <a:rPr lang="fr-FR" sz="1600" dirty="0"/>
              <a:t>et le </a:t>
            </a:r>
            <a:r>
              <a:rPr lang="fr-FR" sz="1600" dirty="0" smtClean="0"/>
              <a:t>bâton»</a:t>
            </a:r>
          </a:p>
          <a:p>
            <a:r>
              <a:rPr lang="fr-FR" sz="1600" dirty="0" smtClean="0"/>
              <a:t>«</a:t>
            </a:r>
            <a:r>
              <a:rPr lang="en-GB" sz="1600" dirty="0" smtClean="0"/>
              <a:t>we </a:t>
            </a:r>
            <a:r>
              <a:rPr lang="en-GB" sz="1600" dirty="0"/>
              <a:t>may not find a more convenient opportunity of </a:t>
            </a:r>
            <a:r>
              <a:rPr lang="en-GB" sz="1600" dirty="0" smtClean="0"/>
              <a:t>protesting against </a:t>
            </a:r>
            <a:r>
              <a:rPr lang="en-GB" sz="1600" dirty="0"/>
              <a:t>Sir George Staunton's constant propensity to palliate </a:t>
            </a:r>
            <a:r>
              <a:rPr lang="en-GB" sz="1600" dirty="0" smtClean="0"/>
              <a:t>the faults </a:t>
            </a:r>
            <a:r>
              <a:rPr lang="en-GB" sz="1600" dirty="0"/>
              <a:t>of the Chinese in general, and particularly his </a:t>
            </a:r>
            <a:r>
              <a:rPr lang="en-GB" sz="1600" dirty="0" smtClean="0"/>
              <a:t>defence of </a:t>
            </a:r>
            <a:r>
              <a:rPr lang="en-GB" sz="1600" dirty="0"/>
              <a:t>their legal system, on the score of its being ' constituted </a:t>
            </a:r>
            <a:r>
              <a:rPr lang="en-GB" sz="1600" dirty="0" smtClean="0"/>
              <a:t> on the </a:t>
            </a:r>
            <a:r>
              <a:rPr lang="en-GB" sz="1600" dirty="0"/>
              <a:t>basis of parental authority» (</a:t>
            </a:r>
            <a:r>
              <a:rPr lang="en-GB" sz="1600" dirty="0" smtClean="0"/>
              <a:t>122)</a:t>
            </a:r>
          </a:p>
          <a:p>
            <a:r>
              <a:rPr lang="it-IT" sz="1600" dirty="0" smtClean="0"/>
              <a:t>Respinge le lodi del governo patriarcale come inadatto al governo di un paese così vasto e popoloso</a:t>
            </a:r>
          </a:p>
          <a:p>
            <a:r>
              <a:rPr lang="it-IT" sz="1600" dirty="0" smtClean="0"/>
              <a:t>Chiusa: «</a:t>
            </a:r>
            <a:r>
              <a:rPr lang="en-GB" sz="1600" dirty="0"/>
              <a:t>we </a:t>
            </a:r>
            <a:r>
              <a:rPr lang="en-GB" sz="1600" dirty="0" smtClean="0"/>
              <a:t>cannot conclude </a:t>
            </a:r>
            <a:r>
              <a:rPr lang="en-GB" sz="1600" dirty="0"/>
              <a:t>without repeating our strong objections to his </a:t>
            </a:r>
            <a:r>
              <a:rPr lang="en-GB" sz="1600" dirty="0" smtClean="0"/>
              <a:t>partialities </a:t>
            </a:r>
            <a:r>
              <a:rPr lang="en-GB" sz="1600" dirty="0"/>
              <a:t>in favour of a fraudulent, oppressive, and </a:t>
            </a:r>
            <a:r>
              <a:rPr lang="en-GB" sz="1600" dirty="0" smtClean="0"/>
              <a:t>degrading system </a:t>
            </a:r>
            <a:r>
              <a:rPr lang="en-GB" sz="1600" dirty="0"/>
              <a:t>of law, and our decided protest against all the </a:t>
            </a:r>
            <a:r>
              <a:rPr lang="en-GB" sz="1600" dirty="0" smtClean="0"/>
              <a:t>admira</a:t>
            </a:r>
            <a:r>
              <a:rPr lang="en-GB" sz="1600" dirty="0"/>
              <a:t>t</a:t>
            </a:r>
            <a:r>
              <a:rPr lang="en-GB" sz="1600" dirty="0" smtClean="0"/>
              <a:t>ion </a:t>
            </a:r>
            <a:r>
              <a:rPr lang="en-GB" sz="1600" dirty="0"/>
              <a:t>which he claims on behalf of the </a:t>
            </a:r>
            <a:r>
              <a:rPr lang="en-GB" sz="1600" dirty="0" smtClean="0"/>
              <a:t>‘paternal’ </a:t>
            </a:r>
            <a:r>
              <a:rPr lang="en-GB" sz="1600" dirty="0"/>
              <a:t>or </a:t>
            </a:r>
            <a:r>
              <a:rPr lang="en-GB" sz="1600" dirty="0" smtClean="0"/>
              <a:t>flogging government </a:t>
            </a:r>
            <a:r>
              <a:rPr lang="en-GB" sz="1600" dirty="0"/>
              <a:t>of Imperial China»</a:t>
            </a:r>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52</a:t>
            </a:fld>
            <a:endParaRPr lang="en-GB" dirty="0"/>
          </a:p>
        </p:txBody>
      </p:sp>
    </p:spTree>
    <p:extLst>
      <p:ext uri="{BB962C8B-B14F-4D97-AF65-F5344CB8AC3E}">
        <p14:creationId xmlns:p14="http://schemas.microsoft.com/office/powerpoint/2010/main" val="2865802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1" y="201634"/>
            <a:ext cx="8640960" cy="576064"/>
          </a:xfrm>
        </p:spPr>
        <p:txBody>
          <a:bodyPr>
            <a:normAutofit/>
          </a:bodyPr>
          <a:lstStyle/>
          <a:p>
            <a:r>
              <a:rPr lang="en-GB" sz="3600" dirty="0" err="1"/>
              <a:t>Ricezione</a:t>
            </a:r>
            <a:r>
              <a:rPr lang="en-GB" sz="3600" dirty="0"/>
              <a:t> </a:t>
            </a:r>
            <a:r>
              <a:rPr lang="en-GB" sz="3600" dirty="0" smtClean="0"/>
              <a:t>del </a:t>
            </a:r>
            <a:r>
              <a:rPr lang="en-GB" sz="3600" i="1" dirty="0" err="1" smtClean="0"/>
              <a:t>Codice</a:t>
            </a:r>
            <a:r>
              <a:rPr lang="en-GB" sz="3600" i="1" dirty="0" smtClean="0"/>
              <a:t> </a:t>
            </a:r>
            <a:r>
              <a:rPr lang="en-GB" sz="3600" i="1" dirty="0" err="1" smtClean="0"/>
              <a:t>cinese</a:t>
            </a:r>
            <a:r>
              <a:rPr lang="en-GB" sz="3600" dirty="0" smtClean="0"/>
              <a:t>: la </a:t>
            </a:r>
            <a:r>
              <a:rPr lang="en-GB" sz="3600" i="1" dirty="0" smtClean="0"/>
              <a:t>Quarterly Review</a:t>
            </a:r>
            <a:endParaRPr lang="en-GB" sz="3600" dirty="0"/>
          </a:p>
        </p:txBody>
      </p:sp>
      <p:sp>
        <p:nvSpPr>
          <p:cNvPr id="3" name="Segnaposto contenuto 2"/>
          <p:cNvSpPr>
            <a:spLocks noGrp="1"/>
          </p:cNvSpPr>
          <p:nvPr>
            <p:ph idx="1"/>
          </p:nvPr>
        </p:nvSpPr>
        <p:spPr>
          <a:xfrm>
            <a:off x="1" y="944950"/>
            <a:ext cx="9144000" cy="5315597"/>
          </a:xfrm>
        </p:spPr>
        <p:txBody>
          <a:bodyPr>
            <a:normAutofit fontScale="25000" lnSpcReduction="20000"/>
          </a:bodyPr>
          <a:lstStyle/>
          <a:p>
            <a:pPr>
              <a:lnSpc>
                <a:spcPct val="120000"/>
              </a:lnSpc>
              <a:spcBef>
                <a:spcPts val="300"/>
              </a:spcBef>
              <a:spcAft>
                <a:spcPts val="300"/>
              </a:spcAft>
            </a:pPr>
            <a:r>
              <a:rPr lang="it-IT" sz="6400" i="1" dirty="0" err="1" smtClean="0">
                <a:solidFill>
                  <a:srgbClr val="FFC000"/>
                </a:solidFill>
              </a:rPr>
              <a:t>Quarterly</a:t>
            </a:r>
            <a:r>
              <a:rPr lang="it-IT" sz="6400" i="1" dirty="0" smtClean="0">
                <a:solidFill>
                  <a:srgbClr val="FFC000"/>
                </a:solidFill>
              </a:rPr>
              <a:t> </a:t>
            </a:r>
            <a:r>
              <a:rPr lang="it-IT" sz="6400" i="1" dirty="0" err="1" smtClean="0">
                <a:solidFill>
                  <a:srgbClr val="FFC000"/>
                </a:solidFill>
              </a:rPr>
              <a:t>Review</a:t>
            </a:r>
            <a:r>
              <a:rPr lang="it-IT" sz="6400" i="1" dirty="0" smtClean="0">
                <a:solidFill>
                  <a:srgbClr val="FFC000"/>
                </a:solidFill>
              </a:rPr>
              <a:t> </a:t>
            </a:r>
            <a:r>
              <a:rPr lang="it-IT" sz="6400" dirty="0" smtClean="0"/>
              <a:t>(III, </a:t>
            </a:r>
            <a:r>
              <a:rPr lang="it-IT" sz="6400" dirty="0" err="1" smtClean="0"/>
              <a:t>February-May</a:t>
            </a:r>
            <a:r>
              <a:rPr lang="it-IT" sz="6400" dirty="0" smtClean="0"/>
              <a:t> 1810, 273-319): «</a:t>
            </a:r>
            <a:r>
              <a:rPr lang="en-GB" sz="6400" dirty="0" smtClean="0"/>
              <a:t>This is an extraordinary </a:t>
            </a:r>
            <a:r>
              <a:rPr lang="en-GB" sz="6400" dirty="0"/>
              <a:t>book in every point of </a:t>
            </a:r>
            <a:r>
              <a:rPr lang="en-GB" sz="6400" dirty="0" smtClean="0"/>
              <a:t>view […] also extraordinary </a:t>
            </a:r>
            <a:r>
              <a:rPr lang="en-GB" sz="6400" dirty="0"/>
              <a:t>as being the first book which has ever been </a:t>
            </a:r>
            <a:r>
              <a:rPr lang="en-GB" sz="6400" dirty="0" smtClean="0"/>
              <a:t>translated immediately </a:t>
            </a:r>
            <a:r>
              <a:rPr lang="en-GB" sz="6400" dirty="0"/>
              <a:t>from the Chinese character into the English </a:t>
            </a:r>
            <a:r>
              <a:rPr lang="en-GB" sz="6400" dirty="0" smtClean="0"/>
              <a:t>language […] </a:t>
            </a:r>
            <a:r>
              <a:rPr lang="en-GB" sz="6400" dirty="0"/>
              <a:t>a suitable </a:t>
            </a:r>
            <a:r>
              <a:rPr lang="en-GB" sz="6400" dirty="0" smtClean="0"/>
              <a:t>companion </a:t>
            </a:r>
            <a:r>
              <a:rPr lang="en-GB" sz="6400" dirty="0"/>
              <a:t>for </a:t>
            </a:r>
            <a:r>
              <a:rPr lang="en-GB" sz="6400" dirty="0" smtClean="0"/>
              <a:t>‘The </a:t>
            </a:r>
            <a:r>
              <a:rPr lang="en-GB" sz="6400" dirty="0"/>
              <a:t>Laws of </a:t>
            </a:r>
            <a:r>
              <a:rPr lang="en-GB" sz="6400" dirty="0" smtClean="0"/>
              <a:t>Menu’».</a:t>
            </a:r>
          </a:p>
          <a:p>
            <a:pPr>
              <a:lnSpc>
                <a:spcPct val="120000"/>
              </a:lnSpc>
              <a:spcBef>
                <a:spcPts val="300"/>
              </a:spcBef>
              <a:spcAft>
                <a:spcPts val="300"/>
              </a:spcAft>
            </a:pPr>
            <a:r>
              <a:rPr lang="it-IT" sz="6400" dirty="0" smtClean="0"/>
              <a:t>Particolari difficoltà linguistiche, logistiche, operative e scientifiche di </a:t>
            </a:r>
            <a:r>
              <a:rPr lang="it-IT" sz="6400" dirty="0" err="1" smtClean="0"/>
              <a:t>Staunton</a:t>
            </a:r>
            <a:r>
              <a:rPr lang="it-IT" sz="6400" dirty="0" smtClean="0"/>
              <a:t>; mancanza di fonti sullo stato reale della Cina contemporanea, le sue istituzioni ,società e cultura (insufficienza dei contributi dei Gesuiti)</a:t>
            </a:r>
          </a:p>
          <a:p>
            <a:pPr>
              <a:lnSpc>
                <a:spcPct val="120000"/>
              </a:lnSpc>
              <a:spcBef>
                <a:spcPts val="300"/>
              </a:spcBef>
              <a:spcAft>
                <a:spcPts val="300"/>
              </a:spcAft>
            </a:pPr>
            <a:r>
              <a:rPr lang="it-IT" sz="6400" dirty="0" smtClean="0"/>
              <a:t>Il codice è uno di quei «</a:t>
            </a:r>
            <a:r>
              <a:rPr lang="en-GB" sz="6400" dirty="0"/>
              <a:t>works as exhibit the practical policy adopted to </a:t>
            </a:r>
            <a:r>
              <a:rPr lang="en-GB" sz="6400" dirty="0" smtClean="0"/>
              <a:t>restrain and </a:t>
            </a:r>
            <a:r>
              <a:rPr lang="en-GB" sz="6400" dirty="0"/>
              <a:t>keep in order the greatest mass of people that was ever </a:t>
            </a:r>
            <a:r>
              <a:rPr lang="en-GB" sz="6400" dirty="0" smtClean="0"/>
              <a:t>known to </a:t>
            </a:r>
            <a:r>
              <a:rPr lang="en-GB" sz="6400" dirty="0"/>
              <a:t>be united under one government and one general system of </a:t>
            </a:r>
            <a:r>
              <a:rPr lang="en-GB" sz="6400" dirty="0" smtClean="0"/>
              <a:t>laws».</a:t>
            </a:r>
          </a:p>
          <a:p>
            <a:pPr>
              <a:lnSpc>
                <a:spcPct val="120000"/>
              </a:lnSpc>
              <a:spcBef>
                <a:spcPts val="300"/>
              </a:spcBef>
              <a:spcAft>
                <a:spcPts val="300"/>
              </a:spcAft>
            </a:pPr>
            <a:r>
              <a:rPr lang="it-IT" sz="6400" dirty="0" err="1" smtClean="0"/>
              <a:t>Staunton</a:t>
            </a:r>
            <a:r>
              <a:rPr lang="it-IT" sz="6400" dirty="0" smtClean="0"/>
              <a:t> «</a:t>
            </a:r>
            <a:r>
              <a:rPr lang="en-GB" sz="6400" dirty="0"/>
              <a:t>has also made an ingenious </a:t>
            </a:r>
            <a:r>
              <a:rPr lang="en-GB" sz="6400" dirty="0" smtClean="0"/>
              <a:t>attempt to </a:t>
            </a:r>
            <a:r>
              <a:rPr lang="en-GB" sz="6400" dirty="0"/>
              <a:t>defend the Chinese against those writers who have not held </a:t>
            </a:r>
            <a:r>
              <a:rPr lang="en-GB" sz="6400" dirty="0" smtClean="0"/>
              <a:t>up their </a:t>
            </a:r>
            <a:r>
              <a:rPr lang="en-GB" sz="6400" dirty="0"/>
              <a:t>moral character as a model for imitation: We suspect, </a:t>
            </a:r>
            <a:r>
              <a:rPr lang="en-GB" sz="6400" dirty="0" smtClean="0"/>
              <a:t>however</a:t>
            </a:r>
            <a:r>
              <a:rPr lang="en-GB" sz="6400" dirty="0"/>
              <a:t>, that his argument, like their morality, is more theoretical </a:t>
            </a:r>
            <a:r>
              <a:rPr lang="en-GB" sz="6400" dirty="0" smtClean="0"/>
              <a:t>than substantial</a:t>
            </a:r>
            <a:r>
              <a:rPr lang="en-GB" sz="6400" dirty="0"/>
              <a:t>; and that, as himself acknowledges, ‘ their virtues </a:t>
            </a:r>
            <a:r>
              <a:rPr lang="en-GB" sz="6400" dirty="0" smtClean="0"/>
              <a:t>were found </a:t>
            </a:r>
            <a:r>
              <a:rPr lang="en-GB" sz="6400" dirty="0"/>
              <a:t>(by the English in Lord </a:t>
            </a:r>
            <a:r>
              <a:rPr lang="en-GB" sz="6400" dirty="0" err="1"/>
              <a:t>M</a:t>
            </a:r>
            <a:r>
              <a:rPr lang="en-GB" sz="6400" dirty="0" err="1" smtClean="0"/>
              <a:t>acartney’s</a:t>
            </a:r>
            <a:r>
              <a:rPr lang="en-GB" sz="6400" dirty="0" smtClean="0"/>
              <a:t> </a:t>
            </a:r>
            <a:r>
              <a:rPr lang="en-GB" sz="6400" dirty="0"/>
              <a:t>embassy) to consist </a:t>
            </a:r>
            <a:r>
              <a:rPr lang="en-GB" sz="6400" dirty="0" smtClean="0"/>
              <a:t>more in </a:t>
            </a:r>
            <a:r>
              <a:rPr lang="en-GB" sz="6400" dirty="0"/>
              <a:t>ceremonial </a:t>
            </a:r>
            <a:r>
              <a:rPr lang="en-GB" sz="6400" dirty="0" smtClean="0"/>
              <a:t>observances</a:t>
            </a:r>
            <a:r>
              <a:rPr lang="en-GB" sz="6400" dirty="0"/>
              <a:t>; than in moral </a:t>
            </a:r>
            <a:r>
              <a:rPr lang="en-GB" sz="6400" dirty="0" smtClean="0"/>
              <a:t>duties; </a:t>
            </a:r>
            <a:r>
              <a:rPr lang="en-GB" sz="6400" dirty="0"/>
              <a:t>more in </a:t>
            </a:r>
            <a:r>
              <a:rPr lang="en-GB" sz="6400" dirty="0" smtClean="0"/>
              <a:t>profession than </a:t>
            </a:r>
            <a:r>
              <a:rPr lang="en-GB" sz="6400" dirty="0"/>
              <a:t>in </a:t>
            </a:r>
            <a:r>
              <a:rPr lang="en-GB" sz="6400" dirty="0" smtClean="0"/>
              <a:t>practice» (295)</a:t>
            </a:r>
          </a:p>
          <a:p>
            <a:pPr>
              <a:lnSpc>
                <a:spcPct val="120000"/>
              </a:lnSpc>
              <a:spcBef>
                <a:spcPts val="300"/>
              </a:spcBef>
              <a:spcAft>
                <a:spcPts val="300"/>
              </a:spcAft>
            </a:pPr>
            <a:r>
              <a:rPr lang="it-IT" sz="6400" dirty="0" smtClean="0"/>
              <a:t>La divisione della materia è largamente opera di </a:t>
            </a:r>
            <a:r>
              <a:rPr lang="it-IT" sz="6400" dirty="0" err="1" smtClean="0"/>
              <a:t>Staunton</a:t>
            </a:r>
            <a:r>
              <a:rPr lang="it-IT" sz="6400" dirty="0" smtClean="0"/>
              <a:t> e comunque la struttura del testo testo poco assomiglia a «</a:t>
            </a:r>
            <a:r>
              <a:rPr lang="en-GB" sz="6400" dirty="0"/>
              <a:t>a </a:t>
            </a:r>
            <a:r>
              <a:rPr lang="en-GB" sz="6400" dirty="0" smtClean="0"/>
              <a:t>systematic </a:t>
            </a:r>
            <a:r>
              <a:rPr lang="en-GB" sz="6400" dirty="0"/>
              <a:t>division of the code of </a:t>
            </a:r>
            <a:r>
              <a:rPr lang="en-GB" sz="6400" dirty="0" smtClean="0"/>
              <a:t>laws» (297)</a:t>
            </a:r>
          </a:p>
          <a:p>
            <a:pPr>
              <a:lnSpc>
                <a:spcPct val="120000"/>
              </a:lnSpc>
              <a:spcBef>
                <a:spcPts val="300"/>
              </a:spcBef>
              <a:spcAft>
                <a:spcPts val="300"/>
              </a:spcAft>
            </a:pPr>
            <a:r>
              <a:rPr lang="it-IT" sz="6400" dirty="0" smtClean="0"/>
              <a:t>Sottolinea come  il libro II della terza divisione, dedicato alla proprietà della terra, non chiarisca fino a che punto esista il </a:t>
            </a:r>
            <a:r>
              <a:rPr lang="it-IT" sz="6400" i="1" dirty="0" err="1" smtClean="0"/>
              <a:t>freehold</a:t>
            </a:r>
            <a:r>
              <a:rPr lang="it-IT" sz="6400" i="1" dirty="0" smtClean="0"/>
              <a:t> </a:t>
            </a:r>
            <a:r>
              <a:rPr lang="it-IT" sz="6400" i="1" dirty="0" err="1" smtClean="0"/>
              <a:t>tenure</a:t>
            </a:r>
            <a:r>
              <a:rPr lang="it-IT" sz="6400" i="1" dirty="0" smtClean="0"/>
              <a:t> </a:t>
            </a:r>
            <a:r>
              <a:rPr lang="it-IT" sz="6400" dirty="0" smtClean="0"/>
              <a:t>o la proprietà non sia comunque soggetta al volere del sovrano (</a:t>
            </a:r>
            <a:r>
              <a:rPr lang="it-IT" sz="6400" dirty="0" err="1" smtClean="0"/>
              <a:t>Staunton</a:t>
            </a:r>
            <a:r>
              <a:rPr lang="it-IT" sz="6400" dirty="0" smtClean="0"/>
              <a:t> stesso dice che la proprietà della terra è soggetta «</a:t>
            </a:r>
            <a:r>
              <a:rPr lang="en-GB" sz="6400" dirty="0" smtClean="0"/>
              <a:t>‘to </a:t>
            </a:r>
            <a:r>
              <a:rPr lang="en-GB" sz="6400" dirty="0"/>
              <a:t>a degree of interference </a:t>
            </a:r>
            <a:r>
              <a:rPr lang="en-GB" sz="6400" dirty="0" smtClean="0"/>
              <a:t>and </a:t>
            </a:r>
            <a:r>
              <a:rPr lang="en-GB" sz="6400" dirty="0" err="1" smtClean="0"/>
              <a:t>controul</a:t>
            </a:r>
            <a:r>
              <a:rPr lang="en-GB" sz="6400" dirty="0"/>
              <a:t>, on the part of government, not known or endured under </a:t>
            </a:r>
            <a:r>
              <a:rPr lang="en-GB" sz="6400" dirty="0" smtClean="0"/>
              <a:t>the most </a:t>
            </a:r>
            <a:r>
              <a:rPr lang="en-GB" sz="6400" dirty="0"/>
              <a:t>despotic of the monarchies of Europe</a:t>
            </a:r>
            <a:r>
              <a:rPr lang="en-GB" sz="6400" dirty="0" smtClean="0"/>
              <a:t>.”</a:t>
            </a:r>
          </a:p>
          <a:p>
            <a:pPr marL="0" indent="0">
              <a:buNone/>
            </a:pPr>
            <a:endParaRPr lang="en-GB"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53</a:t>
            </a:fld>
            <a:endParaRPr lang="en-GB" dirty="0"/>
          </a:p>
        </p:txBody>
      </p:sp>
    </p:spTree>
    <p:extLst>
      <p:ext uri="{BB962C8B-B14F-4D97-AF65-F5344CB8AC3E}">
        <p14:creationId xmlns:p14="http://schemas.microsoft.com/office/powerpoint/2010/main" val="904122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484784"/>
            <a:ext cx="9036497" cy="5157192"/>
          </a:xfrm>
        </p:spPr>
        <p:txBody>
          <a:bodyPr>
            <a:normAutofit fontScale="40000" lnSpcReduction="20000"/>
          </a:bodyPr>
          <a:lstStyle/>
          <a:p>
            <a:pPr>
              <a:lnSpc>
                <a:spcPct val="120000"/>
              </a:lnSpc>
              <a:spcBef>
                <a:spcPts val="300"/>
              </a:spcBef>
              <a:spcAft>
                <a:spcPts val="300"/>
              </a:spcAft>
            </a:pPr>
            <a:r>
              <a:rPr lang="it-IT" sz="5600" dirty="0" smtClean="0"/>
              <a:t>Di alcune leggi e procedure penali si dice che «</a:t>
            </a:r>
            <a:r>
              <a:rPr lang="en-GB" sz="5600" dirty="0"/>
              <a:t>This may be law, but it is certainly not </a:t>
            </a:r>
            <a:r>
              <a:rPr lang="en-GB" sz="5600" dirty="0" smtClean="0"/>
              <a:t>justice»</a:t>
            </a:r>
          </a:p>
          <a:p>
            <a:pPr>
              <a:lnSpc>
                <a:spcPct val="120000"/>
              </a:lnSpc>
              <a:spcBef>
                <a:spcPts val="300"/>
              </a:spcBef>
              <a:spcAft>
                <a:spcPts val="300"/>
              </a:spcAft>
            </a:pPr>
            <a:r>
              <a:rPr lang="it-IT" sz="5600" dirty="0" smtClean="0"/>
              <a:t>Si sofferma su «</a:t>
            </a:r>
            <a:r>
              <a:rPr lang="en-GB" sz="5600" dirty="0"/>
              <a:t>the manner in </a:t>
            </a:r>
            <a:r>
              <a:rPr lang="en-GB" sz="5600" dirty="0" smtClean="0"/>
              <a:t>which </a:t>
            </a:r>
            <a:r>
              <a:rPr lang="en-GB" sz="5600" dirty="0"/>
              <a:t>they </a:t>
            </a:r>
            <a:r>
              <a:rPr lang="en-GB" sz="5600" dirty="0" smtClean="0"/>
              <a:t> [le </a:t>
            </a:r>
            <a:r>
              <a:rPr lang="en-GB" sz="5600" dirty="0" err="1" smtClean="0"/>
              <a:t>leggi</a:t>
            </a:r>
            <a:r>
              <a:rPr lang="en-GB" sz="5600" dirty="0" smtClean="0"/>
              <a:t>] are </a:t>
            </a:r>
            <a:r>
              <a:rPr lang="en-GB" sz="5600" dirty="0"/>
              <a:t>carried into </a:t>
            </a:r>
            <a:r>
              <a:rPr lang="en-GB" sz="5600" dirty="0" smtClean="0"/>
              <a:t>execution» e conclude </a:t>
            </a:r>
            <a:r>
              <a:rPr lang="en-GB" sz="5600" dirty="0" err="1" smtClean="0"/>
              <a:t>che</a:t>
            </a:r>
            <a:r>
              <a:rPr lang="en-GB" sz="5600" dirty="0"/>
              <a:t>: </a:t>
            </a:r>
            <a:r>
              <a:rPr lang="en-GB" sz="5600" dirty="0" smtClean="0"/>
              <a:t>«a </a:t>
            </a:r>
            <a:r>
              <a:rPr lang="en-GB" sz="5600" dirty="0"/>
              <a:t>more corrupt and </a:t>
            </a:r>
            <a:r>
              <a:rPr lang="en-GB" sz="5600" dirty="0" smtClean="0"/>
              <a:t>profligate </a:t>
            </a:r>
            <a:r>
              <a:rPr lang="en-GB" sz="5600" dirty="0"/>
              <a:t>government than that of China does not exist in </a:t>
            </a:r>
            <a:r>
              <a:rPr lang="en-GB" sz="5600" dirty="0" smtClean="0"/>
              <a:t>the universe; </a:t>
            </a:r>
            <a:r>
              <a:rPr lang="en-GB" sz="5600" dirty="0"/>
              <a:t>and that, however pure the source may be, the streams be come foul and muddy in proportion as they increase their distance from the fountain </a:t>
            </a:r>
            <a:r>
              <a:rPr lang="en-GB" sz="5600" dirty="0" smtClean="0"/>
              <a:t>head»</a:t>
            </a:r>
          </a:p>
          <a:p>
            <a:pPr>
              <a:lnSpc>
                <a:spcPct val="120000"/>
              </a:lnSpc>
            </a:pPr>
            <a:r>
              <a:rPr lang="en-GB" sz="5600" dirty="0" err="1"/>
              <a:t>R</a:t>
            </a:r>
            <a:r>
              <a:rPr lang="en-GB" sz="5600" dirty="0" err="1" smtClean="0"/>
              <a:t>icostruisce</a:t>
            </a:r>
            <a:r>
              <a:rPr lang="en-GB" sz="5600" dirty="0" smtClean="0"/>
              <a:t> </a:t>
            </a:r>
            <a:r>
              <a:rPr lang="en-GB" sz="5600" dirty="0" err="1" smtClean="0"/>
              <a:t>il</a:t>
            </a:r>
            <a:r>
              <a:rPr lang="en-GB" sz="5600" dirty="0" smtClean="0"/>
              <a:t> </a:t>
            </a:r>
            <a:r>
              <a:rPr lang="en-GB" sz="5600" dirty="0" err="1" smtClean="0"/>
              <a:t>caso</a:t>
            </a:r>
            <a:r>
              <a:rPr lang="en-GB" sz="5600" dirty="0" smtClean="0"/>
              <a:t> </a:t>
            </a:r>
            <a:r>
              <a:rPr lang="en-GB" sz="5600" dirty="0" err="1" smtClean="0"/>
              <a:t>dei</a:t>
            </a:r>
            <a:r>
              <a:rPr lang="en-GB" sz="5600" dirty="0" smtClean="0"/>
              <a:t> </a:t>
            </a:r>
            <a:r>
              <a:rPr lang="en-GB" sz="5600" dirty="0" err="1" smtClean="0"/>
              <a:t>marinai</a:t>
            </a:r>
            <a:r>
              <a:rPr lang="en-GB" sz="5600" dirty="0" smtClean="0"/>
              <a:t> </a:t>
            </a:r>
            <a:r>
              <a:rPr lang="en-GB" sz="5600" dirty="0" err="1" smtClean="0"/>
              <a:t>della</a:t>
            </a:r>
            <a:r>
              <a:rPr lang="en-GB" sz="5600" dirty="0" smtClean="0"/>
              <a:t> </a:t>
            </a:r>
            <a:r>
              <a:rPr lang="en-GB" sz="5600" i="1" dirty="0" smtClean="0"/>
              <a:t>Neptune</a:t>
            </a:r>
            <a:r>
              <a:rPr lang="en-GB" sz="5600" dirty="0" smtClean="0"/>
              <a:t>, 1807, ma non </a:t>
            </a:r>
            <a:r>
              <a:rPr lang="en-GB" sz="5600" dirty="0" err="1" smtClean="0"/>
              <a:t>accetta</a:t>
            </a:r>
            <a:r>
              <a:rPr lang="en-GB" sz="5600" dirty="0" smtClean="0"/>
              <a:t> le </a:t>
            </a:r>
            <a:r>
              <a:rPr lang="en-GB" sz="5600" dirty="0" err="1" smtClean="0"/>
              <a:t>spiegazioni</a:t>
            </a:r>
            <a:r>
              <a:rPr lang="en-GB" sz="5600" dirty="0" smtClean="0"/>
              <a:t> e </a:t>
            </a:r>
            <a:r>
              <a:rPr lang="en-GB" sz="5600" dirty="0" err="1" smtClean="0"/>
              <a:t>giustificazioni</a:t>
            </a:r>
            <a:r>
              <a:rPr lang="en-GB" sz="5600" dirty="0" smtClean="0"/>
              <a:t> di Staunton circa la “mockery of justice”, </a:t>
            </a:r>
            <a:r>
              <a:rPr lang="en-GB" sz="5600" dirty="0" err="1" smtClean="0"/>
              <a:t>risolta</a:t>
            </a:r>
            <a:r>
              <a:rPr lang="en-GB" sz="5600" dirty="0" smtClean="0"/>
              <a:t> solo con la </a:t>
            </a:r>
            <a:r>
              <a:rPr lang="en-GB" sz="5600" dirty="0" err="1" smtClean="0"/>
              <a:t>corruzione</a:t>
            </a:r>
            <a:r>
              <a:rPr lang="en-GB" sz="5600" dirty="0" smtClean="0"/>
              <a:t>: </a:t>
            </a:r>
            <a:r>
              <a:rPr lang="en-GB" sz="5700" dirty="0"/>
              <a:t>“proof of the corruption and profligacy of the Chinese government</a:t>
            </a:r>
            <a:r>
              <a:rPr lang="en-GB" sz="5700" dirty="0" smtClean="0"/>
              <a:t>» (317).</a:t>
            </a:r>
            <a:endParaRPr lang="it-IT" sz="5700" dirty="0"/>
          </a:p>
          <a:p>
            <a:endParaRPr lang="en-GB"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54</a:t>
            </a:fld>
            <a:endParaRPr lang="en-GB" dirty="0"/>
          </a:p>
        </p:txBody>
      </p:sp>
      <p:sp>
        <p:nvSpPr>
          <p:cNvPr id="6" name="Titolo 1"/>
          <p:cNvSpPr txBox="1">
            <a:spLocks/>
          </p:cNvSpPr>
          <p:nvPr/>
        </p:nvSpPr>
        <p:spPr>
          <a:xfrm>
            <a:off x="252710" y="404664"/>
            <a:ext cx="8640960" cy="576064"/>
          </a:xfrm>
          <a:prstGeom prst="rect">
            <a:avLst/>
          </a:prstGeom>
        </p:spPr>
        <p:txBody>
          <a:bodyPr vert="horz" lIns="91440" tIns="45720" rIns="91440" bIns="45720" rtlCol="0" anchor="ctr" anchorCtr="0">
            <a:normAutofit/>
          </a:bodyPr>
          <a:lstStyle>
            <a:lvl1pPr algn="ctr" defTabSz="914400" rtl="0" eaLnBrk="1" latinLnBrk="0" hangingPunct="1">
              <a:lnSpc>
                <a:spcPct val="85000"/>
              </a:lnSpc>
              <a:spcBef>
                <a:spcPct val="0"/>
              </a:spcBef>
              <a:buNone/>
              <a:defRPr sz="4400" b="1" kern="1200" spc="-50" baseline="0">
                <a:solidFill>
                  <a:srgbClr val="FFC000"/>
                </a:solidFill>
                <a:latin typeface="+mj-lt"/>
                <a:ea typeface="+mj-ea"/>
                <a:cs typeface="+mj-cs"/>
              </a:defRPr>
            </a:lvl1pPr>
          </a:lstStyle>
          <a:p>
            <a:r>
              <a:rPr lang="en-GB" sz="3600" dirty="0" err="1" smtClean="0"/>
              <a:t>Ricezione</a:t>
            </a:r>
            <a:r>
              <a:rPr lang="en-GB" sz="3600" dirty="0" smtClean="0"/>
              <a:t> del </a:t>
            </a:r>
            <a:r>
              <a:rPr lang="en-GB" sz="3600" i="1" dirty="0" err="1" smtClean="0"/>
              <a:t>Codice</a:t>
            </a:r>
            <a:r>
              <a:rPr lang="en-GB" sz="3600" i="1" dirty="0" smtClean="0"/>
              <a:t> </a:t>
            </a:r>
            <a:r>
              <a:rPr lang="en-GB" sz="3600" i="1" dirty="0" err="1" smtClean="0"/>
              <a:t>cinese</a:t>
            </a:r>
            <a:r>
              <a:rPr lang="en-GB" sz="3600" dirty="0" smtClean="0"/>
              <a:t>: la </a:t>
            </a:r>
            <a:r>
              <a:rPr lang="en-GB" sz="3600" i="1" dirty="0" smtClean="0"/>
              <a:t>Quarterly Review</a:t>
            </a:r>
            <a:endParaRPr lang="en-GB" sz="3600" dirty="0"/>
          </a:p>
        </p:txBody>
      </p:sp>
    </p:spTree>
    <p:extLst>
      <p:ext uri="{BB962C8B-B14F-4D97-AF65-F5344CB8AC3E}">
        <p14:creationId xmlns:p14="http://schemas.microsoft.com/office/powerpoint/2010/main" val="1846441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4249" y="279035"/>
            <a:ext cx="8716146" cy="864097"/>
          </a:xfrm>
        </p:spPr>
        <p:txBody>
          <a:bodyPr>
            <a:normAutofit/>
          </a:bodyPr>
          <a:lstStyle/>
          <a:p>
            <a:r>
              <a:rPr lang="en-GB" sz="3600" dirty="0" err="1"/>
              <a:t>Ricezione</a:t>
            </a:r>
            <a:r>
              <a:rPr lang="en-GB" sz="3600" dirty="0"/>
              <a:t> </a:t>
            </a:r>
            <a:r>
              <a:rPr lang="en-GB" sz="3600" dirty="0" smtClean="0"/>
              <a:t>del </a:t>
            </a:r>
            <a:r>
              <a:rPr lang="en-GB" sz="3600" i="1" dirty="0" err="1" smtClean="0"/>
              <a:t>Codice</a:t>
            </a:r>
            <a:r>
              <a:rPr lang="en-GB" sz="3600" i="1" dirty="0" smtClean="0"/>
              <a:t> </a:t>
            </a:r>
            <a:r>
              <a:rPr lang="en-GB" sz="3600" i="1" dirty="0" err="1" smtClean="0"/>
              <a:t>cinese</a:t>
            </a:r>
            <a:r>
              <a:rPr lang="en-GB" sz="3600" dirty="0" smtClean="0"/>
              <a:t>: </a:t>
            </a:r>
            <a:r>
              <a:rPr lang="en-GB" sz="3600" dirty="0" err="1" smtClean="0"/>
              <a:t>il</a:t>
            </a:r>
            <a:r>
              <a:rPr lang="en-GB" sz="3600" dirty="0" smtClean="0"/>
              <a:t> </a:t>
            </a:r>
            <a:r>
              <a:rPr lang="en-GB" sz="3600" i="1" dirty="0" smtClean="0"/>
              <a:t>Chinese Repository</a:t>
            </a:r>
            <a:endParaRPr lang="en-GB" sz="3600" dirty="0"/>
          </a:p>
        </p:txBody>
      </p:sp>
      <p:sp>
        <p:nvSpPr>
          <p:cNvPr id="3" name="Segnaposto contenuto 2"/>
          <p:cNvSpPr>
            <a:spLocks noGrp="1"/>
          </p:cNvSpPr>
          <p:nvPr>
            <p:ph idx="1"/>
          </p:nvPr>
        </p:nvSpPr>
        <p:spPr>
          <a:xfrm>
            <a:off x="420598" y="1196752"/>
            <a:ext cx="8064896" cy="4878156"/>
          </a:xfrm>
        </p:spPr>
        <p:txBody>
          <a:bodyPr>
            <a:normAutofit fontScale="85000" lnSpcReduction="10000"/>
          </a:bodyPr>
          <a:lstStyle/>
          <a:p>
            <a:r>
              <a:rPr lang="it-IT" i="1" dirty="0" err="1" smtClean="0">
                <a:solidFill>
                  <a:srgbClr val="FFC000"/>
                </a:solidFill>
              </a:rPr>
              <a:t>Chinese</a:t>
            </a:r>
            <a:r>
              <a:rPr lang="it-IT" i="1" dirty="0" smtClean="0">
                <a:solidFill>
                  <a:srgbClr val="FFC000"/>
                </a:solidFill>
              </a:rPr>
              <a:t> </a:t>
            </a:r>
            <a:r>
              <a:rPr lang="it-IT" i="1" dirty="0" err="1" smtClean="0">
                <a:solidFill>
                  <a:srgbClr val="FFC000"/>
                </a:solidFill>
              </a:rPr>
              <a:t>Repository</a:t>
            </a:r>
            <a:r>
              <a:rPr lang="it-IT" dirty="0" smtClean="0"/>
              <a:t>, II, </a:t>
            </a:r>
            <a:r>
              <a:rPr lang="it-IT" dirty="0" err="1" smtClean="0"/>
              <a:t>May-June-July</a:t>
            </a:r>
            <a:r>
              <a:rPr lang="it-IT" dirty="0" smtClean="0"/>
              <a:t> 1833: presenta una esposizione dettagliata del contenuto e si sofferma sui punti più importanti:</a:t>
            </a:r>
          </a:p>
          <a:p>
            <a:r>
              <a:rPr lang="it-IT" dirty="0" smtClean="0"/>
              <a:t>«</a:t>
            </a:r>
            <a:r>
              <a:rPr lang="en-GB" dirty="0"/>
              <a:t>Whether the tenure by which the land </a:t>
            </a:r>
            <a:r>
              <a:rPr lang="en-GB" dirty="0" smtClean="0"/>
              <a:t>is in general </a:t>
            </a:r>
            <a:r>
              <a:rPr lang="en-GB" dirty="0"/>
              <a:t>held, is of the nature of a freehold, </a:t>
            </a:r>
            <a:r>
              <a:rPr lang="en-GB" dirty="0" smtClean="0"/>
              <a:t>and vested </a:t>
            </a:r>
            <a:r>
              <a:rPr lang="en-GB" dirty="0"/>
              <a:t>in the landholder without limitation or </a:t>
            </a:r>
            <a:r>
              <a:rPr lang="en-GB" dirty="0" smtClean="0"/>
              <a:t>control, or </a:t>
            </a:r>
            <a:r>
              <a:rPr lang="en-GB" dirty="0"/>
              <a:t>whether the sovereign is in fact, the </a:t>
            </a:r>
            <a:r>
              <a:rPr lang="en-GB" dirty="0" smtClean="0"/>
              <a:t>exclusive proprietor </a:t>
            </a:r>
            <a:r>
              <a:rPr lang="en-GB" dirty="0"/>
              <a:t>of the soil, while the </a:t>
            </a:r>
            <a:r>
              <a:rPr lang="en-GB" dirty="0" smtClean="0"/>
              <a:t>nominal landholder </a:t>
            </a:r>
            <a:r>
              <a:rPr lang="en-GB" dirty="0"/>
              <a:t>is no more than the steward of </a:t>
            </a:r>
            <a:r>
              <a:rPr lang="en-GB" dirty="0" smtClean="0"/>
              <a:t>his master</a:t>
            </a:r>
            <a:r>
              <a:rPr lang="en-GB" dirty="0"/>
              <a:t>, is a </a:t>
            </a:r>
            <a:r>
              <a:rPr lang="en-GB" dirty="0" smtClean="0"/>
              <a:t>question </a:t>
            </a:r>
            <a:r>
              <a:rPr lang="en-GB" dirty="0"/>
              <a:t>which our translator has </a:t>
            </a:r>
            <a:r>
              <a:rPr lang="en-GB" dirty="0" smtClean="0"/>
              <a:t>discussed with </a:t>
            </a:r>
            <a:r>
              <a:rPr lang="en-GB" dirty="0"/>
              <a:t>his usual </a:t>
            </a:r>
            <a:r>
              <a:rPr lang="en-GB" dirty="0" smtClean="0"/>
              <a:t>ability», </a:t>
            </a:r>
            <a:r>
              <a:rPr lang="en-GB" dirty="0" err="1" smtClean="0"/>
              <a:t>propendendo</a:t>
            </a:r>
            <a:r>
              <a:rPr lang="en-GB" dirty="0" smtClean="0"/>
              <a:t> per </a:t>
            </a:r>
            <a:r>
              <a:rPr lang="en-GB" dirty="0" err="1" smtClean="0"/>
              <a:t>una</a:t>
            </a:r>
            <a:r>
              <a:rPr lang="en-GB" dirty="0" smtClean="0"/>
              <a:t> </a:t>
            </a:r>
            <a:r>
              <a:rPr lang="en-GB" dirty="0" err="1" smtClean="0"/>
              <a:t>soluzione</a:t>
            </a:r>
            <a:r>
              <a:rPr lang="en-GB" dirty="0" smtClean="0"/>
              <a:t> intermedia. </a:t>
            </a:r>
            <a:r>
              <a:rPr lang="en-GB" dirty="0" err="1" smtClean="0"/>
              <a:t>Commenta</a:t>
            </a:r>
            <a:r>
              <a:rPr lang="en-GB" dirty="0" smtClean="0"/>
              <a:t>: “</a:t>
            </a:r>
            <a:r>
              <a:rPr lang="en-GB" dirty="0"/>
              <a:t>It appears very evident from the whole tenor </a:t>
            </a:r>
            <a:r>
              <a:rPr lang="en-GB" dirty="0" smtClean="0"/>
              <a:t>of the </a:t>
            </a:r>
            <a:r>
              <a:rPr lang="en-GB" dirty="0"/>
              <a:t>laws, </a:t>
            </a:r>
            <a:r>
              <a:rPr lang="en-GB" dirty="0" smtClean="0"/>
              <a:t>as </a:t>
            </a:r>
            <a:r>
              <a:rPr lang="en-GB" dirty="0"/>
              <a:t>well as from other </a:t>
            </a:r>
            <a:r>
              <a:rPr lang="en-GB" dirty="0" smtClean="0"/>
              <a:t>considerations, </a:t>
            </a:r>
            <a:r>
              <a:rPr lang="en-GB" dirty="0"/>
              <a:t>that the Chinese government feels no small </a:t>
            </a:r>
            <a:r>
              <a:rPr lang="en-GB" dirty="0" smtClean="0"/>
              <a:t>solicitude in </a:t>
            </a:r>
            <a:r>
              <a:rPr lang="en-GB" dirty="0"/>
              <a:t>providing for the </a:t>
            </a:r>
            <a:r>
              <a:rPr lang="en-GB" i="1" dirty="0"/>
              <a:t>necessary </a:t>
            </a:r>
            <a:r>
              <a:rPr lang="en-GB" dirty="0"/>
              <a:t>wants of the </a:t>
            </a:r>
            <a:r>
              <a:rPr lang="en-GB" dirty="0" smtClean="0"/>
              <a:t>people»</a:t>
            </a:r>
          </a:p>
          <a:p>
            <a:r>
              <a:rPr lang="en-GB" dirty="0" smtClean="0"/>
              <a:t>«They recognize </a:t>
            </a:r>
            <a:r>
              <a:rPr lang="en-GB" dirty="0"/>
              <a:t>no higher authority, and </a:t>
            </a:r>
            <a:r>
              <a:rPr lang="en-GB" dirty="0" smtClean="0"/>
              <a:t>are based </a:t>
            </a:r>
            <a:r>
              <a:rPr lang="en-GB" dirty="0"/>
              <a:t>on no more </a:t>
            </a:r>
            <a:r>
              <a:rPr lang="en-GB" dirty="0" smtClean="0"/>
              <a:t>permanent </a:t>
            </a:r>
            <a:r>
              <a:rPr lang="en-GB" dirty="0"/>
              <a:t>power, than the </a:t>
            </a:r>
            <a:r>
              <a:rPr lang="en-GB" i="1" dirty="0" smtClean="0"/>
              <a:t>will of </a:t>
            </a:r>
            <a:r>
              <a:rPr lang="en-GB" i="1" dirty="0"/>
              <a:t>one man; </a:t>
            </a:r>
            <a:r>
              <a:rPr lang="en-GB" dirty="0"/>
              <a:t>though that is supreme, and to </a:t>
            </a:r>
            <a:r>
              <a:rPr lang="en-GB" dirty="0" smtClean="0"/>
              <a:t>it all </a:t>
            </a:r>
            <a:r>
              <a:rPr lang="en-GB" dirty="0"/>
              <a:t>beneath the azure </a:t>
            </a:r>
            <a:r>
              <a:rPr lang="en-GB" dirty="0" smtClean="0"/>
              <a:t>skies must </a:t>
            </a:r>
            <a:r>
              <a:rPr lang="en-GB" dirty="0"/>
              <a:t>bow. </a:t>
            </a:r>
            <a:r>
              <a:rPr lang="en-GB" dirty="0" smtClean="0"/>
              <a:t>The emperor </a:t>
            </a:r>
            <a:r>
              <a:rPr lang="en-GB" dirty="0"/>
              <a:t>has no </a:t>
            </a:r>
            <a:r>
              <a:rPr lang="en-GB" dirty="0" smtClean="0"/>
              <a:t>equal; </a:t>
            </a:r>
            <a:r>
              <a:rPr lang="en-GB" dirty="0"/>
              <a:t>and consequently no </a:t>
            </a:r>
            <a:r>
              <a:rPr lang="en-GB" dirty="0" smtClean="0"/>
              <a:t>international law </a:t>
            </a:r>
            <a:r>
              <a:rPr lang="en-GB" dirty="0"/>
              <a:t>can exist within his dominions. </a:t>
            </a:r>
            <a:r>
              <a:rPr lang="en-GB" dirty="0" smtClean="0"/>
              <a:t>All beyond </a:t>
            </a:r>
            <a:r>
              <a:rPr lang="en-GB" dirty="0"/>
              <a:t>the limits of his empire are thieves </a:t>
            </a:r>
            <a:r>
              <a:rPr lang="en-GB" dirty="0" smtClean="0"/>
              <a:t>and robbers, are </a:t>
            </a:r>
            <a:r>
              <a:rPr lang="en-GB" dirty="0"/>
              <a:t>rude and </a:t>
            </a:r>
            <a:r>
              <a:rPr lang="en-GB" dirty="0" smtClean="0"/>
              <a:t>barbarous</a:t>
            </a:r>
            <a:r>
              <a:rPr lang="en-GB" dirty="0"/>
              <a:t>, and aliens </a:t>
            </a:r>
            <a:r>
              <a:rPr lang="en-GB" dirty="0" smtClean="0"/>
              <a:t>from the </a:t>
            </a:r>
            <a:r>
              <a:rPr lang="en-GB" dirty="0"/>
              <a:t>Middle </a:t>
            </a:r>
            <a:r>
              <a:rPr lang="en-GB" dirty="0" smtClean="0"/>
              <a:t>Kingdom […] </a:t>
            </a:r>
            <a:r>
              <a:rPr lang="en-GB" b="1" i="1" dirty="0">
                <a:solidFill>
                  <a:srgbClr val="FFC000"/>
                </a:solidFill>
              </a:rPr>
              <a:t>to us this code appears very defective</a:t>
            </a:r>
            <a:r>
              <a:rPr lang="en-GB" dirty="0" smtClean="0"/>
              <a:t>»</a:t>
            </a:r>
            <a:endParaRPr lang="en-GB"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55</a:t>
            </a:fld>
            <a:endParaRPr lang="en-GB" dirty="0"/>
          </a:p>
        </p:txBody>
      </p:sp>
    </p:spTree>
    <p:extLst>
      <p:ext uri="{BB962C8B-B14F-4D97-AF65-F5344CB8AC3E}">
        <p14:creationId xmlns:p14="http://schemas.microsoft.com/office/powerpoint/2010/main" val="1617714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332656"/>
            <a:ext cx="8136904" cy="864097"/>
          </a:xfrm>
        </p:spPr>
        <p:txBody>
          <a:bodyPr>
            <a:normAutofit/>
          </a:bodyPr>
          <a:lstStyle/>
          <a:p>
            <a:r>
              <a:rPr lang="en-GB" sz="3600" dirty="0" err="1"/>
              <a:t>Ricezione</a:t>
            </a:r>
            <a:r>
              <a:rPr lang="en-GB" sz="3600" dirty="0"/>
              <a:t> </a:t>
            </a:r>
            <a:r>
              <a:rPr lang="en-GB" sz="3600" dirty="0" smtClean="0"/>
              <a:t>del </a:t>
            </a:r>
            <a:r>
              <a:rPr lang="en-GB" sz="3600" i="1" dirty="0" err="1" smtClean="0"/>
              <a:t>Codice</a:t>
            </a:r>
            <a:r>
              <a:rPr lang="en-GB" sz="3600" i="1" dirty="0" smtClean="0"/>
              <a:t> </a:t>
            </a:r>
            <a:r>
              <a:rPr lang="en-GB" sz="3600" i="1" dirty="0" err="1" smtClean="0"/>
              <a:t>cinese</a:t>
            </a:r>
            <a:r>
              <a:rPr lang="en-GB" sz="3600" dirty="0" smtClean="0"/>
              <a:t>: </a:t>
            </a:r>
            <a:r>
              <a:rPr lang="en-GB" sz="3600" dirty="0" err="1" smtClean="0"/>
              <a:t>l’</a:t>
            </a:r>
            <a:r>
              <a:rPr lang="en-GB" sz="3600" i="1" dirty="0" err="1" smtClean="0"/>
              <a:t>Asiatic</a:t>
            </a:r>
            <a:r>
              <a:rPr lang="en-GB" sz="3600" i="1" dirty="0" smtClean="0"/>
              <a:t> Journal</a:t>
            </a:r>
            <a:endParaRPr lang="en-GB" sz="3600" dirty="0"/>
          </a:p>
        </p:txBody>
      </p:sp>
      <p:sp>
        <p:nvSpPr>
          <p:cNvPr id="3" name="Segnaposto contenuto 2"/>
          <p:cNvSpPr>
            <a:spLocks noGrp="1"/>
          </p:cNvSpPr>
          <p:nvPr>
            <p:ph idx="1"/>
          </p:nvPr>
        </p:nvSpPr>
        <p:spPr>
          <a:xfrm>
            <a:off x="611560" y="1700808"/>
            <a:ext cx="7737136" cy="4464496"/>
          </a:xfrm>
        </p:spPr>
        <p:txBody>
          <a:bodyPr/>
          <a:lstStyle/>
          <a:p>
            <a:r>
              <a:rPr lang="it-IT" b="1" i="1" dirty="0" err="1">
                <a:solidFill>
                  <a:srgbClr val="FFC000"/>
                </a:solidFill>
              </a:rPr>
              <a:t>Asiatic</a:t>
            </a:r>
            <a:r>
              <a:rPr lang="it-IT" b="1" i="1" dirty="0">
                <a:solidFill>
                  <a:srgbClr val="FFC000"/>
                </a:solidFill>
              </a:rPr>
              <a:t> Journal </a:t>
            </a:r>
            <a:r>
              <a:rPr lang="it-IT" dirty="0"/>
              <a:t>(1830-1831): riconosce la specificità del codice cinese, riconducibile alla «</a:t>
            </a:r>
            <a:r>
              <a:rPr lang="it-IT" dirty="0" err="1"/>
              <a:t>theory</a:t>
            </a:r>
            <a:r>
              <a:rPr lang="it-IT" dirty="0"/>
              <a:t> of </a:t>
            </a:r>
            <a:r>
              <a:rPr lang="it-IT" dirty="0" err="1"/>
              <a:t>patriarchal</a:t>
            </a:r>
            <a:r>
              <a:rPr lang="it-IT" dirty="0"/>
              <a:t> </a:t>
            </a:r>
            <a:r>
              <a:rPr lang="it-IT" dirty="0" err="1"/>
              <a:t>government</a:t>
            </a:r>
            <a:r>
              <a:rPr lang="it-IT" dirty="0"/>
              <a:t>»: differenza rispetto ai fondamenti del diritto europeo basato sul diritto romano e sul diritto canonico; mancanza di distinzione tra civile e penale; </a:t>
            </a:r>
          </a:p>
          <a:p>
            <a:r>
              <a:rPr lang="it-IT" dirty="0" smtClean="0"/>
              <a:t>contesta l’idea della </a:t>
            </a:r>
            <a:r>
              <a:rPr lang="it-IT" dirty="0"/>
              <a:t>limitata applicazione delle punizioni corporali; sostiene che le prescrizioni </a:t>
            </a:r>
            <a:r>
              <a:rPr lang="it-IT" dirty="0" smtClean="0"/>
              <a:t>che si riferiscono all’autorità </a:t>
            </a:r>
            <a:r>
              <a:rPr lang="it-IT" dirty="0"/>
              <a:t>del sovrano – nonostante leggi «</a:t>
            </a:r>
            <a:r>
              <a:rPr lang="it-IT" dirty="0" err="1" smtClean="0"/>
              <a:t>humane</a:t>
            </a:r>
            <a:r>
              <a:rPr lang="it-IT" dirty="0" smtClean="0"/>
              <a:t>, </a:t>
            </a:r>
            <a:r>
              <a:rPr lang="it-IT" dirty="0"/>
              <a:t>liberale and </a:t>
            </a:r>
            <a:r>
              <a:rPr lang="it-IT" dirty="0" err="1"/>
              <a:t>equal</a:t>
            </a:r>
            <a:r>
              <a:rPr lang="it-IT" dirty="0"/>
              <a:t>» – </a:t>
            </a:r>
            <a:r>
              <a:rPr lang="it-IT" dirty="0" smtClean="0"/>
              <a:t>«</a:t>
            </a:r>
            <a:r>
              <a:rPr lang="it-IT" dirty="0" err="1"/>
              <a:t>lay</a:t>
            </a:r>
            <a:r>
              <a:rPr lang="it-IT" dirty="0"/>
              <a:t> the </a:t>
            </a:r>
            <a:r>
              <a:rPr lang="it-IT" dirty="0" err="1"/>
              <a:t>foundation</a:t>
            </a:r>
            <a:r>
              <a:rPr lang="it-IT" dirty="0"/>
              <a:t> of the </a:t>
            </a:r>
            <a:r>
              <a:rPr lang="it-IT" dirty="0" err="1"/>
              <a:t>real</a:t>
            </a:r>
            <a:r>
              <a:rPr lang="it-IT" dirty="0"/>
              <a:t> </a:t>
            </a:r>
            <a:r>
              <a:rPr lang="it-IT" dirty="0" err="1"/>
              <a:t>despotism</a:t>
            </a:r>
            <a:r>
              <a:rPr lang="it-IT" dirty="0"/>
              <a:t> </a:t>
            </a:r>
            <a:r>
              <a:rPr lang="it-IT" dirty="0" err="1"/>
              <a:t>which</a:t>
            </a:r>
            <a:r>
              <a:rPr lang="it-IT" dirty="0"/>
              <a:t> </a:t>
            </a:r>
            <a:r>
              <a:rPr lang="it-IT" dirty="0" err="1"/>
              <a:t>exists</a:t>
            </a:r>
            <a:r>
              <a:rPr lang="it-IT" dirty="0"/>
              <a:t> in China»</a:t>
            </a:r>
          </a:p>
          <a:p>
            <a:endParaRPr lang="en-GB"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56</a:t>
            </a:fld>
            <a:endParaRPr lang="en-GB" dirty="0"/>
          </a:p>
        </p:txBody>
      </p:sp>
    </p:spTree>
    <p:extLst>
      <p:ext uri="{BB962C8B-B14F-4D97-AF65-F5344CB8AC3E}">
        <p14:creationId xmlns:p14="http://schemas.microsoft.com/office/powerpoint/2010/main" val="3462006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0513"/>
            <a:ext cx="9217024" cy="699946"/>
          </a:xfrm>
        </p:spPr>
        <p:txBody>
          <a:bodyPr>
            <a:noAutofit/>
          </a:bodyPr>
          <a:lstStyle/>
          <a:p>
            <a:r>
              <a:rPr lang="en-GB" sz="2800" dirty="0" err="1"/>
              <a:t>Ricezione</a:t>
            </a:r>
            <a:r>
              <a:rPr lang="en-GB" sz="2800" dirty="0"/>
              <a:t> </a:t>
            </a:r>
            <a:r>
              <a:rPr lang="en-GB" sz="2800" dirty="0" smtClean="0"/>
              <a:t>del </a:t>
            </a:r>
            <a:r>
              <a:rPr lang="en-GB" sz="2800" i="1" dirty="0" err="1" smtClean="0"/>
              <a:t>Codice</a:t>
            </a:r>
            <a:r>
              <a:rPr lang="en-GB" sz="2800" i="1" dirty="0" smtClean="0"/>
              <a:t> </a:t>
            </a:r>
            <a:r>
              <a:rPr lang="en-GB" sz="2800" i="1" dirty="0" err="1" smtClean="0"/>
              <a:t>cinese</a:t>
            </a:r>
            <a:r>
              <a:rPr lang="en-GB" sz="2800" dirty="0" smtClean="0"/>
              <a:t>: </a:t>
            </a:r>
            <a:br>
              <a:rPr lang="en-GB" sz="2800" dirty="0" smtClean="0"/>
            </a:br>
            <a:r>
              <a:rPr lang="en-GB" sz="2800" dirty="0" err="1" smtClean="0"/>
              <a:t>gli</a:t>
            </a:r>
            <a:r>
              <a:rPr lang="en-GB" sz="2800" dirty="0" smtClean="0"/>
              <a:t> </a:t>
            </a:r>
            <a:r>
              <a:rPr lang="en-GB" sz="2800" i="1" dirty="0" err="1" smtClean="0"/>
              <a:t>Annali</a:t>
            </a:r>
            <a:r>
              <a:rPr lang="en-GB" sz="2800" i="1" dirty="0" smtClean="0"/>
              <a:t> di </a:t>
            </a:r>
            <a:r>
              <a:rPr lang="en-GB" sz="2800" i="1" dirty="0" err="1" smtClean="0"/>
              <a:t>scienze</a:t>
            </a:r>
            <a:r>
              <a:rPr lang="en-GB" sz="2800" i="1" dirty="0" smtClean="0"/>
              <a:t> e </a:t>
            </a:r>
            <a:r>
              <a:rPr lang="en-GB" sz="2800" i="1" dirty="0" err="1" smtClean="0"/>
              <a:t>lettere</a:t>
            </a:r>
            <a:r>
              <a:rPr lang="en-GB" sz="2800" dirty="0" smtClean="0"/>
              <a:t> (1811-1812)</a:t>
            </a:r>
            <a:endParaRPr lang="en-GB" sz="2800" dirty="0"/>
          </a:p>
        </p:txBody>
      </p:sp>
      <p:sp>
        <p:nvSpPr>
          <p:cNvPr id="3" name="Segnaposto contenuto 2"/>
          <p:cNvSpPr>
            <a:spLocks noGrp="1"/>
          </p:cNvSpPr>
          <p:nvPr>
            <p:ph idx="1"/>
          </p:nvPr>
        </p:nvSpPr>
        <p:spPr>
          <a:xfrm>
            <a:off x="63596" y="840459"/>
            <a:ext cx="9019187" cy="5525854"/>
          </a:xfrm>
        </p:spPr>
        <p:txBody>
          <a:bodyPr>
            <a:noAutofit/>
          </a:bodyPr>
          <a:lstStyle/>
          <a:p>
            <a:r>
              <a:rPr lang="it-IT" sz="1700" i="1" dirty="0" smtClean="0"/>
              <a:t>Annali di Scienze e Lettere</a:t>
            </a:r>
            <a:r>
              <a:rPr lang="it-IT" sz="1700" dirty="0"/>
              <a:t>, </a:t>
            </a:r>
            <a:r>
              <a:rPr lang="it-IT" sz="1700" dirty="0" smtClean="0"/>
              <a:t>Vol. </a:t>
            </a:r>
            <a:r>
              <a:rPr lang="it-IT" sz="1700" dirty="0" err="1" smtClean="0"/>
              <a:t>VIlI</a:t>
            </a:r>
            <a:r>
              <a:rPr lang="it-IT" sz="1700" dirty="0" smtClean="0"/>
              <a:t>, fasc. </a:t>
            </a:r>
            <a:r>
              <a:rPr lang="it-IT" sz="1700" dirty="0"/>
              <a:t>12°, </a:t>
            </a:r>
            <a:r>
              <a:rPr lang="it-IT" sz="1700" dirty="0" smtClean="0"/>
              <a:t>dicembre 1811</a:t>
            </a:r>
            <a:r>
              <a:rPr lang="it-IT" sz="1700" dirty="0"/>
              <a:t>, pp. 289-304; vol. IX, </a:t>
            </a:r>
            <a:r>
              <a:rPr lang="it-IT" sz="1700" dirty="0" smtClean="0"/>
              <a:t>fasc. 1°, gennaio 1812, pp</a:t>
            </a:r>
            <a:r>
              <a:rPr lang="it-IT" sz="1700" dirty="0"/>
              <a:t>. 35-44; vol. X, </a:t>
            </a:r>
            <a:r>
              <a:rPr lang="it-IT" sz="1700" dirty="0" smtClean="0"/>
              <a:t>fasc. </a:t>
            </a:r>
            <a:r>
              <a:rPr lang="it-IT" sz="1700" dirty="0"/>
              <a:t>4°, aprile 1812, pp. 3-38.</a:t>
            </a:r>
            <a:endParaRPr lang="it-IT" sz="1700" i="1" dirty="0" smtClean="0"/>
          </a:p>
          <a:p>
            <a:r>
              <a:rPr lang="it-IT" sz="1700" dirty="0" smtClean="0"/>
              <a:t>Una versione limitata alla prima parte è accolta nella prima edizione di </a:t>
            </a:r>
            <a:r>
              <a:rPr lang="it-IT" sz="1700" i="1" dirty="0" smtClean="0"/>
              <a:t>Prose e versi</a:t>
            </a:r>
            <a:r>
              <a:rPr lang="it-IT" sz="1700" dirty="0" smtClean="0"/>
              <a:t> (1822) di Foscolo; </a:t>
            </a:r>
            <a:r>
              <a:rPr lang="it-IT" sz="1700" dirty="0" err="1"/>
              <a:t>Carrer</a:t>
            </a:r>
            <a:r>
              <a:rPr lang="it-IT" sz="1700" dirty="0"/>
              <a:t> (1843) </a:t>
            </a:r>
            <a:r>
              <a:rPr lang="it-IT" sz="1700" dirty="0" smtClean="0"/>
              <a:t>riproduce questa versione e l’attribuisce («indubitabilmente») al Rasori, nell’Edizione nazionale Santini lo inserisce tra gli articoli «ispirati» da Foscolo (</a:t>
            </a:r>
            <a:r>
              <a:rPr lang="it-IT" sz="1700" dirty="0"/>
              <a:t>Lanciotti, 1958)</a:t>
            </a:r>
            <a:r>
              <a:rPr lang="it-IT" sz="1700" dirty="0" smtClean="0"/>
              <a:t>, in realtà </a:t>
            </a:r>
            <a:r>
              <a:rPr lang="it-IT" sz="1700" b="1" dirty="0" smtClean="0">
                <a:solidFill>
                  <a:srgbClr val="FFC000"/>
                </a:solidFill>
              </a:rPr>
              <a:t>riproduce l’articolo della </a:t>
            </a:r>
            <a:r>
              <a:rPr lang="it-IT" sz="1700" b="1" i="1" dirty="0" err="1" smtClean="0">
                <a:solidFill>
                  <a:srgbClr val="FFC000"/>
                </a:solidFill>
              </a:rPr>
              <a:t>Edinburgh</a:t>
            </a:r>
            <a:r>
              <a:rPr lang="it-IT" sz="1700" b="1" i="1" dirty="0" smtClean="0">
                <a:solidFill>
                  <a:srgbClr val="FFC000"/>
                </a:solidFill>
              </a:rPr>
              <a:t> </a:t>
            </a:r>
            <a:r>
              <a:rPr lang="it-IT" sz="1700" b="1" i="1" dirty="0" err="1" smtClean="0">
                <a:solidFill>
                  <a:srgbClr val="FFC000"/>
                </a:solidFill>
              </a:rPr>
              <a:t>Review</a:t>
            </a:r>
            <a:r>
              <a:rPr lang="it-IT" sz="1700" b="1" dirty="0" smtClean="0">
                <a:solidFill>
                  <a:srgbClr val="FFC000"/>
                </a:solidFill>
              </a:rPr>
              <a:t> </a:t>
            </a:r>
            <a:r>
              <a:rPr lang="it-IT" sz="1700" b="1" dirty="0" smtClean="0"/>
              <a:t>(esplicitamente indicato)</a:t>
            </a:r>
            <a:endParaRPr lang="it-IT" sz="1700" b="1" dirty="0" smtClean="0">
              <a:solidFill>
                <a:srgbClr val="FFC000"/>
              </a:solidFill>
            </a:endParaRPr>
          </a:p>
          <a:p>
            <a:r>
              <a:rPr lang="it-IT" sz="1700" dirty="0" smtClean="0"/>
              <a:t>Mantiene giudizi positivi: «</a:t>
            </a:r>
            <a:r>
              <a:rPr lang="en-GB" sz="1700" dirty="0" err="1"/>
              <a:t>incominceremo</a:t>
            </a:r>
            <a:r>
              <a:rPr lang="en-GB" sz="1700" dirty="0"/>
              <a:t> dal </a:t>
            </a:r>
            <a:r>
              <a:rPr lang="en-GB" sz="1700" dirty="0" smtClean="0"/>
              <a:t>con</a:t>
            </a:r>
            <a:r>
              <a:rPr lang="it-IT" sz="1700" dirty="0" err="1" smtClean="0"/>
              <a:t>fessare</a:t>
            </a:r>
            <a:r>
              <a:rPr lang="it-IT" sz="1700" dirty="0" smtClean="0"/>
              <a:t> </a:t>
            </a:r>
            <a:r>
              <a:rPr lang="it-IT" sz="1700" dirty="0"/>
              <a:t>che ciò, onde </a:t>
            </a:r>
            <a:r>
              <a:rPr lang="it-IT" sz="1700" dirty="0" smtClean="0"/>
              <a:t>fummo </a:t>
            </a:r>
            <a:r>
              <a:rPr lang="it-IT" sz="1700" dirty="0"/>
              <a:t>più </a:t>
            </a:r>
            <a:r>
              <a:rPr lang="it-IT" sz="1700" dirty="0" smtClean="0"/>
              <a:t>d’ogni altra cosa </a:t>
            </a:r>
            <a:r>
              <a:rPr lang="it-IT" sz="1700" dirty="0"/>
              <a:t>meravigliati in </a:t>
            </a:r>
            <a:r>
              <a:rPr lang="it-IT" sz="1700" dirty="0" smtClean="0"/>
              <a:t>questo </a:t>
            </a:r>
            <a:r>
              <a:rPr lang="it-IT" sz="1700" dirty="0"/>
              <a:t>codice, si è </a:t>
            </a:r>
            <a:r>
              <a:rPr lang="it-IT" sz="1700" dirty="0" smtClean="0"/>
              <a:t>la somma </a:t>
            </a:r>
            <a:r>
              <a:rPr lang="it-IT" sz="1700" dirty="0"/>
              <a:t>ragionevolezza, chiarezza e </a:t>
            </a:r>
            <a:r>
              <a:rPr lang="it-IT" sz="1700" dirty="0" smtClean="0"/>
              <a:t>coerenza di </a:t>
            </a:r>
            <a:r>
              <a:rPr lang="it-IT" sz="1700" dirty="0"/>
              <a:t>esso , la brevità , colla </a:t>
            </a:r>
            <a:r>
              <a:rPr lang="it-IT" sz="1700" dirty="0" smtClean="0"/>
              <a:t>quale </a:t>
            </a:r>
            <a:r>
              <a:rPr lang="it-IT" sz="1700" dirty="0"/>
              <a:t>è scritto </a:t>
            </a:r>
            <a:r>
              <a:rPr lang="it-IT" sz="1700" dirty="0" smtClean="0"/>
              <a:t>, come </a:t>
            </a:r>
            <a:r>
              <a:rPr lang="it-IT" sz="1700" dirty="0"/>
              <a:t>si </a:t>
            </a:r>
            <a:r>
              <a:rPr lang="it-IT" sz="1700" dirty="0" smtClean="0"/>
              <a:t>scriverebbe </a:t>
            </a:r>
            <a:r>
              <a:rPr lang="it-IT" sz="1700" dirty="0"/>
              <a:t>di </a:t>
            </a:r>
            <a:r>
              <a:rPr lang="it-IT" sz="1700" dirty="0" smtClean="0"/>
              <a:t>comuni affari</a:t>
            </a:r>
            <a:r>
              <a:rPr lang="it-IT" sz="1700" dirty="0"/>
              <a:t>, la </a:t>
            </a:r>
            <a:r>
              <a:rPr lang="it-IT" sz="1700" dirty="0" smtClean="0"/>
              <a:t>retta tendenza </a:t>
            </a:r>
            <a:r>
              <a:rPr lang="it-IT" sz="1700" dirty="0"/>
              <a:t>dei vari provvedimenti , la </a:t>
            </a:r>
            <a:r>
              <a:rPr lang="it-IT" sz="1700" dirty="0" smtClean="0"/>
              <a:t>semplicità </a:t>
            </a:r>
            <a:r>
              <a:rPr lang="it-IT" sz="1700" dirty="0"/>
              <a:t>e la </a:t>
            </a:r>
            <a:r>
              <a:rPr lang="it-IT" sz="1700" dirty="0" smtClean="0"/>
              <a:t>moderazione del linguaggio».</a:t>
            </a:r>
          </a:p>
          <a:p>
            <a:r>
              <a:rPr lang="it-IT" sz="1700" dirty="0" smtClean="0"/>
              <a:t>«tu trovi </a:t>
            </a:r>
            <a:r>
              <a:rPr lang="it-IT" sz="1700" dirty="0"/>
              <a:t>da per </a:t>
            </a:r>
            <a:r>
              <a:rPr lang="it-IT" sz="1700" dirty="0" smtClean="0"/>
              <a:t>tutto </a:t>
            </a:r>
            <a:r>
              <a:rPr lang="it-IT" sz="1700" dirty="0"/>
              <a:t>u</a:t>
            </a:r>
            <a:r>
              <a:rPr lang="it-IT" sz="1700" dirty="0" smtClean="0"/>
              <a:t>na tranquilla, </a:t>
            </a:r>
            <a:r>
              <a:rPr lang="it-IT" sz="1700" dirty="0"/>
              <a:t>concisa e distinta serie di </a:t>
            </a:r>
            <a:r>
              <a:rPr lang="it-IT" sz="1700" dirty="0" smtClean="0"/>
              <a:t>ordinazioni, </a:t>
            </a:r>
            <a:r>
              <a:rPr lang="it-IT" sz="1700" dirty="0"/>
              <a:t>che sentono profondamente il giudizio pratico ed il retto senno </a:t>
            </a:r>
            <a:r>
              <a:rPr lang="it-IT" sz="1700" dirty="0" smtClean="0"/>
              <a:t>europeo </a:t>
            </a:r>
            <a:r>
              <a:rPr lang="it-IT" sz="1700" dirty="0"/>
              <a:t>, e le </a:t>
            </a:r>
            <a:r>
              <a:rPr lang="it-IT" sz="1700" dirty="0" smtClean="0"/>
              <a:t>quali se </a:t>
            </a:r>
            <a:r>
              <a:rPr lang="it-IT" sz="1700" dirty="0"/>
              <a:t>non sono sempre </a:t>
            </a:r>
            <a:r>
              <a:rPr lang="it-IT" sz="1700" dirty="0" smtClean="0"/>
              <a:t>conformi </a:t>
            </a:r>
            <a:r>
              <a:rPr lang="it-IT" sz="1700" dirty="0"/>
              <a:t>alle </a:t>
            </a:r>
            <a:r>
              <a:rPr lang="it-IT" sz="1700" dirty="0" smtClean="0"/>
              <a:t>raffinate nozioni </a:t>
            </a:r>
            <a:r>
              <a:rPr lang="it-IT" sz="1700" dirty="0"/>
              <a:t>di convenienza dei nostri paesi, </a:t>
            </a:r>
            <a:r>
              <a:rPr lang="it-IT" sz="1700" dirty="0" smtClean="0"/>
              <a:t>generalmente </a:t>
            </a:r>
            <a:r>
              <a:rPr lang="it-IT" sz="1700" dirty="0"/>
              <a:t>però vi si accostano più assai </a:t>
            </a:r>
            <a:r>
              <a:rPr lang="it-IT" sz="1700" dirty="0" smtClean="0"/>
              <a:t>di quello </a:t>
            </a:r>
            <a:r>
              <a:rPr lang="it-IT" sz="1700" dirty="0"/>
              <a:t>che i codici di </a:t>
            </a:r>
            <a:r>
              <a:rPr lang="it-IT" sz="1700" dirty="0" smtClean="0"/>
              <a:t>tutte </a:t>
            </a:r>
            <a:r>
              <a:rPr lang="it-IT" sz="1700" dirty="0" err="1"/>
              <a:t>l’altre</a:t>
            </a:r>
            <a:r>
              <a:rPr lang="it-IT" sz="1700" dirty="0"/>
              <a:t> nazioni per </a:t>
            </a:r>
            <a:r>
              <a:rPr lang="it-IT" sz="1700" dirty="0" smtClean="0"/>
              <a:t>quanto </a:t>
            </a:r>
            <a:r>
              <a:rPr lang="it-IT" sz="1700" dirty="0" err="1"/>
              <a:t>sieno</a:t>
            </a:r>
            <a:r>
              <a:rPr lang="it-IT" sz="1700" dirty="0"/>
              <a:t> </a:t>
            </a:r>
            <a:r>
              <a:rPr lang="it-IT" sz="1700" dirty="0" smtClean="0"/>
              <a:t>queste leggi, in molte </a:t>
            </a:r>
            <a:r>
              <a:rPr lang="it-IT" sz="1700" dirty="0"/>
              <a:t>particolarità , </a:t>
            </a:r>
            <a:r>
              <a:rPr lang="it-IT" sz="1700" dirty="0" smtClean="0"/>
              <a:t>assurdamente minute, pure non </a:t>
            </a:r>
            <a:r>
              <a:rPr lang="it-IT" sz="1700" dirty="0"/>
              <a:t>conosciamo </a:t>
            </a:r>
            <a:r>
              <a:rPr lang="it-IT" sz="1700" dirty="0" smtClean="0"/>
              <a:t>alcun </a:t>
            </a:r>
            <a:r>
              <a:rPr lang="it-IT" sz="1700" dirty="0"/>
              <a:t>codice </a:t>
            </a:r>
            <a:r>
              <a:rPr lang="it-IT" sz="1700" dirty="0" smtClean="0"/>
              <a:t>europeo </a:t>
            </a:r>
            <a:r>
              <a:rPr lang="it-IT" sz="1700" dirty="0"/>
              <a:t>che </a:t>
            </a:r>
            <a:r>
              <a:rPr lang="it-IT" sz="1700" dirty="0" smtClean="0"/>
              <a:t>sia al </a:t>
            </a:r>
            <a:r>
              <a:rPr lang="it-IT" sz="1700" dirty="0"/>
              <a:t>tempo stesso </a:t>
            </a:r>
            <a:r>
              <a:rPr lang="it-IT" sz="1700" dirty="0" smtClean="0"/>
              <a:t>cosi abbondante </a:t>
            </a:r>
            <a:r>
              <a:rPr lang="it-IT" sz="1700" dirty="0"/>
              <a:t>e così </a:t>
            </a:r>
            <a:r>
              <a:rPr lang="it-IT" sz="1700" dirty="0" smtClean="0"/>
              <a:t>coerente, </a:t>
            </a:r>
            <a:r>
              <a:rPr lang="it-IT" sz="1700" dirty="0"/>
              <a:t>e </a:t>
            </a:r>
            <a:r>
              <a:rPr lang="it-IT" sz="1700" dirty="0" smtClean="0"/>
              <a:t>che, </a:t>
            </a:r>
            <a:r>
              <a:rPr lang="it-IT" sz="1700" dirty="0"/>
              <a:t>come </a:t>
            </a:r>
            <a:r>
              <a:rPr lang="it-IT" sz="1700" dirty="0" smtClean="0"/>
              <a:t>questo, </a:t>
            </a:r>
            <a:r>
              <a:rPr lang="it-IT" sz="1700" dirty="0"/>
              <a:t>sia scevro </a:t>
            </a:r>
            <a:r>
              <a:rPr lang="it-IT" sz="1700" dirty="0" smtClean="0"/>
              <a:t>d’oscurità, d’ipocrisia, di </a:t>
            </a:r>
            <a:r>
              <a:rPr lang="it-IT" sz="1700" dirty="0"/>
              <a:t>finzione. </a:t>
            </a:r>
            <a:r>
              <a:rPr lang="it-IT" sz="1700" dirty="0" smtClean="0"/>
              <a:t>È vero che esso </a:t>
            </a:r>
            <a:r>
              <a:rPr lang="it-IT" sz="1700" dirty="0"/>
              <a:t>è disgraziatamente </a:t>
            </a:r>
            <a:r>
              <a:rPr lang="it-IT" sz="1700" dirty="0" smtClean="0"/>
              <a:t>difettivo </a:t>
            </a:r>
            <a:r>
              <a:rPr lang="it-IT" sz="1700" dirty="0"/>
              <a:t>in ogni </a:t>
            </a:r>
            <a:r>
              <a:rPr lang="it-IT" sz="1700" dirty="0" smtClean="0"/>
              <a:t>cosa relativa </a:t>
            </a:r>
            <a:r>
              <a:rPr lang="it-IT" sz="1700" dirty="0"/>
              <a:t>a libertà politica o </a:t>
            </a:r>
            <a:r>
              <a:rPr lang="it-IT" sz="1700" dirty="0" smtClean="0"/>
              <a:t>individuale; ma, quanto </a:t>
            </a:r>
            <a:r>
              <a:rPr lang="it-IT" sz="1700" dirty="0"/>
              <a:t>a reprimere il disordine, e a </a:t>
            </a:r>
            <a:r>
              <a:rPr lang="it-IT" sz="1700" dirty="0" smtClean="0"/>
              <a:t>tener soggetta </a:t>
            </a:r>
            <a:r>
              <a:rPr lang="it-IT" sz="1700" dirty="0"/>
              <a:t>con gentil freno u</a:t>
            </a:r>
            <a:r>
              <a:rPr lang="it-IT" sz="1700" dirty="0" smtClean="0"/>
              <a:t>na </a:t>
            </a:r>
            <a:r>
              <a:rPr lang="it-IT" sz="1700" dirty="0"/>
              <a:t>vasta </a:t>
            </a:r>
            <a:r>
              <a:rPr lang="it-IT" sz="1700" dirty="0" smtClean="0"/>
              <a:t>popolazione</a:t>
            </a:r>
            <a:r>
              <a:rPr lang="it-IT" sz="1700" dirty="0"/>
              <a:t>, a noi </a:t>
            </a:r>
            <a:r>
              <a:rPr lang="it-IT" sz="1700" dirty="0" smtClean="0"/>
              <a:t>sembra in </a:t>
            </a:r>
            <a:r>
              <a:rPr lang="it-IT" sz="1700" dirty="0"/>
              <a:t>generale essere </a:t>
            </a:r>
            <a:r>
              <a:rPr lang="it-IT" sz="1700" dirty="0" smtClean="0"/>
              <a:t>egualmente </a:t>
            </a:r>
            <a:r>
              <a:rPr lang="it-IT" sz="1700" dirty="0"/>
              <a:t>dolce ed </a:t>
            </a:r>
            <a:r>
              <a:rPr lang="it-IT" sz="1700" dirty="0" smtClean="0"/>
              <a:t>efficace </a:t>
            </a:r>
            <a:r>
              <a:rPr lang="it-IT" sz="1700" dirty="0"/>
              <a:t>Lo stato della società</a:t>
            </a:r>
            <a:r>
              <a:rPr lang="it-IT" sz="1700" dirty="0" smtClean="0"/>
              <a:t>, per </a:t>
            </a:r>
            <a:r>
              <a:rPr lang="it-IT" sz="1700" dirty="0"/>
              <a:t>la </a:t>
            </a:r>
            <a:r>
              <a:rPr lang="it-IT" sz="1700" dirty="0" smtClean="0"/>
              <a:t>quale fu esso </a:t>
            </a:r>
            <a:r>
              <a:rPr lang="it-IT" sz="1700" dirty="0"/>
              <a:t>destinato , s</a:t>
            </a:r>
            <a:r>
              <a:rPr lang="it-IT" sz="1700" dirty="0" smtClean="0"/>
              <a:t>embra incidentalmente </a:t>
            </a:r>
            <a:r>
              <a:rPr lang="it-IT" sz="1700" dirty="0"/>
              <a:t>essere depresso e miserabile; </a:t>
            </a:r>
            <a:r>
              <a:rPr lang="it-IT" sz="1700" dirty="0" smtClean="0"/>
              <a:t>ma noi </a:t>
            </a:r>
            <a:r>
              <a:rPr lang="it-IT" sz="1700" dirty="0"/>
              <a:t>non crediamo che si </a:t>
            </a:r>
            <a:r>
              <a:rPr lang="it-IT" sz="1700" dirty="0" smtClean="0"/>
              <a:t>potessero divisare più savi </a:t>
            </a:r>
            <a:r>
              <a:rPr lang="it-IT" sz="1700" dirty="0"/>
              <a:t>mezzi per mantenerla in pace e </a:t>
            </a:r>
            <a:r>
              <a:rPr lang="it-IT" sz="1700" dirty="0" smtClean="0"/>
              <a:t>tran</a:t>
            </a:r>
            <a:r>
              <a:rPr lang="en-GB" sz="1700" dirty="0" err="1" smtClean="0"/>
              <a:t>quillità</a:t>
            </a:r>
            <a:r>
              <a:rPr lang="en-GB" sz="1700" dirty="0" smtClean="0"/>
              <a:t>» (236-237)</a:t>
            </a:r>
            <a:endParaRPr lang="it-IT" sz="1700" dirty="0" smtClean="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57</a:t>
            </a:fld>
            <a:endParaRPr lang="en-GB" dirty="0"/>
          </a:p>
        </p:txBody>
      </p:sp>
    </p:spTree>
    <p:extLst>
      <p:ext uri="{BB962C8B-B14F-4D97-AF65-F5344CB8AC3E}">
        <p14:creationId xmlns:p14="http://schemas.microsoft.com/office/powerpoint/2010/main" val="656445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3" y="233768"/>
            <a:ext cx="8760882" cy="864097"/>
          </a:xfrm>
        </p:spPr>
        <p:txBody>
          <a:bodyPr>
            <a:noAutofit/>
          </a:bodyPr>
          <a:lstStyle/>
          <a:p>
            <a:r>
              <a:rPr lang="it-IT" sz="3200" dirty="0" smtClean="0"/>
              <a:t>La ricezione del </a:t>
            </a:r>
            <a:r>
              <a:rPr lang="it-IT" sz="3200" i="1" dirty="0" smtClean="0"/>
              <a:t>Codice cinese</a:t>
            </a:r>
            <a:r>
              <a:rPr lang="it-IT" sz="3200" dirty="0" smtClean="0"/>
              <a:t>: l’edizione francese e quella italiana (1812)</a:t>
            </a:r>
            <a:endParaRPr lang="en-GB" sz="3200" dirty="0"/>
          </a:p>
        </p:txBody>
      </p:sp>
      <p:sp>
        <p:nvSpPr>
          <p:cNvPr id="3" name="Segnaposto contenuto 2"/>
          <p:cNvSpPr>
            <a:spLocks noGrp="1"/>
          </p:cNvSpPr>
          <p:nvPr>
            <p:ph idx="1"/>
          </p:nvPr>
        </p:nvSpPr>
        <p:spPr>
          <a:xfrm>
            <a:off x="206195" y="1196752"/>
            <a:ext cx="8734200" cy="5112568"/>
          </a:xfrm>
        </p:spPr>
        <p:txBody>
          <a:bodyPr>
            <a:noAutofit/>
          </a:bodyPr>
          <a:lstStyle/>
          <a:p>
            <a:pPr>
              <a:spcBef>
                <a:spcPts val="600"/>
              </a:spcBef>
              <a:spcAft>
                <a:spcPts val="0"/>
              </a:spcAft>
            </a:pPr>
            <a:r>
              <a:rPr lang="it-IT" sz="1800" dirty="0" smtClean="0"/>
              <a:t>Il traduttore francese è </a:t>
            </a:r>
            <a:r>
              <a:rPr lang="it-IT" sz="1800" dirty="0" err="1" smtClean="0"/>
              <a:t>Félix</a:t>
            </a:r>
            <a:r>
              <a:rPr lang="it-IT" sz="1800" dirty="0" smtClean="0"/>
              <a:t> </a:t>
            </a:r>
            <a:r>
              <a:rPr lang="it-IT" sz="1800" dirty="0" err="1" smtClean="0"/>
              <a:t>Renouard</a:t>
            </a:r>
            <a:r>
              <a:rPr lang="it-IT" sz="1800" dirty="0" smtClean="0"/>
              <a:t> de </a:t>
            </a:r>
            <a:r>
              <a:rPr lang="it-IT" sz="1800" dirty="0" err="1" smtClean="0"/>
              <a:t>Sainte</a:t>
            </a:r>
            <a:r>
              <a:rPr lang="it-IT" sz="1800" dirty="0" smtClean="0"/>
              <a:t>-Croix </a:t>
            </a:r>
            <a:r>
              <a:rPr lang="en-GB" sz="1800" dirty="0"/>
              <a:t>(1767-1840</a:t>
            </a:r>
            <a:r>
              <a:rPr lang="en-GB" sz="1800" dirty="0" smtClean="0"/>
              <a:t>), </a:t>
            </a:r>
            <a:r>
              <a:rPr lang="en-GB" sz="1800" dirty="0" err="1" smtClean="0"/>
              <a:t>viaggiatore</a:t>
            </a:r>
            <a:r>
              <a:rPr lang="en-GB" sz="1800" dirty="0" smtClean="0"/>
              <a:t>, </a:t>
            </a:r>
            <a:r>
              <a:rPr lang="en-GB" sz="1800" dirty="0" err="1" smtClean="0"/>
              <a:t>geografo</a:t>
            </a:r>
            <a:r>
              <a:rPr lang="en-GB" sz="1800" dirty="0" smtClean="0"/>
              <a:t>, editore di </a:t>
            </a:r>
            <a:r>
              <a:rPr lang="en-GB" sz="1800" dirty="0" err="1" smtClean="0"/>
              <a:t>relazioni</a:t>
            </a:r>
            <a:r>
              <a:rPr lang="en-GB" sz="1800" dirty="0" smtClean="0"/>
              <a:t> di </a:t>
            </a:r>
            <a:r>
              <a:rPr lang="en-GB" sz="1800" dirty="0" err="1" smtClean="0"/>
              <a:t>viaggio</a:t>
            </a:r>
            <a:r>
              <a:rPr lang="en-GB" sz="1800" dirty="0" smtClean="0"/>
              <a:t>, </a:t>
            </a:r>
            <a:r>
              <a:rPr lang="en-GB" sz="1800" dirty="0" err="1" smtClean="0"/>
              <a:t>autore</a:t>
            </a:r>
            <a:r>
              <a:rPr lang="en-GB" sz="1800" dirty="0" smtClean="0"/>
              <a:t> di un </a:t>
            </a:r>
            <a:r>
              <a:rPr lang="fr-FR" sz="1800" i="1" dirty="0" smtClean="0"/>
              <a:t>Voyage </a:t>
            </a:r>
            <a:r>
              <a:rPr lang="fr-FR" sz="1800" i="1" dirty="0"/>
              <a:t>commercial et politique aux Indes Orientales, aux Iles Philippines, </a:t>
            </a:r>
            <a:r>
              <a:rPr lang="fr-FR" sz="1800" i="1" dirty="0" smtClean="0"/>
              <a:t>à </a:t>
            </a:r>
            <a:r>
              <a:rPr lang="fr-FR" sz="1800" i="1" dirty="0"/>
              <a:t>la Chine, avec des notions sur la Cochinchine et le </a:t>
            </a:r>
            <a:r>
              <a:rPr lang="fr-FR" sz="1800" i="1" dirty="0" err="1"/>
              <a:t>Tonquin</a:t>
            </a:r>
            <a:r>
              <a:rPr lang="fr-FR" sz="1800" i="1" dirty="0"/>
              <a:t>, pendant les années 1803, 1804, 1805, 1806 et </a:t>
            </a:r>
            <a:r>
              <a:rPr lang="fr-FR" sz="1800" i="1" dirty="0" smtClean="0"/>
              <a:t>1807</a:t>
            </a:r>
            <a:r>
              <a:rPr lang="fr-FR" sz="1800" dirty="0" smtClean="0"/>
              <a:t> (1810) </a:t>
            </a:r>
          </a:p>
          <a:p>
            <a:pPr>
              <a:spcBef>
                <a:spcPts val="600"/>
              </a:spcBef>
              <a:spcAft>
                <a:spcPts val="0"/>
              </a:spcAft>
            </a:pPr>
            <a:r>
              <a:rPr lang="it-IT" sz="1800" dirty="0" err="1" smtClean="0"/>
              <a:t>Sainte</a:t>
            </a:r>
            <a:r>
              <a:rPr lang="it-IT" sz="1800" dirty="0" smtClean="0"/>
              <a:t>-Croix ha incontrato </a:t>
            </a:r>
            <a:r>
              <a:rPr lang="it-IT" sz="1800" dirty="0" err="1" smtClean="0"/>
              <a:t>Staunton</a:t>
            </a:r>
            <a:r>
              <a:rPr lang="it-IT" sz="1800" dirty="0" smtClean="0"/>
              <a:t> in Cina e da lui ha ricevuto testi e informazioni «</a:t>
            </a:r>
            <a:r>
              <a:rPr lang="it-IT" sz="1800" dirty="0" err="1" smtClean="0"/>
              <a:t>sur</a:t>
            </a:r>
            <a:r>
              <a:rPr lang="it-IT" sz="1800" dirty="0" smtClean="0"/>
              <a:t> l’</a:t>
            </a:r>
            <a:r>
              <a:rPr lang="it-IT" sz="1800" dirty="0" err="1" smtClean="0"/>
              <a:t>état</a:t>
            </a:r>
            <a:r>
              <a:rPr lang="it-IT" sz="1800" dirty="0" smtClean="0"/>
              <a:t> </a:t>
            </a:r>
            <a:r>
              <a:rPr lang="it-IT" sz="1800" dirty="0" err="1" smtClean="0"/>
              <a:t>civil</a:t>
            </a:r>
            <a:r>
              <a:rPr lang="it-IT" sz="1800" dirty="0" smtClean="0"/>
              <a:t> et </a:t>
            </a:r>
            <a:r>
              <a:rPr lang="it-IT" sz="1800" dirty="0" err="1" smtClean="0"/>
              <a:t>politique</a:t>
            </a:r>
            <a:r>
              <a:rPr lang="it-IT" sz="1800" dirty="0" smtClean="0"/>
              <a:t> </a:t>
            </a:r>
            <a:r>
              <a:rPr lang="it-IT" sz="1800" dirty="0" err="1" smtClean="0"/>
              <a:t>des</a:t>
            </a:r>
            <a:r>
              <a:rPr lang="it-IT" sz="1800" dirty="0" smtClean="0"/>
              <a:t> </a:t>
            </a:r>
            <a:r>
              <a:rPr lang="it-IT" sz="1800" dirty="0" err="1" smtClean="0"/>
              <a:t>Chinois</a:t>
            </a:r>
            <a:r>
              <a:rPr lang="it-IT" sz="1800" dirty="0" smtClean="0"/>
              <a:t>». La traduzione è arricchita di alcune annotazioni da parte del traduttore</a:t>
            </a:r>
          </a:p>
          <a:p>
            <a:pPr>
              <a:spcBef>
                <a:spcPts val="600"/>
              </a:spcBef>
              <a:spcAft>
                <a:spcPts val="0"/>
              </a:spcAft>
            </a:pPr>
            <a:r>
              <a:rPr lang="it-IT" sz="1800" dirty="0" smtClean="0"/>
              <a:t>Il viaggio in Oriente (1803-1807) punta a studiare le possibilità per la Francia di rientrare nella competizione commerciale asiatica; redigerà a questo proposito </a:t>
            </a:r>
            <a:r>
              <a:rPr lang="en-GB" sz="1800" i="1" dirty="0" err="1" smtClean="0"/>
              <a:t>Mémoire</a:t>
            </a:r>
            <a:r>
              <a:rPr lang="en-GB" sz="1800" i="1" dirty="0" smtClean="0"/>
              <a:t> </a:t>
            </a:r>
            <a:r>
              <a:rPr lang="en-GB" sz="1800" i="1" dirty="0"/>
              <a:t>sur la </a:t>
            </a:r>
            <a:r>
              <a:rPr lang="fr-FR" sz="1800" i="1" dirty="0"/>
              <a:t>Chine adressé à Napoléon Ier </a:t>
            </a:r>
            <a:r>
              <a:rPr lang="it-IT" sz="1800" dirty="0"/>
              <a:t> (1811</a:t>
            </a:r>
            <a:r>
              <a:rPr lang="it-IT" sz="1800" dirty="0" smtClean="0"/>
              <a:t>) suggerendo l’opportunità di inviare (per via di terra attraverso la Russia) un’ambasciata francese alla corte imperiale cinese:</a:t>
            </a:r>
          </a:p>
          <a:p>
            <a:pPr>
              <a:spcBef>
                <a:spcPts val="600"/>
              </a:spcBef>
              <a:spcAft>
                <a:spcPts val="0"/>
              </a:spcAft>
            </a:pPr>
            <a:r>
              <a:rPr lang="fr-FR" sz="1800" dirty="0" smtClean="0"/>
              <a:t>« Une </a:t>
            </a:r>
            <a:r>
              <a:rPr lang="fr-FR" sz="1800" dirty="0"/>
              <a:t>Ambassade do Votre Majesté serait d'autant mieux </a:t>
            </a:r>
            <a:r>
              <a:rPr lang="fr-FR" sz="1800" dirty="0" smtClean="0"/>
              <a:t>reçue à </a:t>
            </a:r>
            <a:r>
              <a:rPr lang="fr-FR" sz="1800" dirty="0"/>
              <a:t>la Cour de Chine, </a:t>
            </a:r>
            <a:r>
              <a:rPr lang="fr-FR" sz="1800" dirty="0" smtClean="0"/>
              <a:t>en </a:t>
            </a:r>
            <a:r>
              <a:rPr lang="fr-FR" sz="1800" dirty="0"/>
              <a:t>observant les usages, </a:t>
            </a:r>
            <a:r>
              <a:rPr lang="fr-FR" sz="1800" dirty="0" smtClean="0"/>
              <a:t>que </a:t>
            </a:r>
            <a:r>
              <a:rPr lang="fr-FR" sz="1800" dirty="0"/>
              <a:t>le </a:t>
            </a:r>
            <a:r>
              <a:rPr lang="fr-FR" sz="1800" dirty="0" smtClean="0"/>
              <a:t>Gouvernement Chinois </a:t>
            </a:r>
            <a:r>
              <a:rPr lang="fr-FR" sz="1800" dirty="0"/>
              <a:t>a le plus grand mépris pour tous les peuples qui </a:t>
            </a:r>
            <a:r>
              <a:rPr lang="fr-FR" sz="1800" dirty="0" smtClean="0"/>
              <a:t>s'occupent exclusivement </a:t>
            </a:r>
            <a:r>
              <a:rPr lang="fr-FR" sz="1800" dirty="0"/>
              <a:t>de commerce, et que l'Envoyé de Votre </a:t>
            </a:r>
            <a:r>
              <a:rPr lang="fr-FR" sz="1800" dirty="0" smtClean="0"/>
              <a:t>Majesté ne </a:t>
            </a:r>
            <a:r>
              <a:rPr lang="fr-FR" sz="1800" dirty="0"/>
              <a:t>demanderait aucun privilège particulier et se bornerait à </a:t>
            </a:r>
            <a:r>
              <a:rPr lang="fr-FR" sz="1800" b="1" i="1" dirty="0" smtClean="0">
                <a:solidFill>
                  <a:srgbClr val="FFC000"/>
                </a:solidFill>
              </a:rPr>
              <a:t>la simple </a:t>
            </a:r>
            <a:r>
              <a:rPr lang="fr-FR" sz="1800" b="1" i="1" dirty="0">
                <a:solidFill>
                  <a:srgbClr val="FFC000"/>
                </a:solidFill>
              </a:rPr>
              <a:t>demande de l'exclusion des </a:t>
            </a:r>
            <a:r>
              <a:rPr lang="fr-FR" sz="1800" b="1" i="1" dirty="0" smtClean="0">
                <a:solidFill>
                  <a:srgbClr val="FFC000"/>
                </a:solidFill>
              </a:rPr>
              <a:t>Anglais</a:t>
            </a:r>
            <a:r>
              <a:rPr lang="fr-FR" sz="1800" dirty="0" smtClean="0"/>
              <a:t>» </a:t>
            </a:r>
          </a:p>
          <a:p>
            <a:pPr>
              <a:spcBef>
                <a:spcPts val="600"/>
              </a:spcBef>
              <a:spcAft>
                <a:spcPts val="0"/>
              </a:spcAft>
            </a:pPr>
            <a:r>
              <a:rPr lang="it-IT" sz="1800" dirty="0" smtClean="0"/>
              <a:t>La traduzione italiana è eseguita su quella francese; manca l’ </a:t>
            </a:r>
            <a:r>
              <a:rPr lang="it-IT" sz="1800" i="1" dirty="0" err="1" smtClean="0"/>
              <a:t>avant-propos</a:t>
            </a:r>
            <a:r>
              <a:rPr lang="it-IT" sz="1800" dirty="0" smtClean="0"/>
              <a:t> del traduttore francese</a:t>
            </a:r>
          </a:p>
          <a:p>
            <a:pPr>
              <a:spcBef>
                <a:spcPts val="600"/>
              </a:spcBef>
              <a:spcAft>
                <a:spcPts val="0"/>
              </a:spcAft>
            </a:pPr>
            <a:r>
              <a:rPr lang="it-IT" sz="1800" dirty="0"/>
              <a:t>Non sappiamo chi sia stato il traduttore italiano</a:t>
            </a:r>
            <a:endParaRPr lang="en-GB" sz="1800"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58</a:t>
            </a:fld>
            <a:endParaRPr lang="en-GB" dirty="0"/>
          </a:p>
        </p:txBody>
      </p:sp>
    </p:spTree>
    <p:extLst>
      <p:ext uri="{BB962C8B-B14F-4D97-AF65-F5344CB8AC3E}">
        <p14:creationId xmlns:p14="http://schemas.microsoft.com/office/powerpoint/2010/main" val="98130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332656"/>
            <a:ext cx="9036496" cy="864097"/>
          </a:xfrm>
        </p:spPr>
        <p:txBody>
          <a:bodyPr>
            <a:normAutofit fontScale="90000"/>
          </a:bodyPr>
          <a:lstStyle/>
          <a:p>
            <a:r>
              <a:rPr lang="it-IT" dirty="0" smtClean="0"/>
              <a:t>Diritto italiano e cinese tra ’800 e fascismo</a:t>
            </a:r>
            <a:endParaRPr lang="en-GB" dirty="0"/>
          </a:p>
        </p:txBody>
      </p:sp>
      <p:sp>
        <p:nvSpPr>
          <p:cNvPr id="3" name="Segnaposto contenuto 2"/>
          <p:cNvSpPr>
            <a:spLocks noGrp="1"/>
          </p:cNvSpPr>
          <p:nvPr>
            <p:ph idx="1"/>
          </p:nvPr>
        </p:nvSpPr>
        <p:spPr>
          <a:xfrm>
            <a:off x="395536" y="1412776"/>
            <a:ext cx="8064896" cy="4608512"/>
          </a:xfrm>
        </p:spPr>
        <p:txBody>
          <a:bodyPr>
            <a:normAutofit fontScale="92500" lnSpcReduction="10000"/>
          </a:bodyPr>
          <a:lstStyle/>
          <a:p>
            <a:r>
              <a:rPr lang="it-IT" dirty="0" smtClean="0"/>
              <a:t>Alfonso </a:t>
            </a:r>
            <a:r>
              <a:rPr lang="it-IT" dirty="0" err="1" smtClean="0"/>
              <a:t>Andreozzi</a:t>
            </a:r>
            <a:r>
              <a:rPr lang="it-IT" dirty="0" smtClean="0"/>
              <a:t>, </a:t>
            </a:r>
            <a:r>
              <a:rPr lang="it-IT" i="1" dirty="0" smtClean="0"/>
              <a:t>Le </a:t>
            </a:r>
            <a:r>
              <a:rPr lang="it-IT" i="1" dirty="0"/>
              <a:t>leggi penali degli antichi cinesi: discorso proemiale sul diritto e sui limiti del </a:t>
            </a:r>
            <a:r>
              <a:rPr lang="it-IT" i="1" dirty="0" smtClean="0"/>
              <a:t>punire,</a:t>
            </a:r>
            <a:r>
              <a:rPr lang="it-IT" dirty="0" smtClean="0"/>
              <a:t> Firenze, 1878</a:t>
            </a:r>
          </a:p>
          <a:p>
            <a:r>
              <a:rPr lang="it-IT" dirty="0" smtClean="0"/>
              <a:t>Attilio Lavagna è inviato in Cina nel 1933-35 su richiesta del ministro della Giustizia cinese di Chiang </a:t>
            </a:r>
            <a:r>
              <a:rPr lang="it-IT" dirty="0" err="1" smtClean="0"/>
              <a:t>Kai-schek</a:t>
            </a:r>
            <a:r>
              <a:rPr lang="it-IT" dirty="0" smtClean="0"/>
              <a:t> a Ciano di avere un giurista italiano per la revisione del codice penale cinese</a:t>
            </a:r>
          </a:p>
          <a:p>
            <a:r>
              <a:rPr lang="it-IT" dirty="0" smtClean="0"/>
              <a:t>Lavagna e la rielaborazione del Codice penale cinese pubblicato nel 1935 (</a:t>
            </a:r>
            <a:r>
              <a:rPr lang="it-IT" dirty="0" err="1"/>
              <a:t>Losano</a:t>
            </a:r>
            <a:r>
              <a:rPr lang="it-IT" dirty="0"/>
              <a:t>, Mario G. </a:t>
            </a:r>
            <a:r>
              <a:rPr lang="it-IT" i="1" dirty="0"/>
              <a:t>Il contributo di Attilio Lavagna al Codice penale cinese del </a:t>
            </a:r>
            <a:r>
              <a:rPr lang="it-IT" i="1" dirty="0" smtClean="0"/>
              <a:t>1935</a:t>
            </a:r>
            <a:r>
              <a:rPr lang="it-IT" dirty="0" smtClean="0"/>
              <a:t>, Firenze, </a:t>
            </a:r>
            <a:r>
              <a:rPr lang="it-IT" dirty="0" err="1"/>
              <a:t>Olschki</a:t>
            </a:r>
            <a:r>
              <a:rPr lang="it-IT" dirty="0"/>
              <a:t>, </a:t>
            </a:r>
            <a:r>
              <a:rPr lang="it-IT" dirty="0" smtClean="0"/>
              <a:t>1978</a:t>
            </a:r>
            <a:r>
              <a:rPr lang="it-IT" dirty="0"/>
              <a:t>)</a:t>
            </a:r>
            <a:endParaRPr lang="it-IT" dirty="0" smtClean="0"/>
          </a:p>
          <a:p>
            <a:r>
              <a:rPr lang="it-IT" dirty="0" smtClean="0"/>
              <a:t>Lavora a un progetto di costituzione cinese, alla traduzione </a:t>
            </a:r>
            <a:r>
              <a:rPr lang="it-IT" dirty="0"/>
              <a:t>in cinese </a:t>
            </a:r>
            <a:r>
              <a:rPr lang="it-IT" dirty="0" smtClean="0"/>
              <a:t>del Codice Rocco e di autori del Risorgimento italiano</a:t>
            </a:r>
          </a:p>
          <a:p>
            <a:r>
              <a:rPr lang="it-IT" dirty="0" smtClean="0"/>
              <a:t>Insegna all’Accademia dei magistrati di Nanjing e diventa consigliere giuridico di Chiang </a:t>
            </a:r>
            <a:r>
              <a:rPr lang="it-IT" dirty="0" err="1" smtClean="0"/>
              <a:t>Kai-shek</a:t>
            </a:r>
            <a:r>
              <a:rPr lang="it-IT" dirty="0" smtClean="0"/>
              <a:t> (</a:t>
            </a:r>
            <a:r>
              <a:rPr lang="it-IT" dirty="0"/>
              <a:t>Moccia, </a:t>
            </a:r>
            <a:r>
              <a:rPr lang="it-IT" dirty="0" smtClean="0"/>
              <a:t>Vincenzo, </a:t>
            </a:r>
            <a:r>
              <a:rPr lang="it-IT" i="1" dirty="0" smtClean="0"/>
              <a:t>La </a:t>
            </a:r>
            <a:r>
              <a:rPr lang="it-IT" i="1" dirty="0"/>
              <a:t>Cina di </a:t>
            </a:r>
            <a:r>
              <a:rPr lang="it-IT" i="1" dirty="0" smtClean="0"/>
              <a:t>Ciano. La diplomazia fascista in Estremo Oriente,</a:t>
            </a:r>
            <a:r>
              <a:rPr lang="it-IT" dirty="0" smtClean="0"/>
              <a:t> Libreriauniversitaria.it </a:t>
            </a:r>
            <a:r>
              <a:rPr lang="it-IT" dirty="0"/>
              <a:t>Edizioni, </a:t>
            </a:r>
            <a:r>
              <a:rPr lang="it-IT" dirty="0" smtClean="0"/>
              <a:t>2014)</a:t>
            </a:r>
            <a:endParaRPr lang="en-GB"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59</a:t>
            </a:fld>
            <a:endParaRPr lang="en-GB" dirty="0"/>
          </a:p>
        </p:txBody>
      </p:sp>
    </p:spTree>
    <p:extLst>
      <p:ext uri="{BB962C8B-B14F-4D97-AF65-F5344CB8AC3E}">
        <p14:creationId xmlns:p14="http://schemas.microsoft.com/office/powerpoint/2010/main" val="2140426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7"/>
            <a:ext cx="7543800" cy="648072"/>
          </a:xfrm>
        </p:spPr>
        <p:txBody>
          <a:bodyPr>
            <a:normAutofit fontScale="90000"/>
          </a:bodyPr>
          <a:lstStyle/>
          <a:p>
            <a:r>
              <a:rPr lang="it-IT" dirty="0" smtClean="0"/>
              <a:t>William </a:t>
            </a:r>
            <a:r>
              <a:rPr lang="it-IT" dirty="0" err="1" smtClean="0"/>
              <a:t>Chambers</a:t>
            </a:r>
            <a:r>
              <a:rPr lang="it-IT" dirty="0" smtClean="0"/>
              <a:t> (1757)</a:t>
            </a:r>
            <a:endParaRPr lang="en-GB"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2" t="3214" r="4533" b="3229"/>
          <a:stretch/>
        </p:blipFill>
        <p:spPr>
          <a:xfrm>
            <a:off x="0" y="1448780"/>
            <a:ext cx="3029301" cy="4392487"/>
          </a:xfrm>
        </p:spPr>
      </p:pic>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6</a:t>
            </a:fld>
            <a:endParaRPr lang="en-GB"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800" r="3738" b="2751"/>
          <a:stretch/>
        </p:blipFill>
        <p:spPr>
          <a:xfrm>
            <a:off x="3096116" y="1469711"/>
            <a:ext cx="3051081" cy="435003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95" t="2750" r="4955" b="4851"/>
          <a:stretch/>
        </p:blipFill>
        <p:spPr>
          <a:xfrm>
            <a:off x="6214484" y="1469711"/>
            <a:ext cx="2920006" cy="4350031"/>
          </a:xfrm>
          <a:prstGeom prst="rect">
            <a:avLst/>
          </a:prstGeom>
        </p:spPr>
      </p:pic>
    </p:spTree>
    <p:extLst>
      <p:ext uri="{BB962C8B-B14F-4D97-AF65-F5344CB8AC3E}">
        <p14:creationId xmlns:p14="http://schemas.microsoft.com/office/powerpoint/2010/main" val="2146661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7"/>
            <a:ext cx="7543800" cy="648072"/>
          </a:xfrm>
        </p:spPr>
        <p:txBody>
          <a:bodyPr>
            <a:normAutofit fontScale="90000"/>
          </a:bodyPr>
          <a:lstStyle/>
          <a:p>
            <a:r>
              <a:rPr lang="it-IT" dirty="0" smtClean="0"/>
              <a:t>William </a:t>
            </a:r>
            <a:r>
              <a:rPr lang="it-IT" dirty="0" err="1" smtClean="0"/>
              <a:t>Chambers</a:t>
            </a:r>
            <a:r>
              <a:rPr lang="it-IT" dirty="0" smtClean="0"/>
              <a:t> (1757)</a:t>
            </a:r>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7</a:t>
            </a:fld>
            <a:endParaRPr lang="en-GB" dirty="0"/>
          </a:p>
        </p:txBody>
      </p:sp>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9" t="3214" r="6538" b="3229"/>
          <a:stretch/>
        </p:blipFill>
        <p:spPr>
          <a:xfrm>
            <a:off x="107503" y="1196752"/>
            <a:ext cx="2989463" cy="4445868"/>
          </a:xfr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800" r="6688" b="3800"/>
          <a:stretch/>
        </p:blipFill>
        <p:spPr>
          <a:xfrm>
            <a:off x="3117492" y="1196752"/>
            <a:ext cx="3047585" cy="444586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955" t="3800" r="6508" b="5901"/>
          <a:stretch/>
        </p:blipFill>
        <p:spPr>
          <a:xfrm>
            <a:off x="6197320" y="1196752"/>
            <a:ext cx="2946680" cy="4445868"/>
          </a:xfrm>
          <a:prstGeom prst="rect">
            <a:avLst/>
          </a:prstGeom>
        </p:spPr>
      </p:pic>
    </p:spTree>
    <p:extLst>
      <p:ext uri="{BB962C8B-B14F-4D97-AF65-F5344CB8AC3E}">
        <p14:creationId xmlns:p14="http://schemas.microsoft.com/office/powerpoint/2010/main" val="302793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424936" cy="816599"/>
          </a:xfrm>
        </p:spPr>
        <p:txBody>
          <a:bodyPr>
            <a:noAutofit/>
          </a:bodyPr>
          <a:lstStyle/>
          <a:p>
            <a:pPr algn="ctr"/>
            <a:r>
              <a:rPr lang="it-IT" sz="3600" dirty="0" smtClean="0"/>
              <a:t>J.-B. </a:t>
            </a:r>
            <a:r>
              <a:rPr lang="it-IT" sz="3600" dirty="0" err="1" smtClean="0"/>
              <a:t>Du</a:t>
            </a:r>
            <a:r>
              <a:rPr lang="it-IT" sz="3600" dirty="0" smtClean="0"/>
              <a:t> </a:t>
            </a:r>
            <a:r>
              <a:rPr lang="it-IT" sz="3600" dirty="0" err="1" smtClean="0"/>
              <a:t>Halde</a:t>
            </a:r>
            <a:r>
              <a:rPr lang="it-IT" sz="3600" dirty="0" smtClean="0"/>
              <a:t>, </a:t>
            </a:r>
            <a:r>
              <a:rPr lang="it-IT" sz="3600" i="1" dirty="0" err="1" smtClean="0"/>
              <a:t>Description</a:t>
            </a:r>
            <a:r>
              <a:rPr lang="it-IT" sz="3600" i="1" dirty="0" smtClean="0"/>
              <a:t> de la Chine</a:t>
            </a:r>
            <a:r>
              <a:rPr lang="it-IT" sz="3600" dirty="0" smtClean="0"/>
              <a:t>, 1735:</a:t>
            </a:r>
            <a:r>
              <a:rPr lang="it-IT" sz="2800" dirty="0" smtClean="0"/>
              <a:t> </a:t>
            </a:r>
            <a:br>
              <a:rPr lang="it-IT" sz="2800" dirty="0" smtClean="0"/>
            </a:br>
            <a:r>
              <a:rPr lang="it-IT" sz="2800" dirty="0" smtClean="0"/>
              <a:t>morale e saggezza al governo</a:t>
            </a:r>
            <a:endParaRPr lang="en-GB" sz="2800" dirty="0"/>
          </a:p>
        </p:txBody>
      </p:sp>
      <p:pic>
        <p:nvPicPr>
          <p:cNvPr id="14" name="Content Placeholder 13"/>
          <p:cNvPicPr>
            <a:picLocks noGrp="1" noChangeAspect="1"/>
          </p:cNvPicPr>
          <p:nvPr>
            <p:ph idx="1"/>
          </p:nvPr>
        </p:nvPicPr>
        <p:blipFill>
          <a:blip r:embed="rId2"/>
          <a:stretch>
            <a:fillRect/>
          </a:stretch>
        </p:blipFill>
        <p:spPr>
          <a:xfrm>
            <a:off x="4852472" y="1201177"/>
            <a:ext cx="3823984" cy="5134679"/>
          </a:xfrm>
          <a:prstGeom prst="rect">
            <a:avLst/>
          </a:prstGeom>
        </p:spPr>
      </p:pic>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8</a:t>
            </a:fld>
            <a:endParaRPr lang="en-GB" dirty="0"/>
          </a:p>
        </p:txBody>
      </p:sp>
      <p:pic>
        <p:nvPicPr>
          <p:cNvPr id="12" name="Picture 11"/>
          <p:cNvPicPr>
            <a:picLocks noChangeAspect="1"/>
          </p:cNvPicPr>
          <p:nvPr/>
        </p:nvPicPr>
        <p:blipFill>
          <a:blip r:embed="rId3"/>
          <a:stretch>
            <a:fillRect/>
          </a:stretch>
        </p:blipFill>
        <p:spPr>
          <a:xfrm>
            <a:off x="755576" y="1158324"/>
            <a:ext cx="3024336" cy="5177532"/>
          </a:xfrm>
          <a:prstGeom prst="rect">
            <a:avLst/>
          </a:prstGeom>
        </p:spPr>
      </p:pic>
    </p:spTree>
    <p:extLst>
      <p:ext uri="{BB962C8B-B14F-4D97-AF65-F5344CB8AC3E}">
        <p14:creationId xmlns:p14="http://schemas.microsoft.com/office/powerpoint/2010/main" val="1030274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5" y="231659"/>
            <a:ext cx="9036496" cy="794347"/>
          </a:xfrm>
        </p:spPr>
        <p:txBody>
          <a:bodyPr>
            <a:noAutofit/>
          </a:bodyPr>
          <a:lstStyle/>
          <a:p>
            <a:r>
              <a:rPr lang="it-IT" sz="3600" dirty="0" smtClean="0"/>
              <a:t>George H. Mason, </a:t>
            </a:r>
            <a:r>
              <a:rPr lang="it-IT" sz="3600" i="1" dirty="0" smtClean="0"/>
              <a:t>The </a:t>
            </a:r>
            <a:r>
              <a:rPr lang="it-IT" sz="3600" i="1" dirty="0" err="1" smtClean="0"/>
              <a:t>Punishments</a:t>
            </a:r>
            <a:r>
              <a:rPr lang="it-IT" sz="3600" i="1" dirty="0" smtClean="0"/>
              <a:t> of China</a:t>
            </a:r>
            <a:r>
              <a:rPr lang="it-IT" sz="3600" dirty="0" smtClean="0"/>
              <a:t>, 1801</a:t>
            </a:r>
            <a:endParaRPr lang="en-GB" sz="36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37" y="1476671"/>
            <a:ext cx="3168456" cy="2313093"/>
          </a:xfrm>
        </p:spPr>
      </p:pic>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5380" y="6542364"/>
            <a:ext cx="586408" cy="288032"/>
          </a:xfrm>
        </p:spPr>
        <p:txBody>
          <a:bodyPr/>
          <a:lstStyle/>
          <a:p>
            <a:fld id="{F6FE4793-2B3E-4CB8-84EB-E4F698C83395}" type="slidenum">
              <a:rPr lang="en-GB" smtClean="0"/>
              <a:pPr/>
              <a:t>9</a:t>
            </a:fld>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947" y="1500728"/>
            <a:ext cx="2910182" cy="228903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8696" t="9783" r="4348" b="11957"/>
          <a:stretch/>
        </p:blipFill>
        <p:spPr>
          <a:xfrm>
            <a:off x="138372" y="3966801"/>
            <a:ext cx="2056890" cy="246826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704" y="4035262"/>
            <a:ext cx="1737754" cy="272798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5384" y="4005064"/>
            <a:ext cx="4443438" cy="2430005"/>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9612" t="9518" r="8554" b="14591"/>
          <a:stretch/>
        </p:blipFill>
        <p:spPr>
          <a:xfrm>
            <a:off x="6872077" y="1435538"/>
            <a:ext cx="1885007" cy="2333817"/>
          </a:xfrm>
          <a:prstGeom prst="rect">
            <a:avLst/>
          </a:prstGeom>
        </p:spPr>
      </p:pic>
    </p:spTree>
    <p:extLst>
      <p:ext uri="{BB962C8B-B14F-4D97-AF65-F5344CB8AC3E}">
        <p14:creationId xmlns:p14="http://schemas.microsoft.com/office/powerpoint/2010/main" val="2534925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3390</TotalTime>
  <Words>7563</Words>
  <Application>Microsoft Office PowerPoint</Application>
  <PresentationFormat>Presentazione su schermo (4:3)</PresentationFormat>
  <Paragraphs>364</Paragraphs>
  <Slides>59</Slides>
  <Notes>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59</vt:i4>
      </vt:variant>
    </vt:vector>
  </HeadingPairs>
  <TitlesOfParts>
    <vt:vector size="65" baseType="lpstr">
      <vt:lpstr>Arial</vt:lpstr>
      <vt:lpstr>Calibri</vt:lpstr>
      <vt:lpstr>Calibri Light</vt:lpstr>
      <vt:lpstr>Verdana</vt:lpstr>
      <vt:lpstr>Wingdings</vt:lpstr>
      <vt:lpstr>Retrospect</vt:lpstr>
      <vt:lpstr>La giustizia degli altri   George Thomas Staunton e  le leggi della Cina</vt:lpstr>
      <vt:lpstr>Presentazione standard di PowerPoint</vt:lpstr>
      <vt:lpstr>Saggezza e tormenti: la geografia giuridica, la Cina e i volti dell’ ‘orientalismo legale’</vt:lpstr>
      <vt:lpstr>Du Halde (1735)</vt:lpstr>
      <vt:lpstr>Du Halde</vt:lpstr>
      <vt:lpstr>William Chambers (1757)</vt:lpstr>
      <vt:lpstr>William Chambers (1757)</vt:lpstr>
      <vt:lpstr>J.-B. Du Halde, Description de la Chine, 1735:  morale e saggezza al governo</vt:lpstr>
      <vt:lpstr>George H. Mason, The Punishments of China, 1801</vt:lpstr>
      <vt:lpstr>I tormenti cinesi: il Tcha</vt:lpstr>
      <vt:lpstr>I tormenti cinesi</vt:lpstr>
      <vt:lpstr>Prigionieri Boxer (1900)</vt:lpstr>
      <vt:lpstr>Il martirio dei missionari cattolici:  il «lingchi» o ‘morte dei mille tagli’ (1835, 1858)</vt:lpstr>
      <vt:lpstr>Governamentalità imperiale e traduzioni giuridiche: il caso dell’India britannica</vt:lpstr>
      <vt:lpstr>Le persone</vt:lpstr>
      <vt:lpstr>Le opere</vt:lpstr>
      <vt:lpstr>Dispotismo e proprietà: i diritti personali</vt:lpstr>
      <vt:lpstr>Sir George Thomas Staunton (1781-1858) portrait by Sir Martin Archer Shee (1769-1850), China, Beijing, British Embassy</vt:lpstr>
      <vt:lpstr>Opere di G. T. Staunton</vt:lpstr>
      <vt:lpstr>Presentazione standard di PowerPoint</vt:lpstr>
      <vt:lpstr>Presentazione standard di PowerPoint</vt:lpstr>
      <vt:lpstr>Presentazione standard di PowerPoint</vt:lpstr>
      <vt:lpstr>I sinologi britannici a Canton</vt:lpstr>
      <vt:lpstr>L’eredità del ‘700</vt:lpstr>
      <vt:lpstr>Du Halde</vt:lpstr>
      <vt:lpstr>Du Halde</vt:lpstr>
      <vt:lpstr>Du Halde</vt:lpstr>
      <vt:lpstr>Voltaire</vt:lpstr>
      <vt:lpstr>La giustizia cinese e  il «dispotismo delle leggi»</vt:lpstr>
      <vt:lpstr>Raynal (1774, L. I)</vt:lpstr>
      <vt:lpstr>La giustizia cinese, l’essenzialismo culturale e l’ «orientalismo legale»</vt:lpstr>
      <vt:lpstr>De Pauw, 1773, II, 389</vt:lpstr>
      <vt:lpstr>De Pauw</vt:lpstr>
      <vt:lpstr>De Pauw</vt:lpstr>
      <vt:lpstr>La fine del mito</vt:lpstr>
      <vt:lpstr>John Barrow, 1804</vt:lpstr>
      <vt:lpstr>John Barrow, 1804</vt:lpstr>
      <vt:lpstr>John Barrow, 1804</vt:lpstr>
      <vt:lpstr>John Barrow, 1804</vt:lpstr>
      <vt:lpstr>Staunton e il codice Qing (Tsing)</vt:lpstr>
      <vt:lpstr>Staunton e il codice Qing (1810):  la traduzione</vt:lpstr>
      <vt:lpstr>Staunton e il codice Qing (1810):  la traduzione</vt:lpstr>
      <vt:lpstr>G. T. Staunton e il codice Qing (1810): comparatismo, culturalismo, funzionalismo</vt:lpstr>
      <vt:lpstr>Staunton e l’informazione</vt:lpstr>
      <vt:lpstr>Staunton ammiratore della Cina</vt:lpstr>
      <vt:lpstr>Staunton: la «constitution» cinese</vt:lpstr>
      <vt:lpstr>Teoria e pratica nel codice e nella giustizia cinesi </vt:lpstr>
      <vt:lpstr>Ricezione del Codice cinese: la Edinburgh Review</vt:lpstr>
      <vt:lpstr>Ricezione del Codice cinese: la Edinburgh Review</vt:lpstr>
      <vt:lpstr>Ricezione del Codice cinese: la Edinburgh Review</vt:lpstr>
      <vt:lpstr>Ricezione del Codice cinese: la Edinburgh Review</vt:lpstr>
      <vt:lpstr>Ricezione del Codice cinese: la Monthly Review</vt:lpstr>
      <vt:lpstr>Ricezione del Codice cinese: la Quarterly Review</vt:lpstr>
      <vt:lpstr>Presentazione standard di PowerPoint</vt:lpstr>
      <vt:lpstr>Ricezione del Codice cinese: il Chinese Repository</vt:lpstr>
      <vt:lpstr>Ricezione del Codice cinese: l’Asiatic Journal</vt:lpstr>
      <vt:lpstr>Ricezione del Codice cinese:  gli Annali di scienze e lettere (1811-1812)</vt:lpstr>
      <vt:lpstr>La ricezione del Codice cinese: l’edizione francese e quella italiana (1812)</vt:lpstr>
      <vt:lpstr>Diritto italiano e cinese tra ’800 e fascismo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Revisore</dc:creator>
  <cp:lastModifiedBy>ABBATTISTA GUIDO</cp:lastModifiedBy>
  <cp:revision>472</cp:revision>
  <dcterms:created xsi:type="dcterms:W3CDTF">2014-03-15T10:02:52Z</dcterms:created>
  <dcterms:modified xsi:type="dcterms:W3CDTF">2019-11-06T07:49:42Z</dcterms:modified>
</cp:coreProperties>
</file>