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72" r:id="rId3"/>
    <p:sldId id="396" r:id="rId4"/>
    <p:sldId id="395" r:id="rId5"/>
    <p:sldId id="400" r:id="rId6"/>
    <p:sldId id="401" r:id="rId7"/>
    <p:sldId id="403" r:id="rId8"/>
    <p:sldId id="392" r:id="rId9"/>
    <p:sldId id="393" r:id="rId10"/>
    <p:sldId id="394" r:id="rId11"/>
    <p:sldId id="404" r:id="rId12"/>
    <p:sldId id="402" r:id="rId13"/>
    <p:sldId id="359" r:id="rId14"/>
    <p:sldId id="358" r:id="rId15"/>
    <p:sldId id="311" r:id="rId16"/>
    <p:sldId id="324" r:id="rId17"/>
    <p:sldId id="329" r:id="rId18"/>
    <p:sldId id="405" r:id="rId19"/>
    <p:sldId id="325" r:id="rId20"/>
    <p:sldId id="312" r:id="rId21"/>
    <p:sldId id="313" r:id="rId22"/>
    <p:sldId id="314" r:id="rId23"/>
    <p:sldId id="315" r:id="rId24"/>
    <p:sldId id="302" r:id="rId25"/>
    <p:sldId id="285" r:id="rId26"/>
    <p:sldId id="286" r:id="rId27"/>
    <p:sldId id="292" r:id="rId28"/>
    <p:sldId id="406" r:id="rId29"/>
    <p:sldId id="281" r:id="rId30"/>
    <p:sldId id="321" r:id="rId31"/>
    <p:sldId id="407" r:id="rId32"/>
    <p:sldId id="408" r:id="rId33"/>
    <p:sldId id="409" r:id="rId34"/>
    <p:sldId id="326" r:id="rId35"/>
    <p:sldId id="320" r:id="rId36"/>
    <p:sldId id="316" r:id="rId37"/>
    <p:sldId id="317" r:id="rId38"/>
    <p:sldId id="318" r:id="rId39"/>
    <p:sldId id="319" r:id="rId4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p:cViewPr varScale="1">
        <p:scale>
          <a:sx n="73" d="100"/>
          <a:sy n="73" d="100"/>
        </p:scale>
        <p:origin x="294"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16:00:08.3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 2817,'0'0'0,"0"0"-80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1T15:45:42.7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1,'1'2,"1"0,-1 0,0 0,1 0,0 0,-1-1,1 1,0 0,0-1,0 1,0-1,0 0,0 1,0-1,0 0,1 0,-1-1,0 1,1 0,-1-1,1 0,-1 1,0-1,1 0,0 1,129 23,-68-15,0-3,0-3,56-5,-22 1,83 1,-51 22,203-21,849-1,-973-11,-11-10,183 6,330 15,-597-21,126 19,-179 2,-43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1T15:45:45.0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it-IT"/>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it-IT"/>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it-IT" altLang="en-US"/>
              <a:t>Fare clic per modificare lo stile del titolo</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it-IT" altLang="en-US"/>
              <a:t>Fare clic per modificare lo stile del sottotitolo dello schema</a:t>
            </a:r>
          </a:p>
        </p:txBody>
      </p:sp>
      <p:sp>
        <p:nvSpPr>
          <p:cNvPr id="6" name="Rectangle 4"/>
          <p:cNvSpPr>
            <a:spLocks noGrp="1" noChangeArrowheads="1"/>
          </p:cNvSpPr>
          <p:nvPr>
            <p:ph type="dt" sz="half" idx="10"/>
          </p:nvPr>
        </p:nvSpPr>
        <p:spPr/>
        <p:txBody>
          <a:bodyPr/>
          <a:lstStyle>
            <a:lvl1pPr>
              <a:defRPr/>
            </a:lvl1pPr>
          </a:lstStyle>
          <a:p>
            <a:pPr>
              <a:defRPr/>
            </a:pPr>
            <a:endParaRPr lang="it-IT"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it-IT" altLang="en-US"/>
          </a:p>
        </p:txBody>
      </p:sp>
      <p:sp>
        <p:nvSpPr>
          <p:cNvPr id="8" name="Rectangle 6"/>
          <p:cNvSpPr>
            <a:spLocks noGrp="1" noChangeArrowheads="1"/>
          </p:cNvSpPr>
          <p:nvPr>
            <p:ph type="sldNum" sz="quarter" idx="12"/>
          </p:nvPr>
        </p:nvSpPr>
        <p:spPr/>
        <p:txBody>
          <a:bodyPr/>
          <a:lstStyle>
            <a:lvl1pPr>
              <a:defRPr/>
            </a:lvl1pPr>
          </a:lstStyle>
          <a:p>
            <a:pPr>
              <a:defRPr/>
            </a:pPr>
            <a:fld id="{220EAD3D-F885-4DA2-B376-5D23A70F43FC}" type="slidenum">
              <a:rPr lang="it-IT" altLang="en-US"/>
              <a:pPr>
                <a:defRPr/>
              </a:pPr>
              <a:t>‹N›</a:t>
            </a:fld>
            <a:endParaRPr lang="it-IT" alt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07B00F-4F4A-4A15-8BAF-514F16038F53}" type="slidenum">
              <a:rPr lang="it-IT" altLang="en-US"/>
              <a:pPr>
                <a:defRPr/>
              </a:pPr>
              <a:t>‹N›</a:t>
            </a:fld>
            <a:endParaRPr lang="it-IT"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p:cNvSpPr>
            <a:spLocks noGrp="1" noChangeArrowheads="1"/>
          </p:cNvSpPr>
          <p:nvPr>
            <p:ph type="sldNum" sz="quarter" idx="12"/>
          </p:nvPr>
        </p:nvSpPr>
        <p:spPr>
          <a:ln/>
        </p:spPr>
        <p:txBody>
          <a:bodyPr/>
          <a:lstStyle>
            <a:lvl1pPr>
              <a:defRPr/>
            </a:lvl1pPr>
          </a:lstStyle>
          <a:p>
            <a:pPr>
              <a:defRPr/>
            </a:pPr>
            <a:fld id="{D18D6402-2498-4730-AB9C-A44703CD3823}" type="slidenum">
              <a:rPr lang="it-IT" altLang="en-US"/>
              <a:pPr>
                <a:defRPr/>
              </a:pPr>
              <a:t>‹N›</a:t>
            </a:fld>
            <a:endParaRPr lang="it-IT"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4897B3-6E5A-47F9-BA31-2AC8125FAFDB}" type="slidenum">
              <a:rPr lang="it-IT" altLang="en-US"/>
              <a:pPr>
                <a:defRPr/>
              </a:pPr>
              <a:t>‹N›</a:t>
            </a:fld>
            <a:endParaRPr lang="it-IT" altLang="en-US"/>
          </a:p>
        </p:txBody>
      </p:sp>
    </p:spTree>
    <p:extLst>
      <p:ext uri="{BB962C8B-B14F-4D97-AF65-F5344CB8AC3E}">
        <p14:creationId xmlns:p14="http://schemas.microsoft.com/office/powerpoint/2010/main" val="1463984945"/>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F188CF-06A7-4F1D-B003-114543C79711}" type="slidenum">
              <a:rPr lang="it-IT" altLang="en-US"/>
              <a:pPr>
                <a:defRPr/>
              </a:pPr>
              <a:t>‹N›</a:t>
            </a:fld>
            <a:endParaRPr lang="it-IT"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ADC4E3-E5CE-44F6-A9FD-4A9C4398EC15}" type="slidenum">
              <a:rPr lang="it-IT" altLang="en-US"/>
              <a:pPr>
                <a:defRPr/>
              </a:pPr>
              <a:t>‹N›</a:t>
            </a:fld>
            <a:endParaRPr lang="it-IT"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34252962-AB12-4231-A1F4-C95DCF2E8244}" type="slidenum">
              <a:rPr lang="it-IT" altLang="en-US"/>
              <a:pPr>
                <a:defRPr/>
              </a:pPr>
              <a:t>‹N›</a:t>
            </a:fld>
            <a:endParaRPr lang="it-IT"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9" name="Rectangle 6"/>
          <p:cNvSpPr>
            <a:spLocks noGrp="1" noChangeArrowheads="1"/>
          </p:cNvSpPr>
          <p:nvPr>
            <p:ph type="sldNum" sz="quarter" idx="12"/>
          </p:nvPr>
        </p:nvSpPr>
        <p:spPr>
          <a:ln/>
        </p:spPr>
        <p:txBody>
          <a:bodyPr/>
          <a:lstStyle>
            <a:lvl1pPr>
              <a:defRPr/>
            </a:lvl1pPr>
          </a:lstStyle>
          <a:p>
            <a:pPr>
              <a:defRPr/>
            </a:pPr>
            <a:fld id="{0E4EEEAB-CF41-45C6-98D1-8E59BE33F7C6}" type="slidenum">
              <a:rPr lang="it-IT" altLang="en-US"/>
              <a:pPr>
                <a:defRPr/>
              </a:pPr>
              <a:t>‹N›</a:t>
            </a:fld>
            <a:endParaRPr lang="it-IT"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5" name="Rectangle 6"/>
          <p:cNvSpPr>
            <a:spLocks noGrp="1" noChangeArrowheads="1"/>
          </p:cNvSpPr>
          <p:nvPr>
            <p:ph type="sldNum" sz="quarter" idx="12"/>
          </p:nvPr>
        </p:nvSpPr>
        <p:spPr>
          <a:ln/>
        </p:spPr>
        <p:txBody>
          <a:bodyPr/>
          <a:lstStyle>
            <a:lvl1pPr>
              <a:defRPr/>
            </a:lvl1pPr>
          </a:lstStyle>
          <a:p>
            <a:pPr>
              <a:defRPr/>
            </a:pPr>
            <a:fld id="{C1267733-D587-400D-96A5-18F084967676}" type="slidenum">
              <a:rPr lang="it-IT" altLang="en-US"/>
              <a:pPr>
                <a:defRPr/>
              </a:pPr>
              <a:t>‹N›</a:t>
            </a:fld>
            <a:endParaRPr lang="it-IT"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4" name="Rectangle 6"/>
          <p:cNvSpPr>
            <a:spLocks noGrp="1" noChangeArrowheads="1"/>
          </p:cNvSpPr>
          <p:nvPr>
            <p:ph type="sldNum" sz="quarter" idx="12"/>
          </p:nvPr>
        </p:nvSpPr>
        <p:spPr>
          <a:ln/>
        </p:spPr>
        <p:txBody>
          <a:bodyPr/>
          <a:lstStyle>
            <a:lvl1pPr>
              <a:defRPr/>
            </a:lvl1pPr>
          </a:lstStyle>
          <a:p>
            <a:pPr>
              <a:defRPr/>
            </a:pPr>
            <a:fld id="{4929B66E-7184-4DF7-AFCE-EC8A702FD788}" type="slidenum">
              <a:rPr lang="it-IT" altLang="en-US"/>
              <a:pPr>
                <a:defRPr/>
              </a:pPr>
              <a:t>‹N›</a:t>
            </a:fld>
            <a:endParaRPr lang="it-IT"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B92FBB81-ECDF-4F3B-902F-7DC2DB8C2EEA}" type="slidenum">
              <a:rPr lang="it-IT" altLang="en-US"/>
              <a:pPr>
                <a:defRPr/>
              </a:pPr>
              <a:t>‹N›</a:t>
            </a:fld>
            <a:endParaRPr lang="it-IT"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7E3FE643-A743-4BD1-9F01-CFA1E48E2847}" type="slidenum">
              <a:rPr lang="it-IT" altLang="en-US"/>
              <a:pPr>
                <a:defRPr/>
              </a:pPr>
              <a:t>‹N›</a:t>
            </a:fld>
            <a:endParaRPr lang="it-IT"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en-US"/>
              <a:t>Fare clic per modificare lo stile del titolo</a:t>
            </a:r>
          </a:p>
        </p:txBody>
      </p:sp>
      <p:sp>
        <p:nvSpPr>
          <p:cNvPr id="30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it-IT"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it-IT" altLang="en-US"/>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8419AA76-564F-430A-A398-CAED77E75DBC}" type="slidenum">
              <a:rPr lang="it-IT" altLang="en-US"/>
              <a:pPr>
                <a:defRPr/>
              </a:pPr>
              <a:t>‹N›</a:t>
            </a:fld>
            <a:endParaRPr lang="it-IT" altLang="en-US"/>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it-IT"/>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it-IT"/>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898"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fade">
                                      <p:cBhvr>
                                        <p:cTn id="15" dur="1000"/>
                                        <p:tgtEl>
                                          <p:spTgt spid="3075">
                                            <p:txEl>
                                              <p:pRg st="0" end="0"/>
                                            </p:txEl>
                                          </p:spTgt>
                                        </p:tgtEl>
                                      </p:cBhvr>
                                    </p:animEffect>
                                    <p:anim calcmode="lin" valueType="num">
                                      <p:cBhvr>
                                        <p:cTn id="16"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07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0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075">
                                            <p:txEl>
                                              <p:pRg st="1" end="1"/>
                                            </p:txEl>
                                          </p:spTgt>
                                        </p:tgtEl>
                                        <p:attrNameLst>
                                          <p:attrName>style.visibility</p:attrName>
                                        </p:attrNameLst>
                                      </p:cBhvr>
                                      <p:to>
                                        <p:strVal val="visible"/>
                                      </p:to>
                                    </p:set>
                                    <p:animEffect transition="in" filter="fade">
                                      <p:cBhvr>
                                        <p:cTn id="23" dur="1000"/>
                                        <p:tgtEl>
                                          <p:spTgt spid="3075">
                                            <p:txEl>
                                              <p:pRg st="1" end="1"/>
                                            </p:txEl>
                                          </p:spTgt>
                                        </p:tgtEl>
                                      </p:cBhvr>
                                    </p:animEffect>
                                    <p:anim calcmode="lin" valueType="num">
                                      <p:cBhvr>
                                        <p:cTn id="24"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07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075">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075">
                                            <p:txEl>
                                              <p:pRg st="2" end="2"/>
                                            </p:txEl>
                                          </p:spTgt>
                                        </p:tgtEl>
                                        <p:attrNameLst>
                                          <p:attrName>style.visibility</p:attrName>
                                        </p:attrNameLst>
                                      </p:cBhvr>
                                      <p:to>
                                        <p:strVal val="visible"/>
                                      </p:to>
                                    </p:set>
                                    <p:animEffect transition="in" filter="fade">
                                      <p:cBhvr>
                                        <p:cTn id="29" dur="1000"/>
                                        <p:tgtEl>
                                          <p:spTgt spid="3075">
                                            <p:txEl>
                                              <p:pRg st="2" end="2"/>
                                            </p:txEl>
                                          </p:spTgt>
                                        </p:tgtEl>
                                      </p:cBhvr>
                                    </p:animEffect>
                                    <p:anim calcmode="lin" valueType="num">
                                      <p:cBhvr>
                                        <p:cTn id="30"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3075">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3075">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075">
                                            <p:txEl>
                                              <p:pRg st="3" end="3"/>
                                            </p:txEl>
                                          </p:spTgt>
                                        </p:tgtEl>
                                        <p:attrNameLst>
                                          <p:attrName>style.visibility</p:attrName>
                                        </p:attrNameLst>
                                      </p:cBhvr>
                                      <p:to>
                                        <p:strVal val="visible"/>
                                      </p:to>
                                    </p:set>
                                    <p:animEffect transition="in" filter="fade">
                                      <p:cBhvr>
                                        <p:cTn id="35" dur="1000"/>
                                        <p:tgtEl>
                                          <p:spTgt spid="3075">
                                            <p:txEl>
                                              <p:pRg st="3" end="3"/>
                                            </p:txEl>
                                          </p:spTgt>
                                        </p:tgtEl>
                                      </p:cBhvr>
                                    </p:animEffect>
                                    <p:anim calcmode="lin" valueType="num">
                                      <p:cBhvr>
                                        <p:cTn id="36"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3075">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3075">
                                            <p:txEl>
                                              <p:pRg st="3" end="3"/>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3075">
                                            <p:txEl>
                                              <p:pRg st="4" end="4"/>
                                            </p:txEl>
                                          </p:spTgt>
                                        </p:tgtEl>
                                        <p:attrNameLst>
                                          <p:attrName>style.visibility</p:attrName>
                                        </p:attrNameLst>
                                      </p:cBhvr>
                                      <p:to>
                                        <p:strVal val="visible"/>
                                      </p:to>
                                    </p:set>
                                    <p:animEffect transition="in" filter="fade">
                                      <p:cBhvr>
                                        <p:cTn id="41" dur="1000"/>
                                        <p:tgtEl>
                                          <p:spTgt spid="3075">
                                            <p:txEl>
                                              <p:pRg st="4" end="4"/>
                                            </p:txEl>
                                          </p:spTgt>
                                        </p:tgtEl>
                                      </p:cBhvr>
                                    </p:animEffect>
                                    <p:anim calcmode="lin" valueType="num">
                                      <p:cBhvr>
                                        <p:cTn id="42"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43" dur="898" decel="100000" fill="hold"/>
                                        <p:tgtEl>
                                          <p:spTgt spid="3075">
                                            <p:txEl>
                                              <p:pRg st="4" end="4"/>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898"/>
                                          </p:stCondLst>
                                        </p:cTn>
                                        <p:tgtEl>
                                          <p:spTgt spid="307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bldLvl="2">
        <p:tmplLst>
          <p:tmpl lvl="1">
            <p:tnLst>
              <p:par>
                <p:cTn presetID="37" presetClass="entr" presetSubtype="0"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898" decel="100000" fill="hold"/>
                        <p:tgtEl>
                          <p:spTgt spid="307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75"/>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898" decel="100000" fill="hold"/>
                        <p:tgtEl>
                          <p:spTgt spid="307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75"/>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898" decel="100000" fill="hold"/>
                        <p:tgtEl>
                          <p:spTgt spid="307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75"/>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898" decel="100000" fill="hold"/>
                        <p:tgtEl>
                          <p:spTgt spid="307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75"/>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898" decel="100000" fill="hold"/>
                        <p:tgtEl>
                          <p:spTgt spid="307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75"/>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www.pngall.com/emoticon-png/download/5760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t.euronews.com/2019/04/17/lavorare-di-piu-non-fa-aumentare-la-produttivita-italia-fanalino-di-coda-in-europa" TargetMode="Externa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www.oecd-ilibrary.org/sites/0660689f-en/index.html?itemId=/content/component/0660689f-en" TargetMode="External"/><Relationship Id="rId4" Type="http://schemas.openxmlformats.org/officeDocument/2006/relationships/hyperlink" Target="https://data.oecd.org/lprdty/gdp-per-hour-worked.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tp.iza.org/dp10722.pdf" TargetMode="External"/><Relationship Id="rId7" Type="http://schemas.openxmlformats.org/officeDocument/2006/relationships/image" Target="../media/image47.png"/><Relationship Id="rId2" Type="http://schemas.openxmlformats.org/officeDocument/2006/relationships/image" Target="../media/image18.emf"/><Relationship Id="rId1" Type="http://schemas.openxmlformats.org/officeDocument/2006/relationships/slideLayout" Target="../slideLayouts/slideLayout6.xml"/><Relationship Id="rId6" Type="http://schemas.openxmlformats.org/officeDocument/2006/relationships/customXml" Target="../ink/ink3.xml"/><Relationship Id="rId5" Type="http://schemas.openxmlformats.org/officeDocument/2006/relationships/image" Target="../media/image46.png"/><Relationship Id="rId4" Type="http://schemas.openxmlformats.org/officeDocument/2006/relationships/customXml" Target="../ink/ink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www.oecd-ilibrary.org/sites/c18a4378-en/index.html?itemId=/content/component/c18a4378-en#component-d1e45447" TargetMode="External"/><Relationship Id="rId1" Type="http://schemas.openxmlformats.org/officeDocument/2006/relationships/slideLayout" Target="../slideLayouts/slideLayout6.xml"/><Relationship Id="rId4" Type="http://schemas.openxmlformats.org/officeDocument/2006/relationships/hyperlink" Target="https://www.bollettinoadapt.it/working-time-in-2021-2022/"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anav.it/glossario/GlossarioLeggi.aspx?Id=744" TargetMode="External"/><Relationship Id="rId2" Type="http://schemas.openxmlformats.org/officeDocument/2006/relationships/hyperlink" Target="http://www.anav.it/glossario/GlossarioLeggi.aspx?Id=741" TargetMode="External"/><Relationship Id="rId1" Type="http://schemas.openxmlformats.org/officeDocument/2006/relationships/slideLayout" Target="../slideLayouts/slideLayout6.xml"/><Relationship Id="rId5" Type="http://schemas.openxmlformats.org/officeDocument/2006/relationships/hyperlink" Target="http://www.anav.it/glossario/GlossarioLeggi.aspx?Id=1040" TargetMode="External"/><Relationship Id="rId4" Type="http://schemas.openxmlformats.org/officeDocument/2006/relationships/hyperlink" Target="http://www.anav.it/glossario/GlossarioLeggi.aspx?Id=127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https://www.istat.it/it/files/2019/01/Struttura-costo-del-lavoro.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rivistacorteconti.it/export/sites/rivistaweb/RepositoryPdf/2023/novita/2023_01/4_INAPP_Riduzione-orario-lavoro.pdf"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researchgate.net/publication/265051917_Industry-Level_Labour_Demand_Elasticities_Across_the_Eurozone_Will_There_Be_Any_Gain_After_the_Pain_of_Internal_Devaluation"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euklems.eu/wp-content/uploads/2019/10/Methodology.pdf" TargetMode="External"/><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it-IT" dirty="0"/>
              <a:t>Domanda di lavoro: elasticità, produttività e lavoro</a:t>
            </a:r>
          </a:p>
        </p:txBody>
      </p:sp>
      <p:sp>
        <p:nvSpPr>
          <p:cNvPr id="5123" name="Rectangle 3"/>
          <p:cNvSpPr>
            <a:spLocks noGrp="1" noChangeArrowheads="1"/>
          </p:cNvSpPr>
          <p:nvPr>
            <p:ph type="subTitle" idx="1"/>
          </p:nvPr>
        </p:nvSpPr>
        <p:spPr/>
        <p:txBody>
          <a:bodyPr/>
          <a:lstStyle/>
          <a:p>
            <a:pPr eaLnBrk="1" hangingPunct="1"/>
            <a:r>
              <a:rPr lang="it-IT" dirty="0"/>
              <a:t>Verso una maggiore complessità nell’uso dei dati</a:t>
            </a:r>
          </a:p>
        </p:txBody>
      </p:sp>
      <mc:AlternateContent xmlns:mc="http://schemas.openxmlformats.org/markup-compatibility/2006" xmlns:p14="http://schemas.microsoft.com/office/powerpoint/2010/main">
        <mc:Choice Requires="p14">
          <p:contentPart p14:bwMode="auto" r:id="rId2">
            <p14:nvContentPartPr>
              <p14:cNvPr id="2" name="Input penna 1">
                <a:extLst>
                  <a:ext uri="{FF2B5EF4-FFF2-40B4-BE49-F238E27FC236}">
                    <a16:creationId xmlns:a16="http://schemas.microsoft.com/office/drawing/2014/main" id="{EDB09D0F-9AAB-4603-9A5D-19475B18FB31}"/>
                  </a:ext>
                </a:extLst>
              </p14:cNvPr>
              <p14:cNvContentPartPr/>
              <p14:nvPr/>
            </p14:nvContentPartPr>
            <p14:xfrm>
              <a:off x="6477020" y="889233"/>
              <a:ext cx="360" cy="360"/>
            </p14:xfrm>
          </p:contentPart>
        </mc:Choice>
        <mc:Fallback xmlns="">
          <p:pic>
            <p:nvPicPr>
              <p:cNvPr id="2" name="Input penna 1">
                <a:extLst>
                  <a:ext uri="{FF2B5EF4-FFF2-40B4-BE49-F238E27FC236}">
                    <a16:creationId xmlns:a16="http://schemas.microsoft.com/office/drawing/2014/main" id="{EDB09D0F-9AAB-4603-9A5D-19475B18FB31}"/>
                  </a:ext>
                </a:extLst>
              </p:cNvPr>
              <p:cNvPicPr/>
              <p:nvPr/>
            </p:nvPicPr>
            <p:blipFill>
              <a:blip r:embed="rId3"/>
              <a:stretch>
                <a:fillRect/>
              </a:stretch>
            </p:blipFill>
            <p:spPr>
              <a:xfrm>
                <a:off x="6423020" y="781233"/>
                <a:ext cx="108000" cy="216000"/>
              </a:xfrm>
              <a:prstGeom prst="rect">
                <a:avLst/>
              </a:prstGeom>
            </p:spPr>
          </p:pic>
        </mc:Fallback>
      </mc:AlternateContent>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Risultati della stima di L</a:t>
            </a:r>
            <a:r>
              <a:rPr lang="it-IT" baseline="30000" dirty="0"/>
              <a:t>D</a:t>
            </a:r>
            <a:r>
              <a:rPr lang="it-IT" dirty="0"/>
              <a:t> ad output costante per i settori</a:t>
            </a:r>
            <a:endParaRPr lang="en-US" dirty="0"/>
          </a:p>
        </p:txBody>
      </p:sp>
      <p:sp>
        <p:nvSpPr>
          <p:cNvPr id="4" name="Segnaposto numero diapositiva 3"/>
          <p:cNvSpPr>
            <a:spLocks noGrp="1"/>
          </p:cNvSpPr>
          <p:nvPr>
            <p:ph type="sldNum" sz="quarter" idx="12"/>
          </p:nvPr>
        </p:nvSpPr>
        <p:spPr/>
        <p:txBody>
          <a:bodyPr/>
          <a:lstStyle/>
          <a:p>
            <a:pPr>
              <a:defRPr/>
            </a:pPr>
            <a:fld id="{FBFA8759-F172-4093-8C51-59AACF17F444}" type="slidenum">
              <a:rPr lang="it-IT" altLang="en-US" smtClean="0"/>
              <a:pPr>
                <a:defRPr/>
              </a:pPr>
              <a:t>10</a:t>
            </a:fld>
            <a:endParaRPr lang="it-IT" altLang="en-US"/>
          </a:p>
        </p:txBody>
      </p:sp>
      <p:pic>
        <p:nvPicPr>
          <p:cNvPr id="5" name="Immagine 4"/>
          <p:cNvPicPr>
            <a:picLocks noChangeAspect="1"/>
          </p:cNvPicPr>
          <p:nvPr/>
        </p:nvPicPr>
        <p:blipFill>
          <a:blip r:embed="rId2"/>
          <a:stretch>
            <a:fillRect/>
          </a:stretch>
        </p:blipFill>
        <p:spPr>
          <a:xfrm>
            <a:off x="204229" y="1729198"/>
            <a:ext cx="8735542" cy="4104456"/>
          </a:xfrm>
          <a:prstGeom prst="rect">
            <a:avLst/>
          </a:prstGeom>
        </p:spPr>
      </p:pic>
      <p:sp>
        <p:nvSpPr>
          <p:cNvPr id="6" name="Freccia a sinistra 5"/>
          <p:cNvSpPr/>
          <p:nvPr/>
        </p:nvSpPr>
        <p:spPr>
          <a:xfrm>
            <a:off x="3059832" y="2708920"/>
            <a:ext cx="28803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ccia a sinistra 6"/>
          <p:cNvSpPr/>
          <p:nvPr/>
        </p:nvSpPr>
        <p:spPr>
          <a:xfrm>
            <a:off x="3059832" y="3573016"/>
            <a:ext cx="288032" cy="72008"/>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a sinistra 7"/>
          <p:cNvSpPr/>
          <p:nvPr/>
        </p:nvSpPr>
        <p:spPr>
          <a:xfrm>
            <a:off x="3059832" y="3144980"/>
            <a:ext cx="288032" cy="72008"/>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llout: linea 2">
            <a:extLst>
              <a:ext uri="{FF2B5EF4-FFF2-40B4-BE49-F238E27FC236}">
                <a16:creationId xmlns:a16="http://schemas.microsoft.com/office/drawing/2014/main" id="{957EEE1E-57BA-4D98-8E9C-E40BFFA636AF}"/>
              </a:ext>
            </a:extLst>
          </p:cNvPr>
          <p:cNvSpPr/>
          <p:nvPr/>
        </p:nvSpPr>
        <p:spPr>
          <a:xfrm>
            <a:off x="223058" y="5980758"/>
            <a:ext cx="1872208" cy="720080"/>
          </a:xfrm>
          <a:prstGeom prst="borderCallout1">
            <a:avLst>
              <a:gd name="adj1" fmla="val 18750"/>
              <a:gd name="adj2" fmla="val -8333"/>
              <a:gd name="adj3" fmla="val -214991"/>
              <a:gd name="adj4" fmla="val 1104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Prevale in Italia</a:t>
            </a:r>
          </a:p>
        </p:txBody>
      </p:sp>
      <p:sp>
        <p:nvSpPr>
          <p:cNvPr id="9" name="Ovale 8">
            <a:extLst>
              <a:ext uri="{FF2B5EF4-FFF2-40B4-BE49-F238E27FC236}">
                <a16:creationId xmlns:a16="http://schemas.microsoft.com/office/drawing/2014/main" id="{25988861-CCA5-4C0B-AAD3-CA6F8B8C42A1}"/>
              </a:ext>
            </a:extLst>
          </p:cNvPr>
          <p:cNvSpPr/>
          <p:nvPr/>
        </p:nvSpPr>
        <p:spPr>
          <a:xfrm>
            <a:off x="4061573" y="2204864"/>
            <a:ext cx="798457"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50AB4C61-58DE-4394-8FC2-63666E2FA867}"/>
              </a:ext>
            </a:extLst>
          </p:cNvPr>
          <p:cNvSpPr/>
          <p:nvPr/>
        </p:nvSpPr>
        <p:spPr>
          <a:xfrm>
            <a:off x="4061574" y="4293096"/>
            <a:ext cx="798457"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umetto: rettangolo con angoli arrotondati 10">
            <a:extLst>
              <a:ext uri="{FF2B5EF4-FFF2-40B4-BE49-F238E27FC236}">
                <a16:creationId xmlns:a16="http://schemas.microsoft.com/office/drawing/2014/main" id="{FD8B6041-6F01-4F68-BD1E-2F9D32C414F4}"/>
              </a:ext>
            </a:extLst>
          </p:cNvPr>
          <p:cNvSpPr/>
          <p:nvPr/>
        </p:nvSpPr>
        <p:spPr>
          <a:xfrm>
            <a:off x="5508104" y="1202601"/>
            <a:ext cx="1944216" cy="74163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t>Se l’elasticità di sostituzione fattoriale aumenta, l’elasticità della domanda di lavoro aumenta</a:t>
            </a:r>
          </a:p>
        </p:txBody>
      </p:sp>
      <p:sp>
        <p:nvSpPr>
          <p:cNvPr id="12" name="Ovale 11">
            <a:extLst>
              <a:ext uri="{FF2B5EF4-FFF2-40B4-BE49-F238E27FC236}">
                <a16:creationId xmlns:a16="http://schemas.microsoft.com/office/drawing/2014/main" id="{9077A4B5-1055-4E8D-A561-7D6E19FE8791}"/>
              </a:ext>
            </a:extLst>
          </p:cNvPr>
          <p:cNvSpPr/>
          <p:nvPr/>
        </p:nvSpPr>
        <p:spPr>
          <a:xfrm>
            <a:off x="4061395" y="3873524"/>
            <a:ext cx="798457"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8A4427C9-F102-4337-9371-4559A0390CE1}"/>
              </a:ext>
            </a:extLst>
          </p:cNvPr>
          <p:cNvSpPr/>
          <p:nvPr/>
        </p:nvSpPr>
        <p:spPr>
          <a:xfrm>
            <a:off x="4007502" y="4691953"/>
            <a:ext cx="798457"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BC8C38FC-A239-46BD-B575-98F353B70160}"/>
              </a:ext>
            </a:extLst>
          </p:cNvPr>
          <p:cNvSpPr txBox="1"/>
          <p:nvPr/>
        </p:nvSpPr>
        <p:spPr>
          <a:xfrm>
            <a:off x="5107868" y="5828892"/>
            <a:ext cx="2890663" cy="830997"/>
          </a:xfrm>
          <a:prstGeom prst="rect">
            <a:avLst/>
          </a:prstGeom>
          <a:solidFill>
            <a:schemeClr val="tx2">
              <a:lumMod val="60000"/>
              <a:lumOff val="40000"/>
            </a:schemeClr>
          </a:solidFill>
        </p:spPr>
        <p:txBody>
          <a:bodyPr wrap="square" rtlCol="0">
            <a:spAutoFit/>
          </a:bodyPr>
          <a:lstStyle/>
          <a:p>
            <a:r>
              <a:rPr lang="it-IT" sz="1200" dirty="0"/>
              <a:t>Non presentiamo i risultati per le elasticità della domanda non condizionale, ma le elasticità sono superiori</a:t>
            </a:r>
          </a:p>
        </p:txBody>
      </p:sp>
    </p:spTree>
    <p:extLst>
      <p:ext uri="{BB962C8B-B14F-4D97-AF65-F5344CB8AC3E}">
        <p14:creationId xmlns:p14="http://schemas.microsoft.com/office/powerpoint/2010/main" val="140531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2654230-E424-4775-805B-BF3A80D799C9}"/>
              </a:ext>
            </a:extLst>
          </p:cNvPr>
          <p:cNvPicPr>
            <a:picLocks noChangeAspect="1"/>
          </p:cNvPicPr>
          <p:nvPr/>
        </p:nvPicPr>
        <p:blipFill>
          <a:blip r:embed="rId2"/>
          <a:stretch>
            <a:fillRect/>
          </a:stretch>
        </p:blipFill>
        <p:spPr>
          <a:xfrm>
            <a:off x="283102" y="1854872"/>
            <a:ext cx="8595456" cy="4144238"/>
          </a:xfrm>
          <a:prstGeom prst="rect">
            <a:avLst/>
          </a:prstGeom>
        </p:spPr>
      </p:pic>
      <p:sp>
        <p:nvSpPr>
          <p:cNvPr id="2" name="Titolo 1"/>
          <p:cNvSpPr>
            <a:spLocks noGrp="1"/>
          </p:cNvSpPr>
          <p:nvPr>
            <p:ph type="title"/>
          </p:nvPr>
        </p:nvSpPr>
        <p:spPr/>
        <p:txBody>
          <a:bodyPr/>
          <a:lstStyle/>
          <a:p>
            <a:r>
              <a:rPr lang="it-IT" dirty="0"/>
              <a:t> e stime dell’elasticità della domanda al salario in alcuni Paesi UE (livelli)</a:t>
            </a:r>
            <a:endParaRPr lang="en-US" dirty="0"/>
          </a:p>
        </p:txBody>
      </p:sp>
      <p:sp>
        <p:nvSpPr>
          <p:cNvPr id="3" name="Segnaposto numero diapositiva 2"/>
          <p:cNvSpPr>
            <a:spLocks noGrp="1"/>
          </p:cNvSpPr>
          <p:nvPr>
            <p:ph type="sldNum" sz="quarter" idx="12"/>
          </p:nvPr>
        </p:nvSpPr>
        <p:spPr/>
        <p:txBody>
          <a:bodyPr/>
          <a:lstStyle/>
          <a:p>
            <a:pPr>
              <a:defRPr/>
            </a:pPr>
            <a:fld id="{7AB0B94B-997A-47EA-84D4-7BC141F0C2C2}" type="slidenum">
              <a:rPr lang="it-IT" altLang="en-US" smtClean="0"/>
              <a:pPr>
                <a:defRPr/>
              </a:pPr>
              <a:t>11</a:t>
            </a:fld>
            <a:endParaRPr lang="it-IT" altLang="en-US"/>
          </a:p>
        </p:txBody>
      </p:sp>
      <p:sp>
        <p:nvSpPr>
          <p:cNvPr id="5" name="Rettangolo 4"/>
          <p:cNvSpPr/>
          <p:nvPr/>
        </p:nvSpPr>
        <p:spPr>
          <a:xfrm>
            <a:off x="386164" y="4414982"/>
            <a:ext cx="8496491" cy="21973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a:extLst>
              <a:ext uri="{FF2B5EF4-FFF2-40B4-BE49-F238E27FC236}">
                <a16:creationId xmlns:a16="http://schemas.microsoft.com/office/drawing/2014/main" id="{FD7E7B0A-7D09-41DF-8504-C5549B7F1AFE}"/>
              </a:ext>
            </a:extLst>
          </p:cNvPr>
          <p:cNvSpPr/>
          <p:nvPr/>
        </p:nvSpPr>
        <p:spPr>
          <a:xfrm>
            <a:off x="363593" y="3789040"/>
            <a:ext cx="8496491" cy="22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1">
            <a:extLst>
              <a:ext uri="{FF2B5EF4-FFF2-40B4-BE49-F238E27FC236}">
                <a16:creationId xmlns:a16="http://schemas.microsoft.com/office/drawing/2014/main" id="{3C10D02D-AFED-42B0-8C71-3C3ABABC78E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9803097">
            <a:off x="1499163" y="3673729"/>
            <a:ext cx="938620" cy="922194"/>
          </a:xfrm>
          <a:prstGeom prst="rect">
            <a:avLst/>
          </a:prstGeom>
        </p:spPr>
      </p:pic>
      <p:sp>
        <p:nvSpPr>
          <p:cNvPr id="14" name="CasellaDiTesto 13">
            <a:extLst>
              <a:ext uri="{FF2B5EF4-FFF2-40B4-BE49-F238E27FC236}">
                <a16:creationId xmlns:a16="http://schemas.microsoft.com/office/drawing/2014/main" id="{8265505E-8BC8-428F-9657-80CAAA0DBBB0}"/>
              </a:ext>
            </a:extLst>
          </p:cNvPr>
          <p:cNvSpPr txBox="1"/>
          <p:nvPr/>
        </p:nvSpPr>
        <p:spPr>
          <a:xfrm>
            <a:off x="1047442" y="6002430"/>
            <a:ext cx="7128792" cy="523220"/>
          </a:xfrm>
          <a:prstGeom prst="rect">
            <a:avLst/>
          </a:prstGeom>
          <a:solidFill>
            <a:schemeClr val="accent1">
              <a:lumMod val="60000"/>
              <a:lumOff val="40000"/>
            </a:schemeClr>
          </a:solidFill>
        </p:spPr>
        <p:txBody>
          <a:bodyPr wrap="square" rtlCol="0">
            <a:spAutoFit/>
          </a:bodyPr>
          <a:lstStyle/>
          <a:p>
            <a:r>
              <a:rPr lang="it-IT" sz="1400" dirty="0"/>
              <a:t>Possibili spiegazioni degli autori: 1) specializzazione produttiva e diverso uso del lavoro; 2) flessibilità del mercato del lavoro; 3) ore lavorate pro-capite…</a:t>
            </a:r>
          </a:p>
        </p:txBody>
      </p:sp>
    </p:spTree>
    <p:extLst>
      <p:ext uri="{BB962C8B-B14F-4D97-AF65-F5344CB8AC3E}">
        <p14:creationId xmlns:p14="http://schemas.microsoft.com/office/powerpoint/2010/main" val="1640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E9C8ED-2A5E-4257-9E85-24C6DC2A1C1E}"/>
              </a:ext>
            </a:extLst>
          </p:cNvPr>
          <p:cNvSpPr>
            <a:spLocks noGrp="1"/>
          </p:cNvSpPr>
          <p:nvPr>
            <p:ph type="title"/>
          </p:nvPr>
        </p:nvSpPr>
        <p:spPr/>
        <p:txBody>
          <a:bodyPr/>
          <a:lstStyle/>
          <a:p>
            <a:r>
              <a:rPr lang="it-IT" dirty="0"/>
              <a:t>I risultati delle stime della funzione di domanda condizionata e non</a:t>
            </a:r>
          </a:p>
        </p:txBody>
      </p:sp>
      <p:sp>
        <p:nvSpPr>
          <p:cNvPr id="4" name="Segnaposto contenuto 3">
            <a:extLst>
              <a:ext uri="{FF2B5EF4-FFF2-40B4-BE49-F238E27FC236}">
                <a16:creationId xmlns:a16="http://schemas.microsoft.com/office/drawing/2014/main" id="{2AA98106-BB40-4C82-8D53-9905FD31B115}"/>
              </a:ext>
            </a:extLst>
          </p:cNvPr>
          <p:cNvSpPr>
            <a:spLocks noGrp="1"/>
          </p:cNvSpPr>
          <p:nvPr>
            <p:ph idx="1"/>
          </p:nvPr>
        </p:nvSpPr>
        <p:spPr>
          <a:xfrm>
            <a:off x="457200" y="1745746"/>
            <a:ext cx="8229600" cy="4530725"/>
          </a:xfrm>
        </p:spPr>
        <p:txBody>
          <a:bodyPr/>
          <a:lstStyle/>
          <a:p>
            <a:r>
              <a:rPr lang="it-IT" sz="1600" dirty="0"/>
              <a:t>I risultati empirici principali sono 3 e sono fortemente condizionati dalla globalizzazione in atto, poiché permette alle imprese di sostituire il lavoro con altri input, ridurre la quota di lavoro e far aumentare l’elasticità della domanda dei prodotti. Quindi come conseguenza</a:t>
            </a:r>
          </a:p>
          <a:p>
            <a:pPr lvl="1"/>
            <a:r>
              <a:rPr lang="it-IT" sz="1600" dirty="0">
                <a:solidFill>
                  <a:srgbClr val="0033CC"/>
                </a:solidFill>
              </a:rPr>
              <a:t>L’elasticità della domanda di lavoro</a:t>
            </a:r>
            <a:r>
              <a:rPr lang="it-IT" sz="1600" dirty="0"/>
              <a:t> al salario in entrambi i casi (domanda condizionata e non) è molto </a:t>
            </a:r>
            <a:r>
              <a:rPr lang="it-IT" sz="1600" dirty="0">
                <a:solidFill>
                  <a:srgbClr val="0033CC"/>
                </a:solidFill>
              </a:rPr>
              <a:t>eterogenea tra settori e ha un effetto ambiguo</a:t>
            </a:r>
          </a:p>
          <a:p>
            <a:pPr lvl="1"/>
            <a:r>
              <a:rPr lang="it-IT" sz="1600" dirty="0"/>
              <a:t>La </a:t>
            </a:r>
            <a:r>
              <a:rPr lang="it-IT" sz="1600" dirty="0">
                <a:solidFill>
                  <a:srgbClr val="0033CC"/>
                </a:solidFill>
              </a:rPr>
              <a:t>stessa eterogeneità si osserva tra Paesi </a:t>
            </a:r>
            <a:r>
              <a:rPr lang="it-IT" sz="1600" dirty="0"/>
              <a:t>con Germania e Belgio agli antipodi (se consideriamo i livelli/stock)</a:t>
            </a:r>
          </a:p>
          <a:p>
            <a:pPr lvl="1"/>
            <a:r>
              <a:rPr lang="it-IT" sz="1600" dirty="0"/>
              <a:t>Le stime ottenute mettono in luce una </a:t>
            </a:r>
            <a:r>
              <a:rPr lang="it-IT" sz="1600" b="1" dirty="0"/>
              <a:t>conclusione importante </a:t>
            </a:r>
            <a:r>
              <a:rPr lang="it-IT" sz="1600" dirty="0"/>
              <a:t>per il decisore pubblico: dato che nei Paesi periferici è evidente che </a:t>
            </a:r>
            <a:r>
              <a:rPr lang="it-IT" sz="1600" dirty="0">
                <a:solidFill>
                  <a:srgbClr val="0033CC"/>
                </a:solidFill>
              </a:rPr>
              <a:t>l’elasticità della domanda di lavoro al salario è molto al di sotto dell’unità (ad eccezione dell’Italia, ma con variazioni delle elasticità alle differenze pari a 0)</a:t>
            </a:r>
            <a:r>
              <a:rPr lang="it-IT" sz="1600" dirty="0"/>
              <a:t>, </a:t>
            </a:r>
            <a:r>
              <a:rPr lang="it-IT" sz="1600" dirty="0">
                <a:solidFill>
                  <a:srgbClr val="FF0000"/>
                </a:solidFill>
              </a:rPr>
              <a:t>una riduzione dei salari comporta un possibile aumento dell’occupazione alla fine di un periodo di crisi, anche se molto modesta.</a:t>
            </a:r>
            <a:r>
              <a:rPr lang="it-IT" sz="1600" dirty="0"/>
              <a:t> L’idea che una svalutazione interna del costo del lavoro serva a ripristinare le condizioni di equilibrio pre-crisi è quindi molto debole.</a:t>
            </a:r>
          </a:p>
        </p:txBody>
      </p:sp>
      <p:sp>
        <p:nvSpPr>
          <p:cNvPr id="3" name="Segnaposto numero diapositiva 2">
            <a:extLst>
              <a:ext uri="{FF2B5EF4-FFF2-40B4-BE49-F238E27FC236}">
                <a16:creationId xmlns:a16="http://schemas.microsoft.com/office/drawing/2014/main" id="{B241E9BF-1E89-461B-88D7-894651945E67}"/>
              </a:ext>
            </a:extLst>
          </p:cNvPr>
          <p:cNvSpPr>
            <a:spLocks noGrp="1"/>
          </p:cNvSpPr>
          <p:nvPr>
            <p:ph type="sldNum" sz="quarter" idx="12"/>
          </p:nvPr>
        </p:nvSpPr>
        <p:spPr/>
        <p:txBody>
          <a:bodyPr/>
          <a:lstStyle/>
          <a:p>
            <a:pPr>
              <a:defRPr/>
            </a:pPr>
            <a:fld id="{7AB0B94B-997A-47EA-84D4-7BC141F0C2C2}" type="slidenum">
              <a:rPr lang="it-IT" altLang="en-US" smtClean="0"/>
              <a:pPr>
                <a:defRPr/>
              </a:pPr>
              <a:t>12</a:t>
            </a:fld>
            <a:endParaRPr lang="it-IT" altLang="en-US"/>
          </a:p>
        </p:txBody>
      </p:sp>
    </p:spTree>
    <p:extLst>
      <p:ext uri="{BB962C8B-B14F-4D97-AF65-F5344CB8AC3E}">
        <p14:creationId xmlns:p14="http://schemas.microsoft.com/office/powerpoint/2010/main" val="34041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72872" y="908720"/>
            <a:ext cx="8530993" cy="4173049"/>
          </a:xfrm>
          <a:prstGeom prst="rect">
            <a:avLst/>
          </a:prstGeom>
        </p:spPr>
      </p:pic>
      <p:sp>
        <p:nvSpPr>
          <p:cNvPr id="5" name="Slide Number Placeholder 4"/>
          <p:cNvSpPr>
            <a:spLocks noGrp="1"/>
          </p:cNvSpPr>
          <p:nvPr>
            <p:ph type="sldNum" sz="quarter" idx="12"/>
          </p:nvPr>
        </p:nvSpPr>
        <p:spPr/>
        <p:txBody>
          <a:bodyPr/>
          <a:lstStyle/>
          <a:p>
            <a:pPr>
              <a:defRPr/>
            </a:pPr>
            <a:fld id="{4B4897B3-6E5A-47F9-BA31-2AC8125FAFDB}" type="slidenum">
              <a:rPr lang="it-IT" altLang="en-US" smtClean="0"/>
              <a:pPr>
                <a:defRPr/>
              </a:pPr>
              <a:t>13</a:t>
            </a:fld>
            <a:endParaRPr lang="it-IT" altLang="en-US"/>
          </a:p>
        </p:txBody>
      </p:sp>
      <p:sp>
        <p:nvSpPr>
          <p:cNvPr id="9" name="Down Arrow 8"/>
          <p:cNvSpPr/>
          <p:nvPr/>
        </p:nvSpPr>
        <p:spPr>
          <a:xfrm>
            <a:off x="7092280" y="1844824"/>
            <a:ext cx="180020" cy="576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5110" y="5891485"/>
            <a:ext cx="8352928" cy="276999"/>
          </a:xfrm>
          <a:prstGeom prst="rect">
            <a:avLst/>
          </a:prstGeom>
          <a:noFill/>
        </p:spPr>
        <p:txBody>
          <a:bodyPr wrap="square" rtlCol="0">
            <a:spAutoFit/>
          </a:bodyPr>
          <a:lstStyle/>
          <a:p>
            <a:r>
              <a:rPr lang="en-US" sz="1200" i="1" dirty="0" err="1"/>
              <a:t>Lichter</a:t>
            </a:r>
            <a:r>
              <a:rPr lang="en-US" sz="1200" i="1" dirty="0"/>
              <a:t> A. et al. (2015), LABOR DEMAND ELASTICITIES IN EUROPE: A META-ANALYSIS, p. 6</a:t>
            </a:r>
          </a:p>
        </p:txBody>
      </p:sp>
      <p:cxnSp>
        <p:nvCxnSpPr>
          <p:cNvPr id="4" name="Connettore diritto 3"/>
          <p:cNvCxnSpPr/>
          <p:nvPr/>
        </p:nvCxnSpPr>
        <p:spPr>
          <a:xfrm>
            <a:off x="4788024" y="4725144"/>
            <a:ext cx="17281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Freccia in su 2">
            <a:extLst>
              <a:ext uri="{FF2B5EF4-FFF2-40B4-BE49-F238E27FC236}">
                <a16:creationId xmlns:a16="http://schemas.microsoft.com/office/drawing/2014/main" id="{DC269ECE-ADB3-4C65-824A-A404AA66BFD9}"/>
              </a:ext>
            </a:extLst>
          </p:cNvPr>
          <p:cNvSpPr/>
          <p:nvPr/>
        </p:nvSpPr>
        <p:spPr>
          <a:xfrm>
            <a:off x="3059832" y="2887232"/>
            <a:ext cx="144016"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Down Arrow 8">
            <a:extLst>
              <a:ext uri="{FF2B5EF4-FFF2-40B4-BE49-F238E27FC236}">
                <a16:creationId xmlns:a16="http://schemas.microsoft.com/office/drawing/2014/main" id="{67A88908-43AB-416B-8C54-C60E6AD80B7F}"/>
              </a:ext>
            </a:extLst>
          </p:cNvPr>
          <p:cNvSpPr/>
          <p:nvPr/>
        </p:nvSpPr>
        <p:spPr>
          <a:xfrm>
            <a:off x="6426206" y="1556792"/>
            <a:ext cx="180020" cy="368917"/>
          </a:xfrm>
          <a:prstGeom prst="downArrow">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8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BFA8759-F172-4093-8C51-59AACF17F444}" type="slidenum">
              <a:rPr lang="it-IT" altLang="en-US" smtClean="0"/>
              <a:pPr>
                <a:defRPr/>
              </a:pPr>
              <a:t>14</a:t>
            </a:fld>
            <a:endParaRPr lang="it-IT" altLang="en-US"/>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40766"/>
            <a:ext cx="4841725" cy="670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296118" y="2917971"/>
            <a:ext cx="1728191"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Quanto è importante il costo del lavoro? Vediamo l’esempio di un centro di costo per un laboratorio di copisteria (dati micro)</a:t>
            </a:r>
          </a:p>
        </p:txBody>
      </p:sp>
      <p:graphicFrame>
        <p:nvGraphicFramePr>
          <p:cNvPr id="6" name="Tabella 5"/>
          <p:cNvGraphicFramePr>
            <a:graphicFrameLocks noGrp="1"/>
          </p:cNvGraphicFramePr>
          <p:nvPr>
            <p:extLst>
              <p:ext uri="{D42A27DB-BD31-4B8C-83A1-F6EECF244321}">
                <p14:modId xmlns:p14="http://schemas.microsoft.com/office/powerpoint/2010/main" val="1919770583"/>
              </p:ext>
            </p:extLst>
          </p:nvPr>
        </p:nvGraphicFramePr>
        <p:xfrm>
          <a:off x="7236296" y="5445224"/>
          <a:ext cx="647700" cy="571500"/>
        </p:xfrm>
        <a:graphic>
          <a:graphicData uri="http://schemas.openxmlformats.org/drawingml/2006/table">
            <a:tbl>
              <a:tblPr>
                <a:tableStyleId>{5C22544A-7EE6-4342-B048-85BDC9FD1C3A}</a:tableStyleId>
              </a:tblPr>
              <a:tblGrid>
                <a:gridCol w="647700">
                  <a:extLst>
                    <a:ext uri="{9D8B030D-6E8A-4147-A177-3AD203B41FA5}">
                      <a16:colId xmlns:a16="http://schemas.microsoft.com/office/drawing/2014/main" val="20000"/>
                    </a:ext>
                  </a:extLst>
                </a:gridCol>
              </a:tblGrid>
              <a:tr h="190500">
                <a:tc>
                  <a:txBody>
                    <a:bodyPr/>
                    <a:lstStyle/>
                    <a:p>
                      <a:pPr algn="r" fontAlgn="b"/>
                      <a:r>
                        <a:rPr lang="it-IT" sz="1100" u="none" strike="noStrike" dirty="0">
                          <a:effectLst/>
                        </a:rPr>
                        <a:t>63,2%</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it-IT" sz="1100" u="none" strike="noStrike" dirty="0">
                          <a:effectLst/>
                        </a:rPr>
                        <a:t>26,0%</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it-IT" sz="1100" u="none" strike="noStrike" dirty="0">
                          <a:effectLst/>
                        </a:rPr>
                        <a:t>35,7%</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cxnSp>
        <p:nvCxnSpPr>
          <p:cNvPr id="8" name="Connettore 2 7"/>
          <p:cNvCxnSpPr/>
          <p:nvPr/>
        </p:nvCxnSpPr>
        <p:spPr>
          <a:xfrm flipH="1">
            <a:off x="5364088" y="5517232"/>
            <a:ext cx="216024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H="1">
            <a:off x="6084168" y="5733256"/>
            <a:ext cx="144016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6732240" y="5949280"/>
            <a:ext cx="86409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5076056" y="3501008"/>
            <a:ext cx="432048"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llout: linea 2">
            <a:extLst>
              <a:ext uri="{FF2B5EF4-FFF2-40B4-BE49-F238E27FC236}">
                <a16:creationId xmlns:a16="http://schemas.microsoft.com/office/drawing/2014/main" id="{645F1337-E19D-4A26-81E2-2B279671123C}"/>
              </a:ext>
            </a:extLst>
          </p:cNvPr>
          <p:cNvSpPr/>
          <p:nvPr/>
        </p:nvSpPr>
        <p:spPr>
          <a:xfrm>
            <a:off x="7064869" y="3133176"/>
            <a:ext cx="1844971" cy="1650739"/>
          </a:xfrm>
          <a:prstGeom prst="borderCallout1">
            <a:avLst>
              <a:gd name="adj1" fmla="val 18750"/>
              <a:gd name="adj2" fmla="val -8333"/>
              <a:gd name="adj3" fmla="val 140176"/>
              <a:gd name="adj4" fmla="val 2234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600" dirty="0"/>
              <a:t>In questo reparto la domanda di lavoro sarà più elastica (o maggiormente flessibile)</a:t>
            </a:r>
          </a:p>
        </p:txBody>
      </p:sp>
      <p:sp>
        <p:nvSpPr>
          <p:cNvPr id="7" name="CasellaDiTesto 6">
            <a:extLst>
              <a:ext uri="{FF2B5EF4-FFF2-40B4-BE49-F238E27FC236}">
                <a16:creationId xmlns:a16="http://schemas.microsoft.com/office/drawing/2014/main" id="{D9C3EA1C-487B-49AF-B54E-2B47E82B4603}"/>
              </a:ext>
            </a:extLst>
          </p:cNvPr>
          <p:cNvSpPr txBox="1"/>
          <p:nvPr/>
        </p:nvSpPr>
        <p:spPr>
          <a:xfrm>
            <a:off x="402380" y="260648"/>
            <a:ext cx="1621930" cy="160043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it-IT" sz="1400" dirty="0"/>
              <a:t>Altra tesi di Marshall: l’elasticità della domanda di lavoro è maggiore dove il peso del lavoro è maggiore</a:t>
            </a:r>
          </a:p>
        </p:txBody>
      </p:sp>
      <p:sp>
        <p:nvSpPr>
          <p:cNvPr id="9" name="Freccia a sinistra 8">
            <a:extLst>
              <a:ext uri="{FF2B5EF4-FFF2-40B4-BE49-F238E27FC236}">
                <a16:creationId xmlns:a16="http://schemas.microsoft.com/office/drawing/2014/main" id="{9D006D30-1317-481A-A9D9-34DC0CE9860E}"/>
              </a:ext>
            </a:extLst>
          </p:cNvPr>
          <p:cNvSpPr/>
          <p:nvPr/>
        </p:nvSpPr>
        <p:spPr>
          <a:xfrm>
            <a:off x="7006566" y="1881054"/>
            <a:ext cx="315443" cy="107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umetto: rettangolo 11">
            <a:extLst>
              <a:ext uri="{FF2B5EF4-FFF2-40B4-BE49-F238E27FC236}">
                <a16:creationId xmlns:a16="http://schemas.microsoft.com/office/drawing/2014/main" id="{4C47162B-6A8E-4016-9D3F-4098FE094881}"/>
              </a:ext>
            </a:extLst>
          </p:cNvPr>
          <p:cNvSpPr/>
          <p:nvPr/>
        </p:nvSpPr>
        <p:spPr>
          <a:xfrm>
            <a:off x="7106768" y="178919"/>
            <a:ext cx="1467571" cy="432048"/>
          </a:xfrm>
          <a:prstGeom prst="wedgeRectCallout">
            <a:avLst>
              <a:gd name="adj1" fmla="val -62371"/>
              <a:gd name="adj2" fmla="val -61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Reparti/tipi di produzione</a:t>
            </a:r>
          </a:p>
        </p:txBody>
      </p:sp>
    </p:spTree>
    <p:extLst>
      <p:ext uri="{BB962C8B-B14F-4D97-AF65-F5344CB8AC3E}">
        <p14:creationId xmlns:p14="http://schemas.microsoft.com/office/powerpoint/2010/main" val="1154710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Margine</a:t>
            </a:r>
            <a:r>
              <a:rPr lang="en-US" dirty="0"/>
              <a:t> </a:t>
            </a:r>
            <a:r>
              <a:rPr lang="en-US" dirty="0" err="1"/>
              <a:t>estensivo</a:t>
            </a:r>
            <a:r>
              <a:rPr lang="en-US" dirty="0"/>
              <a:t> e </a:t>
            </a:r>
            <a:r>
              <a:rPr lang="en-US" dirty="0" err="1"/>
              <a:t>intensivo</a:t>
            </a:r>
            <a:endParaRPr lang="en-US" dirty="0"/>
          </a:p>
        </p:txBody>
      </p:sp>
      <p:sp>
        <p:nvSpPr>
          <p:cNvPr id="3" name="Content Placeholder 2"/>
          <p:cNvSpPr>
            <a:spLocks noGrp="1"/>
          </p:cNvSpPr>
          <p:nvPr>
            <p:ph idx="1"/>
          </p:nvPr>
        </p:nvSpPr>
        <p:spPr>
          <a:xfrm>
            <a:off x="436364" y="1196752"/>
            <a:ext cx="8229600" cy="4530725"/>
          </a:xfrm>
        </p:spPr>
        <p:txBody>
          <a:bodyPr/>
          <a:lstStyle/>
          <a:p>
            <a:r>
              <a:rPr lang="it-IT" sz="2200" dirty="0"/>
              <a:t>Abbiamo visto che l’impresa usa l’input di lavoro indifferentemente sottoforma di ore (monte ore in aggregato) o lavoratori (teste) e che anche il loro rapporto è importante nel computo della produttività</a:t>
            </a:r>
          </a:p>
          <a:p>
            <a:r>
              <a:rPr lang="it-IT" sz="2200" dirty="0"/>
              <a:t>Nella realtà le imprese non sono indifferenti nel variare l’input di lavoro lungo il </a:t>
            </a:r>
            <a:r>
              <a:rPr lang="it-IT" sz="2200" dirty="0">
                <a:highlight>
                  <a:srgbClr val="FFFF00"/>
                </a:highlight>
              </a:rPr>
              <a:t>margine estensivo </a:t>
            </a:r>
            <a:r>
              <a:rPr lang="it-IT" sz="2200" dirty="0"/>
              <a:t>(</a:t>
            </a:r>
            <a:r>
              <a:rPr lang="it-IT" sz="2200" b="1" dirty="0"/>
              <a:t>teste o numero di lavoratori</a:t>
            </a:r>
            <a:r>
              <a:rPr lang="it-IT" sz="2200" dirty="0"/>
              <a:t>) o lungo quello </a:t>
            </a:r>
            <a:r>
              <a:rPr lang="it-IT" sz="2200" dirty="0">
                <a:highlight>
                  <a:srgbClr val="FFFF00"/>
                </a:highlight>
              </a:rPr>
              <a:t>intensivo</a:t>
            </a:r>
            <a:r>
              <a:rPr lang="it-IT" sz="2200" dirty="0"/>
              <a:t> (</a:t>
            </a:r>
            <a:r>
              <a:rPr lang="it-IT" sz="2200" b="1" dirty="0"/>
              <a:t>ore</a:t>
            </a:r>
            <a:r>
              <a:rPr lang="it-IT" sz="2200" dirty="0"/>
              <a:t>)</a:t>
            </a:r>
          </a:p>
          <a:p>
            <a:r>
              <a:rPr lang="it-IT" sz="2200" dirty="0"/>
              <a:t>Poiché abbiamo visto che la produttività marginale del lavoro prima aumenta e poi diminuisce, lungo la funzione di produzione, lo stesso si avrà per le ore di lavoro. Quindi non è vero che un occupato che lavora 50 ore la settimana produce lo stesso output di due occupati che lavorano 25 ore ciascuno.</a:t>
            </a:r>
          </a:p>
          <a:p>
            <a:r>
              <a:rPr lang="it-IT" sz="2200" dirty="0"/>
              <a:t>E questo trova conferma nei dati</a:t>
            </a:r>
            <a:endParaRPr lang="en-US" sz="2200" dirty="0"/>
          </a:p>
        </p:txBody>
      </p:sp>
    </p:spTree>
    <p:extLst>
      <p:ext uri="{BB962C8B-B14F-4D97-AF65-F5344CB8AC3E}">
        <p14:creationId xmlns:p14="http://schemas.microsoft.com/office/powerpoint/2010/main" val="68266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3600" dirty="0"/>
              <a:t>La produttività (PIL/Monte ore) si riduce in Europa al crescere delle ore lavorate in media</a:t>
            </a:r>
            <a:endParaRPr lang="en-US" sz="3600" dirty="0"/>
          </a:p>
        </p:txBody>
      </p:sp>
      <p:pic>
        <p:nvPicPr>
          <p:cNvPr id="5" name="Immagine 4"/>
          <p:cNvPicPr/>
          <p:nvPr/>
        </p:nvPicPr>
        <p:blipFill rotWithShape="1">
          <a:blip r:embed="rId2"/>
          <a:srcRect l="14193" t="16768" r="35427" b="9464"/>
          <a:stretch/>
        </p:blipFill>
        <p:spPr bwMode="auto">
          <a:xfrm>
            <a:off x="395536" y="2060847"/>
            <a:ext cx="4752528" cy="3646215"/>
          </a:xfrm>
          <a:prstGeom prst="rect">
            <a:avLst/>
          </a:prstGeom>
          <a:ln>
            <a:noFill/>
          </a:ln>
          <a:extLst>
            <a:ext uri="{53640926-AAD7-44D8-BBD7-CCE9431645EC}">
              <a14:shadowObscured xmlns:a14="http://schemas.microsoft.com/office/drawing/2010/main"/>
            </a:ext>
          </a:extLst>
        </p:spPr>
      </p:pic>
      <p:sp>
        <p:nvSpPr>
          <p:cNvPr id="6" name="CasellaDiTesto 5"/>
          <p:cNvSpPr txBox="1"/>
          <p:nvPr/>
        </p:nvSpPr>
        <p:spPr>
          <a:xfrm>
            <a:off x="1979712" y="4509120"/>
            <a:ext cx="648072" cy="307777"/>
          </a:xfrm>
          <a:prstGeom prst="rect">
            <a:avLst/>
          </a:prstGeom>
          <a:noFill/>
        </p:spPr>
        <p:txBody>
          <a:bodyPr wrap="square" rtlCol="0">
            <a:spAutoFit/>
          </a:bodyPr>
          <a:lstStyle/>
          <a:p>
            <a:r>
              <a:rPr lang="it-IT" sz="1400" dirty="0"/>
              <a:t>Italia</a:t>
            </a:r>
            <a:endParaRPr lang="en-US" sz="1400" dirty="0"/>
          </a:p>
        </p:txBody>
      </p:sp>
      <p:sp>
        <p:nvSpPr>
          <p:cNvPr id="7" name="CasellaDiTesto 6"/>
          <p:cNvSpPr txBox="1"/>
          <p:nvPr/>
        </p:nvSpPr>
        <p:spPr>
          <a:xfrm>
            <a:off x="755576" y="3789040"/>
            <a:ext cx="1080120" cy="307777"/>
          </a:xfrm>
          <a:prstGeom prst="rect">
            <a:avLst/>
          </a:prstGeom>
          <a:noFill/>
        </p:spPr>
        <p:txBody>
          <a:bodyPr wrap="square" rtlCol="0">
            <a:spAutoFit/>
          </a:bodyPr>
          <a:lstStyle/>
          <a:p>
            <a:r>
              <a:rPr lang="it-IT" sz="1400" dirty="0"/>
              <a:t>Danimarca</a:t>
            </a:r>
            <a:endParaRPr lang="en-US" sz="1400" dirty="0"/>
          </a:p>
        </p:txBody>
      </p:sp>
      <p:sp>
        <p:nvSpPr>
          <p:cNvPr id="8" name="CasellaDiTesto 7"/>
          <p:cNvSpPr txBox="1"/>
          <p:nvPr/>
        </p:nvSpPr>
        <p:spPr>
          <a:xfrm>
            <a:off x="4788024" y="4293096"/>
            <a:ext cx="648072" cy="307777"/>
          </a:xfrm>
          <a:prstGeom prst="rect">
            <a:avLst/>
          </a:prstGeom>
          <a:noFill/>
        </p:spPr>
        <p:txBody>
          <a:bodyPr wrap="square" rtlCol="0">
            <a:spAutoFit/>
          </a:bodyPr>
          <a:lstStyle/>
          <a:p>
            <a:r>
              <a:rPr lang="it-IT" sz="1400" dirty="0"/>
              <a:t>UK</a:t>
            </a:r>
            <a:endParaRPr lang="en-US" sz="1400" dirty="0"/>
          </a:p>
        </p:txBody>
      </p:sp>
      <p:sp>
        <p:nvSpPr>
          <p:cNvPr id="9" name="Rettangolo 8"/>
          <p:cNvSpPr/>
          <p:nvPr/>
        </p:nvSpPr>
        <p:spPr>
          <a:xfrm>
            <a:off x="211791" y="5709138"/>
            <a:ext cx="4256956" cy="461665"/>
          </a:xfrm>
          <a:prstGeom prst="rect">
            <a:avLst/>
          </a:prstGeom>
        </p:spPr>
        <p:txBody>
          <a:bodyPr wrap="square">
            <a:spAutoFit/>
          </a:bodyPr>
          <a:lstStyle/>
          <a:p>
            <a:r>
              <a:rPr lang="en-US" sz="1200" dirty="0">
                <a:hlinkClick r:id="rId3"/>
              </a:rPr>
              <a:t>httplavorare-di-piu-non-fa-aumentare-la-produttivita-italia-fanalino-di-coda-in-europas://it.euronews.com/2019/04/17/</a:t>
            </a:r>
            <a:endParaRPr lang="en-US" sz="1200" dirty="0"/>
          </a:p>
        </p:txBody>
      </p:sp>
      <p:sp>
        <p:nvSpPr>
          <p:cNvPr id="3" name="CasellaDiTesto 2">
            <a:extLst>
              <a:ext uri="{FF2B5EF4-FFF2-40B4-BE49-F238E27FC236}">
                <a16:creationId xmlns:a16="http://schemas.microsoft.com/office/drawing/2014/main" id="{1F7ACBEF-7039-4AC5-939F-8E3D88017F05}"/>
              </a:ext>
            </a:extLst>
          </p:cNvPr>
          <p:cNvSpPr txBox="1"/>
          <p:nvPr/>
        </p:nvSpPr>
        <p:spPr>
          <a:xfrm>
            <a:off x="5292080" y="2164214"/>
            <a:ext cx="324036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Dopo la pandemia…. (2022)</a:t>
            </a:r>
          </a:p>
        </p:txBody>
      </p:sp>
      <p:sp>
        <p:nvSpPr>
          <p:cNvPr id="11" name="CasellaDiTesto 10">
            <a:extLst>
              <a:ext uri="{FF2B5EF4-FFF2-40B4-BE49-F238E27FC236}">
                <a16:creationId xmlns:a16="http://schemas.microsoft.com/office/drawing/2014/main" id="{A3A69500-D4D6-43DC-9BB9-9FD741EA5ED3}"/>
              </a:ext>
            </a:extLst>
          </p:cNvPr>
          <p:cNvSpPr txBox="1"/>
          <p:nvPr/>
        </p:nvSpPr>
        <p:spPr>
          <a:xfrm>
            <a:off x="4971769" y="5458011"/>
            <a:ext cx="396044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000" dirty="0"/>
              <a:t>Fonte: ns. elaborazioni su dati OECD; </a:t>
            </a:r>
          </a:p>
          <a:p>
            <a:pPr marL="228600" indent="-228600">
              <a:buAutoNum type="arabicParenR"/>
            </a:pPr>
            <a:r>
              <a:rPr lang="it-IT" sz="1000" dirty="0">
                <a:hlinkClick r:id="rId4"/>
              </a:rPr>
              <a:t>https://data.oecd.org/lprdty/gdp-per-hour-worked.htm</a:t>
            </a:r>
            <a:endParaRPr lang="it-IT" sz="1000" dirty="0"/>
          </a:p>
          <a:p>
            <a:pPr marL="228600" indent="-228600">
              <a:buAutoNum type="arabicParenR"/>
            </a:pPr>
            <a:endParaRPr lang="it-IT" sz="1000" dirty="0"/>
          </a:p>
          <a:p>
            <a:r>
              <a:rPr lang="it-IT" sz="1000" dirty="0">
                <a:hlinkClick r:id="rId5"/>
              </a:rPr>
              <a:t>2) https://www.oecd-ilibrary.org/docserver/b96cd88a-en.pdf?expires=1729762642&amp;id=id&amp;accname=guest&amp;checksum=2566A612E43A780FAE43779802728214n</a:t>
            </a:r>
            <a:r>
              <a:rPr lang="it-IT" sz="1000" dirty="0"/>
              <a:t> (pubblicazione) </a:t>
            </a:r>
          </a:p>
        </p:txBody>
      </p:sp>
      <p:pic>
        <p:nvPicPr>
          <p:cNvPr id="2" name="Immagine 1">
            <a:extLst>
              <a:ext uri="{FF2B5EF4-FFF2-40B4-BE49-F238E27FC236}">
                <a16:creationId xmlns:a16="http://schemas.microsoft.com/office/drawing/2014/main" id="{B72CA0BA-65DA-4654-8304-4EAF48AB1912}"/>
              </a:ext>
            </a:extLst>
          </p:cNvPr>
          <p:cNvPicPr>
            <a:picLocks noChangeAspect="1"/>
          </p:cNvPicPr>
          <p:nvPr/>
        </p:nvPicPr>
        <p:blipFill>
          <a:blip r:embed="rId6"/>
          <a:stretch>
            <a:fillRect/>
          </a:stretch>
        </p:blipFill>
        <p:spPr>
          <a:xfrm>
            <a:off x="5132566" y="2927020"/>
            <a:ext cx="3958422" cy="2530991"/>
          </a:xfrm>
          <a:prstGeom prst="rect">
            <a:avLst/>
          </a:prstGeom>
        </p:spPr>
      </p:pic>
    </p:spTree>
    <p:extLst>
      <p:ext uri="{BB962C8B-B14F-4D97-AF65-F5344CB8AC3E}">
        <p14:creationId xmlns:p14="http://schemas.microsoft.com/office/powerpoint/2010/main" val="132028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C135E-DDBB-45A6-8591-E4726163A736}"/>
              </a:ext>
            </a:extLst>
          </p:cNvPr>
          <p:cNvSpPr>
            <a:spLocks noGrp="1"/>
          </p:cNvSpPr>
          <p:nvPr>
            <p:ph type="title"/>
          </p:nvPr>
        </p:nvSpPr>
        <p:spPr/>
        <p:txBody>
          <a:bodyPr/>
          <a:lstStyle/>
          <a:p>
            <a:r>
              <a:rPr lang="it-IT" sz="3200" dirty="0"/>
              <a:t>… ed appare evidente anche da analisi con dati d’impresa riferiti qui ad un </a:t>
            </a:r>
            <a:r>
              <a:rPr lang="it-IT" sz="3200" i="1" dirty="0"/>
              <a:t>call centre</a:t>
            </a:r>
            <a:r>
              <a:rPr lang="it-IT" sz="3200" dirty="0"/>
              <a:t> olandese</a:t>
            </a:r>
            <a:endParaRPr lang="it-IT" sz="3200" i="1" dirty="0"/>
          </a:p>
        </p:txBody>
      </p:sp>
      <p:pic>
        <p:nvPicPr>
          <p:cNvPr id="3" name="Immagine 2">
            <a:extLst>
              <a:ext uri="{FF2B5EF4-FFF2-40B4-BE49-F238E27FC236}">
                <a16:creationId xmlns:a16="http://schemas.microsoft.com/office/drawing/2014/main" id="{C2BB8008-4548-4D16-9553-C85C12E74FCF}"/>
              </a:ext>
            </a:extLst>
          </p:cNvPr>
          <p:cNvPicPr>
            <a:picLocks noChangeAspect="1"/>
          </p:cNvPicPr>
          <p:nvPr/>
        </p:nvPicPr>
        <p:blipFill>
          <a:blip r:embed="rId2"/>
          <a:stretch>
            <a:fillRect/>
          </a:stretch>
        </p:blipFill>
        <p:spPr>
          <a:xfrm>
            <a:off x="827584" y="1628800"/>
            <a:ext cx="7128792" cy="4536504"/>
          </a:xfrm>
          <a:prstGeom prst="rect">
            <a:avLst/>
          </a:prstGeom>
        </p:spPr>
      </p:pic>
      <p:sp>
        <p:nvSpPr>
          <p:cNvPr id="4" name="Rettangolo 3">
            <a:extLst>
              <a:ext uri="{FF2B5EF4-FFF2-40B4-BE49-F238E27FC236}">
                <a16:creationId xmlns:a16="http://schemas.microsoft.com/office/drawing/2014/main" id="{20AADE0D-510E-4355-B34C-637B3DE8EFAA}"/>
              </a:ext>
            </a:extLst>
          </p:cNvPr>
          <p:cNvSpPr/>
          <p:nvPr/>
        </p:nvSpPr>
        <p:spPr>
          <a:xfrm>
            <a:off x="683568" y="6237312"/>
            <a:ext cx="4019049" cy="369332"/>
          </a:xfrm>
          <a:prstGeom prst="rect">
            <a:avLst/>
          </a:prstGeom>
        </p:spPr>
        <p:txBody>
          <a:bodyPr wrap="none">
            <a:spAutoFit/>
          </a:bodyPr>
          <a:lstStyle/>
          <a:p>
            <a:r>
              <a:rPr lang="it-IT" dirty="0"/>
              <a:t>Fonte: </a:t>
            </a:r>
            <a:r>
              <a:rPr lang="it-IT" dirty="0">
                <a:hlinkClick r:id="rId3"/>
              </a:rPr>
              <a:t>https://ftp.iza.org/dp10722.pdf</a:t>
            </a:r>
            <a:r>
              <a:rPr lang="it-IT" dirty="0"/>
              <a:t> </a:t>
            </a:r>
          </a:p>
        </p:txBody>
      </p:sp>
      <p:cxnSp>
        <p:nvCxnSpPr>
          <p:cNvPr id="6" name="Connettore diritto 5">
            <a:extLst>
              <a:ext uri="{FF2B5EF4-FFF2-40B4-BE49-F238E27FC236}">
                <a16:creationId xmlns:a16="http://schemas.microsoft.com/office/drawing/2014/main" id="{2AEEC2B9-8EEA-4B65-AB20-6C9DBDCE9CA1}"/>
              </a:ext>
            </a:extLst>
          </p:cNvPr>
          <p:cNvCxnSpPr>
            <a:cxnSpLocks/>
          </p:cNvCxnSpPr>
          <p:nvPr/>
        </p:nvCxnSpPr>
        <p:spPr>
          <a:xfrm>
            <a:off x="4788024" y="4077072"/>
            <a:ext cx="288032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8" name="Input penna 7">
                <a:extLst>
                  <a:ext uri="{FF2B5EF4-FFF2-40B4-BE49-F238E27FC236}">
                    <a16:creationId xmlns:a16="http://schemas.microsoft.com/office/drawing/2014/main" id="{2B69D19A-3A45-4CB8-972A-7E9DA4B9D852}"/>
                  </a:ext>
                </a:extLst>
              </p14:cNvPr>
              <p14:cNvContentPartPr/>
              <p14:nvPr/>
            </p14:nvContentPartPr>
            <p14:xfrm>
              <a:off x="2831660" y="5998353"/>
              <a:ext cx="1567440" cy="33840"/>
            </p14:xfrm>
          </p:contentPart>
        </mc:Choice>
        <mc:Fallback xmlns="">
          <p:pic>
            <p:nvPicPr>
              <p:cNvPr id="8" name="Input penna 7">
                <a:extLst>
                  <a:ext uri="{FF2B5EF4-FFF2-40B4-BE49-F238E27FC236}">
                    <a16:creationId xmlns:a16="http://schemas.microsoft.com/office/drawing/2014/main" id="{2B69D19A-3A45-4CB8-972A-7E9DA4B9D852}"/>
                  </a:ext>
                </a:extLst>
              </p:cNvPr>
              <p:cNvPicPr/>
              <p:nvPr/>
            </p:nvPicPr>
            <p:blipFill>
              <a:blip r:embed="rId5"/>
              <a:stretch>
                <a:fillRect/>
              </a:stretch>
            </p:blipFill>
            <p:spPr>
              <a:xfrm>
                <a:off x="2777660" y="5890713"/>
                <a:ext cx="16750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put penna 8">
                <a:extLst>
                  <a:ext uri="{FF2B5EF4-FFF2-40B4-BE49-F238E27FC236}">
                    <a16:creationId xmlns:a16="http://schemas.microsoft.com/office/drawing/2014/main" id="{B7366B4F-2CD7-4911-84BA-1CCE4AD1DF67}"/>
                  </a:ext>
                </a:extLst>
              </p14:cNvPr>
              <p14:cNvContentPartPr/>
              <p14:nvPr/>
            </p14:nvContentPartPr>
            <p14:xfrm>
              <a:off x="6680060" y="4063713"/>
              <a:ext cx="360" cy="360"/>
            </p14:xfrm>
          </p:contentPart>
        </mc:Choice>
        <mc:Fallback xmlns="">
          <p:pic>
            <p:nvPicPr>
              <p:cNvPr id="9" name="Input penna 8">
                <a:extLst>
                  <a:ext uri="{FF2B5EF4-FFF2-40B4-BE49-F238E27FC236}">
                    <a16:creationId xmlns:a16="http://schemas.microsoft.com/office/drawing/2014/main" id="{B7366B4F-2CD7-4911-84BA-1CCE4AD1DF67}"/>
                  </a:ext>
                </a:extLst>
              </p:cNvPr>
              <p:cNvPicPr/>
              <p:nvPr/>
            </p:nvPicPr>
            <p:blipFill>
              <a:blip r:embed="rId7"/>
              <a:stretch>
                <a:fillRect/>
              </a:stretch>
            </p:blipFill>
            <p:spPr>
              <a:xfrm>
                <a:off x="6626060" y="3955713"/>
                <a:ext cx="108000" cy="216000"/>
              </a:xfrm>
              <a:prstGeom prst="rect">
                <a:avLst/>
              </a:prstGeom>
            </p:spPr>
          </p:pic>
        </mc:Fallback>
      </mc:AlternateContent>
    </p:spTree>
    <p:extLst>
      <p:ext uri="{BB962C8B-B14F-4D97-AF65-F5344CB8AC3E}">
        <p14:creationId xmlns:p14="http://schemas.microsoft.com/office/powerpoint/2010/main" val="178968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294A5C4-553C-40F0-BFA5-EAB8C057EC1F}"/>
              </a:ext>
            </a:extLst>
          </p:cNvPr>
          <p:cNvSpPr>
            <a:spLocks noGrp="1"/>
          </p:cNvSpPr>
          <p:nvPr>
            <p:ph type="title"/>
          </p:nvPr>
        </p:nvSpPr>
        <p:spPr/>
        <p:txBody>
          <a:bodyPr/>
          <a:lstStyle/>
          <a:p>
            <a:r>
              <a:rPr lang="it-IT" sz="3200" dirty="0"/>
              <a:t>Le componenti che possono far variare la domanda di lavoro</a:t>
            </a:r>
          </a:p>
        </p:txBody>
      </p:sp>
      <p:sp>
        <p:nvSpPr>
          <p:cNvPr id="4" name="Segnaposto testo 3">
            <a:extLst>
              <a:ext uri="{FF2B5EF4-FFF2-40B4-BE49-F238E27FC236}">
                <a16:creationId xmlns:a16="http://schemas.microsoft.com/office/drawing/2014/main" id="{ED5FA4AB-0212-4D69-9059-4EA98D60F263}"/>
              </a:ext>
            </a:extLst>
          </p:cNvPr>
          <p:cNvSpPr>
            <a:spLocks noGrp="1"/>
          </p:cNvSpPr>
          <p:nvPr>
            <p:ph type="body" idx="1"/>
          </p:nvPr>
        </p:nvSpPr>
        <p:spPr/>
        <p:txBody>
          <a:bodyPr/>
          <a:lstStyle/>
          <a:p>
            <a:r>
              <a:rPr lang="it-IT" dirty="0"/>
              <a:t>Dall’elasticità alla composizione del costo del lavoro</a:t>
            </a:r>
          </a:p>
        </p:txBody>
      </p:sp>
    </p:spTree>
    <p:extLst>
      <p:ext uri="{BB962C8B-B14F-4D97-AF65-F5344CB8AC3E}">
        <p14:creationId xmlns:p14="http://schemas.microsoft.com/office/powerpoint/2010/main" val="2957195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Costo orario e costo del lavoro</a:t>
            </a:r>
            <a:endParaRPr lang="en-US" dirty="0"/>
          </a:p>
        </p:txBody>
      </p:sp>
      <p:sp>
        <p:nvSpPr>
          <p:cNvPr id="4" name="Segnaposto contenuto 3"/>
          <p:cNvSpPr>
            <a:spLocks noGrp="1"/>
          </p:cNvSpPr>
          <p:nvPr>
            <p:ph idx="1"/>
          </p:nvPr>
        </p:nvSpPr>
        <p:spPr/>
        <p:txBody>
          <a:bodyPr/>
          <a:lstStyle/>
          <a:p>
            <a:r>
              <a:rPr lang="it-IT" sz="2400" dirty="0"/>
              <a:t>Il costo orario è formato da più componenti che riguardano il regolamento dell’orario di lavoro per legge o per via contrattuale (relazioni industriali)</a:t>
            </a:r>
          </a:p>
          <a:p>
            <a:r>
              <a:rPr lang="it-IT" sz="2400" dirty="0"/>
              <a:t>Tali aspetti comportano un limite sia sull’impiego dei lavoratori per lunghe ore nella giornata o settimana</a:t>
            </a:r>
          </a:p>
          <a:p>
            <a:r>
              <a:rPr lang="it-IT" sz="2400" dirty="0"/>
              <a:t>Che un aumento del costo dovuto ad incentivi d’obbligo legati al lavoro straordinario</a:t>
            </a:r>
          </a:p>
          <a:p>
            <a:r>
              <a:rPr lang="it-IT" sz="2400" dirty="0"/>
              <a:t>Il confronto tra aumento dell’intensità lavorativa per singolo lavoratore e l’aumento del numero dei dipendenti è una scelta importante che l’impresa deve operare </a:t>
            </a:r>
          </a:p>
          <a:p>
            <a:r>
              <a:rPr lang="it-IT" sz="2400" dirty="0"/>
              <a:t>Vediamo le regole e i costi standard</a:t>
            </a:r>
            <a:endParaRPr lang="en-US" sz="2400" dirty="0"/>
          </a:p>
        </p:txBody>
      </p:sp>
    </p:spTree>
    <p:extLst>
      <p:ext uri="{BB962C8B-B14F-4D97-AF65-F5344CB8AC3E}">
        <p14:creationId xmlns:p14="http://schemas.microsoft.com/office/powerpoint/2010/main" val="33313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Perchè</a:t>
            </a:r>
            <a:r>
              <a:rPr lang="en-US" dirty="0"/>
              <a:t> </a:t>
            </a:r>
            <a:r>
              <a:rPr lang="en-US" dirty="0" err="1"/>
              <a:t>studiare</a:t>
            </a:r>
            <a:r>
              <a:rPr lang="en-US" dirty="0"/>
              <a:t> </a:t>
            </a:r>
            <a:r>
              <a:rPr lang="en-US" dirty="0" err="1"/>
              <a:t>l’elasticità</a:t>
            </a:r>
            <a:r>
              <a:rPr lang="en-US" dirty="0"/>
              <a:t> </a:t>
            </a:r>
            <a:r>
              <a:rPr lang="en-US" dirty="0" err="1"/>
              <a:t>della</a:t>
            </a:r>
            <a:r>
              <a:rPr lang="en-US" dirty="0"/>
              <a:t> </a:t>
            </a:r>
            <a:r>
              <a:rPr lang="en-US" dirty="0" err="1"/>
              <a:t>domanda</a:t>
            </a:r>
            <a:r>
              <a:rPr lang="en-US" dirty="0"/>
              <a:t>?</a:t>
            </a:r>
          </a:p>
        </p:txBody>
      </p:sp>
      <p:sp>
        <p:nvSpPr>
          <p:cNvPr id="6" name="Content Placeholder 5"/>
          <p:cNvSpPr>
            <a:spLocks noGrp="1"/>
          </p:cNvSpPr>
          <p:nvPr>
            <p:ph idx="1"/>
          </p:nvPr>
        </p:nvSpPr>
        <p:spPr/>
        <p:txBody>
          <a:bodyPr/>
          <a:lstStyle/>
          <a:p>
            <a:r>
              <a:rPr lang="en-US" sz="2000" dirty="0"/>
              <a:t>Le </a:t>
            </a:r>
            <a:r>
              <a:rPr lang="en-US" sz="2000" dirty="0" err="1"/>
              <a:t>analisi</a:t>
            </a:r>
            <a:r>
              <a:rPr lang="en-US" sz="2000" dirty="0"/>
              <a:t> </a:t>
            </a:r>
            <a:r>
              <a:rPr lang="en-US" sz="2000" dirty="0" err="1"/>
              <a:t>empiriche</a:t>
            </a:r>
            <a:r>
              <a:rPr lang="en-US" sz="2000" dirty="0"/>
              <a:t> </a:t>
            </a:r>
            <a:r>
              <a:rPr lang="en-US" sz="2000" dirty="0" err="1"/>
              <a:t>aiutano</a:t>
            </a:r>
            <a:r>
              <a:rPr lang="en-US" sz="2000" dirty="0"/>
              <a:t> </a:t>
            </a:r>
            <a:r>
              <a:rPr lang="en-US" sz="2000" dirty="0" err="1"/>
              <a:t>i</a:t>
            </a:r>
            <a:r>
              <a:rPr lang="en-US" sz="2000" dirty="0"/>
              <a:t> </a:t>
            </a:r>
            <a:r>
              <a:rPr lang="en-US" sz="2000" dirty="0" err="1"/>
              <a:t>decisori</a:t>
            </a:r>
            <a:r>
              <a:rPr lang="en-US" sz="2000" dirty="0"/>
              <a:t> </a:t>
            </a:r>
            <a:r>
              <a:rPr lang="en-US" sz="2000" dirty="0" err="1"/>
              <a:t>delle</a:t>
            </a:r>
            <a:r>
              <a:rPr lang="en-US" sz="2000" dirty="0"/>
              <a:t> </a:t>
            </a:r>
            <a:r>
              <a:rPr lang="en-US" sz="2000" dirty="0" err="1"/>
              <a:t>politiche</a:t>
            </a:r>
            <a:r>
              <a:rPr lang="en-US" sz="2000" dirty="0"/>
              <a:t> a </a:t>
            </a:r>
            <a:r>
              <a:rPr lang="en-US" sz="2000" dirty="0" err="1"/>
              <a:t>compiere</a:t>
            </a:r>
            <a:r>
              <a:rPr lang="en-US" sz="2000" dirty="0"/>
              <a:t> le </a:t>
            </a:r>
            <a:r>
              <a:rPr lang="en-US" sz="2000" dirty="0" err="1"/>
              <a:t>scelte</a:t>
            </a:r>
            <a:r>
              <a:rPr lang="en-US" sz="2000" dirty="0"/>
              <a:t> </a:t>
            </a:r>
            <a:r>
              <a:rPr lang="en-US" sz="2000" dirty="0" err="1"/>
              <a:t>migliori</a:t>
            </a:r>
            <a:r>
              <a:rPr lang="en-US" sz="2000" dirty="0"/>
              <a:t> a </a:t>
            </a:r>
            <a:r>
              <a:rPr lang="en-US" sz="2000" dirty="0" err="1"/>
              <a:t>favore</a:t>
            </a:r>
            <a:r>
              <a:rPr lang="en-US" sz="2000" dirty="0"/>
              <a:t> del </a:t>
            </a:r>
            <a:r>
              <a:rPr lang="en-US" sz="2000" dirty="0" err="1"/>
              <a:t>lavoro</a:t>
            </a:r>
            <a:endParaRPr lang="en-US" sz="2000" dirty="0"/>
          </a:p>
          <a:p>
            <a:pPr>
              <a:tabLst>
                <a:tab pos="6367463" algn="l"/>
              </a:tabLst>
            </a:pPr>
            <a:r>
              <a:rPr lang="en-US" sz="2000" dirty="0"/>
              <a:t>Se </a:t>
            </a:r>
            <a:r>
              <a:rPr lang="en-US" sz="2000" dirty="0" err="1"/>
              <a:t>si</a:t>
            </a:r>
            <a:r>
              <a:rPr lang="en-US" sz="2000" dirty="0"/>
              <a:t> </a:t>
            </a:r>
            <a:r>
              <a:rPr lang="en-US" sz="2000" dirty="0" err="1"/>
              <a:t>deve</a:t>
            </a:r>
            <a:r>
              <a:rPr lang="en-US" sz="2000" dirty="0"/>
              <a:t> </a:t>
            </a:r>
            <a:r>
              <a:rPr lang="en-US" sz="2000" dirty="0" err="1"/>
              <a:t>decidere</a:t>
            </a:r>
            <a:r>
              <a:rPr lang="en-US" sz="2000" dirty="0"/>
              <a:t> una </a:t>
            </a:r>
            <a:r>
              <a:rPr lang="en-US" sz="2000" dirty="0" err="1"/>
              <a:t>politica</a:t>
            </a:r>
            <a:r>
              <a:rPr lang="en-US" sz="2000" dirty="0"/>
              <a:t> </a:t>
            </a:r>
            <a:r>
              <a:rPr lang="en-US" sz="2000" dirty="0" err="1"/>
              <a:t>incentivante</a:t>
            </a:r>
            <a:r>
              <a:rPr lang="en-US" sz="2000" dirty="0"/>
              <a:t> o </a:t>
            </a:r>
            <a:r>
              <a:rPr lang="en-US" sz="2000" dirty="0" err="1"/>
              <a:t>operare</a:t>
            </a:r>
            <a:r>
              <a:rPr lang="en-US" sz="2000" dirty="0"/>
              <a:t> una </a:t>
            </a:r>
            <a:r>
              <a:rPr lang="en-US" sz="2000" dirty="0" err="1"/>
              <a:t>riforma</a:t>
            </a:r>
            <a:r>
              <a:rPr lang="en-US" sz="2000" dirty="0"/>
              <a:t> </a:t>
            </a:r>
            <a:r>
              <a:rPr lang="en-US" sz="2000" dirty="0" err="1"/>
              <a:t>dei</a:t>
            </a:r>
            <a:r>
              <a:rPr lang="en-US" sz="2000" dirty="0"/>
              <a:t> </a:t>
            </a:r>
            <a:r>
              <a:rPr lang="en-US" sz="2000" dirty="0" err="1"/>
              <a:t>contributi</a:t>
            </a:r>
            <a:r>
              <a:rPr lang="en-US" sz="2000" dirty="0"/>
              <a:t> o </a:t>
            </a:r>
            <a:r>
              <a:rPr lang="en-US" sz="2000" dirty="0" err="1"/>
              <a:t>delle</a:t>
            </a:r>
            <a:r>
              <a:rPr lang="en-US" sz="2000" dirty="0"/>
              <a:t> </a:t>
            </a:r>
            <a:r>
              <a:rPr lang="en-US" sz="2000" dirty="0" err="1"/>
              <a:t>imposte</a:t>
            </a:r>
            <a:r>
              <a:rPr lang="en-US" sz="2000" dirty="0"/>
              <a:t> </a:t>
            </a:r>
            <a:r>
              <a:rPr lang="en-US" sz="2000" dirty="0" err="1"/>
              <a:t>che</a:t>
            </a:r>
            <a:r>
              <a:rPr lang="en-US" sz="2000" dirty="0"/>
              <a:t> </a:t>
            </a:r>
            <a:r>
              <a:rPr lang="en-US" sz="2000" dirty="0" err="1"/>
              <a:t>incidono</a:t>
            </a:r>
            <a:r>
              <a:rPr lang="en-US" sz="2000" dirty="0"/>
              <a:t> </a:t>
            </a:r>
            <a:r>
              <a:rPr lang="en-US" sz="2000" dirty="0" err="1"/>
              <a:t>sulla</a:t>
            </a:r>
            <a:r>
              <a:rPr lang="en-US" sz="2000" dirty="0"/>
              <a:t> </a:t>
            </a:r>
            <a:r>
              <a:rPr lang="en-US" sz="2000" dirty="0" err="1"/>
              <a:t>dimensione</a:t>
            </a:r>
            <a:r>
              <a:rPr lang="en-US" sz="2000" dirty="0"/>
              <a:t> del </a:t>
            </a:r>
            <a:r>
              <a:rPr lang="en-US" sz="2000" dirty="0" err="1"/>
              <a:t>salario</a:t>
            </a:r>
            <a:r>
              <a:rPr lang="en-US" sz="2000" dirty="0"/>
              <a:t>, </a:t>
            </a:r>
            <a:r>
              <a:rPr lang="en-US" sz="2000" dirty="0" err="1"/>
              <a:t>occorre</a:t>
            </a:r>
            <a:r>
              <a:rPr lang="en-US" sz="2000" dirty="0"/>
              <a:t> </a:t>
            </a:r>
            <a:r>
              <a:rPr lang="en-US" sz="2000" dirty="0" err="1"/>
              <a:t>sapere</a:t>
            </a:r>
            <a:r>
              <a:rPr lang="en-US" sz="2000" dirty="0"/>
              <a:t> se </a:t>
            </a:r>
            <a:r>
              <a:rPr lang="en-US" sz="2000" dirty="0" err="1"/>
              <a:t>queste</a:t>
            </a:r>
            <a:r>
              <a:rPr lang="en-US" sz="2000" dirty="0"/>
              <a:t> </a:t>
            </a:r>
            <a:r>
              <a:rPr lang="en-US" sz="2000" dirty="0" err="1"/>
              <a:t>azioni</a:t>
            </a:r>
            <a:r>
              <a:rPr lang="en-US" sz="2000" dirty="0"/>
              <a:t> </a:t>
            </a:r>
            <a:r>
              <a:rPr lang="en-US" sz="2000" dirty="0" err="1"/>
              <a:t>avranno</a:t>
            </a:r>
            <a:r>
              <a:rPr lang="en-US" sz="2000" dirty="0"/>
              <a:t> </a:t>
            </a:r>
            <a:r>
              <a:rPr lang="en-US" sz="2000" dirty="0" err="1"/>
              <a:t>effetto</a:t>
            </a:r>
            <a:r>
              <a:rPr lang="en-US" sz="2000" dirty="0"/>
              <a:t> </a:t>
            </a:r>
            <a:r>
              <a:rPr lang="en-US" sz="2000" dirty="0" err="1"/>
              <a:t>sulla</a:t>
            </a:r>
            <a:r>
              <a:rPr lang="en-US" sz="2000" dirty="0"/>
              <a:t> </a:t>
            </a:r>
            <a:r>
              <a:rPr lang="en-US" sz="2000" dirty="0" err="1"/>
              <a:t>domanda</a:t>
            </a:r>
            <a:r>
              <a:rPr lang="en-US" sz="2000" dirty="0"/>
              <a:t> di </a:t>
            </a:r>
            <a:r>
              <a:rPr lang="en-US" sz="2000" dirty="0" err="1"/>
              <a:t>lavoro</a:t>
            </a:r>
            <a:endParaRPr lang="en-US" sz="2000" dirty="0"/>
          </a:p>
          <a:p>
            <a:r>
              <a:rPr lang="en-US" sz="2000" dirty="0"/>
              <a:t>La </a:t>
            </a:r>
            <a:r>
              <a:rPr lang="en-US" sz="2000" dirty="0" err="1"/>
              <a:t>domanda</a:t>
            </a:r>
            <a:r>
              <a:rPr lang="en-US" sz="2000" dirty="0"/>
              <a:t> di </a:t>
            </a:r>
            <a:r>
              <a:rPr lang="en-US" sz="2000" dirty="0" err="1"/>
              <a:t>lavoro</a:t>
            </a:r>
            <a:r>
              <a:rPr lang="en-US" sz="2000" dirty="0"/>
              <a:t> non è </a:t>
            </a:r>
            <a:r>
              <a:rPr lang="en-US" sz="2000" dirty="0" err="1"/>
              <a:t>omogenea</a:t>
            </a:r>
            <a:r>
              <a:rPr lang="en-US" sz="2000" dirty="0"/>
              <a:t> </a:t>
            </a:r>
            <a:r>
              <a:rPr lang="en-US" sz="2000" dirty="0" err="1"/>
              <a:t>nella</a:t>
            </a:r>
            <a:r>
              <a:rPr lang="en-US" sz="2000" dirty="0"/>
              <a:t> </a:t>
            </a:r>
            <a:r>
              <a:rPr lang="en-US" sz="2000" dirty="0" err="1"/>
              <a:t>realtà</a:t>
            </a:r>
            <a:r>
              <a:rPr lang="en-US" sz="2000" dirty="0"/>
              <a:t> e </a:t>
            </a:r>
            <a:r>
              <a:rPr lang="en-US" sz="2000" dirty="0" err="1"/>
              <a:t>risponde</a:t>
            </a:r>
            <a:r>
              <a:rPr lang="en-US" sz="2000" dirty="0"/>
              <a:t> in </a:t>
            </a:r>
            <a:r>
              <a:rPr lang="en-US" sz="2000" dirty="0" err="1"/>
              <a:t>modi</a:t>
            </a:r>
            <a:r>
              <a:rPr lang="en-US" sz="2000" dirty="0"/>
              <a:t> </a:t>
            </a:r>
            <a:r>
              <a:rPr lang="en-US" sz="2000" dirty="0" err="1"/>
              <a:t>diversi</a:t>
            </a:r>
            <a:r>
              <a:rPr lang="en-US" sz="2000" dirty="0"/>
              <a:t> a </a:t>
            </a:r>
            <a:r>
              <a:rPr lang="en-US" sz="2000" dirty="0" err="1"/>
              <a:t>stimoli</a:t>
            </a:r>
            <a:r>
              <a:rPr lang="en-US" sz="2000" dirty="0"/>
              <a:t> </a:t>
            </a:r>
            <a:r>
              <a:rPr lang="en-US" sz="2000" dirty="0" err="1"/>
              <a:t>salariali</a:t>
            </a:r>
            <a:r>
              <a:rPr lang="en-US" sz="2000" dirty="0"/>
              <a:t>: </a:t>
            </a:r>
          </a:p>
          <a:p>
            <a:pPr lvl="1"/>
            <a:r>
              <a:rPr lang="en-US" sz="2000" dirty="0" err="1"/>
              <a:t>dipende</a:t>
            </a:r>
            <a:r>
              <a:rPr lang="en-US" sz="2000" dirty="0"/>
              <a:t> </a:t>
            </a:r>
            <a:r>
              <a:rPr lang="en-US" sz="2000" dirty="0" err="1"/>
              <a:t>dalla</a:t>
            </a:r>
            <a:r>
              <a:rPr lang="en-US" sz="2000" dirty="0"/>
              <a:t> </a:t>
            </a:r>
            <a:r>
              <a:rPr lang="en-US" sz="2000" dirty="0" err="1"/>
              <a:t>tipologia</a:t>
            </a:r>
            <a:r>
              <a:rPr lang="en-US" sz="2000" dirty="0"/>
              <a:t> di </a:t>
            </a:r>
            <a:r>
              <a:rPr lang="en-US" sz="2000" dirty="0" err="1"/>
              <a:t>prodotto</a:t>
            </a:r>
            <a:r>
              <a:rPr lang="en-US" sz="2000" dirty="0"/>
              <a:t>, </a:t>
            </a:r>
            <a:r>
              <a:rPr lang="en-US" sz="2000" dirty="0" err="1"/>
              <a:t>dimensione</a:t>
            </a:r>
            <a:r>
              <a:rPr lang="en-US" sz="2000" dirty="0"/>
              <a:t> </a:t>
            </a:r>
            <a:r>
              <a:rPr lang="en-US" sz="2000" dirty="0" err="1"/>
              <a:t>d’impresa</a:t>
            </a:r>
            <a:r>
              <a:rPr lang="en-US" sz="2000" dirty="0"/>
              <a:t> e </a:t>
            </a:r>
            <a:r>
              <a:rPr lang="en-US" sz="2000" dirty="0" err="1"/>
              <a:t>settore</a:t>
            </a:r>
            <a:endParaRPr lang="en-US" sz="2000" dirty="0"/>
          </a:p>
          <a:p>
            <a:pPr lvl="1"/>
            <a:r>
              <a:rPr lang="en-US" sz="2000" dirty="0" err="1"/>
              <a:t>Dalle</a:t>
            </a:r>
            <a:r>
              <a:rPr lang="en-US" sz="2000" dirty="0"/>
              <a:t> </a:t>
            </a:r>
            <a:r>
              <a:rPr lang="en-US" sz="2000" dirty="0" err="1"/>
              <a:t>innovazioni</a:t>
            </a:r>
            <a:r>
              <a:rPr lang="en-US" sz="2000" dirty="0"/>
              <a:t> </a:t>
            </a:r>
            <a:r>
              <a:rPr lang="en-US" sz="2000" dirty="0" err="1"/>
              <a:t>tecnologiche</a:t>
            </a:r>
            <a:r>
              <a:rPr lang="en-US" sz="2000" dirty="0"/>
              <a:t>,</a:t>
            </a:r>
          </a:p>
          <a:p>
            <a:pPr lvl="1"/>
            <a:r>
              <a:rPr lang="en-US" sz="2000" dirty="0" err="1"/>
              <a:t>dalle</a:t>
            </a:r>
            <a:r>
              <a:rPr lang="en-US" sz="2000" dirty="0"/>
              <a:t> </a:t>
            </a:r>
            <a:r>
              <a:rPr lang="en-US" sz="2000" dirty="0" err="1"/>
              <a:t>conoscenze</a:t>
            </a:r>
            <a:r>
              <a:rPr lang="en-US" sz="2000" dirty="0"/>
              <a:t> </a:t>
            </a:r>
            <a:r>
              <a:rPr lang="en-US" sz="2000" dirty="0" err="1"/>
              <a:t>professionali</a:t>
            </a:r>
            <a:r>
              <a:rPr lang="en-US" sz="2000" dirty="0"/>
              <a:t>, </a:t>
            </a:r>
          </a:p>
          <a:p>
            <a:pPr lvl="1"/>
            <a:r>
              <a:rPr lang="en-US" sz="2000" dirty="0"/>
              <a:t>dal </a:t>
            </a:r>
            <a:r>
              <a:rPr lang="en-US" sz="2000" dirty="0" err="1"/>
              <a:t>livello</a:t>
            </a:r>
            <a:r>
              <a:rPr lang="en-US" sz="2000" dirty="0"/>
              <a:t> di </a:t>
            </a:r>
            <a:r>
              <a:rPr lang="en-US" sz="2000" dirty="0" err="1"/>
              <a:t>integrazione</a:t>
            </a:r>
            <a:r>
              <a:rPr lang="en-US" sz="2000" dirty="0"/>
              <a:t> </a:t>
            </a:r>
            <a:r>
              <a:rPr lang="en-US" sz="2000" dirty="0" err="1"/>
              <a:t>nei</a:t>
            </a:r>
            <a:r>
              <a:rPr lang="en-US" sz="2000" dirty="0"/>
              <a:t> </a:t>
            </a:r>
            <a:r>
              <a:rPr lang="en-US" sz="2000" dirty="0" err="1"/>
              <a:t>mercati</a:t>
            </a:r>
            <a:r>
              <a:rPr lang="en-US" sz="2000" dirty="0"/>
              <a:t> </a:t>
            </a:r>
            <a:r>
              <a:rPr lang="en-US" sz="2000" dirty="0" err="1"/>
              <a:t>internazionali</a:t>
            </a:r>
            <a:r>
              <a:rPr lang="en-US" sz="2000" dirty="0"/>
              <a:t>….</a:t>
            </a:r>
          </a:p>
        </p:txBody>
      </p:sp>
      <p:sp>
        <p:nvSpPr>
          <p:cNvPr id="4" name="Slide Number Placeholder 3"/>
          <p:cNvSpPr>
            <a:spLocks noGrp="1"/>
          </p:cNvSpPr>
          <p:nvPr>
            <p:ph type="sldNum" sz="quarter" idx="12"/>
          </p:nvPr>
        </p:nvSpPr>
        <p:spPr/>
        <p:txBody>
          <a:bodyPr/>
          <a:lstStyle/>
          <a:p>
            <a:pPr>
              <a:defRPr/>
            </a:pPr>
            <a:fld id="{2D5C2E9A-AA37-4198-9F0C-9C2B3858F760}" type="slidenum">
              <a:rPr lang="it-IT" altLang="en-US" smtClean="0"/>
              <a:pPr>
                <a:defRPr/>
              </a:pPr>
              <a:t>2</a:t>
            </a:fld>
            <a:endParaRPr lang="it-IT" altLang="en-US"/>
          </a:p>
        </p:txBody>
      </p:sp>
    </p:spTree>
    <p:extLst>
      <p:ext uri="{BB962C8B-B14F-4D97-AF65-F5344CB8AC3E}">
        <p14:creationId xmlns:p14="http://schemas.microsoft.com/office/powerpoint/2010/main" val="2921647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it-IT" sz="3200" i="1" dirty="0"/>
              <a:t>Orario di lavoro standard in alcuni paesi OCSE (2022)</a:t>
            </a:r>
          </a:p>
        </p:txBody>
      </p:sp>
      <p:sp>
        <p:nvSpPr>
          <p:cNvPr id="4" name="CasellaDiTesto 3"/>
          <p:cNvSpPr txBox="1"/>
          <p:nvPr/>
        </p:nvSpPr>
        <p:spPr>
          <a:xfrm>
            <a:off x="5240338" y="1628775"/>
            <a:ext cx="3903633" cy="147732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it-IT" dirty="0"/>
              <a:t>Oggi: </a:t>
            </a:r>
          </a:p>
          <a:p>
            <a:pPr>
              <a:defRPr/>
            </a:pPr>
            <a:r>
              <a:rPr lang="it-IT" dirty="0"/>
              <a:t>Orario normale</a:t>
            </a:r>
            <a:r>
              <a:rPr lang="it-IT" dirty="0">
                <a:solidFill>
                  <a:srgbClr val="FF0000"/>
                </a:solidFill>
              </a:rPr>
              <a:t>: 40 ore/settimana</a:t>
            </a:r>
          </a:p>
          <a:p>
            <a:pPr>
              <a:defRPr/>
            </a:pPr>
            <a:r>
              <a:rPr lang="it-IT" dirty="0"/>
              <a:t>orario straordinario o supplementare</a:t>
            </a:r>
          </a:p>
          <a:p>
            <a:pPr>
              <a:defRPr/>
            </a:pPr>
            <a:r>
              <a:rPr lang="it-IT" dirty="0"/>
              <a:t>8-20 ore settimana</a:t>
            </a:r>
          </a:p>
          <a:p>
            <a:pPr>
              <a:defRPr/>
            </a:pPr>
            <a:r>
              <a:rPr lang="it-IT" dirty="0"/>
              <a:t>Fino a 300 ore anno, ma…</a:t>
            </a:r>
          </a:p>
        </p:txBody>
      </p:sp>
      <p:sp>
        <p:nvSpPr>
          <p:cNvPr id="2" name="Rettangolo 1">
            <a:extLst>
              <a:ext uri="{FF2B5EF4-FFF2-40B4-BE49-F238E27FC236}">
                <a16:creationId xmlns:a16="http://schemas.microsoft.com/office/drawing/2014/main" id="{FF66DC74-03FD-4CDF-B0EA-8B52C9C156B4}"/>
              </a:ext>
            </a:extLst>
          </p:cNvPr>
          <p:cNvSpPr/>
          <p:nvPr/>
        </p:nvSpPr>
        <p:spPr>
          <a:xfrm>
            <a:off x="5240338" y="3604409"/>
            <a:ext cx="3816424"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dirty="0"/>
              <a:t>DIRETTIVA 2003/88/CE DEL PARLAMENTO E DEL CONSIGLIO EUROPEO per i Paesi UE</a:t>
            </a:r>
          </a:p>
          <a:p>
            <a:r>
              <a:rPr lang="it-IT" dirty="0"/>
              <a:t>del 4 novembre 2003</a:t>
            </a:r>
          </a:p>
          <a:p>
            <a:r>
              <a:rPr lang="it-IT" dirty="0"/>
              <a:t>concernente taluni aspetti dell'organizzazione dell'orario di lavoro</a:t>
            </a:r>
          </a:p>
        </p:txBody>
      </p:sp>
      <p:sp>
        <p:nvSpPr>
          <p:cNvPr id="7" name="Rettangolo 6">
            <a:extLst>
              <a:ext uri="{FF2B5EF4-FFF2-40B4-BE49-F238E27FC236}">
                <a16:creationId xmlns:a16="http://schemas.microsoft.com/office/drawing/2014/main" id="{FDE9EE40-4A92-4928-A80C-7543011849F8}"/>
              </a:ext>
            </a:extLst>
          </p:cNvPr>
          <p:cNvSpPr/>
          <p:nvPr/>
        </p:nvSpPr>
        <p:spPr>
          <a:xfrm>
            <a:off x="4788024" y="6134040"/>
            <a:ext cx="4572000" cy="736355"/>
          </a:xfrm>
          <a:prstGeom prst="rect">
            <a:avLst/>
          </a:prstGeom>
        </p:spPr>
        <p:txBody>
          <a:bodyPr>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Fonte: </a:t>
            </a: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OECD</a:t>
            </a:r>
            <a:r>
              <a:rPr lang="en-GB" sz="2000" dirty="0">
                <a:latin typeface="Calibri" panose="020F0502020204030204" pitchFamily="34" charset="0"/>
                <a:ea typeface="Calibri" panose="020F0502020204030204" pitchFamily="34" charset="0"/>
                <a:cs typeface="Times New Roman" panose="02020603050405020304" pitchFamily="18" charset="0"/>
              </a:rPr>
              <a:t> (2022) </a:t>
            </a:r>
            <a:r>
              <a:rPr lang="en-GB" dirty="0">
                <a:solidFill>
                  <a:srgbClr val="333333"/>
                </a:solidFill>
                <a:latin typeface="Arial" panose="020B0604020202020204" pitchFamily="34" charset="0"/>
                <a:ea typeface="Calibri" panose="020F0502020204030204" pitchFamily="34" charset="0"/>
                <a:cs typeface="Times New Roman" panose="02020603050405020304" pitchFamily="18" charset="0"/>
              </a:rPr>
              <a:t>Policy Questionnaire on Working Time Regulation, 2020.</a:t>
            </a:r>
            <a:r>
              <a:rPr lang="en-GB" sz="2000" dirty="0">
                <a:latin typeface="Calibri" panose="020F0502020204030204" pitchFamily="34" charset="0"/>
                <a:ea typeface="Calibri" panose="020F0502020204030204" pitchFamily="34" charset="0"/>
                <a:cs typeface="Times New Roman" panose="02020603050405020304" pitchFamily="18" charset="0"/>
              </a:rPr>
              <a:t>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765528F5-600E-4A04-A4A4-71E60F55D78A}"/>
              </a:ext>
            </a:extLst>
          </p:cNvPr>
          <p:cNvPicPr>
            <a:picLocks noChangeAspect="1"/>
          </p:cNvPicPr>
          <p:nvPr/>
        </p:nvPicPr>
        <p:blipFill>
          <a:blip r:embed="rId3"/>
          <a:stretch>
            <a:fillRect/>
          </a:stretch>
        </p:blipFill>
        <p:spPr>
          <a:xfrm>
            <a:off x="691808" y="645674"/>
            <a:ext cx="4240231" cy="6291033"/>
          </a:xfrm>
          <a:prstGeom prst="rect">
            <a:avLst/>
          </a:prstGeom>
        </p:spPr>
      </p:pic>
      <p:sp>
        <p:nvSpPr>
          <p:cNvPr id="9" name="Freccia a destra 8">
            <a:extLst>
              <a:ext uri="{FF2B5EF4-FFF2-40B4-BE49-F238E27FC236}">
                <a16:creationId xmlns:a16="http://schemas.microsoft.com/office/drawing/2014/main" id="{C7853240-F5C0-432B-9949-F88E3077C4FE}"/>
              </a:ext>
            </a:extLst>
          </p:cNvPr>
          <p:cNvSpPr/>
          <p:nvPr/>
        </p:nvSpPr>
        <p:spPr>
          <a:xfrm>
            <a:off x="251520" y="1844824"/>
            <a:ext cx="2056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a:extLst>
              <a:ext uri="{FF2B5EF4-FFF2-40B4-BE49-F238E27FC236}">
                <a16:creationId xmlns:a16="http://schemas.microsoft.com/office/drawing/2014/main" id="{246C6F6E-4EA6-4869-8F3D-F3DCBE871576}"/>
              </a:ext>
            </a:extLst>
          </p:cNvPr>
          <p:cNvSpPr/>
          <p:nvPr/>
        </p:nvSpPr>
        <p:spPr>
          <a:xfrm>
            <a:off x="251520" y="6525344"/>
            <a:ext cx="2056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C8316B74-AC54-4D20-96B6-6465BBA73A4C}"/>
              </a:ext>
            </a:extLst>
          </p:cNvPr>
          <p:cNvSpPr/>
          <p:nvPr/>
        </p:nvSpPr>
        <p:spPr>
          <a:xfrm>
            <a:off x="4912081" y="807303"/>
            <a:ext cx="4144681" cy="646331"/>
          </a:xfrm>
          <a:prstGeom prst="rect">
            <a:avLst/>
          </a:prstGeom>
        </p:spPr>
        <p:txBody>
          <a:bodyPr wrap="square">
            <a:spAutoFit/>
          </a:bodyPr>
          <a:lstStyle/>
          <a:p>
            <a:r>
              <a:rPr lang="it-IT" b="1" dirty="0" err="1">
                <a:solidFill>
                  <a:srgbClr val="000000"/>
                </a:solidFill>
                <a:latin typeface="Times New Roman" panose="02020603050405020304" pitchFamily="18" charset="0"/>
              </a:rPr>
              <a:t>Eurofound</a:t>
            </a:r>
            <a:r>
              <a:rPr lang="it-IT" b="1" dirty="0">
                <a:solidFill>
                  <a:srgbClr val="000000"/>
                </a:solidFill>
                <a:latin typeface="Times New Roman" panose="02020603050405020304" pitchFamily="18" charset="0"/>
              </a:rPr>
              <a:t> ha recentemente pubblicato il report “</a:t>
            </a:r>
            <a:r>
              <a:rPr lang="it-IT" b="1" i="1" dirty="0" err="1">
                <a:solidFill>
                  <a:srgbClr val="0000FF"/>
                </a:solidFill>
                <a:latin typeface="inherit"/>
                <a:hlinkClick r:id="rId4"/>
              </a:rPr>
              <a:t>Working</a:t>
            </a:r>
            <a:r>
              <a:rPr lang="it-IT" b="1" i="1" dirty="0">
                <a:solidFill>
                  <a:srgbClr val="0000FF"/>
                </a:solidFill>
                <a:latin typeface="inherit"/>
                <a:hlinkClick r:id="rId4"/>
              </a:rPr>
              <a:t> time in 2021-2022</a:t>
            </a:r>
            <a:r>
              <a:rPr lang="it-IT" b="1" i="1" dirty="0">
                <a:solidFill>
                  <a:srgbClr val="000000"/>
                </a:solidFill>
                <a:latin typeface="inherit"/>
              </a:rPr>
              <a:t>”</a:t>
            </a:r>
            <a:endParaRPr lang="it-IT" dirty="0"/>
          </a:p>
        </p:txBody>
      </p:sp>
    </p:spTree>
    <p:extLst>
      <p:ext uri="{BB962C8B-B14F-4D97-AF65-F5344CB8AC3E}">
        <p14:creationId xmlns:p14="http://schemas.microsoft.com/office/powerpoint/2010/main" val="31492122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3"/>
          <p:cNvSpPr>
            <a:spLocks noGrp="1"/>
          </p:cNvSpPr>
          <p:nvPr>
            <p:ph type="title"/>
          </p:nvPr>
        </p:nvSpPr>
        <p:spPr/>
        <p:txBody>
          <a:bodyPr/>
          <a:lstStyle/>
          <a:p>
            <a:r>
              <a:rPr lang="it-IT" sz="3200"/>
              <a:t>Orario straordinario: esempio di trattamento economico come maggiorazione della paga oraria</a:t>
            </a:r>
          </a:p>
        </p:txBody>
      </p:sp>
      <p:pic>
        <p:nvPicPr>
          <p:cNvPr id="9219" name="Picture 2"/>
          <p:cNvPicPr>
            <a:picLocks noChangeAspect="1" noChangeArrowheads="1"/>
          </p:cNvPicPr>
          <p:nvPr/>
        </p:nvPicPr>
        <p:blipFill>
          <a:blip r:embed="rId2" cstate="print"/>
          <a:srcRect/>
          <a:stretch>
            <a:fillRect/>
          </a:stretch>
        </p:blipFill>
        <p:spPr bwMode="auto">
          <a:xfrm>
            <a:off x="539750" y="1581150"/>
            <a:ext cx="7777163" cy="4637088"/>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AC900140-A1C8-452B-948E-BD800B4F714F}"/>
              </a:ext>
            </a:extLst>
          </p:cNvPr>
          <p:cNvSpPr txBox="1"/>
          <p:nvPr/>
        </p:nvSpPr>
        <p:spPr>
          <a:xfrm>
            <a:off x="565964" y="6246529"/>
            <a:ext cx="8470532" cy="646331"/>
          </a:xfrm>
          <a:prstGeom prst="rect">
            <a:avLst/>
          </a:prstGeom>
          <a:noFill/>
        </p:spPr>
        <p:txBody>
          <a:bodyPr wrap="square" rtlCol="0">
            <a:spAutoFit/>
          </a:bodyPr>
          <a:lstStyle/>
          <a:p>
            <a:r>
              <a:rPr lang="it-IT" dirty="0">
                <a:solidFill>
                  <a:srgbClr val="FF0000"/>
                </a:solidFill>
              </a:rPr>
              <a:t>Schema che si ottiene dai contratti nazionali (risultato negoziale, diverso tra settori</a:t>
            </a:r>
          </a:p>
        </p:txBody>
      </p:sp>
    </p:spTree>
    <p:extLst>
      <p:ext uri="{BB962C8B-B14F-4D97-AF65-F5344CB8AC3E}">
        <p14:creationId xmlns:p14="http://schemas.microsoft.com/office/powerpoint/2010/main" val="1088624066"/>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260350"/>
            <a:ext cx="8229600" cy="1139825"/>
          </a:xfrm>
        </p:spPr>
        <p:txBody>
          <a:bodyPr/>
          <a:lstStyle/>
          <a:p>
            <a:pPr eaLnBrk="1" hangingPunct="1"/>
            <a:r>
              <a:rPr lang="it-IT" sz="3800"/>
              <a:t>Orario straordinario costa però di meno…</a:t>
            </a:r>
          </a:p>
        </p:txBody>
      </p:sp>
      <p:graphicFrame>
        <p:nvGraphicFramePr>
          <p:cNvPr id="34819" name="Group 3"/>
          <p:cNvGraphicFramePr>
            <a:graphicFrameLocks noGrp="1"/>
          </p:cNvGraphicFramePr>
          <p:nvPr/>
        </p:nvGraphicFramePr>
        <p:xfrm>
          <a:off x="827088" y="2997200"/>
          <a:ext cx="6438900" cy="2951163"/>
        </p:xfrm>
        <a:graphic>
          <a:graphicData uri="http://schemas.openxmlformats.org/drawingml/2006/table">
            <a:tbl>
              <a:tblPr/>
              <a:tblGrid>
                <a:gridCol w="2778125">
                  <a:extLst>
                    <a:ext uri="{9D8B030D-6E8A-4147-A177-3AD203B41FA5}">
                      <a16:colId xmlns:a16="http://schemas.microsoft.com/office/drawing/2014/main" val="20000"/>
                    </a:ext>
                  </a:extLst>
                </a:gridCol>
                <a:gridCol w="1509712">
                  <a:extLst>
                    <a:ext uri="{9D8B030D-6E8A-4147-A177-3AD203B41FA5}">
                      <a16:colId xmlns:a16="http://schemas.microsoft.com/office/drawing/2014/main" val="20001"/>
                    </a:ext>
                  </a:extLst>
                </a:gridCol>
                <a:gridCol w="2151063">
                  <a:extLst>
                    <a:ext uri="{9D8B030D-6E8A-4147-A177-3AD203B41FA5}">
                      <a16:colId xmlns:a16="http://schemas.microsoft.com/office/drawing/2014/main" val="20002"/>
                    </a:ext>
                  </a:extLst>
                </a:gridCol>
              </a:tblGrid>
              <a:tr h="10842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it-IT"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800" b="1" i="0" u="none" strike="noStrike" cap="none" normalizeH="0" baseline="0">
                          <a:ln>
                            <a:noFill/>
                          </a:ln>
                          <a:solidFill>
                            <a:schemeClr val="tx1"/>
                          </a:solidFill>
                          <a:effectLst/>
                          <a:latin typeface="Times New Roman" pitchFamily="18" charset="0"/>
                          <a:cs typeface="Times New Roman" pitchFamily="18" charset="0"/>
                        </a:rPr>
                        <a:t>Orario normale</a:t>
                      </a:r>
                      <a:endParaRPr kumimoji="0" 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chemeClr val="tx1"/>
                          </a:solidFill>
                          <a:effectLst/>
                          <a:latin typeface="Times New Roman" pitchFamily="18" charset="0"/>
                          <a:cs typeface="Times New Roman" pitchFamily="18" charset="0"/>
                        </a:rPr>
                        <a:t>Orario straordinario</a:t>
                      </a:r>
                      <a:endParaRPr kumimoji="0" lang="it-IT" sz="1800" b="0" i="0" u="none" strike="noStrike" cap="none" normalizeH="0" baseline="0">
                        <a:ln>
                          <a:noFill/>
                        </a:ln>
                        <a:solidFill>
                          <a:schemeClr val="tx1"/>
                        </a:solidFill>
                        <a:effectLst/>
                        <a:latin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Times New Roman" pitchFamily="18" charset="0"/>
                          <a:cs typeface="Times New Roman" pitchFamily="18" charset="0"/>
                        </a:rPr>
                        <a:t>Retribuzione diretta</a:t>
                      </a:r>
                      <a:endParaRPr kumimoji="0" lang="it-IT" sz="1800" b="0" i="0" u="none" strike="noStrike" cap="none" normalizeH="0" baseline="0">
                        <a:ln>
                          <a:noFill/>
                        </a:ln>
                        <a:solidFill>
                          <a:schemeClr val="tx1"/>
                        </a:solidFill>
                        <a:effectLst/>
                        <a:latin typeface="Arial" charset="0"/>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Times New Roman" pitchFamily="18" charset="0"/>
                          <a:cs typeface="Times New Roman" pitchFamily="18" charset="0"/>
                        </a:rPr>
                        <a:t>100</a:t>
                      </a:r>
                      <a:endParaRPr kumimoji="0" 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Times New Roman" pitchFamily="18" charset="0"/>
                          <a:cs typeface="Times New Roman" pitchFamily="18" charset="0"/>
                        </a:rPr>
                        <a:t>125</a:t>
                      </a:r>
                      <a:endParaRPr kumimoji="0" lang="it-IT" sz="1800" b="0" i="0" u="none" strike="noStrike" cap="none" normalizeH="0" baseline="0">
                        <a:ln>
                          <a:noFill/>
                        </a:ln>
                        <a:solidFill>
                          <a:schemeClr val="tx1"/>
                        </a:solidFill>
                        <a:effectLst/>
                        <a:latin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66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Times New Roman" pitchFamily="18" charset="0"/>
                          <a:cs typeface="Times New Roman" pitchFamily="18" charset="0"/>
                        </a:rPr>
                        <a:t>Retribuzione indiretta</a:t>
                      </a:r>
                      <a:endParaRPr kumimoji="0" lang="it-IT" sz="1800" b="0" i="0" u="none" strike="noStrike" cap="none" normalizeH="0" baseline="0" dirty="0">
                        <a:ln>
                          <a:noFill/>
                        </a:ln>
                        <a:solidFill>
                          <a:schemeClr val="tx1"/>
                        </a:solidFill>
                        <a:effectLst/>
                        <a:latin typeface="Arial" charset="0"/>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Times New Roman" pitchFamily="18" charset="0"/>
                          <a:cs typeface="Times New Roman" pitchFamily="18" charset="0"/>
                        </a:rPr>
                        <a:t>61.6</a:t>
                      </a:r>
                      <a:endParaRPr kumimoji="0" 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Times New Roman" pitchFamily="18" charset="0"/>
                          <a:cs typeface="Times New Roman" pitchFamily="18" charset="0"/>
                        </a:rPr>
                        <a:t>-</a:t>
                      </a:r>
                      <a:endParaRPr kumimoji="0" lang="it-IT" sz="1800" b="0"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66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Times New Roman" pitchFamily="18" charset="0"/>
                          <a:cs typeface="Times New Roman" pitchFamily="18" charset="0"/>
                        </a:rPr>
                        <a:t>Oneri sociali</a:t>
                      </a:r>
                      <a:endParaRPr kumimoji="0" lang="it-IT" sz="1800" b="0" i="0" u="none" strike="noStrike" cap="none" normalizeH="0" baseline="0">
                        <a:ln>
                          <a:noFill/>
                        </a:ln>
                        <a:solidFill>
                          <a:schemeClr val="tx1"/>
                        </a:solidFill>
                        <a:effectLst/>
                        <a:latin typeface="Arial" charset="0"/>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Times New Roman" pitchFamily="18" charset="0"/>
                          <a:cs typeface="Times New Roman" pitchFamily="18" charset="0"/>
                        </a:rPr>
                        <a:t>57.5</a:t>
                      </a:r>
                      <a:endParaRPr kumimoji="0" 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Times New Roman" pitchFamily="18" charset="0"/>
                          <a:cs typeface="Times New Roman" pitchFamily="18" charset="0"/>
                        </a:rPr>
                        <a:t>55.8</a:t>
                      </a:r>
                      <a:endParaRPr kumimoji="0" lang="it-IT" sz="1800" b="0"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66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Times New Roman" pitchFamily="18" charset="0"/>
                          <a:cs typeface="Times New Roman" pitchFamily="18" charset="0"/>
                        </a:rPr>
                        <a:t>Costo totale per ora lavorata</a:t>
                      </a:r>
                      <a:endParaRPr kumimoji="0" lang="it-IT" sz="1800" b="0" i="0" u="none" strike="noStrike" cap="none" normalizeH="0" baseline="0">
                        <a:ln>
                          <a:noFill/>
                        </a:ln>
                        <a:solidFill>
                          <a:schemeClr val="tx1"/>
                        </a:solidFill>
                        <a:effectLst/>
                        <a:latin typeface="Arial" charset="0"/>
                      </a:endParaRPr>
                    </a:p>
                  </a:txBody>
                  <a:tcPr horzOverflow="overflow">
                    <a:lnL cap="flat">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Times New Roman" pitchFamily="18" charset="0"/>
                          <a:cs typeface="Times New Roman" pitchFamily="18" charset="0"/>
                        </a:rPr>
                        <a:t>219.1</a:t>
                      </a:r>
                      <a:endParaRPr kumimoji="0" lang="it-IT"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Times New Roman" pitchFamily="18" charset="0"/>
                          <a:cs typeface="Times New Roman" pitchFamily="18" charset="0"/>
                        </a:rPr>
                        <a:t>180.8</a:t>
                      </a:r>
                      <a:endParaRPr kumimoji="0" lang="it-IT" sz="1800" b="0" i="0" u="none" strike="noStrike" cap="none" normalizeH="0" baseline="0" dirty="0">
                        <a:ln>
                          <a:noFill/>
                        </a:ln>
                        <a:solidFill>
                          <a:schemeClr val="tx1"/>
                        </a:solidFill>
                        <a:effectLst/>
                        <a:latin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264" name="Rectangle 26"/>
          <p:cNvSpPr>
            <a:spLocks noChangeArrowheads="1"/>
          </p:cNvSpPr>
          <p:nvPr/>
        </p:nvSpPr>
        <p:spPr bwMode="auto">
          <a:xfrm>
            <a:off x="468313" y="6092825"/>
            <a:ext cx="4321175" cy="366713"/>
          </a:xfrm>
          <a:prstGeom prst="rect">
            <a:avLst/>
          </a:prstGeom>
          <a:noFill/>
          <a:ln w="9525">
            <a:noFill/>
            <a:miter lim="800000"/>
            <a:headEnd/>
            <a:tailEnd/>
          </a:ln>
        </p:spPr>
        <p:txBody>
          <a:bodyPr anchor="ctr">
            <a:spAutoFit/>
          </a:bodyPr>
          <a:lstStyle/>
          <a:p>
            <a:pPr algn="just"/>
            <a:r>
              <a:rPr lang="it-IT" i="1">
                <a:cs typeface="Times New Roman" pitchFamily="18" charset="0"/>
              </a:rPr>
              <a:t>Fonte: Foti,Cronicrazie, p.127.</a:t>
            </a:r>
            <a:endParaRPr lang="it-IT"/>
          </a:p>
        </p:txBody>
      </p:sp>
      <p:sp>
        <p:nvSpPr>
          <p:cNvPr id="6" name="Rettangolo 5"/>
          <p:cNvSpPr/>
          <p:nvPr/>
        </p:nvSpPr>
        <p:spPr>
          <a:xfrm>
            <a:off x="395288" y="1052513"/>
            <a:ext cx="4105275" cy="13239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it-IT" sz="1600" dirty="0"/>
              <a:t>Il lavoratore percepisce normalmente una volta nel corso dell'anno. È composta da</a:t>
            </a:r>
            <a:r>
              <a:rPr lang="it-IT" sz="1600" dirty="0">
                <a:hlinkClick r:id="rId2" action="ppaction://hlinkfile"/>
              </a:rPr>
              <a:t> ferie</a:t>
            </a:r>
            <a:r>
              <a:rPr lang="it-IT" sz="1600" dirty="0"/>
              <a:t>,</a:t>
            </a:r>
            <a:r>
              <a:rPr lang="it-IT" sz="1600" dirty="0">
                <a:hlinkClick r:id="rId3" action="ppaction://hlinkfile"/>
              </a:rPr>
              <a:t> festività</a:t>
            </a:r>
            <a:r>
              <a:rPr lang="it-IT" sz="1600" dirty="0"/>
              <a:t>, permessi annui retribuiti, </a:t>
            </a:r>
            <a:r>
              <a:rPr lang="it-IT" sz="1600" dirty="0">
                <a:hlinkClick r:id="rId4" action="ppaction://hlinkfile"/>
              </a:rPr>
              <a:t>premio di risultato</a:t>
            </a:r>
            <a:r>
              <a:rPr lang="it-IT" sz="1600" dirty="0"/>
              <a:t> (se erogato annualmente), </a:t>
            </a:r>
            <a:r>
              <a:rPr lang="it-IT" sz="1600" dirty="0">
                <a:hlinkClick r:id="rId5" action="ppaction://hlinkfile"/>
              </a:rPr>
              <a:t>mensilità aggiuntive</a:t>
            </a:r>
            <a:endParaRPr lang="it-IT" sz="1600" dirty="0"/>
          </a:p>
        </p:txBody>
      </p:sp>
      <p:cxnSp>
        <p:nvCxnSpPr>
          <p:cNvPr id="8" name="Connettore 4 7"/>
          <p:cNvCxnSpPr/>
          <p:nvPr/>
        </p:nvCxnSpPr>
        <p:spPr>
          <a:xfrm rot="16200000" flipH="1">
            <a:off x="-504031" y="2672556"/>
            <a:ext cx="2808288" cy="11525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35782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342875"/>
          </a:xfrm>
        </p:spPr>
        <p:txBody>
          <a:bodyPr/>
          <a:lstStyle/>
          <a:p>
            <a:r>
              <a:rPr lang="it-IT" sz="2400" dirty="0"/>
              <a:t>Un esempio del salario orario per un’impresa del terziario</a:t>
            </a:r>
          </a:p>
        </p:txBody>
      </p:sp>
      <p:pic>
        <p:nvPicPr>
          <p:cNvPr id="26626" name="Picture 2"/>
          <p:cNvPicPr>
            <a:picLocks noChangeAspect="1" noChangeArrowheads="1"/>
          </p:cNvPicPr>
          <p:nvPr/>
        </p:nvPicPr>
        <p:blipFill>
          <a:blip r:embed="rId2" cstate="print"/>
          <a:srcRect/>
          <a:stretch>
            <a:fillRect/>
          </a:stretch>
        </p:blipFill>
        <p:spPr bwMode="auto">
          <a:xfrm>
            <a:off x="0" y="764704"/>
            <a:ext cx="6336704" cy="2600677"/>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0" y="3316803"/>
            <a:ext cx="8850057" cy="3541197"/>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6480212" y="807067"/>
            <a:ext cx="2699792" cy="774452"/>
          </a:xfrm>
          <a:prstGeom prst="rect">
            <a:avLst/>
          </a:prstGeom>
          <a:noFill/>
          <a:ln w="9525">
            <a:noFill/>
            <a:miter lim="800000"/>
            <a:headEnd/>
            <a:tailEnd/>
          </a:ln>
        </p:spPr>
      </p:pic>
      <p:sp>
        <p:nvSpPr>
          <p:cNvPr id="6" name="CasellaDiTesto 5"/>
          <p:cNvSpPr txBox="1"/>
          <p:nvPr/>
        </p:nvSpPr>
        <p:spPr>
          <a:xfrm>
            <a:off x="6456548" y="1614009"/>
            <a:ext cx="2195736" cy="307777"/>
          </a:xfrm>
          <a:prstGeom prst="rect">
            <a:avLst/>
          </a:prstGeom>
          <a:noFill/>
        </p:spPr>
        <p:txBody>
          <a:bodyPr wrap="square" rtlCol="0">
            <a:spAutoFit/>
          </a:bodyPr>
          <a:lstStyle/>
          <a:p>
            <a:r>
              <a:rPr lang="it-IT" sz="1400" dirty="0">
                <a:solidFill>
                  <a:srgbClr val="FF0000"/>
                </a:solidFill>
              </a:rPr>
              <a:t>Bollettino </a:t>
            </a:r>
            <a:r>
              <a:rPr lang="it-IT" sz="1400" dirty="0" err="1">
                <a:solidFill>
                  <a:srgbClr val="FF0000"/>
                </a:solidFill>
              </a:rPr>
              <a:t>Adapt</a:t>
            </a:r>
            <a:r>
              <a:rPr lang="it-IT" sz="1400" dirty="0">
                <a:solidFill>
                  <a:srgbClr val="FF0000"/>
                </a:solidFill>
              </a:rPr>
              <a:t> 7/2014</a:t>
            </a:r>
          </a:p>
        </p:txBody>
      </p:sp>
    </p:spTree>
    <p:extLst>
      <p:ext uri="{BB962C8B-B14F-4D97-AF65-F5344CB8AC3E}">
        <p14:creationId xmlns:p14="http://schemas.microsoft.com/office/powerpoint/2010/main" val="378965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6237962"/>
            <a:ext cx="8424936" cy="369332"/>
          </a:xfrm>
          <a:prstGeom prst="rect">
            <a:avLst/>
          </a:prstGeom>
        </p:spPr>
        <p:txBody>
          <a:bodyPr wrap="square">
            <a:spAutoFit/>
          </a:bodyPr>
          <a:lstStyle/>
          <a:p>
            <a:r>
              <a:rPr lang="en-US" dirty="0">
                <a:hlinkClick r:id="rId2"/>
              </a:rPr>
              <a:t>https://www.istat.it/it/files//2019/01/Struttura-costo-del-lavoro.pdf</a:t>
            </a:r>
            <a:r>
              <a:rPr lang="en-US" dirty="0"/>
              <a:t> </a:t>
            </a:r>
          </a:p>
        </p:txBody>
      </p:sp>
      <p:pic>
        <p:nvPicPr>
          <p:cNvPr id="3" name="Immagine 2"/>
          <p:cNvPicPr>
            <a:picLocks noChangeAspect="1"/>
          </p:cNvPicPr>
          <p:nvPr/>
        </p:nvPicPr>
        <p:blipFill>
          <a:blip r:embed="rId3"/>
          <a:stretch>
            <a:fillRect/>
          </a:stretch>
        </p:blipFill>
        <p:spPr>
          <a:xfrm>
            <a:off x="1602919" y="0"/>
            <a:ext cx="5345345" cy="61733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CCBCCD8-ABCC-4DC7-B2A8-AD28C87FB7CB}"/>
              </a:ext>
            </a:extLst>
          </p:cNvPr>
          <p:cNvSpPr/>
          <p:nvPr/>
        </p:nvSpPr>
        <p:spPr>
          <a:xfrm>
            <a:off x="827584" y="5301208"/>
            <a:ext cx="32403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46" name="Rectangle 2"/>
          <p:cNvSpPr>
            <a:spLocks noGrp="1" noChangeArrowheads="1"/>
          </p:cNvSpPr>
          <p:nvPr>
            <p:ph type="title"/>
          </p:nvPr>
        </p:nvSpPr>
        <p:spPr/>
        <p:txBody>
          <a:bodyPr/>
          <a:lstStyle/>
          <a:p>
            <a:pPr eaLnBrk="1" hangingPunct="1"/>
            <a:r>
              <a:rPr lang="it-IT" sz="3200" b="1" dirty="0"/>
              <a:t>Margine intensivo ed estensivo: la</a:t>
            </a:r>
            <a:br>
              <a:rPr lang="it-IT" sz="3200" b="1" dirty="0"/>
            </a:br>
            <a:r>
              <a:rPr lang="it-IT" sz="3200" b="1" dirty="0"/>
              <a:t>domanda di ore e di occupati dell’impresa</a:t>
            </a:r>
            <a:endParaRPr lang="it-IT" sz="3200" dirty="0"/>
          </a:p>
        </p:txBody>
      </p:sp>
      <p:sp>
        <p:nvSpPr>
          <p:cNvPr id="6147" name="Rectangle 3"/>
          <p:cNvSpPr>
            <a:spLocks noGrp="1" noChangeArrowheads="1"/>
          </p:cNvSpPr>
          <p:nvPr>
            <p:ph type="body" idx="1"/>
          </p:nvPr>
        </p:nvSpPr>
        <p:spPr>
          <a:xfrm>
            <a:off x="467544" y="1598575"/>
            <a:ext cx="8229600" cy="4530725"/>
          </a:xfrm>
        </p:spPr>
        <p:txBody>
          <a:bodyPr/>
          <a:lstStyle/>
          <a:p>
            <a:pPr eaLnBrk="1" hangingPunct="1">
              <a:lnSpc>
                <a:spcPct val="90000"/>
              </a:lnSpc>
            </a:pPr>
            <a:r>
              <a:rPr lang="it-IT" sz="2000" dirty="0"/>
              <a:t>L’input di lavoro dipende sia dal numero di ore lavorate che dal numero di addetti, ma non in modo moltiplicativo (abbiamo visto che la produttività oraria di un lavoratore è diversa se lavora 8 o 16 ore al giorno).</a:t>
            </a:r>
          </a:p>
          <a:p>
            <a:pPr eaLnBrk="1" hangingPunct="1">
              <a:lnSpc>
                <a:spcPct val="90000"/>
              </a:lnSpc>
            </a:pPr>
            <a:r>
              <a:rPr lang="it-IT" sz="2000" dirty="0"/>
              <a:t>Si assume quindi che </a:t>
            </a:r>
            <a:r>
              <a:rPr lang="it-IT" sz="2000" b="1" dirty="0"/>
              <a:t>L</a:t>
            </a:r>
            <a:r>
              <a:rPr lang="it-IT" sz="2000" b="1" baseline="30000" dirty="0"/>
              <a:t>D</a:t>
            </a:r>
            <a:r>
              <a:rPr lang="it-IT" sz="2000" b="1" dirty="0"/>
              <a:t> = f (O,N) </a:t>
            </a:r>
            <a:r>
              <a:rPr lang="it-IT" sz="2000" dirty="0"/>
              <a:t>e che ore (O) e lavoratori (N) siano argomenti separati della tecnologia di produzione. L’impresa può sostituire ore (</a:t>
            </a:r>
            <a:r>
              <a:rPr lang="it-IT" sz="2000" dirty="0">
                <a:solidFill>
                  <a:srgbClr val="0070C0"/>
                </a:solidFill>
              </a:rPr>
              <a:t>margine intensivo</a:t>
            </a:r>
            <a:r>
              <a:rPr lang="it-IT" sz="2000" dirty="0"/>
              <a:t>) con occupati (</a:t>
            </a:r>
            <a:r>
              <a:rPr lang="it-IT" sz="2000" dirty="0">
                <a:solidFill>
                  <a:srgbClr val="0070C0"/>
                </a:solidFill>
              </a:rPr>
              <a:t>margine estensivo</a:t>
            </a:r>
            <a:r>
              <a:rPr lang="it-IT" sz="2000" dirty="0"/>
              <a:t>) e viceversa, inoltre diverse tecnologie possono comportare intensità diverse di lavoro.</a:t>
            </a:r>
          </a:p>
          <a:p>
            <a:pPr eaLnBrk="1" hangingPunct="1">
              <a:lnSpc>
                <a:spcPct val="90000"/>
              </a:lnSpc>
            </a:pPr>
            <a:r>
              <a:rPr lang="it-IT" sz="2000" dirty="0"/>
              <a:t>Anche il costo del lavoro (</a:t>
            </a:r>
            <a:r>
              <a:rPr lang="it-IT" sz="2000" b="1" dirty="0"/>
              <a:t>C</a:t>
            </a:r>
            <a:r>
              <a:rPr lang="it-IT" sz="2000" dirty="0"/>
              <a:t>) comprende costi che variano con le ore lavorate (tenendo conto del costo aggiuntivo degli </a:t>
            </a:r>
            <a:r>
              <a:rPr lang="it-IT" sz="2000" dirty="0">
                <a:solidFill>
                  <a:srgbClr val="FF0000"/>
                </a:solidFill>
              </a:rPr>
              <a:t>straordinari</a:t>
            </a:r>
            <a:r>
              <a:rPr lang="it-IT" sz="2000" dirty="0"/>
              <a:t> (</a:t>
            </a:r>
            <a:r>
              <a:rPr lang="it-IT" sz="2000" b="1" dirty="0"/>
              <a:t>O-On</a:t>
            </a:r>
            <a:r>
              <a:rPr lang="it-IT" sz="2000" dirty="0"/>
              <a:t>) </a:t>
            </a:r>
            <a:r>
              <a:rPr lang="it-IT" sz="2000" b="1" dirty="0">
                <a:solidFill>
                  <a:srgbClr val="FF0000"/>
                </a:solidFill>
              </a:rPr>
              <a:t>v</a:t>
            </a:r>
            <a:r>
              <a:rPr lang="it-IT" sz="2000" dirty="0"/>
              <a:t> per orari superiori all’</a:t>
            </a:r>
            <a:r>
              <a:rPr lang="it-IT" sz="2000" dirty="0">
                <a:solidFill>
                  <a:srgbClr val="FF0000"/>
                </a:solidFill>
              </a:rPr>
              <a:t>orario</a:t>
            </a:r>
            <a:r>
              <a:rPr lang="it-IT" sz="2000" dirty="0"/>
              <a:t> </a:t>
            </a:r>
            <a:r>
              <a:rPr lang="it-IT" sz="2000" dirty="0">
                <a:solidFill>
                  <a:srgbClr val="FF0000"/>
                </a:solidFill>
              </a:rPr>
              <a:t>normale</a:t>
            </a:r>
            <a:r>
              <a:rPr lang="it-IT" sz="2000" dirty="0"/>
              <a:t> (</a:t>
            </a:r>
            <a:r>
              <a:rPr lang="it-IT" sz="2000" b="1" dirty="0"/>
              <a:t>On) </a:t>
            </a:r>
            <a:r>
              <a:rPr lang="it-IT" sz="2000" dirty="0"/>
              <a:t>e costi che sono invece “fissi” e variano solo con il numero di occupati (</a:t>
            </a:r>
            <a:r>
              <a:rPr lang="it-IT" sz="2000" b="1" dirty="0"/>
              <a:t>S</a:t>
            </a:r>
            <a:r>
              <a:rPr lang="it-IT" sz="2000" dirty="0"/>
              <a:t>). Quindi il costo del lavoro per addetto ed orario effettivo è:</a:t>
            </a:r>
          </a:p>
          <a:p>
            <a:pPr eaLnBrk="1" hangingPunct="1">
              <a:lnSpc>
                <a:spcPct val="90000"/>
              </a:lnSpc>
            </a:pPr>
            <a:r>
              <a:rPr lang="it-IT" sz="2000" b="1" dirty="0"/>
              <a:t>C/N = (W*On) + W*(O – On) (</a:t>
            </a:r>
            <a:r>
              <a:rPr lang="it-IT" sz="2000" dirty="0"/>
              <a:t>1+</a:t>
            </a:r>
            <a:r>
              <a:rPr lang="it-IT" sz="2000" b="1" dirty="0"/>
              <a:t> v) + S</a:t>
            </a:r>
            <a:endParaRPr lang="it-IT" sz="2000" dirty="0"/>
          </a:p>
          <a:p>
            <a:pPr eaLnBrk="1" hangingPunct="1">
              <a:lnSpc>
                <a:spcPct val="90000"/>
              </a:lnSpc>
            </a:pPr>
            <a:endParaRPr lang="it-IT" sz="2000" dirty="0"/>
          </a:p>
        </p:txBody>
      </p:sp>
      <p:sp>
        <p:nvSpPr>
          <p:cNvPr id="4" name="Callout 1 3"/>
          <p:cNvSpPr/>
          <p:nvPr/>
        </p:nvSpPr>
        <p:spPr>
          <a:xfrm>
            <a:off x="1907704" y="6129300"/>
            <a:ext cx="1440160" cy="504056"/>
          </a:xfrm>
          <a:prstGeom prst="borderCallout1">
            <a:avLst>
              <a:gd name="adj1" fmla="val 18750"/>
              <a:gd name="adj2" fmla="val -8333"/>
              <a:gd name="adj3" fmla="val -34422"/>
              <a:gd name="adj4" fmla="val 93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Orario Effettivo</a:t>
            </a:r>
          </a:p>
        </p:txBody>
      </p:sp>
      <p:sp>
        <p:nvSpPr>
          <p:cNvPr id="2" name="Fumetto: rettangolo con angoli arrotondati 1">
            <a:extLst>
              <a:ext uri="{FF2B5EF4-FFF2-40B4-BE49-F238E27FC236}">
                <a16:creationId xmlns:a16="http://schemas.microsoft.com/office/drawing/2014/main" id="{01D712E5-2B92-47CD-A056-A1D2D192A2F3}"/>
              </a:ext>
            </a:extLst>
          </p:cNvPr>
          <p:cNvSpPr/>
          <p:nvPr/>
        </p:nvSpPr>
        <p:spPr>
          <a:xfrm>
            <a:off x="4427984" y="6093296"/>
            <a:ext cx="2088232" cy="540060"/>
          </a:xfrm>
          <a:prstGeom prst="wedgeRoundRectCallout">
            <a:avLst>
              <a:gd name="adj1" fmla="val -34502"/>
              <a:gd name="adj2" fmla="val -658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Incremento per ore di straordinario</a:t>
            </a:r>
          </a:p>
        </p:txBody>
      </p:sp>
      <p:sp>
        <p:nvSpPr>
          <p:cNvPr id="6" name="Fumetto: rettangolo con angoli arrotondati 5">
            <a:extLst>
              <a:ext uri="{FF2B5EF4-FFF2-40B4-BE49-F238E27FC236}">
                <a16:creationId xmlns:a16="http://schemas.microsoft.com/office/drawing/2014/main" id="{6BBE440C-3B9E-44AE-9D8A-E75A9A3C017E}"/>
              </a:ext>
            </a:extLst>
          </p:cNvPr>
          <p:cNvSpPr/>
          <p:nvPr/>
        </p:nvSpPr>
        <p:spPr>
          <a:xfrm>
            <a:off x="6499103" y="5542420"/>
            <a:ext cx="2088232" cy="540060"/>
          </a:xfrm>
          <a:prstGeom prst="wedgeRoundRectCallout">
            <a:avLst>
              <a:gd name="adj1" fmla="val -106522"/>
              <a:gd name="adj2" fmla="val -45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Oneri sociali fissi per ogni lavoratore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it-IT" sz="3800" b="1"/>
              <a:t>Margine intensivo ed estensivo: la domanda di ore e di occupazione</a:t>
            </a:r>
            <a:endParaRPr lang="it-IT" sz="3800"/>
          </a:p>
        </p:txBody>
      </p:sp>
      <p:sp>
        <p:nvSpPr>
          <p:cNvPr id="7171" name="Rectangle 3"/>
          <p:cNvSpPr>
            <a:spLocks noGrp="1" noChangeArrowheads="1"/>
          </p:cNvSpPr>
          <p:nvPr>
            <p:ph type="body" idx="1"/>
          </p:nvPr>
        </p:nvSpPr>
        <p:spPr/>
        <p:txBody>
          <a:bodyPr/>
          <a:lstStyle/>
          <a:p>
            <a:pPr eaLnBrk="1" hangingPunct="1">
              <a:lnSpc>
                <a:spcPct val="80000"/>
              </a:lnSpc>
            </a:pPr>
            <a:r>
              <a:rPr lang="it-IT" sz="2000" dirty="0"/>
              <a:t>Per analizzare la scelta ottima dell’impresa tra occupati (</a:t>
            </a:r>
            <a:r>
              <a:rPr lang="it-IT" sz="2000" b="1" dirty="0"/>
              <a:t>N</a:t>
            </a:r>
            <a:r>
              <a:rPr lang="it-IT" sz="2000" dirty="0"/>
              <a:t>) e ore assumiamo per semplicità che non ci sia capitale quindi:</a:t>
            </a:r>
          </a:p>
          <a:p>
            <a:pPr lvl="1" eaLnBrk="1" hangingPunct="1">
              <a:lnSpc>
                <a:spcPct val="80000"/>
              </a:lnSpc>
            </a:pPr>
            <a:r>
              <a:rPr lang="it-IT" sz="2000" b="1" dirty="0"/>
              <a:t>Costo totale: CT =W*O*N + S*N e  Vincolo: Q = f (O,N)</a:t>
            </a:r>
          </a:p>
          <a:p>
            <a:pPr eaLnBrk="1" hangingPunct="1">
              <a:lnSpc>
                <a:spcPct val="80000"/>
              </a:lnSpc>
            </a:pPr>
            <a:r>
              <a:rPr lang="it-IT" sz="2000" dirty="0"/>
              <a:t>La combinazione di ore e occupati che </a:t>
            </a:r>
            <a:r>
              <a:rPr lang="it-IT" sz="2000" u="sng" dirty="0"/>
              <a:t>minimizza i costi</a:t>
            </a:r>
            <a:r>
              <a:rPr lang="it-IT" sz="2000" dirty="0"/>
              <a:t> di produzione è allora (</a:t>
            </a:r>
            <a:r>
              <a:rPr lang="it-IT" sz="2000" dirty="0">
                <a:solidFill>
                  <a:srgbClr val="FF0000"/>
                </a:solidFill>
              </a:rPr>
              <a:t>soluzione ottima</a:t>
            </a:r>
            <a:r>
              <a:rPr lang="it-IT" sz="2000" dirty="0"/>
              <a:t>):</a:t>
            </a:r>
          </a:p>
          <a:p>
            <a:pPr lvl="1" eaLnBrk="1" hangingPunct="1">
              <a:lnSpc>
                <a:spcPct val="80000"/>
              </a:lnSpc>
              <a:spcAft>
                <a:spcPct val="30000"/>
              </a:spcAft>
            </a:pPr>
            <a:r>
              <a:rPr lang="it-IT" sz="2000" b="1" i="1" dirty="0" err="1"/>
              <a:t>f</a:t>
            </a:r>
            <a:r>
              <a:rPr lang="it-IT" sz="2000" b="1" i="1" baseline="-25000" dirty="0" err="1"/>
              <a:t>N</a:t>
            </a:r>
            <a:r>
              <a:rPr lang="it-IT" sz="2000" b="1" i="1" dirty="0"/>
              <a:t>/</a:t>
            </a:r>
            <a:r>
              <a:rPr lang="it-IT" sz="2000" b="1" i="1" dirty="0" err="1"/>
              <a:t>f</a:t>
            </a:r>
            <a:r>
              <a:rPr lang="it-IT" sz="2000" b="1" i="1" baseline="-25000" dirty="0" err="1"/>
              <a:t>O</a:t>
            </a:r>
            <a:r>
              <a:rPr lang="it-IT" sz="2000" b="1" i="1" dirty="0"/>
              <a:t> = (S+W*O)/WN</a:t>
            </a:r>
          </a:p>
          <a:p>
            <a:pPr eaLnBrk="1" hangingPunct="1">
              <a:lnSpc>
                <a:spcPct val="80000"/>
              </a:lnSpc>
            </a:pPr>
            <a:r>
              <a:rPr lang="it-IT" sz="2000" dirty="0"/>
              <a:t>Se aumenta S, avremo:</a:t>
            </a:r>
          </a:p>
          <a:p>
            <a:pPr lvl="1" eaLnBrk="1" hangingPunct="1">
              <a:lnSpc>
                <a:spcPct val="80000"/>
              </a:lnSpc>
            </a:pPr>
            <a:r>
              <a:rPr lang="it-IT" sz="2000" dirty="0"/>
              <a:t>per </a:t>
            </a:r>
            <a:r>
              <a:rPr lang="it-IT" sz="2000" b="1" dirty="0"/>
              <a:t>effetto di sostituzione </a:t>
            </a:r>
            <a:r>
              <a:rPr lang="it-IT" sz="2000" dirty="0"/>
              <a:t>l’impresa chiede più ore per dipendente</a:t>
            </a:r>
          </a:p>
          <a:p>
            <a:pPr lvl="1" eaLnBrk="1" hangingPunct="1">
              <a:lnSpc>
                <a:spcPct val="80000"/>
              </a:lnSpc>
            </a:pPr>
            <a:r>
              <a:rPr lang="it-IT" sz="2000" dirty="0"/>
              <a:t>per </a:t>
            </a:r>
            <a:r>
              <a:rPr lang="it-IT" sz="2000" b="1" dirty="0"/>
              <a:t>effetto scala</a:t>
            </a:r>
            <a:r>
              <a:rPr lang="it-IT" sz="2000" dirty="0"/>
              <a:t>, l’aumento del costo marginale di produzione porta a ridurre la scala di produzione e quindi sia la domanda di ore che di lavoratori.</a:t>
            </a:r>
          </a:p>
          <a:p>
            <a:pPr eaLnBrk="1" hangingPunct="1">
              <a:lnSpc>
                <a:spcPct val="80000"/>
              </a:lnSpc>
            </a:pPr>
            <a:r>
              <a:rPr lang="it-IT" sz="2000" dirty="0"/>
              <a:t>Nel complesso </a:t>
            </a:r>
            <a:r>
              <a:rPr lang="it-IT" sz="2000" dirty="0">
                <a:solidFill>
                  <a:srgbClr val="FF0000"/>
                </a:solidFill>
              </a:rPr>
              <a:t>la domanda di occupati si riduce sicuramente</a:t>
            </a:r>
            <a:r>
              <a:rPr lang="it-IT" sz="2000" dirty="0"/>
              <a:t>, quella di ore dipende dal prevalere dalle dimensioni dei due effetti (sostituzione o scala) che hanno segno diverso.</a:t>
            </a:r>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it-IT" sz="3800"/>
              <a:t>La scelta dell’orario e interventi regolamentativi</a:t>
            </a:r>
          </a:p>
        </p:txBody>
      </p:sp>
      <p:sp>
        <p:nvSpPr>
          <p:cNvPr id="8195" name="Rectangle 3"/>
          <p:cNvSpPr>
            <a:spLocks noGrp="1" noChangeArrowheads="1"/>
          </p:cNvSpPr>
          <p:nvPr>
            <p:ph type="body" idx="1"/>
          </p:nvPr>
        </p:nvSpPr>
        <p:spPr/>
        <p:txBody>
          <a:bodyPr/>
          <a:lstStyle/>
          <a:p>
            <a:pPr eaLnBrk="1" hangingPunct="1"/>
            <a:r>
              <a:rPr lang="it-IT" sz="2000" dirty="0"/>
              <a:t>Il meccanismo appena analizzato di scelta tra lavoro straordinario, normale o part-time dipende dalla soluzione ottima individuata da ogni impresa</a:t>
            </a:r>
          </a:p>
          <a:p>
            <a:pPr eaLnBrk="1" hangingPunct="1"/>
            <a:r>
              <a:rPr lang="it-IT" sz="2000" dirty="0"/>
              <a:t>Politiche di </a:t>
            </a:r>
            <a:r>
              <a:rPr lang="it-IT" sz="2000" b="1" dirty="0"/>
              <a:t>riduzione orari</a:t>
            </a:r>
            <a:r>
              <a:rPr lang="it-IT" sz="2000" dirty="0"/>
              <a:t> di lavoro (proposta 35 ore in Italia e caso francese), e oggi l’argomento è di nuovo al centro dell’attenzione, o di detassazione degli straordinari (riferita alla </a:t>
            </a:r>
            <a:r>
              <a:rPr lang="it-IT" sz="2000" dirty="0">
                <a:hlinkClick r:id="rId2" action="ppaction://hlinksldjump"/>
              </a:rPr>
              <a:t>Paga diretta</a:t>
            </a:r>
            <a:r>
              <a:rPr lang="it-IT" sz="2000" dirty="0"/>
              <a:t>) dipendono dagli effetti attesi:</a:t>
            </a:r>
          </a:p>
          <a:p>
            <a:pPr lvl="1" eaLnBrk="1" hangingPunct="1"/>
            <a:r>
              <a:rPr lang="it-IT" sz="2000" dirty="0">
                <a:solidFill>
                  <a:srgbClr val="FF0000"/>
                </a:solidFill>
              </a:rPr>
              <a:t>Riduzione dell’orario legale </a:t>
            </a:r>
            <a:r>
              <a:rPr lang="it-IT" sz="2000" dirty="0">
                <a:solidFill>
                  <a:srgbClr val="FF0000"/>
                </a:solidFill>
                <a:latin typeface="Cambria Math" panose="02040503050406030204" pitchFamily="18" charset="0"/>
                <a:ea typeface="Cambria Math" panose="02040503050406030204" pitchFamily="18" charset="0"/>
              </a:rPr>
              <a:t>⇒</a:t>
            </a:r>
            <a:r>
              <a:rPr lang="it-IT" sz="2000" dirty="0">
                <a:solidFill>
                  <a:srgbClr val="FF0000"/>
                </a:solidFill>
              </a:rPr>
              <a:t>Effetto atteso: aumento dell’occupazione</a:t>
            </a:r>
          </a:p>
          <a:p>
            <a:pPr eaLnBrk="1" hangingPunct="1"/>
            <a:r>
              <a:rPr lang="it-IT" sz="2000" dirty="0"/>
              <a:t>Interventi a favore della riduzione del costo dello straordinario</a:t>
            </a:r>
          </a:p>
          <a:p>
            <a:pPr lvl="1" eaLnBrk="1" hangingPunct="1"/>
            <a:r>
              <a:rPr lang="it-IT" sz="2000" dirty="0">
                <a:solidFill>
                  <a:srgbClr val="FF0000"/>
                </a:solidFill>
                <a:latin typeface="Cambria Math" panose="02040503050406030204" pitchFamily="18" charset="0"/>
                <a:ea typeface="Cambria Math" panose="02040503050406030204" pitchFamily="18" charset="0"/>
              </a:rPr>
              <a:t>⇒ </a:t>
            </a:r>
            <a:r>
              <a:rPr lang="it-IT" sz="2000" dirty="0">
                <a:solidFill>
                  <a:srgbClr val="FF0000"/>
                </a:solidFill>
              </a:rPr>
              <a:t>Effetto atteso: aumento del profitto in fasi espansive (e quindi aumento della produzione e per via derivata dell’occupazione….)</a:t>
            </a:r>
          </a:p>
          <a:p>
            <a:pPr eaLnBrk="1" hangingPunct="1"/>
            <a:r>
              <a:rPr lang="it-IT" sz="2000" b="1" dirty="0"/>
              <a:t>Quindi gli interventi possono avvenire sui costi (in modo indiretto) o sull’orario (in modo diretto)</a:t>
            </a:r>
          </a:p>
          <a:p>
            <a:pPr eaLnBrk="1" hangingPunct="1"/>
            <a:endParaRPr lang="it-IT" sz="2000" dirty="0">
              <a:solidFill>
                <a:srgbClr val="FF0000"/>
              </a:solidFill>
            </a:endParaRPr>
          </a:p>
        </p:txBody>
      </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9F13B2E-26DC-4F6C-BD66-FC6AB23D92C1}"/>
              </a:ext>
            </a:extLst>
          </p:cNvPr>
          <p:cNvSpPr>
            <a:spLocks noGrp="1"/>
          </p:cNvSpPr>
          <p:nvPr>
            <p:ph type="title"/>
          </p:nvPr>
        </p:nvSpPr>
        <p:spPr/>
        <p:txBody>
          <a:bodyPr/>
          <a:lstStyle/>
          <a:p>
            <a:r>
              <a:rPr lang="it-IT" dirty="0"/>
              <a:t>Elasticità, flessibilità e domanda di lavoro: un primo riassunto</a:t>
            </a:r>
          </a:p>
        </p:txBody>
      </p:sp>
      <p:sp>
        <p:nvSpPr>
          <p:cNvPr id="5" name="Segnaposto contenuto 4">
            <a:extLst>
              <a:ext uri="{FF2B5EF4-FFF2-40B4-BE49-F238E27FC236}">
                <a16:creationId xmlns:a16="http://schemas.microsoft.com/office/drawing/2014/main" id="{9698CC2F-1EE0-469A-99EF-A2877685C9C4}"/>
              </a:ext>
            </a:extLst>
          </p:cNvPr>
          <p:cNvSpPr>
            <a:spLocks noGrp="1"/>
          </p:cNvSpPr>
          <p:nvPr>
            <p:ph idx="1"/>
          </p:nvPr>
        </p:nvSpPr>
        <p:spPr/>
        <p:txBody>
          <a:bodyPr/>
          <a:lstStyle/>
          <a:p>
            <a:r>
              <a:rPr lang="it-IT" sz="1800" dirty="0"/>
              <a:t>La domanda di lavoro può essere più o meno elastica al variare del proprio costo (il salario) o del prezzo/costo di altri fattori, del prezzo del bene prodotto e anche nel tempo</a:t>
            </a:r>
          </a:p>
          <a:p>
            <a:r>
              <a:rPr lang="it-IT" sz="1800" dirty="0"/>
              <a:t>Inoltre abbiamo visto che nella realtà la struttura economica settoriale e quella dei paesi agisce sull’elasticità della domanda</a:t>
            </a:r>
          </a:p>
          <a:p>
            <a:r>
              <a:rPr lang="it-IT" sz="1800" dirty="0"/>
              <a:t>Anche le norme hanno un ruolo fondamentale: le politiche economiche restrittive riducono salari e occupazione, mentre la regolamentazione degli orari di lavoro per legge o per via negoziale limita l’uso del lavoro individuale per orari giornalieri/settimanali </a:t>
            </a:r>
          </a:p>
          <a:p>
            <a:r>
              <a:rPr lang="it-IT" sz="1800" dirty="0"/>
              <a:t>La gestione del nucleo fiscale (comprensivo di oneri sociali e di imposte) viene dettata dalle esigenze della politica di welfare di un paese e aumenta il costo del lavoro non connesso con la produttività del lavoro</a:t>
            </a:r>
          </a:p>
          <a:p>
            <a:r>
              <a:rPr lang="it-IT" sz="1800" dirty="0"/>
              <a:t>L’aumento della produttività permette una riduzione delle ore di lavoro e quindi riduce anche la domanda di lavoratori </a:t>
            </a:r>
          </a:p>
        </p:txBody>
      </p:sp>
      <p:sp>
        <p:nvSpPr>
          <p:cNvPr id="6" name="CasellaDiTesto 5">
            <a:extLst>
              <a:ext uri="{FF2B5EF4-FFF2-40B4-BE49-F238E27FC236}">
                <a16:creationId xmlns:a16="http://schemas.microsoft.com/office/drawing/2014/main" id="{173E30D6-09BE-4DF7-9EC5-7134DF497332}"/>
              </a:ext>
            </a:extLst>
          </p:cNvPr>
          <p:cNvSpPr txBox="1"/>
          <p:nvPr/>
        </p:nvSpPr>
        <p:spPr>
          <a:xfrm>
            <a:off x="1979712" y="6093296"/>
            <a:ext cx="4824536"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it-IT" dirty="0"/>
              <a:t>RISULTATO: ELASTICITÀ DI DOMANDA MOLTO CONTENUTE NEI PAESI EUROPEI</a:t>
            </a:r>
          </a:p>
        </p:txBody>
      </p:sp>
      <p:sp>
        <p:nvSpPr>
          <p:cNvPr id="7" name="Freccia in giù 6">
            <a:extLst>
              <a:ext uri="{FF2B5EF4-FFF2-40B4-BE49-F238E27FC236}">
                <a16:creationId xmlns:a16="http://schemas.microsoft.com/office/drawing/2014/main" id="{85813ADD-EAEA-4356-9758-6B1F224562F2}"/>
              </a:ext>
            </a:extLst>
          </p:cNvPr>
          <p:cNvSpPr/>
          <p:nvPr/>
        </p:nvSpPr>
        <p:spPr>
          <a:xfrm>
            <a:off x="4283968" y="5733256"/>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50976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7813"/>
            <a:ext cx="8229600" cy="1279525"/>
          </a:xfrm>
        </p:spPr>
        <p:txBody>
          <a:bodyPr/>
          <a:lstStyle/>
          <a:p>
            <a:pPr eaLnBrk="1" hangingPunct="1"/>
            <a:r>
              <a:rPr lang="it-IT" sz="2000"/>
              <a:t>Ore lavorate annualmente per occupato nei quattro maggiori paesi dell'Unione Europea, negli Stati Uniti e in Giappone - Anni 1950-2004 (Occupati totali; per i paesi europei, media non ponderata tra i valori di Germania, Francia, Regno Unito e Italia) </a:t>
            </a:r>
          </a:p>
        </p:txBody>
      </p:sp>
      <p:pic>
        <p:nvPicPr>
          <p:cNvPr id="13315" name="grafico" descr="tronti_lavoro_1"/>
          <p:cNvPicPr>
            <a:picLocks noChangeAspect="1" noChangeArrowheads="1"/>
          </p:cNvPicPr>
          <p:nvPr/>
        </p:nvPicPr>
        <p:blipFill>
          <a:blip r:embed="rId2" cstate="print"/>
          <a:srcRect/>
          <a:stretch>
            <a:fillRect/>
          </a:stretch>
        </p:blipFill>
        <p:spPr bwMode="auto">
          <a:xfrm>
            <a:off x="971550" y="1504950"/>
            <a:ext cx="7272338" cy="4654550"/>
          </a:xfrm>
          <a:prstGeom prst="rect">
            <a:avLst/>
          </a:prstGeom>
          <a:noFill/>
          <a:ln w="9525">
            <a:noFill/>
            <a:miter lim="800000"/>
            <a:headEnd/>
            <a:tailEnd/>
          </a:ln>
        </p:spPr>
      </p:pic>
    </p:spTree>
    <p:extLst>
      <p:ext uri="{BB962C8B-B14F-4D97-AF65-F5344CB8AC3E}">
        <p14:creationId xmlns:p14="http://schemas.microsoft.com/office/powerpoint/2010/main" val="1358563183"/>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egnaposto numero diapositiva 6"/>
          <p:cNvSpPr>
            <a:spLocks noGrp="1"/>
          </p:cNvSpPr>
          <p:nvPr>
            <p:ph type="sldNum" sz="quarter" idx="12"/>
          </p:nvPr>
        </p:nvSpPr>
        <p:spPr/>
        <p:txBody>
          <a:bodyPr/>
          <a:lstStyle/>
          <a:p>
            <a:pPr>
              <a:defRPr/>
            </a:pPr>
            <a:fld id="{C1F24E78-3AA4-456D-A412-E6821C886B8B}" type="slidenum">
              <a:rPr lang="it-IT" altLang="en-US"/>
              <a:pPr>
                <a:defRPr/>
              </a:pPr>
              <a:t>3</a:t>
            </a:fld>
            <a:endParaRPr lang="it-IT" altLang="en-US"/>
          </a:p>
        </p:txBody>
      </p:sp>
      <p:pic>
        <p:nvPicPr>
          <p:cNvPr id="44035" name="Picture 4"/>
          <p:cNvPicPr>
            <a:picLocks noGrp="1" noChangeAspect="1" noChangeArrowheads="1"/>
          </p:cNvPicPr>
          <p:nvPr>
            <p:ph sz="half" idx="2"/>
          </p:nvPr>
        </p:nvPicPr>
        <p:blipFill>
          <a:blip r:embed="rId2" cstate="print"/>
          <a:srcRect/>
          <a:stretch>
            <a:fillRect/>
          </a:stretch>
        </p:blipFill>
        <p:spPr>
          <a:xfrm>
            <a:off x="3905250" y="765175"/>
            <a:ext cx="5005388" cy="5616575"/>
          </a:xfrm>
        </p:spPr>
      </p:pic>
      <p:sp>
        <p:nvSpPr>
          <p:cNvPr id="76802" name="Rectangle 2"/>
          <p:cNvSpPr>
            <a:spLocks noGrp="1" noChangeArrowheads="1"/>
          </p:cNvSpPr>
          <p:nvPr>
            <p:ph type="title"/>
          </p:nvPr>
        </p:nvSpPr>
        <p:spPr>
          <a:xfrm>
            <a:off x="457200" y="277813"/>
            <a:ext cx="8229600" cy="630237"/>
          </a:xfrm>
        </p:spPr>
        <p:txBody>
          <a:bodyPr/>
          <a:lstStyle/>
          <a:p>
            <a:pPr eaLnBrk="1" hangingPunct="1"/>
            <a:r>
              <a:rPr lang="it-IT" sz="3800" i="1">
                <a:latin typeface="Arial Unicode MS" pitchFamily="34" charset="-128"/>
              </a:rPr>
              <a:t>L'elasticità di Sostituzione Fattoriale</a:t>
            </a:r>
            <a:endParaRPr lang="it-IT" sz="3800">
              <a:latin typeface="Arial Unicode MS" pitchFamily="34" charset="-128"/>
            </a:endParaRPr>
          </a:p>
        </p:txBody>
      </p:sp>
      <p:sp>
        <p:nvSpPr>
          <p:cNvPr id="76803" name="Rectangle 3"/>
          <p:cNvSpPr>
            <a:spLocks noGrp="1" noChangeArrowheads="1"/>
          </p:cNvSpPr>
          <p:nvPr>
            <p:ph type="body" sz="half" idx="1"/>
          </p:nvPr>
        </p:nvSpPr>
        <p:spPr/>
        <p:txBody>
          <a:bodyPr/>
          <a:lstStyle/>
          <a:p>
            <a:pPr eaLnBrk="1" hangingPunct="1"/>
            <a:r>
              <a:rPr lang="it-IT" sz="2200"/>
              <a:t>Una indicazione sintetica della relazione tra quantità utilizzate di fattori produttivi e relativi prezzi ci è fornita dall'elasticità di sostituzione fattoriale.</a:t>
            </a:r>
          </a:p>
          <a:p>
            <a:pPr eaLnBrk="1" hangingPunct="1"/>
            <a:r>
              <a:rPr lang="it-IT" sz="2200"/>
              <a:t>Ci si chiede: cosa succede al rapporto tra capitale e lavoro quando varia il costo del lavoro relativamente al costo del capitale?</a:t>
            </a:r>
          </a:p>
          <a:p>
            <a:pPr eaLnBrk="1" hangingPunct="1"/>
            <a:endParaRPr lang="it-IT" sz="2200"/>
          </a:p>
        </p:txBody>
      </p:sp>
      <p:sp>
        <p:nvSpPr>
          <p:cNvPr id="76805" name="Rectangle 5"/>
          <p:cNvSpPr>
            <a:spLocks noChangeArrowheads="1"/>
          </p:cNvSpPr>
          <p:nvPr/>
        </p:nvSpPr>
        <p:spPr bwMode="auto">
          <a:xfrm>
            <a:off x="4716463" y="3284538"/>
            <a:ext cx="3671887" cy="215900"/>
          </a:xfrm>
          <a:prstGeom prst="rect">
            <a:avLst/>
          </a:prstGeom>
          <a:solidFill>
            <a:schemeClr val="accent1">
              <a:alpha val="21960"/>
            </a:schemeClr>
          </a:solidFill>
          <a:ln w="9525">
            <a:solidFill>
              <a:schemeClr val="tx1"/>
            </a:solidFill>
            <a:miter lim="800000"/>
            <a:headEnd/>
            <a:tailEnd/>
          </a:ln>
        </p:spPr>
        <p:txBody>
          <a:bodyPr wrap="none" anchor="ctr"/>
          <a:lstStyle/>
          <a:p>
            <a:endParaRPr lang="it-IT"/>
          </a:p>
        </p:txBody>
      </p:sp>
      <p:sp>
        <p:nvSpPr>
          <p:cNvPr id="2" name="Freccia a destra 1"/>
          <p:cNvSpPr/>
          <p:nvPr/>
        </p:nvSpPr>
        <p:spPr>
          <a:xfrm>
            <a:off x="3419872" y="5949280"/>
            <a:ext cx="485378" cy="181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1325731" y="5813311"/>
            <a:ext cx="1557887" cy="369332"/>
          </a:xfrm>
          <a:prstGeom prst="rect">
            <a:avLst/>
          </a:prstGeom>
          <a:noFill/>
        </p:spPr>
        <p:txBody>
          <a:bodyPr wrap="square" rtlCol="0">
            <a:spAutoFit/>
          </a:bodyPr>
          <a:lstStyle/>
          <a:p>
            <a:r>
              <a:rPr lang="it-IT" dirty="0"/>
              <a:t>ipotesi</a:t>
            </a:r>
            <a:endParaRPr lang="en-US" dirty="0"/>
          </a:p>
        </p:txBody>
      </p:sp>
      <p:sp>
        <p:nvSpPr>
          <p:cNvPr id="4" name="Rettangolo 3"/>
          <p:cNvSpPr/>
          <p:nvPr/>
        </p:nvSpPr>
        <p:spPr>
          <a:xfrm>
            <a:off x="4644008" y="4581128"/>
            <a:ext cx="3671179" cy="182898"/>
          </a:xfrm>
          <a:prstGeom prst="rect">
            <a:avLst/>
          </a:prstGeom>
          <a:solidFill>
            <a:srgbClr val="00B0F0">
              <a:alpha val="13000"/>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1000"/>
                                        <p:tgtEl>
                                          <p:spTgt spid="76802"/>
                                        </p:tgtEl>
                                      </p:cBhvr>
                                    </p:animEffect>
                                    <p:anim calcmode="lin" valueType="num">
                                      <p:cBhvr>
                                        <p:cTn id="8" dur="1000" fill="hold"/>
                                        <p:tgtEl>
                                          <p:spTgt spid="76802"/>
                                        </p:tgtEl>
                                        <p:attrNameLst>
                                          <p:attrName>ppt_x</p:attrName>
                                        </p:attrNameLst>
                                      </p:cBhvr>
                                      <p:tavLst>
                                        <p:tav tm="0">
                                          <p:val>
                                            <p:strVal val="#ppt_x"/>
                                          </p:val>
                                        </p:tav>
                                        <p:tav tm="100000">
                                          <p:val>
                                            <p:strVal val="#ppt_x"/>
                                          </p:val>
                                        </p:tav>
                                      </p:tavLst>
                                    </p:anim>
                                    <p:anim calcmode="lin" valueType="num">
                                      <p:cBhvr>
                                        <p:cTn id="9" dur="898" decel="100000" fill="hold"/>
                                        <p:tgtEl>
                                          <p:spTgt spid="76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680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6803">
                                            <p:txEl>
                                              <p:pRg st="0" end="0"/>
                                            </p:txEl>
                                          </p:spTgt>
                                        </p:tgtEl>
                                        <p:attrNameLst>
                                          <p:attrName>style.visibility</p:attrName>
                                        </p:attrNameLst>
                                      </p:cBhvr>
                                      <p:to>
                                        <p:strVal val="visible"/>
                                      </p:to>
                                    </p:set>
                                    <p:animEffect transition="in" filter="fade">
                                      <p:cBhvr>
                                        <p:cTn id="15" dur="1000"/>
                                        <p:tgtEl>
                                          <p:spTgt spid="76803">
                                            <p:txEl>
                                              <p:pRg st="0" end="0"/>
                                            </p:txEl>
                                          </p:spTgt>
                                        </p:tgtEl>
                                      </p:cBhvr>
                                    </p:animEffect>
                                    <p:anim calcmode="lin" valueType="num">
                                      <p:cBhvr>
                                        <p:cTn id="16"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6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68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6803">
                                            <p:txEl>
                                              <p:pRg st="1" end="1"/>
                                            </p:txEl>
                                          </p:spTgt>
                                        </p:tgtEl>
                                        <p:attrNameLst>
                                          <p:attrName>style.visibility</p:attrName>
                                        </p:attrNameLst>
                                      </p:cBhvr>
                                      <p:to>
                                        <p:strVal val="visible"/>
                                      </p:to>
                                    </p:set>
                                    <p:animEffect transition="in" filter="fade">
                                      <p:cBhvr>
                                        <p:cTn id="23" dur="1000"/>
                                        <p:tgtEl>
                                          <p:spTgt spid="76803">
                                            <p:txEl>
                                              <p:pRg st="1" end="1"/>
                                            </p:txEl>
                                          </p:spTgt>
                                        </p:tgtEl>
                                      </p:cBhvr>
                                    </p:animEffect>
                                    <p:anim calcmode="lin" valueType="num">
                                      <p:cBhvr>
                                        <p:cTn id="24"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680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68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6805"/>
                                        </p:tgtEl>
                                        <p:attrNameLst>
                                          <p:attrName>style.visibility</p:attrName>
                                        </p:attrNameLst>
                                      </p:cBhvr>
                                      <p:to>
                                        <p:strVal val="visible"/>
                                      </p:to>
                                    </p:set>
                                    <p:anim calcmode="lin" valueType="num">
                                      <p:cBhvr additive="base">
                                        <p:cTn id="31" dur="500" fill="hold"/>
                                        <p:tgtEl>
                                          <p:spTgt spid="76805"/>
                                        </p:tgtEl>
                                        <p:attrNameLst>
                                          <p:attrName>ppt_x</p:attrName>
                                        </p:attrNameLst>
                                      </p:cBhvr>
                                      <p:tavLst>
                                        <p:tav tm="0">
                                          <p:val>
                                            <p:strVal val="#ppt_x"/>
                                          </p:val>
                                        </p:tav>
                                        <p:tav tm="100000">
                                          <p:val>
                                            <p:strVal val="#ppt_x"/>
                                          </p:val>
                                        </p:tav>
                                      </p:tavLst>
                                    </p:anim>
                                    <p:anim calcmode="lin" valueType="num">
                                      <p:cBhvr additive="base">
                                        <p:cTn id="32"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bldLvl="2"/>
      <p:bldP spid="76805"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L’effetto</a:t>
            </a:r>
            <a:r>
              <a:rPr lang="en-US" dirty="0"/>
              <a:t> </a:t>
            </a:r>
            <a:r>
              <a:rPr lang="en-US" dirty="0" err="1"/>
              <a:t>della</a:t>
            </a:r>
            <a:r>
              <a:rPr lang="en-US" dirty="0"/>
              <a:t> </a:t>
            </a:r>
            <a:r>
              <a:rPr lang="en-US" dirty="0" err="1"/>
              <a:t>riduzione</a:t>
            </a:r>
            <a:r>
              <a:rPr lang="en-US" dirty="0"/>
              <a:t> </a:t>
            </a:r>
            <a:r>
              <a:rPr lang="en-US" dirty="0" err="1"/>
              <a:t>delle</a:t>
            </a:r>
            <a:r>
              <a:rPr lang="en-US" dirty="0"/>
              <a:t> ore in </a:t>
            </a:r>
            <a:r>
              <a:rPr lang="en-US" dirty="0" err="1"/>
              <a:t>Francia</a:t>
            </a:r>
            <a:endParaRPr lang="en-US" dirty="0"/>
          </a:p>
        </p:txBody>
      </p:sp>
      <p:sp>
        <p:nvSpPr>
          <p:cNvPr id="3" name="Content Placeholder 2"/>
          <p:cNvSpPr>
            <a:spLocks noGrp="1"/>
          </p:cNvSpPr>
          <p:nvPr>
            <p:ph idx="1"/>
          </p:nvPr>
        </p:nvSpPr>
        <p:spPr/>
        <p:txBody>
          <a:bodyPr/>
          <a:lstStyle/>
          <a:p>
            <a:r>
              <a:rPr lang="it-IT" sz="1800" dirty="0" err="1"/>
              <a:t>Crepon</a:t>
            </a:r>
            <a:r>
              <a:rPr lang="it-IT" sz="1800" dirty="0"/>
              <a:t> e </a:t>
            </a:r>
            <a:r>
              <a:rPr lang="it-IT" sz="1800" dirty="0" err="1"/>
              <a:t>Kramarz</a:t>
            </a:r>
            <a:r>
              <a:rPr lang="it-IT" sz="1800" dirty="0"/>
              <a:t> [2002] trovano che la </a:t>
            </a:r>
            <a:r>
              <a:rPr lang="it-IT" sz="1800" dirty="0">
                <a:solidFill>
                  <a:srgbClr val="FF0000"/>
                </a:solidFill>
              </a:rPr>
              <a:t>riduzione dell’orario normale </a:t>
            </a:r>
            <a:r>
              <a:rPr lang="it-IT" sz="1800" dirty="0"/>
              <a:t>di lavoro ha determinato un </a:t>
            </a:r>
            <a:r>
              <a:rPr lang="it-IT" sz="1800" dirty="0">
                <a:solidFill>
                  <a:srgbClr val="FF0000"/>
                </a:solidFill>
              </a:rPr>
              <a:t>aumento della probabilità di perdita dell’occupazione dell’ordine del 2-4%, invece dell’atteso aumento. </a:t>
            </a:r>
          </a:p>
          <a:p>
            <a:r>
              <a:rPr lang="it-IT" sz="1800" dirty="0"/>
              <a:t>È interessante osservare come il governo francese abbia fatto tesoro di questi risultati: riducendo ulteriormente la settimana lavorativa da 39 a 35 ore nel 2000-2002 sotto il governo Jospin (nel 2000 per le imprese con più di 20 dipendenti, nel 2002 per quelle più piccole), sono state attuate anche altre misure (come la riduzione della maggiorazione per le ore di lavoro straordinario per le piccole imprese e una gestione più flessibile dell’orario per il computo delle ore di lavoro straordinario – su base annua invece che settimanale) per ridurre il costo del lavoro orario senza tagliare i salari. </a:t>
            </a:r>
          </a:p>
          <a:p>
            <a:r>
              <a:rPr lang="it-IT" sz="1800" dirty="0"/>
              <a:t>Tuttavia, alcuni studi sugli effetti di questa seconda riforma [come </a:t>
            </a:r>
            <a:r>
              <a:rPr lang="it-IT" sz="1800" dirty="0" err="1"/>
              <a:t>Estevao</a:t>
            </a:r>
            <a:r>
              <a:rPr lang="it-IT" sz="1800" dirty="0"/>
              <a:t> e Sa 2008] evidenziano che essa ha determinato un </a:t>
            </a:r>
            <a:r>
              <a:rPr lang="it-IT" sz="1800" dirty="0">
                <a:solidFill>
                  <a:srgbClr val="FF0000"/>
                </a:solidFill>
              </a:rPr>
              <a:t>aumento sia del numero di occupati con più di un lavoro</a:t>
            </a:r>
            <a:r>
              <a:rPr lang="it-IT" sz="1800" dirty="0"/>
              <a:t>, sia delle </a:t>
            </a:r>
            <a:r>
              <a:rPr lang="it-IT" sz="1800" dirty="0">
                <a:solidFill>
                  <a:srgbClr val="FF0000"/>
                </a:solidFill>
              </a:rPr>
              <a:t>transizioni dalle grandi alle piccole imprese</a:t>
            </a:r>
            <a:r>
              <a:rPr lang="it-IT" sz="1800" dirty="0"/>
              <a:t>, gettando quindi dei dubbi sul fatto che la riduzione della settimana lavorativa abbia effettivamente apportato benefici ai lavoratori francesi.</a:t>
            </a:r>
            <a:endParaRPr lang="en-US" sz="1800" dirty="0"/>
          </a:p>
        </p:txBody>
      </p:sp>
    </p:spTree>
    <p:extLst>
      <p:ext uri="{BB962C8B-B14F-4D97-AF65-F5344CB8AC3E}">
        <p14:creationId xmlns:p14="http://schemas.microsoft.com/office/powerpoint/2010/main" val="2508040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1F7158-E0D6-49B4-BDF3-B6435C103D40}"/>
              </a:ext>
            </a:extLst>
          </p:cNvPr>
          <p:cNvSpPr>
            <a:spLocks noGrp="1"/>
          </p:cNvSpPr>
          <p:nvPr>
            <p:ph type="title"/>
          </p:nvPr>
        </p:nvSpPr>
        <p:spPr/>
        <p:txBody>
          <a:bodyPr/>
          <a:lstStyle/>
          <a:p>
            <a:r>
              <a:rPr lang="it-IT" sz="3200" dirty="0"/>
              <a:t>Alla luce di queste stime, vediamo qualche dato per il caso francese negli anni più recenti</a:t>
            </a:r>
          </a:p>
        </p:txBody>
      </p:sp>
      <p:graphicFrame>
        <p:nvGraphicFramePr>
          <p:cNvPr id="8" name="Tabella 7">
            <a:extLst>
              <a:ext uri="{FF2B5EF4-FFF2-40B4-BE49-F238E27FC236}">
                <a16:creationId xmlns:a16="http://schemas.microsoft.com/office/drawing/2014/main" id="{D30FCDA9-9E6E-4377-85A9-B1FBBF665594}"/>
              </a:ext>
            </a:extLst>
          </p:cNvPr>
          <p:cNvGraphicFramePr>
            <a:graphicFrameLocks noGrp="1"/>
          </p:cNvGraphicFramePr>
          <p:nvPr>
            <p:extLst>
              <p:ext uri="{D42A27DB-BD31-4B8C-83A1-F6EECF244321}">
                <p14:modId xmlns:p14="http://schemas.microsoft.com/office/powerpoint/2010/main" val="2153734751"/>
              </p:ext>
            </p:extLst>
          </p:nvPr>
        </p:nvGraphicFramePr>
        <p:xfrm>
          <a:off x="971600" y="1576799"/>
          <a:ext cx="6696000" cy="2109597"/>
        </p:xfrm>
        <a:graphic>
          <a:graphicData uri="http://schemas.openxmlformats.org/drawingml/2006/table">
            <a:tbl>
              <a:tblPr firstRow="1" firstCol="1" bandRow="1"/>
              <a:tblGrid>
                <a:gridCol w="792088">
                  <a:extLst>
                    <a:ext uri="{9D8B030D-6E8A-4147-A177-3AD203B41FA5}">
                      <a16:colId xmlns:a16="http://schemas.microsoft.com/office/drawing/2014/main" val="2120996448"/>
                    </a:ext>
                  </a:extLst>
                </a:gridCol>
                <a:gridCol w="648072">
                  <a:extLst>
                    <a:ext uri="{9D8B030D-6E8A-4147-A177-3AD203B41FA5}">
                      <a16:colId xmlns:a16="http://schemas.microsoft.com/office/drawing/2014/main" val="3468609900"/>
                    </a:ext>
                  </a:extLst>
                </a:gridCol>
                <a:gridCol w="720080">
                  <a:extLst>
                    <a:ext uri="{9D8B030D-6E8A-4147-A177-3AD203B41FA5}">
                      <a16:colId xmlns:a16="http://schemas.microsoft.com/office/drawing/2014/main" val="590851186"/>
                    </a:ext>
                  </a:extLst>
                </a:gridCol>
                <a:gridCol w="2664296">
                  <a:extLst>
                    <a:ext uri="{9D8B030D-6E8A-4147-A177-3AD203B41FA5}">
                      <a16:colId xmlns:a16="http://schemas.microsoft.com/office/drawing/2014/main" val="1400422480"/>
                    </a:ext>
                  </a:extLst>
                </a:gridCol>
                <a:gridCol w="1080120">
                  <a:extLst>
                    <a:ext uri="{9D8B030D-6E8A-4147-A177-3AD203B41FA5}">
                      <a16:colId xmlns:a16="http://schemas.microsoft.com/office/drawing/2014/main" val="3039965279"/>
                    </a:ext>
                  </a:extLst>
                </a:gridCol>
                <a:gridCol w="791344">
                  <a:extLst>
                    <a:ext uri="{9D8B030D-6E8A-4147-A177-3AD203B41FA5}">
                      <a16:colId xmlns:a16="http://schemas.microsoft.com/office/drawing/2014/main" val="328944782"/>
                    </a:ext>
                  </a:extLst>
                </a:gridCol>
              </a:tblGrid>
              <a:tr h="349140">
                <a:tc rowSpan="2">
                  <a:txBody>
                    <a:bodyPr/>
                    <a:lstStyle/>
                    <a:p>
                      <a:pPr algn="ctr">
                        <a:lnSpc>
                          <a:spcPct val="107000"/>
                        </a:lnSpc>
                        <a:spcAft>
                          <a:spcPts val="0"/>
                        </a:spcAft>
                      </a:pPr>
                      <a:r>
                        <a:rPr lang="it-IT" sz="1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Francia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algn="ct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Orario settimanale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 lavoro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it-IT"/>
                    </a:p>
                  </a:txBody>
                  <a:tcPr/>
                </a:tc>
                <a:tc gridSpan="2">
                  <a:txBody>
                    <a:bodyPr/>
                    <a:lstStyle/>
                    <a:p>
                      <a:pPr algn="ct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Straordinario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it-IT"/>
                    </a:p>
                  </a:txBody>
                  <a:tcPr/>
                </a:tc>
                <a:tc>
                  <a:txBody>
                    <a:bodyPr/>
                    <a:lstStyle/>
                    <a:p>
                      <a:pP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ore/settimana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28487346"/>
                  </a:ext>
                </a:extLst>
              </a:tr>
              <a:tr h="349140">
                <a:tc vMerge="1">
                  <a:txBody>
                    <a:bodyPr/>
                    <a:lstStyle/>
                    <a:p>
                      <a:endParaRPr lang="it-IT"/>
                    </a:p>
                  </a:txBody>
                  <a:tcPr/>
                </a:tc>
                <a:tc>
                  <a:txBody>
                    <a:bodyPr/>
                    <a:lstStyle/>
                    <a:p>
                      <a:pPr algn="ct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legale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negoziato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Orario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Premio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92075" algn="ct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Limite max.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609518378"/>
                  </a:ext>
                </a:extLst>
              </a:tr>
              <a:tr h="527649">
                <a:tc>
                  <a:txBody>
                    <a:bodyPr/>
                    <a:lstStyle/>
                    <a:p>
                      <a:pP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2020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it-IT" sz="12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it-IT"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35.6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n-GB"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No dedicated statutory limit, the maximum weekly hours limit apply, so de facto weekly limit: 48-35 = 13 hours</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it-IT"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110%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it-IT"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48 ore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04681378"/>
                  </a:ext>
                </a:extLst>
              </a:tr>
              <a:tr h="349140">
                <a:tc>
                  <a:txBody>
                    <a:bodyPr/>
                    <a:lstStyle/>
                    <a:p>
                      <a:pP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1998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it-IT" sz="1200">
                          <a:effectLst/>
                          <a:latin typeface="Calibri" panose="020F0502020204030204" pitchFamily="34" charset="0"/>
                          <a:ea typeface="Times New Roman" panose="02020603050405020304" pitchFamily="18" charset="0"/>
                          <a:cs typeface="Calibri" panose="020F0502020204030204" pitchFamily="34" charset="0"/>
                        </a:rPr>
                        <a:t>39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it-IT"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39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nSpc>
                          <a:spcPct val="107000"/>
                        </a:lnSpc>
                        <a:spcAft>
                          <a:spcPts val="0"/>
                        </a:spcAft>
                      </a:pPr>
                      <a:r>
                        <a:rPr lang="en-GB"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nSpc>
                          <a:spcPct val="107000"/>
                        </a:lnSpc>
                        <a:spcAft>
                          <a:spcPts val="0"/>
                        </a:spcAft>
                      </a:pPr>
                      <a:r>
                        <a:rPr lang="it-IT"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125% prime 8 ore poi 150%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nSpc>
                          <a:spcPct val="107000"/>
                        </a:lnSpc>
                        <a:spcAft>
                          <a:spcPts val="0"/>
                        </a:spcAft>
                      </a:pPr>
                      <a:r>
                        <a:rPr lang="it-IT"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48 ore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539179745"/>
                  </a:ext>
                </a:extLst>
              </a:tr>
              <a:tr h="349140">
                <a:tc>
                  <a:txBody>
                    <a:bodyPr/>
                    <a:lstStyle/>
                    <a:p>
                      <a:pPr algn="ctr">
                        <a:lnSpc>
                          <a:spcPct val="107000"/>
                        </a:lnSpc>
                        <a:spcAft>
                          <a:spcPts val="0"/>
                        </a:spcAft>
                      </a:pPr>
                      <a:r>
                        <a:rPr lang="it-IT" sz="12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Differenze 1998-2020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lnSpc>
                          <a:spcPct val="107000"/>
                        </a:lnSpc>
                        <a:spcAft>
                          <a:spcPts val="0"/>
                        </a:spcAft>
                      </a:pPr>
                      <a:r>
                        <a:rPr lang="it-IT" sz="1200" b="1" dirty="0">
                          <a:effectLst/>
                          <a:latin typeface="Calibri" panose="020F0502020204030204" pitchFamily="34" charset="0"/>
                          <a:ea typeface="Times New Roman" panose="02020603050405020304" pitchFamily="18" charset="0"/>
                          <a:cs typeface="Calibri" panose="020F0502020204030204" pitchFamily="34" charset="0"/>
                        </a:rPr>
                        <a:t>-4</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lnSpc>
                          <a:spcPct val="107000"/>
                        </a:lnSpc>
                        <a:spcAft>
                          <a:spcPts val="0"/>
                        </a:spcAft>
                      </a:pPr>
                      <a:r>
                        <a:rPr lang="it-IT" sz="1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-3,4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+4</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lnSpc>
                          <a:spcPct val="107000"/>
                        </a:lnSpc>
                        <a:spcAft>
                          <a:spcPts val="0"/>
                        </a:spcAft>
                      </a:pPr>
                      <a:r>
                        <a:rPr lang="it-IT" sz="1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-15/35%</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lnSpc>
                          <a:spcPct val="107000"/>
                        </a:lnSpc>
                        <a:spcAft>
                          <a:spcPts val="0"/>
                        </a:spcAft>
                      </a:pPr>
                      <a:r>
                        <a:rPr lang="it-IT" sz="1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nessuna</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34" marR="407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extLst>
                  <a:ext uri="{0D108BD9-81ED-4DB2-BD59-A6C34878D82A}">
                    <a16:rowId xmlns:a16="http://schemas.microsoft.com/office/drawing/2014/main" val="3688327992"/>
                  </a:ext>
                </a:extLst>
              </a:tr>
            </a:tbl>
          </a:graphicData>
        </a:graphic>
      </p:graphicFrame>
      <p:pic>
        <p:nvPicPr>
          <p:cNvPr id="9" name="Immagine 8">
            <a:extLst>
              <a:ext uri="{FF2B5EF4-FFF2-40B4-BE49-F238E27FC236}">
                <a16:creationId xmlns:a16="http://schemas.microsoft.com/office/drawing/2014/main" id="{00D36415-E06C-4F6C-8E28-6B3B33501629}"/>
              </a:ext>
            </a:extLst>
          </p:cNvPr>
          <p:cNvPicPr>
            <a:picLocks noChangeAspect="1"/>
          </p:cNvPicPr>
          <p:nvPr/>
        </p:nvPicPr>
        <p:blipFill>
          <a:blip r:embed="rId2"/>
          <a:stretch>
            <a:fillRect/>
          </a:stretch>
        </p:blipFill>
        <p:spPr>
          <a:xfrm>
            <a:off x="323528" y="3789040"/>
            <a:ext cx="8604448" cy="2606875"/>
          </a:xfrm>
          <a:prstGeom prst="rect">
            <a:avLst/>
          </a:prstGeom>
        </p:spPr>
      </p:pic>
      <p:sp>
        <p:nvSpPr>
          <p:cNvPr id="10" name="Ovale 9">
            <a:extLst>
              <a:ext uri="{FF2B5EF4-FFF2-40B4-BE49-F238E27FC236}">
                <a16:creationId xmlns:a16="http://schemas.microsoft.com/office/drawing/2014/main" id="{6DB32C5D-6DBA-414F-86DE-29F08722B8CF}"/>
              </a:ext>
            </a:extLst>
          </p:cNvPr>
          <p:cNvSpPr/>
          <p:nvPr/>
        </p:nvSpPr>
        <p:spPr>
          <a:xfrm>
            <a:off x="395536" y="5281201"/>
            <a:ext cx="1224136" cy="1172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4650FF7D-58B8-49DE-9B29-CBE43E26F67E}"/>
              </a:ext>
            </a:extLst>
          </p:cNvPr>
          <p:cNvSpPr/>
          <p:nvPr/>
        </p:nvSpPr>
        <p:spPr>
          <a:xfrm>
            <a:off x="4572000" y="5092477"/>
            <a:ext cx="1224136" cy="1172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1726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8D00EA-747D-4791-A87C-628D14F19ECE}"/>
              </a:ext>
            </a:extLst>
          </p:cNvPr>
          <p:cNvSpPr>
            <a:spLocks noGrp="1"/>
          </p:cNvSpPr>
          <p:nvPr>
            <p:ph type="title"/>
          </p:nvPr>
        </p:nvSpPr>
        <p:spPr/>
        <p:txBody>
          <a:bodyPr/>
          <a:lstStyle/>
          <a:p>
            <a:r>
              <a:rPr lang="it-IT" sz="3600" dirty="0"/>
              <a:t>… e nemmeno la transizione tra grandi e piccole imprese è oggi evidente </a:t>
            </a:r>
          </a:p>
        </p:txBody>
      </p:sp>
      <p:pic>
        <p:nvPicPr>
          <p:cNvPr id="3" name="Immagine 2">
            <a:extLst>
              <a:ext uri="{FF2B5EF4-FFF2-40B4-BE49-F238E27FC236}">
                <a16:creationId xmlns:a16="http://schemas.microsoft.com/office/drawing/2014/main" id="{BCA2F013-C1B6-48B8-B3DE-94656B3E6A8C}"/>
              </a:ext>
            </a:extLst>
          </p:cNvPr>
          <p:cNvPicPr>
            <a:picLocks noChangeAspect="1"/>
          </p:cNvPicPr>
          <p:nvPr/>
        </p:nvPicPr>
        <p:blipFill>
          <a:blip r:embed="rId2"/>
          <a:stretch>
            <a:fillRect/>
          </a:stretch>
        </p:blipFill>
        <p:spPr>
          <a:xfrm>
            <a:off x="755576" y="1760394"/>
            <a:ext cx="7724301" cy="3956647"/>
          </a:xfrm>
          <a:prstGeom prst="rect">
            <a:avLst/>
          </a:prstGeom>
        </p:spPr>
      </p:pic>
      <p:sp>
        <p:nvSpPr>
          <p:cNvPr id="4" name="Freccia in giù 3">
            <a:extLst>
              <a:ext uri="{FF2B5EF4-FFF2-40B4-BE49-F238E27FC236}">
                <a16:creationId xmlns:a16="http://schemas.microsoft.com/office/drawing/2014/main" id="{E4E7DC92-BE6F-4213-9241-89ADD21DD1CD}"/>
              </a:ext>
            </a:extLst>
          </p:cNvPr>
          <p:cNvSpPr/>
          <p:nvPr/>
        </p:nvSpPr>
        <p:spPr>
          <a:xfrm>
            <a:off x="8532440" y="4509120"/>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su 4">
            <a:extLst>
              <a:ext uri="{FF2B5EF4-FFF2-40B4-BE49-F238E27FC236}">
                <a16:creationId xmlns:a16="http://schemas.microsoft.com/office/drawing/2014/main" id="{12DE8E70-5375-42C2-8178-8B72BFCB2108}"/>
              </a:ext>
            </a:extLst>
          </p:cNvPr>
          <p:cNvSpPr/>
          <p:nvPr/>
        </p:nvSpPr>
        <p:spPr>
          <a:xfrm>
            <a:off x="8532440" y="2708920"/>
            <a:ext cx="288032"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1941B4E5-CE92-490F-BB39-DBE3F17D5909}"/>
              </a:ext>
            </a:extLst>
          </p:cNvPr>
          <p:cNvSpPr/>
          <p:nvPr/>
        </p:nvSpPr>
        <p:spPr>
          <a:xfrm>
            <a:off x="703582" y="5698905"/>
            <a:ext cx="7992888" cy="738664"/>
          </a:xfrm>
          <a:prstGeom prst="rect">
            <a:avLst/>
          </a:prstGeom>
        </p:spPr>
        <p:txBody>
          <a:bodyPr wrap="square">
            <a:spAutoFit/>
          </a:bodyPr>
          <a:lstStyle/>
          <a:p>
            <a:r>
              <a:rPr lang="it-IT" sz="1400" dirty="0"/>
              <a:t>Vedi fonte </a:t>
            </a:r>
            <a:r>
              <a:rPr lang="it-IT" sz="1400" dirty="0">
                <a:hlinkClick r:id="rId3"/>
              </a:rPr>
              <a:t>http://www.rivistacorteconti.it/export/sites/rivistaweb/RepositoryPdf/2023/novita/2023_01/4_INAPP_Riduzione-orario-lavoro.pdf</a:t>
            </a:r>
            <a:r>
              <a:rPr lang="it-IT" sz="1400" dirty="0"/>
              <a:t> </a:t>
            </a:r>
          </a:p>
        </p:txBody>
      </p:sp>
    </p:spTree>
    <p:extLst>
      <p:ext uri="{BB962C8B-B14F-4D97-AF65-F5344CB8AC3E}">
        <p14:creationId xmlns:p14="http://schemas.microsoft.com/office/powerpoint/2010/main" val="3535653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1FEE6E-D9BB-4FD1-91E1-0ADD7A1B02C1}"/>
              </a:ext>
            </a:extLst>
          </p:cNvPr>
          <p:cNvSpPr>
            <a:spLocks noGrp="1"/>
          </p:cNvSpPr>
          <p:nvPr>
            <p:ph type="title"/>
          </p:nvPr>
        </p:nvSpPr>
        <p:spPr/>
        <p:txBody>
          <a:bodyPr/>
          <a:lstStyle/>
          <a:p>
            <a:r>
              <a:rPr lang="it-IT" dirty="0"/>
              <a:t>L’orario medio settimanale francese è diverso da quello italiano?</a:t>
            </a:r>
          </a:p>
        </p:txBody>
      </p:sp>
      <p:pic>
        <p:nvPicPr>
          <p:cNvPr id="3" name="Immagine 2">
            <a:extLst>
              <a:ext uri="{FF2B5EF4-FFF2-40B4-BE49-F238E27FC236}">
                <a16:creationId xmlns:a16="http://schemas.microsoft.com/office/drawing/2014/main" id="{1DDA8095-9C02-427B-A3FD-FEF8E921FB1A}"/>
              </a:ext>
            </a:extLst>
          </p:cNvPr>
          <p:cNvPicPr>
            <a:picLocks noChangeAspect="1"/>
          </p:cNvPicPr>
          <p:nvPr/>
        </p:nvPicPr>
        <p:blipFill>
          <a:blip r:embed="rId2"/>
          <a:stretch>
            <a:fillRect/>
          </a:stretch>
        </p:blipFill>
        <p:spPr>
          <a:xfrm>
            <a:off x="827584" y="1628800"/>
            <a:ext cx="7012502" cy="4647674"/>
          </a:xfrm>
          <a:prstGeom prst="rect">
            <a:avLst/>
          </a:prstGeom>
        </p:spPr>
      </p:pic>
      <p:sp>
        <p:nvSpPr>
          <p:cNvPr id="4" name="Rettangolo 3">
            <a:extLst>
              <a:ext uri="{FF2B5EF4-FFF2-40B4-BE49-F238E27FC236}">
                <a16:creationId xmlns:a16="http://schemas.microsoft.com/office/drawing/2014/main" id="{050706A6-C4DA-4978-A0BF-B35B5FCC8F6C}"/>
              </a:ext>
            </a:extLst>
          </p:cNvPr>
          <p:cNvSpPr/>
          <p:nvPr/>
        </p:nvSpPr>
        <p:spPr>
          <a:xfrm>
            <a:off x="395536" y="6276474"/>
            <a:ext cx="8352928" cy="523220"/>
          </a:xfrm>
          <a:prstGeom prst="rect">
            <a:avLst/>
          </a:prstGeom>
        </p:spPr>
        <p:txBody>
          <a:bodyPr wrap="square">
            <a:spAutoFit/>
          </a:bodyPr>
          <a:lstStyle/>
          <a:p>
            <a:r>
              <a:rPr lang="it-IT" sz="1400" dirty="0" err="1">
                <a:solidFill>
                  <a:srgbClr val="000009"/>
                </a:solidFill>
                <a:latin typeface="Calibri" panose="020F0502020204030204" pitchFamily="34" charset="0"/>
              </a:rPr>
              <a:t>Deidda</a:t>
            </a:r>
            <a:r>
              <a:rPr lang="it-IT" sz="1400" dirty="0">
                <a:solidFill>
                  <a:srgbClr val="000009"/>
                </a:solidFill>
                <a:latin typeface="Calibri" panose="020F0502020204030204" pitchFamily="34" charset="0"/>
              </a:rPr>
              <a:t> M., Menegatti V. (2023), </a:t>
            </a:r>
            <a:r>
              <a:rPr lang="it-IT" sz="1400" i="1" dirty="0">
                <a:solidFill>
                  <a:srgbClr val="000009"/>
                </a:solidFill>
                <a:latin typeface="Calibri" panose="020F0502020204030204" pitchFamily="34" charset="0"/>
              </a:rPr>
              <a:t>Riduzione dell’orario settimanale di lavoro. Ricognizione comparativa delle sperimentazioni realizzate</a:t>
            </a:r>
            <a:r>
              <a:rPr lang="it-IT" sz="1400" dirty="0">
                <a:solidFill>
                  <a:srgbClr val="000009"/>
                </a:solidFill>
                <a:latin typeface="Calibri" panose="020F0502020204030204" pitchFamily="34" charset="0"/>
              </a:rPr>
              <a:t>, Inapp </a:t>
            </a:r>
            <a:r>
              <a:rPr lang="it-IT" sz="1400" dirty="0" err="1">
                <a:solidFill>
                  <a:srgbClr val="000009"/>
                </a:solidFill>
                <a:latin typeface="Calibri" panose="020F0502020204030204" pitchFamily="34" charset="0"/>
              </a:rPr>
              <a:t>Working</a:t>
            </a:r>
            <a:r>
              <a:rPr lang="it-IT" sz="1400" dirty="0">
                <a:solidFill>
                  <a:srgbClr val="000009"/>
                </a:solidFill>
                <a:latin typeface="Calibri" panose="020F0502020204030204" pitchFamily="34" charset="0"/>
              </a:rPr>
              <a:t> Paper n.96, Roma</a:t>
            </a:r>
            <a:r>
              <a:rPr lang="it-IT" sz="1400">
                <a:solidFill>
                  <a:srgbClr val="000009"/>
                </a:solidFill>
                <a:latin typeface="Calibri" panose="020F0502020204030204" pitchFamily="34" charset="0"/>
              </a:rPr>
              <a:t>, Inapp, p.12 </a:t>
            </a:r>
            <a:endParaRPr lang="it-IT" sz="1400" dirty="0"/>
          </a:p>
        </p:txBody>
      </p:sp>
    </p:spTree>
    <p:extLst>
      <p:ext uri="{BB962C8B-B14F-4D97-AF65-F5344CB8AC3E}">
        <p14:creationId xmlns:p14="http://schemas.microsoft.com/office/powerpoint/2010/main" val="938976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075240" cy="918939"/>
          </a:xfrm>
        </p:spPr>
        <p:txBody>
          <a:bodyPr/>
          <a:lstStyle/>
          <a:p>
            <a:r>
              <a:rPr lang="it-IT" sz="2800" dirty="0"/>
              <a:t>In Italia nel 2022 si lavorano 1694 ore pro capite annue -20 ore rispetto a prima della pandemia</a:t>
            </a:r>
            <a:endParaRPr lang="en-US" sz="2800" dirty="0"/>
          </a:p>
        </p:txBody>
      </p:sp>
      <p:sp>
        <p:nvSpPr>
          <p:cNvPr id="4" name="Freccia in giù 3"/>
          <p:cNvSpPr/>
          <p:nvPr/>
        </p:nvSpPr>
        <p:spPr>
          <a:xfrm>
            <a:off x="5076056" y="1971675"/>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id="{AC39110B-10AA-4314-AFF0-82C46E857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196752"/>
            <a:ext cx="7632848" cy="5580620"/>
          </a:xfrm>
          <a:prstGeom prst="rect">
            <a:avLst/>
          </a:prstGeom>
        </p:spPr>
      </p:pic>
      <p:sp>
        <p:nvSpPr>
          <p:cNvPr id="3" name="Freccia in giù 2">
            <a:extLst>
              <a:ext uri="{FF2B5EF4-FFF2-40B4-BE49-F238E27FC236}">
                <a16:creationId xmlns:a16="http://schemas.microsoft.com/office/drawing/2014/main" id="{2FA3192E-7A72-467E-97A2-0AE145177453}"/>
              </a:ext>
            </a:extLst>
          </p:cNvPr>
          <p:cNvSpPr/>
          <p:nvPr/>
        </p:nvSpPr>
        <p:spPr>
          <a:xfrm>
            <a:off x="4572000" y="2492896"/>
            <a:ext cx="216024" cy="630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a:extLst>
              <a:ext uri="{FF2B5EF4-FFF2-40B4-BE49-F238E27FC236}">
                <a16:creationId xmlns:a16="http://schemas.microsoft.com/office/drawing/2014/main" id="{05B517BF-7FA8-4140-B806-2E60BCA507EF}"/>
              </a:ext>
            </a:extLst>
          </p:cNvPr>
          <p:cNvSpPr/>
          <p:nvPr/>
        </p:nvSpPr>
        <p:spPr>
          <a:xfrm>
            <a:off x="6804248" y="2808349"/>
            <a:ext cx="216024" cy="630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19485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Paga</a:t>
            </a:r>
            <a:r>
              <a:rPr lang="en-US" dirty="0"/>
              <a:t> </a:t>
            </a:r>
            <a:r>
              <a:rPr lang="en-US" dirty="0" err="1"/>
              <a:t>diretta</a:t>
            </a:r>
            <a:endParaRPr lang="en-US" dirty="0"/>
          </a:p>
        </p:txBody>
      </p:sp>
      <p:sp>
        <p:nvSpPr>
          <p:cNvPr id="5" name="Text Placeholder 4"/>
          <p:cNvSpPr>
            <a:spLocks noGrp="1"/>
          </p:cNvSpPr>
          <p:nvPr>
            <p:ph type="body" idx="1"/>
          </p:nvPr>
        </p:nvSpPr>
        <p:spPr/>
        <p:txBody>
          <a:bodyPr/>
          <a:lstStyle/>
          <a:p>
            <a:r>
              <a:rPr lang="en-US" dirty="0" err="1"/>
              <a:t>Approfondimento</a:t>
            </a:r>
            <a:endParaRPr lang="en-US" dirty="0"/>
          </a:p>
        </p:txBody>
      </p:sp>
    </p:spTree>
    <p:extLst>
      <p:ext uri="{BB962C8B-B14F-4D97-AF65-F5344CB8AC3E}">
        <p14:creationId xmlns:p14="http://schemas.microsoft.com/office/powerpoint/2010/main" val="801177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egnaposto piè di pa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sz="1400"/>
              <a:t>a cura di FIM CISL Milano</a:t>
            </a:r>
          </a:p>
        </p:txBody>
      </p:sp>
      <p:sp>
        <p:nvSpPr>
          <p:cNvPr id="2051" name="Rectangle 2"/>
          <p:cNvSpPr>
            <a:spLocks noChangeArrowheads="1"/>
          </p:cNvSpPr>
          <p:nvPr/>
        </p:nvSpPr>
        <p:spPr bwMode="auto">
          <a:xfrm>
            <a:off x="2971800" y="404813"/>
            <a:ext cx="4572000" cy="9144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en-US" b="1">
                <a:solidFill>
                  <a:srgbClr val="FF0000"/>
                </a:solidFill>
                <a:latin typeface="Tahoma" panose="020B0604030504040204" pitchFamily="34" charset="0"/>
              </a:rPr>
              <a:t>RETRIBUZIONE DIRETTA</a:t>
            </a:r>
          </a:p>
        </p:txBody>
      </p:sp>
      <p:sp>
        <p:nvSpPr>
          <p:cNvPr id="2052" name="Oval 3"/>
          <p:cNvSpPr>
            <a:spLocks noChangeArrowheads="1"/>
          </p:cNvSpPr>
          <p:nvPr/>
        </p:nvSpPr>
        <p:spPr bwMode="auto">
          <a:xfrm>
            <a:off x="2700338" y="1676400"/>
            <a:ext cx="228600" cy="228600"/>
          </a:xfrm>
          <a:prstGeom prst="ellipse">
            <a:avLst/>
          </a:prstGeom>
          <a:solidFill>
            <a:srgbClr val="0000FF"/>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3" name="Oval 4"/>
          <p:cNvSpPr>
            <a:spLocks noChangeArrowheads="1"/>
          </p:cNvSpPr>
          <p:nvPr/>
        </p:nvSpPr>
        <p:spPr bwMode="auto">
          <a:xfrm>
            <a:off x="2700338" y="2951163"/>
            <a:ext cx="228600" cy="228600"/>
          </a:xfrm>
          <a:prstGeom prst="ellipse">
            <a:avLst/>
          </a:prstGeom>
          <a:solidFill>
            <a:srgbClr val="0000FF"/>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000">
              <a:solidFill>
                <a:srgbClr val="FF0000"/>
              </a:solidFill>
            </a:endParaRPr>
          </a:p>
        </p:txBody>
      </p:sp>
      <p:sp>
        <p:nvSpPr>
          <p:cNvPr id="2054" name="Text Box 5"/>
          <p:cNvSpPr txBox="1">
            <a:spLocks noChangeArrowheads="1"/>
          </p:cNvSpPr>
          <p:nvPr/>
        </p:nvSpPr>
        <p:spPr bwMode="auto">
          <a:xfrm>
            <a:off x="3141663" y="2884488"/>
            <a:ext cx="309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en-US" sz="1800" b="1">
                <a:solidFill>
                  <a:srgbClr val="0000FF"/>
                </a:solidFill>
                <a:latin typeface="Tahoma" panose="020B0604030504040204" pitchFamily="34" charset="0"/>
              </a:rPr>
              <a:t>+ SCATTI DI ANZIANITA’</a:t>
            </a:r>
          </a:p>
        </p:txBody>
      </p:sp>
      <p:sp>
        <p:nvSpPr>
          <p:cNvPr id="2055" name="Oval 6"/>
          <p:cNvSpPr>
            <a:spLocks noChangeArrowheads="1"/>
          </p:cNvSpPr>
          <p:nvPr/>
        </p:nvSpPr>
        <p:spPr bwMode="auto">
          <a:xfrm>
            <a:off x="2700338" y="3336925"/>
            <a:ext cx="228600" cy="228600"/>
          </a:xfrm>
          <a:prstGeom prst="ellipse">
            <a:avLst/>
          </a:prstGeom>
          <a:solidFill>
            <a:srgbClr val="0000FF"/>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6" name="Text Box 7"/>
          <p:cNvSpPr txBox="1">
            <a:spLocks noChangeArrowheads="1"/>
          </p:cNvSpPr>
          <p:nvPr/>
        </p:nvSpPr>
        <p:spPr bwMode="auto">
          <a:xfrm>
            <a:off x="3144838" y="3265488"/>
            <a:ext cx="2878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en-US" sz="1800" b="1">
                <a:solidFill>
                  <a:srgbClr val="0000FF"/>
                </a:solidFill>
                <a:latin typeface="Tahoma" panose="020B0604030504040204" pitchFamily="34" charset="0"/>
              </a:rPr>
              <a:t>+ SALARIO AZIENDALE</a:t>
            </a:r>
          </a:p>
        </p:txBody>
      </p:sp>
      <p:sp>
        <p:nvSpPr>
          <p:cNvPr id="2057" name="Oval 8"/>
          <p:cNvSpPr>
            <a:spLocks noChangeArrowheads="1"/>
          </p:cNvSpPr>
          <p:nvPr/>
        </p:nvSpPr>
        <p:spPr bwMode="auto">
          <a:xfrm>
            <a:off x="2700338" y="3722688"/>
            <a:ext cx="228600" cy="228600"/>
          </a:xfrm>
          <a:prstGeom prst="ellipse">
            <a:avLst/>
          </a:prstGeom>
          <a:solidFill>
            <a:srgbClr val="0000FF"/>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8" name="Text Box 9"/>
          <p:cNvSpPr txBox="1">
            <a:spLocks noChangeArrowheads="1"/>
          </p:cNvSpPr>
          <p:nvPr/>
        </p:nvSpPr>
        <p:spPr bwMode="auto">
          <a:xfrm>
            <a:off x="3160713" y="3632200"/>
            <a:ext cx="2128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en-US" sz="1800" b="1">
                <a:solidFill>
                  <a:srgbClr val="0000FF"/>
                </a:solidFill>
                <a:latin typeface="Tahoma" panose="020B0604030504040204" pitchFamily="34" charset="0"/>
              </a:rPr>
              <a:t>+ SUPERMINIMI</a:t>
            </a:r>
          </a:p>
        </p:txBody>
      </p:sp>
      <p:sp>
        <p:nvSpPr>
          <p:cNvPr id="2059" name="Text Box 10"/>
          <p:cNvSpPr txBox="1">
            <a:spLocks noChangeArrowheads="1"/>
          </p:cNvSpPr>
          <p:nvPr/>
        </p:nvSpPr>
        <p:spPr bwMode="auto">
          <a:xfrm>
            <a:off x="3565525" y="40576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p>
        </p:txBody>
      </p:sp>
      <p:sp>
        <p:nvSpPr>
          <p:cNvPr id="2060" name="Text Box 11"/>
          <p:cNvSpPr txBox="1">
            <a:spLocks noChangeArrowheads="1"/>
          </p:cNvSpPr>
          <p:nvPr/>
        </p:nvSpPr>
        <p:spPr bwMode="auto">
          <a:xfrm>
            <a:off x="3421063" y="4371975"/>
            <a:ext cx="489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en-US" sz="1800" b="1">
                <a:solidFill>
                  <a:srgbClr val="0000FF"/>
                </a:solidFill>
                <a:latin typeface="Tahoma" panose="020B0604030504040204" pitchFamily="34" charset="0"/>
              </a:rPr>
              <a:t>= LA RETRIBUZIONE DI RIFERIMENTO </a:t>
            </a:r>
          </a:p>
          <a:p>
            <a:pPr algn="ctr"/>
            <a:r>
              <a:rPr lang="it-IT" altLang="en-US" sz="1800" b="1">
                <a:solidFill>
                  <a:srgbClr val="0000FF"/>
                </a:solidFill>
                <a:latin typeface="Tahoma" panose="020B0604030504040204" pitchFamily="34" charset="0"/>
              </a:rPr>
              <a:t>(O PAGA GLOBALE)</a:t>
            </a:r>
          </a:p>
        </p:txBody>
      </p:sp>
      <p:pic>
        <p:nvPicPr>
          <p:cNvPr id="2061" name="Picture 12" descr="14_u_k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8" y="1557338"/>
            <a:ext cx="16986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3"/>
          <p:cNvSpPr txBox="1">
            <a:spLocks noChangeArrowheads="1"/>
          </p:cNvSpPr>
          <p:nvPr/>
        </p:nvSpPr>
        <p:spPr bwMode="auto">
          <a:xfrm>
            <a:off x="3132138" y="1560513"/>
            <a:ext cx="4824412"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en-US" sz="1800" b="1">
                <a:solidFill>
                  <a:srgbClr val="0000FF"/>
                </a:solidFill>
                <a:latin typeface="Tahoma" panose="020B0604030504040204" pitchFamily="34" charset="0"/>
              </a:rPr>
              <a:t>    PAGA BASE </a:t>
            </a:r>
          </a:p>
          <a:p>
            <a:pPr>
              <a:spcBef>
                <a:spcPct val="50000"/>
              </a:spcBef>
            </a:pPr>
            <a:r>
              <a:rPr lang="it-IT" altLang="en-US" sz="1800" b="1">
                <a:solidFill>
                  <a:srgbClr val="0000FF"/>
                </a:solidFill>
                <a:latin typeface="Tahoma" panose="020B0604030504040204" pitchFamily="34" charset="0"/>
              </a:rPr>
              <a:t>+ CONTINGENZA = PAGA CONGLOBATA</a:t>
            </a:r>
          </a:p>
        </p:txBody>
      </p:sp>
      <p:sp>
        <p:nvSpPr>
          <p:cNvPr id="2063" name="Line 14"/>
          <p:cNvSpPr>
            <a:spLocks noChangeShapeType="1"/>
          </p:cNvSpPr>
          <p:nvPr/>
        </p:nvSpPr>
        <p:spPr bwMode="auto">
          <a:xfrm>
            <a:off x="3779838" y="2420938"/>
            <a:ext cx="25923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type="triangle" w="med" len="med"/>
              </a14:hiddenLine>
            </a:ext>
          </a:extLst>
        </p:spPr>
        <p:txBody>
          <a:bodyPr wrap="none" anchor="ctr">
            <a:spAutoFit/>
          </a:bodyPr>
          <a:lstStyle/>
          <a:p>
            <a:endParaRPr lang="en-US"/>
          </a:p>
        </p:txBody>
      </p:sp>
      <p:sp>
        <p:nvSpPr>
          <p:cNvPr id="2064" name="Line 15"/>
          <p:cNvSpPr>
            <a:spLocks noChangeShapeType="1"/>
          </p:cNvSpPr>
          <p:nvPr/>
        </p:nvSpPr>
        <p:spPr bwMode="auto">
          <a:xfrm>
            <a:off x="3708400" y="3716338"/>
            <a:ext cx="42481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spAutoFit/>
          </a:bodyPr>
          <a:lstStyle/>
          <a:p>
            <a:endParaRPr lang="en-US"/>
          </a:p>
        </p:txBody>
      </p:sp>
      <p:sp>
        <p:nvSpPr>
          <p:cNvPr id="2065" name="Line 16"/>
          <p:cNvSpPr>
            <a:spLocks noChangeShapeType="1"/>
          </p:cNvSpPr>
          <p:nvPr/>
        </p:nvSpPr>
        <p:spPr bwMode="auto">
          <a:xfrm>
            <a:off x="2916238" y="4154488"/>
            <a:ext cx="56880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66" name="Text Box 17"/>
          <p:cNvSpPr txBox="1">
            <a:spLocks noChangeArrowheads="1"/>
          </p:cNvSpPr>
          <p:nvPr/>
        </p:nvSpPr>
        <p:spPr bwMode="auto">
          <a:xfrm>
            <a:off x="1835150" y="5084763"/>
            <a:ext cx="4608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en-US" sz="2000" b="1">
                <a:solidFill>
                  <a:srgbClr val="0000FF"/>
                </a:solidFill>
                <a:latin typeface="Tahoma" panose="020B0604030504040204" pitchFamily="34" charset="0"/>
              </a:rPr>
              <a:t>PAGA ORARIA </a:t>
            </a:r>
            <a:r>
              <a:rPr lang="it-IT" altLang="en-US" sz="1400" b="1">
                <a:solidFill>
                  <a:srgbClr val="0000FF"/>
                </a:solidFill>
                <a:latin typeface="Tahoma" panose="020B0604030504040204" pitchFamily="34" charset="0"/>
              </a:rPr>
              <a:t>= PAGA GLOBALE /173 </a:t>
            </a:r>
          </a:p>
        </p:txBody>
      </p:sp>
      <p:sp>
        <p:nvSpPr>
          <p:cNvPr id="2067" name="Oval 18"/>
          <p:cNvSpPr>
            <a:spLocks noChangeArrowheads="1"/>
          </p:cNvSpPr>
          <p:nvPr/>
        </p:nvSpPr>
        <p:spPr bwMode="auto">
          <a:xfrm>
            <a:off x="2700338" y="2565400"/>
            <a:ext cx="228600" cy="228600"/>
          </a:xfrm>
          <a:prstGeom prst="ellipse">
            <a:avLst/>
          </a:prstGeom>
          <a:solidFill>
            <a:srgbClr val="0000FF"/>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68" name="Text Box 19"/>
          <p:cNvSpPr txBox="1">
            <a:spLocks noChangeArrowheads="1"/>
          </p:cNvSpPr>
          <p:nvPr/>
        </p:nvSpPr>
        <p:spPr bwMode="auto">
          <a:xfrm>
            <a:off x="3132138" y="2492375"/>
            <a:ext cx="5094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en-US" sz="1800" b="1">
                <a:solidFill>
                  <a:srgbClr val="0000FF"/>
                </a:solidFill>
                <a:latin typeface="Tahoma" panose="020B0604030504040204" pitchFamily="34" charset="0"/>
              </a:rPr>
              <a:t>+ EDR elemento distinto della retribuzione</a:t>
            </a:r>
          </a:p>
        </p:txBody>
      </p:sp>
    </p:spTree>
    <p:extLst>
      <p:ext uri="{BB962C8B-B14F-4D97-AF65-F5344CB8AC3E}">
        <p14:creationId xmlns:p14="http://schemas.microsoft.com/office/powerpoint/2010/main" val="2153238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piè di pa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sz="1400"/>
              <a:t>a cura di FIM CISL Milano</a:t>
            </a:r>
          </a:p>
        </p:txBody>
      </p:sp>
      <p:sp>
        <p:nvSpPr>
          <p:cNvPr id="3075" name="Rectangle 20"/>
          <p:cNvSpPr>
            <a:spLocks noChangeArrowheads="1"/>
          </p:cNvSpPr>
          <p:nvPr/>
        </p:nvSpPr>
        <p:spPr bwMode="auto">
          <a:xfrm>
            <a:off x="539750" y="2781300"/>
            <a:ext cx="7993063" cy="863600"/>
          </a:xfrm>
          <a:prstGeom prst="rect">
            <a:avLst/>
          </a:prstGeom>
          <a:solidFill>
            <a:schemeClr val="bg1"/>
          </a:solidFill>
          <a:ln w="12700">
            <a:solidFill>
              <a:srgbClr val="FF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b="1">
                <a:solidFill>
                  <a:srgbClr val="FF0000"/>
                </a:solidFill>
                <a:latin typeface="Tahoma" panose="020B0604030504040204" pitchFamily="34" charset="0"/>
              </a:rPr>
              <a:t>SCATTI DI ANZIANITÀ:</a:t>
            </a:r>
            <a:r>
              <a:rPr lang="it-IT" altLang="en-US" sz="1400" b="1">
                <a:solidFill>
                  <a:srgbClr val="FF0000"/>
                </a:solidFill>
                <a:latin typeface="Tahoma" panose="020B0604030504040204" pitchFamily="34" charset="0"/>
              </a:rPr>
              <a:t> </a:t>
            </a:r>
            <a:r>
              <a:rPr lang="it-IT" altLang="en-US" sz="1400" b="1">
                <a:solidFill>
                  <a:srgbClr val="0000FF"/>
                </a:solidFill>
                <a:latin typeface="Tahoma" panose="020B0604030504040204" pitchFamily="34" charset="0"/>
              </a:rPr>
              <a:t>(Aumenti periodici di anzianità) retribuzione</a:t>
            </a:r>
          </a:p>
          <a:p>
            <a:r>
              <a:rPr lang="it-IT" altLang="en-US" sz="1400" b="1">
                <a:solidFill>
                  <a:srgbClr val="0000FF"/>
                </a:solidFill>
                <a:latin typeface="Tahoma" panose="020B0604030504040204" pitchFamily="34" charset="0"/>
              </a:rPr>
              <a:t>legata alla permanenza in azienda, sono cinque, maturano ogni biennio di permanenza</a:t>
            </a:r>
          </a:p>
          <a:p>
            <a:r>
              <a:rPr lang="it-IT" altLang="en-US" sz="1400" b="1">
                <a:solidFill>
                  <a:srgbClr val="0000FF"/>
                </a:solidFill>
                <a:latin typeface="Tahoma" panose="020B0604030504040204" pitchFamily="34" charset="0"/>
              </a:rPr>
              <a:t>nella categoria di inquadramento e dal CCNL 1999 sono in cifra fissa</a:t>
            </a:r>
            <a:endParaRPr lang="it-IT" altLang="en-US" b="1">
              <a:solidFill>
                <a:srgbClr val="0000FF"/>
              </a:solidFill>
              <a:latin typeface="Tahoma" panose="020B0604030504040204" pitchFamily="34" charset="0"/>
            </a:endParaRPr>
          </a:p>
        </p:txBody>
      </p:sp>
      <p:sp>
        <p:nvSpPr>
          <p:cNvPr id="3076" name="Rectangle 21"/>
          <p:cNvSpPr>
            <a:spLocks noChangeArrowheads="1"/>
          </p:cNvSpPr>
          <p:nvPr/>
        </p:nvSpPr>
        <p:spPr bwMode="auto">
          <a:xfrm>
            <a:off x="539750" y="4725988"/>
            <a:ext cx="8064500" cy="865187"/>
          </a:xfrm>
          <a:prstGeom prst="rect">
            <a:avLst/>
          </a:prstGeom>
          <a:solidFill>
            <a:schemeClr val="bg1"/>
          </a:solidFill>
          <a:ln w="12700">
            <a:solidFill>
              <a:srgbClr val="FF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b="1">
                <a:solidFill>
                  <a:srgbClr val="FF0000"/>
                </a:solidFill>
                <a:latin typeface="Tahoma" panose="020B0604030504040204" pitchFamily="34" charset="0"/>
              </a:rPr>
              <a:t>MAGGIORAZIONI: </a:t>
            </a:r>
            <a:r>
              <a:rPr lang="it-IT" altLang="en-US" sz="1400" b="1">
                <a:solidFill>
                  <a:srgbClr val="0000FF"/>
                </a:solidFill>
                <a:latin typeface="Tahoma" panose="020B0604030504040204" pitchFamily="34" charset="0"/>
              </a:rPr>
              <a:t>sono compensazioni (quantificate in percentuale) del </a:t>
            </a:r>
          </a:p>
          <a:p>
            <a:r>
              <a:rPr lang="it-IT" altLang="en-US" sz="1400" b="1">
                <a:solidFill>
                  <a:srgbClr val="0000FF"/>
                </a:solidFill>
                <a:latin typeface="Tahoma" panose="020B0604030504040204" pitchFamily="34" charset="0"/>
              </a:rPr>
              <a:t>disagio relativo a lavoro festivo, notturno, a turni o al prolungamento dell’orario oltre il </a:t>
            </a:r>
          </a:p>
          <a:p>
            <a:r>
              <a:rPr lang="it-IT" altLang="en-US" sz="1400" b="1">
                <a:solidFill>
                  <a:srgbClr val="0000FF"/>
                </a:solidFill>
                <a:latin typeface="Tahoma" panose="020B0604030504040204" pitchFamily="34" charset="0"/>
              </a:rPr>
              <a:t>limite contrattuale previsto (giornaliero o settimanale)</a:t>
            </a:r>
            <a:endParaRPr lang="it-IT" altLang="en-US" b="1">
              <a:solidFill>
                <a:srgbClr val="0000FF"/>
              </a:solidFill>
              <a:latin typeface="Century Gothic" panose="020B0502020202020204" pitchFamily="34" charset="0"/>
            </a:endParaRPr>
          </a:p>
        </p:txBody>
      </p:sp>
      <p:sp>
        <p:nvSpPr>
          <p:cNvPr id="3077" name="Text Box 22"/>
          <p:cNvSpPr txBox="1">
            <a:spLocks noChangeArrowheads="1"/>
          </p:cNvSpPr>
          <p:nvPr/>
        </p:nvSpPr>
        <p:spPr bwMode="auto">
          <a:xfrm>
            <a:off x="539750" y="1025525"/>
            <a:ext cx="7645400" cy="68262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b="1">
                <a:solidFill>
                  <a:srgbClr val="FF0000"/>
                </a:solidFill>
                <a:latin typeface="Tahoma" panose="020B0604030504040204" pitchFamily="34" charset="0"/>
              </a:rPr>
              <a:t>PAGA BASE: </a:t>
            </a:r>
            <a:r>
              <a:rPr lang="it-IT" altLang="en-US" sz="1400" b="1">
                <a:solidFill>
                  <a:srgbClr val="0000FF"/>
                </a:solidFill>
                <a:latin typeface="Tahoma" panose="020B0604030504040204" pitchFamily="34" charset="0"/>
              </a:rPr>
              <a:t>retribuzioni minime mensili / orarie previste dal CCNL per ciascuna categoria, dal 1/7/1999 CONTENGONO gli importi della ex contingenza</a:t>
            </a:r>
          </a:p>
        </p:txBody>
      </p:sp>
      <p:sp>
        <p:nvSpPr>
          <p:cNvPr id="3078" name="Rectangle 23"/>
          <p:cNvSpPr>
            <a:spLocks noChangeArrowheads="1"/>
          </p:cNvSpPr>
          <p:nvPr/>
        </p:nvSpPr>
        <p:spPr bwMode="auto">
          <a:xfrm>
            <a:off x="539750" y="1771650"/>
            <a:ext cx="8064500" cy="936625"/>
          </a:xfrm>
          <a:prstGeom prst="rect">
            <a:avLst/>
          </a:prstGeom>
          <a:solidFill>
            <a:schemeClr val="bg1"/>
          </a:solidFill>
          <a:ln w="12700">
            <a:solidFill>
              <a:srgbClr val="FF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b="1">
                <a:solidFill>
                  <a:srgbClr val="FF0000"/>
                </a:solidFill>
                <a:latin typeface="Tahoma" panose="020B0604030504040204" pitchFamily="34" charset="0"/>
              </a:rPr>
              <a:t>E.D.R.: </a:t>
            </a:r>
            <a:r>
              <a:rPr lang="it-IT" altLang="en-US" sz="1400" b="1">
                <a:solidFill>
                  <a:srgbClr val="0000FF"/>
                </a:solidFill>
                <a:latin typeface="Tahoma" panose="020B0604030504040204" pitchFamily="34" charset="0"/>
              </a:rPr>
              <a:t>(elemento distinto della retribuzione) somma forfettaria (10,33€ mese,</a:t>
            </a:r>
          </a:p>
          <a:p>
            <a:r>
              <a:rPr lang="it-IT" altLang="en-US" sz="1400" b="1">
                <a:solidFill>
                  <a:srgbClr val="0000FF"/>
                </a:solidFill>
                <a:latin typeface="Tahoma" panose="020B0604030504040204" pitchFamily="34" charset="0"/>
              </a:rPr>
              <a:t>0,0597€ h) uguale per tutte le categorie erogata dal 1993 copertura forfait contingenza,</a:t>
            </a:r>
          </a:p>
          <a:p>
            <a:r>
              <a:rPr lang="it-IT" altLang="en-US" sz="1400" b="1">
                <a:solidFill>
                  <a:srgbClr val="0000FF"/>
                </a:solidFill>
                <a:latin typeface="Tahoma" panose="020B0604030504040204" pitchFamily="34" charset="0"/>
              </a:rPr>
              <a:t>NON ASSORBIBILE e vale per tutti gli istituti ad esclusione delle maggiorazione orarie</a:t>
            </a:r>
            <a:endParaRPr lang="it-IT" altLang="en-US" sz="1200" b="1">
              <a:solidFill>
                <a:srgbClr val="0000FF"/>
              </a:solidFill>
              <a:latin typeface="Tahoma" panose="020B0604030504040204" pitchFamily="34" charset="0"/>
            </a:endParaRPr>
          </a:p>
        </p:txBody>
      </p:sp>
      <p:sp>
        <p:nvSpPr>
          <p:cNvPr id="3079" name="Text Box 24"/>
          <p:cNvSpPr txBox="1">
            <a:spLocks noChangeArrowheads="1"/>
          </p:cNvSpPr>
          <p:nvPr/>
        </p:nvSpPr>
        <p:spPr bwMode="auto">
          <a:xfrm>
            <a:off x="5219700" y="531813"/>
            <a:ext cx="3386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it-IT" altLang="en-US" sz="1400" b="1">
                <a:solidFill>
                  <a:srgbClr val="009900"/>
                </a:solidFill>
                <a:latin typeface="Tahoma" panose="020B0604030504040204" pitchFamily="34" charset="0"/>
              </a:rPr>
              <a:t>LA RETRIBUZIONE DIRETTA</a:t>
            </a:r>
          </a:p>
        </p:txBody>
      </p:sp>
      <p:sp>
        <p:nvSpPr>
          <p:cNvPr id="3080" name="Rectangle 25"/>
          <p:cNvSpPr>
            <a:spLocks noChangeArrowheads="1"/>
          </p:cNvSpPr>
          <p:nvPr/>
        </p:nvSpPr>
        <p:spPr bwMode="auto">
          <a:xfrm>
            <a:off x="539750" y="3717925"/>
            <a:ext cx="7920038" cy="936625"/>
          </a:xfrm>
          <a:prstGeom prst="rect">
            <a:avLst/>
          </a:prstGeom>
          <a:solidFill>
            <a:schemeClr val="bg1"/>
          </a:solidFill>
          <a:ln w="12700">
            <a:solidFill>
              <a:srgbClr val="FF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b="1">
                <a:solidFill>
                  <a:srgbClr val="FF0000"/>
                </a:solidFill>
                <a:latin typeface="Tahoma" panose="020B0604030504040204" pitchFamily="34" charset="0"/>
              </a:rPr>
              <a:t>PREMIO DI PRODUZIONE:</a:t>
            </a:r>
            <a:r>
              <a:rPr lang="it-IT" altLang="en-US" sz="1400" b="1">
                <a:solidFill>
                  <a:srgbClr val="FF0000"/>
                </a:solidFill>
                <a:latin typeface="Tahoma" panose="020B0604030504040204" pitchFamily="34" charset="0"/>
              </a:rPr>
              <a:t> </a:t>
            </a:r>
            <a:r>
              <a:rPr lang="it-IT" altLang="en-US" sz="1400" b="1">
                <a:solidFill>
                  <a:srgbClr val="0000FF"/>
                </a:solidFill>
                <a:latin typeface="Tahoma" panose="020B0604030504040204" pitchFamily="34" charset="0"/>
              </a:rPr>
              <a:t>dal luglio del 94 il premio di produzione </a:t>
            </a:r>
          </a:p>
          <a:p>
            <a:r>
              <a:rPr lang="it-IT" altLang="en-US" sz="1400" b="1">
                <a:solidFill>
                  <a:srgbClr val="0000FF"/>
                </a:solidFill>
                <a:latin typeface="Tahoma" panose="020B0604030504040204" pitchFamily="34" charset="0"/>
              </a:rPr>
              <a:t>non trova più applicazione, esso è stato congelato come importo alla data 30/6/94</a:t>
            </a:r>
          </a:p>
          <a:p>
            <a:r>
              <a:rPr lang="it-IT" altLang="en-US" sz="1400" b="1">
                <a:solidFill>
                  <a:srgbClr val="0000FF"/>
                </a:solidFill>
                <a:latin typeface="Tahoma" panose="020B0604030504040204" pitchFamily="34" charset="0"/>
              </a:rPr>
              <a:t>e sostituito dal premio di risultato</a:t>
            </a:r>
            <a:endParaRPr lang="it-IT" altLang="en-US" b="1">
              <a:solidFill>
                <a:srgbClr val="0000FF"/>
              </a:solidFill>
              <a:latin typeface="Tahoma" panose="020B0604030504040204" pitchFamily="34" charset="0"/>
            </a:endParaRPr>
          </a:p>
        </p:txBody>
      </p:sp>
      <p:sp>
        <p:nvSpPr>
          <p:cNvPr id="3081" name="Freccia a destra 8"/>
          <p:cNvSpPr>
            <a:spLocks noChangeArrowheads="1"/>
          </p:cNvSpPr>
          <p:nvPr/>
        </p:nvSpPr>
        <p:spPr bwMode="auto">
          <a:xfrm>
            <a:off x="0" y="5013325"/>
            <a:ext cx="539750" cy="287338"/>
          </a:xfrm>
          <a:prstGeom prst="rightArrow">
            <a:avLst>
              <a:gd name="adj1" fmla="val 50000"/>
              <a:gd name="adj2" fmla="val 50135"/>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2700317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piè di pa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sz="1400"/>
              <a:t>a cura di FIM CISL Milano</a:t>
            </a:r>
          </a:p>
        </p:txBody>
      </p:sp>
      <p:sp>
        <p:nvSpPr>
          <p:cNvPr id="4099" name="Rectangle 2"/>
          <p:cNvSpPr>
            <a:spLocks noChangeArrowheads="1"/>
          </p:cNvSpPr>
          <p:nvPr/>
        </p:nvSpPr>
        <p:spPr bwMode="auto">
          <a:xfrm>
            <a:off x="539750" y="4437063"/>
            <a:ext cx="8154988" cy="720725"/>
          </a:xfrm>
          <a:prstGeom prst="rect">
            <a:avLst/>
          </a:prstGeom>
          <a:solidFill>
            <a:schemeClr val="bg1"/>
          </a:solidFill>
          <a:ln w="12700">
            <a:solidFill>
              <a:srgbClr val="FF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b="1">
                <a:solidFill>
                  <a:srgbClr val="FF0000"/>
                </a:solidFill>
                <a:latin typeface="Tahoma" panose="020B0604030504040204" pitchFamily="34" charset="0"/>
              </a:rPr>
              <a:t>PREMIO DI RISULTATO: </a:t>
            </a:r>
            <a:r>
              <a:rPr lang="it-IT" altLang="en-US" sz="1400" b="1">
                <a:solidFill>
                  <a:srgbClr val="0000FF"/>
                </a:solidFill>
                <a:latin typeface="Tahoma" panose="020B0604030504040204" pitchFamily="34" charset="0"/>
              </a:rPr>
              <a:t>è un elemento retributivo contrattato a livello</a:t>
            </a:r>
          </a:p>
          <a:p>
            <a:r>
              <a:rPr lang="it-IT" altLang="en-US" sz="1400" b="1">
                <a:solidFill>
                  <a:srgbClr val="0000FF"/>
                </a:solidFill>
                <a:latin typeface="Tahoma" panose="020B0604030504040204" pitchFamily="34" charset="0"/>
              </a:rPr>
              <a:t>aziendale, normalmente variabile e collegato al raggiungimento di obiettivi prefissati</a:t>
            </a:r>
          </a:p>
        </p:txBody>
      </p:sp>
      <p:sp>
        <p:nvSpPr>
          <p:cNvPr id="4100" name="Text Box 3"/>
          <p:cNvSpPr txBox="1">
            <a:spLocks noChangeArrowheads="1"/>
          </p:cNvSpPr>
          <p:nvPr/>
        </p:nvSpPr>
        <p:spPr bwMode="auto">
          <a:xfrm>
            <a:off x="5219700" y="531813"/>
            <a:ext cx="3386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it-IT" altLang="en-US" sz="1400" b="1">
                <a:solidFill>
                  <a:srgbClr val="009900"/>
                </a:solidFill>
                <a:latin typeface="Tahoma" panose="020B0604030504040204" pitchFamily="34" charset="0"/>
              </a:rPr>
              <a:t>LA RETRIBUZIONE DIRETTA</a:t>
            </a:r>
          </a:p>
        </p:txBody>
      </p:sp>
      <p:sp>
        <p:nvSpPr>
          <p:cNvPr id="4101" name="Rectangle 4"/>
          <p:cNvSpPr>
            <a:spLocks noChangeArrowheads="1"/>
          </p:cNvSpPr>
          <p:nvPr/>
        </p:nvSpPr>
        <p:spPr bwMode="auto">
          <a:xfrm>
            <a:off x="539750" y="908050"/>
            <a:ext cx="8154988" cy="3529013"/>
          </a:xfrm>
          <a:prstGeom prst="rect">
            <a:avLst/>
          </a:prstGeom>
          <a:solidFill>
            <a:schemeClr val="bg1"/>
          </a:solidFill>
          <a:ln w="12700">
            <a:solidFill>
              <a:srgbClr val="FF0000"/>
            </a:solidFill>
            <a:miter lim="800000"/>
            <a:headEnd/>
            <a:tailEnd/>
          </a:ln>
        </p:spPr>
        <p:txBody>
          <a:bodyPr wrap="none" anchor="ctr"/>
          <a:lstStyle>
            <a:lvl1pPr>
              <a:tabLst>
                <a:tab pos="180975" algn="l"/>
              </a:tabLst>
              <a:defRPr sz="2400">
                <a:solidFill>
                  <a:schemeClr val="tx1"/>
                </a:solidFill>
                <a:latin typeface="Times New Roman" panose="02020603050405020304" pitchFamily="18" charset="0"/>
              </a:defRPr>
            </a:lvl1pPr>
            <a:lvl2pPr marL="742950" indent="-285750">
              <a:tabLst>
                <a:tab pos="180975" algn="l"/>
              </a:tabLst>
              <a:defRPr sz="2400">
                <a:solidFill>
                  <a:schemeClr val="tx1"/>
                </a:solidFill>
                <a:latin typeface="Times New Roman" panose="02020603050405020304" pitchFamily="18" charset="0"/>
              </a:defRPr>
            </a:lvl2pPr>
            <a:lvl3pPr marL="1143000" indent="-228600">
              <a:tabLst>
                <a:tab pos="180975" algn="l"/>
              </a:tabLst>
              <a:defRPr sz="2400">
                <a:solidFill>
                  <a:schemeClr val="tx1"/>
                </a:solidFill>
                <a:latin typeface="Times New Roman" panose="02020603050405020304" pitchFamily="18" charset="0"/>
              </a:defRPr>
            </a:lvl3pPr>
            <a:lvl4pPr marL="1600200" indent="-228600">
              <a:tabLst>
                <a:tab pos="180975" algn="l"/>
              </a:tabLst>
              <a:defRPr sz="2400">
                <a:solidFill>
                  <a:schemeClr val="tx1"/>
                </a:solidFill>
                <a:latin typeface="Times New Roman" panose="02020603050405020304" pitchFamily="18" charset="0"/>
              </a:defRPr>
            </a:lvl4pPr>
            <a:lvl5pPr marL="2057400" indent="-228600">
              <a:tabLst>
                <a:tab pos="180975"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80975"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80975"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80975"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80975" algn="l"/>
              </a:tabLst>
              <a:defRPr sz="2400">
                <a:solidFill>
                  <a:schemeClr val="tx1"/>
                </a:solidFill>
                <a:latin typeface="Times New Roman" panose="02020603050405020304" pitchFamily="18" charset="0"/>
              </a:defRPr>
            </a:lvl9pPr>
          </a:lstStyle>
          <a:p>
            <a:r>
              <a:rPr lang="it-IT" altLang="en-US" b="1">
                <a:solidFill>
                  <a:srgbClr val="FF0000"/>
                </a:solidFill>
                <a:latin typeface="Tahoma" panose="020B0604030504040204" pitchFamily="34" charset="0"/>
              </a:rPr>
              <a:t>LE INDENNITÀ: </a:t>
            </a:r>
            <a:r>
              <a:rPr lang="it-IT" altLang="en-US" sz="1400" b="1">
                <a:solidFill>
                  <a:srgbClr val="0000FF"/>
                </a:solidFill>
                <a:latin typeface="Tahoma" panose="020B0604030504040204" pitchFamily="34" charset="0"/>
              </a:rPr>
              <a:t>vengono corrisposte per le condizioni di maggior disagio o </a:t>
            </a:r>
          </a:p>
          <a:p>
            <a:r>
              <a:rPr lang="it-IT" altLang="en-US" sz="1400" b="1">
                <a:solidFill>
                  <a:srgbClr val="0000FF"/>
                </a:solidFill>
                <a:latin typeface="Tahoma" panose="020B0604030504040204" pitchFamily="34" charset="0"/>
              </a:rPr>
              <a:t>di particolare rischio, possono essere in percentuale o in cifra fissa, il CCNL prevede:</a:t>
            </a:r>
          </a:p>
          <a:p>
            <a:pPr>
              <a:buFontTx/>
              <a:buChar char="•"/>
            </a:pPr>
            <a:r>
              <a:rPr lang="it-IT" altLang="en-US" sz="1400" b="1">
                <a:solidFill>
                  <a:srgbClr val="0000FF"/>
                </a:solidFill>
                <a:latin typeface="Tahoma" panose="020B0604030504040204" pitchFamily="34" charset="0"/>
              </a:rPr>
              <a:t> </a:t>
            </a:r>
            <a:r>
              <a:rPr lang="it-IT" altLang="en-US" sz="1400" b="1" u="sng">
                <a:solidFill>
                  <a:srgbClr val="0000FF"/>
                </a:solidFill>
                <a:latin typeface="Tahoma" panose="020B0604030504040204" pitchFamily="34" charset="0"/>
              </a:rPr>
              <a:t>per disagiata sede</a:t>
            </a:r>
            <a:r>
              <a:rPr lang="it-IT" altLang="en-US" sz="1400" b="1">
                <a:solidFill>
                  <a:srgbClr val="0000FF"/>
                </a:solidFill>
                <a:latin typeface="Tahoma" panose="020B0604030504040204" pitchFamily="34" charset="0"/>
              </a:rPr>
              <a:t>, impossibilità di alloggio o distanze oltre 5 km da centro abitato;</a:t>
            </a:r>
          </a:p>
          <a:p>
            <a:pPr>
              <a:buFontTx/>
              <a:buChar char="•"/>
            </a:pPr>
            <a:r>
              <a:rPr lang="it-IT" altLang="en-US" sz="1400" b="1">
                <a:solidFill>
                  <a:srgbClr val="0000FF"/>
                </a:solidFill>
                <a:latin typeface="Tahoma" panose="020B0604030504040204" pitchFamily="34" charset="0"/>
              </a:rPr>
              <a:t> </a:t>
            </a:r>
            <a:r>
              <a:rPr lang="it-IT" altLang="en-US" sz="1400" b="1" u="sng">
                <a:solidFill>
                  <a:srgbClr val="0000FF"/>
                </a:solidFill>
                <a:latin typeface="Tahoma" panose="020B0604030504040204" pitchFamily="34" charset="0"/>
              </a:rPr>
              <a:t>di alta montagna e di sottosuolo</a:t>
            </a:r>
            <a:r>
              <a:rPr lang="it-IT" altLang="en-US" sz="1400" b="1">
                <a:solidFill>
                  <a:srgbClr val="0000FF"/>
                </a:solidFill>
                <a:latin typeface="Tahoma" panose="020B0604030504040204" pitchFamily="34" charset="0"/>
              </a:rPr>
              <a:t>, concordate a livello provinciale;</a:t>
            </a:r>
          </a:p>
          <a:p>
            <a:pPr>
              <a:buFontTx/>
              <a:buChar char="•"/>
            </a:pPr>
            <a:r>
              <a:rPr lang="it-IT" altLang="en-US" sz="1400" b="1">
                <a:solidFill>
                  <a:srgbClr val="0000FF"/>
                </a:solidFill>
                <a:latin typeface="Tahoma" panose="020B0604030504040204" pitchFamily="34" charset="0"/>
              </a:rPr>
              <a:t> </a:t>
            </a:r>
            <a:r>
              <a:rPr lang="it-IT" altLang="en-US" sz="1400" b="1" u="sng">
                <a:solidFill>
                  <a:srgbClr val="0000FF"/>
                </a:solidFill>
                <a:latin typeface="Tahoma" panose="020B0604030504040204" pitchFamily="34" charset="0"/>
              </a:rPr>
              <a:t>di maneggio danaro</a:t>
            </a:r>
            <a:r>
              <a:rPr lang="it-IT" altLang="en-US" sz="1400" b="1">
                <a:solidFill>
                  <a:srgbClr val="0000FF"/>
                </a:solidFill>
                <a:latin typeface="Tahoma" panose="020B0604030504040204" pitchFamily="34" charset="0"/>
              </a:rPr>
              <a:t>, per impiegati con mansioni contabili o di cassa (6% minimi);</a:t>
            </a:r>
          </a:p>
          <a:p>
            <a:pPr>
              <a:buFontTx/>
              <a:buChar char="•"/>
            </a:pPr>
            <a:r>
              <a:rPr lang="it-IT" altLang="en-US" sz="1400" b="1">
                <a:solidFill>
                  <a:srgbClr val="0000FF"/>
                </a:solidFill>
                <a:latin typeface="Tahoma" panose="020B0604030504040204" pitchFamily="34" charset="0"/>
              </a:rPr>
              <a:t> </a:t>
            </a:r>
            <a:r>
              <a:rPr lang="it-IT" altLang="en-US" sz="1400" b="1" u="sng">
                <a:solidFill>
                  <a:srgbClr val="0000FF"/>
                </a:solidFill>
                <a:latin typeface="Tahoma" panose="020B0604030504040204" pitchFamily="34" charset="0"/>
              </a:rPr>
              <a:t>di mensa,</a:t>
            </a:r>
            <a:r>
              <a:rPr lang="it-IT" altLang="en-US" sz="1400" b="1">
                <a:solidFill>
                  <a:srgbClr val="0000FF"/>
                </a:solidFill>
                <a:latin typeface="Tahoma" panose="020B0604030504040204" pitchFamily="34" charset="0"/>
              </a:rPr>
              <a:t> sostitutiva della mensa (dove c’è) per chi non può usufruirne;</a:t>
            </a:r>
          </a:p>
          <a:p>
            <a:pPr>
              <a:buFontTx/>
              <a:buChar char="•"/>
            </a:pPr>
            <a:r>
              <a:rPr lang="it-IT" altLang="en-US" sz="1400" b="1">
                <a:solidFill>
                  <a:srgbClr val="0000FF"/>
                </a:solidFill>
                <a:latin typeface="Tahoma" panose="020B0604030504040204" pitchFamily="34" charset="0"/>
              </a:rPr>
              <a:t> </a:t>
            </a:r>
            <a:r>
              <a:rPr lang="it-IT" altLang="en-US" sz="1400" b="1" u="sng">
                <a:solidFill>
                  <a:srgbClr val="0000FF"/>
                </a:solidFill>
                <a:latin typeface="Tahoma" panose="020B0604030504040204" pitchFamily="34" charset="0"/>
              </a:rPr>
              <a:t>di trasferta</a:t>
            </a:r>
            <a:r>
              <a:rPr lang="it-IT" altLang="en-US" sz="1400" b="1">
                <a:solidFill>
                  <a:srgbClr val="0000FF"/>
                </a:solidFill>
                <a:latin typeface="Tahoma" panose="020B0604030504040204" pitchFamily="34" charset="0"/>
              </a:rPr>
              <a:t>, con carattere di rimborso spese a coloro che prestano attività in luoghi </a:t>
            </a:r>
          </a:p>
          <a:p>
            <a:r>
              <a:rPr lang="it-IT" altLang="en-US" sz="1400" b="1">
                <a:solidFill>
                  <a:srgbClr val="0000FF"/>
                </a:solidFill>
                <a:latin typeface="Tahoma" panose="020B0604030504040204" pitchFamily="34" charset="0"/>
              </a:rPr>
              <a:t>  diversi della sede normale di lavoro;</a:t>
            </a:r>
          </a:p>
          <a:p>
            <a:pPr>
              <a:buFontTx/>
              <a:buChar char="•"/>
            </a:pPr>
            <a:r>
              <a:rPr lang="it-IT" altLang="en-US" sz="1400" b="1">
                <a:solidFill>
                  <a:srgbClr val="0000FF"/>
                </a:solidFill>
                <a:latin typeface="Tahoma" panose="020B0604030504040204" pitchFamily="34" charset="0"/>
              </a:rPr>
              <a:t> </a:t>
            </a:r>
            <a:r>
              <a:rPr lang="it-IT" altLang="en-US" sz="1400" b="1" u="sng">
                <a:solidFill>
                  <a:srgbClr val="0000FF"/>
                </a:solidFill>
                <a:latin typeface="Tahoma" panose="020B0604030504040204" pitchFamily="34" charset="0"/>
              </a:rPr>
              <a:t>di reperibilità</a:t>
            </a:r>
            <a:r>
              <a:rPr lang="it-IT" altLang="en-US" sz="1400" b="1">
                <a:solidFill>
                  <a:srgbClr val="0000FF"/>
                </a:solidFill>
                <a:latin typeface="Tahoma" panose="020B0604030504040204" pitchFamily="34" charset="0"/>
              </a:rPr>
              <a:t>, che compensa il lavoratore per il periodo in cui rimane reperibile </a:t>
            </a:r>
          </a:p>
          <a:p>
            <a:r>
              <a:rPr lang="it-IT" altLang="en-US" sz="1400" b="1">
                <a:solidFill>
                  <a:srgbClr val="0000FF"/>
                </a:solidFill>
                <a:latin typeface="Tahoma" panose="020B0604030504040204" pitchFamily="34" charset="0"/>
              </a:rPr>
              <a:t>	(a disposizione dell’azienda) per eventuali chiamate e interventi;</a:t>
            </a:r>
          </a:p>
          <a:p>
            <a:pPr>
              <a:buFontTx/>
              <a:buChar char="•"/>
            </a:pPr>
            <a:r>
              <a:rPr lang="it-IT" altLang="en-US" sz="1400" b="1">
                <a:solidFill>
                  <a:srgbClr val="0000FF"/>
                </a:solidFill>
                <a:latin typeface="Tahoma" panose="020B0604030504040204" pitchFamily="34" charset="0"/>
              </a:rPr>
              <a:t> </a:t>
            </a:r>
            <a:r>
              <a:rPr lang="it-IT" altLang="en-US" sz="1400" b="1" u="sng">
                <a:solidFill>
                  <a:srgbClr val="0000FF"/>
                </a:solidFill>
                <a:latin typeface="Tahoma" panose="020B0604030504040204" pitchFamily="34" charset="0"/>
              </a:rPr>
              <a:t>di vacanza contrattuale</a:t>
            </a:r>
            <a:r>
              <a:rPr lang="it-IT" altLang="en-US" sz="1400" b="1">
                <a:solidFill>
                  <a:srgbClr val="0000FF"/>
                </a:solidFill>
                <a:latin typeface="Tahoma" panose="020B0604030504040204" pitchFamily="34" charset="0"/>
              </a:rPr>
              <a:t>, elemento provvisorio che scatta in caso di ritardo nel negoziato</a:t>
            </a:r>
          </a:p>
          <a:p>
            <a:r>
              <a:rPr lang="it-IT" altLang="en-US" sz="1400" b="1">
                <a:solidFill>
                  <a:srgbClr val="0000FF"/>
                </a:solidFill>
                <a:latin typeface="Tahoma" panose="020B0604030504040204" pitchFamily="34" charset="0"/>
              </a:rPr>
              <a:t>  per il rinnovo del CCNL (3m - 30%, 6m - 50% inflazione programmata su minimi tab.);</a:t>
            </a:r>
          </a:p>
          <a:p>
            <a:pPr>
              <a:buFontTx/>
              <a:buChar char="•"/>
            </a:pPr>
            <a:r>
              <a:rPr lang="it-IT" altLang="en-US" sz="1400" b="1">
                <a:solidFill>
                  <a:srgbClr val="0000FF"/>
                </a:solidFill>
                <a:latin typeface="Tahoma" panose="020B0604030504040204" pitchFamily="34" charset="0"/>
              </a:rPr>
              <a:t> </a:t>
            </a:r>
            <a:r>
              <a:rPr lang="it-IT" altLang="en-US" sz="1400" b="1" u="sng">
                <a:solidFill>
                  <a:srgbClr val="0000FF"/>
                </a:solidFill>
                <a:latin typeface="Tahoma" panose="020B0604030504040204" pitchFamily="34" charset="0"/>
              </a:rPr>
              <a:t>sostitutiva di preavviso</a:t>
            </a:r>
            <a:r>
              <a:rPr lang="it-IT" altLang="en-US" sz="1400" b="1">
                <a:solidFill>
                  <a:srgbClr val="0000FF"/>
                </a:solidFill>
                <a:latin typeface="Tahoma" panose="020B0604030504040204" pitchFamily="34" charset="0"/>
              </a:rPr>
              <a:t>, la parte che risolve il rapporto di lavoro senza rispettare i</a:t>
            </a:r>
          </a:p>
          <a:p>
            <a:r>
              <a:rPr lang="it-IT" altLang="en-US" sz="1400" b="1">
                <a:solidFill>
                  <a:srgbClr val="0000FF"/>
                </a:solidFill>
                <a:latin typeface="Tahoma" panose="020B0604030504040204" pitchFamily="34" charset="0"/>
              </a:rPr>
              <a:t>  termini di preavviso deve corrispondere all’altra una penalità;</a:t>
            </a:r>
          </a:p>
          <a:p>
            <a:pPr>
              <a:buFontTx/>
              <a:buChar char="•"/>
            </a:pPr>
            <a:r>
              <a:rPr lang="it-IT" altLang="en-US" sz="1400" b="1">
                <a:solidFill>
                  <a:srgbClr val="0000FF"/>
                </a:solidFill>
                <a:latin typeface="Tahoma" panose="020B0604030504040204" pitchFamily="34" charset="0"/>
              </a:rPr>
              <a:t> </a:t>
            </a:r>
            <a:r>
              <a:rPr lang="it-IT" altLang="en-US" sz="1400" b="1" u="sng">
                <a:solidFill>
                  <a:srgbClr val="0000FF"/>
                </a:solidFill>
                <a:latin typeface="Tahoma" panose="020B0604030504040204" pitchFamily="34" charset="0"/>
              </a:rPr>
              <a:t>in caso di morte</a:t>
            </a:r>
            <a:r>
              <a:rPr lang="it-IT" altLang="en-US" sz="1400" b="1">
                <a:solidFill>
                  <a:srgbClr val="0000FF"/>
                </a:solidFill>
                <a:latin typeface="Tahoma" panose="020B0604030504040204" pitchFamily="34" charset="0"/>
              </a:rPr>
              <a:t>, indennità di mancato preavviso e TFR alla successione.</a:t>
            </a:r>
          </a:p>
        </p:txBody>
      </p:sp>
      <p:sp>
        <p:nvSpPr>
          <p:cNvPr id="4102" name="Rectangle 5"/>
          <p:cNvSpPr>
            <a:spLocks noChangeArrowheads="1"/>
          </p:cNvSpPr>
          <p:nvPr/>
        </p:nvSpPr>
        <p:spPr bwMode="auto">
          <a:xfrm>
            <a:off x="539750" y="5157788"/>
            <a:ext cx="8154988" cy="863600"/>
          </a:xfrm>
          <a:prstGeom prst="rect">
            <a:avLst/>
          </a:prstGeom>
          <a:solidFill>
            <a:schemeClr val="bg1"/>
          </a:solidFill>
          <a:ln w="12700">
            <a:solidFill>
              <a:srgbClr val="FF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b="1">
                <a:solidFill>
                  <a:srgbClr val="FF0000"/>
                </a:solidFill>
                <a:latin typeface="Tahoma" panose="020B0604030504040204" pitchFamily="34" charset="0"/>
              </a:rPr>
              <a:t>EROGAZIONI UNILATERALI: </a:t>
            </a:r>
            <a:r>
              <a:rPr lang="it-IT" altLang="en-US" sz="1400" b="1">
                <a:solidFill>
                  <a:srgbClr val="0000FF"/>
                </a:solidFill>
                <a:latin typeface="Tahoma" panose="020B0604030504040204" pitchFamily="34" charset="0"/>
              </a:rPr>
              <a:t>quote di salario che l’azienda eroga in</a:t>
            </a:r>
          </a:p>
          <a:p>
            <a:r>
              <a:rPr lang="it-IT" altLang="en-US" sz="1400" b="1">
                <a:solidFill>
                  <a:srgbClr val="0000FF"/>
                </a:solidFill>
                <a:latin typeface="Tahoma" panose="020B0604030504040204" pitchFamily="34" charset="0"/>
              </a:rPr>
              <a:t>modo individuale e senza criteri definiti, possono essere orari, mensili, permanenti o</a:t>
            </a:r>
          </a:p>
          <a:p>
            <a:r>
              <a:rPr lang="it-IT" altLang="en-US" sz="1400" b="1">
                <a:solidFill>
                  <a:srgbClr val="0000FF"/>
                </a:solidFill>
                <a:latin typeface="Tahoma" panose="020B0604030504040204" pitchFamily="34" charset="0"/>
              </a:rPr>
              <a:t> assorbibili, saltuari; se sotto forma mensile fa parte della retribuzione globale di fatto</a:t>
            </a:r>
          </a:p>
        </p:txBody>
      </p:sp>
    </p:spTree>
    <p:extLst>
      <p:ext uri="{BB962C8B-B14F-4D97-AF65-F5344CB8AC3E}">
        <p14:creationId xmlns:p14="http://schemas.microsoft.com/office/powerpoint/2010/main" val="134363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piè di pa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sz="1400"/>
              <a:t>a cura di FIM CISL Milano</a:t>
            </a:r>
          </a:p>
        </p:txBody>
      </p:sp>
      <p:sp>
        <p:nvSpPr>
          <p:cNvPr id="5123" name="Rectangle 2"/>
          <p:cNvSpPr>
            <a:spLocks noChangeArrowheads="1"/>
          </p:cNvSpPr>
          <p:nvPr/>
        </p:nvSpPr>
        <p:spPr bwMode="auto">
          <a:xfrm>
            <a:off x="539750" y="527050"/>
            <a:ext cx="8137525" cy="1989138"/>
          </a:xfrm>
          <a:prstGeom prst="rect">
            <a:avLst/>
          </a:prstGeom>
          <a:solidFill>
            <a:schemeClr val="bg1"/>
          </a:solidFill>
          <a:ln w="9525">
            <a:solidFill>
              <a:srgbClr val="FF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sz="2000" b="1">
                <a:solidFill>
                  <a:srgbClr val="FF0000"/>
                </a:solidFill>
                <a:latin typeface="Century Gothic" panose="020B0502020202020204" pitchFamily="34" charset="0"/>
              </a:rPr>
              <a:t> </a:t>
            </a:r>
            <a:r>
              <a:rPr lang="it-IT" altLang="en-US" b="1">
                <a:solidFill>
                  <a:srgbClr val="FF0000"/>
                </a:solidFill>
                <a:latin typeface="Tahoma" panose="020B0604030504040204" pitchFamily="34" charset="0"/>
              </a:rPr>
              <a:t>NOTA SUL LAVORO STRAORDINARIO:</a:t>
            </a:r>
            <a:r>
              <a:rPr lang="it-IT" altLang="en-US" sz="2000" b="1">
                <a:solidFill>
                  <a:srgbClr val="FF0000"/>
                </a:solidFill>
                <a:latin typeface="Century Gothic" panose="020B0502020202020204" pitchFamily="34" charset="0"/>
              </a:rPr>
              <a:t> </a:t>
            </a:r>
            <a:r>
              <a:rPr lang="it-IT" altLang="en-US" sz="1400" b="1">
                <a:solidFill>
                  <a:srgbClr val="0000FF"/>
                </a:solidFill>
                <a:latin typeface="Tahoma" panose="020B0604030504040204" pitchFamily="34" charset="0"/>
              </a:rPr>
              <a:t>nel CCNL l’orario </a:t>
            </a:r>
          </a:p>
          <a:p>
            <a:r>
              <a:rPr lang="it-IT" altLang="en-US" sz="1400" b="1">
                <a:solidFill>
                  <a:srgbClr val="0000FF"/>
                </a:solidFill>
                <a:latin typeface="Tahoma" panose="020B0604030504040204" pitchFamily="34" charset="0"/>
              </a:rPr>
              <a:t>di lavoro e’ di 40 ore settimanali, quindi superato questo numero di ore le restanti</a:t>
            </a:r>
          </a:p>
          <a:p>
            <a:r>
              <a:rPr lang="it-IT" altLang="en-US" sz="1400" b="1">
                <a:solidFill>
                  <a:srgbClr val="0000FF"/>
                </a:solidFill>
                <a:latin typeface="Tahoma" panose="020B0604030504040204" pitchFamily="34" charset="0"/>
              </a:rPr>
              <a:t>vengono individuate come lavoro straordinario. Il lavoro straordinario e’ contenuto nei </a:t>
            </a:r>
          </a:p>
          <a:p>
            <a:r>
              <a:rPr lang="it-IT" altLang="en-US" sz="1400" b="1">
                <a:solidFill>
                  <a:srgbClr val="0000FF"/>
                </a:solidFill>
                <a:latin typeface="Tahoma" panose="020B0604030504040204" pitchFamily="34" charset="0"/>
              </a:rPr>
              <a:t>limiti massimi di 2 h al giorno e 8 alla settimana, è inoltre previsto un tetto massimo di </a:t>
            </a:r>
          </a:p>
          <a:p>
            <a:r>
              <a:rPr lang="it-IT" altLang="en-US" sz="1400" b="1">
                <a:solidFill>
                  <a:srgbClr val="0000FF"/>
                </a:solidFill>
                <a:latin typeface="Tahoma" panose="020B0604030504040204" pitchFamily="34" charset="0"/>
              </a:rPr>
              <a:t>200 h annue per ciascun lavoratore per unità produttive con più di 200 dipendenti e di</a:t>
            </a:r>
          </a:p>
          <a:p>
            <a:r>
              <a:rPr lang="it-IT" altLang="en-US" sz="1400" b="1">
                <a:solidFill>
                  <a:srgbClr val="0000FF"/>
                </a:solidFill>
                <a:latin typeface="Tahoma" panose="020B0604030504040204" pitchFamily="34" charset="0"/>
              </a:rPr>
              <a:t>250 h per quelle con meno di 200 dipendenti. è prevista inoltre l’informazione preventiva</a:t>
            </a:r>
          </a:p>
          <a:p>
            <a:r>
              <a:rPr lang="it-IT" altLang="en-US" sz="1400" b="1">
                <a:solidFill>
                  <a:srgbClr val="0000FF"/>
                </a:solidFill>
                <a:latin typeface="Tahoma" panose="020B0604030504040204" pitchFamily="34" charset="0"/>
              </a:rPr>
              <a:t>alle RSU, sono esenti da tale informazione: 32 h annue pro capite per aziende superiori</a:t>
            </a:r>
          </a:p>
          <a:p>
            <a:r>
              <a:rPr lang="it-IT" altLang="en-US" sz="1400" b="1">
                <a:solidFill>
                  <a:srgbClr val="0000FF"/>
                </a:solidFill>
                <a:latin typeface="Tahoma" panose="020B0604030504040204" pitchFamily="34" charset="0"/>
              </a:rPr>
              <a:t>ai 200 dipendenti e 40 h annue per aziende fino a 200 dipendenti</a:t>
            </a:r>
          </a:p>
        </p:txBody>
      </p:sp>
      <p:sp>
        <p:nvSpPr>
          <p:cNvPr id="5124" name="Rectangle 3">
            <a:hlinkClick r:id="rId2" action="ppaction://hlinksldjump" highlightClick="1"/>
          </p:cNvPr>
          <p:cNvSpPr>
            <a:spLocks noChangeArrowheads="1"/>
          </p:cNvSpPr>
          <p:nvPr/>
        </p:nvSpPr>
        <p:spPr bwMode="auto">
          <a:xfrm>
            <a:off x="77724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25" name="Rectangle 4"/>
          <p:cNvSpPr>
            <a:spLocks noChangeArrowheads="1"/>
          </p:cNvSpPr>
          <p:nvPr/>
        </p:nvSpPr>
        <p:spPr bwMode="auto">
          <a:xfrm>
            <a:off x="611188" y="3479800"/>
            <a:ext cx="8135937" cy="1582738"/>
          </a:xfrm>
          <a:prstGeom prst="rect">
            <a:avLst/>
          </a:prstGeom>
          <a:solidFill>
            <a:schemeClr val="bg1"/>
          </a:solidFill>
          <a:ln w="9525">
            <a:solidFill>
              <a:srgbClr val="FF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en-US" sz="2000" b="1">
                <a:solidFill>
                  <a:srgbClr val="FF0000"/>
                </a:solidFill>
                <a:latin typeface="Century Gothic" panose="020B0502020202020204" pitchFamily="34" charset="0"/>
              </a:rPr>
              <a:t> </a:t>
            </a:r>
            <a:r>
              <a:rPr lang="it-IT" altLang="en-US" b="1">
                <a:solidFill>
                  <a:srgbClr val="FF0000"/>
                </a:solidFill>
                <a:latin typeface="Tahoma" panose="020B0604030504040204" pitchFamily="34" charset="0"/>
              </a:rPr>
              <a:t>NOTA BANCA ORE:</a:t>
            </a:r>
            <a:r>
              <a:rPr lang="it-IT" altLang="en-US" sz="2000" b="1">
                <a:solidFill>
                  <a:srgbClr val="FF0000"/>
                </a:solidFill>
                <a:latin typeface="Century Gothic" panose="020B0502020202020204" pitchFamily="34" charset="0"/>
              </a:rPr>
              <a:t> </a:t>
            </a:r>
            <a:r>
              <a:rPr lang="it-IT" altLang="en-US" sz="1400" b="1">
                <a:solidFill>
                  <a:srgbClr val="0000FF"/>
                </a:solidFill>
                <a:latin typeface="Tahoma" panose="020B0604030504040204" pitchFamily="34" charset="0"/>
              </a:rPr>
              <a:t>dal 1/1/ 2000 il CCNL prevede che per tutte le ore </a:t>
            </a:r>
          </a:p>
          <a:p>
            <a:r>
              <a:rPr lang="it-IT" altLang="en-US" sz="1400" b="1">
                <a:solidFill>
                  <a:srgbClr val="0000FF"/>
                </a:solidFill>
                <a:latin typeface="Tahoma" panose="020B0604030504040204" pitchFamily="34" charset="0"/>
              </a:rPr>
              <a:t>di STRAORDINARIO prestate oltre una FRANCHIGIA (di 80 h annue nelle aziende sotto</a:t>
            </a:r>
          </a:p>
          <a:p>
            <a:r>
              <a:rPr lang="it-IT" altLang="en-US" sz="1400" b="1">
                <a:solidFill>
                  <a:srgbClr val="0000FF"/>
                </a:solidFill>
                <a:latin typeface="Tahoma" panose="020B0604030504040204" pitchFamily="34" charset="0"/>
              </a:rPr>
              <a:t>200 dipendenti e di 32 h annue in quelle superiori ai 200) il lavoratore possa richiederne</a:t>
            </a:r>
          </a:p>
          <a:p>
            <a:r>
              <a:rPr lang="it-IT" altLang="en-US" sz="1400" b="1">
                <a:solidFill>
                  <a:srgbClr val="0000FF"/>
                </a:solidFill>
                <a:latin typeface="Tahoma" panose="020B0604030504040204" pitchFamily="34" charset="0"/>
              </a:rPr>
              <a:t>l’accumulo in BANCA ORE: per le dette ore verrà corrisposto nel mese di effettuazione </a:t>
            </a:r>
          </a:p>
          <a:p>
            <a:r>
              <a:rPr lang="it-IT" altLang="en-US" sz="1400" b="1">
                <a:solidFill>
                  <a:srgbClr val="0000FF"/>
                </a:solidFill>
                <a:latin typeface="Tahoma" panose="020B0604030504040204" pitchFamily="34" charset="0"/>
              </a:rPr>
              <a:t>dello straordinario il 50% delle maggiorazioni previste normalmente, ed, a partire dal </a:t>
            </a:r>
          </a:p>
          <a:p>
            <a:r>
              <a:rPr lang="it-IT" altLang="en-US" sz="1400" b="1">
                <a:solidFill>
                  <a:srgbClr val="0000FF"/>
                </a:solidFill>
                <a:latin typeface="Tahoma" panose="020B0604030504040204" pitchFamily="34" charset="0"/>
              </a:rPr>
              <a:t>mese successivo, il lavoratore potrà chiederne l’utilizzo come permesso retribuito</a:t>
            </a:r>
          </a:p>
        </p:txBody>
      </p:sp>
      <p:sp>
        <p:nvSpPr>
          <p:cNvPr id="2" name="Action Button: Return 1">
            <a:hlinkClick r:id="rId2" action="ppaction://hlinksldjump" highlightClick="1"/>
          </p:cNvPr>
          <p:cNvSpPr/>
          <p:nvPr/>
        </p:nvSpPr>
        <p:spPr>
          <a:xfrm>
            <a:off x="7884368" y="6243638"/>
            <a:ext cx="360040" cy="35371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94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Un approfondimento la stima delle elasticità della domanda di lavoro</a:t>
            </a:r>
            <a:endParaRPr lang="en-US" dirty="0"/>
          </a:p>
        </p:txBody>
      </p:sp>
      <p:sp>
        <p:nvSpPr>
          <p:cNvPr id="4" name="Segnaposto numero diapositiva 3"/>
          <p:cNvSpPr>
            <a:spLocks noGrp="1"/>
          </p:cNvSpPr>
          <p:nvPr>
            <p:ph type="sldNum" sz="quarter" idx="12"/>
          </p:nvPr>
        </p:nvSpPr>
        <p:spPr/>
        <p:txBody>
          <a:bodyPr/>
          <a:lstStyle/>
          <a:p>
            <a:pPr>
              <a:defRPr/>
            </a:pPr>
            <a:fld id="{FBFA8759-F172-4093-8C51-59AACF17F444}" type="slidenum">
              <a:rPr lang="it-IT" altLang="en-US" smtClean="0"/>
              <a:pPr>
                <a:defRPr/>
              </a:pPr>
              <a:t>4</a:t>
            </a:fld>
            <a:endParaRPr lang="it-IT" altLang="en-US"/>
          </a:p>
        </p:txBody>
      </p:sp>
      <p:pic>
        <p:nvPicPr>
          <p:cNvPr id="2" name="Immagine 1">
            <a:extLst>
              <a:ext uri="{FF2B5EF4-FFF2-40B4-BE49-F238E27FC236}">
                <a16:creationId xmlns:a16="http://schemas.microsoft.com/office/drawing/2014/main" id="{BC1557D7-1DFC-4E32-A449-CADB58EA4ADF}"/>
              </a:ext>
            </a:extLst>
          </p:cNvPr>
          <p:cNvPicPr>
            <a:picLocks noChangeAspect="1"/>
          </p:cNvPicPr>
          <p:nvPr/>
        </p:nvPicPr>
        <p:blipFill>
          <a:blip r:embed="rId2"/>
          <a:stretch>
            <a:fillRect/>
          </a:stretch>
        </p:blipFill>
        <p:spPr>
          <a:xfrm>
            <a:off x="1691680" y="1528762"/>
            <a:ext cx="5248047" cy="5197228"/>
          </a:xfrm>
          <a:prstGeom prst="rect">
            <a:avLst/>
          </a:prstGeom>
        </p:spPr>
      </p:pic>
    </p:spTree>
    <p:extLst>
      <p:ext uri="{BB962C8B-B14F-4D97-AF65-F5344CB8AC3E}">
        <p14:creationId xmlns:p14="http://schemas.microsoft.com/office/powerpoint/2010/main" val="279814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0C66FF-E997-420E-A653-16B29526295A}"/>
              </a:ext>
            </a:extLst>
          </p:cNvPr>
          <p:cNvSpPr>
            <a:spLocks noGrp="1"/>
          </p:cNvSpPr>
          <p:nvPr>
            <p:ph type="title"/>
          </p:nvPr>
        </p:nvSpPr>
        <p:spPr/>
        <p:txBody>
          <a:bodyPr/>
          <a:lstStyle/>
          <a:p>
            <a:r>
              <a:rPr lang="it-IT" sz="3600" dirty="0"/>
              <a:t>Quali obiettivi ha questo lavoro empirico?</a:t>
            </a:r>
          </a:p>
        </p:txBody>
      </p:sp>
      <p:sp>
        <p:nvSpPr>
          <p:cNvPr id="7" name="Segnaposto contenuto 6">
            <a:extLst>
              <a:ext uri="{FF2B5EF4-FFF2-40B4-BE49-F238E27FC236}">
                <a16:creationId xmlns:a16="http://schemas.microsoft.com/office/drawing/2014/main" id="{77435A33-05CA-4154-A425-B04EFA8503CC}"/>
              </a:ext>
            </a:extLst>
          </p:cNvPr>
          <p:cNvSpPr>
            <a:spLocks noGrp="1"/>
          </p:cNvSpPr>
          <p:nvPr>
            <p:ph idx="1"/>
          </p:nvPr>
        </p:nvSpPr>
        <p:spPr>
          <a:xfrm>
            <a:off x="323528" y="1011861"/>
            <a:ext cx="8280920" cy="2489147"/>
          </a:xfrm>
        </p:spPr>
        <p:txBody>
          <a:bodyPr/>
          <a:lstStyle/>
          <a:p>
            <a:r>
              <a:rPr lang="it-IT" sz="1800" dirty="0"/>
              <a:t>Analizzare i motivi per cui la domanda di lavoro nei Paesi dell’UE «centrali» e «periferici» abbiano reagito in modo diverso alla ripresa dopo la crisi del 2009-12</a:t>
            </a:r>
          </a:p>
          <a:p>
            <a:r>
              <a:rPr lang="it-IT" sz="1800" dirty="0"/>
              <a:t>Ad una prima analisi dei dati, appare chiaramente che, per i paesi periferici, l’aumento del debito pubblico e dell’inflazione abbiano spinto i governi ad avviare misure restrittive che hanno inciso sulla crescita economica e ridotto l’occupazione. Questo ha costretto le imprese a ridurre i prezzi e i salari.</a:t>
            </a:r>
          </a:p>
          <a:p>
            <a:r>
              <a:rPr lang="it-IT" sz="1800" dirty="0"/>
              <a:t>Ma quali erano i numeri e gli andamenti prima della crisi nel settore manifatturiero in particolare? Dopo la crisi le caratteristiche sono cambiate?</a:t>
            </a:r>
          </a:p>
        </p:txBody>
      </p:sp>
      <p:sp>
        <p:nvSpPr>
          <p:cNvPr id="4" name="Segnaposto numero diapositiva 3">
            <a:extLst>
              <a:ext uri="{FF2B5EF4-FFF2-40B4-BE49-F238E27FC236}">
                <a16:creationId xmlns:a16="http://schemas.microsoft.com/office/drawing/2014/main" id="{D366A476-25FD-4D13-A2BD-75229682EAA2}"/>
              </a:ext>
            </a:extLst>
          </p:cNvPr>
          <p:cNvSpPr>
            <a:spLocks noGrp="1"/>
          </p:cNvSpPr>
          <p:nvPr>
            <p:ph type="sldNum" sz="quarter" idx="12"/>
          </p:nvPr>
        </p:nvSpPr>
        <p:spPr/>
        <p:txBody>
          <a:bodyPr/>
          <a:lstStyle/>
          <a:p>
            <a:pPr>
              <a:defRPr/>
            </a:pPr>
            <a:fld id="{FBFA8759-F172-4093-8C51-59AACF17F444}" type="slidenum">
              <a:rPr lang="it-IT" altLang="en-US" smtClean="0"/>
              <a:pPr>
                <a:defRPr/>
              </a:pPr>
              <a:t>5</a:t>
            </a:fld>
            <a:endParaRPr lang="it-IT" altLang="en-US"/>
          </a:p>
        </p:txBody>
      </p:sp>
      <p:pic>
        <p:nvPicPr>
          <p:cNvPr id="5" name="Immagine 4">
            <a:extLst>
              <a:ext uri="{FF2B5EF4-FFF2-40B4-BE49-F238E27FC236}">
                <a16:creationId xmlns:a16="http://schemas.microsoft.com/office/drawing/2014/main" id="{0A8B0A78-09BD-496A-BE9E-7887A8E39008}"/>
              </a:ext>
            </a:extLst>
          </p:cNvPr>
          <p:cNvPicPr>
            <a:picLocks noChangeAspect="1"/>
          </p:cNvPicPr>
          <p:nvPr/>
        </p:nvPicPr>
        <p:blipFill>
          <a:blip r:embed="rId2"/>
          <a:stretch>
            <a:fillRect/>
          </a:stretch>
        </p:blipFill>
        <p:spPr>
          <a:xfrm>
            <a:off x="-6614" y="3717032"/>
            <a:ext cx="4769063" cy="3009269"/>
          </a:xfrm>
          <a:prstGeom prst="rect">
            <a:avLst/>
          </a:prstGeom>
        </p:spPr>
      </p:pic>
      <p:pic>
        <p:nvPicPr>
          <p:cNvPr id="6" name="Immagine 5">
            <a:extLst>
              <a:ext uri="{FF2B5EF4-FFF2-40B4-BE49-F238E27FC236}">
                <a16:creationId xmlns:a16="http://schemas.microsoft.com/office/drawing/2014/main" id="{10714105-F726-4F11-A2A3-2DC657613536}"/>
              </a:ext>
            </a:extLst>
          </p:cNvPr>
          <p:cNvPicPr>
            <a:picLocks noChangeAspect="1"/>
          </p:cNvPicPr>
          <p:nvPr/>
        </p:nvPicPr>
        <p:blipFill>
          <a:blip r:embed="rId3"/>
          <a:stretch>
            <a:fillRect/>
          </a:stretch>
        </p:blipFill>
        <p:spPr>
          <a:xfrm>
            <a:off x="4762449" y="4005064"/>
            <a:ext cx="4414748" cy="2461569"/>
          </a:xfrm>
          <a:prstGeom prst="rect">
            <a:avLst/>
          </a:prstGeom>
        </p:spPr>
      </p:pic>
      <p:cxnSp>
        <p:nvCxnSpPr>
          <p:cNvPr id="9" name="Connettore diritto 8">
            <a:extLst>
              <a:ext uri="{FF2B5EF4-FFF2-40B4-BE49-F238E27FC236}">
                <a16:creationId xmlns:a16="http://schemas.microsoft.com/office/drawing/2014/main" id="{D60A8F1A-3CAB-40FD-85E2-479982C104BE}"/>
              </a:ext>
            </a:extLst>
          </p:cNvPr>
          <p:cNvCxnSpPr/>
          <p:nvPr/>
        </p:nvCxnSpPr>
        <p:spPr>
          <a:xfrm>
            <a:off x="457200" y="4797152"/>
            <a:ext cx="4186808" cy="0"/>
          </a:xfrm>
          <a:prstGeom prst="line">
            <a:avLst/>
          </a:prstGeom>
        </p:spPr>
        <p:style>
          <a:lnRef idx="2">
            <a:schemeClr val="dk1"/>
          </a:lnRef>
          <a:fillRef idx="0">
            <a:schemeClr val="dk1"/>
          </a:fillRef>
          <a:effectRef idx="1">
            <a:schemeClr val="dk1"/>
          </a:effectRef>
          <a:fontRef idx="minor">
            <a:schemeClr val="tx1"/>
          </a:fontRef>
        </p:style>
      </p:cxnSp>
      <p:cxnSp>
        <p:nvCxnSpPr>
          <p:cNvPr id="10" name="Connettore diritto 9">
            <a:extLst>
              <a:ext uri="{FF2B5EF4-FFF2-40B4-BE49-F238E27FC236}">
                <a16:creationId xmlns:a16="http://schemas.microsoft.com/office/drawing/2014/main" id="{4F92992D-D28C-4685-8346-4F67E0148B06}"/>
              </a:ext>
            </a:extLst>
          </p:cNvPr>
          <p:cNvCxnSpPr>
            <a:cxnSpLocks/>
          </p:cNvCxnSpPr>
          <p:nvPr/>
        </p:nvCxnSpPr>
        <p:spPr>
          <a:xfrm>
            <a:off x="5076056" y="5589240"/>
            <a:ext cx="4032448"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999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F10B2C-F909-41DE-9031-8AF1A322EC73}"/>
              </a:ext>
            </a:extLst>
          </p:cNvPr>
          <p:cNvSpPr>
            <a:spLocks noGrp="1"/>
          </p:cNvSpPr>
          <p:nvPr>
            <p:ph type="title"/>
          </p:nvPr>
        </p:nvSpPr>
        <p:spPr/>
        <p:txBody>
          <a:bodyPr/>
          <a:lstStyle/>
          <a:p>
            <a:r>
              <a:rPr lang="it-IT" dirty="0"/>
              <a:t>E per quanto riguarda l’incidenza del lavoro e degli altri input…</a:t>
            </a:r>
          </a:p>
        </p:txBody>
      </p:sp>
      <p:sp>
        <p:nvSpPr>
          <p:cNvPr id="4" name="Segnaposto numero diapositiva 3">
            <a:extLst>
              <a:ext uri="{FF2B5EF4-FFF2-40B4-BE49-F238E27FC236}">
                <a16:creationId xmlns:a16="http://schemas.microsoft.com/office/drawing/2014/main" id="{5D2C1C7F-742E-4501-9B0E-C32054EB6BB2}"/>
              </a:ext>
            </a:extLst>
          </p:cNvPr>
          <p:cNvSpPr>
            <a:spLocks noGrp="1"/>
          </p:cNvSpPr>
          <p:nvPr>
            <p:ph type="sldNum" sz="quarter" idx="12"/>
          </p:nvPr>
        </p:nvSpPr>
        <p:spPr/>
        <p:txBody>
          <a:bodyPr/>
          <a:lstStyle/>
          <a:p>
            <a:pPr>
              <a:defRPr/>
            </a:pPr>
            <a:fld id="{FBFA8759-F172-4093-8C51-59AACF17F444}" type="slidenum">
              <a:rPr lang="it-IT" altLang="en-US" smtClean="0"/>
              <a:pPr>
                <a:defRPr/>
              </a:pPr>
              <a:t>6</a:t>
            </a:fld>
            <a:endParaRPr lang="it-IT" altLang="en-US"/>
          </a:p>
        </p:txBody>
      </p:sp>
      <p:pic>
        <p:nvPicPr>
          <p:cNvPr id="5" name="Immagine 4">
            <a:extLst>
              <a:ext uri="{FF2B5EF4-FFF2-40B4-BE49-F238E27FC236}">
                <a16:creationId xmlns:a16="http://schemas.microsoft.com/office/drawing/2014/main" id="{AA10A7D2-266D-4B76-BF13-943729A04BED}"/>
              </a:ext>
            </a:extLst>
          </p:cNvPr>
          <p:cNvPicPr>
            <a:picLocks noChangeAspect="1"/>
          </p:cNvPicPr>
          <p:nvPr/>
        </p:nvPicPr>
        <p:blipFill>
          <a:blip r:embed="rId2"/>
          <a:stretch>
            <a:fillRect/>
          </a:stretch>
        </p:blipFill>
        <p:spPr>
          <a:xfrm>
            <a:off x="179512" y="1628800"/>
            <a:ext cx="5040467" cy="2701328"/>
          </a:xfrm>
          <a:prstGeom prst="rect">
            <a:avLst/>
          </a:prstGeom>
        </p:spPr>
      </p:pic>
      <p:pic>
        <p:nvPicPr>
          <p:cNvPr id="6" name="Immagine 5">
            <a:extLst>
              <a:ext uri="{FF2B5EF4-FFF2-40B4-BE49-F238E27FC236}">
                <a16:creationId xmlns:a16="http://schemas.microsoft.com/office/drawing/2014/main" id="{CA066DC5-CD2A-48C5-AC59-34EAEEC6CB48}"/>
              </a:ext>
            </a:extLst>
          </p:cNvPr>
          <p:cNvPicPr>
            <a:picLocks noChangeAspect="1"/>
          </p:cNvPicPr>
          <p:nvPr/>
        </p:nvPicPr>
        <p:blipFill>
          <a:blip r:embed="rId3"/>
          <a:stretch>
            <a:fillRect/>
          </a:stretch>
        </p:blipFill>
        <p:spPr>
          <a:xfrm>
            <a:off x="3995936" y="4077072"/>
            <a:ext cx="5031617" cy="2716672"/>
          </a:xfrm>
          <a:prstGeom prst="rect">
            <a:avLst/>
          </a:prstGeom>
        </p:spPr>
      </p:pic>
      <p:sp>
        <p:nvSpPr>
          <p:cNvPr id="7" name="Freccia a sinistra 6">
            <a:extLst>
              <a:ext uri="{FF2B5EF4-FFF2-40B4-BE49-F238E27FC236}">
                <a16:creationId xmlns:a16="http://schemas.microsoft.com/office/drawing/2014/main" id="{76C1003A-6C1E-4285-B7A2-547BC8864BA7}"/>
              </a:ext>
            </a:extLst>
          </p:cNvPr>
          <p:cNvSpPr/>
          <p:nvPr/>
        </p:nvSpPr>
        <p:spPr>
          <a:xfrm>
            <a:off x="5076056" y="3429000"/>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sinistra 7">
            <a:extLst>
              <a:ext uri="{FF2B5EF4-FFF2-40B4-BE49-F238E27FC236}">
                <a16:creationId xmlns:a16="http://schemas.microsoft.com/office/drawing/2014/main" id="{3CAB6357-8DF9-4375-9282-1B1972CD8E2A}"/>
              </a:ext>
            </a:extLst>
          </p:cNvPr>
          <p:cNvSpPr/>
          <p:nvPr/>
        </p:nvSpPr>
        <p:spPr>
          <a:xfrm>
            <a:off x="8820472" y="5418638"/>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4BF98071-554D-4FB8-A595-EBDADB37ACA6}"/>
              </a:ext>
            </a:extLst>
          </p:cNvPr>
          <p:cNvSpPr txBox="1"/>
          <p:nvPr/>
        </p:nvSpPr>
        <p:spPr>
          <a:xfrm>
            <a:off x="5868144" y="1916832"/>
            <a:ext cx="2808312" cy="1754326"/>
          </a:xfrm>
          <a:prstGeom prst="rect">
            <a:avLst/>
          </a:prstGeom>
          <a:noFill/>
        </p:spPr>
        <p:txBody>
          <a:bodyPr wrap="square" rtlCol="0">
            <a:spAutoFit/>
          </a:bodyPr>
          <a:lstStyle/>
          <a:p>
            <a:r>
              <a:rPr lang="it-IT" dirty="0"/>
              <a:t>La riduzione delle retribuzioni in atto sul VA, fa il paio con l’incremento della quota di prodotti intermedi nella produzione lorda totale</a:t>
            </a:r>
          </a:p>
        </p:txBody>
      </p:sp>
      <p:sp>
        <p:nvSpPr>
          <p:cNvPr id="10" name="CasellaDiTesto 9">
            <a:extLst>
              <a:ext uri="{FF2B5EF4-FFF2-40B4-BE49-F238E27FC236}">
                <a16:creationId xmlns:a16="http://schemas.microsoft.com/office/drawing/2014/main" id="{D9E532D4-6ABE-46BB-8689-8E031D7FC2F2}"/>
              </a:ext>
            </a:extLst>
          </p:cNvPr>
          <p:cNvSpPr txBox="1"/>
          <p:nvPr/>
        </p:nvSpPr>
        <p:spPr>
          <a:xfrm>
            <a:off x="157055" y="4359576"/>
            <a:ext cx="3807573" cy="1815882"/>
          </a:xfrm>
          <a:prstGeom prst="rect">
            <a:avLst/>
          </a:prstGeom>
          <a:noFill/>
        </p:spPr>
        <p:txBody>
          <a:bodyPr wrap="square" rtlCol="0">
            <a:spAutoFit/>
          </a:bodyPr>
          <a:lstStyle/>
          <a:p>
            <a:r>
              <a:rPr lang="it-IT" sz="1600" dirty="0">
                <a:solidFill>
                  <a:srgbClr val="FF0000"/>
                </a:solidFill>
              </a:rPr>
              <a:t>Lettura del cambiamento</a:t>
            </a:r>
            <a:r>
              <a:rPr lang="it-IT" sz="1600" dirty="0"/>
              <a:t>: Il minore impiego di lavoratori nel complesso è dovuto alla </a:t>
            </a:r>
            <a:r>
              <a:rPr lang="it-IT" sz="1600" dirty="0">
                <a:solidFill>
                  <a:srgbClr val="0033CC"/>
                </a:solidFill>
              </a:rPr>
              <a:t>globalizzazione (Paesi centrali) e alla perdita di competitività dei settori maturi e dei Paesi periferici</a:t>
            </a:r>
            <a:r>
              <a:rPr lang="it-IT" sz="1600" dirty="0"/>
              <a:t>, in cui questi settori sono maggiormente presenti</a:t>
            </a:r>
          </a:p>
        </p:txBody>
      </p:sp>
    </p:spTree>
    <p:extLst>
      <p:ext uri="{BB962C8B-B14F-4D97-AF65-F5344CB8AC3E}">
        <p14:creationId xmlns:p14="http://schemas.microsoft.com/office/powerpoint/2010/main" val="70923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7D8800-14C9-4908-8556-042C44C5E751}"/>
              </a:ext>
            </a:extLst>
          </p:cNvPr>
          <p:cNvSpPr>
            <a:spLocks noGrp="1"/>
          </p:cNvSpPr>
          <p:nvPr>
            <p:ph type="title"/>
          </p:nvPr>
        </p:nvSpPr>
        <p:spPr/>
        <p:txBody>
          <a:bodyPr/>
          <a:lstStyle/>
          <a:p>
            <a:r>
              <a:rPr lang="it-IT" dirty="0"/>
              <a:t>Paesi e settori</a:t>
            </a:r>
          </a:p>
        </p:txBody>
      </p:sp>
      <p:sp>
        <p:nvSpPr>
          <p:cNvPr id="3" name="Segnaposto numero diapositiva 2">
            <a:extLst>
              <a:ext uri="{FF2B5EF4-FFF2-40B4-BE49-F238E27FC236}">
                <a16:creationId xmlns:a16="http://schemas.microsoft.com/office/drawing/2014/main" id="{1D832BF6-1DA0-4B65-82A8-EAE7F38353F0}"/>
              </a:ext>
            </a:extLst>
          </p:cNvPr>
          <p:cNvSpPr>
            <a:spLocks noGrp="1"/>
          </p:cNvSpPr>
          <p:nvPr>
            <p:ph type="sldNum" sz="quarter" idx="12"/>
          </p:nvPr>
        </p:nvSpPr>
        <p:spPr/>
        <p:txBody>
          <a:bodyPr/>
          <a:lstStyle/>
          <a:p>
            <a:pPr>
              <a:defRPr/>
            </a:pPr>
            <a:fld id="{7AB0B94B-997A-47EA-84D4-7BC141F0C2C2}" type="slidenum">
              <a:rPr lang="it-IT" altLang="en-US" smtClean="0"/>
              <a:pPr>
                <a:defRPr/>
              </a:pPr>
              <a:t>7</a:t>
            </a:fld>
            <a:endParaRPr lang="it-IT" altLang="en-US"/>
          </a:p>
        </p:txBody>
      </p:sp>
      <p:pic>
        <p:nvPicPr>
          <p:cNvPr id="4" name="Immagine 3">
            <a:extLst>
              <a:ext uri="{FF2B5EF4-FFF2-40B4-BE49-F238E27FC236}">
                <a16:creationId xmlns:a16="http://schemas.microsoft.com/office/drawing/2014/main" id="{D4481C01-43D2-4D84-81D3-2E1C51B441C0}"/>
              </a:ext>
            </a:extLst>
          </p:cNvPr>
          <p:cNvPicPr>
            <a:picLocks noChangeAspect="1"/>
          </p:cNvPicPr>
          <p:nvPr/>
        </p:nvPicPr>
        <p:blipFill>
          <a:blip r:embed="rId2"/>
          <a:stretch>
            <a:fillRect/>
          </a:stretch>
        </p:blipFill>
        <p:spPr>
          <a:xfrm>
            <a:off x="899592" y="980728"/>
            <a:ext cx="7128792" cy="3798987"/>
          </a:xfrm>
          <a:prstGeom prst="rect">
            <a:avLst/>
          </a:prstGeom>
        </p:spPr>
      </p:pic>
      <p:sp>
        <p:nvSpPr>
          <p:cNvPr id="5" name="Freccia in su 4">
            <a:extLst>
              <a:ext uri="{FF2B5EF4-FFF2-40B4-BE49-F238E27FC236}">
                <a16:creationId xmlns:a16="http://schemas.microsoft.com/office/drawing/2014/main" id="{B70A0820-3A10-471B-B032-0F2DA10562F3}"/>
              </a:ext>
            </a:extLst>
          </p:cNvPr>
          <p:cNvSpPr/>
          <p:nvPr/>
        </p:nvSpPr>
        <p:spPr>
          <a:xfrm>
            <a:off x="4498947" y="4779715"/>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su 5">
            <a:extLst>
              <a:ext uri="{FF2B5EF4-FFF2-40B4-BE49-F238E27FC236}">
                <a16:creationId xmlns:a16="http://schemas.microsoft.com/office/drawing/2014/main" id="{E15591BE-139C-467C-B68F-4FD033D5281D}"/>
              </a:ext>
            </a:extLst>
          </p:cNvPr>
          <p:cNvSpPr/>
          <p:nvPr/>
        </p:nvSpPr>
        <p:spPr>
          <a:xfrm>
            <a:off x="5146884" y="4779715"/>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su 6">
            <a:extLst>
              <a:ext uri="{FF2B5EF4-FFF2-40B4-BE49-F238E27FC236}">
                <a16:creationId xmlns:a16="http://schemas.microsoft.com/office/drawing/2014/main" id="{6E038CCB-07E0-4B77-81D2-A4BA6D6CEC47}"/>
              </a:ext>
            </a:extLst>
          </p:cNvPr>
          <p:cNvSpPr/>
          <p:nvPr/>
        </p:nvSpPr>
        <p:spPr>
          <a:xfrm>
            <a:off x="7511988" y="4782253"/>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su 7">
            <a:extLst>
              <a:ext uri="{FF2B5EF4-FFF2-40B4-BE49-F238E27FC236}">
                <a16:creationId xmlns:a16="http://schemas.microsoft.com/office/drawing/2014/main" id="{F53956FA-D404-4722-92C1-B555716FCB08}"/>
              </a:ext>
            </a:extLst>
          </p:cNvPr>
          <p:cNvSpPr/>
          <p:nvPr/>
        </p:nvSpPr>
        <p:spPr>
          <a:xfrm>
            <a:off x="6876256" y="4779715"/>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DF1F90D3-C6D4-40DB-9D1B-10FC278323AE}"/>
              </a:ext>
            </a:extLst>
          </p:cNvPr>
          <p:cNvSpPr txBox="1"/>
          <p:nvPr/>
        </p:nvSpPr>
        <p:spPr>
          <a:xfrm>
            <a:off x="899592" y="5058874"/>
            <a:ext cx="7344816" cy="1200329"/>
          </a:xfrm>
          <a:prstGeom prst="rect">
            <a:avLst/>
          </a:prstGeom>
          <a:noFill/>
        </p:spPr>
        <p:txBody>
          <a:bodyPr wrap="square" rtlCol="0">
            <a:spAutoFit/>
          </a:bodyPr>
          <a:lstStyle/>
          <a:p>
            <a:r>
              <a:rPr lang="it-IT" dirty="0"/>
              <a:t>Quanto conta il settore manifatturiero per i paesi considerati? Tra il 15 e il 25% del totale nel 2007. Una domanda di ricerca che possiamo porci oggi è: nel 2019, prima della pandemia, quanto contava? E’ cambiato qualcosa dopo con la de-globalizzazione?</a:t>
            </a:r>
          </a:p>
        </p:txBody>
      </p:sp>
    </p:spTree>
    <p:extLst>
      <p:ext uri="{BB962C8B-B14F-4D97-AF65-F5344CB8AC3E}">
        <p14:creationId xmlns:p14="http://schemas.microsoft.com/office/powerpoint/2010/main" val="4308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11560" y="266427"/>
            <a:ext cx="8229600" cy="1139825"/>
          </a:xfrm>
        </p:spPr>
        <p:txBody>
          <a:bodyPr/>
          <a:lstStyle/>
          <a:p>
            <a:r>
              <a:rPr lang="it-IT" dirty="0"/>
              <a:t>I modelli per le stime della domanda </a:t>
            </a:r>
            <a:r>
              <a:rPr lang="it-IT" sz="1800" dirty="0"/>
              <a:t>(un esempio da </a:t>
            </a:r>
            <a:r>
              <a:rPr lang="it-IT" sz="1800" dirty="0" err="1">
                <a:hlinkClick r:id="rId2"/>
              </a:rPr>
              <a:t>Adam&amp;Moutos</a:t>
            </a:r>
            <a:r>
              <a:rPr lang="it-IT" sz="1800" dirty="0">
                <a:hlinkClick r:id="rId2"/>
              </a:rPr>
              <a:t>, 2014</a:t>
            </a:r>
            <a:r>
              <a:rPr lang="it-IT" sz="1800" dirty="0"/>
              <a:t>) </a:t>
            </a:r>
            <a:endParaRPr lang="en-US" sz="1800" dirty="0"/>
          </a:p>
        </p:txBody>
      </p:sp>
      <p:sp>
        <p:nvSpPr>
          <p:cNvPr id="4" name="Segnaposto numero diapositiva 3"/>
          <p:cNvSpPr>
            <a:spLocks noGrp="1"/>
          </p:cNvSpPr>
          <p:nvPr>
            <p:ph type="sldNum" sz="quarter" idx="12"/>
          </p:nvPr>
        </p:nvSpPr>
        <p:spPr/>
        <p:txBody>
          <a:bodyPr/>
          <a:lstStyle/>
          <a:p>
            <a:pPr>
              <a:defRPr/>
            </a:pPr>
            <a:fld id="{FBFA8759-F172-4093-8C51-59AACF17F444}" type="slidenum">
              <a:rPr lang="it-IT" altLang="en-US" smtClean="0"/>
              <a:pPr>
                <a:defRPr/>
              </a:pPr>
              <a:t>8</a:t>
            </a:fld>
            <a:endParaRPr lang="it-IT" altLang="en-US"/>
          </a:p>
        </p:txBody>
      </p:sp>
      <p:sp>
        <p:nvSpPr>
          <p:cNvPr id="6" name="Segnaposto contenuto 5"/>
          <p:cNvSpPr>
            <a:spLocks noGrp="1"/>
          </p:cNvSpPr>
          <p:nvPr>
            <p:ph idx="1"/>
          </p:nvPr>
        </p:nvSpPr>
        <p:spPr/>
        <p:txBody>
          <a:bodyPr/>
          <a:lstStyle/>
          <a:p>
            <a:r>
              <a:rPr lang="it-IT" sz="2000" dirty="0"/>
              <a:t>La curva di domanda di lavoro secondo </a:t>
            </a:r>
            <a:r>
              <a:rPr lang="it-IT" sz="2000" dirty="0" err="1"/>
              <a:t>Hamermesh</a:t>
            </a:r>
            <a:r>
              <a:rPr lang="it-IT" sz="2000" dirty="0"/>
              <a:t> (1993), </a:t>
            </a:r>
            <a:r>
              <a:rPr lang="it-IT" sz="2000" dirty="0" err="1"/>
              <a:t>Slaughter</a:t>
            </a:r>
            <a:r>
              <a:rPr lang="it-IT" sz="2000" dirty="0"/>
              <a:t> (2001) e </a:t>
            </a:r>
            <a:r>
              <a:rPr lang="it-IT" sz="2000" dirty="0" err="1"/>
              <a:t>Hasan</a:t>
            </a:r>
            <a:r>
              <a:rPr lang="it-IT" sz="2000" dirty="0"/>
              <a:t> (2007) può essere definita da questa relazione:</a:t>
            </a:r>
          </a:p>
          <a:p>
            <a:endParaRPr lang="it-IT" sz="2000" dirty="0"/>
          </a:p>
          <a:p>
            <a:r>
              <a:rPr lang="it-IT" sz="2000" dirty="0"/>
              <a:t>Dove w=salario, r=costo del capitale, m=costo degli altri input intermedi e Q= Produzione.</a:t>
            </a:r>
          </a:p>
          <a:p>
            <a:r>
              <a:rPr lang="it-IT" sz="2000" dirty="0"/>
              <a:t>La curva di domanda può essere quindi sintetizzata da:</a:t>
            </a:r>
          </a:p>
          <a:p>
            <a:endParaRPr lang="it-IT" sz="2000" dirty="0"/>
          </a:p>
          <a:p>
            <a:endParaRPr lang="it-IT" sz="2000" dirty="0"/>
          </a:p>
          <a:p>
            <a:r>
              <a:rPr lang="en-US" sz="2000" b="1" dirty="0">
                <a:sym typeface="Symbol" panose="05050102010706020507" pitchFamily="18" charset="2"/>
              </a:rPr>
              <a:t></a:t>
            </a:r>
            <a:r>
              <a:rPr lang="en-US" sz="2000" dirty="0">
                <a:sym typeface="Symbol" panose="05050102010706020507" pitchFamily="18" charset="2"/>
              </a:rPr>
              <a:t>=</a:t>
            </a:r>
            <a:r>
              <a:rPr lang="en-US" sz="2000" dirty="0" err="1">
                <a:sym typeface="Symbol" panose="05050102010706020507" pitchFamily="18" charset="2"/>
              </a:rPr>
              <a:t>elasticità</a:t>
            </a:r>
            <a:r>
              <a:rPr lang="en-US" sz="2000" dirty="0">
                <a:sym typeface="Symbol" panose="05050102010706020507" pitchFamily="18" charset="2"/>
              </a:rPr>
              <a:t> </a:t>
            </a:r>
            <a:r>
              <a:rPr lang="en-US" sz="2000" dirty="0" err="1">
                <a:sym typeface="Symbol" panose="05050102010706020507" pitchFamily="18" charset="2"/>
              </a:rPr>
              <a:t>della</a:t>
            </a:r>
            <a:r>
              <a:rPr lang="en-US" sz="2000" dirty="0">
                <a:sym typeface="Symbol" panose="05050102010706020507" pitchFamily="18" charset="2"/>
              </a:rPr>
              <a:t> </a:t>
            </a:r>
            <a:r>
              <a:rPr lang="en-US" sz="2000" dirty="0" err="1">
                <a:sym typeface="Symbol" panose="05050102010706020507" pitchFamily="18" charset="2"/>
              </a:rPr>
              <a:t>domanda</a:t>
            </a:r>
            <a:r>
              <a:rPr lang="en-US" sz="2000" dirty="0">
                <a:sym typeface="Symbol" panose="05050102010706020507" pitchFamily="18" charset="2"/>
              </a:rPr>
              <a:t> di </a:t>
            </a:r>
            <a:r>
              <a:rPr lang="en-US" sz="2000" dirty="0" err="1">
                <a:sym typeface="Symbol" panose="05050102010706020507" pitchFamily="18" charset="2"/>
              </a:rPr>
              <a:t>lavoro</a:t>
            </a:r>
            <a:r>
              <a:rPr lang="en-US" sz="2000" dirty="0">
                <a:sym typeface="Symbol" panose="05050102010706020507" pitchFamily="18" charset="2"/>
              </a:rPr>
              <a:t> al </a:t>
            </a:r>
            <a:r>
              <a:rPr lang="en-US" sz="2000" dirty="0" err="1">
                <a:sym typeface="Symbol" panose="05050102010706020507" pitchFamily="18" charset="2"/>
              </a:rPr>
              <a:t>salario</a:t>
            </a:r>
            <a:r>
              <a:rPr lang="en-US" sz="2000" dirty="0">
                <a:sym typeface="Symbol" panose="05050102010706020507" pitchFamily="18" charset="2"/>
              </a:rPr>
              <a:t>; </a:t>
            </a:r>
            <a:r>
              <a:rPr lang="en-US" sz="2000" b="1" dirty="0">
                <a:sym typeface="Symbol" panose="05050102010706020507" pitchFamily="18" charset="2"/>
              </a:rPr>
              <a:t></a:t>
            </a:r>
            <a:r>
              <a:rPr lang="en-US" sz="2000" dirty="0">
                <a:sym typeface="Symbol" panose="05050102010706020507" pitchFamily="18" charset="2"/>
              </a:rPr>
              <a:t>=</a:t>
            </a:r>
            <a:r>
              <a:rPr lang="en-US" sz="2000" dirty="0" err="1">
                <a:sym typeface="Symbol" panose="05050102010706020507" pitchFamily="18" charset="2"/>
              </a:rPr>
              <a:t>elasticità</a:t>
            </a:r>
            <a:r>
              <a:rPr lang="en-US" sz="2000" dirty="0">
                <a:sym typeface="Symbol" panose="05050102010706020507" pitchFamily="18" charset="2"/>
              </a:rPr>
              <a:t> </a:t>
            </a:r>
            <a:r>
              <a:rPr lang="en-US" sz="2000" dirty="0" err="1">
                <a:sym typeface="Symbol" panose="05050102010706020507" pitchFamily="18" charset="2"/>
              </a:rPr>
              <a:t>della</a:t>
            </a:r>
            <a:r>
              <a:rPr lang="en-US" sz="2000" dirty="0">
                <a:sym typeface="Symbol" panose="05050102010706020507" pitchFamily="18" charset="2"/>
              </a:rPr>
              <a:t> </a:t>
            </a:r>
            <a:r>
              <a:rPr lang="en-US" sz="2000" dirty="0" err="1">
                <a:sym typeface="Symbol" panose="05050102010706020507" pitchFamily="18" charset="2"/>
              </a:rPr>
              <a:t>L</a:t>
            </a:r>
            <a:r>
              <a:rPr lang="en-US" sz="2000" baseline="30000" dirty="0" err="1">
                <a:sym typeface="Symbol" panose="05050102010706020507" pitchFamily="18" charset="2"/>
              </a:rPr>
              <a:t>d</a:t>
            </a:r>
            <a:r>
              <a:rPr lang="en-US" sz="2000" dirty="0">
                <a:sym typeface="Symbol" panose="05050102010706020507" pitchFamily="18" charset="2"/>
              </a:rPr>
              <a:t> al </a:t>
            </a:r>
            <a:r>
              <a:rPr lang="en-US" sz="2000" dirty="0" err="1">
                <a:sym typeface="Symbol" panose="05050102010706020507" pitchFamily="18" charset="2"/>
              </a:rPr>
              <a:t>variare</a:t>
            </a:r>
            <a:r>
              <a:rPr lang="en-US" sz="2000" dirty="0">
                <a:sym typeface="Symbol" panose="05050102010706020507" pitchFamily="18" charset="2"/>
              </a:rPr>
              <a:t> del </a:t>
            </a:r>
            <a:r>
              <a:rPr lang="en-US" sz="2000" dirty="0" err="1">
                <a:sym typeface="Symbol" panose="05050102010706020507" pitchFamily="18" charset="2"/>
              </a:rPr>
              <a:t>costo</a:t>
            </a:r>
            <a:r>
              <a:rPr lang="en-US" sz="2000" dirty="0">
                <a:sym typeface="Symbol" panose="05050102010706020507" pitchFamily="18" charset="2"/>
              </a:rPr>
              <a:t> del </a:t>
            </a:r>
            <a:r>
              <a:rPr lang="en-US" sz="2000" dirty="0" err="1">
                <a:sym typeface="Symbol" panose="05050102010706020507" pitchFamily="18" charset="2"/>
              </a:rPr>
              <a:t>capitale</a:t>
            </a:r>
            <a:r>
              <a:rPr lang="en-US" sz="2000" dirty="0">
                <a:sym typeface="Symbol" panose="05050102010706020507" pitchFamily="18" charset="2"/>
              </a:rPr>
              <a:t>; </a:t>
            </a:r>
            <a:r>
              <a:rPr lang="el-GR" sz="2000" b="1" dirty="0">
                <a:sym typeface="Symbol" panose="05050102010706020507" pitchFamily="18" charset="2"/>
              </a:rPr>
              <a:t>δ</a:t>
            </a:r>
            <a:r>
              <a:rPr lang="en-US" sz="2000" dirty="0">
                <a:sym typeface="Symbol" panose="05050102010706020507" pitchFamily="18" charset="2"/>
              </a:rPr>
              <a:t>= </a:t>
            </a:r>
            <a:r>
              <a:rPr lang="en-US" sz="2000" dirty="0" err="1">
                <a:sym typeface="Symbol" panose="05050102010706020507" pitchFamily="18" charset="2"/>
              </a:rPr>
              <a:t>elasticità</a:t>
            </a:r>
            <a:r>
              <a:rPr lang="en-US" sz="2000" dirty="0">
                <a:sym typeface="Symbol" panose="05050102010706020507" pitchFamily="18" charset="2"/>
              </a:rPr>
              <a:t> al </a:t>
            </a:r>
            <a:r>
              <a:rPr lang="en-US" sz="2000" dirty="0" err="1">
                <a:sym typeface="Symbol" panose="05050102010706020507" pitchFamily="18" charset="2"/>
              </a:rPr>
              <a:t>variare</a:t>
            </a:r>
            <a:r>
              <a:rPr lang="en-US" sz="2000" dirty="0">
                <a:sym typeface="Symbol" panose="05050102010706020507" pitchFamily="18" charset="2"/>
              </a:rPr>
              <a:t> del </a:t>
            </a:r>
            <a:r>
              <a:rPr lang="en-US" sz="2000" dirty="0" err="1">
                <a:sym typeface="Symbol" panose="05050102010706020507" pitchFamily="18" charset="2"/>
              </a:rPr>
              <a:t>costo</a:t>
            </a:r>
            <a:r>
              <a:rPr lang="en-US" sz="2000" dirty="0">
                <a:sym typeface="Symbol" panose="05050102010706020507" pitchFamily="18" charset="2"/>
              </a:rPr>
              <a:t> degli input </a:t>
            </a:r>
            <a:r>
              <a:rPr lang="en-US" sz="2000" dirty="0" err="1">
                <a:sym typeface="Symbol" panose="05050102010706020507" pitchFamily="18" charset="2"/>
              </a:rPr>
              <a:t>intermedi</a:t>
            </a:r>
            <a:r>
              <a:rPr lang="en-US" sz="2000" dirty="0">
                <a:sym typeface="Symbol" panose="05050102010706020507" pitchFamily="18" charset="2"/>
              </a:rPr>
              <a:t>; </a:t>
            </a:r>
            <a:r>
              <a:rPr lang="en-US" sz="2000" b="1" dirty="0">
                <a:sym typeface="Symbol" panose="05050102010706020507" pitchFamily="18" charset="2"/>
              </a:rPr>
              <a:t></a:t>
            </a:r>
            <a:r>
              <a:rPr lang="en-US" sz="2000" dirty="0">
                <a:sym typeface="Symbol" panose="05050102010706020507" pitchFamily="18" charset="2"/>
              </a:rPr>
              <a:t>= </a:t>
            </a:r>
            <a:r>
              <a:rPr lang="en-US" sz="2000" dirty="0" err="1">
                <a:sym typeface="Symbol" panose="05050102010706020507" pitchFamily="18" charset="2"/>
              </a:rPr>
              <a:t>elasticità</a:t>
            </a:r>
            <a:r>
              <a:rPr lang="en-US" sz="2000" dirty="0">
                <a:sym typeface="Symbol" panose="05050102010706020507" pitchFamily="18" charset="2"/>
              </a:rPr>
              <a:t> al </a:t>
            </a:r>
            <a:r>
              <a:rPr lang="en-US" sz="2000" dirty="0" err="1">
                <a:sym typeface="Symbol" panose="05050102010706020507" pitchFamily="18" charset="2"/>
              </a:rPr>
              <a:t>prodotto</a:t>
            </a:r>
            <a:r>
              <a:rPr lang="en-US" sz="2000" dirty="0">
                <a:sym typeface="Symbol" panose="05050102010706020507" pitchFamily="18" charset="2"/>
              </a:rPr>
              <a:t>.</a:t>
            </a:r>
            <a:endParaRPr lang="en-US" sz="2000" dirty="0"/>
          </a:p>
        </p:txBody>
      </p:sp>
      <p:pic>
        <p:nvPicPr>
          <p:cNvPr id="9" name="Immagine 8"/>
          <p:cNvPicPr>
            <a:picLocks noChangeAspect="1"/>
          </p:cNvPicPr>
          <p:nvPr/>
        </p:nvPicPr>
        <p:blipFill>
          <a:blip r:embed="rId3"/>
          <a:stretch>
            <a:fillRect/>
          </a:stretch>
        </p:blipFill>
        <p:spPr>
          <a:xfrm>
            <a:off x="1403648" y="4005064"/>
            <a:ext cx="5949747" cy="792088"/>
          </a:xfrm>
          <a:prstGeom prst="rect">
            <a:avLst/>
          </a:prstGeom>
        </p:spPr>
      </p:pic>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28D54624-F8B3-4D4E-AD60-6370E5723896}"/>
                  </a:ext>
                </a:extLst>
              </p:cNvPr>
              <p:cNvSpPr txBox="1"/>
              <p:nvPr/>
            </p:nvSpPr>
            <p:spPr>
              <a:xfrm>
                <a:off x="2915816" y="2426371"/>
                <a:ext cx="176811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𝑳</m:t>
                      </m:r>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𝑳</m:t>
                      </m:r>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𝝎</m:t>
                      </m:r>
                      <m:r>
                        <a:rPr lang="it-IT" b="1" i="1" smtClean="0">
                          <a:latin typeface="Cambria Math" panose="02040503050406030204" pitchFamily="18" charset="0"/>
                          <a:ea typeface="Cambria Math" panose="02040503050406030204" pitchFamily="18" charset="0"/>
                        </a:rPr>
                        <m:t>, </m:t>
                      </m:r>
                      <m:r>
                        <a:rPr lang="it-IT" b="1" i="1" smtClean="0">
                          <a:latin typeface="Cambria Math" panose="02040503050406030204" pitchFamily="18" charset="0"/>
                          <a:ea typeface="Cambria Math" panose="02040503050406030204" pitchFamily="18" charset="0"/>
                        </a:rPr>
                        <m:t>𝒓</m:t>
                      </m:r>
                      <m:r>
                        <a:rPr lang="it-IT" b="1" i="1" smtClean="0">
                          <a:latin typeface="Cambria Math" panose="02040503050406030204" pitchFamily="18" charset="0"/>
                          <a:ea typeface="Cambria Math" panose="02040503050406030204" pitchFamily="18" charset="0"/>
                        </a:rPr>
                        <m:t>, </m:t>
                      </m:r>
                      <m:r>
                        <a:rPr lang="it-IT" b="1" i="1" smtClean="0">
                          <a:latin typeface="Cambria Math" panose="02040503050406030204" pitchFamily="18" charset="0"/>
                          <a:ea typeface="Cambria Math" panose="02040503050406030204" pitchFamily="18" charset="0"/>
                        </a:rPr>
                        <m:t>𝒎</m:t>
                      </m:r>
                      <m:r>
                        <a:rPr lang="it-IT" b="1" i="1" smtClean="0">
                          <a:latin typeface="Cambria Math" panose="02040503050406030204" pitchFamily="18" charset="0"/>
                          <a:ea typeface="Cambria Math" panose="02040503050406030204" pitchFamily="18" charset="0"/>
                        </a:rPr>
                        <m:t>, </m:t>
                      </m:r>
                      <m:r>
                        <a:rPr lang="it-IT" b="1" i="1" smtClean="0">
                          <a:latin typeface="Cambria Math" panose="02040503050406030204" pitchFamily="18" charset="0"/>
                          <a:ea typeface="Cambria Math" panose="02040503050406030204" pitchFamily="18" charset="0"/>
                        </a:rPr>
                        <m:t>𝑸</m:t>
                      </m:r>
                      <m:r>
                        <a:rPr lang="it-IT" b="1" i="1" smtClean="0">
                          <a:latin typeface="Cambria Math" panose="02040503050406030204" pitchFamily="18" charset="0"/>
                          <a:ea typeface="Cambria Math" panose="02040503050406030204" pitchFamily="18" charset="0"/>
                        </a:rPr>
                        <m:t>)</m:t>
                      </m:r>
                    </m:oMath>
                  </m:oMathPara>
                </a14:m>
                <a:endParaRPr lang="it-IT" b="1" dirty="0"/>
              </a:p>
            </p:txBody>
          </p:sp>
        </mc:Choice>
        <mc:Fallback>
          <p:sp>
            <p:nvSpPr>
              <p:cNvPr id="3" name="CasellaDiTesto 2">
                <a:extLst>
                  <a:ext uri="{FF2B5EF4-FFF2-40B4-BE49-F238E27FC236}">
                    <a16:creationId xmlns:a16="http://schemas.microsoft.com/office/drawing/2014/main" id="{28D54624-F8B3-4D4E-AD60-6370E5723896}"/>
                  </a:ext>
                </a:extLst>
              </p:cNvPr>
              <p:cNvSpPr txBox="1">
                <a:spLocks noRot="1" noChangeAspect="1" noMove="1" noResize="1" noEditPoints="1" noAdjustHandles="1" noChangeArrowheads="1" noChangeShapeType="1" noTextEdit="1"/>
              </p:cNvSpPr>
              <p:nvPr/>
            </p:nvSpPr>
            <p:spPr>
              <a:xfrm>
                <a:off x="2915816" y="2426371"/>
                <a:ext cx="1768113" cy="276999"/>
              </a:xfrm>
              <a:prstGeom prst="rect">
                <a:avLst/>
              </a:prstGeom>
              <a:blipFill>
                <a:blip r:embed="rId4"/>
                <a:stretch>
                  <a:fillRect l="-2069" r="-4138" b="-37778"/>
                </a:stretch>
              </a:blipFill>
            </p:spPr>
            <p:txBody>
              <a:bodyPr/>
              <a:lstStyle/>
              <a:p>
                <a:r>
                  <a:rPr lang="it-IT">
                    <a:noFill/>
                  </a:rPr>
                  <a:t> </a:t>
                </a:r>
              </a:p>
            </p:txBody>
          </p:sp>
        </mc:Fallback>
      </mc:AlternateContent>
    </p:spTree>
    <p:extLst>
      <p:ext uri="{BB962C8B-B14F-4D97-AF65-F5344CB8AC3E}">
        <p14:creationId xmlns:p14="http://schemas.microsoft.com/office/powerpoint/2010/main" val="218610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464298" y="2722566"/>
            <a:ext cx="8537979" cy="621831"/>
          </a:xfrm>
          <a:prstGeom prst="rect">
            <a:avLst/>
          </a:prstGeom>
        </p:spPr>
      </p:pic>
      <p:sp>
        <p:nvSpPr>
          <p:cNvPr id="2" name="Titolo 1"/>
          <p:cNvSpPr>
            <a:spLocks noGrp="1"/>
          </p:cNvSpPr>
          <p:nvPr>
            <p:ph type="title"/>
          </p:nvPr>
        </p:nvSpPr>
        <p:spPr/>
        <p:txBody>
          <a:bodyPr/>
          <a:lstStyle/>
          <a:p>
            <a:r>
              <a:rPr lang="it-IT" dirty="0"/>
              <a:t>Dai dati alle stime: la domanda di lavoro elle imprese in Europa</a:t>
            </a:r>
            <a:endParaRPr lang="en-US" dirty="0"/>
          </a:p>
        </p:txBody>
      </p:sp>
      <p:sp>
        <p:nvSpPr>
          <p:cNvPr id="3" name="Segnaposto contenuto 2"/>
          <p:cNvSpPr>
            <a:spLocks noGrp="1"/>
          </p:cNvSpPr>
          <p:nvPr>
            <p:ph idx="1"/>
          </p:nvPr>
        </p:nvSpPr>
        <p:spPr>
          <a:xfrm>
            <a:off x="457200" y="1556792"/>
            <a:ext cx="8229600" cy="4530725"/>
          </a:xfrm>
        </p:spPr>
        <p:txBody>
          <a:bodyPr/>
          <a:lstStyle/>
          <a:p>
            <a:r>
              <a:rPr lang="it-IT" sz="1800" dirty="0"/>
              <a:t>Per poter capire come reagiscono le imprese alla variazione dei prezzi (costi) si usa ad es. la regressione lineare e si stimano le elasticità della domanda (</a:t>
            </a:r>
            <a:r>
              <a:rPr lang="el-GR" sz="1800" dirty="0"/>
              <a:t>β</a:t>
            </a:r>
            <a:r>
              <a:rPr lang="it-IT" sz="1800" baseline="-25000" dirty="0"/>
              <a:t>1</a:t>
            </a:r>
            <a:r>
              <a:rPr lang="it-IT" sz="1800" dirty="0"/>
              <a:t>) e quelle incrociate (</a:t>
            </a:r>
            <a:r>
              <a:rPr lang="el-GR" sz="1800" dirty="0"/>
              <a:t>β</a:t>
            </a:r>
            <a:r>
              <a:rPr lang="it-IT" sz="1800" baseline="-25000" dirty="0"/>
              <a:t>2</a:t>
            </a:r>
            <a:r>
              <a:rPr lang="it-IT" sz="1800" dirty="0"/>
              <a:t>) della domanda di lavoro (ad output costante) per vari paesi (i) gli EA11 nel tempo (t=1970-2007):</a:t>
            </a:r>
          </a:p>
          <a:p>
            <a:endParaRPr lang="it-IT" sz="1800" dirty="0"/>
          </a:p>
          <a:p>
            <a:endParaRPr lang="it-IT" sz="1800" dirty="0"/>
          </a:p>
          <a:p>
            <a:r>
              <a:rPr lang="it-IT" sz="1800" dirty="0"/>
              <a:t>Dove </a:t>
            </a:r>
            <a:r>
              <a:rPr lang="it-IT" sz="1800" u="sng" dirty="0"/>
              <a:t>a</a:t>
            </a:r>
            <a:r>
              <a:rPr lang="it-IT" sz="1800" u="sng" baseline="-25000" dirty="0"/>
              <a:t>i</a:t>
            </a:r>
            <a:r>
              <a:rPr lang="it-IT" sz="1800" u="sng" dirty="0"/>
              <a:t> è l’effetto fisso del paese </a:t>
            </a:r>
            <a:r>
              <a:rPr lang="it-IT" sz="1800" dirty="0"/>
              <a:t>e </a:t>
            </a:r>
            <a:r>
              <a:rPr lang="it-IT" sz="1800" u="sng" dirty="0">
                <a:sym typeface="Symbol" panose="05050102010706020507" pitchFamily="18" charset="2"/>
              </a:rPr>
              <a:t></a:t>
            </a:r>
            <a:r>
              <a:rPr lang="it-IT" sz="1800" u="sng" baseline="-25000" dirty="0">
                <a:sym typeface="Symbol" panose="05050102010706020507" pitchFamily="18" charset="2"/>
              </a:rPr>
              <a:t>t</a:t>
            </a:r>
            <a:r>
              <a:rPr lang="it-IT" sz="1800" u="sng" dirty="0">
                <a:sym typeface="Symbol" panose="05050102010706020507" pitchFamily="18" charset="2"/>
              </a:rPr>
              <a:t> è l’effetto fisso temporale</a:t>
            </a:r>
            <a:r>
              <a:rPr lang="it-IT" sz="1800" dirty="0">
                <a:sym typeface="Symbol" panose="05050102010706020507" pitchFamily="18" charset="2"/>
              </a:rPr>
              <a:t>. Nella equazione i parametri cerchiati misurano lo spostamento dell’intercetta della curva di domanda; gli altri parametri comportano variazioni lungo la curva di domanda e spostamenti della domanda per fattori esterni alla relazione L-w</a:t>
            </a:r>
          </a:p>
          <a:p>
            <a:r>
              <a:rPr lang="it-IT" sz="1800" dirty="0">
                <a:sym typeface="Symbol" panose="05050102010706020507" pitchFamily="18" charset="2"/>
              </a:rPr>
              <a:t>La fonte dei dati utilizzata in questo articolo è il </a:t>
            </a:r>
            <a:r>
              <a:rPr lang="it-IT" sz="1800" dirty="0" err="1">
                <a:sym typeface="Symbol" panose="05050102010706020507" pitchFamily="18" charset="2"/>
              </a:rPr>
              <a:t>dataset</a:t>
            </a:r>
            <a:r>
              <a:rPr lang="it-IT" sz="1800" dirty="0">
                <a:sym typeface="Symbol" panose="05050102010706020507" pitchFamily="18" charset="2"/>
              </a:rPr>
              <a:t> europeo </a:t>
            </a:r>
            <a:r>
              <a:rPr lang="it-IT" sz="1800" dirty="0">
                <a:sym typeface="Symbol" panose="05050102010706020507" pitchFamily="18" charset="2"/>
                <a:hlinkClick r:id="rId3"/>
              </a:rPr>
              <a:t>EU KLEMS</a:t>
            </a:r>
            <a:r>
              <a:rPr lang="it-IT" sz="1800" dirty="0">
                <a:sym typeface="Symbol" panose="05050102010706020507" pitchFamily="18" charset="2"/>
              </a:rPr>
              <a:t> (pag. 25) che contiene i dati necessari per </a:t>
            </a:r>
            <a:r>
              <a:rPr lang="it-IT" sz="1800" dirty="0">
                <a:solidFill>
                  <a:srgbClr val="0033CC"/>
                </a:solidFill>
                <a:sym typeface="Symbol" panose="05050102010706020507" pitchFamily="18" charset="2"/>
              </a:rPr>
              <a:t>23 settori industriali</a:t>
            </a:r>
            <a:r>
              <a:rPr lang="it-IT" sz="1800" dirty="0">
                <a:sym typeface="Symbol" panose="05050102010706020507" pitchFamily="18" charset="2"/>
              </a:rPr>
              <a:t> e </a:t>
            </a:r>
            <a:r>
              <a:rPr lang="it-IT" sz="1800" dirty="0">
                <a:solidFill>
                  <a:srgbClr val="0033CC"/>
                </a:solidFill>
                <a:sym typeface="Symbol" panose="05050102010706020507" pitchFamily="18" charset="2"/>
              </a:rPr>
              <a:t>11 Paesi dell’Area dell’Euro (EA12) ad eccezione del Lussemburgo </a:t>
            </a:r>
            <a:r>
              <a:rPr lang="it-IT" sz="1800" dirty="0">
                <a:sym typeface="Symbol" panose="05050102010706020507" pitchFamily="18" charset="2"/>
              </a:rPr>
              <a:t>(analisi macro tratta dai dati di contabilità nazionale) per il numero/ore di occupati (</a:t>
            </a:r>
            <a:r>
              <a:rPr lang="it-IT" sz="1800" dirty="0" err="1">
                <a:solidFill>
                  <a:srgbClr val="FF0000"/>
                </a:solidFill>
                <a:sym typeface="Symbol" panose="05050102010706020507" pitchFamily="18" charset="2"/>
              </a:rPr>
              <a:t>L</a:t>
            </a:r>
            <a:r>
              <a:rPr lang="it-IT" sz="1800" baseline="-25000" dirty="0" err="1">
                <a:solidFill>
                  <a:srgbClr val="FF0000"/>
                </a:solidFill>
                <a:sym typeface="Symbol" panose="05050102010706020507" pitchFamily="18" charset="2"/>
              </a:rPr>
              <a:t>it</a:t>
            </a:r>
            <a:r>
              <a:rPr lang="it-IT" sz="1800" dirty="0">
                <a:sym typeface="Symbol" panose="05050102010706020507" pitchFamily="18" charset="2"/>
              </a:rPr>
              <a:t>), retribuzioni (</a:t>
            </a:r>
            <a:r>
              <a:rPr lang="it-IT" sz="1800" dirty="0" err="1">
                <a:solidFill>
                  <a:srgbClr val="FF0000"/>
                </a:solidFill>
                <a:sym typeface="Symbol" panose="05050102010706020507" pitchFamily="18" charset="2"/>
              </a:rPr>
              <a:t>w</a:t>
            </a:r>
            <a:r>
              <a:rPr lang="it-IT" sz="1800" baseline="-25000" dirty="0" err="1">
                <a:solidFill>
                  <a:srgbClr val="FF0000"/>
                </a:solidFill>
                <a:sym typeface="Symbol" panose="05050102010706020507" pitchFamily="18" charset="2"/>
              </a:rPr>
              <a:t>it</a:t>
            </a:r>
            <a:r>
              <a:rPr lang="it-IT" sz="1800" dirty="0">
                <a:sym typeface="Symbol" panose="05050102010706020507" pitchFamily="18" charset="2"/>
              </a:rPr>
              <a:t>), valore aggiunto (</a:t>
            </a:r>
            <a:r>
              <a:rPr lang="it-IT" sz="1800" dirty="0" err="1">
                <a:solidFill>
                  <a:srgbClr val="FF0000"/>
                </a:solidFill>
                <a:sym typeface="Symbol" panose="05050102010706020507" pitchFamily="18" charset="2"/>
              </a:rPr>
              <a:t>prod</a:t>
            </a:r>
            <a:r>
              <a:rPr lang="it-IT" sz="1800" baseline="-25000" dirty="0" err="1">
                <a:solidFill>
                  <a:srgbClr val="FF0000"/>
                </a:solidFill>
                <a:sym typeface="Symbol" panose="05050102010706020507" pitchFamily="18" charset="2"/>
              </a:rPr>
              <a:t>it</a:t>
            </a:r>
            <a:r>
              <a:rPr lang="it-IT" sz="1800" dirty="0">
                <a:sym typeface="Symbol" panose="05050102010706020507" pitchFamily="18" charset="2"/>
              </a:rPr>
              <a:t>) e prezzi dei prodotti intermedi (</a:t>
            </a:r>
            <a:r>
              <a:rPr lang="it-IT" sz="1800" dirty="0" err="1">
                <a:solidFill>
                  <a:srgbClr val="FF0000"/>
                </a:solidFill>
                <a:sym typeface="Symbol" panose="05050102010706020507" pitchFamily="18" charset="2"/>
              </a:rPr>
              <a:t>m</a:t>
            </a:r>
            <a:r>
              <a:rPr lang="it-IT" sz="1800" baseline="-25000" dirty="0" err="1">
                <a:solidFill>
                  <a:srgbClr val="FF0000"/>
                </a:solidFill>
                <a:sym typeface="Symbol" panose="05050102010706020507" pitchFamily="18" charset="2"/>
              </a:rPr>
              <a:t>it</a:t>
            </a:r>
            <a:r>
              <a:rPr lang="it-IT" sz="1800" dirty="0">
                <a:sym typeface="Symbol" panose="05050102010706020507" pitchFamily="18" charset="2"/>
              </a:rPr>
              <a:t>) e della produzione (</a:t>
            </a:r>
            <a:r>
              <a:rPr lang="it-IT" sz="1800" dirty="0" err="1">
                <a:solidFill>
                  <a:srgbClr val="FF0000"/>
                </a:solidFill>
                <a:sym typeface="Symbol" panose="05050102010706020507" pitchFamily="18" charset="2"/>
              </a:rPr>
              <a:t>Q</a:t>
            </a:r>
            <a:r>
              <a:rPr lang="it-IT" sz="1800" baseline="-25000" dirty="0" err="1">
                <a:solidFill>
                  <a:srgbClr val="FF0000"/>
                </a:solidFill>
                <a:sym typeface="Symbol" panose="05050102010706020507" pitchFamily="18" charset="2"/>
              </a:rPr>
              <a:t>it</a:t>
            </a:r>
            <a:r>
              <a:rPr lang="it-IT" sz="1800" dirty="0">
                <a:sym typeface="Symbol" panose="05050102010706020507" pitchFamily="18" charset="2"/>
              </a:rPr>
              <a:t>)</a:t>
            </a:r>
            <a:endParaRPr lang="en-US" sz="1800" dirty="0"/>
          </a:p>
        </p:txBody>
      </p:sp>
      <p:sp>
        <p:nvSpPr>
          <p:cNvPr id="4" name="Segnaposto numero diapositiva 3"/>
          <p:cNvSpPr>
            <a:spLocks noGrp="1"/>
          </p:cNvSpPr>
          <p:nvPr>
            <p:ph type="sldNum" sz="quarter" idx="12"/>
          </p:nvPr>
        </p:nvSpPr>
        <p:spPr/>
        <p:txBody>
          <a:bodyPr/>
          <a:lstStyle/>
          <a:p>
            <a:pPr>
              <a:defRPr/>
            </a:pPr>
            <a:fld id="{FBFA8759-F172-4093-8C51-59AACF17F444}" type="slidenum">
              <a:rPr lang="it-IT" altLang="en-US" smtClean="0"/>
              <a:pPr>
                <a:defRPr/>
              </a:pPr>
              <a:t>9</a:t>
            </a:fld>
            <a:endParaRPr lang="it-IT" altLang="en-US"/>
          </a:p>
        </p:txBody>
      </p:sp>
      <p:sp>
        <p:nvSpPr>
          <p:cNvPr id="6" name="Ovale 5"/>
          <p:cNvSpPr/>
          <p:nvPr/>
        </p:nvSpPr>
        <p:spPr>
          <a:xfrm>
            <a:off x="1416259" y="2853461"/>
            <a:ext cx="32526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p:cNvSpPr/>
          <p:nvPr/>
        </p:nvSpPr>
        <p:spPr>
          <a:xfrm>
            <a:off x="1835696" y="2853461"/>
            <a:ext cx="325265"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841562"/>
      </p:ext>
    </p:extLst>
  </p:cSld>
  <p:clrMapOvr>
    <a:masterClrMapping/>
  </p:clrMapOvr>
</p:sld>
</file>

<file path=ppt/theme/theme1.xml><?xml version="1.0" encoding="utf-8"?>
<a:theme xmlns:a="http://schemas.openxmlformats.org/drawingml/2006/main" name="Bordi">
  <a:themeElements>
    <a:clrScheme name="Bord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i">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i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i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i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i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i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i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i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i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12662</TotalTime>
  <Words>3599</Words>
  <Application>Microsoft Office PowerPoint</Application>
  <PresentationFormat>Presentazione su schermo (4:3)</PresentationFormat>
  <Paragraphs>265</Paragraphs>
  <Slides>39</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39</vt:i4>
      </vt:variant>
    </vt:vector>
  </HeadingPairs>
  <TitlesOfParts>
    <vt:vector size="51" baseType="lpstr">
      <vt:lpstr>Arial</vt:lpstr>
      <vt:lpstr>Arial Unicode MS</vt:lpstr>
      <vt:lpstr>Calibri</vt:lpstr>
      <vt:lpstr>Cambria Math</vt:lpstr>
      <vt:lpstr>Century Gothic</vt:lpstr>
      <vt:lpstr>Garamond</vt:lpstr>
      <vt:lpstr>inherit</vt:lpstr>
      <vt:lpstr>Symbol</vt:lpstr>
      <vt:lpstr>Tahoma</vt:lpstr>
      <vt:lpstr>Times New Roman</vt:lpstr>
      <vt:lpstr>Wingdings</vt:lpstr>
      <vt:lpstr>Bordi</vt:lpstr>
      <vt:lpstr>Domanda di lavoro: elasticità, produttività e lavoro</vt:lpstr>
      <vt:lpstr>Perchè studiare l’elasticità della domanda?</vt:lpstr>
      <vt:lpstr>L'elasticità di Sostituzione Fattoriale</vt:lpstr>
      <vt:lpstr>Un approfondimento la stima delle elasticità della domanda di lavoro</vt:lpstr>
      <vt:lpstr>Quali obiettivi ha questo lavoro empirico?</vt:lpstr>
      <vt:lpstr>E per quanto riguarda l’incidenza del lavoro e degli altri input…</vt:lpstr>
      <vt:lpstr>Paesi e settori</vt:lpstr>
      <vt:lpstr>I modelli per le stime della domanda (un esempio da Adam&amp;Moutos, 2014) </vt:lpstr>
      <vt:lpstr>Dai dati alle stime: la domanda di lavoro elle imprese in Europa</vt:lpstr>
      <vt:lpstr>Risultati della stima di LD ad output costante per i settori</vt:lpstr>
      <vt:lpstr> e stime dell’elasticità della domanda al salario in alcuni Paesi UE (livelli)</vt:lpstr>
      <vt:lpstr>I risultati delle stime della funzione di domanda condizionata e non</vt:lpstr>
      <vt:lpstr>Presentazione standard di PowerPoint</vt:lpstr>
      <vt:lpstr>Presentazione standard di PowerPoint</vt:lpstr>
      <vt:lpstr>Margine estensivo e intensivo</vt:lpstr>
      <vt:lpstr>La produttività (PIL/Monte ore) si riduce in Europa al crescere delle ore lavorate in media</vt:lpstr>
      <vt:lpstr>… ed appare evidente anche da analisi con dati d’impresa riferiti qui ad un call centre olandese</vt:lpstr>
      <vt:lpstr>Le componenti che possono far variare la domanda di lavoro</vt:lpstr>
      <vt:lpstr>Costo orario e costo del lavoro</vt:lpstr>
      <vt:lpstr>Orario di lavoro standard in alcuni paesi OCSE (2022)</vt:lpstr>
      <vt:lpstr>Orario straordinario: esempio di trattamento economico come maggiorazione della paga oraria</vt:lpstr>
      <vt:lpstr>Orario straordinario costa però di meno…</vt:lpstr>
      <vt:lpstr>Un esempio del salario orario per un’impresa del terziario</vt:lpstr>
      <vt:lpstr>Presentazione standard di PowerPoint</vt:lpstr>
      <vt:lpstr>Margine intensivo ed estensivo: la domanda di ore e di occupati dell’impresa</vt:lpstr>
      <vt:lpstr>Margine intensivo ed estensivo: la domanda di ore e di occupazione</vt:lpstr>
      <vt:lpstr>La scelta dell’orario e interventi regolamentativi</vt:lpstr>
      <vt:lpstr>Elasticità, flessibilità e domanda di lavoro: un primo riassunto</vt:lpstr>
      <vt:lpstr>Ore lavorate annualmente per occupato nei quattro maggiori paesi dell'Unione Europea, negli Stati Uniti e in Giappone - Anni 1950-2004 (Occupati totali; per i paesi europei, media non ponderata tra i valori di Germania, Francia, Regno Unito e Italia) </vt:lpstr>
      <vt:lpstr>L’effetto della riduzione delle ore in Francia</vt:lpstr>
      <vt:lpstr>Alla luce di queste stime, vediamo qualche dato per il caso francese negli anni più recenti</vt:lpstr>
      <vt:lpstr>… e nemmeno la transizione tra grandi e piccole imprese è oggi evidente </vt:lpstr>
      <vt:lpstr>L’orario medio settimanale francese è diverso da quello italiano?</vt:lpstr>
      <vt:lpstr>In Italia nel 2022 si lavorano 1694 ore pro capite annue -20 ore rispetto a prima della pandemia</vt:lpstr>
      <vt:lpstr>Paga diretta</vt:lpstr>
      <vt:lpstr>Presentazione standard di PowerPoint</vt:lpstr>
      <vt:lpstr>Presentazione standard di PowerPoint</vt:lpstr>
      <vt:lpstr>Presentazione standard di PowerPoint</vt:lpstr>
      <vt:lpstr>Presentazione standard di PowerPoint</vt:lpstr>
    </vt:vector>
  </TitlesOfParts>
  <Company>DiSES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chies</dc:creator>
  <cp:lastModifiedBy>CHIES LAURA</cp:lastModifiedBy>
  <cp:revision>145</cp:revision>
  <dcterms:created xsi:type="dcterms:W3CDTF">2007-10-19T07:08:57Z</dcterms:created>
  <dcterms:modified xsi:type="dcterms:W3CDTF">2024-10-24T11:03:01Z</dcterms:modified>
</cp:coreProperties>
</file>