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56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9950" y="225678"/>
            <a:ext cx="23241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376298"/>
            <a:ext cx="8072119" cy="4491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units.it/moodle/course/category.php?id=8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092" y="1691462"/>
            <a:ext cx="396747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>
                <a:solidFill>
                  <a:srgbClr val="001F5F"/>
                </a:solidFill>
              </a:rPr>
              <a:t>STORIA</a:t>
            </a:r>
            <a:r>
              <a:rPr sz="4400" spc="-90" dirty="0">
                <a:solidFill>
                  <a:srgbClr val="001F5F"/>
                </a:solidFill>
              </a:rPr>
              <a:t> </a:t>
            </a:r>
            <a:r>
              <a:rPr sz="4400" spc="-20" dirty="0">
                <a:solidFill>
                  <a:srgbClr val="001F5F"/>
                </a:solidFill>
              </a:rPr>
              <a:t>GLOBALE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85341" y="3437001"/>
            <a:ext cx="5975350" cy="216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Guido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Abbattista</a:t>
            </a:r>
            <a:endParaRPr sz="3200" dirty="0">
              <a:latin typeface="Calibri"/>
              <a:cs typeface="Calibri"/>
            </a:endParaRPr>
          </a:p>
          <a:p>
            <a:pPr marL="12700" marR="5080" algn="ctr">
              <a:lnSpc>
                <a:spcPct val="120000"/>
              </a:lnSpc>
              <a:spcBef>
                <a:spcPts val="212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Laurea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Magistrale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Interateneo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Studi Storici dal Medioevo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all’età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contemporanea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Anno </a:t>
            </a:r>
            <a:r>
              <a:rPr sz="1400" spc="-10" dirty="0" err="1">
                <a:solidFill>
                  <a:srgbClr val="FFFFFF"/>
                </a:solidFill>
                <a:latin typeface="Calibri"/>
                <a:cs typeface="Calibri"/>
              </a:rPr>
              <a:t>accademico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it-IT" sz="1400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-202</a:t>
            </a:r>
            <a:r>
              <a:rPr lang="it-IT" sz="1400" spc="-5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Moodle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enrolment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key: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GLOBHIST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8532" y="383489"/>
            <a:ext cx="51885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Rapporti </a:t>
            </a:r>
            <a:r>
              <a:rPr spc="-10" dirty="0"/>
              <a:t>con </a:t>
            </a:r>
            <a:r>
              <a:rPr spc="-75" dirty="0"/>
              <a:t>l’Asia</a:t>
            </a:r>
            <a:r>
              <a:rPr dirty="0"/>
              <a:t> </a:t>
            </a:r>
            <a:r>
              <a:rPr spc="-15" dirty="0"/>
              <a:t>centrale</a:t>
            </a:r>
          </a:p>
        </p:txBody>
      </p:sp>
      <p:sp>
        <p:nvSpPr>
          <p:cNvPr id="3" name="object 3"/>
          <p:cNvSpPr/>
          <p:nvPr/>
        </p:nvSpPr>
        <p:spPr>
          <a:xfrm>
            <a:off x="323088" y="1196339"/>
            <a:ext cx="8425180" cy="4968240"/>
          </a:xfrm>
          <a:custGeom>
            <a:avLst/>
            <a:gdLst/>
            <a:ahLst/>
            <a:cxnLst/>
            <a:rect l="l" t="t" r="r" b="b"/>
            <a:pathLst>
              <a:path w="8425180" h="4968240">
                <a:moveTo>
                  <a:pt x="0" y="4968240"/>
                </a:moveTo>
                <a:lnTo>
                  <a:pt x="8424672" y="4968240"/>
                </a:lnTo>
                <a:lnTo>
                  <a:pt x="8424672" y="0"/>
                </a:lnTo>
                <a:lnTo>
                  <a:pt x="0" y="0"/>
                </a:lnTo>
                <a:lnTo>
                  <a:pt x="0" y="496824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437" y="1052550"/>
            <a:ext cx="8093709" cy="473900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1636: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ministero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le questioni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mongole</a:t>
            </a:r>
            <a:endParaRPr sz="3200">
              <a:latin typeface="Calibri"/>
              <a:cs typeface="Calibri"/>
            </a:endParaRPr>
          </a:p>
          <a:p>
            <a:pPr marL="355600" marR="933450" indent="-342900">
              <a:lnSpc>
                <a:spcPts val="3460"/>
              </a:lnSpc>
              <a:spcBef>
                <a:spcPts val="12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Poi: </a:t>
            </a:r>
            <a:r>
              <a:rPr sz="3200" i="1" spc="-20" dirty="0">
                <a:solidFill>
                  <a:srgbClr val="FFFFFF"/>
                </a:solidFill>
                <a:latin typeface="Calibri"/>
                <a:cs typeface="Calibri"/>
              </a:rPr>
              <a:t>lifanyuan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autorità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rapporti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coi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“barbari” in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Asia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centrale,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fino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1911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ts val="3460"/>
              </a:lnSpc>
              <a:spcBef>
                <a:spcPts val="11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Sottomissione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dei mongoli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orientali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ai mancesi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fin dal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1644</a:t>
            </a:r>
            <a:endParaRPr sz="3200">
              <a:latin typeface="Calibri"/>
              <a:cs typeface="Calibri"/>
            </a:endParaRPr>
          </a:p>
          <a:p>
            <a:pPr marL="355600" marR="361315" indent="-342900">
              <a:lnSpc>
                <a:spcPts val="3460"/>
              </a:lnSpc>
              <a:spcBef>
                <a:spcPts val="11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1691: Mongolia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esterna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(Qalqa)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protettorato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Qing</a:t>
            </a:r>
            <a:endParaRPr sz="3200">
              <a:latin typeface="Calibri"/>
              <a:cs typeface="Calibri"/>
            </a:endParaRPr>
          </a:p>
          <a:p>
            <a:pPr marL="355600" marR="337820" indent="-342900">
              <a:lnSpc>
                <a:spcPts val="3460"/>
              </a:lnSpc>
              <a:spcBef>
                <a:spcPts val="11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Minaccia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dei Mongoli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occidentali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“Oirati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”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o  anche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Zungari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”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32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khanato</a:t>
            </a:r>
            <a:r>
              <a:rPr sz="3200" u="heavy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Zungaro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6797" y="383489"/>
            <a:ext cx="24720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Asia</a:t>
            </a:r>
            <a:r>
              <a:rPr spc="-70" dirty="0"/>
              <a:t> </a:t>
            </a:r>
            <a:r>
              <a:rPr spc="-15" dirty="0"/>
              <a:t>centrale</a:t>
            </a:r>
          </a:p>
        </p:txBody>
      </p:sp>
      <p:sp>
        <p:nvSpPr>
          <p:cNvPr id="3" name="object 3"/>
          <p:cNvSpPr/>
          <p:nvPr/>
        </p:nvSpPr>
        <p:spPr>
          <a:xfrm>
            <a:off x="251459" y="1196339"/>
            <a:ext cx="8496300" cy="4968240"/>
          </a:xfrm>
          <a:custGeom>
            <a:avLst/>
            <a:gdLst/>
            <a:ahLst/>
            <a:cxnLst/>
            <a:rect l="l" t="t" r="r" b="b"/>
            <a:pathLst>
              <a:path w="8496300" h="4968240">
                <a:moveTo>
                  <a:pt x="0" y="4968240"/>
                </a:moveTo>
                <a:lnTo>
                  <a:pt x="8496300" y="4968240"/>
                </a:lnTo>
                <a:lnTo>
                  <a:pt x="8496300" y="0"/>
                </a:lnTo>
                <a:lnTo>
                  <a:pt x="0" y="0"/>
                </a:lnTo>
                <a:lnTo>
                  <a:pt x="0" y="496824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200" y="1141856"/>
            <a:ext cx="8312784" cy="49790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792480" indent="-343535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Minaccia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degli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Oirati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guerre Dzungar-Qing, 1687-1697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(Galdan khan,</a:t>
            </a:r>
            <a:r>
              <a:rPr sz="2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1644-1697)</a:t>
            </a:r>
            <a:endParaRPr sz="2500">
              <a:latin typeface="Calibri"/>
              <a:cs typeface="Calibri"/>
            </a:endParaRPr>
          </a:p>
          <a:p>
            <a:pPr marL="355600" marR="5080" indent="-343535">
              <a:lnSpc>
                <a:spcPts val="24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Sconfitta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definitiva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nel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1755-58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pacificazione della Zungaria, 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incorporata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nell’impero (enorme peso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fiscale)</a:t>
            </a:r>
            <a:endParaRPr sz="2500">
              <a:latin typeface="Calibri"/>
              <a:cs typeface="Calibri"/>
            </a:endParaRPr>
          </a:p>
          <a:p>
            <a:pPr marL="355600" marR="35560" indent="-343535">
              <a:lnSpc>
                <a:spcPct val="80000"/>
              </a:lnSpc>
              <a:spcBef>
                <a:spcPts val="12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Massacri di popolazione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civile: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Scholars </a:t>
            </a:r>
            <a:r>
              <a:rPr sz="2500" b="1" spc="-15" dirty="0">
                <a:solidFill>
                  <a:srgbClr val="001F5F"/>
                </a:solidFill>
                <a:latin typeface="Calibri"/>
                <a:cs typeface="Calibri"/>
              </a:rPr>
              <a:t>estimate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that 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about 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80% </a:t>
            </a:r>
            <a:r>
              <a:rPr sz="2500" b="1" spc="-5" dirty="0">
                <a:solidFill>
                  <a:srgbClr val="001F5F"/>
                </a:solidFill>
                <a:latin typeface="Calibri"/>
                <a:cs typeface="Calibri"/>
              </a:rPr>
              <a:t>of the </a:t>
            </a:r>
            <a:r>
              <a:rPr sz="2500" b="1" spc="-15" dirty="0">
                <a:solidFill>
                  <a:srgbClr val="001F5F"/>
                </a:solidFill>
                <a:latin typeface="Calibri"/>
                <a:cs typeface="Calibri"/>
              </a:rPr>
              <a:t>Dzungar </a:t>
            </a:r>
            <a:r>
              <a:rPr sz="2500" b="1" spc="-5" dirty="0">
                <a:solidFill>
                  <a:srgbClr val="001F5F"/>
                </a:solidFill>
                <a:latin typeface="Calibri"/>
                <a:cs typeface="Calibri"/>
              </a:rPr>
              <a:t>population (600,000 or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more) </a:t>
            </a:r>
            <a:r>
              <a:rPr sz="2500" b="1" spc="-15" dirty="0">
                <a:solidFill>
                  <a:srgbClr val="001F5F"/>
                </a:solidFill>
                <a:latin typeface="Calibri"/>
                <a:cs typeface="Calibri"/>
              </a:rPr>
              <a:t>were  destroyed by </a:t>
            </a:r>
            <a:r>
              <a:rPr sz="2500" b="1" spc="-5" dirty="0">
                <a:solidFill>
                  <a:srgbClr val="001F5F"/>
                </a:solidFill>
                <a:latin typeface="Calibri"/>
                <a:cs typeface="Calibri"/>
              </a:rPr>
              <a:t>a combination of </a:t>
            </a:r>
            <a:r>
              <a:rPr sz="2500" b="1" spc="-15" dirty="0">
                <a:solidFill>
                  <a:srgbClr val="001F5F"/>
                </a:solidFill>
                <a:latin typeface="Calibri"/>
                <a:cs typeface="Calibri"/>
              </a:rPr>
              <a:t>warfare </a:t>
            </a:r>
            <a:r>
              <a:rPr sz="2500" b="1" spc="-5" dirty="0">
                <a:solidFill>
                  <a:srgbClr val="001F5F"/>
                </a:solidFill>
                <a:latin typeface="Calibri"/>
                <a:cs typeface="Calibri"/>
              </a:rPr>
              <a:t>and disease during  the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Qing conquest </a:t>
            </a:r>
            <a:r>
              <a:rPr sz="2500" b="1" spc="-5" dirty="0">
                <a:solidFill>
                  <a:srgbClr val="001F5F"/>
                </a:solidFill>
                <a:latin typeface="Calibri"/>
                <a:cs typeface="Calibri"/>
              </a:rPr>
              <a:t>of the </a:t>
            </a:r>
            <a:r>
              <a:rPr sz="2500" b="1" spc="-15" dirty="0">
                <a:solidFill>
                  <a:srgbClr val="001F5F"/>
                </a:solidFill>
                <a:latin typeface="Calibri"/>
                <a:cs typeface="Calibri"/>
              </a:rPr>
              <a:t>Dzungar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Khanate </a:t>
            </a:r>
            <a:r>
              <a:rPr sz="2500" b="1" spc="-5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5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001F5F"/>
                </a:solidFill>
                <a:latin typeface="Calibri"/>
                <a:cs typeface="Calibri"/>
              </a:rPr>
              <a:t>1755–1757”</a:t>
            </a:r>
            <a:endParaRPr sz="2500">
              <a:latin typeface="Calibri"/>
              <a:cs typeface="Calibri"/>
            </a:endParaRPr>
          </a:p>
          <a:p>
            <a:pPr marL="355600" marR="342265" indent="-343535">
              <a:lnSpc>
                <a:spcPts val="2400"/>
              </a:lnSpc>
              <a:spcBef>
                <a:spcPts val="11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Territori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confluiti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poi nel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protettorato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del Xinjiang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(dal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1884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provincia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imperiale)</a:t>
            </a:r>
            <a:endParaRPr sz="2500">
              <a:latin typeface="Calibri"/>
              <a:cs typeface="Calibri"/>
            </a:endParaRPr>
          </a:p>
          <a:p>
            <a:pPr marL="355600" marR="131445" indent="-343535">
              <a:lnSpc>
                <a:spcPts val="24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forma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dominazione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coloniale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non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diversa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quelle  europee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focolaio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di crisi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tutto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sec. XIX 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(Turkestan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orientale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abitanti musulmani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controllato con accordi con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500" i="1" spc="-5" dirty="0">
                <a:solidFill>
                  <a:srgbClr val="FFFFFF"/>
                </a:solidFill>
                <a:latin typeface="Calibri"/>
                <a:cs typeface="Calibri"/>
              </a:rPr>
              <a:t>élites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locali: una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variante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dell’”indirect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rule”</a:t>
            </a:r>
            <a:r>
              <a:rPr sz="25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britannico)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3267" y="1196339"/>
            <a:ext cx="5544311" cy="4713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7891" y="1700783"/>
            <a:ext cx="1656714" cy="360045"/>
          </a:xfrm>
          <a:custGeom>
            <a:avLst/>
            <a:gdLst/>
            <a:ahLst/>
            <a:cxnLst/>
            <a:rect l="l" t="t" r="r" b="b"/>
            <a:pathLst>
              <a:path w="1656714" h="360044">
                <a:moveTo>
                  <a:pt x="0" y="359663"/>
                </a:moveTo>
                <a:lnTo>
                  <a:pt x="1656588" y="359663"/>
                </a:lnTo>
                <a:lnTo>
                  <a:pt x="1656588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07891" y="1700783"/>
            <a:ext cx="1656714" cy="360045"/>
          </a:xfrm>
          <a:custGeom>
            <a:avLst/>
            <a:gdLst/>
            <a:ahLst/>
            <a:cxnLst/>
            <a:rect l="l" t="t" r="r" b="b"/>
            <a:pathLst>
              <a:path w="1656714" h="360044">
                <a:moveTo>
                  <a:pt x="0" y="359663"/>
                </a:moveTo>
                <a:lnTo>
                  <a:pt x="1656588" y="359663"/>
                </a:lnTo>
                <a:lnTo>
                  <a:pt x="1656588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31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204" y="0"/>
            <a:ext cx="8856345" cy="908685"/>
          </a:xfrm>
          <a:custGeom>
            <a:avLst/>
            <a:gdLst/>
            <a:ahLst/>
            <a:cxnLst/>
            <a:rect l="l" t="t" r="r" b="b"/>
            <a:pathLst>
              <a:path w="8856345" h="908685">
                <a:moveTo>
                  <a:pt x="0" y="908303"/>
                </a:moveTo>
                <a:lnTo>
                  <a:pt x="8855964" y="908303"/>
                </a:lnTo>
                <a:lnTo>
                  <a:pt x="8855964" y="0"/>
                </a:lnTo>
                <a:lnTo>
                  <a:pt x="0" y="0"/>
                </a:lnTo>
                <a:lnTo>
                  <a:pt x="0" y="908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5770" y="2794"/>
            <a:ext cx="858012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Nowadays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China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refers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to China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proper + Inner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Mongolia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+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Outer Mongolia +Tibet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+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Xinjiang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+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Taiwan.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(Inner 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Mongolia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is a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region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contention between china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and nomads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throughout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history,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Tibet was first controlled by</a:t>
            </a:r>
            <a:r>
              <a:rPr sz="1400" b="1" spc="-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Yuan 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dynasty,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Xinjiang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has been under Chinese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influence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since Han and finally included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by Qing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dynasty,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also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with outer  Mongolia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which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later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become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independent.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Taiwan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was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first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included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into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map</a:t>
            </a:r>
            <a:r>
              <a:rPr sz="1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Qing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dynasty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5567" y="896111"/>
            <a:ext cx="6768083" cy="5515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31411" y="2071497"/>
            <a:ext cx="1358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Outer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Mongolia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8361" y="383489"/>
            <a:ext cx="1828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Mongolie</a:t>
            </a:r>
          </a:p>
        </p:txBody>
      </p:sp>
      <p:sp>
        <p:nvSpPr>
          <p:cNvPr id="3" name="object 3"/>
          <p:cNvSpPr/>
          <p:nvPr/>
        </p:nvSpPr>
        <p:spPr>
          <a:xfrm>
            <a:off x="827532" y="1124711"/>
            <a:ext cx="7458456" cy="520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8552" y="383489"/>
            <a:ext cx="48679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Mongolia </a:t>
            </a:r>
            <a:r>
              <a:rPr spc="-15" dirty="0"/>
              <a:t>esterna</a:t>
            </a:r>
            <a:r>
              <a:rPr spc="-30" dirty="0"/>
              <a:t> </a:t>
            </a:r>
            <a:r>
              <a:rPr spc="-5" dirty="0"/>
              <a:t>(Qalqa)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422019"/>
            <a:ext cx="8065134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Dominio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indiretto,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isolare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0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Qalqa</a:t>
            </a:r>
            <a:r>
              <a:rPr sz="30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dalla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Russia,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sfruttarli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militarmente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legare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3000" i="1" spc="-10" dirty="0">
                <a:solidFill>
                  <a:srgbClr val="FFFFFF"/>
                </a:solidFill>
                <a:latin typeface="Calibri"/>
                <a:cs typeface="Calibri"/>
              </a:rPr>
              <a:t>élites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potere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imperiale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(aristocrazia vassalla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dell’imperatore)</a:t>
            </a:r>
            <a:endParaRPr sz="3000">
              <a:latin typeface="Calibri"/>
              <a:cs typeface="Calibri"/>
            </a:endParaRPr>
          </a:p>
          <a:p>
            <a:pPr marL="355600" marR="192405" indent="-3435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Potere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civile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militare affidato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aristocrazia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mongola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guidata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mancesi 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dipendente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dal  </a:t>
            </a:r>
            <a:r>
              <a:rPr sz="3000" i="1" spc="-15" dirty="0">
                <a:solidFill>
                  <a:srgbClr val="FFFFFF"/>
                </a:solidFill>
                <a:latin typeface="Calibri"/>
                <a:cs typeface="Calibri"/>
              </a:rPr>
              <a:t>lifanyuan</a:t>
            </a:r>
            <a:endParaRPr sz="3000">
              <a:latin typeface="Calibri"/>
              <a:cs typeface="Calibri"/>
            </a:endParaRPr>
          </a:p>
          <a:p>
            <a:pPr marL="355600" marR="231140" indent="-34353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Mongoli qalqa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impiegati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nelle repressioni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contro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gli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Zungari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fino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pieno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‘800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Graduale penetrazione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cinsese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han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2557" y="9905"/>
            <a:ext cx="3299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Mongolia</a:t>
            </a:r>
            <a:r>
              <a:rPr spc="-50" dirty="0"/>
              <a:t> </a:t>
            </a:r>
            <a:r>
              <a:rPr spc="-15" dirty="0"/>
              <a:t>interna</a:t>
            </a:r>
          </a:p>
        </p:txBody>
      </p:sp>
      <p:sp>
        <p:nvSpPr>
          <p:cNvPr id="3" name="object 3"/>
          <p:cNvSpPr/>
          <p:nvPr/>
        </p:nvSpPr>
        <p:spPr>
          <a:xfrm>
            <a:off x="179831" y="765048"/>
            <a:ext cx="8568055" cy="5328285"/>
          </a:xfrm>
          <a:custGeom>
            <a:avLst/>
            <a:gdLst/>
            <a:ahLst/>
            <a:cxnLst/>
            <a:rect l="l" t="t" r="r" b="b"/>
            <a:pathLst>
              <a:path w="8568055" h="5328285">
                <a:moveTo>
                  <a:pt x="0" y="5327904"/>
                </a:moveTo>
                <a:lnTo>
                  <a:pt x="8567928" y="5327904"/>
                </a:lnTo>
                <a:lnTo>
                  <a:pt x="8567928" y="0"/>
                </a:lnTo>
                <a:lnTo>
                  <a:pt x="0" y="0"/>
                </a:lnTo>
                <a:lnTo>
                  <a:pt x="0" y="53279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267" y="702665"/>
            <a:ext cx="8366125" cy="5741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Territorio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coloniale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nel</a:t>
            </a:r>
            <a:r>
              <a:rPr sz="23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‘700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Governo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diretto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dipendente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dal</a:t>
            </a:r>
            <a:r>
              <a:rPr sz="23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i="1" spc="-10" dirty="0">
                <a:solidFill>
                  <a:srgbClr val="FFFFFF"/>
                </a:solidFill>
                <a:latin typeface="Calibri"/>
                <a:cs typeface="Calibri"/>
              </a:rPr>
              <a:t>lifanyuan</a:t>
            </a:r>
            <a:endParaRPr sz="2300">
              <a:latin typeface="Calibri"/>
              <a:cs typeface="Calibri"/>
            </a:endParaRPr>
          </a:p>
          <a:p>
            <a:pPr marL="355600" marR="139382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Colonizzazione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cinese Han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mercanti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controllo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Han 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dell’economia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pastorale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mongola,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impoverimento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assoggettamento completo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dell’elemento</a:t>
            </a:r>
            <a:r>
              <a:rPr sz="23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mongolo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Non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genocidio,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ma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scomparsa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della tradizionale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forma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3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vita</a:t>
            </a:r>
            <a:endParaRPr sz="23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mongola</a:t>
            </a:r>
            <a:endParaRPr sz="2300">
              <a:latin typeface="Calibri"/>
              <a:cs typeface="Calibri"/>
            </a:endParaRPr>
          </a:p>
          <a:p>
            <a:pPr marL="355600" marR="1701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Effetti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negativi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della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diffusione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lamaismo (fin dal sec. XVI)  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attraverso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monasteri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(esenzione da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prestazioni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servili e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fiscali),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incoraggiati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dai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Qing per 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l’ovvia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sottrazione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risorse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umane locali 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all’economia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mongola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corrispondenti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maggior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spazi</a:t>
            </a:r>
            <a:r>
              <a:rPr sz="23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endParaRPr sz="23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l’elemento</a:t>
            </a:r>
            <a:r>
              <a:rPr sz="2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cinese</a:t>
            </a:r>
            <a:endParaRPr sz="23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b="1" spc="-10" dirty="0">
                <a:latin typeface="Calibri"/>
                <a:cs typeface="Calibri"/>
              </a:rPr>
              <a:t>Assoggettamento </a:t>
            </a:r>
            <a:r>
              <a:rPr sz="2300" b="1" dirty="0">
                <a:latin typeface="Calibri"/>
                <a:cs typeface="Calibri"/>
              </a:rPr>
              <a:t>definitivo dei “barbari” </a:t>
            </a:r>
            <a:r>
              <a:rPr sz="2300" b="1" spc="-30" dirty="0">
                <a:latin typeface="Calibri"/>
                <a:cs typeface="Calibri"/>
              </a:rPr>
              <a:t>dell’Asia </a:t>
            </a:r>
            <a:r>
              <a:rPr sz="2300" b="1" spc="-10" dirty="0">
                <a:latin typeface="Calibri"/>
                <a:cs typeface="Calibri"/>
              </a:rPr>
              <a:t>centrale </a:t>
            </a:r>
            <a:r>
              <a:rPr sz="2300" b="1" spc="-5" dirty="0">
                <a:latin typeface="Calibri"/>
                <a:cs typeface="Calibri"/>
              </a:rPr>
              <a:t>con </a:t>
            </a:r>
            <a:r>
              <a:rPr sz="2300" b="1" dirty="0">
                <a:latin typeface="Calibri"/>
                <a:cs typeface="Calibri"/>
              </a:rPr>
              <a:t>un  </a:t>
            </a:r>
            <a:r>
              <a:rPr sz="2300" b="1" spc="-5" dirty="0">
                <a:latin typeface="Calibri"/>
                <a:cs typeface="Calibri"/>
              </a:rPr>
              <a:t>processo </a:t>
            </a:r>
            <a:r>
              <a:rPr sz="2300" b="1" dirty="0">
                <a:latin typeface="Calibri"/>
                <a:cs typeface="Calibri"/>
              </a:rPr>
              <a:t>di </a:t>
            </a:r>
            <a:r>
              <a:rPr sz="2300" b="1" spc="-10" dirty="0">
                <a:latin typeface="Calibri"/>
                <a:cs typeface="Calibri"/>
              </a:rPr>
              <a:t>‘avvicinamento’ </a:t>
            </a:r>
            <a:r>
              <a:rPr sz="2300" b="1" dirty="0">
                <a:latin typeface="Calibri"/>
                <a:cs typeface="Calibri"/>
              </a:rPr>
              <a:t>della </a:t>
            </a:r>
            <a:r>
              <a:rPr sz="2300" b="1" spc="-5" dirty="0">
                <a:latin typeface="Calibri"/>
                <a:cs typeface="Calibri"/>
              </a:rPr>
              <a:t>Cina Qing </a:t>
            </a:r>
            <a:r>
              <a:rPr sz="2300" b="1" dirty="0">
                <a:latin typeface="Calibri"/>
                <a:cs typeface="Calibri"/>
              </a:rPr>
              <a:t>alla Russia </a:t>
            </a:r>
            <a:r>
              <a:rPr sz="2300" b="1" spc="-10" dirty="0">
                <a:latin typeface="Calibri"/>
                <a:cs typeface="Calibri"/>
              </a:rPr>
              <a:t>(nord-  ovest) </a:t>
            </a:r>
            <a:r>
              <a:rPr sz="2300" b="1" dirty="0">
                <a:latin typeface="Calibri"/>
                <a:cs typeface="Calibri"/>
              </a:rPr>
              <a:t>e </a:t>
            </a:r>
            <a:r>
              <a:rPr sz="2300" b="1" spc="-10" dirty="0">
                <a:latin typeface="Calibri"/>
                <a:cs typeface="Calibri"/>
              </a:rPr>
              <a:t>all’Inghilterra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(sud-est)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4414" y="240029"/>
            <a:ext cx="996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</a:t>
            </a:r>
            <a:r>
              <a:rPr spc="5" dirty="0"/>
              <a:t>i</a:t>
            </a:r>
            <a:r>
              <a:rPr dirty="0"/>
              <a:t>b</a:t>
            </a:r>
            <a:r>
              <a:rPr spc="-20" dirty="0"/>
              <a:t>e</a:t>
            </a:r>
            <a:r>
              <a:rPr dirty="0"/>
              <a:t>t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981455"/>
            <a:ext cx="8290559" cy="5183505"/>
          </a:xfrm>
          <a:custGeom>
            <a:avLst/>
            <a:gdLst/>
            <a:ahLst/>
            <a:cxnLst/>
            <a:rect l="l" t="t" r="r" b="b"/>
            <a:pathLst>
              <a:path w="8290559" h="5183505">
                <a:moveTo>
                  <a:pt x="0" y="5183124"/>
                </a:moveTo>
                <a:lnTo>
                  <a:pt x="8290559" y="5183124"/>
                </a:lnTo>
                <a:lnTo>
                  <a:pt x="8290559" y="0"/>
                </a:lnTo>
                <a:lnTo>
                  <a:pt x="0" y="0"/>
                </a:lnTo>
                <a:lnTo>
                  <a:pt x="0" y="518312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817998"/>
            <a:ext cx="8027670" cy="493077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Processo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lunga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durata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3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assoggettamento:</a:t>
            </a:r>
            <a:endParaRPr sz="3000">
              <a:latin typeface="Calibri"/>
              <a:cs typeface="Calibri"/>
            </a:endParaRPr>
          </a:p>
          <a:p>
            <a:pPr marL="994410" lvl="1" indent="-52451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993775" algn="l"/>
                <a:tab pos="994410" algn="l"/>
              </a:tabLst>
            </a:pP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Contatti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metà</a:t>
            </a:r>
            <a:r>
              <a:rPr sz="2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‘600</a:t>
            </a:r>
            <a:endParaRPr sz="2600">
              <a:latin typeface="Calibri"/>
              <a:cs typeface="Calibri"/>
            </a:endParaRPr>
          </a:p>
          <a:p>
            <a:pPr marL="994410" lvl="1" indent="-524510">
              <a:lnSpc>
                <a:spcPct val="100000"/>
              </a:lnSpc>
              <a:buFont typeface="Wingdings"/>
              <a:buChar char=""/>
              <a:tabLst>
                <a:tab pos="993775" algn="l"/>
                <a:tab pos="99441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1710: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proclamazione di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protettorato</a:t>
            </a:r>
            <a:endParaRPr sz="2600">
              <a:latin typeface="Calibri"/>
              <a:cs typeface="Calibri"/>
            </a:endParaRPr>
          </a:p>
          <a:p>
            <a:pPr marL="994410" lvl="1" indent="-524510">
              <a:lnSpc>
                <a:spcPct val="100000"/>
              </a:lnSpc>
              <a:buFont typeface="Wingdings"/>
              <a:buChar char=""/>
              <a:tabLst>
                <a:tab pos="993775" algn="l"/>
                <a:tab pos="994410" algn="l"/>
              </a:tabLst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Dominio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indiretto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metà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‘700</a:t>
            </a:r>
            <a:endParaRPr sz="2600">
              <a:latin typeface="Calibri"/>
              <a:cs typeface="Calibri"/>
            </a:endParaRPr>
          </a:p>
          <a:p>
            <a:pPr marL="994410" marR="593090" lvl="1" indent="-524510">
              <a:lnSpc>
                <a:spcPts val="2500"/>
              </a:lnSpc>
              <a:spcBef>
                <a:spcPts val="600"/>
              </a:spcBef>
              <a:buFont typeface="Wingdings"/>
              <a:buChar char=""/>
              <a:tabLst>
                <a:tab pos="993775" algn="l"/>
                <a:tab pos="99441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1792: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intervento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nel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conflitto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tibetano-nepalese  dopo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l’invasione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parte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Nepal</a:t>
            </a:r>
            <a:endParaRPr sz="2600">
              <a:latin typeface="Calibri"/>
              <a:cs typeface="Calibri"/>
            </a:endParaRPr>
          </a:p>
          <a:p>
            <a:pPr marL="994410" marR="585470" lvl="1" indent="-524510">
              <a:lnSpc>
                <a:spcPts val="2500"/>
              </a:lnSpc>
              <a:spcBef>
                <a:spcPts val="620"/>
              </a:spcBef>
              <a:buFont typeface="Wingdings"/>
              <a:buChar char=""/>
              <a:tabLst>
                <a:tab pos="993775" algn="l"/>
                <a:tab pos="99441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Blando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controllo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decrescente influenza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dei 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rappresentanti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Qing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nel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corso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dell’800: flessibile 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sovranità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vita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sociale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culturale tibetana 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sostanzialmente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libera</a:t>
            </a:r>
            <a:endParaRPr sz="2600">
              <a:latin typeface="Calibri"/>
              <a:cs typeface="Calibri"/>
            </a:endParaRPr>
          </a:p>
          <a:p>
            <a:pPr marL="994410" marR="5080" lvl="1" indent="-524510">
              <a:lnSpc>
                <a:spcPct val="80000"/>
              </a:lnSpc>
              <a:spcBef>
                <a:spcPts val="635"/>
              </a:spcBef>
              <a:buFont typeface="Wingdings"/>
              <a:buChar char=""/>
              <a:tabLst>
                <a:tab pos="993775" algn="l"/>
                <a:tab pos="994410" algn="l"/>
              </a:tabLst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Indipendenza </a:t>
            </a:r>
            <a:r>
              <a:rPr sz="2600" i="1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600" i="1" spc="-20" dirty="0">
                <a:solidFill>
                  <a:srgbClr val="FFFFFF"/>
                </a:solidFill>
                <a:latin typeface="Calibri"/>
                <a:cs typeface="Calibri"/>
              </a:rPr>
              <a:t>facto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dopo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il 1912 e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fino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al 1951, 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l’annessione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alla RPC e la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costituzione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regione  autonoma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7785" y="383489"/>
            <a:ext cx="64877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Concezione </a:t>
            </a:r>
            <a:r>
              <a:rPr dirty="0"/>
              <a:t>delle </a:t>
            </a:r>
            <a:r>
              <a:rPr spc="-10" dirty="0"/>
              <a:t>relazioni </a:t>
            </a:r>
            <a:r>
              <a:rPr spc="-15" dirty="0"/>
              <a:t>esterne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74089"/>
            <a:ext cx="8013065" cy="4660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ts val="216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Relazioni di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tipo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‘tributario’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(forma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riconoscimento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superiorità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supremazia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cinese)</a:t>
            </a:r>
            <a:endParaRPr sz="2000">
              <a:latin typeface="Calibri"/>
              <a:cs typeface="Calibri"/>
            </a:endParaRPr>
          </a:p>
          <a:p>
            <a:pPr marL="355600" marR="821690" indent="-343535">
              <a:lnSpc>
                <a:spcPts val="1920"/>
              </a:lnSpc>
              <a:spcBef>
                <a:spcPts val="11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ambascerie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straniere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Pechino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i doni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imperiali: cerimoniale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occasioni di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commercio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svincolato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dazi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tributi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ts val="2160"/>
              </a:lnSpc>
              <a:spcBef>
                <a:spcPts val="7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Concezioni cosmologiche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retorica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imperiale della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burocrazia addetta</a:t>
            </a:r>
            <a:r>
              <a:rPr sz="20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alle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relazioni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esterne: </a:t>
            </a:r>
            <a:r>
              <a:rPr sz="2000" b="1" spc="-5" dirty="0">
                <a:latin typeface="Calibri"/>
                <a:cs typeface="Calibri"/>
              </a:rPr>
              <a:t>universalismo, </a:t>
            </a:r>
            <a:r>
              <a:rPr sz="2000" b="1" dirty="0">
                <a:latin typeface="Calibri"/>
                <a:cs typeface="Calibri"/>
              </a:rPr>
              <a:t>monismo 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(sino-)centrismo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Impossibilità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relazioni simmetriche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asimmetriche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sfavorevoli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alla</a:t>
            </a:r>
            <a:r>
              <a:rPr sz="20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Cina</a:t>
            </a:r>
            <a:endParaRPr sz="2000">
              <a:latin typeface="Calibri"/>
              <a:cs typeface="Calibri"/>
            </a:endParaRPr>
          </a:p>
          <a:p>
            <a:pPr marL="355600" marR="183515" indent="-343535">
              <a:lnSpc>
                <a:spcPts val="1920"/>
              </a:lnSpc>
              <a:spcBef>
                <a:spcPts val="11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sistema informale,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codificato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teoria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pari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dei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trattati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europei: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solo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pratiche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rituali</a:t>
            </a:r>
            <a:endParaRPr sz="2000">
              <a:latin typeface="Calibri"/>
              <a:cs typeface="Calibri"/>
            </a:endParaRPr>
          </a:p>
          <a:p>
            <a:pPr marL="355600" marR="62230" indent="-343535" algn="just">
              <a:lnSpc>
                <a:spcPct val="80000"/>
              </a:lnSpc>
              <a:spcBef>
                <a:spcPts val="122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L’unitarietà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sistema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del tributo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è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più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frutto dell’interpretazione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storica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su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grande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varietà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esempi che un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insieme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coerente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sistematizzato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sul piano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teorico.</a:t>
            </a:r>
            <a:endParaRPr sz="2000">
              <a:latin typeface="Calibri"/>
              <a:cs typeface="Calibri"/>
            </a:endParaRPr>
          </a:p>
          <a:p>
            <a:pPr marL="355600" marR="287020" indent="-343535" algn="just">
              <a:lnSpc>
                <a:spcPts val="1920"/>
              </a:lnSpc>
              <a:spcBef>
                <a:spcPts val="1185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Esistenza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forme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rapporto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diverse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dal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rapporto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tributario: politiche  coloniali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Asia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centrale,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accordi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d’interesse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 Russia,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accettazione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interessata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delle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potenze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europee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454" y="109473"/>
            <a:ext cx="76136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9620" marR="5080" indent="-202755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Stati </a:t>
            </a:r>
            <a:r>
              <a:rPr spc="-5" dirty="0"/>
              <a:t>tributari </a:t>
            </a:r>
            <a:r>
              <a:rPr dirty="0"/>
              <a:t>e </a:t>
            </a:r>
            <a:r>
              <a:rPr spc="-15" dirty="0"/>
              <a:t>frequenza </a:t>
            </a:r>
            <a:r>
              <a:rPr dirty="0"/>
              <a:t>delle </a:t>
            </a:r>
            <a:r>
              <a:rPr spc="-5" dirty="0"/>
              <a:t>missioni  tributarie </a:t>
            </a:r>
            <a:r>
              <a:rPr dirty="0"/>
              <a:t>nel </a:t>
            </a:r>
            <a:r>
              <a:rPr spc="-5" dirty="0"/>
              <a:t>1818</a:t>
            </a:r>
          </a:p>
        </p:txBody>
      </p:sp>
      <p:sp>
        <p:nvSpPr>
          <p:cNvPr id="3" name="object 3"/>
          <p:cNvSpPr/>
          <p:nvPr/>
        </p:nvSpPr>
        <p:spPr>
          <a:xfrm>
            <a:off x="467537" y="2132838"/>
            <a:ext cx="4177029" cy="640080"/>
          </a:xfrm>
          <a:custGeom>
            <a:avLst/>
            <a:gdLst/>
            <a:ahLst/>
            <a:cxnLst/>
            <a:rect l="l" t="t" r="r" b="b"/>
            <a:pathLst>
              <a:path w="4177029" h="640080">
                <a:moveTo>
                  <a:pt x="0" y="640079"/>
                </a:moveTo>
                <a:lnTo>
                  <a:pt x="4176522" y="640079"/>
                </a:lnTo>
                <a:lnTo>
                  <a:pt x="4176522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4009" y="2132838"/>
            <a:ext cx="4177029" cy="640080"/>
          </a:xfrm>
          <a:custGeom>
            <a:avLst/>
            <a:gdLst/>
            <a:ahLst/>
            <a:cxnLst/>
            <a:rect l="l" t="t" r="r" b="b"/>
            <a:pathLst>
              <a:path w="4177029" h="640080">
                <a:moveTo>
                  <a:pt x="0" y="640079"/>
                </a:moveTo>
                <a:lnTo>
                  <a:pt x="4176521" y="640079"/>
                </a:lnTo>
                <a:lnTo>
                  <a:pt x="4176521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1187" y="2126488"/>
          <a:ext cx="8372475" cy="3697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Paese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3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Frequenza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Corea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Quadrimestrale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491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Liuqiu</a:t>
                      </a:r>
                      <a:r>
                        <a:rPr sz="24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(Ryûkyû)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Biennale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Siam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Triennale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4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Annam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Quadriennale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49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Laos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Decennale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46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Birmania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Decennale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2948" y="1615186"/>
            <a:ext cx="15995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Lezione</a:t>
            </a:r>
            <a:r>
              <a:rPr sz="3200" spc="-65" dirty="0"/>
              <a:t> </a:t>
            </a:r>
            <a:r>
              <a:rPr sz="3200" dirty="0"/>
              <a:t>6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95680" y="2590926"/>
            <a:ext cx="79736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Le </a:t>
            </a:r>
            <a:r>
              <a:rPr sz="3200" b="1" spc="-10" dirty="0">
                <a:solidFill>
                  <a:srgbClr val="FFC000"/>
                </a:solidFill>
                <a:latin typeface="Calibri"/>
                <a:cs typeface="Calibri"/>
              </a:rPr>
              <a:t>relazioni </a:t>
            </a:r>
            <a:r>
              <a:rPr sz="3200" b="1" spc="-25" dirty="0">
                <a:solidFill>
                  <a:srgbClr val="FFC000"/>
                </a:solidFill>
                <a:latin typeface="Calibri"/>
                <a:cs typeface="Calibri"/>
              </a:rPr>
              <a:t>tra </a:t>
            </a:r>
            <a:r>
              <a:rPr sz="3200" b="1" spc="-10" dirty="0">
                <a:solidFill>
                  <a:srgbClr val="FFC000"/>
                </a:solidFill>
                <a:latin typeface="Calibri"/>
                <a:cs typeface="Calibri"/>
              </a:rPr>
              <a:t>Europa 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e la 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Cina 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in </a:t>
            </a:r>
            <a:r>
              <a:rPr sz="3200" b="1" spc="-25" dirty="0">
                <a:solidFill>
                  <a:srgbClr val="FFC000"/>
                </a:solidFill>
                <a:latin typeface="Calibri"/>
                <a:cs typeface="Calibri"/>
              </a:rPr>
              <a:t>età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 moderna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717035"/>
            <a:ext cx="8229600" cy="2409825"/>
          </a:xfrm>
          <a:custGeom>
            <a:avLst/>
            <a:gdLst/>
            <a:ahLst/>
            <a:cxnLst/>
            <a:rect l="l" t="t" r="r" b="b"/>
            <a:pathLst>
              <a:path w="8229600" h="2409825">
                <a:moveTo>
                  <a:pt x="0" y="2409444"/>
                </a:moveTo>
                <a:lnTo>
                  <a:pt x="8229600" y="2409444"/>
                </a:lnTo>
                <a:lnTo>
                  <a:pt x="8229600" y="0"/>
                </a:lnTo>
                <a:lnTo>
                  <a:pt x="0" y="0"/>
                </a:lnTo>
                <a:lnTo>
                  <a:pt x="0" y="24094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2510" y="3727780"/>
            <a:ext cx="7479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Le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relazioni esterne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dell’impero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Qing nel</a:t>
            </a:r>
            <a:r>
              <a:rPr sz="28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Settecento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8882" y="383489"/>
            <a:ext cx="1128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</a:t>
            </a:r>
            <a:r>
              <a:rPr spc="-30" dirty="0"/>
              <a:t>r</a:t>
            </a:r>
            <a:r>
              <a:rPr spc="-5" dirty="0"/>
              <a:t>ea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268704"/>
            <a:ext cx="7200265" cy="453771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Stato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vassallo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dalla prima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dinastia</a:t>
            </a:r>
            <a:r>
              <a:rPr sz="32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Ming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Unica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entità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territoriale con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forma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statale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autonoma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nella 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sfera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d’influenza</a:t>
            </a:r>
            <a:r>
              <a:rPr sz="3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cinese</a:t>
            </a:r>
            <a:endParaRPr sz="3200">
              <a:latin typeface="Calibri"/>
              <a:cs typeface="Calibri"/>
            </a:endParaRPr>
          </a:p>
          <a:p>
            <a:pPr marL="355600" marR="462915" indent="-3435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Profonda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influenza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cinese e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processi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di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sinizzazione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tutti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ilvelli</a:t>
            </a:r>
            <a:endParaRPr sz="3200">
              <a:latin typeface="Calibri"/>
              <a:cs typeface="Calibri"/>
            </a:endParaRPr>
          </a:p>
          <a:p>
            <a:pPr marL="355600" marR="348615" indent="-34353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Mancanza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ingerenza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cinese: omaggi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tributari (molto elevati),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ma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sostanziale  indipendenza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9641" y="383489"/>
            <a:ext cx="5746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Siam </a:t>
            </a:r>
            <a:r>
              <a:rPr spc="-5" dirty="0"/>
              <a:t>(poi Thailandia </a:t>
            </a:r>
            <a:r>
              <a:rPr dirty="0"/>
              <a:t>dal</a:t>
            </a:r>
            <a:r>
              <a:rPr spc="-25" dirty="0"/>
              <a:t> </a:t>
            </a:r>
            <a:r>
              <a:rPr spc="-5" dirty="0"/>
              <a:t>1939)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281625"/>
            <a:ext cx="8062595" cy="45815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Esterno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all’area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culturale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cinese, non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confuciano,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buddhista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Dinastia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Chakkry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(tuttora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regnante)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Rama I</a:t>
            </a:r>
            <a:r>
              <a:rPr sz="2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(1782-1809)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ts val="2375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Maggiore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indipendenza culturale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politica dalla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Cina,</a:t>
            </a:r>
            <a:r>
              <a:rPr sz="2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distanza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geografica</a:t>
            </a:r>
            <a:endParaRPr sz="220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Commercio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sino-siamese di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riso: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dipendenza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cinese dal riso siamese 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soprattutto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nel ‘700 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domanda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Siamese di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prodotti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cinesi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il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rame: complementarietà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delle due</a:t>
            </a:r>
            <a:r>
              <a:rPr sz="2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economie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Intense relazioni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commerciali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via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mare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su giunche</a:t>
            </a:r>
            <a:r>
              <a:rPr sz="2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cinesi</a:t>
            </a:r>
            <a:endParaRPr sz="2200">
              <a:latin typeface="Calibri"/>
              <a:cs typeface="Calibri"/>
            </a:endParaRPr>
          </a:p>
          <a:p>
            <a:pPr marL="355600" marR="1174750" indent="-343535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Relazioni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tributarie via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Canton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inserite nella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rete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traffici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meridionali</a:t>
            </a:r>
            <a:endParaRPr sz="2200">
              <a:latin typeface="Calibri"/>
              <a:cs typeface="Calibri"/>
            </a:endParaRPr>
          </a:p>
          <a:p>
            <a:pPr marL="355600" marR="122555" indent="-343535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  <a:tab pos="453644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Sviluppo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Siam di</a:t>
            </a:r>
            <a:r>
              <a:rPr sz="2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classi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mercantile	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imprenditoriali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origine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cinese 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legate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commercio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cinese;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notevole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arricchimento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ceti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mercantili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cinesi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nelle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province</a:t>
            </a:r>
            <a:r>
              <a:rPr sz="2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meridionali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4210" y="383489"/>
            <a:ext cx="27362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Impero</a:t>
            </a:r>
            <a:r>
              <a:rPr spc="-70" dirty="0"/>
              <a:t> </a:t>
            </a:r>
            <a:r>
              <a:rPr spc="-20" dirty="0"/>
              <a:t>zarista</a:t>
            </a:r>
          </a:p>
        </p:txBody>
      </p:sp>
      <p:sp>
        <p:nvSpPr>
          <p:cNvPr id="3" name="object 3"/>
          <p:cNvSpPr/>
          <p:nvPr/>
        </p:nvSpPr>
        <p:spPr>
          <a:xfrm>
            <a:off x="251459" y="1412747"/>
            <a:ext cx="8723630" cy="4752340"/>
          </a:xfrm>
          <a:custGeom>
            <a:avLst/>
            <a:gdLst/>
            <a:ahLst/>
            <a:cxnLst/>
            <a:rect l="l" t="t" r="r" b="b"/>
            <a:pathLst>
              <a:path w="8723630" h="4752340">
                <a:moveTo>
                  <a:pt x="0" y="4751832"/>
                </a:moveTo>
                <a:lnTo>
                  <a:pt x="8723376" y="4751832"/>
                </a:lnTo>
                <a:lnTo>
                  <a:pt x="8723376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200" y="1281625"/>
            <a:ext cx="8224520" cy="45815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Spedizione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dei Cosacchi di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Petlin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nel</a:t>
            </a:r>
            <a:r>
              <a:rPr sz="22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1618</a:t>
            </a:r>
            <a:endParaRPr sz="2200">
              <a:latin typeface="Calibri"/>
              <a:cs typeface="Calibri"/>
            </a:endParaRPr>
          </a:p>
          <a:p>
            <a:pPr marL="355600" marR="200025" indent="-343535">
              <a:lnSpc>
                <a:spcPct val="8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Crescenti spedizioni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colonizzazioni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dell’estremo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nord-est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russo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nel 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corso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del ‘600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(mare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Ochotsk,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fiume 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Amur,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fondazione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2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Irkutsk)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ts val="2375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Missione 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Bajkov,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1656 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ricerca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regolarizzazione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dei</a:t>
            </a:r>
            <a:r>
              <a:rPr sz="2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rapporti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commerciali</a:t>
            </a:r>
            <a:endParaRPr sz="220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Trattato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Nercinks,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1689: Russi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interessati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commercio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ad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assicurare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nord-est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vista dell’espansione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Crimea 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(Tatari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protetti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dagli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Ottomani);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Mancesi 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impedire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un’alleanza</a:t>
            </a:r>
            <a:r>
              <a:rPr sz="2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Russi-Zungari</a:t>
            </a:r>
            <a:endParaRPr sz="2200">
              <a:latin typeface="Calibri"/>
              <a:cs typeface="Calibri"/>
            </a:endParaRPr>
          </a:p>
          <a:p>
            <a:pPr marL="355600" marR="12065" indent="-343535">
              <a:lnSpc>
                <a:spcPct val="8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Neutralizzazione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dei Russi 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premessa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dell’assoggettamento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mancese  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dell’Asia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central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ts val="2375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Avvio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dell’esportazione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pellicce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russe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verso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la Cina,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22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monopolio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statale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sfidato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dal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contrabbando</a:t>
            </a:r>
            <a:r>
              <a:rPr sz="2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private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1727: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trattato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commerciale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Kiachta,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vigore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sz="22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anni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5985" y="383489"/>
            <a:ext cx="4814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Trattato </a:t>
            </a:r>
            <a:r>
              <a:rPr dirty="0"/>
              <a:t>di </a:t>
            </a:r>
            <a:r>
              <a:rPr spc="-10" dirty="0"/>
              <a:t>Kiachta</a:t>
            </a:r>
            <a:r>
              <a:rPr spc="25" dirty="0"/>
              <a:t> </a:t>
            </a:r>
            <a:r>
              <a:rPr spc="-5" dirty="0"/>
              <a:t>(1727)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053083"/>
            <a:ext cx="8507095" cy="5111750"/>
          </a:xfrm>
          <a:custGeom>
            <a:avLst/>
            <a:gdLst/>
            <a:ahLst/>
            <a:cxnLst/>
            <a:rect l="l" t="t" r="r" b="b"/>
            <a:pathLst>
              <a:path w="8507095" h="5111750">
                <a:moveTo>
                  <a:pt x="0" y="5111496"/>
                </a:moveTo>
                <a:lnTo>
                  <a:pt x="8506968" y="5111496"/>
                </a:lnTo>
                <a:lnTo>
                  <a:pt x="8506968" y="0"/>
                </a:lnTo>
                <a:lnTo>
                  <a:pt x="0" y="0"/>
                </a:lnTo>
                <a:lnTo>
                  <a:pt x="0" y="511149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6244" y="1069340"/>
            <a:ext cx="47091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Corrispondente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«sistema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Canton»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749" y="1546351"/>
            <a:ext cx="1600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8886" y="1546351"/>
            <a:ext cx="736345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Regolamentazione del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commercio carovaniero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(compagnie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monopolio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statale):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carovana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ogni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anni di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massimo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200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mercanti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ammessa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 Beijing 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non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carico del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governo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156" y="2027300"/>
            <a:ext cx="8194675" cy="399161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412115">
              <a:lnSpc>
                <a:spcPct val="100000"/>
              </a:lnSpc>
              <a:spcBef>
                <a:spcPts val="880"/>
              </a:spcBef>
              <a:tabLst>
                <a:tab pos="927100" algn="l"/>
              </a:tabLst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2.	Commercio di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frontiera: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località di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frontiera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commercio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 piccoli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mercanti</a:t>
            </a:r>
            <a:endParaRPr sz="1400">
              <a:latin typeface="Calibri"/>
              <a:cs typeface="Calibri"/>
            </a:endParaRPr>
          </a:p>
          <a:p>
            <a:pPr marL="526415" marR="322580" indent="-514350">
              <a:lnSpc>
                <a:spcPct val="100000"/>
              </a:lnSpc>
              <a:spcBef>
                <a:spcPts val="1160"/>
              </a:spcBef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Mancato successo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sistema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carovaniero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nel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corso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‘700,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poi  abolizione delle compagnie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privilegiate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russe nel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1762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(elevati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costi, 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concorrenza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illegale, eccessiva concentrazione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su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prodotti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1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lusso)</a:t>
            </a:r>
            <a:endParaRPr sz="2100">
              <a:latin typeface="Calibri"/>
              <a:cs typeface="Calibri"/>
            </a:endParaRPr>
          </a:p>
          <a:p>
            <a:pPr marL="526415" marR="5080" indent="-5143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Maggior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successo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commercio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privato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Kiachta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fino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al 1860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(anche  pellicce americane);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sistema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licenze; commercio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 tele di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cotone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seta contro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pellicce;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tè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sostituisce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tele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fine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‘800 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cotone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filati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russi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pellicce; ultima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revisione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nel</a:t>
            </a:r>
            <a:r>
              <a:rPr sz="21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1792</a:t>
            </a:r>
            <a:endParaRPr sz="2100">
              <a:latin typeface="Calibri"/>
              <a:cs typeface="Calibri"/>
            </a:endParaRPr>
          </a:p>
          <a:p>
            <a:pPr marL="526415" marR="120014" indent="-514350" algn="just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527050" algn="l"/>
              </a:tabLst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Flessibilità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nella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gestione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 un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sistema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natura contrattuale: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perché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fu un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sistema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stabile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di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successo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mentre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quello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gli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Occidentali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Canton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fu un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fallimento?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5277" y="383489"/>
            <a:ext cx="39357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Ruolo della</a:t>
            </a:r>
            <a:r>
              <a:rPr spc="-75" dirty="0"/>
              <a:t> </a:t>
            </a:r>
            <a:r>
              <a:rPr spc="-20" dirty="0"/>
              <a:t>frontiera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76298"/>
            <a:ext cx="8021955" cy="449199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1038860" indent="-343535" algn="just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6235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Nel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nord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frontiera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permette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tenere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gli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stranieri sotto controllo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fuori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del territorio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nazionale</a:t>
            </a:r>
            <a:endParaRPr sz="3000">
              <a:latin typeface="Calibri"/>
              <a:cs typeface="Calibri"/>
            </a:endParaRPr>
          </a:p>
          <a:p>
            <a:pPr marL="355600" marR="99060" indent="-343535">
              <a:lnSpc>
                <a:spcPct val="90000"/>
              </a:lnSpc>
              <a:spcBef>
                <a:spcPts val="11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Struttura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 scambi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favorevole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nord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(pellicce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come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sufficiente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contraccambio),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mentre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nel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sud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vede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costante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indebitamento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dei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mercanti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cinesi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problema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pagamento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delle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esportazioni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240"/>
              </a:lnSpc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mediante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l’oppio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ts val="3240"/>
              </a:lnSpc>
              <a:spcBef>
                <a:spcPts val="12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Assenza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problemi religiosi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nord,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sud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spinta  evangelizzatrice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protestante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897" y="1455546"/>
            <a:ext cx="23717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Migrazioni  </a:t>
            </a:r>
            <a:r>
              <a:rPr spc="-15" dirty="0"/>
              <a:t>interne </a:t>
            </a:r>
            <a:r>
              <a:rPr dirty="0"/>
              <a:t>in  </a:t>
            </a:r>
            <a:r>
              <a:rPr spc="-5" dirty="0"/>
              <a:t>Cina </a:t>
            </a:r>
            <a:r>
              <a:rPr dirty="0"/>
              <a:t>nel</a:t>
            </a:r>
            <a:r>
              <a:rPr spc="-80" dirty="0"/>
              <a:t> </a:t>
            </a:r>
            <a:r>
              <a:rPr spc="-5" dirty="0"/>
              <a:t>sec.</a:t>
            </a:r>
          </a:p>
          <a:p>
            <a:pPr marL="1905" algn="ctr">
              <a:lnSpc>
                <a:spcPct val="100000"/>
              </a:lnSpc>
            </a:pPr>
            <a:r>
              <a:rPr dirty="0"/>
              <a:t>XVIII</a:t>
            </a:r>
          </a:p>
        </p:txBody>
      </p:sp>
      <p:sp>
        <p:nvSpPr>
          <p:cNvPr id="3" name="object 3"/>
          <p:cNvSpPr/>
          <p:nvPr/>
        </p:nvSpPr>
        <p:spPr>
          <a:xfrm>
            <a:off x="3430523" y="97535"/>
            <a:ext cx="5472683" cy="6207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Conclusione</a:t>
            </a:r>
          </a:p>
        </p:txBody>
      </p:sp>
      <p:sp>
        <p:nvSpPr>
          <p:cNvPr id="3" name="object 3"/>
          <p:cNvSpPr/>
          <p:nvPr/>
        </p:nvSpPr>
        <p:spPr>
          <a:xfrm>
            <a:off x="246888" y="836675"/>
            <a:ext cx="8656320" cy="5256530"/>
          </a:xfrm>
          <a:custGeom>
            <a:avLst/>
            <a:gdLst/>
            <a:ahLst/>
            <a:cxnLst/>
            <a:rect l="l" t="t" r="r" b="b"/>
            <a:pathLst>
              <a:path w="8656320" h="5256530">
                <a:moveTo>
                  <a:pt x="0" y="5256276"/>
                </a:moveTo>
                <a:lnTo>
                  <a:pt x="8656320" y="5256276"/>
                </a:lnTo>
                <a:lnTo>
                  <a:pt x="8656320" y="0"/>
                </a:lnTo>
                <a:lnTo>
                  <a:pt x="0" y="0"/>
                </a:lnTo>
                <a:lnTo>
                  <a:pt x="0" y="525627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5018" y="781558"/>
            <a:ext cx="8487410" cy="5210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160655" indent="-343535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Inconsistenza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dell’immagine di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uno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statalismo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dispotico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rigido  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oppressore</a:t>
            </a:r>
            <a:endParaRPr sz="2500">
              <a:latin typeface="Calibri"/>
              <a:cs typeface="Calibri"/>
            </a:endParaRPr>
          </a:p>
          <a:p>
            <a:pPr marL="355600" marR="238125" indent="-343535">
              <a:lnSpc>
                <a:spcPts val="24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Sistema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statale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flessibile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capace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adattamento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vari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livelli 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(attività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economiche interne, relazioni esterne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varia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tipologia)</a:t>
            </a:r>
            <a:endParaRPr sz="2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Quattro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modelli di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relazioni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esterne:</a:t>
            </a:r>
            <a:endParaRPr sz="2500">
              <a:latin typeface="Calibri"/>
              <a:cs typeface="Calibri"/>
            </a:endParaRPr>
          </a:p>
          <a:p>
            <a:pPr marL="984885" lvl="1" indent="-515620">
              <a:lnSpc>
                <a:spcPct val="100000"/>
              </a:lnSpc>
              <a:spcBef>
                <a:spcPts val="610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Sottomissione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colonizzazione (Asia</a:t>
            </a:r>
            <a:r>
              <a:rPr sz="22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centrale)</a:t>
            </a:r>
            <a:endParaRPr sz="2200">
              <a:latin typeface="Calibri"/>
              <a:cs typeface="Calibri"/>
            </a:endParaRPr>
          </a:p>
          <a:p>
            <a:pPr marL="984885" lvl="1" indent="-515620">
              <a:lnSpc>
                <a:spcPts val="2375"/>
              </a:lnSpc>
              <a:buAutoNum type="arabicPeriod"/>
              <a:tabLst>
                <a:tab pos="984885" algn="l"/>
                <a:tab pos="985519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Rapporti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diplomatici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parità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rango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tutela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interessi</a:t>
            </a:r>
            <a:endParaRPr sz="2200">
              <a:latin typeface="Calibri"/>
              <a:cs typeface="Calibri"/>
            </a:endParaRPr>
          </a:p>
          <a:p>
            <a:pPr marL="984885">
              <a:lnSpc>
                <a:spcPts val="2375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particolari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(Russia)</a:t>
            </a:r>
            <a:endParaRPr sz="2200">
              <a:latin typeface="Calibri"/>
              <a:cs typeface="Calibri"/>
            </a:endParaRPr>
          </a:p>
          <a:p>
            <a:pPr marL="984885" marR="450850" lvl="1" indent="-515620">
              <a:lnSpc>
                <a:spcPts val="2110"/>
              </a:lnSpc>
              <a:spcBef>
                <a:spcPts val="515"/>
              </a:spcBef>
              <a:buAutoNum type="arabicPeriod" startAt="3"/>
              <a:tabLst>
                <a:tab pos="984885" algn="l"/>
                <a:tab pos="985519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Intreccio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rituale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gerarchico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tributario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commercio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(Stati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del  sud-est)</a:t>
            </a:r>
            <a:endParaRPr sz="2200">
              <a:latin typeface="Calibri"/>
              <a:cs typeface="Calibri"/>
            </a:endParaRPr>
          </a:p>
          <a:p>
            <a:pPr marL="984885" lvl="1" indent="-515620">
              <a:lnSpc>
                <a:spcPct val="100000"/>
              </a:lnSpc>
              <a:spcBef>
                <a:spcPts val="20"/>
              </a:spcBef>
              <a:buAutoNum type="arabicPeriod" startAt="3"/>
              <a:tabLst>
                <a:tab pos="984885" algn="l"/>
                <a:tab pos="985519" algn="l"/>
              </a:tabLst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Contatti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ufficiosi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tollerati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Calibri"/>
              <a:buAutoNum type="arabicPeriod" startAt="3"/>
            </a:pPr>
            <a:endParaRPr sz="2600">
              <a:latin typeface="Calibri"/>
              <a:cs typeface="Calibri"/>
            </a:endParaRPr>
          </a:p>
          <a:p>
            <a:pPr marL="355600" marR="5080" indent="-343535">
              <a:lnSpc>
                <a:spcPts val="24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Alla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fine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del ‘700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non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è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prevedibile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fallimento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dei meccanismi 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statali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relazione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gli</a:t>
            </a:r>
            <a:r>
              <a:rPr sz="2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stranieri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155" y="548639"/>
            <a:ext cx="7927847" cy="5693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729" y="88213"/>
            <a:ext cx="4705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</a:t>
            </a:r>
            <a:r>
              <a:rPr sz="1800" b="1" i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</a:t>
            </a:r>
            <a:r>
              <a:rPr sz="1800" b="1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495" y="477012"/>
            <a:ext cx="8023859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36264" y="1772411"/>
            <a:ext cx="935990" cy="792480"/>
          </a:xfrm>
          <a:custGeom>
            <a:avLst/>
            <a:gdLst/>
            <a:ahLst/>
            <a:cxnLst/>
            <a:rect l="l" t="t" r="r" b="b"/>
            <a:pathLst>
              <a:path w="935989" h="792480">
                <a:moveTo>
                  <a:pt x="0" y="396239"/>
                </a:moveTo>
                <a:lnTo>
                  <a:pt x="2744" y="353068"/>
                </a:lnTo>
                <a:lnTo>
                  <a:pt x="10789" y="311242"/>
                </a:lnTo>
                <a:lnTo>
                  <a:pt x="23847" y="271003"/>
                </a:lnTo>
                <a:lnTo>
                  <a:pt x="41635" y="232594"/>
                </a:lnTo>
                <a:lnTo>
                  <a:pt x="63866" y="196257"/>
                </a:lnTo>
                <a:lnTo>
                  <a:pt x="90257" y="162232"/>
                </a:lnTo>
                <a:lnTo>
                  <a:pt x="120521" y="130763"/>
                </a:lnTo>
                <a:lnTo>
                  <a:pt x="154374" y="102090"/>
                </a:lnTo>
                <a:lnTo>
                  <a:pt x="191530" y="76456"/>
                </a:lnTo>
                <a:lnTo>
                  <a:pt x="231704" y="54102"/>
                </a:lnTo>
                <a:lnTo>
                  <a:pt x="274611" y="35270"/>
                </a:lnTo>
                <a:lnTo>
                  <a:pt x="319966" y="20202"/>
                </a:lnTo>
                <a:lnTo>
                  <a:pt x="367484" y="9139"/>
                </a:lnTo>
                <a:lnTo>
                  <a:pt x="416880" y="2325"/>
                </a:lnTo>
                <a:lnTo>
                  <a:pt x="467868" y="0"/>
                </a:lnTo>
                <a:lnTo>
                  <a:pt x="518855" y="2325"/>
                </a:lnTo>
                <a:lnTo>
                  <a:pt x="568251" y="9139"/>
                </a:lnTo>
                <a:lnTo>
                  <a:pt x="615769" y="20202"/>
                </a:lnTo>
                <a:lnTo>
                  <a:pt x="661124" y="35270"/>
                </a:lnTo>
                <a:lnTo>
                  <a:pt x="704031" y="54101"/>
                </a:lnTo>
                <a:lnTo>
                  <a:pt x="744205" y="76456"/>
                </a:lnTo>
                <a:lnTo>
                  <a:pt x="781361" y="102090"/>
                </a:lnTo>
                <a:lnTo>
                  <a:pt x="815214" y="130763"/>
                </a:lnTo>
                <a:lnTo>
                  <a:pt x="845478" y="162232"/>
                </a:lnTo>
                <a:lnTo>
                  <a:pt x="871869" y="196257"/>
                </a:lnTo>
                <a:lnTo>
                  <a:pt x="894100" y="232594"/>
                </a:lnTo>
                <a:lnTo>
                  <a:pt x="911888" y="271003"/>
                </a:lnTo>
                <a:lnTo>
                  <a:pt x="924946" y="311242"/>
                </a:lnTo>
                <a:lnTo>
                  <a:pt x="932991" y="353068"/>
                </a:lnTo>
                <a:lnTo>
                  <a:pt x="935736" y="396239"/>
                </a:lnTo>
                <a:lnTo>
                  <a:pt x="932991" y="439411"/>
                </a:lnTo>
                <a:lnTo>
                  <a:pt x="924946" y="481237"/>
                </a:lnTo>
                <a:lnTo>
                  <a:pt x="911888" y="521476"/>
                </a:lnTo>
                <a:lnTo>
                  <a:pt x="894100" y="559885"/>
                </a:lnTo>
                <a:lnTo>
                  <a:pt x="871869" y="596222"/>
                </a:lnTo>
                <a:lnTo>
                  <a:pt x="845478" y="630247"/>
                </a:lnTo>
                <a:lnTo>
                  <a:pt x="815214" y="661716"/>
                </a:lnTo>
                <a:lnTo>
                  <a:pt x="781361" y="690389"/>
                </a:lnTo>
                <a:lnTo>
                  <a:pt x="744205" y="716023"/>
                </a:lnTo>
                <a:lnTo>
                  <a:pt x="704031" y="738377"/>
                </a:lnTo>
                <a:lnTo>
                  <a:pt x="661124" y="757209"/>
                </a:lnTo>
                <a:lnTo>
                  <a:pt x="615769" y="772277"/>
                </a:lnTo>
                <a:lnTo>
                  <a:pt x="568251" y="783340"/>
                </a:lnTo>
                <a:lnTo>
                  <a:pt x="518855" y="790154"/>
                </a:lnTo>
                <a:lnTo>
                  <a:pt x="467868" y="792479"/>
                </a:lnTo>
                <a:lnTo>
                  <a:pt x="416880" y="790154"/>
                </a:lnTo>
                <a:lnTo>
                  <a:pt x="367484" y="783340"/>
                </a:lnTo>
                <a:lnTo>
                  <a:pt x="319966" y="772277"/>
                </a:lnTo>
                <a:lnTo>
                  <a:pt x="274611" y="757209"/>
                </a:lnTo>
                <a:lnTo>
                  <a:pt x="231704" y="738378"/>
                </a:lnTo>
                <a:lnTo>
                  <a:pt x="191530" y="716023"/>
                </a:lnTo>
                <a:lnTo>
                  <a:pt x="154374" y="690389"/>
                </a:lnTo>
                <a:lnTo>
                  <a:pt x="120521" y="661716"/>
                </a:lnTo>
                <a:lnTo>
                  <a:pt x="90257" y="630247"/>
                </a:lnTo>
                <a:lnTo>
                  <a:pt x="63866" y="596222"/>
                </a:lnTo>
                <a:lnTo>
                  <a:pt x="41635" y="559885"/>
                </a:lnTo>
                <a:lnTo>
                  <a:pt x="23847" y="521476"/>
                </a:lnTo>
                <a:lnTo>
                  <a:pt x="10789" y="481237"/>
                </a:lnTo>
                <a:lnTo>
                  <a:pt x="2744" y="439411"/>
                </a:lnTo>
                <a:lnTo>
                  <a:pt x="0" y="396239"/>
                </a:lnTo>
                <a:close/>
              </a:path>
            </a:pathLst>
          </a:custGeom>
          <a:ln w="4267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4479" y="1808988"/>
            <a:ext cx="1224280" cy="719455"/>
          </a:xfrm>
          <a:custGeom>
            <a:avLst/>
            <a:gdLst/>
            <a:ahLst/>
            <a:cxnLst/>
            <a:rect l="l" t="t" r="r" b="b"/>
            <a:pathLst>
              <a:path w="1224279" h="719455">
                <a:moveTo>
                  <a:pt x="0" y="359663"/>
                </a:moveTo>
                <a:lnTo>
                  <a:pt x="11032" y="291321"/>
                </a:lnTo>
                <a:lnTo>
                  <a:pt x="42763" y="227307"/>
                </a:lnTo>
                <a:lnTo>
                  <a:pt x="93142" y="168827"/>
                </a:lnTo>
                <a:lnTo>
                  <a:pt x="124682" y="142039"/>
                </a:lnTo>
                <a:lnTo>
                  <a:pt x="160116" y="117087"/>
                </a:lnTo>
                <a:lnTo>
                  <a:pt x="199186" y="94121"/>
                </a:lnTo>
                <a:lnTo>
                  <a:pt x="241636" y="73292"/>
                </a:lnTo>
                <a:lnTo>
                  <a:pt x="287209" y="54752"/>
                </a:lnTo>
                <a:lnTo>
                  <a:pt x="335649" y="38650"/>
                </a:lnTo>
                <a:lnTo>
                  <a:pt x="386700" y="25138"/>
                </a:lnTo>
                <a:lnTo>
                  <a:pt x="440106" y="14366"/>
                </a:lnTo>
                <a:lnTo>
                  <a:pt x="495610" y="6485"/>
                </a:lnTo>
                <a:lnTo>
                  <a:pt x="552955" y="1646"/>
                </a:lnTo>
                <a:lnTo>
                  <a:pt x="611886" y="0"/>
                </a:lnTo>
                <a:lnTo>
                  <a:pt x="670816" y="1646"/>
                </a:lnTo>
                <a:lnTo>
                  <a:pt x="728161" y="6485"/>
                </a:lnTo>
                <a:lnTo>
                  <a:pt x="783665" y="14366"/>
                </a:lnTo>
                <a:lnTo>
                  <a:pt x="837071" y="25138"/>
                </a:lnTo>
                <a:lnTo>
                  <a:pt x="888122" y="38650"/>
                </a:lnTo>
                <a:lnTo>
                  <a:pt x="936562" y="54752"/>
                </a:lnTo>
                <a:lnTo>
                  <a:pt x="982135" y="73292"/>
                </a:lnTo>
                <a:lnTo>
                  <a:pt x="1024585" y="94121"/>
                </a:lnTo>
                <a:lnTo>
                  <a:pt x="1063655" y="117087"/>
                </a:lnTo>
                <a:lnTo>
                  <a:pt x="1099089" y="142039"/>
                </a:lnTo>
                <a:lnTo>
                  <a:pt x="1130629" y="168827"/>
                </a:lnTo>
                <a:lnTo>
                  <a:pt x="1158021" y="197300"/>
                </a:lnTo>
                <a:lnTo>
                  <a:pt x="1199332" y="258698"/>
                </a:lnTo>
                <a:lnTo>
                  <a:pt x="1220971" y="325027"/>
                </a:lnTo>
                <a:lnTo>
                  <a:pt x="1223772" y="359663"/>
                </a:lnTo>
                <a:lnTo>
                  <a:pt x="1220971" y="394300"/>
                </a:lnTo>
                <a:lnTo>
                  <a:pt x="1199332" y="460629"/>
                </a:lnTo>
                <a:lnTo>
                  <a:pt x="1158021" y="522027"/>
                </a:lnTo>
                <a:lnTo>
                  <a:pt x="1130629" y="550500"/>
                </a:lnTo>
                <a:lnTo>
                  <a:pt x="1099089" y="577288"/>
                </a:lnTo>
                <a:lnTo>
                  <a:pt x="1063655" y="602240"/>
                </a:lnTo>
                <a:lnTo>
                  <a:pt x="1024585" y="625206"/>
                </a:lnTo>
                <a:lnTo>
                  <a:pt x="982135" y="646035"/>
                </a:lnTo>
                <a:lnTo>
                  <a:pt x="936562" y="664575"/>
                </a:lnTo>
                <a:lnTo>
                  <a:pt x="888122" y="680677"/>
                </a:lnTo>
                <a:lnTo>
                  <a:pt x="837071" y="694189"/>
                </a:lnTo>
                <a:lnTo>
                  <a:pt x="783665" y="704961"/>
                </a:lnTo>
                <a:lnTo>
                  <a:pt x="728161" y="712842"/>
                </a:lnTo>
                <a:lnTo>
                  <a:pt x="670816" y="717681"/>
                </a:lnTo>
                <a:lnTo>
                  <a:pt x="611886" y="719327"/>
                </a:lnTo>
                <a:lnTo>
                  <a:pt x="552955" y="717681"/>
                </a:lnTo>
                <a:lnTo>
                  <a:pt x="495610" y="712842"/>
                </a:lnTo>
                <a:lnTo>
                  <a:pt x="440106" y="704961"/>
                </a:lnTo>
                <a:lnTo>
                  <a:pt x="386700" y="694189"/>
                </a:lnTo>
                <a:lnTo>
                  <a:pt x="335649" y="680677"/>
                </a:lnTo>
                <a:lnTo>
                  <a:pt x="287209" y="664575"/>
                </a:lnTo>
                <a:lnTo>
                  <a:pt x="241636" y="646035"/>
                </a:lnTo>
                <a:lnTo>
                  <a:pt x="199186" y="625206"/>
                </a:lnTo>
                <a:lnTo>
                  <a:pt x="160116" y="602240"/>
                </a:lnTo>
                <a:lnTo>
                  <a:pt x="124682" y="577288"/>
                </a:lnTo>
                <a:lnTo>
                  <a:pt x="93142" y="550500"/>
                </a:lnTo>
                <a:lnTo>
                  <a:pt x="65750" y="522027"/>
                </a:lnTo>
                <a:lnTo>
                  <a:pt x="24439" y="460629"/>
                </a:lnTo>
                <a:lnTo>
                  <a:pt x="2800" y="394300"/>
                </a:lnTo>
                <a:lnTo>
                  <a:pt x="0" y="359663"/>
                </a:lnTo>
                <a:close/>
              </a:path>
            </a:pathLst>
          </a:custGeom>
          <a:ln w="4267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153923"/>
            <a:ext cx="8298180" cy="6155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1335" y="377139"/>
            <a:ext cx="380619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/>
              <a:t>Le </a:t>
            </a:r>
            <a:r>
              <a:rPr sz="3500" spc="-15" dirty="0"/>
              <a:t>frontiere </a:t>
            </a:r>
            <a:r>
              <a:rPr sz="3500" dirty="0"/>
              <a:t>dei</a:t>
            </a:r>
            <a:r>
              <a:rPr sz="3500" spc="-80" dirty="0"/>
              <a:t> </a:t>
            </a:r>
            <a:r>
              <a:rPr sz="3500" spc="-5" dirty="0"/>
              <a:t>Qing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539495" y="1412747"/>
            <a:ext cx="8208645" cy="4752340"/>
          </a:xfrm>
          <a:custGeom>
            <a:avLst/>
            <a:gdLst/>
            <a:ahLst/>
            <a:cxnLst/>
            <a:rect l="l" t="t" r="r" b="b"/>
            <a:pathLst>
              <a:path w="8208645" h="4752340">
                <a:moveTo>
                  <a:pt x="0" y="4751832"/>
                </a:moveTo>
                <a:lnTo>
                  <a:pt x="8208264" y="4751832"/>
                </a:lnTo>
                <a:lnTo>
                  <a:pt x="8208264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540" y="1371726"/>
            <a:ext cx="7704455" cy="47320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4965" marR="5080" indent="-342900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Importanza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preponderante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delle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frontiere  continentali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fino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pieno ‘700: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ripiegamento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interno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disinteresse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verso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Giappone 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(diversità rispetto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alla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fine</a:t>
            </a:r>
            <a:r>
              <a:rPr sz="3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dell’800)</a:t>
            </a:r>
            <a:endParaRPr sz="3200">
              <a:latin typeface="Calibri"/>
              <a:cs typeface="Calibri"/>
            </a:endParaRPr>
          </a:p>
          <a:p>
            <a:pPr marL="354965" marR="111125" indent="-342900">
              <a:lnSpc>
                <a:spcPts val="3460"/>
              </a:lnSpc>
              <a:spcBef>
                <a:spcPts val="12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Gestione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sistematica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burocratica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delle  relazioni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continentali,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3200" b="1" spc="-10" dirty="0">
                <a:solidFill>
                  <a:srgbClr val="FFC000"/>
                </a:solidFill>
                <a:latin typeface="Calibri"/>
                <a:cs typeface="Calibri"/>
              </a:rPr>
              <a:t>tre </a:t>
            </a:r>
            <a:r>
              <a:rPr sz="3200" b="1" spc="-25" dirty="0">
                <a:solidFill>
                  <a:srgbClr val="FFC000"/>
                </a:solidFill>
                <a:latin typeface="Calibri"/>
                <a:cs typeface="Calibri"/>
              </a:rPr>
              <a:t>sfere</a:t>
            </a:r>
            <a:r>
              <a:rPr sz="3200" b="1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C000"/>
                </a:solidFill>
                <a:latin typeface="Calibri"/>
                <a:cs typeface="Calibri"/>
              </a:rPr>
              <a:t>distinte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1091565" lvl="1" indent="-622935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1091565" algn="l"/>
                <a:tab pos="1092200" algn="l"/>
              </a:tabLst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Popoli pastori 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dell’Asia</a:t>
            </a:r>
            <a:r>
              <a:rPr sz="28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centrale</a:t>
            </a:r>
            <a:endParaRPr sz="2800">
              <a:latin typeface="Calibri"/>
              <a:cs typeface="Calibri"/>
            </a:endParaRPr>
          </a:p>
          <a:p>
            <a:pPr marL="1091565" marR="364490" lvl="1" indent="-622300">
              <a:lnSpc>
                <a:spcPts val="3030"/>
              </a:lnSpc>
              <a:spcBef>
                <a:spcPts val="710"/>
              </a:spcBef>
              <a:buFont typeface="Wingdings"/>
              <a:buChar char=""/>
              <a:tabLst>
                <a:tab pos="1091565" algn="l"/>
                <a:tab pos="109220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Monarchie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tributarie della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Corea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sud-est  asiatico</a:t>
            </a:r>
            <a:endParaRPr sz="2800">
              <a:latin typeface="Calibri"/>
              <a:cs typeface="Calibri"/>
            </a:endParaRPr>
          </a:p>
          <a:p>
            <a:pPr marL="1091565" lvl="1" indent="-622935">
              <a:lnSpc>
                <a:spcPct val="100000"/>
              </a:lnSpc>
              <a:spcBef>
                <a:spcPts val="285"/>
              </a:spcBef>
              <a:buFont typeface="Wingdings"/>
              <a:buChar char=""/>
              <a:tabLst>
                <a:tab pos="1091565" algn="l"/>
                <a:tab pos="109220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Impero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zarista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6177" y="383489"/>
            <a:ext cx="6313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 </a:t>
            </a:r>
            <a:r>
              <a:rPr spc="-10" dirty="0"/>
              <a:t>province </a:t>
            </a:r>
            <a:r>
              <a:rPr spc="-5" dirty="0"/>
              <a:t>mancesi </a:t>
            </a:r>
            <a:r>
              <a:rPr dirty="0"/>
              <a:t>del</a:t>
            </a:r>
            <a:r>
              <a:rPr spc="-15" dirty="0"/>
              <a:t> Nord-est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71726"/>
            <a:ext cx="7776209" cy="43307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1113790" indent="-343535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Tentativo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dei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Qing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di farne una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riserva  mancese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ts val="3460"/>
              </a:lnSpc>
              <a:spcBef>
                <a:spcPts val="11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Immigrazione Han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soprattutto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nel sud fin dal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‘700 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sviluppo di fiorenti agricoltura,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commercio e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artigianato</a:t>
            </a:r>
            <a:endParaRPr sz="3200">
              <a:latin typeface="Calibri"/>
              <a:cs typeface="Calibri"/>
            </a:endParaRPr>
          </a:p>
          <a:p>
            <a:pPr marL="355600" marR="488315" indent="-343535" algn="just">
              <a:lnSpc>
                <a:spcPts val="3460"/>
              </a:lnSpc>
              <a:spcBef>
                <a:spcPts val="119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Economia della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Manciuria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specializzata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  esportazione verso le 18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province: beni di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lusso, cereali,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soja;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agricoltura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progredita,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attività minerarie e industriali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968" y="23621"/>
            <a:ext cx="793495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7395" marR="5080" indent="-73533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Mongoli </a:t>
            </a:r>
            <a:r>
              <a:rPr dirty="0"/>
              <a:t>della </a:t>
            </a:r>
            <a:r>
              <a:rPr spc="-5" dirty="0"/>
              <a:t>dinastia </a:t>
            </a:r>
            <a:r>
              <a:rPr spc="-45" dirty="0"/>
              <a:t>Yuan </a:t>
            </a:r>
            <a:r>
              <a:rPr spc="-20" dirty="0"/>
              <a:t>ritirati </a:t>
            </a:r>
            <a:r>
              <a:rPr dirty="0"/>
              <a:t>in Asia  </a:t>
            </a:r>
            <a:r>
              <a:rPr spc="-15" dirty="0"/>
              <a:t>centrale </a:t>
            </a:r>
            <a:r>
              <a:rPr spc="-10" dirty="0"/>
              <a:t>(khanati </a:t>
            </a:r>
            <a:r>
              <a:rPr spc="-5" dirty="0"/>
              <a:t>indipendenti)</a:t>
            </a:r>
            <a:r>
              <a:rPr spc="70" dirty="0"/>
              <a:t> </a:t>
            </a:r>
            <a:r>
              <a:rPr sz="1800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495" y="1269491"/>
            <a:ext cx="8005572" cy="5091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0347" y="2636520"/>
            <a:ext cx="2159635" cy="1440180"/>
          </a:xfrm>
          <a:custGeom>
            <a:avLst/>
            <a:gdLst/>
            <a:ahLst/>
            <a:cxnLst/>
            <a:rect l="l" t="t" r="r" b="b"/>
            <a:pathLst>
              <a:path w="2159635" h="1440179">
                <a:moveTo>
                  <a:pt x="0" y="720089"/>
                </a:moveTo>
                <a:lnTo>
                  <a:pt x="1496" y="681852"/>
                </a:lnTo>
                <a:lnTo>
                  <a:pt x="13244" y="606983"/>
                </a:lnTo>
                <a:lnTo>
                  <a:pt x="36169" y="534590"/>
                </a:lnTo>
                <a:lnTo>
                  <a:pt x="51636" y="499446"/>
                </a:lnTo>
                <a:lnTo>
                  <a:pt x="69673" y="465070"/>
                </a:lnTo>
                <a:lnTo>
                  <a:pt x="90207" y="431512"/>
                </a:lnTo>
                <a:lnTo>
                  <a:pt x="113161" y="398822"/>
                </a:lnTo>
                <a:lnTo>
                  <a:pt x="138462" y="367050"/>
                </a:lnTo>
                <a:lnTo>
                  <a:pt x="166035" y="336245"/>
                </a:lnTo>
                <a:lnTo>
                  <a:pt x="195805" y="306458"/>
                </a:lnTo>
                <a:lnTo>
                  <a:pt x="227699" y="277737"/>
                </a:lnTo>
                <a:lnTo>
                  <a:pt x="261640" y="250133"/>
                </a:lnTo>
                <a:lnTo>
                  <a:pt x="297555" y="223696"/>
                </a:lnTo>
                <a:lnTo>
                  <a:pt x="335369" y="198475"/>
                </a:lnTo>
                <a:lnTo>
                  <a:pt x="375008" y="174521"/>
                </a:lnTo>
                <a:lnTo>
                  <a:pt x="416397" y="151882"/>
                </a:lnTo>
                <a:lnTo>
                  <a:pt x="459461" y="130610"/>
                </a:lnTo>
                <a:lnTo>
                  <a:pt x="504125" y="110753"/>
                </a:lnTo>
                <a:lnTo>
                  <a:pt x="550316" y="92361"/>
                </a:lnTo>
                <a:lnTo>
                  <a:pt x="597958" y="75485"/>
                </a:lnTo>
                <a:lnTo>
                  <a:pt x="646978" y="60173"/>
                </a:lnTo>
                <a:lnTo>
                  <a:pt x="697300" y="46477"/>
                </a:lnTo>
                <a:lnTo>
                  <a:pt x="748849" y="34445"/>
                </a:lnTo>
                <a:lnTo>
                  <a:pt x="801552" y="24127"/>
                </a:lnTo>
                <a:lnTo>
                  <a:pt x="855333" y="15574"/>
                </a:lnTo>
                <a:lnTo>
                  <a:pt x="910119" y="8835"/>
                </a:lnTo>
                <a:lnTo>
                  <a:pt x="965834" y="3960"/>
                </a:lnTo>
                <a:lnTo>
                  <a:pt x="1022403" y="998"/>
                </a:lnTo>
                <a:lnTo>
                  <a:pt x="1079754" y="0"/>
                </a:lnTo>
                <a:lnTo>
                  <a:pt x="1137104" y="998"/>
                </a:lnTo>
                <a:lnTo>
                  <a:pt x="1193673" y="3960"/>
                </a:lnTo>
                <a:lnTo>
                  <a:pt x="1249388" y="8835"/>
                </a:lnTo>
                <a:lnTo>
                  <a:pt x="1304174" y="15574"/>
                </a:lnTo>
                <a:lnTo>
                  <a:pt x="1357955" y="24127"/>
                </a:lnTo>
                <a:lnTo>
                  <a:pt x="1410658" y="34445"/>
                </a:lnTo>
                <a:lnTo>
                  <a:pt x="1462207" y="46477"/>
                </a:lnTo>
                <a:lnTo>
                  <a:pt x="1512529" y="60173"/>
                </a:lnTo>
                <a:lnTo>
                  <a:pt x="1561549" y="75485"/>
                </a:lnTo>
                <a:lnTo>
                  <a:pt x="1609191" y="92361"/>
                </a:lnTo>
                <a:lnTo>
                  <a:pt x="1655382" y="110753"/>
                </a:lnTo>
                <a:lnTo>
                  <a:pt x="1700046" y="130610"/>
                </a:lnTo>
                <a:lnTo>
                  <a:pt x="1743110" y="151882"/>
                </a:lnTo>
                <a:lnTo>
                  <a:pt x="1784499" y="174521"/>
                </a:lnTo>
                <a:lnTo>
                  <a:pt x="1824138" y="198475"/>
                </a:lnTo>
                <a:lnTo>
                  <a:pt x="1861952" y="223696"/>
                </a:lnTo>
                <a:lnTo>
                  <a:pt x="1897867" y="250133"/>
                </a:lnTo>
                <a:lnTo>
                  <a:pt x="1931808" y="277737"/>
                </a:lnTo>
                <a:lnTo>
                  <a:pt x="1963702" y="306458"/>
                </a:lnTo>
                <a:lnTo>
                  <a:pt x="1993472" y="336245"/>
                </a:lnTo>
                <a:lnTo>
                  <a:pt x="2021045" y="367050"/>
                </a:lnTo>
                <a:lnTo>
                  <a:pt x="2046346" y="398822"/>
                </a:lnTo>
                <a:lnTo>
                  <a:pt x="2069300" y="431512"/>
                </a:lnTo>
                <a:lnTo>
                  <a:pt x="2089834" y="465070"/>
                </a:lnTo>
                <a:lnTo>
                  <a:pt x="2107871" y="499446"/>
                </a:lnTo>
                <a:lnTo>
                  <a:pt x="2123338" y="534590"/>
                </a:lnTo>
                <a:lnTo>
                  <a:pt x="2146263" y="606983"/>
                </a:lnTo>
                <a:lnTo>
                  <a:pt x="2158011" y="681852"/>
                </a:lnTo>
                <a:lnTo>
                  <a:pt x="2159507" y="720089"/>
                </a:lnTo>
                <a:lnTo>
                  <a:pt x="2158011" y="758327"/>
                </a:lnTo>
                <a:lnTo>
                  <a:pt x="2146263" y="833196"/>
                </a:lnTo>
                <a:lnTo>
                  <a:pt x="2123338" y="905589"/>
                </a:lnTo>
                <a:lnTo>
                  <a:pt x="2107871" y="940733"/>
                </a:lnTo>
                <a:lnTo>
                  <a:pt x="2089834" y="975109"/>
                </a:lnTo>
                <a:lnTo>
                  <a:pt x="2069300" y="1008667"/>
                </a:lnTo>
                <a:lnTo>
                  <a:pt x="2046346" y="1041357"/>
                </a:lnTo>
                <a:lnTo>
                  <a:pt x="2021045" y="1073129"/>
                </a:lnTo>
                <a:lnTo>
                  <a:pt x="1993472" y="1103934"/>
                </a:lnTo>
                <a:lnTo>
                  <a:pt x="1963702" y="1133721"/>
                </a:lnTo>
                <a:lnTo>
                  <a:pt x="1931808" y="1162442"/>
                </a:lnTo>
                <a:lnTo>
                  <a:pt x="1897867" y="1190046"/>
                </a:lnTo>
                <a:lnTo>
                  <a:pt x="1861952" y="1216483"/>
                </a:lnTo>
                <a:lnTo>
                  <a:pt x="1824138" y="1241704"/>
                </a:lnTo>
                <a:lnTo>
                  <a:pt x="1784499" y="1265658"/>
                </a:lnTo>
                <a:lnTo>
                  <a:pt x="1743110" y="1288297"/>
                </a:lnTo>
                <a:lnTo>
                  <a:pt x="1700046" y="1309569"/>
                </a:lnTo>
                <a:lnTo>
                  <a:pt x="1655382" y="1329426"/>
                </a:lnTo>
                <a:lnTo>
                  <a:pt x="1609191" y="1347818"/>
                </a:lnTo>
                <a:lnTo>
                  <a:pt x="1561549" y="1364694"/>
                </a:lnTo>
                <a:lnTo>
                  <a:pt x="1512529" y="1380006"/>
                </a:lnTo>
                <a:lnTo>
                  <a:pt x="1462207" y="1393702"/>
                </a:lnTo>
                <a:lnTo>
                  <a:pt x="1410658" y="1405734"/>
                </a:lnTo>
                <a:lnTo>
                  <a:pt x="1357955" y="1416052"/>
                </a:lnTo>
                <a:lnTo>
                  <a:pt x="1304174" y="1424605"/>
                </a:lnTo>
                <a:lnTo>
                  <a:pt x="1249388" y="1431344"/>
                </a:lnTo>
                <a:lnTo>
                  <a:pt x="1193673" y="1436219"/>
                </a:lnTo>
                <a:lnTo>
                  <a:pt x="1137104" y="1439181"/>
                </a:lnTo>
                <a:lnTo>
                  <a:pt x="1079754" y="1440179"/>
                </a:lnTo>
                <a:lnTo>
                  <a:pt x="1022403" y="1439181"/>
                </a:lnTo>
                <a:lnTo>
                  <a:pt x="965834" y="1436219"/>
                </a:lnTo>
                <a:lnTo>
                  <a:pt x="910119" y="1431344"/>
                </a:lnTo>
                <a:lnTo>
                  <a:pt x="855333" y="1424605"/>
                </a:lnTo>
                <a:lnTo>
                  <a:pt x="801552" y="1416052"/>
                </a:lnTo>
                <a:lnTo>
                  <a:pt x="748849" y="1405734"/>
                </a:lnTo>
                <a:lnTo>
                  <a:pt x="697300" y="1393702"/>
                </a:lnTo>
                <a:lnTo>
                  <a:pt x="646978" y="1380006"/>
                </a:lnTo>
                <a:lnTo>
                  <a:pt x="597958" y="1364694"/>
                </a:lnTo>
                <a:lnTo>
                  <a:pt x="550316" y="1347818"/>
                </a:lnTo>
                <a:lnTo>
                  <a:pt x="504125" y="1329426"/>
                </a:lnTo>
                <a:lnTo>
                  <a:pt x="459461" y="1309569"/>
                </a:lnTo>
                <a:lnTo>
                  <a:pt x="416397" y="1288297"/>
                </a:lnTo>
                <a:lnTo>
                  <a:pt x="375008" y="1265658"/>
                </a:lnTo>
                <a:lnTo>
                  <a:pt x="335369" y="1241704"/>
                </a:lnTo>
                <a:lnTo>
                  <a:pt x="297555" y="1216483"/>
                </a:lnTo>
                <a:lnTo>
                  <a:pt x="261640" y="1190046"/>
                </a:lnTo>
                <a:lnTo>
                  <a:pt x="227699" y="1162442"/>
                </a:lnTo>
                <a:lnTo>
                  <a:pt x="195805" y="1133721"/>
                </a:lnTo>
                <a:lnTo>
                  <a:pt x="166035" y="1103934"/>
                </a:lnTo>
                <a:lnTo>
                  <a:pt x="138462" y="1073129"/>
                </a:lnTo>
                <a:lnTo>
                  <a:pt x="113161" y="1041357"/>
                </a:lnTo>
                <a:lnTo>
                  <a:pt x="90207" y="1008667"/>
                </a:lnTo>
                <a:lnTo>
                  <a:pt x="69673" y="975109"/>
                </a:lnTo>
                <a:lnTo>
                  <a:pt x="51636" y="940733"/>
                </a:lnTo>
                <a:lnTo>
                  <a:pt x="36169" y="905589"/>
                </a:lnTo>
                <a:lnTo>
                  <a:pt x="13244" y="833196"/>
                </a:lnTo>
                <a:lnTo>
                  <a:pt x="1496" y="758327"/>
                </a:lnTo>
                <a:lnTo>
                  <a:pt x="0" y="720089"/>
                </a:lnTo>
                <a:close/>
              </a:path>
            </a:pathLst>
          </a:custGeom>
          <a:ln w="4267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329" y="779779"/>
            <a:ext cx="32962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8340">
              <a:lnSpc>
                <a:spcPct val="100000"/>
              </a:lnSpc>
              <a:spcBef>
                <a:spcPts val="100"/>
              </a:spcBef>
            </a:pPr>
            <a:r>
              <a:rPr dirty="0"/>
              <a:t>Il </a:t>
            </a:r>
            <a:r>
              <a:rPr spc="-15" dirty="0"/>
              <a:t>khanato  </a:t>
            </a:r>
            <a:r>
              <a:rPr spc="-20" dirty="0"/>
              <a:t>Zungaro </a:t>
            </a:r>
            <a:r>
              <a:rPr dirty="0"/>
              <a:t>nel</a:t>
            </a:r>
            <a:r>
              <a:rPr spc="-45" dirty="0"/>
              <a:t> </a:t>
            </a:r>
            <a:r>
              <a:rPr spc="-5" dirty="0"/>
              <a:t>1750</a:t>
            </a:r>
          </a:p>
        </p:txBody>
      </p:sp>
      <p:sp>
        <p:nvSpPr>
          <p:cNvPr id="3" name="object 3"/>
          <p:cNvSpPr/>
          <p:nvPr/>
        </p:nvSpPr>
        <p:spPr>
          <a:xfrm>
            <a:off x="3995928" y="260604"/>
            <a:ext cx="4629912" cy="6144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74820" y="606551"/>
            <a:ext cx="4043679" cy="3293745"/>
          </a:xfrm>
          <a:custGeom>
            <a:avLst/>
            <a:gdLst/>
            <a:ahLst/>
            <a:cxnLst/>
            <a:rect l="l" t="t" r="r" b="b"/>
            <a:pathLst>
              <a:path w="4043679" h="3293745">
                <a:moveTo>
                  <a:pt x="1487296" y="0"/>
                </a:moveTo>
                <a:lnTo>
                  <a:pt x="1531158" y="24609"/>
                </a:lnTo>
                <a:lnTo>
                  <a:pt x="1574843" y="49597"/>
                </a:lnTo>
                <a:lnTo>
                  <a:pt x="1618632" y="74395"/>
                </a:lnTo>
                <a:lnTo>
                  <a:pt x="1662804" y="98438"/>
                </a:lnTo>
                <a:lnTo>
                  <a:pt x="1707641" y="121158"/>
                </a:lnTo>
                <a:lnTo>
                  <a:pt x="1767982" y="143668"/>
                </a:lnTo>
                <a:lnTo>
                  <a:pt x="1798742" y="153626"/>
                </a:lnTo>
                <a:lnTo>
                  <a:pt x="1828800" y="165226"/>
                </a:lnTo>
                <a:lnTo>
                  <a:pt x="1873416" y="186106"/>
                </a:lnTo>
                <a:lnTo>
                  <a:pt x="1917414" y="208248"/>
                </a:lnTo>
                <a:lnTo>
                  <a:pt x="1961173" y="230913"/>
                </a:lnTo>
                <a:lnTo>
                  <a:pt x="2005076" y="253364"/>
                </a:lnTo>
                <a:lnTo>
                  <a:pt x="2041286" y="271484"/>
                </a:lnTo>
                <a:lnTo>
                  <a:pt x="2083118" y="292533"/>
                </a:lnTo>
                <a:lnTo>
                  <a:pt x="2048674" y="275133"/>
                </a:lnTo>
                <a:lnTo>
                  <a:pt x="2108580" y="299003"/>
                </a:lnTo>
                <a:lnTo>
                  <a:pt x="2160746" y="325479"/>
                </a:lnTo>
                <a:lnTo>
                  <a:pt x="2191017" y="360820"/>
                </a:lnTo>
                <a:lnTo>
                  <a:pt x="2221970" y="409981"/>
                </a:lnTo>
                <a:lnTo>
                  <a:pt x="2239301" y="448812"/>
                </a:lnTo>
                <a:lnTo>
                  <a:pt x="2241502" y="457311"/>
                </a:lnTo>
                <a:lnTo>
                  <a:pt x="2243917" y="465691"/>
                </a:lnTo>
                <a:lnTo>
                  <a:pt x="2247391" y="473583"/>
                </a:lnTo>
                <a:lnTo>
                  <a:pt x="2254982" y="485076"/>
                </a:lnTo>
                <a:lnTo>
                  <a:pt x="2263536" y="495903"/>
                </a:lnTo>
                <a:lnTo>
                  <a:pt x="2272305" y="506587"/>
                </a:lnTo>
                <a:lnTo>
                  <a:pt x="2280538" y="517651"/>
                </a:lnTo>
                <a:lnTo>
                  <a:pt x="2289127" y="531229"/>
                </a:lnTo>
                <a:lnTo>
                  <a:pt x="2297334" y="545020"/>
                </a:lnTo>
                <a:lnTo>
                  <a:pt x="2305399" y="558907"/>
                </a:lnTo>
                <a:lnTo>
                  <a:pt x="2313558" y="572770"/>
                </a:lnTo>
                <a:lnTo>
                  <a:pt x="2315964" y="583924"/>
                </a:lnTo>
                <a:lnTo>
                  <a:pt x="2318130" y="595137"/>
                </a:lnTo>
                <a:lnTo>
                  <a:pt x="2320774" y="606184"/>
                </a:lnTo>
                <a:lnTo>
                  <a:pt x="2324607" y="616838"/>
                </a:lnTo>
                <a:lnTo>
                  <a:pt x="2338826" y="644880"/>
                </a:lnTo>
                <a:lnTo>
                  <a:pt x="2351579" y="663908"/>
                </a:lnTo>
                <a:lnTo>
                  <a:pt x="2364595" y="681436"/>
                </a:lnTo>
                <a:lnTo>
                  <a:pt x="2379599" y="704976"/>
                </a:lnTo>
                <a:lnTo>
                  <a:pt x="2401697" y="749046"/>
                </a:lnTo>
                <a:lnTo>
                  <a:pt x="2406983" y="765651"/>
                </a:lnTo>
                <a:lnTo>
                  <a:pt x="2409465" y="774013"/>
                </a:lnTo>
                <a:lnTo>
                  <a:pt x="2412746" y="782065"/>
                </a:lnTo>
                <a:lnTo>
                  <a:pt x="2417804" y="790547"/>
                </a:lnTo>
                <a:lnTo>
                  <a:pt x="2423683" y="798576"/>
                </a:lnTo>
                <a:lnTo>
                  <a:pt x="2429587" y="806604"/>
                </a:lnTo>
                <a:lnTo>
                  <a:pt x="2434716" y="815086"/>
                </a:lnTo>
                <a:lnTo>
                  <a:pt x="2437479" y="823477"/>
                </a:lnTo>
                <a:lnTo>
                  <a:pt x="2439098" y="832405"/>
                </a:lnTo>
                <a:lnTo>
                  <a:pt x="2441289" y="840928"/>
                </a:lnTo>
                <a:lnTo>
                  <a:pt x="2487787" y="869521"/>
                </a:lnTo>
                <a:lnTo>
                  <a:pt x="2533904" y="881126"/>
                </a:lnTo>
                <a:lnTo>
                  <a:pt x="2539122" y="889644"/>
                </a:lnTo>
                <a:lnTo>
                  <a:pt x="2577980" y="932610"/>
                </a:lnTo>
                <a:lnTo>
                  <a:pt x="2630955" y="965761"/>
                </a:lnTo>
                <a:lnTo>
                  <a:pt x="2655061" y="980313"/>
                </a:lnTo>
                <a:lnTo>
                  <a:pt x="2671292" y="992020"/>
                </a:lnTo>
                <a:lnTo>
                  <a:pt x="2687081" y="1004538"/>
                </a:lnTo>
                <a:lnTo>
                  <a:pt x="2703371" y="1015960"/>
                </a:lnTo>
                <a:lnTo>
                  <a:pt x="2721102" y="1024382"/>
                </a:lnTo>
                <a:lnTo>
                  <a:pt x="2750149" y="1034000"/>
                </a:lnTo>
                <a:lnTo>
                  <a:pt x="2771838" y="1041796"/>
                </a:lnTo>
                <a:lnTo>
                  <a:pt x="2831337" y="1068451"/>
                </a:lnTo>
                <a:lnTo>
                  <a:pt x="2881807" y="1092730"/>
                </a:lnTo>
                <a:lnTo>
                  <a:pt x="2935369" y="1120144"/>
                </a:lnTo>
                <a:lnTo>
                  <a:pt x="2947143" y="1126706"/>
                </a:lnTo>
                <a:lnTo>
                  <a:pt x="2954701" y="1130789"/>
                </a:lnTo>
                <a:lnTo>
                  <a:pt x="2962383" y="1134105"/>
                </a:lnTo>
                <a:lnTo>
                  <a:pt x="2974530" y="1138368"/>
                </a:lnTo>
                <a:lnTo>
                  <a:pt x="2995484" y="1145292"/>
                </a:lnTo>
                <a:lnTo>
                  <a:pt x="3029584" y="1156589"/>
                </a:lnTo>
                <a:lnTo>
                  <a:pt x="3055734" y="1154304"/>
                </a:lnTo>
                <a:lnTo>
                  <a:pt x="3101832" y="1150292"/>
                </a:lnTo>
                <a:lnTo>
                  <a:pt x="3161646" y="1144955"/>
                </a:lnTo>
                <a:lnTo>
                  <a:pt x="3228943" y="1138697"/>
                </a:lnTo>
                <a:lnTo>
                  <a:pt x="3297490" y="1131921"/>
                </a:lnTo>
                <a:lnTo>
                  <a:pt x="3361054" y="1125031"/>
                </a:lnTo>
                <a:lnTo>
                  <a:pt x="3413403" y="1118429"/>
                </a:lnTo>
                <a:lnTo>
                  <a:pt x="3485778" y="1103810"/>
                </a:lnTo>
                <a:lnTo>
                  <a:pt x="3536812" y="1090795"/>
                </a:lnTo>
                <a:lnTo>
                  <a:pt x="3564705" y="1080333"/>
                </a:lnTo>
                <a:lnTo>
                  <a:pt x="3563993" y="1078742"/>
                </a:lnTo>
                <a:lnTo>
                  <a:pt x="3559513" y="1077881"/>
                </a:lnTo>
                <a:lnTo>
                  <a:pt x="3552006" y="1077622"/>
                </a:lnTo>
                <a:lnTo>
                  <a:pt x="3542214" y="1077834"/>
                </a:lnTo>
                <a:lnTo>
                  <a:pt x="3530878" y="1078387"/>
                </a:lnTo>
                <a:lnTo>
                  <a:pt x="3518741" y="1079150"/>
                </a:lnTo>
                <a:lnTo>
                  <a:pt x="3506543" y="1079994"/>
                </a:lnTo>
                <a:lnTo>
                  <a:pt x="3495027" y="1080789"/>
                </a:lnTo>
                <a:lnTo>
                  <a:pt x="3484934" y="1081405"/>
                </a:lnTo>
                <a:lnTo>
                  <a:pt x="3477006" y="1081710"/>
                </a:lnTo>
                <a:lnTo>
                  <a:pt x="3471984" y="1081576"/>
                </a:lnTo>
                <a:lnTo>
                  <a:pt x="3470610" y="1080873"/>
                </a:lnTo>
                <a:lnTo>
                  <a:pt x="3473626" y="1079469"/>
                </a:lnTo>
                <a:lnTo>
                  <a:pt x="3516429" y="1069759"/>
                </a:lnTo>
                <a:lnTo>
                  <a:pt x="3580510" y="1057402"/>
                </a:lnTo>
                <a:lnTo>
                  <a:pt x="3635374" y="1050782"/>
                </a:lnTo>
                <a:lnTo>
                  <a:pt x="3663021" y="1048775"/>
                </a:lnTo>
                <a:lnTo>
                  <a:pt x="3690620" y="1046352"/>
                </a:lnTo>
                <a:lnTo>
                  <a:pt x="3728745" y="1042339"/>
                </a:lnTo>
                <a:lnTo>
                  <a:pt x="3778746" y="1037010"/>
                </a:lnTo>
                <a:lnTo>
                  <a:pt x="3826312" y="1031714"/>
                </a:lnTo>
                <a:lnTo>
                  <a:pt x="3899915" y="1024382"/>
                </a:lnTo>
                <a:lnTo>
                  <a:pt x="3922027" y="1026912"/>
                </a:lnTo>
                <a:lnTo>
                  <a:pt x="3966156" y="1031972"/>
                </a:lnTo>
                <a:lnTo>
                  <a:pt x="4005802" y="1038606"/>
                </a:lnTo>
                <a:lnTo>
                  <a:pt x="4033742" y="1067292"/>
                </a:lnTo>
                <a:lnTo>
                  <a:pt x="4038254" y="1079017"/>
                </a:lnTo>
                <a:lnTo>
                  <a:pt x="4043172" y="1090422"/>
                </a:lnTo>
                <a:lnTo>
                  <a:pt x="4038947" y="1141119"/>
                </a:lnTo>
                <a:lnTo>
                  <a:pt x="4034918" y="1191841"/>
                </a:lnTo>
                <a:lnTo>
                  <a:pt x="4030791" y="1242550"/>
                </a:lnTo>
                <a:lnTo>
                  <a:pt x="4026273" y="1293211"/>
                </a:lnTo>
                <a:lnTo>
                  <a:pt x="4021074" y="1343787"/>
                </a:lnTo>
                <a:lnTo>
                  <a:pt x="4010152" y="1387856"/>
                </a:lnTo>
                <a:lnTo>
                  <a:pt x="3993882" y="1412769"/>
                </a:lnTo>
                <a:lnTo>
                  <a:pt x="3988054" y="1420876"/>
                </a:lnTo>
                <a:lnTo>
                  <a:pt x="3985579" y="1431994"/>
                </a:lnTo>
                <a:lnTo>
                  <a:pt x="3983307" y="1443148"/>
                </a:lnTo>
                <a:lnTo>
                  <a:pt x="3980678" y="1454183"/>
                </a:lnTo>
                <a:lnTo>
                  <a:pt x="3977131" y="1464945"/>
                </a:lnTo>
                <a:lnTo>
                  <a:pt x="3959646" y="1507020"/>
                </a:lnTo>
                <a:lnTo>
                  <a:pt x="3951000" y="1523907"/>
                </a:lnTo>
                <a:lnTo>
                  <a:pt x="3945585" y="1529675"/>
                </a:lnTo>
                <a:lnTo>
                  <a:pt x="3937792" y="1538393"/>
                </a:lnTo>
                <a:lnTo>
                  <a:pt x="3922013" y="1564132"/>
                </a:lnTo>
                <a:lnTo>
                  <a:pt x="3901380" y="1603512"/>
                </a:lnTo>
                <a:lnTo>
                  <a:pt x="3893492" y="1621495"/>
                </a:lnTo>
                <a:lnTo>
                  <a:pt x="3889305" y="1629694"/>
                </a:lnTo>
                <a:lnTo>
                  <a:pt x="3879772" y="1639722"/>
                </a:lnTo>
                <a:lnTo>
                  <a:pt x="3855847" y="1663192"/>
                </a:lnTo>
                <a:lnTo>
                  <a:pt x="3853426" y="1674328"/>
                </a:lnTo>
                <a:lnTo>
                  <a:pt x="3834526" y="1723913"/>
                </a:lnTo>
                <a:lnTo>
                  <a:pt x="3799204" y="1771983"/>
                </a:lnTo>
                <a:lnTo>
                  <a:pt x="3789806" y="1784350"/>
                </a:lnTo>
                <a:lnTo>
                  <a:pt x="3788691" y="1836700"/>
                </a:lnTo>
                <a:lnTo>
                  <a:pt x="3787955" y="1889063"/>
                </a:lnTo>
                <a:lnTo>
                  <a:pt x="3787371" y="1941429"/>
                </a:lnTo>
                <a:lnTo>
                  <a:pt x="3786711" y="1993788"/>
                </a:lnTo>
                <a:lnTo>
                  <a:pt x="3785747" y="2046129"/>
                </a:lnTo>
                <a:lnTo>
                  <a:pt x="3784252" y="2098442"/>
                </a:lnTo>
                <a:lnTo>
                  <a:pt x="3781998" y="2150716"/>
                </a:lnTo>
                <a:lnTo>
                  <a:pt x="3778757" y="2202942"/>
                </a:lnTo>
                <a:lnTo>
                  <a:pt x="3762541" y="2227677"/>
                </a:lnTo>
                <a:lnTo>
                  <a:pt x="3756786" y="2235962"/>
                </a:lnTo>
                <a:lnTo>
                  <a:pt x="3753596" y="2244050"/>
                </a:lnTo>
                <a:lnTo>
                  <a:pt x="3751262" y="2252472"/>
                </a:lnTo>
                <a:lnTo>
                  <a:pt x="3748928" y="2260893"/>
                </a:lnTo>
                <a:lnTo>
                  <a:pt x="3718750" y="2307161"/>
                </a:lnTo>
                <a:lnTo>
                  <a:pt x="3679571" y="2335149"/>
                </a:lnTo>
                <a:lnTo>
                  <a:pt x="3654960" y="2343614"/>
                </a:lnTo>
                <a:lnTo>
                  <a:pt x="3646551" y="2346071"/>
                </a:lnTo>
                <a:lnTo>
                  <a:pt x="3623650" y="2361471"/>
                </a:lnTo>
                <a:lnTo>
                  <a:pt x="3614187" y="2367912"/>
                </a:lnTo>
                <a:lnTo>
                  <a:pt x="3613545" y="2368107"/>
                </a:lnTo>
                <a:lnTo>
                  <a:pt x="3617107" y="2364772"/>
                </a:lnTo>
                <a:lnTo>
                  <a:pt x="3620259" y="2360620"/>
                </a:lnTo>
                <a:lnTo>
                  <a:pt x="3618385" y="2358366"/>
                </a:lnTo>
                <a:lnTo>
                  <a:pt x="3581092" y="2370411"/>
                </a:lnTo>
                <a:lnTo>
                  <a:pt x="3536441" y="2390140"/>
                </a:lnTo>
                <a:lnTo>
                  <a:pt x="3503406" y="2412317"/>
                </a:lnTo>
                <a:lnTo>
                  <a:pt x="3487453" y="2424340"/>
                </a:lnTo>
                <a:lnTo>
                  <a:pt x="3470275" y="2434209"/>
                </a:lnTo>
                <a:lnTo>
                  <a:pt x="3437330" y="2445720"/>
                </a:lnTo>
                <a:lnTo>
                  <a:pt x="3403218" y="2454386"/>
                </a:lnTo>
                <a:lnTo>
                  <a:pt x="3369583" y="2463980"/>
                </a:lnTo>
                <a:lnTo>
                  <a:pt x="3338068" y="2478278"/>
                </a:lnTo>
                <a:lnTo>
                  <a:pt x="3324151" y="2486294"/>
                </a:lnTo>
                <a:lnTo>
                  <a:pt x="3310080" y="2494121"/>
                </a:lnTo>
                <a:lnTo>
                  <a:pt x="3296223" y="2502281"/>
                </a:lnTo>
                <a:lnTo>
                  <a:pt x="3282950" y="2511298"/>
                </a:lnTo>
                <a:lnTo>
                  <a:pt x="3274504" y="2519457"/>
                </a:lnTo>
                <a:lnTo>
                  <a:pt x="3267011" y="2528760"/>
                </a:lnTo>
                <a:lnTo>
                  <a:pt x="3259232" y="2537587"/>
                </a:lnTo>
                <a:lnTo>
                  <a:pt x="3249929" y="2544318"/>
                </a:lnTo>
                <a:lnTo>
                  <a:pt x="3236837" y="2549062"/>
                </a:lnTo>
                <a:lnTo>
                  <a:pt x="3223005" y="2551604"/>
                </a:lnTo>
                <a:lnTo>
                  <a:pt x="3208889" y="2553265"/>
                </a:lnTo>
                <a:lnTo>
                  <a:pt x="3194938" y="2555367"/>
                </a:lnTo>
                <a:lnTo>
                  <a:pt x="3178260" y="2566235"/>
                </a:lnTo>
                <a:lnTo>
                  <a:pt x="3161522" y="2576972"/>
                </a:lnTo>
                <a:lnTo>
                  <a:pt x="3144950" y="2587924"/>
                </a:lnTo>
                <a:lnTo>
                  <a:pt x="3128772" y="2599436"/>
                </a:lnTo>
                <a:lnTo>
                  <a:pt x="3107053" y="2616434"/>
                </a:lnTo>
                <a:lnTo>
                  <a:pt x="3085512" y="2633694"/>
                </a:lnTo>
                <a:lnTo>
                  <a:pt x="3063567" y="2650335"/>
                </a:lnTo>
                <a:lnTo>
                  <a:pt x="3040633" y="2665476"/>
                </a:lnTo>
                <a:lnTo>
                  <a:pt x="3026610" y="2673423"/>
                </a:lnTo>
                <a:lnTo>
                  <a:pt x="3012455" y="2681144"/>
                </a:lnTo>
                <a:lnTo>
                  <a:pt x="2998610" y="2689318"/>
                </a:lnTo>
                <a:lnTo>
                  <a:pt x="2985515" y="2698623"/>
                </a:lnTo>
                <a:lnTo>
                  <a:pt x="2971119" y="2711590"/>
                </a:lnTo>
                <a:lnTo>
                  <a:pt x="2957687" y="2725689"/>
                </a:lnTo>
                <a:lnTo>
                  <a:pt x="2944421" y="2740003"/>
                </a:lnTo>
                <a:lnTo>
                  <a:pt x="2930525" y="2753614"/>
                </a:lnTo>
                <a:lnTo>
                  <a:pt x="2919906" y="2762380"/>
                </a:lnTo>
                <a:lnTo>
                  <a:pt x="2908823" y="2770600"/>
                </a:lnTo>
                <a:lnTo>
                  <a:pt x="2897574" y="2778581"/>
                </a:lnTo>
                <a:lnTo>
                  <a:pt x="2886455" y="2786634"/>
                </a:lnTo>
                <a:lnTo>
                  <a:pt x="2884533" y="2800764"/>
                </a:lnTo>
                <a:lnTo>
                  <a:pt x="2883169" y="2815097"/>
                </a:lnTo>
                <a:lnTo>
                  <a:pt x="2880687" y="2828978"/>
                </a:lnTo>
                <a:lnTo>
                  <a:pt x="2875406" y="2841752"/>
                </a:lnTo>
                <a:lnTo>
                  <a:pt x="2853408" y="2870203"/>
                </a:lnTo>
                <a:lnTo>
                  <a:pt x="2829052" y="2890678"/>
                </a:lnTo>
                <a:lnTo>
                  <a:pt x="2803076" y="2908724"/>
                </a:lnTo>
                <a:lnTo>
                  <a:pt x="2776220" y="2929890"/>
                </a:lnTo>
                <a:lnTo>
                  <a:pt x="2735521" y="2968483"/>
                </a:lnTo>
                <a:lnTo>
                  <a:pt x="2715598" y="2989890"/>
                </a:lnTo>
                <a:lnTo>
                  <a:pt x="2707020" y="3000374"/>
                </a:lnTo>
                <a:lnTo>
                  <a:pt x="2700358" y="3006202"/>
                </a:lnTo>
                <a:lnTo>
                  <a:pt x="2686182" y="3013639"/>
                </a:lnTo>
                <a:lnTo>
                  <a:pt x="2655061" y="3028950"/>
                </a:lnTo>
                <a:lnTo>
                  <a:pt x="2644265" y="3040264"/>
                </a:lnTo>
                <a:lnTo>
                  <a:pt x="2610993" y="3073019"/>
                </a:lnTo>
                <a:lnTo>
                  <a:pt x="2563733" y="3101863"/>
                </a:lnTo>
                <a:lnTo>
                  <a:pt x="2511805" y="3128137"/>
                </a:lnTo>
                <a:lnTo>
                  <a:pt x="2495200" y="3133423"/>
                </a:lnTo>
                <a:lnTo>
                  <a:pt x="2486838" y="3135905"/>
                </a:lnTo>
                <a:lnTo>
                  <a:pt x="2478785" y="3139186"/>
                </a:lnTo>
                <a:lnTo>
                  <a:pt x="2470340" y="3144333"/>
                </a:lnTo>
                <a:lnTo>
                  <a:pt x="2462371" y="3150362"/>
                </a:lnTo>
                <a:lnTo>
                  <a:pt x="2454354" y="3156295"/>
                </a:lnTo>
                <a:lnTo>
                  <a:pt x="2445765" y="3161157"/>
                </a:lnTo>
                <a:lnTo>
                  <a:pt x="2429515" y="3167413"/>
                </a:lnTo>
                <a:lnTo>
                  <a:pt x="2412825" y="3172539"/>
                </a:lnTo>
                <a:lnTo>
                  <a:pt x="2396063" y="3177498"/>
                </a:lnTo>
                <a:lnTo>
                  <a:pt x="2379599" y="3183255"/>
                </a:lnTo>
                <a:lnTo>
                  <a:pt x="2368462" y="3188473"/>
                </a:lnTo>
                <a:lnTo>
                  <a:pt x="2357659" y="3194431"/>
                </a:lnTo>
                <a:lnTo>
                  <a:pt x="2346809" y="3200292"/>
                </a:lnTo>
                <a:lnTo>
                  <a:pt x="2295684" y="3219057"/>
                </a:lnTo>
                <a:lnTo>
                  <a:pt x="2256798" y="3227338"/>
                </a:lnTo>
                <a:lnTo>
                  <a:pt x="2247468" y="3229106"/>
                </a:lnTo>
                <a:lnTo>
                  <a:pt x="2192401" y="3249295"/>
                </a:lnTo>
                <a:lnTo>
                  <a:pt x="2151487" y="3267521"/>
                </a:lnTo>
                <a:lnTo>
                  <a:pt x="2107231" y="3281777"/>
                </a:lnTo>
                <a:lnTo>
                  <a:pt x="2060193" y="3293364"/>
                </a:lnTo>
                <a:lnTo>
                  <a:pt x="1575434" y="3271393"/>
                </a:lnTo>
                <a:lnTo>
                  <a:pt x="1533598" y="3271238"/>
                </a:lnTo>
                <a:lnTo>
                  <a:pt x="1491440" y="3272250"/>
                </a:lnTo>
                <a:lnTo>
                  <a:pt x="1449972" y="3270071"/>
                </a:lnTo>
                <a:lnTo>
                  <a:pt x="1410207" y="3260344"/>
                </a:lnTo>
                <a:lnTo>
                  <a:pt x="1397420" y="3249041"/>
                </a:lnTo>
                <a:lnTo>
                  <a:pt x="1390586" y="3231356"/>
                </a:lnTo>
                <a:lnTo>
                  <a:pt x="1385276" y="3211623"/>
                </a:lnTo>
                <a:lnTo>
                  <a:pt x="1377060" y="3194177"/>
                </a:lnTo>
                <a:lnTo>
                  <a:pt x="1351498" y="3164143"/>
                </a:lnTo>
                <a:lnTo>
                  <a:pt x="1325149" y="3139646"/>
                </a:lnTo>
                <a:lnTo>
                  <a:pt x="1297229" y="3117649"/>
                </a:lnTo>
                <a:lnTo>
                  <a:pt x="1266952" y="3095117"/>
                </a:lnTo>
                <a:lnTo>
                  <a:pt x="1256565" y="3072701"/>
                </a:lnTo>
                <a:lnTo>
                  <a:pt x="1235840" y="3027822"/>
                </a:lnTo>
                <a:lnTo>
                  <a:pt x="1200800" y="2990469"/>
                </a:lnTo>
                <a:lnTo>
                  <a:pt x="1188682" y="2983297"/>
                </a:lnTo>
                <a:lnTo>
                  <a:pt x="1178814" y="2973959"/>
                </a:lnTo>
                <a:lnTo>
                  <a:pt x="1174265" y="2963822"/>
                </a:lnTo>
                <a:lnTo>
                  <a:pt x="1172337" y="2952495"/>
                </a:lnTo>
                <a:lnTo>
                  <a:pt x="1170884" y="2940883"/>
                </a:lnTo>
                <a:lnTo>
                  <a:pt x="1167764" y="2929890"/>
                </a:lnTo>
                <a:lnTo>
                  <a:pt x="1160301" y="2915723"/>
                </a:lnTo>
                <a:lnTo>
                  <a:pt x="1151588" y="2902188"/>
                </a:lnTo>
                <a:lnTo>
                  <a:pt x="1142708" y="2888724"/>
                </a:lnTo>
                <a:lnTo>
                  <a:pt x="1134744" y="2874772"/>
                </a:lnTo>
                <a:lnTo>
                  <a:pt x="1116284" y="2836166"/>
                </a:lnTo>
                <a:lnTo>
                  <a:pt x="1110676" y="2821074"/>
                </a:lnTo>
                <a:lnTo>
                  <a:pt x="1111615" y="2819034"/>
                </a:lnTo>
                <a:lnTo>
                  <a:pt x="1112797" y="2819588"/>
                </a:lnTo>
                <a:lnTo>
                  <a:pt x="1107919" y="2812274"/>
                </a:lnTo>
                <a:lnTo>
                  <a:pt x="1090676" y="2786634"/>
                </a:lnTo>
                <a:lnTo>
                  <a:pt x="1084258" y="2770314"/>
                </a:lnTo>
                <a:lnTo>
                  <a:pt x="1077245" y="2754090"/>
                </a:lnTo>
                <a:lnTo>
                  <a:pt x="1071423" y="2737627"/>
                </a:lnTo>
                <a:lnTo>
                  <a:pt x="1068577" y="2720594"/>
                </a:lnTo>
                <a:lnTo>
                  <a:pt x="1068286" y="2668210"/>
                </a:lnTo>
                <a:lnTo>
                  <a:pt x="1070816" y="2615850"/>
                </a:lnTo>
                <a:lnTo>
                  <a:pt x="1074989" y="2563538"/>
                </a:lnTo>
                <a:lnTo>
                  <a:pt x="1079627" y="2511298"/>
                </a:lnTo>
                <a:lnTo>
                  <a:pt x="1095375" y="2451671"/>
                </a:lnTo>
                <a:lnTo>
                  <a:pt x="1112646" y="2401189"/>
                </a:lnTo>
                <a:lnTo>
                  <a:pt x="1123981" y="2384821"/>
                </a:lnTo>
                <a:lnTo>
                  <a:pt x="1129541" y="2376596"/>
                </a:lnTo>
                <a:lnTo>
                  <a:pt x="1134744" y="2368169"/>
                </a:lnTo>
                <a:lnTo>
                  <a:pt x="1140267" y="2357104"/>
                </a:lnTo>
                <a:lnTo>
                  <a:pt x="1145206" y="2345753"/>
                </a:lnTo>
                <a:lnTo>
                  <a:pt x="1150407" y="2334593"/>
                </a:lnTo>
                <a:lnTo>
                  <a:pt x="1156715" y="2324100"/>
                </a:lnTo>
                <a:lnTo>
                  <a:pt x="1164466" y="2315350"/>
                </a:lnTo>
                <a:lnTo>
                  <a:pt x="1173289" y="2307542"/>
                </a:lnTo>
                <a:lnTo>
                  <a:pt x="1182112" y="2299757"/>
                </a:lnTo>
                <a:lnTo>
                  <a:pt x="1189863" y="2291080"/>
                </a:lnTo>
                <a:lnTo>
                  <a:pt x="1196171" y="2280515"/>
                </a:lnTo>
                <a:lnTo>
                  <a:pt x="1201372" y="2269331"/>
                </a:lnTo>
                <a:lnTo>
                  <a:pt x="1206311" y="2258004"/>
                </a:lnTo>
                <a:lnTo>
                  <a:pt x="1211833" y="2247011"/>
                </a:lnTo>
                <a:lnTo>
                  <a:pt x="1217037" y="2238511"/>
                </a:lnTo>
                <a:lnTo>
                  <a:pt x="1222597" y="2230262"/>
                </a:lnTo>
                <a:lnTo>
                  <a:pt x="1228300" y="2222132"/>
                </a:lnTo>
                <a:lnTo>
                  <a:pt x="1233931" y="2213991"/>
                </a:lnTo>
                <a:lnTo>
                  <a:pt x="1248679" y="2155682"/>
                </a:lnTo>
                <a:lnTo>
                  <a:pt x="1266952" y="2103755"/>
                </a:lnTo>
                <a:lnTo>
                  <a:pt x="1272063" y="2095184"/>
                </a:lnTo>
                <a:lnTo>
                  <a:pt x="1276889" y="2086340"/>
                </a:lnTo>
                <a:lnTo>
                  <a:pt x="1310243" y="2058511"/>
                </a:lnTo>
                <a:lnTo>
                  <a:pt x="1321730" y="2053768"/>
                </a:lnTo>
                <a:lnTo>
                  <a:pt x="1332991" y="2048764"/>
                </a:lnTo>
                <a:lnTo>
                  <a:pt x="1341618" y="2040745"/>
                </a:lnTo>
                <a:lnTo>
                  <a:pt x="1350470" y="2032904"/>
                </a:lnTo>
                <a:lnTo>
                  <a:pt x="1358870" y="2024707"/>
                </a:lnTo>
                <a:lnTo>
                  <a:pt x="1377060" y="1982597"/>
                </a:lnTo>
                <a:lnTo>
                  <a:pt x="1376872" y="1941135"/>
                </a:lnTo>
                <a:lnTo>
                  <a:pt x="1375648" y="1899602"/>
                </a:lnTo>
                <a:lnTo>
                  <a:pt x="1372399" y="1858260"/>
                </a:lnTo>
                <a:lnTo>
                  <a:pt x="1366139" y="1817370"/>
                </a:lnTo>
                <a:lnTo>
                  <a:pt x="1341653" y="1776061"/>
                </a:lnTo>
                <a:lnTo>
                  <a:pt x="1332991" y="1762378"/>
                </a:lnTo>
                <a:lnTo>
                  <a:pt x="1327326" y="1748623"/>
                </a:lnTo>
                <a:lnTo>
                  <a:pt x="1322625" y="1734439"/>
                </a:lnTo>
                <a:lnTo>
                  <a:pt x="1317615" y="1720445"/>
                </a:lnTo>
                <a:lnTo>
                  <a:pt x="1287143" y="1681561"/>
                </a:lnTo>
                <a:lnTo>
                  <a:pt x="1278001" y="1674240"/>
                </a:lnTo>
                <a:lnTo>
                  <a:pt x="1262429" y="1661390"/>
                </a:lnTo>
                <a:lnTo>
                  <a:pt x="1230048" y="1637450"/>
                </a:lnTo>
                <a:lnTo>
                  <a:pt x="1180050" y="1622201"/>
                </a:lnTo>
                <a:lnTo>
                  <a:pt x="1136394" y="1611656"/>
                </a:lnTo>
                <a:lnTo>
                  <a:pt x="1096306" y="1605674"/>
                </a:lnTo>
                <a:lnTo>
                  <a:pt x="1083212" y="1605328"/>
                </a:lnTo>
                <a:lnTo>
                  <a:pt x="1067542" y="1605400"/>
                </a:lnTo>
                <a:lnTo>
                  <a:pt x="1047671" y="1605647"/>
                </a:lnTo>
                <a:lnTo>
                  <a:pt x="1021973" y="1605825"/>
                </a:lnTo>
                <a:lnTo>
                  <a:pt x="946592" y="1604999"/>
                </a:lnTo>
                <a:lnTo>
                  <a:pt x="893658" y="1603508"/>
                </a:lnTo>
                <a:lnTo>
                  <a:pt x="828393" y="1600973"/>
                </a:lnTo>
                <a:lnTo>
                  <a:pt x="749172" y="1597152"/>
                </a:lnTo>
                <a:lnTo>
                  <a:pt x="737947" y="1591931"/>
                </a:lnTo>
                <a:lnTo>
                  <a:pt x="726614" y="1586912"/>
                </a:lnTo>
                <a:lnTo>
                  <a:pt x="687498" y="1559687"/>
                </a:lnTo>
                <a:lnTo>
                  <a:pt x="643340" y="1505698"/>
                </a:lnTo>
                <a:lnTo>
                  <a:pt x="612441" y="1463373"/>
                </a:lnTo>
                <a:lnTo>
                  <a:pt x="583805" y="1419072"/>
                </a:lnTo>
                <a:lnTo>
                  <a:pt x="561847" y="1376807"/>
                </a:lnTo>
                <a:lnTo>
                  <a:pt x="549767" y="1338691"/>
                </a:lnTo>
                <a:lnTo>
                  <a:pt x="545042" y="1319139"/>
                </a:lnTo>
                <a:lnTo>
                  <a:pt x="539876" y="1299718"/>
                </a:lnTo>
                <a:lnTo>
                  <a:pt x="531965" y="1275212"/>
                </a:lnTo>
                <a:lnTo>
                  <a:pt x="525446" y="1258268"/>
                </a:lnTo>
                <a:lnTo>
                  <a:pt x="517856" y="1240014"/>
                </a:lnTo>
                <a:lnTo>
                  <a:pt x="506729" y="1211580"/>
                </a:lnTo>
                <a:lnTo>
                  <a:pt x="504916" y="1202045"/>
                </a:lnTo>
                <a:lnTo>
                  <a:pt x="504031" y="1191498"/>
                </a:lnTo>
                <a:lnTo>
                  <a:pt x="501765" y="1182737"/>
                </a:lnTo>
                <a:lnTo>
                  <a:pt x="447793" y="1174152"/>
                </a:lnTo>
                <a:lnTo>
                  <a:pt x="399680" y="1171350"/>
                </a:lnTo>
                <a:lnTo>
                  <a:pt x="351490" y="1169784"/>
                </a:lnTo>
                <a:lnTo>
                  <a:pt x="303244" y="1169082"/>
                </a:lnTo>
                <a:lnTo>
                  <a:pt x="254961" y="1168875"/>
                </a:lnTo>
                <a:lnTo>
                  <a:pt x="206664" y="1168790"/>
                </a:lnTo>
                <a:lnTo>
                  <a:pt x="158373" y="1168459"/>
                </a:lnTo>
                <a:lnTo>
                  <a:pt x="110108" y="1167511"/>
                </a:lnTo>
                <a:lnTo>
                  <a:pt x="101663" y="1162292"/>
                </a:lnTo>
                <a:lnTo>
                  <a:pt x="93027" y="1157287"/>
                </a:lnTo>
                <a:lnTo>
                  <a:pt x="65055" y="1129792"/>
                </a:lnTo>
                <a:lnTo>
                  <a:pt x="34873" y="1073074"/>
                </a:lnTo>
                <a:lnTo>
                  <a:pt x="27149" y="1044608"/>
                </a:lnTo>
                <a:lnTo>
                  <a:pt x="27338" y="1014935"/>
                </a:lnTo>
                <a:lnTo>
                  <a:pt x="30831" y="971869"/>
                </a:lnTo>
                <a:lnTo>
                  <a:pt x="33019" y="903224"/>
                </a:lnTo>
                <a:lnTo>
                  <a:pt x="11049" y="903224"/>
                </a:lnTo>
                <a:lnTo>
                  <a:pt x="0" y="1046352"/>
                </a:lnTo>
              </a:path>
            </a:pathLst>
          </a:custGeom>
          <a:ln w="4267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1464</Words>
  <Application>Microsoft Office PowerPoint</Application>
  <PresentationFormat>On-screen Show (4:3)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STORIA GLOBALE</vt:lpstr>
      <vt:lpstr>Lezione 6</vt:lpstr>
      <vt:lpstr>PowerPoint Presentation</vt:lpstr>
      <vt:lpstr>PowerPoint Presentation</vt:lpstr>
      <vt:lpstr>PowerPoint Presentation</vt:lpstr>
      <vt:lpstr>Le frontiere dei Qing</vt:lpstr>
      <vt:lpstr>Le province mancesi del Nord-est</vt:lpstr>
      <vt:lpstr>Mongoli della dinastia Yuan ritirati in Asia  centrale (khanati indipendenti) back</vt:lpstr>
      <vt:lpstr>Il khanato  Zungaro nel 1750</vt:lpstr>
      <vt:lpstr>Rapporti con l’Asia centrale</vt:lpstr>
      <vt:lpstr>Asia centrale</vt:lpstr>
      <vt:lpstr>PowerPoint Presentation</vt:lpstr>
      <vt:lpstr>PowerPoint Presentation</vt:lpstr>
      <vt:lpstr>Mongolie</vt:lpstr>
      <vt:lpstr>Mongolia esterna (Qalqa)</vt:lpstr>
      <vt:lpstr>Mongolia interna</vt:lpstr>
      <vt:lpstr>Tibet</vt:lpstr>
      <vt:lpstr>Concezione delle relazioni esterne</vt:lpstr>
      <vt:lpstr>Stati tributari e frequenza delle missioni  tributarie nel 1818</vt:lpstr>
      <vt:lpstr>Corea</vt:lpstr>
      <vt:lpstr>Siam (poi Thailandia dal 1939)</vt:lpstr>
      <vt:lpstr>Impero zarista</vt:lpstr>
      <vt:lpstr>Trattato di Kiachta (1727)</vt:lpstr>
      <vt:lpstr>Ruolo della frontiera</vt:lpstr>
      <vt:lpstr>Migrazioni  interne in  Cina nel sec. XVIII</vt:lpstr>
      <vt:lpstr>Conclusione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Guido Abbattista</dc:creator>
  <cp:lastModifiedBy>ABBATTISTA GUIDO</cp:lastModifiedBy>
  <cp:revision>1</cp:revision>
  <dcterms:created xsi:type="dcterms:W3CDTF">2022-10-01T17:04:37Z</dcterms:created>
  <dcterms:modified xsi:type="dcterms:W3CDTF">2022-10-01T17:04:46Z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2022-10-01T00:00:00Z</vt:filetime>
  </property>
</Properties>
</file>