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72" r:id="rId3"/>
    <p:sldId id="301" r:id="rId4"/>
    <p:sldId id="315" r:id="rId5"/>
    <p:sldId id="314" r:id="rId6"/>
    <p:sldId id="316" r:id="rId7"/>
    <p:sldId id="302" r:id="rId8"/>
    <p:sldId id="324" r:id="rId9"/>
    <p:sldId id="319" r:id="rId10"/>
    <p:sldId id="320" r:id="rId11"/>
    <p:sldId id="321" r:id="rId12"/>
    <p:sldId id="322" r:id="rId13"/>
    <p:sldId id="323" r:id="rId14"/>
    <p:sldId id="303" r:id="rId15"/>
    <p:sldId id="304" r:id="rId16"/>
    <p:sldId id="317" r:id="rId17"/>
    <p:sldId id="318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FFFFCC"/>
    <a:srgbClr val="FFFF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5846" autoAdjust="0"/>
  </p:normalViewPr>
  <p:slideViewPr>
    <p:cSldViewPr>
      <p:cViewPr varScale="1">
        <p:scale>
          <a:sx n="95" d="100"/>
          <a:sy n="95" d="100"/>
        </p:scale>
        <p:origin x="19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9646B1-AB52-4F12-A2C9-092FF6BC4CC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448441-19EE-451A-9C4F-6FE183D3BC87}">
      <dgm:prSet phldrT="[Text]"/>
      <dgm:spPr/>
      <dgm:t>
        <a:bodyPr/>
        <a:lstStyle/>
        <a:p>
          <a:r>
            <a:rPr lang="en-US" dirty="0" err="1" smtClean="0"/>
            <a:t>Imperatore</a:t>
          </a:r>
          <a:endParaRPr lang="en-US" dirty="0"/>
        </a:p>
      </dgm:t>
    </dgm:pt>
    <dgm:pt modelId="{6FA8E678-479E-472F-B406-201408C3CE0D}" type="parTrans" cxnId="{AC336071-1FC2-4E07-BE5A-7E9AAEC1C027}">
      <dgm:prSet/>
      <dgm:spPr/>
      <dgm:t>
        <a:bodyPr/>
        <a:lstStyle/>
        <a:p>
          <a:endParaRPr lang="en-US"/>
        </a:p>
      </dgm:t>
    </dgm:pt>
    <dgm:pt modelId="{BA37945A-85BA-4192-B3F5-369675DE025F}" type="sibTrans" cxnId="{AC336071-1FC2-4E07-BE5A-7E9AAEC1C027}">
      <dgm:prSet/>
      <dgm:spPr/>
      <dgm:t>
        <a:bodyPr/>
        <a:lstStyle/>
        <a:p>
          <a:endParaRPr lang="en-US"/>
        </a:p>
      </dgm:t>
    </dgm:pt>
    <dgm:pt modelId="{48790CEC-0510-4480-8943-CFED136C1C16}">
      <dgm:prSet phldrT="[Text]"/>
      <dgm:spPr/>
      <dgm:t>
        <a:bodyPr/>
        <a:lstStyle/>
        <a:p>
          <a:r>
            <a:rPr lang="en-US" dirty="0" err="1" smtClean="0"/>
            <a:t>Dipartimento</a:t>
          </a:r>
          <a:r>
            <a:rPr lang="en-US" dirty="0" smtClean="0"/>
            <a:t> </a:t>
          </a:r>
          <a:r>
            <a:rPr lang="en-US" dirty="0" err="1" smtClean="0"/>
            <a:t>della</a:t>
          </a:r>
          <a:r>
            <a:rPr lang="en-US" dirty="0" smtClean="0"/>
            <a:t> Casa </a:t>
          </a:r>
          <a:r>
            <a:rPr lang="en-US" dirty="0" err="1" smtClean="0"/>
            <a:t>Imperiale</a:t>
          </a:r>
          <a:endParaRPr lang="en-US" dirty="0"/>
        </a:p>
      </dgm:t>
    </dgm:pt>
    <dgm:pt modelId="{C0811140-7A0A-4BBE-9EDE-C5D407D8DA5C}" type="parTrans" cxnId="{CD8C4B0F-1B60-4ACE-BD5C-C52C7741A086}">
      <dgm:prSet/>
      <dgm:spPr/>
      <dgm:t>
        <a:bodyPr/>
        <a:lstStyle/>
        <a:p>
          <a:endParaRPr lang="en-US"/>
        </a:p>
      </dgm:t>
    </dgm:pt>
    <dgm:pt modelId="{6E2C523D-DF05-4161-A5CA-4F8134463730}" type="sibTrans" cxnId="{CD8C4B0F-1B60-4ACE-BD5C-C52C7741A086}">
      <dgm:prSet/>
      <dgm:spPr/>
      <dgm:t>
        <a:bodyPr/>
        <a:lstStyle/>
        <a:p>
          <a:endParaRPr lang="en-US"/>
        </a:p>
      </dgm:t>
    </dgm:pt>
    <dgm:pt modelId="{DC32D50A-6953-4D44-A312-B400F0FD532A}">
      <dgm:prSet phldrT="[Text]"/>
      <dgm:spPr/>
      <dgm:t>
        <a:bodyPr/>
        <a:lstStyle/>
        <a:p>
          <a:r>
            <a:rPr lang="en-US" dirty="0" smtClean="0"/>
            <a:t>Gran </a:t>
          </a:r>
          <a:r>
            <a:rPr lang="en-US" dirty="0" err="1" smtClean="0"/>
            <a:t>Consiglio</a:t>
          </a:r>
          <a:endParaRPr lang="en-US" dirty="0"/>
        </a:p>
      </dgm:t>
    </dgm:pt>
    <dgm:pt modelId="{AA66834F-95C2-4CF0-A57B-9AD26D5A71CD}" type="parTrans" cxnId="{B217F26D-26D6-45F5-B77E-244A1354E7FE}">
      <dgm:prSet/>
      <dgm:spPr/>
      <dgm:t>
        <a:bodyPr/>
        <a:lstStyle/>
        <a:p>
          <a:endParaRPr lang="en-US"/>
        </a:p>
      </dgm:t>
    </dgm:pt>
    <dgm:pt modelId="{3DD05E21-01CA-4CCB-BAC1-537A3DC2A408}" type="sibTrans" cxnId="{B217F26D-26D6-45F5-B77E-244A1354E7FE}">
      <dgm:prSet/>
      <dgm:spPr/>
      <dgm:t>
        <a:bodyPr/>
        <a:lstStyle/>
        <a:p>
          <a:endParaRPr lang="en-US"/>
        </a:p>
      </dgm:t>
    </dgm:pt>
    <dgm:pt modelId="{53A638AB-E2FA-477F-AB07-080B9CAD82DC}">
      <dgm:prSet/>
      <dgm:spPr/>
      <dgm:t>
        <a:bodyPr/>
        <a:lstStyle/>
        <a:p>
          <a:r>
            <a:rPr lang="en-US" dirty="0" err="1" smtClean="0"/>
            <a:t>Censorato</a:t>
          </a:r>
          <a:endParaRPr lang="en-US" dirty="0" smtClean="0"/>
        </a:p>
      </dgm:t>
    </dgm:pt>
    <dgm:pt modelId="{0731A86F-5C65-4727-B068-FF59460C16B2}" type="parTrans" cxnId="{94EFD387-B7FD-486D-9455-3734617CBC70}">
      <dgm:prSet/>
      <dgm:spPr/>
      <dgm:t>
        <a:bodyPr/>
        <a:lstStyle/>
        <a:p>
          <a:endParaRPr lang="en-US"/>
        </a:p>
      </dgm:t>
    </dgm:pt>
    <dgm:pt modelId="{835D7532-4270-4874-B0EF-B4D55ADDFD14}" type="sibTrans" cxnId="{94EFD387-B7FD-486D-9455-3734617CBC70}">
      <dgm:prSet/>
      <dgm:spPr/>
      <dgm:t>
        <a:bodyPr/>
        <a:lstStyle/>
        <a:p>
          <a:endParaRPr lang="en-US"/>
        </a:p>
      </dgm:t>
    </dgm:pt>
    <dgm:pt modelId="{E258FE78-50C9-452C-A5FD-52C0C6A53EEB}">
      <dgm:prSet/>
      <dgm:spPr/>
      <dgm:t>
        <a:bodyPr/>
        <a:lstStyle/>
        <a:p>
          <a:r>
            <a:rPr lang="en-US" dirty="0" smtClean="0"/>
            <a:t>Gran </a:t>
          </a:r>
          <a:r>
            <a:rPr lang="en-US" dirty="0" err="1" smtClean="0"/>
            <a:t>Segretariato</a:t>
          </a:r>
          <a:endParaRPr lang="en-US" dirty="0"/>
        </a:p>
      </dgm:t>
    </dgm:pt>
    <dgm:pt modelId="{EBCE3F68-BDBE-4418-B28F-E3106AA80085}" type="parTrans" cxnId="{0A0CC99D-92BC-45F0-BB86-283E30DCDE91}">
      <dgm:prSet/>
      <dgm:spPr/>
      <dgm:t>
        <a:bodyPr/>
        <a:lstStyle/>
        <a:p>
          <a:endParaRPr lang="en-US"/>
        </a:p>
      </dgm:t>
    </dgm:pt>
    <dgm:pt modelId="{97AB2918-29C9-4E73-92F5-0537C216F5D3}" type="sibTrans" cxnId="{0A0CC99D-92BC-45F0-BB86-283E30DCDE91}">
      <dgm:prSet/>
      <dgm:spPr/>
      <dgm:t>
        <a:bodyPr/>
        <a:lstStyle/>
        <a:p>
          <a:endParaRPr lang="en-US"/>
        </a:p>
      </dgm:t>
    </dgm:pt>
    <dgm:pt modelId="{19A83536-F149-42E8-B0B4-A2D97B2BCA1E}">
      <dgm:prSet/>
      <dgm:spPr/>
      <dgm:t>
        <a:bodyPr/>
        <a:lstStyle/>
        <a:p>
          <a:r>
            <a:rPr lang="en-US" dirty="0" err="1" smtClean="0"/>
            <a:t>Accademia</a:t>
          </a:r>
          <a:r>
            <a:rPr lang="en-US" dirty="0" smtClean="0"/>
            <a:t> </a:t>
          </a:r>
          <a:r>
            <a:rPr lang="en-US" dirty="0" err="1" smtClean="0"/>
            <a:t>Hanlin</a:t>
          </a:r>
          <a:endParaRPr lang="en-US" dirty="0"/>
        </a:p>
      </dgm:t>
    </dgm:pt>
    <dgm:pt modelId="{BF565BD4-F239-44AD-9DBB-81C04492181A}" type="parTrans" cxnId="{FE61AA3E-6FC2-4B5B-8C1B-CD6B6AAEA245}">
      <dgm:prSet/>
      <dgm:spPr/>
      <dgm:t>
        <a:bodyPr/>
        <a:lstStyle/>
        <a:p>
          <a:endParaRPr lang="en-US"/>
        </a:p>
      </dgm:t>
    </dgm:pt>
    <dgm:pt modelId="{4347FA07-7C09-461A-A4DC-AAB390EEA87F}" type="sibTrans" cxnId="{FE61AA3E-6FC2-4B5B-8C1B-CD6B6AAEA245}">
      <dgm:prSet/>
      <dgm:spPr/>
      <dgm:t>
        <a:bodyPr/>
        <a:lstStyle/>
        <a:p>
          <a:endParaRPr lang="en-US"/>
        </a:p>
      </dgm:t>
    </dgm:pt>
    <dgm:pt modelId="{1D0FBAB6-102E-4580-AB73-FAB53157BCCF}">
      <dgm:prSet/>
      <dgm:spPr/>
      <dgm:t>
        <a:bodyPr/>
        <a:lstStyle/>
        <a:p>
          <a:r>
            <a:rPr lang="en-US" dirty="0" err="1" smtClean="0"/>
            <a:t>Sei</a:t>
          </a:r>
          <a:r>
            <a:rPr lang="en-US" dirty="0" smtClean="0"/>
            <a:t> </a:t>
          </a:r>
          <a:r>
            <a:rPr lang="en-US" dirty="0" err="1" smtClean="0"/>
            <a:t>Ministeri</a:t>
          </a:r>
          <a:endParaRPr lang="en-US" dirty="0"/>
        </a:p>
      </dgm:t>
    </dgm:pt>
    <dgm:pt modelId="{169E3C76-3BFD-4684-89EF-A69BC52937E0}" type="parTrans" cxnId="{99A6465D-B56A-4F9A-A5E0-9CCF237303F3}">
      <dgm:prSet/>
      <dgm:spPr/>
      <dgm:t>
        <a:bodyPr/>
        <a:lstStyle/>
        <a:p>
          <a:endParaRPr lang="en-US"/>
        </a:p>
      </dgm:t>
    </dgm:pt>
    <dgm:pt modelId="{2E31CCFA-1504-48DB-BCC2-276B95BD8C7C}" type="sibTrans" cxnId="{99A6465D-B56A-4F9A-A5E0-9CCF237303F3}">
      <dgm:prSet/>
      <dgm:spPr/>
      <dgm:t>
        <a:bodyPr/>
        <a:lstStyle/>
        <a:p>
          <a:endParaRPr lang="en-US"/>
        </a:p>
      </dgm:t>
    </dgm:pt>
    <dgm:pt modelId="{77C153DC-4F3E-407B-A5FF-76AE23D02CC0}">
      <dgm:prSet/>
      <dgm:spPr/>
      <dgm:t>
        <a:bodyPr/>
        <a:lstStyle/>
        <a:p>
          <a:r>
            <a:rPr lang="en-US" dirty="0" smtClean="0"/>
            <a:t>Cinque </a:t>
          </a:r>
          <a:r>
            <a:rPr lang="en-US" dirty="0" err="1" smtClean="0"/>
            <a:t>Corti</a:t>
          </a:r>
          <a:endParaRPr lang="en-US" dirty="0"/>
        </a:p>
      </dgm:t>
    </dgm:pt>
    <dgm:pt modelId="{631B0E6A-7198-449C-95D3-D17C2DB17FA4}" type="parTrans" cxnId="{7432ADC9-0C90-44C3-BBE7-D6106688C234}">
      <dgm:prSet/>
      <dgm:spPr/>
      <dgm:t>
        <a:bodyPr/>
        <a:lstStyle/>
        <a:p>
          <a:endParaRPr lang="en-US"/>
        </a:p>
      </dgm:t>
    </dgm:pt>
    <dgm:pt modelId="{0F1B3438-3D49-43FF-B646-6F980444331F}" type="sibTrans" cxnId="{7432ADC9-0C90-44C3-BBE7-D6106688C234}">
      <dgm:prSet/>
      <dgm:spPr/>
      <dgm:t>
        <a:bodyPr/>
        <a:lstStyle/>
        <a:p>
          <a:endParaRPr lang="en-US"/>
        </a:p>
      </dgm:t>
    </dgm:pt>
    <dgm:pt modelId="{3F6EE542-935E-4820-BCDE-B592A655B231}">
      <dgm:prSet/>
      <dgm:spPr/>
      <dgm:t>
        <a:bodyPr/>
        <a:lstStyle/>
        <a:p>
          <a:r>
            <a:rPr lang="en-US" dirty="0" err="1" smtClean="0"/>
            <a:t>Collegio</a:t>
          </a:r>
          <a:r>
            <a:rPr lang="en-US" dirty="0" smtClean="0"/>
            <a:t> </a:t>
          </a:r>
          <a:r>
            <a:rPr lang="en-US" dirty="0" err="1" smtClean="0"/>
            <a:t>imperiale</a:t>
          </a:r>
          <a:endParaRPr lang="en-US" dirty="0"/>
        </a:p>
      </dgm:t>
    </dgm:pt>
    <dgm:pt modelId="{FF6911AC-3DA8-4640-B176-C0FDFF7538AD}" type="parTrans" cxnId="{184E1713-28CA-4801-8C0A-1A1B6C788892}">
      <dgm:prSet/>
      <dgm:spPr/>
      <dgm:t>
        <a:bodyPr/>
        <a:lstStyle/>
        <a:p>
          <a:endParaRPr lang="en-US"/>
        </a:p>
      </dgm:t>
    </dgm:pt>
    <dgm:pt modelId="{3F8DC6B2-6687-456F-A80C-4BCDC045B055}" type="sibTrans" cxnId="{184E1713-28CA-4801-8C0A-1A1B6C788892}">
      <dgm:prSet/>
      <dgm:spPr/>
      <dgm:t>
        <a:bodyPr/>
        <a:lstStyle/>
        <a:p>
          <a:endParaRPr lang="en-US"/>
        </a:p>
      </dgm:t>
    </dgm:pt>
    <dgm:pt modelId="{3EDBD512-A3A1-403E-806F-F5C6E7E371B9}">
      <dgm:prSet/>
      <dgm:spPr/>
      <dgm:t>
        <a:bodyPr/>
        <a:lstStyle/>
        <a:p>
          <a:r>
            <a:rPr lang="en-US" dirty="0" err="1" smtClean="0"/>
            <a:t>Corti</a:t>
          </a:r>
          <a:r>
            <a:rPr lang="en-US" dirty="0" smtClean="0"/>
            <a:t> </a:t>
          </a:r>
          <a:r>
            <a:rPr lang="en-US" dirty="0" err="1" smtClean="0"/>
            <a:t>degli</a:t>
          </a:r>
          <a:r>
            <a:rPr lang="en-US" dirty="0" smtClean="0"/>
            <a:t> </a:t>
          </a:r>
          <a:r>
            <a:rPr lang="en-US" dirty="0" err="1" smtClean="0"/>
            <a:t>Stati</a:t>
          </a:r>
          <a:r>
            <a:rPr lang="en-US" dirty="0" smtClean="0"/>
            <a:t> </a:t>
          </a:r>
          <a:r>
            <a:rPr lang="en-US" dirty="0" err="1" smtClean="0"/>
            <a:t>Tributari</a:t>
          </a:r>
          <a:endParaRPr lang="en-US" dirty="0"/>
        </a:p>
      </dgm:t>
    </dgm:pt>
    <dgm:pt modelId="{39CE776C-EF0F-4956-BE7C-3CBBB2DE3DCF}" type="parTrans" cxnId="{3A794E7E-94C2-469F-9BE6-296D69DB9625}">
      <dgm:prSet/>
      <dgm:spPr/>
      <dgm:t>
        <a:bodyPr/>
        <a:lstStyle/>
        <a:p>
          <a:endParaRPr lang="en-US"/>
        </a:p>
      </dgm:t>
    </dgm:pt>
    <dgm:pt modelId="{30D65D63-D6E8-42DB-A14B-81ACCF1DA487}" type="sibTrans" cxnId="{3A794E7E-94C2-469F-9BE6-296D69DB9625}">
      <dgm:prSet/>
      <dgm:spPr/>
      <dgm:t>
        <a:bodyPr/>
        <a:lstStyle/>
        <a:p>
          <a:endParaRPr lang="en-US"/>
        </a:p>
      </dgm:t>
    </dgm:pt>
    <dgm:pt modelId="{CFBD37FE-3E19-4ADE-BF26-8AF38AD2526D}" type="pres">
      <dgm:prSet presAssocID="{8C9646B1-AB52-4F12-A2C9-092FF6BC4CC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E6A239A0-9328-43CB-944D-54D7ABBBEE89}" type="pres">
      <dgm:prSet presAssocID="{E2448441-19EE-451A-9C4F-6FE183D3BC87}" presName="hierRoot1" presStyleCnt="0"/>
      <dgm:spPr/>
    </dgm:pt>
    <dgm:pt modelId="{C07A4860-5E6C-4BE3-9631-198B79737804}" type="pres">
      <dgm:prSet presAssocID="{E2448441-19EE-451A-9C4F-6FE183D3BC87}" presName="composite" presStyleCnt="0"/>
      <dgm:spPr/>
    </dgm:pt>
    <dgm:pt modelId="{E39C2605-8C6F-4A8A-95C3-7D117A7141C6}" type="pres">
      <dgm:prSet presAssocID="{E2448441-19EE-451A-9C4F-6FE183D3BC87}" presName="background" presStyleLbl="node0" presStyleIdx="0" presStyleCnt="1"/>
      <dgm:spPr/>
    </dgm:pt>
    <dgm:pt modelId="{3FD148F4-2C6D-4D70-B994-38A58381FE88}" type="pres">
      <dgm:prSet presAssocID="{E2448441-19EE-451A-9C4F-6FE183D3BC87}" presName="text" presStyleLbl="fgAcc0" presStyleIdx="0" presStyleCnt="1" custLinFactNeighborX="-74512" custLinFactNeighborY="-1701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C201EDD-5F31-4E51-951D-CCD0DF6585A0}" type="pres">
      <dgm:prSet presAssocID="{E2448441-19EE-451A-9C4F-6FE183D3BC87}" presName="hierChild2" presStyleCnt="0"/>
      <dgm:spPr/>
    </dgm:pt>
    <dgm:pt modelId="{96CDF0F3-7738-4462-9C55-43ED4448B4EF}" type="pres">
      <dgm:prSet presAssocID="{C0811140-7A0A-4BBE-9EDE-C5D407D8DA5C}" presName="Name10" presStyleLbl="parChTrans1D2" presStyleIdx="0" presStyleCnt="3"/>
      <dgm:spPr/>
      <dgm:t>
        <a:bodyPr/>
        <a:lstStyle/>
        <a:p>
          <a:endParaRPr lang="it-IT"/>
        </a:p>
      </dgm:t>
    </dgm:pt>
    <dgm:pt modelId="{591B7A81-4227-4AC1-A69B-7948B9934E67}" type="pres">
      <dgm:prSet presAssocID="{48790CEC-0510-4480-8943-CFED136C1C16}" presName="hierRoot2" presStyleCnt="0"/>
      <dgm:spPr/>
    </dgm:pt>
    <dgm:pt modelId="{E8D2627F-01BE-4409-AF43-74B22BAF7B98}" type="pres">
      <dgm:prSet presAssocID="{48790CEC-0510-4480-8943-CFED136C1C16}" presName="composite2" presStyleCnt="0"/>
      <dgm:spPr/>
    </dgm:pt>
    <dgm:pt modelId="{D3148900-BD70-425B-8368-705851A97B02}" type="pres">
      <dgm:prSet presAssocID="{48790CEC-0510-4480-8943-CFED136C1C16}" presName="background2" presStyleLbl="node2" presStyleIdx="0" presStyleCnt="3"/>
      <dgm:spPr/>
    </dgm:pt>
    <dgm:pt modelId="{45BA8356-84E2-476B-B758-433BD4268B58}" type="pres">
      <dgm:prSet presAssocID="{48790CEC-0510-4480-8943-CFED136C1C16}" presName="text2" presStyleLbl="fgAcc2" presStyleIdx="0" presStyleCnt="3" custLinFactX="-33640" custLinFactNeighborX="-100000" custLinFactNeighborY="-2448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A044F0B-A1FC-430E-B07F-5C9287ACB26A}" type="pres">
      <dgm:prSet presAssocID="{48790CEC-0510-4480-8943-CFED136C1C16}" presName="hierChild3" presStyleCnt="0"/>
      <dgm:spPr/>
    </dgm:pt>
    <dgm:pt modelId="{F4B187E2-11AB-4FD8-ADD2-BEDB1DBEFCBE}" type="pres">
      <dgm:prSet presAssocID="{AA66834F-95C2-4CF0-A57B-9AD26D5A71CD}" presName="Name10" presStyleLbl="parChTrans1D2" presStyleIdx="1" presStyleCnt="3"/>
      <dgm:spPr/>
      <dgm:t>
        <a:bodyPr/>
        <a:lstStyle/>
        <a:p>
          <a:endParaRPr lang="it-IT"/>
        </a:p>
      </dgm:t>
    </dgm:pt>
    <dgm:pt modelId="{F36479DA-F227-43EC-BC65-7D6CCDF437F8}" type="pres">
      <dgm:prSet presAssocID="{DC32D50A-6953-4D44-A312-B400F0FD532A}" presName="hierRoot2" presStyleCnt="0"/>
      <dgm:spPr/>
    </dgm:pt>
    <dgm:pt modelId="{34BD3802-6502-4F45-A8F1-A4878E5B3262}" type="pres">
      <dgm:prSet presAssocID="{DC32D50A-6953-4D44-A312-B400F0FD532A}" presName="composite2" presStyleCnt="0"/>
      <dgm:spPr/>
    </dgm:pt>
    <dgm:pt modelId="{5D0621AD-4B65-4E05-BBFD-5CF459DF63A4}" type="pres">
      <dgm:prSet presAssocID="{DC32D50A-6953-4D44-A312-B400F0FD532A}" presName="background2" presStyleLbl="node2" presStyleIdx="1" presStyleCnt="3"/>
      <dgm:spPr/>
    </dgm:pt>
    <dgm:pt modelId="{E897FF8E-E000-4C59-9747-6C6979F3CBD3}" type="pres">
      <dgm:prSet presAssocID="{DC32D50A-6953-4D44-A312-B400F0FD532A}" presName="text2" presStyleLbl="fgAcc2" presStyleIdx="1" presStyleCnt="3" custLinFactNeighborX="-86534" custLinFactNeighborY="-1162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F19AE36-118E-4A7F-AAC1-619C724203EB}" type="pres">
      <dgm:prSet presAssocID="{DC32D50A-6953-4D44-A312-B400F0FD532A}" presName="hierChild3" presStyleCnt="0"/>
      <dgm:spPr/>
    </dgm:pt>
    <dgm:pt modelId="{E5913444-8F52-45DE-B55E-A20B80DAEF6C}" type="pres">
      <dgm:prSet presAssocID="{EBCE3F68-BDBE-4418-B28F-E3106AA80085}" presName="Name17" presStyleLbl="parChTrans1D3" presStyleIdx="0" presStyleCnt="2"/>
      <dgm:spPr/>
      <dgm:t>
        <a:bodyPr/>
        <a:lstStyle/>
        <a:p>
          <a:endParaRPr lang="it-IT"/>
        </a:p>
      </dgm:t>
    </dgm:pt>
    <dgm:pt modelId="{80CA4C13-DB5F-477C-957E-B5E06633022B}" type="pres">
      <dgm:prSet presAssocID="{E258FE78-50C9-452C-A5FD-52C0C6A53EEB}" presName="hierRoot3" presStyleCnt="0"/>
      <dgm:spPr/>
    </dgm:pt>
    <dgm:pt modelId="{264B2C79-A0EC-4E91-9DD4-43FBDAB45FCE}" type="pres">
      <dgm:prSet presAssocID="{E258FE78-50C9-452C-A5FD-52C0C6A53EEB}" presName="composite3" presStyleCnt="0"/>
      <dgm:spPr/>
    </dgm:pt>
    <dgm:pt modelId="{76AC6B60-5B0E-46D3-AD14-FB14EAA0105A}" type="pres">
      <dgm:prSet presAssocID="{E258FE78-50C9-452C-A5FD-52C0C6A53EEB}" presName="background3" presStyleLbl="node3" presStyleIdx="0" presStyleCnt="2"/>
      <dgm:spPr/>
    </dgm:pt>
    <dgm:pt modelId="{05F5C829-0A9A-4C39-9863-05A983F5A0ED}" type="pres">
      <dgm:prSet presAssocID="{E258FE78-50C9-452C-A5FD-52C0C6A53EEB}" presName="text3" presStyleLbl="fgAcc3" presStyleIdx="0" presStyleCnt="2" custLinFactX="-25412" custLinFactNeighborX="-100000" custLinFactNeighborY="-62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0E98F8-16DA-4EF8-AF77-47BBB835422F}" type="pres">
      <dgm:prSet presAssocID="{E258FE78-50C9-452C-A5FD-52C0C6A53EEB}" presName="hierChild4" presStyleCnt="0"/>
      <dgm:spPr/>
    </dgm:pt>
    <dgm:pt modelId="{08ABB057-7907-4EEB-8B4C-A33889E5AED8}" type="pres">
      <dgm:prSet presAssocID="{169E3C76-3BFD-4684-89EF-A69BC52937E0}" presName="Name23" presStyleLbl="parChTrans1D4" presStyleIdx="0" presStyleCnt="4"/>
      <dgm:spPr/>
      <dgm:t>
        <a:bodyPr/>
        <a:lstStyle/>
        <a:p>
          <a:endParaRPr lang="it-IT"/>
        </a:p>
      </dgm:t>
    </dgm:pt>
    <dgm:pt modelId="{B479105E-3C3E-4826-B000-2F7A3C2243EE}" type="pres">
      <dgm:prSet presAssocID="{1D0FBAB6-102E-4580-AB73-FAB53157BCCF}" presName="hierRoot4" presStyleCnt="0"/>
      <dgm:spPr/>
    </dgm:pt>
    <dgm:pt modelId="{D17CA2C5-A440-4535-9D8E-C185527C3586}" type="pres">
      <dgm:prSet presAssocID="{1D0FBAB6-102E-4580-AB73-FAB53157BCCF}" presName="composite4" presStyleCnt="0"/>
      <dgm:spPr/>
    </dgm:pt>
    <dgm:pt modelId="{BFF22090-02F0-4493-B61B-07265E6E9D0F}" type="pres">
      <dgm:prSet presAssocID="{1D0FBAB6-102E-4580-AB73-FAB53157BCCF}" presName="background4" presStyleLbl="node4" presStyleIdx="0" presStyleCnt="4"/>
      <dgm:spPr/>
    </dgm:pt>
    <dgm:pt modelId="{CAFC56E8-F60D-499F-AF80-62224E980763}" type="pres">
      <dgm:prSet presAssocID="{1D0FBAB6-102E-4580-AB73-FAB53157BCCF}" presName="text4" presStyleLbl="fgAcc4" presStyleIdx="0" presStyleCnt="4" custLinFactNeighborX="-27420" custLinFactNeighborY="-83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DAE4304-32CA-4068-AF76-BFC6BB0F94E4}" type="pres">
      <dgm:prSet presAssocID="{1D0FBAB6-102E-4580-AB73-FAB53157BCCF}" presName="hierChild5" presStyleCnt="0"/>
      <dgm:spPr/>
    </dgm:pt>
    <dgm:pt modelId="{5251BABC-A3DA-4642-A30F-7941ED85B3F1}" type="pres">
      <dgm:prSet presAssocID="{631B0E6A-7198-449C-95D3-D17C2DB17FA4}" presName="Name23" presStyleLbl="parChTrans1D4" presStyleIdx="1" presStyleCnt="4"/>
      <dgm:spPr/>
      <dgm:t>
        <a:bodyPr/>
        <a:lstStyle/>
        <a:p>
          <a:endParaRPr lang="it-IT"/>
        </a:p>
      </dgm:t>
    </dgm:pt>
    <dgm:pt modelId="{7377A2A6-E47E-4755-B58B-C8DB6C4E1E0C}" type="pres">
      <dgm:prSet presAssocID="{77C153DC-4F3E-407B-A5FF-76AE23D02CC0}" presName="hierRoot4" presStyleCnt="0"/>
      <dgm:spPr/>
    </dgm:pt>
    <dgm:pt modelId="{12A05D80-714C-420D-A167-D079707403DA}" type="pres">
      <dgm:prSet presAssocID="{77C153DC-4F3E-407B-A5FF-76AE23D02CC0}" presName="composite4" presStyleCnt="0"/>
      <dgm:spPr/>
    </dgm:pt>
    <dgm:pt modelId="{7515907C-FEE8-4655-AA81-9BF8C953D486}" type="pres">
      <dgm:prSet presAssocID="{77C153DC-4F3E-407B-A5FF-76AE23D02CC0}" presName="background4" presStyleLbl="node4" presStyleIdx="1" presStyleCnt="4"/>
      <dgm:spPr/>
    </dgm:pt>
    <dgm:pt modelId="{F370A01C-F3E2-4ADE-BC4C-3BE7FA5FBC3D}" type="pres">
      <dgm:prSet presAssocID="{77C153DC-4F3E-407B-A5FF-76AE23D02CC0}" presName="text4" presStyleLbl="fgAcc4" presStyleIdx="1" presStyleCnt="4" custLinFactNeighborX="-16296" custLinFactNeighborY="-8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B465C9-A700-4E98-8E26-D2EB065C6BB9}" type="pres">
      <dgm:prSet presAssocID="{77C153DC-4F3E-407B-A5FF-76AE23D02CC0}" presName="hierChild5" presStyleCnt="0"/>
      <dgm:spPr/>
    </dgm:pt>
    <dgm:pt modelId="{F6A39AAC-8B27-4B91-A9FC-7BF0D409E447}" type="pres">
      <dgm:prSet presAssocID="{FF6911AC-3DA8-4640-B176-C0FDFF7538AD}" presName="Name23" presStyleLbl="parChTrans1D4" presStyleIdx="2" presStyleCnt="4"/>
      <dgm:spPr/>
      <dgm:t>
        <a:bodyPr/>
        <a:lstStyle/>
        <a:p>
          <a:endParaRPr lang="it-IT"/>
        </a:p>
      </dgm:t>
    </dgm:pt>
    <dgm:pt modelId="{D0590E3F-4741-4860-92A9-8966E5ED4BF6}" type="pres">
      <dgm:prSet presAssocID="{3F6EE542-935E-4820-BCDE-B592A655B231}" presName="hierRoot4" presStyleCnt="0"/>
      <dgm:spPr/>
    </dgm:pt>
    <dgm:pt modelId="{23D0105C-9D41-4026-9277-2FEDD1597A64}" type="pres">
      <dgm:prSet presAssocID="{3F6EE542-935E-4820-BCDE-B592A655B231}" presName="composite4" presStyleCnt="0"/>
      <dgm:spPr/>
    </dgm:pt>
    <dgm:pt modelId="{142406CE-1377-4389-8BF0-DE2CB6C1F555}" type="pres">
      <dgm:prSet presAssocID="{3F6EE542-935E-4820-BCDE-B592A655B231}" presName="background4" presStyleLbl="node4" presStyleIdx="2" presStyleCnt="4"/>
      <dgm:spPr/>
    </dgm:pt>
    <dgm:pt modelId="{B2CB44A9-97EE-4BFA-B4AA-98B4ADA7F69A}" type="pres">
      <dgm:prSet presAssocID="{3F6EE542-935E-4820-BCDE-B592A655B231}" presName="text4" presStyleLbl="fgAcc4" presStyleIdx="2" presStyleCnt="4" custLinFactNeighborX="-2929" custLinFactNeighborY="-83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321AB35-4975-4798-A5A0-55C536293500}" type="pres">
      <dgm:prSet presAssocID="{3F6EE542-935E-4820-BCDE-B592A655B231}" presName="hierChild5" presStyleCnt="0"/>
      <dgm:spPr/>
    </dgm:pt>
    <dgm:pt modelId="{B32D03C4-EA98-428A-9A37-D0968F25BEBB}" type="pres">
      <dgm:prSet presAssocID="{39CE776C-EF0F-4956-BE7C-3CBBB2DE3DCF}" presName="Name23" presStyleLbl="parChTrans1D4" presStyleIdx="3" presStyleCnt="4"/>
      <dgm:spPr/>
      <dgm:t>
        <a:bodyPr/>
        <a:lstStyle/>
        <a:p>
          <a:endParaRPr lang="it-IT"/>
        </a:p>
      </dgm:t>
    </dgm:pt>
    <dgm:pt modelId="{7DFC6143-39FF-4637-A4CC-1F5512B85C6B}" type="pres">
      <dgm:prSet presAssocID="{3EDBD512-A3A1-403E-806F-F5C6E7E371B9}" presName="hierRoot4" presStyleCnt="0"/>
      <dgm:spPr/>
    </dgm:pt>
    <dgm:pt modelId="{056AA646-1816-4E57-9FDD-B95213B736B9}" type="pres">
      <dgm:prSet presAssocID="{3EDBD512-A3A1-403E-806F-F5C6E7E371B9}" presName="composite4" presStyleCnt="0"/>
      <dgm:spPr/>
    </dgm:pt>
    <dgm:pt modelId="{3F8A6EF3-A60F-475F-9AAD-ADF0E1368739}" type="pres">
      <dgm:prSet presAssocID="{3EDBD512-A3A1-403E-806F-F5C6E7E371B9}" presName="background4" presStyleLbl="node4" presStyleIdx="3" presStyleCnt="4"/>
      <dgm:spPr/>
    </dgm:pt>
    <dgm:pt modelId="{DBC081CF-C481-4DB5-9682-4728C98457D7}" type="pres">
      <dgm:prSet presAssocID="{3EDBD512-A3A1-403E-806F-F5C6E7E371B9}" presName="text4" presStyleLbl="fgAcc4" presStyleIdx="3" presStyleCnt="4" custLinFactNeighborX="617" custLinFactNeighborY="-83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E26A523-6576-4CAF-9FE2-2A50BBF97EF3}" type="pres">
      <dgm:prSet presAssocID="{3EDBD512-A3A1-403E-806F-F5C6E7E371B9}" presName="hierChild5" presStyleCnt="0"/>
      <dgm:spPr/>
    </dgm:pt>
    <dgm:pt modelId="{D5BA855B-0D32-4FE0-AFC2-E7AB5581563B}" type="pres">
      <dgm:prSet presAssocID="{BF565BD4-F239-44AD-9DBB-81C04492181A}" presName="Name17" presStyleLbl="parChTrans1D3" presStyleIdx="1" presStyleCnt="2"/>
      <dgm:spPr/>
      <dgm:t>
        <a:bodyPr/>
        <a:lstStyle/>
        <a:p>
          <a:endParaRPr lang="it-IT"/>
        </a:p>
      </dgm:t>
    </dgm:pt>
    <dgm:pt modelId="{5E5618D2-FD1D-4A61-A94A-990138788593}" type="pres">
      <dgm:prSet presAssocID="{19A83536-F149-42E8-B0B4-A2D97B2BCA1E}" presName="hierRoot3" presStyleCnt="0"/>
      <dgm:spPr/>
    </dgm:pt>
    <dgm:pt modelId="{8F9561CC-B6EE-4515-A057-26F55ECE8AF0}" type="pres">
      <dgm:prSet presAssocID="{19A83536-F149-42E8-B0B4-A2D97B2BCA1E}" presName="composite3" presStyleCnt="0"/>
      <dgm:spPr/>
    </dgm:pt>
    <dgm:pt modelId="{C5A24F03-FD33-4016-B7A3-FF6EEE44D7F2}" type="pres">
      <dgm:prSet presAssocID="{19A83536-F149-42E8-B0B4-A2D97B2BCA1E}" presName="background3" presStyleLbl="node3" presStyleIdx="1" presStyleCnt="2"/>
      <dgm:spPr/>
    </dgm:pt>
    <dgm:pt modelId="{982D7CF2-EAA2-4FB2-8C46-C7506318BA27}" type="pres">
      <dgm:prSet presAssocID="{19A83536-F149-42E8-B0B4-A2D97B2BCA1E}" presName="text3" presStyleLbl="fgAcc3" presStyleIdx="1" presStyleCnt="2" custLinFactNeighborX="29725" custLinFactNeighborY="-622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422C613-F77B-49E0-8090-C29F132E62AB}" type="pres">
      <dgm:prSet presAssocID="{19A83536-F149-42E8-B0B4-A2D97B2BCA1E}" presName="hierChild4" presStyleCnt="0"/>
      <dgm:spPr/>
    </dgm:pt>
    <dgm:pt modelId="{CA387F5A-EE5E-4476-8462-791BAEA704A3}" type="pres">
      <dgm:prSet presAssocID="{0731A86F-5C65-4727-B068-FF59460C16B2}" presName="Name10" presStyleLbl="parChTrans1D2" presStyleIdx="2" presStyleCnt="3"/>
      <dgm:spPr/>
      <dgm:t>
        <a:bodyPr/>
        <a:lstStyle/>
        <a:p>
          <a:endParaRPr lang="it-IT"/>
        </a:p>
      </dgm:t>
    </dgm:pt>
    <dgm:pt modelId="{F40A15A3-2EC6-42C6-9B79-1C58D720D937}" type="pres">
      <dgm:prSet presAssocID="{53A638AB-E2FA-477F-AB07-080B9CAD82DC}" presName="hierRoot2" presStyleCnt="0"/>
      <dgm:spPr/>
    </dgm:pt>
    <dgm:pt modelId="{CB9CA75D-8C1F-4FA2-8AC6-42AB7D935BCF}" type="pres">
      <dgm:prSet presAssocID="{53A638AB-E2FA-477F-AB07-080B9CAD82DC}" presName="composite2" presStyleCnt="0"/>
      <dgm:spPr/>
    </dgm:pt>
    <dgm:pt modelId="{28E90B90-F157-4D30-9C23-812A8756C19A}" type="pres">
      <dgm:prSet presAssocID="{53A638AB-E2FA-477F-AB07-080B9CAD82DC}" presName="background2" presStyleLbl="node2" presStyleIdx="2" presStyleCnt="3"/>
      <dgm:spPr/>
    </dgm:pt>
    <dgm:pt modelId="{C17E1CA4-F799-4BD8-82E3-88E55FC5BD8F}" type="pres">
      <dgm:prSet presAssocID="{53A638AB-E2FA-477F-AB07-080B9CAD82DC}" presName="text2" presStyleLbl="fgAcc2" presStyleIdx="2" presStyleCnt="3" custLinFactNeighborX="-47831" custLinFactNeighborY="-282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289EEF-969F-4F7B-8380-920B543F00E4}" type="pres">
      <dgm:prSet presAssocID="{53A638AB-E2FA-477F-AB07-080B9CAD82DC}" presName="hierChild3" presStyleCnt="0"/>
      <dgm:spPr/>
    </dgm:pt>
  </dgm:ptLst>
  <dgm:cxnLst>
    <dgm:cxn modelId="{14FAEC45-25B5-411B-8894-E43F51E52583}" type="presOf" srcId="{169E3C76-3BFD-4684-89EF-A69BC52937E0}" destId="{08ABB057-7907-4EEB-8B4C-A33889E5AED8}" srcOrd="0" destOrd="0" presId="urn:microsoft.com/office/officeart/2005/8/layout/hierarchy1"/>
    <dgm:cxn modelId="{9E04D6E8-1700-415F-9CB4-DA7A96D56DA6}" type="presOf" srcId="{AA66834F-95C2-4CF0-A57B-9AD26D5A71CD}" destId="{F4B187E2-11AB-4FD8-ADD2-BEDB1DBEFCBE}" srcOrd="0" destOrd="0" presId="urn:microsoft.com/office/officeart/2005/8/layout/hierarchy1"/>
    <dgm:cxn modelId="{94EFD387-B7FD-486D-9455-3734617CBC70}" srcId="{E2448441-19EE-451A-9C4F-6FE183D3BC87}" destId="{53A638AB-E2FA-477F-AB07-080B9CAD82DC}" srcOrd="2" destOrd="0" parTransId="{0731A86F-5C65-4727-B068-FF59460C16B2}" sibTransId="{835D7532-4270-4874-B0EF-B4D55ADDFD14}"/>
    <dgm:cxn modelId="{3F2FB94F-2FFF-4901-BFB5-C5A1D42A68BF}" type="presOf" srcId="{53A638AB-E2FA-477F-AB07-080B9CAD82DC}" destId="{C17E1CA4-F799-4BD8-82E3-88E55FC5BD8F}" srcOrd="0" destOrd="0" presId="urn:microsoft.com/office/officeart/2005/8/layout/hierarchy1"/>
    <dgm:cxn modelId="{42019071-234C-4AFC-ABF6-AAB2796A7BB4}" type="presOf" srcId="{77C153DC-4F3E-407B-A5FF-76AE23D02CC0}" destId="{F370A01C-F3E2-4ADE-BC4C-3BE7FA5FBC3D}" srcOrd="0" destOrd="0" presId="urn:microsoft.com/office/officeart/2005/8/layout/hierarchy1"/>
    <dgm:cxn modelId="{2998C367-3852-46EE-958F-9133E6C29074}" type="presOf" srcId="{BF565BD4-F239-44AD-9DBB-81C04492181A}" destId="{D5BA855B-0D32-4FE0-AFC2-E7AB5581563B}" srcOrd="0" destOrd="0" presId="urn:microsoft.com/office/officeart/2005/8/layout/hierarchy1"/>
    <dgm:cxn modelId="{AC336071-1FC2-4E07-BE5A-7E9AAEC1C027}" srcId="{8C9646B1-AB52-4F12-A2C9-092FF6BC4CCE}" destId="{E2448441-19EE-451A-9C4F-6FE183D3BC87}" srcOrd="0" destOrd="0" parTransId="{6FA8E678-479E-472F-B406-201408C3CE0D}" sibTransId="{BA37945A-85BA-4192-B3F5-369675DE025F}"/>
    <dgm:cxn modelId="{C1B08E46-1753-4247-BCFE-30EF58A4AE58}" type="presOf" srcId="{E2448441-19EE-451A-9C4F-6FE183D3BC87}" destId="{3FD148F4-2C6D-4D70-B994-38A58381FE88}" srcOrd="0" destOrd="0" presId="urn:microsoft.com/office/officeart/2005/8/layout/hierarchy1"/>
    <dgm:cxn modelId="{0A0CC99D-92BC-45F0-BB86-283E30DCDE91}" srcId="{DC32D50A-6953-4D44-A312-B400F0FD532A}" destId="{E258FE78-50C9-452C-A5FD-52C0C6A53EEB}" srcOrd="0" destOrd="0" parTransId="{EBCE3F68-BDBE-4418-B28F-E3106AA80085}" sibTransId="{97AB2918-29C9-4E73-92F5-0537C216F5D3}"/>
    <dgm:cxn modelId="{B217F26D-26D6-45F5-B77E-244A1354E7FE}" srcId="{E2448441-19EE-451A-9C4F-6FE183D3BC87}" destId="{DC32D50A-6953-4D44-A312-B400F0FD532A}" srcOrd="1" destOrd="0" parTransId="{AA66834F-95C2-4CF0-A57B-9AD26D5A71CD}" sibTransId="{3DD05E21-01CA-4CCB-BAC1-537A3DC2A408}"/>
    <dgm:cxn modelId="{C9516D40-303D-41BA-9D77-8C76B6D34306}" type="presOf" srcId="{FF6911AC-3DA8-4640-B176-C0FDFF7538AD}" destId="{F6A39AAC-8B27-4B91-A9FC-7BF0D409E447}" srcOrd="0" destOrd="0" presId="urn:microsoft.com/office/officeart/2005/8/layout/hierarchy1"/>
    <dgm:cxn modelId="{3A794E7E-94C2-469F-9BE6-296D69DB9625}" srcId="{E258FE78-50C9-452C-A5FD-52C0C6A53EEB}" destId="{3EDBD512-A3A1-403E-806F-F5C6E7E371B9}" srcOrd="3" destOrd="0" parTransId="{39CE776C-EF0F-4956-BE7C-3CBBB2DE3DCF}" sibTransId="{30D65D63-D6E8-42DB-A14B-81ACCF1DA487}"/>
    <dgm:cxn modelId="{5793CA00-88E8-4271-9336-5817AC0CD69C}" type="presOf" srcId="{EBCE3F68-BDBE-4418-B28F-E3106AA80085}" destId="{E5913444-8F52-45DE-B55E-A20B80DAEF6C}" srcOrd="0" destOrd="0" presId="urn:microsoft.com/office/officeart/2005/8/layout/hierarchy1"/>
    <dgm:cxn modelId="{934C3D86-84CA-4269-8579-1C6D96AA19A7}" type="presOf" srcId="{39CE776C-EF0F-4956-BE7C-3CBBB2DE3DCF}" destId="{B32D03C4-EA98-428A-9A37-D0968F25BEBB}" srcOrd="0" destOrd="0" presId="urn:microsoft.com/office/officeart/2005/8/layout/hierarchy1"/>
    <dgm:cxn modelId="{B814E235-E621-47CC-B75A-5A9EA70CA8ED}" type="presOf" srcId="{48790CEC-0510-4480-8943-CFED136C1C16}" destId="{45BA8356-84E2-476B-B758-433BD4268B58}" srcOrd="0" destOrd="0" presId="urn:microsoft.com/office/officeart/2005/8/layout/hierarchy1"/>
    <dgm:cxn modelId="{0832ACA3-A072-40B8-A143-0B5D9E016025}" type="presOf" srcId="{19A83536-F149-42E8-B0B4-A2D97B2BCA1E}" destId="{982D7CF2-EAA2-4FB2-8C46-C7506318BA27}" srcOrd="0" destOrd="0" presId="urn:microsoft.com/office/officeart/2005/8/layout/hierarchy1"/>
    <dgm:cxn modelId="{D9BF16D0-811B-4001-A815-0AFE87084DB9}" type="presOf" srcId="{631B0E6A-7198-449C-95D3-D17C2DB17FA4}" destId="{5251BABC-A3DA-4642-A30F-7941ED85B3F1}" srcOrd="0" destOrd="0" presId="urn:microsoft.com/office/officeart/2005/8/layout/hierarchy1"/>
    <dgm:cxn modelId="{3239458D-B279-4314-9C7D-BF408EC084D8}" type="presOf" srcId="{C0811140-7A0A-4BBE-9EDE-C5D407D8DA5C}" destId="{96CDF0F3-7738-4462-9C55-43ED4448B4EF}" srcOrd="0" destOrd="0" presId="urn:microsoft.com/office/officeart/2005/8/layout/hierarchy1"/>
    <dgm:cxn modelId="{3130827C-9F03-4F12-83D3-8EE9130F9E5C}" type="presOf" srcId="{E258FE78-50C9-452C-A5FD-52C0C6A53EEB}" destId="{05F5C829-0A9A-4C39-9863-05A983F5A0ED}" srcOrd="0" destOrd="0" presId="urn:microsoft.com/office/officeart/2005/8/layout/hierarchy1"/>
    <dgm:cxn modelId="{C1DF3C2E-EE0C-47FB-95F5-730437B81F17}" type="presOf" srcId="{1D0FBAB6-102E-4580-AB73-FAB53157BCCF}" destId="{CAFC56E8-F60D-499F-AF80-62224E980763}" srcOrd="0" destOrd="0" presId="urn:microsoft.com/office/officeart/2005/8/layout/hierarchy1"/>
    <dgm:cxn modelId="{FDD64C5D-0D2D-4B74-BCCB-8239946ABE61}" type="presOf" srcId="{DC32D50A-6953-4D44-A312-B400F0FD532A}" destId="{E897FF8E-E000-4C59-9747-6C6979F3CBD3}" srcOrd="0" destOrd="0" presId="urn:microsoft.com/office/officeart/2005/8/layout/hierarchy1"/>
    <dgm:cxn modelId="{7432ADC9-0C90-44C3-BBE7-D6106688C234}" srcId="{E258FE78-50C9-452C-A5FD-52C0C6A53EEB}" destId="{77C153DC-4F3E-407B-A5FF-76AE23D02CC0}" srcOrd="1" destOrd="0" parTransId="{631B0E6A-7198-449C-95D3-D17C2DB17FA4}" sibTransId="{0F1B3438-3D49-43FF-B646-6F980444331F}"/>
    <dgm:cxn modelId="{078DB9BD-C4F6-433D-B195-D6713BFA07DE}" type="presOf" srcId="{8C9646B1-AB52-4F12-A2C9-092FF6BC4CCE}" destId="{CFBD37FE-3E19-4ADE-BF26-8AF38AD2526D}" srcOrd="0" destOrd="0" presId="urn:microsoft.com/office/officeart/2005/8/layout/hierarchy1"/>
    <dgm:cxn modelId="{B1B1FEFE-BC76-4BED-AED7-D3FF1091036A}" type="presOf" srcId="{0731A86F-5C65-4727-B068-FF59460C16B2}" destId="{CA387F5A-EE5E-4476-8462-791BAEA704A3}" srcOrd="0" destOrd="0" presId="urn:microsoft.com/office/officeart/2005/8/layout/hierarchy1"/>
    <dgm:cxn modelId="{F5F23337-8C46-4EB9-9983-3DF37996EC7B}" type="presOf" srcId="{3EDBD512-A3A1-403E-806F-F5C6E7E371B9}" destId="{DBC081CF-C481-4DB5-9682-4728C98457D7}" srcOrd="0" destOrd="0" presId="urn:microsoft.com/office/officeart/2005/8/layout/hierarchy1"/>
    <dgm:cxn modelId="{FE61AA3E-6FC2-4B5B-8C1B-CD6B6AAEA245}" srcId="{DC32D50A-6953-4D44-A312-B400F0FD532A}" destId="{19A83536-F149-42E8-B0B4-A2D97B2BCA1E}" srcOrd="1" destOrd="0" parTransId="{BF565BD4-F239-44AD-9DBB-81C04492181A}" sibTransId="{4347FA07-7C09-461A-A4DC-AAB390EEA87F}"/>
    <dgm:cxn modelId="{34511779-EC6D-422F-AF14-6EC9BA9206F2}" type="presOf" srcId="{3F6EE542-935E-4820-BCDE-B592A655B231}" destId="{B2CB44A9-97EE-4BFA-B4AA-98B4ADA7F69A}" srcOrd="0" destOrd="0" presId="urn:microsoft.com/office/officeart/2005/8/layout/hierarchy1"/>
    <dgm:cxn modelId="{CD8C4B0F-1B60-4ACE-BD5C-C52C7741A086}" srcId="{E2448441-19EE-451A-9C4F-6FE183D3BC87}" destId="{48790CEC-0510-4480-8943-CFED136C1C16}" srcOrd="0" destOrd="0" parTransId="{C0811140-7A0A-4BBE-9EDE-C5D407D8DA5C}" sibTransId="{6E2C523D-DF05-4161-A5CA-4F8134463730}"/>
    <dgm:cxn modelId="{99A6465D-B56A-4F9A-A5E0-9CCF237303F3}" srcId="{E258FE78-50C9-452C-A5FD-52C0C6A53EEB}" destId="{1D0FBAB6-102E-4580-AB73-FAB53157BCCF}" srcOrd="0" destOrd="0" parTransId="{169E3C76-3BFD-4684-89EF-A69BC52937E0}" sibTransId="{2E31CCFA-1504-48DB-BCC2-276B95BD8C7C}"/>
    <dgm:cxn modelId="{184E1713-28CA-4801-8C0A-1A1B6C788892}" srcId="{E258FE78-50C9-452C-A5FD-52C0C6A53EEB}" destId="{3F6EE542-935E-4820-BCDE-B592A655B231}" srcOrd="2" destOrd="0" parTransId="{FF6911AC-3DA8-4640-B176-C0FDFF7538AD}" sibTransId="{3F8DC6B2-6687-456F-A80C-4BCDC045B055}"/>
    <dgm:cxn modelId="{1D31EB84-4733-45CC-9723-9807D7E21FD3}" type="presParOf" srcId="{CFBD37FE-3E19-4ADE-BF26-8AF38AD2526D}" destId="{E6A239A0-9328-43CB-944D-54D7ABBBEE89}" srcOrd="0" destOrd="0" presId="urn:microsoft.com/office/officeart/2005/8/layout/hierarchy1"/>
    <dgm:cxn modelId="{F5660565-0533-481C-AFF3-2403B395B8BF}" type="presParOf" srcId="{E6A239A0-9328-43CB-944D-54D7ABBBEE89}" destId="{C07A4860-5E6C-4BE3-9631-198B79737804}" srcOrd="0" destOrd="0" presId="urn:microsoft.com/office/officeart/2005/8/layout/hierarchy1"/>
    <dgm:cxn modelId="{F3203344-D65C-4AC6-9A38-2DF13C2E4B4C}" type="presParOf" srcId="{C07A4860-5E6C-4BE3-9631-198B79737804}" destId="{E39C2605-8C6F-4A8A-95C3-7D117A7141C6}" srcOrd="0" destOrd="0" presId="urn:microsoft.com/office/officeart/2005/8/layout/hierarchy1"/>
    <dgm:cxn modelId="{174FF64A-90CD-49DA-9794-7644C6FCF9ED}" type="presParOf" srcId="{C07A4860-5E6C-4BE3-9631-198B79737804}" destId="{3FD148F4-2C6D-4D70-B994-38A58381FE88}" srcOrd="1" destOrd="0" presId="urn:microsoft.com/office/officeart/2005/8/layout/hierarchy1"/>
    <dgm:cxn modelId="{988886D2-8E63-4381-A34A-C672D5371B7C}" type="presParOf" srcId="{E6A239A0-9328-43CB-944D-54D7ABBBEE89}" destId="{DC201EDD-5F31-4E51-951D-CCD0DF6585A0}" srcOrd="1" destOrd="0" presId="urn:microsoft.com/office/officeart/2005/8/layout/hierarchy1"/>
    <dgm:cxn modelId="{7FD7B45B-03CE-407D-803C-AFA5C4F2CD0A}" type="presParOf" srcId="{DC201EDD-5F31-4E51-951D-CCD0DF6585A0}" destId="{96CDF0F3-7738-4462-9C55-43ED4448B4EF}" srcOrd="0" destOrd="0" presId="urn:microsoft.com/office/officeart/2005/8/layout/hierarchy1"/>
    <dgm:cxn modelId="{14C0A2ED-0CE5-4185-9550-1C1D999D5AB2}" type="presParOf" srcId="{DC201EDD-5F31-4E51-951D-CCD0DF6585A0}" destId="{591B7A81-4227-4AC1-A69B-7948B9934E67}" srcOrd="1" destOrd="0" presId="urn:microsoft.com/office/officeart/2005/8/layout/hierarchy1"/>
    <dgm:cxn modelId="{A7F177BF-BB39-458C-9A31-7DCF7DB7DCB6}" type="presParOf" srcId="{591B7A81-4227-4AC1-A69B-7948B9934E67}" destId="{E8D2627F-01BE-4409-AF43-74B22BAF7B98}" srcOrd="0" destOrd="0" presId="urn:microsoft.com/office/officeart/2005/8/layout/hierarchy1"/>
    <dgm:cxn modelId="{E86C02DF-E9DF-42EA-8396-D4BC934A3C05}" type="presParOf" srcId="{E8D2627F-01BE-4409-AF43-74B22BAF7B98}" destId="{D3148900-BD70-425B-8368-705851A97B02}" srcOrd="0" destOrd="0" presId="urn:microsoft.com/office/officeart/2005/8/layout/hierarchy1"/>
    <dgm:cxn modelId="{92F4464A-5822-47EA-9B52-96B4574ABC9B}" type="presParOf" srcId="{E8D2627F-01BE-4409-AF43-74B22BAF7B98}" destId="{45BA8356-84E2-476B-B758-433BD4268B58}" srcOrd="1" destOrd="0" presId="urn:microsoft.com/office/officeart/2005/8/layout/hierarchy1"/>
    <dgm:cxn modelId="{5A215125-6C97-494A-A9CB-1D9749BC12ED}" type="presParOf" srcId="{591B7A81-4227-4AC1-A69B-7948B9934E67}" destId="{3A044F0B-A1FC-430E-B07F-5C9287ACB26A}" srcOrd="1" destOrd="0" presId="urn:microsoft.com/office/officeart/2005/8/layout/hierarchy1"/>
    <dgm:cxn modelId="{D04079C2-B87E-44BB-8523-05E3D85E84D5}" type="presParOf" srcId="{DC201EDD-5F31-4E51-951D-CCD0DF6585A0}" destId="{F4B187E2-11AB-4FD8-ADD2-BEDB1DBEFCBE}" srcOrd="2" destOrd="0" presId="urn:microsoft.com/office/officeart/2005/8/layout/hierarchy1"/>
    <dgm:cxn modelId="{5987F5E3-5390-4936-9624-B349B55A0C3A}" type="presParOf" srcId="{DC201EDD-5F31-4E51-951D-CCD0DF6585A0}" destId="{F36479DA-F227-43EC-BC65-7D6CCDF437F8}" srcOrd="3" destOrd="0" presId="urn:microsoft.com/office/officeart/2005/8/layout/hierarchy1"/>
    <dgm:cxn modelId="{E6313044-C96B-4327-9796-E4CC395930DA}" type="presParOf" srcId="{F36479DA-F227-43EC-BC65-7D6CCDF437F8}" destId="{34BD3802-6502-4F45-A8F1-A4878E5B3262}" srcOrd="0" destOrd="0" presId="urn:microsoft.com/office/officeart/2005/8/layout/hierarchy1"/>
    <dgm:cxn modelId="{CA60EB07-0FBE-4D03-9439-BC7A4E8C7420}" type="presParOf" srcId="{34BD3802-6502-4F45-A8F1-A4878E5B3262}" destId="{5D0621AD-4B65-4E05-BBFD-5CF459DF63A4}" srcOrd="0" destOrd="0" presId="urn:microsoft.com/office/officeart/2005/8/layout/hierarchy1"/>
    <dgm:cxn modelId="{2DF3C047-F750-489B-B725-67C42C759D22}" type="presParOf" srcId="{34BD3802-6502-4F45-A8F1-A4878E5B3262}" destId="{E897FF8E-E000-4C59-9747-6C6979F3CBD3}" srcOrd="1" destOrd="0" presId="urn:microsoft.com/office/officeart/2005/8/layout/hierarchy1"/>
    <dgm:cxn modelId="{1F2427E6-7E89-4FC2-948E-F1C789DF8F42}" type="presParOf" srcId="{F36479DA-F227-43EC-BC65-7D6CCDF437F8}" destId="{FF19AE36-118E-4A7F-AAC1-619C724203EB}" srcOrd="1" destOrd="0" presId="urn:microsoft.com/office/officeart/2005/8/layout/hierarchy1"/>
    <dgm:cxn modelId="{F4307C2E-D693-4C5A-A975-D75162EB35F5}" type="presParOf" srcId="{FF19AE36-118E-4A7F-AAC1-619C724203EB}" destId="{E5913444-8F52-45DE-B55E-A20B80DAEF6C}" srcOrd="0" destOrd="0" presId="urn:microsoft.com/office/officeart/2005/8/layout/hierarchy1"/>
    <dgm:cxn modelId="{6A52C79B-01D2-44FF-8542-14415873F108}" type="presParOf" srcId="{FF19AE36-118E-4A7F-AAC1-619C724203EB}" destId="{80CA4C13-DB5F-477C-957E-B5E06633022B}" srcOrd="1" destOrd="0" presId="urn:microsoft.com/office/officeart/2005/8/layout/hierarchy1"/>
    <dgm:cxn modelId="{93805B4E-8340-4D25-9AAB-82E8FC9EE135}" type="presParOf" srcId="{80CA4C13-DB5F-477C-957E-B5E06633022B}" destId="{264B2C79-A0EC-4E91-9DD4-43FBDAB45FCE}" srcOrd="0" destOrd="0" presId="urn:microsoft.com/office/officeart/2005/8/layout/hierarchy1"/>
    <dgm:cxn modelId="{9372B88B-D7C4-41C5-BE29-BC43944939D2}" type="presParOf" srcId="{264B2C79-A0EC-4E91-9DD4-43FBDAB45FCE}" destId="{76AC6B60-5B0E-46D3-AD14-FB14EAA0105A}" srcOrd="0" destOrd="0" presId="urn:microsoft.com/office/officeart/2005/8/layout/hierarchy1"/>
    <dgm:cxn modelId="{66CD70C6-1CAA-4015-8DAB-139D2CDB4646}" type="presParOf" srcId="{264B2C79-A0EC-4E91-9DD4-43FBDAB45FCE}" destId="{05F5C829-0A9A-4C39-9863-05A983F5A0ED}" srcOrd="1" destOrd="0" presId="urn:microsoft.com/office/officeart/2005/8/layout/hierarchy1"/>
    <dgm:cxn modelId="{F06C083E-6C7A-420C-BE14-E8FF3D433145}" type="presParOf" srcId="{80CA4C13-DB5F-477C-957E-B5E06633022B}" destId="{5E0E98F8-16DA-4EF8-AF77-47BBB835422F}" srcOrd="1" destOrd="0" presId="urn:microsoft.com/office/officeart/2005/8/layout/hierarchy1"/>
    <dgm:cxn modelId="{517A6787-AD17-4AF1-AD15-58EDB0221B03}" type="presParOf" srcId="{5E0E98F8-16DA-4EF8-AF77-47BBB835422F}" destId="{08ABB057-7907-4EEB-8B4C-A33889E5AED8}" srcOrd="0" destOrd="0" presId="urn:microsoft.com/office/officeart/2005/8/layout/hierarchy1"/>
    <dgm:cxn modelId="{E5DD2C1C-EFE1-423E-BA84-0B7D6E7F28FC}" type="presParOf" srcId="{5E0E98F8-16DA-4EF8-AF77-47BBB835422F}" destId="{B479105E-3C3E-4826-B000-2F7A3C2243EE}" srcOrd="1" destOrd="0" presId="urn:microsoft.com/office/officeart/2005/8/layout/hierarchy1"/>
    <dgm:cxn modelId="{2A29711B-5A96-4EDA-B1D3-491F3B0F8574}" type="presParOf" srcId="{B479105E-3C3E-4826-B000-2F7A3C2243EE}" destId="{D17CA2C5-A440-4535-9D8E-C185527C3586}" srcOrd="0" destOrd="0" presId="urn:microsoft.com/office/officeart/2005/8/layout/hierarchy1"/>
    <dgm:cxn modelId="{89AEE6AA-C5C5-4EAB-99C8-04E97EEC973A}" type="presParOf" srcId="{D17CA2C5-A440-4535-9D8E-C185527C3586}" destId="{BFF22090-02F0-4493-B61B-07265E6E9D0F}" srcOrd="0" destOrd="0" presId="urn:microsoft.com/office/officeart/2005/8/layout/hierarchy1"/>
    <dgm:cxn modelId="{D6C5B671-D5B2-447E-9C8E-DDAA7588D64D}" type="presParOf" srcId="{D17CA2C5-A440-4535-9D8E-C185527C3586}" destId="{CAFC56E8-F60D-499F-AF80-62224E980763}" srcOrd="1" destOrd="0" presId="urn:microsoft.com/office/officeart/2005/8/layout/hierarchy1"/>
    <dgm:cxn modelId="{4832A82D-DF14-416C-809C-73ADC0694D20}" type="presParOf" srcId="{B479105E-3C3E-4826-B000-2F7A3C2243EE}" destId="{EDAE4304-32CA-4068-AF76-BFC6BB0F94E4}" srcOrd="1" destOrd="0" presId="urn:microsoft.com/office/officeart/2005/8/layout/hierarchy1"/>
    <dgm:cxn modelId="{FEB673BC-7786-4C2F-9260-DCC6F97BF7CB}" type="presParOf" srcId="{5E0E98F8-16DA-4EF8-AF77-47BBB835422F}" destId="{5251BABC-A3DA-4642-A30F-7941ED85B3F1}" srcOrd="2" destOrd="0" presId="urn:microsoft.com/office/officeart/2005/8/layout/hierarchy1"/>
    <dgm:cxn modelId="{C5211532-7EA1-42C9-869A-420307DA6979}" type="presParOf" srcId="{5E0E98F8-16DA-4EF8-AF77-47BBB835422F}" destId="{7377A2A6-E47E-4755-B58B-C8DB6C4E1E0C}" srcOrd="3" destOrd="0" presId="urn:microsoft.com/office/officeart/2005/8/layout/hierarchy1"/>
    <dgm:cxn modelId="{3FFE2D7F-49DD-4AF5-A2EE-5F62B130B0ED}" type="presParOf" srcId="{7377A2A6-E47E-4755-B58B-C8DB6C4E1E0C}" destId="{12A05D80-714C-420D-A167-D079707403DA}" srcOrd="0" destOrd="0" presId="urn:microsoft.com/office/officeart/2005/8/layout/hierarchy1"/>
    <dgm:cxn modelId="{1D599383-C055-48FB-92EB-3E35FC7A11CA}" type="presParOf" srcId="{12A05D80-714C-420D-A167-D079707403DA}" destId="{7515907C-FEE8-4655-AA81-9BF8C953D486}" srcOrd="0" destOrd="0" presId="urn:microsoft.com/office/officeart/2005/8/layout/hierarchy1"/>
    <dgm:cxn modelId="{99C87C8D-1968-4CBB-92D7-AE6885161FD0}" type="presParOf" srcId="{12A05D80-714C-420D-A167-D079707403DA}" destId="{F370A01C-F3E2-4ADE-BC4C-3BE7FA5FBC3D}" srcOrd="1" destOrd="0" presId="urn:microsoft.com/office/officeart/2005/8/layout/hierarchy1"/>
    <dgm:cxn modelId="{7808FD95-CF90-4E3E-A049-78B3AEB48194}" type="presParOf" srcId="{7377A2A6-E47E-4755-B58B-C8DB6C4E1E0C}" destId="{53B465C9-A700-4E98-8E26-D2EB065C6BB9}" srcOrd="1" destOrd="0" presId="urn:microsoft.com/office/officeart/2005/8/layout/hierarchy1"/>
    <dgm:cxn modelId="{F1D90D71-040D-471E-9979-FD62B5CDED50}" type="presParOf" srcId="{5E0E98F8-16DA-4EF8-AF77-47BBB835422F}" destId="{F6A39AAC-8B27-4B91-A9FC-7BF0D409E447}" srcOrd="4" destOrd="0" presId="urn:microsoft.com/office/officeart/2005/8/layout/hierarchy1"/>
    <dgm:cxn modelId="{C51BCD62-AFE5-4FD4-AB4E-9224DF0FC016}" type="presParOf" srcId="{5E0E98F8-16DA-4EF8-AF77-47BBB835422F}" destId="{D0590E3F-4741-4860-92A9-8966E5ED4BF6}" srcOrd="5" destOrd="0" presId="urn:microsoft.com/office/officeart/2005/8/layout/hierarchy1"/>
    <dgm:cxn modelId="{0A97E03A-4568-45E5-A254-1DBDD116BFD1}" type="presParOf" srcId="{D0590E3F-4741-4860-92A9-8966E5ED4BF6}" destId="{23D0105C-9D41-4026-9277-2FEDD1597A64}" srcOrd="0" destOrd="0" presId="urn:microsoft.com/office/officeart/2005/8/layout/hierarchy1"/>
    <dgm:cxn modelId="{8D4622F6-6ADF-47B0-A3A2-6D088F026761}" type="presParOf" srcId="{23D0105C-9D41-4026-9277-2FEDD1597A64}" destId="{142406CE-1377-4389-8BF0-DE2CB6C1F555}" srcOrd="0" destOrd="0" presId="urn:microsoft.com/office/officeart/2005/8/layout/hierarchy1"/>
    <dgm:cxn modelId="{054EC445-7FF4-437D-8875-8434DBC36CC3}" type="presParOf" srcId="{23D0105C-9D41-4026-9277-2FEDD1597A64}" destId="{B2CB44A9-97EE-4BFA-B4AA-98B4ADA7F69A}" srcOrd="1" destOrd="0" presId="urn:microsoft.com/office/officeart/2005/8/layout/hierarchy1"/>
    <dgm:cxn modelId="{249028B8-F349-41D1-968F-F918CAE0E598}" type="presParOf" srcId="{D0590E3F-4741-4860-92A9-8966E5ED4BF6}" destId="{3321AB35-4975-4798-A5A0-55C536293500}" srcOrd="1" destOrd="0" presId="urn:microsoft.com/office/officeart/2005/8/layout/hierarchy1"/>
    <dgm:cxn modelId="{D386CF55-A139-444A-8B96-9B64E60E5B65}" type="presParOf" srcId="{5E0E98F8-16DA-4EF8-AF77-47BBB835422F}" destId="{B32D03C4-EA98-428A-9A37-D0968F25BEBB}" srcOrd="6" destOrd="0" presId="urn:microsoft.com/office/officeart/2005/8/layout/hierarchy1"/>
    <dgm:cxn modelId="{44BEC79C-28DC-4867-BBBF-276D475E8E17}" type="presParOf" srcId="{5E0E98F8-16DA-4EF8-AF77-47BBB835422F}" destId="{7DFC6143-39FF-4637-A4CC-1F5512B85C6B}" srcOrd="7" destOrd="0" presId="urn:microsoft.com/office/officeart/2005/8/layout/hierarchy1"/>
    <dgm:cxn modelId="{DEAB6D3A-A3C7-4E77-8EEB-0DE8843A6A8F}" type="presParOf" srcId="{7DFC6143-39FF-4637-A4CC-1F5512B85C6B}" destId="{056AA646-1816-4E57-9FDD-B95213B736B9}" srcOrd="0" destOrd="0" presId="urn:microsoft.com/office/officeart/2005/8/layout/hierarchy1"/>
    <dgm:cxn modelId="{1DC85EA5-9D3E-41CE-A5ED-C728E29C8F39}" type="presParOf" srcId="{056AA646-1816-4E57-9FDD-B95213B736B9}" destId="{3F8A6EF3-A60F-475F-9AAD-ADF0E1368739}" srcOrd="0" destOrd="0" presId="urn:microsoft.com/office/officeart/2005/8/layout/hierarchy1"/>
    <dgm:cxn modelId="{94157E4B-1BF0-49F0-B15A-B7B97EF90A35}" type="presParOf" srcId="{056AA646-1816-4E57-9FDD-B95213B736B9}" destId="{DBC081CF-C481-4DB5-9682-4728C98457D7}" srcOrd="1" destOrd="0" presId="urn:microsoft.com/office/officeart/2005/8/layout/hierarchy1"/>
    <dgm:cxn modelId="{B89C144B-2129-4E0E-8F27-5825A415A2B9}" type="presParOf" srcId="{7DFC6143-39FF-4637-A4CC-1F5512B85C6B}" destId="{4E26A523-6576-4CAF-9FE2-2A50BBF97EF3}" srcOrd="1" destOrd="0" presId="urn:microsoft.com/office/officeart/2005/8/layout/hierarchy1"/>
    <dgm:cxn modelId="{BA32C06E-D19E-4810-BAC3-0955AD298004}" type="presParOf" srcId="{FF19AE36-118E-4A7F-AAC1-619C724203EB}" destId="{D5BA855B-0D32-4FE0-AFC2-E7AB5581563B}" srcOrd="2" destOrd="0" presId="urn:microsoft.com/office/officeart/2005/8/layout/hierarchy1"/>
    <dgm:cxn modelId="{E9928BE4-065B-42F8-BBB1-FD73B277654D}" type="presParOf" srcId="{FF19AE36-118E-4A7F-AAC1-619C724203EB}" destId="{5E5618D2-FD1D-4A61-A94A-990138788593}" srcOrd="3" destOrd="0" presId="urn:microsoft.com/office/officeart/2005/8/layout/hierarchy1"/>
    <dgm:cxn modelId="{9D82A877-FA9B-4C64-8BE5-24153EC55A1F}" type="presParOf" srcId="{5E5618D2-FD1D-4A61-A94A-990138788593}" destId="{8F9561CC-B6EE-4515-A057-26F55ECE8AF0}" srcOrd="0" destOrd="0" presId="urn:microsoft.com/office/officeart/2005/8/layout/hierarchy1"/>
    <dgm:cxn modelId="{8B03F649-33F1-4EBB-B2E7-3F110BC19BC0}" type="presParOf" srcId="{8F9561CC-B6EE-4515-A057-26F55ECE8AF0}" destId="{C5A24F03-FD33-4016-B7A3-FF6EEE44D7F2}" srcOrd="0" destOrd="0" presId="urn:microsoft.com/office/officeart/2005/8/layout/hierarchy1"/>
    <dgm:cxn modelId="{86B7FC09-9AD0-4BCE-A130-52208062B4E3}" type="presParOf" srcId="{8F9561CC-B6EE-4515-A057-26F55ECE8AF0}" destId="{982D7CF2-EAA2-4FB2-8C46-C7506318BA27}" srcOrd="1" destOrd="0" presId="urn:microsoft.com/office/officeart/2005/8/layout/hierarchy1"/>
    <dgm:cxn modelId="{28BBD02A-4943-45A5-A874-B57653D59CB5}" type="presParOf" srcId="{5E5618D2-FD1D-4A61-A94A-990138788593}" destId="{0422C613-F77B-49E0-8090-C29F132E62AB}" srcOrd="1" destOrd="0" presId="urn:microsoft.com/office/officeart/2005/8/layout/hierarchy1"/>
    <dgm:cxn modelId="{58415EDD-1DDC-4869-9070-B27407832835}" type="presParOf" srcId="{DC201EDD-5F31-4E51-951D-CCD0DF6585A0}" destId="{CA387F5A-EE5E-4476-8462-791BAEA704A3}" srcOrd="4" destOrd="0" presId="urn:microsoft.com/office/officeart/2005/8/layout/hierarchy1"/>
    <dgm:cxn modelId="{C354146A-F149-4BFE-8A49-22B5838BD7CB}" type="presParOf" srcId="{DC201EDD-5F31-4E51-951D-CCD0DF6585A0}" destId="{F40A15A3-2EC6-42C6-9B79-1C58D720D937}" srcOrd="5" destOrd="0" presId="urn:microsoft.com/office/officeart/2005/8/layout/hierarchy1"/>
    <dgm:cxn modelId="{4B54BC04-DD95-40CA-B3D3-105F0445A835}" type="presParOf" srcId="{F40A15A3-2EC6-42C6-9B79-1C58D720D937}" destId="{CB9CA75D-8C1F-4FA2-8AC6-42AB7D935BCF}" srcOrd="0" destOrd="0" presId="urn:microsoft.com/office/officeart/2005/8/layout/hierarchy1"/>
    <dgm:cxn modelId="{B179A12F-9B5D-4D7C-B3E2-6F6E33C335C4}" type="presParOf" srcId="{CB9CA75D-8C1F-4FA2-8AC6-42AB7D935BCF}" destId="{28E90B90-F157-4D30-9C23-812A8756C19A}" srcOrd="0" destOrd="0" presId="urn:microsoft.com/office/officeart/2005/8/layout/hierarchy1"/>
    <dgm:cxn modelId="{19582127-947A-4A2B-B754-50ADF0A51991}" type="presParOf" srcId="{CB9CA75D-8C1F-4FA2-8AC6-42AB7D935BCF}" destId="{C17E1CA4-F799-4BD8-82E3-88E55FC5BD8F}" srcOrd="1" destOrd="0" presId="urn:microsoft.com/office/officeart/2005/8/layout/hierarchy1"/>
    <dgm:cxn modelId="{9E6D67FB-C3A8-41C7-A60D-5D7A6D9E8889}" type="presParOf" srcId="{F40A15A3-2EC6-42C6-9B79-1C58D720D937}" destId="{CE289EEF-969F-4F7B-8380-920B543F00E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387F5A-EE5E-4476-8462-791BAEA704A3}">
      <dsp:nvSpPr>
        <dsp:cNvPr id="0" name=""/>
        <dsp:cNvSpPr/>
      </dsp:nvSpPr>
      <dsp:spPr>
        <a:xfrm>
          <a:off x="3637687" y="714762"/>
          <a:ext cx="2010228" cy="294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702"/>
              </a:lnTo>
              <a:lnTo>
                <a:pt x="2010228" y="169702"/>
              </a:lnTo>
              <a:lnTo>
                <a:pt x="2010228" y="294767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BA855B-0D32-4FE0-AFC2-E7AB5581563B}">
      <dsp:nvSpPr>
        <dsp:cNvPr id="0" name=""/>
        <dsp:cNvSpPr/>
      </dsp:nvSpPr>
      <dsp:spPr>
        <a:xfrm>
          <a:off x="3475387" y="2009297"/>
          <a:ext cx="2394538" cy="438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08"/>
              </a:lnTo>
              <a:lnTo>
                <a:pt x="2394538" y="313808"/>
              </a:lnTo>
              <a:lnTo>
                <a:pt x="2394538" y="438872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D03C4-EA98-428A-9A37-D0968F25BEBB}">
      <dsp:nvSpPr>
        <dsp:cNvPr id="0" name=""/>
        <dsp:cNvSpPr/>
      </dsp:nvSpPr>
      <dsp:spPr>
        <a:xfrm>
          <a:off x="2125511" y="3305435"/>
          <a:ext cx="4176464" cy="438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16"/>
              </a:lnTo>
              <a:lnTo>
                <a:pt x="4176464" y="313816"/>
              </a:lnTo>
              <a:lnTo>
                <a:pt x="4176464" y="438881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39AAC-8B27-4B91-A9FC-7BF0D409E447}">
      <dsp:nvSpPr>
        <dsp:cNvPr id="0" name=""/>
        <dsp:cNvSpPr/>
      </dsp:nvSpPr>
      <dsp:spPr>
        <a:xfrm>
          <a:off x="2125511" y="3305435"/>
          <a:ext cx="2478563" cy="438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16"/>
              </a:lnTo>
              <a:lnTo>
                <a:pt x="2478563" y="313816"/>
              </a:lnTo>
              <a:lnTo>
                <a:pt x="2478563" y="438881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1BABC-A3DA-4642-A30F-7941ED85B3F1}">
      <dsp:nvSpPr>
        <dsp:cNvPr id="0" name=""/>
        <dsp:cNvSpPr/>
      </dsp:nvSpPr>
      <dsp:spPr>
        <a:xfrm>
          <a:off x="2125511" y="3305435"/>
          <a:ext cx="648077" cy="438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16"/>
              </a:lnTo>
              <a:lnTo>
                <a:pt x="648077" y="313816"/>
              </a:lnTo>
              <a:lnTo>
                <a:pt x="648077" y="438881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BB057-7907-4EEB-8B4C-A33889E5AED8}">
      <dsp:nvSpPr>
        <dsp:cNvPr id="0" name=""/>
        <dsp:cNvSpPr/>
      </dsp:nvSpPr>
      <dsp:spPr>
        <a:xfrm>
          <a:off x="973383" y="3305435"/>
          <a:ext cx="1152128" cy="438881"/>
        </a:xfrm>
        <a:custGeom>
          <a:avLst/>
          <a:gdLst/>
          <a:ahLst/>
          <a:cxnLst/>
          <a:rect l="0" t="0" r="0" b="0"/>
          <a:pathLst>
            <a:path>
              <a:moveTo>
                <a:pt x="1152128" y="0"/>
              </a:moveTo>
              <a:lnTo>
                <a:pt x="1152128" y="313816"/>
              </a:lnTo>
              <a:lnTo>
                <a:pt x="0" y="313816"/>
              </a:lnTo>
              <a:lnTo>
                <a:pt x="0" y="438881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913444-8F52-45DE-B55E-A20B80DAEF6C}">
      <dsp:nvSpPr>
        <dsp:cNvPr id="0" name=""/>
        <dsp:cNvSpPr/>
      </dsp:nvSpPr>
      <dsp:spPr>
        <a:xfrm>
          <a:off x="2125511" y="2009297"/>
          <a:ext cx="1349876" cy="438872"/>
        </a:xfrm>
        <a:custGeom>
          <a:avLst/>
          <a:gdLst/>
          <a:ahLst/>
          <a:cxnLst/>
          <a:rect l="0" t="0" r="0" b="0"/>
          <a:pathLst>
            <a:path>
              <a:moveTo>
                <a:pt x="1349876" y="0"/>
              </a:moveTo>
              <a:lnTo>
                <a:pt x="1349876" y="313808"/>
              </a:lnTo>
              <a:lnTo>
                <a:pt x="0" y="313808"/>
              </a:lnTo>
              <a:lnTo>
                <a:pt x="0" y="438872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187E2-11AB-4FD8-ADD2-BEDB1DBEFCBE}">
      <dsp:nvSpPr>
        <dsp:cNvPr id="0" name=""/>
        <dsp:cNvSpPr/>
      </dsp:nvSpPr>
      <dsp:spPr>
        <a:xfrm>
          <a:off x="3475387" y="714762"/>
          <a:ext cx="162299" cy="437270"/>
        </a:xfrm>
        <a:custGeom>
          <a:avLst/>
          <a:gdLst/>
          <a:ahLst/>
          <a:cxnLst/>
          <a:rect l="0" t="0" r="0" b="0"/>
          <a:pathLst>
            <a:path>
              <a:moveTo>
                <a:pt x="162299" y="0"/>
              </a:moveTo>
              <a:lnTo>
                <a:pt x="162299" y="312205"/>
              </a:lnTo>
              <a:lnTo>
                <a:pt x="0" y="312205"/>
              </a:lnTo>
              <a:lnTo>
                <a:pt x="0" y="43727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CDF0F3-7738-4462-9C55-43ED4448B4EF}">
      <dsp:nvSpPr>
        <dsp:cNvPr id="0" name=""/>
        <dsp:cNvSpPr/>
      </dsp:nvSpPr>
      <dsp:spPr>
        <a:xfrm>
          <a:off x="1189416" y="714762"/>
          <a:ext cx="2448270" cy="327017"/>
        </a:xfrm>
        <a:custGeom>
          <a:avLst/>
          <a:gdLst/>
          <a:ahLst/>
          <a:cxnLst/>
          <a:rect l="0" t="0" r="0" b="0"/>
          <a:pathLst>
            <a:path>
              <a:moveTo>
                <a:pt x="2448270" y="0"/>
              </a:moveTo>
              <a:lnTo>
                <a:pt x="2448270" y="201952"/>
              </a:lnTo>
              <a:lnTo>
                <a:pt x="0" y="201952"/>
              </a:lnTo>
              <a:lnTo>
                <a:pt x="0" y="327017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9C2605-8C6F-4A8A-95C3-7D117A7141C6}">
      <dsp:nvSpPr>
        <dsp:cNvPr id="0" name=""/>
        <dsp:cNvSpPr/>
      </dsp:nvSpPr>
      <dsp:spPr>
        <a:xfrm>
          <a:off x="2962675" y="-142502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D148F4-2C6D-4D70-B994-38A58381FE88}">
      <dsp:nvSpPr>
        <dsp:cNvPr id="0" name=""/>
        <dsp:cNvSpPr/>
      </dsp:nvSpPr>
      <dsp:spPr>
        <a:xfrm>
          <a:off x="3112678" y="0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Imperatore</a:t>
          </a:r>
          <a:endParaRPr lang="en-US" sz="1600" kern="1200" dirty="0"/>
        </a:p>
      </dsp:txBody>
      <dsp:txXfrm>
        <a:off x="3137786" y="25108"/>
        <a:ext cx="1299807" cy="807048"/>
      </dsp:txXfrm>
    </dsp:sp>
    <dsp:sp modelId="{D3148900-BD70-425B-8368-705851A97B02}">
      <dsp:nvSpPr>
        <dsp:cNvPr id="0" name=""/>
        <dsp:cNvSpPr/>
      </dsp:nvSpPr>
      <dsp:spPr>
        <a:xfrm>
          <a:off x="514405" y="1041779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A8356-84E2-476B-B758-433BD4268B58}">
      <dsp:nvSpPr>
        <dsp:cNvPr id="0" name=""/>
        <dsp:cNvSpPr/>
      </dsp:nvSpPr>
      <dsp:spPr>
        <a:xfrm>
          <a:off x="664407" y="1184282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Dipartimento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della</a:t>
          </a:r>
          <a:r>
            <a:rPr lang="en-US" sz="1600" kern="1200" dirty="0" smtClean="0"/>
            <a:t> Casa </a:t>
          </a:r>
          <a:r>
            <a:rPr lang="en-US" sz="1600" kern="1200" dirty="0" err="1" smtClean="0"/>
            <a:t>Imperiale</a:t>
          </a:r>
          <a:endParaRPr lang="en-US" sz="1600" kern="1200" dirty="0"/>
        </a:p>
      </dsp:txBody>
      <dsp:txXfrm>
        <a:off x="689515" y="1209390"/>
        <a:ext cx="1299807" cy="807048"/>
      </dsp:txXfrm>
    </dsp:sp>
    <dsp:sp modelId="{5D0621AD-4B65-4E05-BBFD-5CF459DF63A4}">
      <dsp:nvSpPr>
        <dsp:cNvPr id="0" name=""/>
        <dsp:cNvSpPr/>
      </dsp:nvSpPr>
      <dsp:spPr>
        <a:xfrm>
          <a:off x="2800375" y="1152032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97FF8E-E000-4C59-9747-6C6979F3CBD3}">
      <dsp:nvSpPr>
        <dsp:cNvPr id="0" name=""/>
        <dsp:cNvSpPr/>
      </dsp:nvSpPr>
      <dsp:spPr>
        <a:xfrm>
          <a:off x="2950378" y="1294535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Gran </a:t>
          </a:r>
          <a:r>
            <a:rPr lang="en-US" sz="1600" kern="1200" dirty="0" err="1" smtClean="0"/>
            <a:t>Consiglio</a:t>
          </a:r>
          <a:endParaRPr lang="en-US" sz="1600" kern="1200" dirty="0"/>
        </a:p>
      </dsp:txBody>
      <dsp:txXfrm>
        <a:off x="2975486" y="1319643"/>
        <a:ext cx="1299807" cy="807048"/>
      </dsp:txXfrm>
    </dsp:sp>
    <dsp:sp modelId="{76AC6B60-5B0E-46D3-AD14-FB14EAA0105A}">
      <dsp:nvSpPr>
        <dsp:cNvPr id="0" name=""/>
        <dsp:cNvSpPr/>
      </dsp:nvSpPr>
      <dsp:spPr>
        <a:xfrm>
          <a:off x="1450499" y="2448170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5C829-0A9A-4C39-9863-05A983F5A0ED}">
      <dsp:nvSpPr>
        <dsp:cNvPr id="0" name=""/>
        <dsp:cNvSpPr/>
      </dsp:nvSpPr>
      <dsp:spPr>
        <a:xfrm>
          <a:off x="1600502" y="2590672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Gran </a:t>
          </a:r>
          <a:r>
            <a:rPr lang="en-US" sz="1600" kern="1200" dirty="0" err="1" smtClean="0"/>
            <a:t>Segretariato</a:t>
          </a:r>
          <a:endParaRPr lang="en-US" sz="1600" kern="1200" dirty="0"/>
        </a:p>
      </dsp:txBody>
      <dsp:txXfrm>
        <a:off x="1625610" y="2615780"/>
        <a:ext cx="1299807" cy="807048"/>
      </dsp:txXfrm>
    </dsp:sp>
    <dsp:sp modelId="{BFF22090-02F0-4493-B61B-07265E6E9D0F}">
      <dsp:nvSpPr>
        <dsp:cNvPr id="0" name=""/>
        <dsp:cNvSpPr/>
      </dsp:nvSpPr>
      <dsp:spPr>
        <a:xfrm>
          <a:off x="298371" y="3744316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C56E8-F60D-499F-AF80-62224E980763}">
      <dsp:nvSpPr>
        <dsp:cNvPr id="0" name=""/>
        <dsp:cNvSpPr/>
      </dsp:nvSpPr>
      <dsp:spPr>
        <a:xfrm>
          <a:off x="448373" y="3886819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Sei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Ministeri</a:t>
          </a:r>
          <a:endParaRPr lang="en-US" sz="1600" kern="1200" dirty="0"/>
        </a:p>
      </dsp:txBody>
      <dsp:txXfrm>
        <a:off x="473481" y="3911927"/>
        <a:ext cx="1299807" cy="807048"/>
      </dsp:txXfrm>
    </dsp:sp>
    <dsp:sp modelId="{7515907C-FEE8-4655-AA81-9BF8C953D486}">
      <dsp:nvSpPr>
        <dsp:cNvPr id="0" name=""/>
        <dsp:cNvSpPr/>
      </dsp:nvSpPr>
      <dsp:spPr>
        <a:xfrm>
          <a:off x="2098576" y="3744316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0A01C-F3E2-4ADE-BC4C-3BE7FA5FBC3D}">
      <dsp:nvSpPr>
        <dsp:cNvPr id="0" name=""/>
        <dsp:cNvSpPr/>
      </dsp:nvSpPr>
      <dsp:spPr>
        <a:xfrm>
          <a:off x="2248579" y="3886819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Cinque </a:t>
          </a:r>
          <a:r>
            <a:rPr lang="en-US" sz="1600" kern="1200" dirty="0" err="1" smtClean="0"/>
            <a:t>Corti</a:t>
          </a:r>
          <a:endParaRPr lang="en-US" sz="1600" kern="1200" dirty="0"/>
        </a:p>
      </dsp:txBody>
      <dsp:txXfrm>
        <a:off x="2273687" y="3911927"/>
        <a:ext cx="1299807" cy="807048"/>
      </dsp:txXfrm>
    </dsp:sp>
    <dsp:sp modelId="{142406CE-1377-4389-8BF0-DE2CB6C1F555}">
      <dsp:nvSpPr>
        <dsp:cNvPr id="0" name=""/>
        <dsp:cNvSpPr/>
      </dsp:nvSpPr>
      <dsp:spPr>
        <a:xfrm>
          <a:off x="3929063" y="3744316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CB44A9-97EE-4BFA-B4AA-98B4ADA7F69A}">
      <dsp:nvSpPr>
        <dsp:cNvPr id="0" name=""/>
        <dsp:cNvSpPr/>
      </dsp:nvSpPr>
      <dsp:spPr>
        <a:xfrm>
          <a:off x="4079065" y="3886819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Collegio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imperiale</a:t>
          </a:r>
          <a:endParaRPr lang="en-US" sz="1600" kern="1200" dirty="0"/>
        </a:p>
      </dsp:txBody>
      <dsp:txXfrm>
        <a:off x="4104173" y="3911927"/>
        <a:ext cx="1299807" cy="807048"/>
      </dsp:txXfrm>
    </dsp:sp>
    <dsp:sp modelId="{3F8A6EF3-A60F-475F-9AAD-ADF0E1368739}">
      <dsp:nvSpPr>
        <dsp:cNvPr id="0" name=""/>
        <dsp:cNvSpPr/>
      </dsp:nvSpPr>
      <dsp:spPr>
        <a:xfrm>
          <a:off x="5626963" y="3744316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081CF-C481-4DB5-9682-4728C98457D7}">
      <dsp:nvSpPr>
        <dsp:cNvPr id="0" name=""/>
        <dsp:cNvSpPr/>
      </dsp:nvSpPr>
      <dsp:spPr>
        <a:xfrm>
          <a:off x="5776966" y="3886819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Corti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degli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Stati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Tributari</a:t>
          </a:r>
          <a:endParaRPr lang="en-US" sz="1600" kern="1200" dirty="0"/>
        </a:p>
      </dsp:txBody>
      <dsp:txXfrm>
        <a:off x="5802074" y="3911927"/>
        <a:ext cx="1299807" cy="807048"/>
      </dsp:txXfrm>
    </dsp:sp>
    <dsp:sp modelId="{C5A24F03-FD33-4016-B7A3-FF6EEE44D7F2}">
      <dsp:nvSpPr>
        <dsp:cNvPr id="0" name=""/>
        <dsp:cNvSpPr/>
      </dsp:nvSpPr>
      <dsp:spPr>
        <a:xfrm>
          <a:off x="5194914" y="2448170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2D7CF2-EAA2-4FB2-8C46-C7506318BA27}">
      <dsp:nvSpPr>
        <dsp:cNvPr id="0" name=""/>
        <dsp:cNvSpPr/>
      </dsp:nvSpPr>
      <dsp:spPr>
        <a:xfrm>
          <a:off x="5344916" y="2590672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Accademia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Hanlin</a:t>
          </a:r>
          <a:endParaRPr lang="en-US" sz="1600" kern="1200" dirty="0"/>
        </a:p>
      </dsp:txBody>
      <dsp:txXfrm>
        <a:off x="5370024" y="2615780"/>
        <a:ext cx="1299807" cy="807048"/>
      </dsp:txXfrm>
    </dsp:sp>
    <dsp:sp modelId="{28E90B90-F157-4D30-9C23-812A8756C19A}">
      <dsp:nvSpPr>
        <dsp:cNvPr id="0" name=""/>
        <dsp:cNvSpPr/>
      </dsp:nvSpPr>
      <dsp:spPr>
        <a:xfrm>
          <a:off x="4972904" y="1009529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7E1CA4-F799-4BD8-82E3-88E55FC5BD8F}">
      <dsp:nvSpPr>
        <dsp:cNvPr id="0" name=""/>
        <dsp:cNvSpPr/>
      </dsp:nvSpPr>
      <dsp:spPr>
        <a:xfrm>
          <a:off x="5122906" y="1152031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Censorato</a:t>
          </a:r>
          <a:endParaRPr lang="en-US" sz="1600" kern="1200" dirty="0" smtClean="0"/>
        </a:p>
      </dsp:txBody>
      <dsp:txXfrm>
        <a:off x="5148014" y="1177139"/>
        <a:ext cx="1299807" cy="807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665D6-0840-40A7-A3BC-904279E87142}" type="datetimeFigureOut">
              <a:rPr lang="en-GB" smtClean="0"/>
              <a:t>06/11/2019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767443-2D9F-4E5A-9E41-C6EBBB1496C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220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18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381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606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079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3972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309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2517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306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796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692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47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176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325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555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815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878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91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3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>
            <a:lvl1pPr>
              <a:defRPr sz="3600" b="1">
                <a:solidFill>
                  <a:srgbClr val="FFC000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4752528"/>
          </a:xfrm>
          <a:solidFill>
            <a:schemeClr val="accent1"/>
          </a:solidFill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/>
            </a:lvl1pPr>
            <a:lvl2pPr marL="1074738" indent="-617538">
              <a:buFont typeface="Wingdings" panose="05000000000000000000" pitchFamily="2" charset="2"/>
              <a:buChar char="Ø"/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GB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7560840" cy="365125"/>
          </a:xfrm>
        </p:spPr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730424" cy="365125"/>
          </a:xfrm>
        </p:spPr>
        <p:txBody>
          <a:bodyPr/>
          <a:lstStyle/>
          <a:p>
            <a:fld id="{BFB70C46-FDDA-420F-91A1-9A3A4415F343}" type="slidenum">
              <a:rPr lang="en-GB" smtClean="0"/>
              <a:pPr/>
              <a:t>‹N›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524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511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74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71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04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419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97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65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3090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oodle.units.it/moodle/course/category.php?id=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470025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STORIA GLOBALE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880320"/>
          </a:xfrm>
        </p:spPr>
        <p:txBody>
          <a:bodyPr>
            <a:normAutofit/>
          </a:bodyPr>
          <a:lstStyle/>
          <a:p>
            <a:r>
              <a:rPr lang="en-GB" dirty="0" smtClean="0"/>
              <a:t>Guido Abbattista</a:t>
            </a:r>
          </a:p>
          <a:p>
            <a:endParaRPr lang="en-GB" sz="1400" dirty="0" smtClean="0"/>
          </a:p>
          <a:p>
            <a:r>
              <a:rPr lang="en-GB" sz="1400" dirty="0" err="1" smtClean="0"/>
              <a:t>Laurea</a:t>
            </a:r>
            <a:r>
              <a:rPr lang="en-GB" sz="1400" dirty="0" smtClean="0"/>
              <a:t> </a:t>
            </a:r>
            <a:r>
              <a:rPr lang="en-GB" sz="1400" dirty="0" err="1" smtClean="0"/>
              <a:t>Magistrale</a:t>
            </a:r>
            <a:r>
              <a:rPr lang="en-GB" sz="1400" dirty="0" smtClean="0"/>
              <a:t> </a:t>
            </a:r>
            <a:r>
              <a:rPr lang="en-GB" sz="1400" dirty="0" err="1" smtClean="0"/>
              <a:t>Interateneo</a:t>
            </a:r>
            <a:r>
              <a:rPr lang="en-GB" sz="1400" dirty="0" smtClean="0"/>
              <a:t> in </a:t>
            </a:r>
            <a:r>
              <a:rPr lang="en-GB" sz="1400" dirty="0" err="1" smtClean="0"/>
              <a:t>Studi</a:t>
            </a:r>
            <a:r>
              <a:rPr lang="en-GB" sz="1400" dirty="0" smtClean="0"/>
              <a:t> </a:t>
            </a:r>
            <a:r>
              <a:rPr lang="en-GB" sz="1400" dirty="0" err="1" smtClean="0"/>
              <a:t>Storici</a:t>
            </a:r>
            <a:r>
              <a:rPr lang="en-GB" sz="1400" dirty="0" smtClean="0"/>
              <a:t> dal </a:t>
            </a:r>
            <a:r>
              <a:rPr lang="en-GB" sz="1400" dirty="0" err="1" smtClean="0"/>
              <a:t>Medioevo</a:t>
            </a:r>
            <a:r>
              <a:rPr lang="en-GB" sz="1400" dirty="0" smtClean="0"/>
              <a:t> </a:t>
            </a:r>
            <a:r>
              <a:rPr lang="en-GB" sz="1400" dirty="0" err="1" smtClean="0"/>
              <a:t>all’età</a:t>
            </a:r>
            <a:r>
              <a:rPr lang="en-GB" sz="1400" dirty="0" smtClean="0"/>
              <a:t> </a:t>
            </a:r>
            <a:r>
              <a:rPr lang="en-GB" sz="1400" dirty="0" err="1" smtClean="0"/>
              <a:t>contemporanea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2400" b="1" dirty="0" smtClean="0">
              <a:hlinkClick r:id="rId3"/>
            </a:endParaRPr>
          </a:p>
          <a:p>
            <a:r>
              <a:rPr lang="en-GB" sz="2400" b="1" dirty="0" smtClean="0">
                <a:hlinkClick r:id="rId3"/>
              </a:rPr>
              <a:t>Moodle</a:t>
            </a:r>
            <a:r>
              <a:rPr lang="en-GB" sz="2400" dirty="0" smtClean="0">
                <a:hlinkClick r:id="rId3"/>
              </a:rPr>
              <a:t> </a:t>
            </a:r>
            <a:r>
              <a:rPr lang="en-GB" sz="2400" dirty="0" smtClean="0"/>
              <a:t>enrolment key: </a:t>
            </a:r>
            <a:r>
              <a:rPr lang="en-GB" sz="2400" b="1" dirty="0" smtClean="0">
                <a:solidFill>
                  <a:srgbClr val="FFFF00"/>
                </a:solidFill>
              </a:rPr>
              <a:t>GLOBHIST</a:t>
            </a:r>
            <a:endParaRPr lang="en-GB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10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850106"/>
          </a:xfrm>
        </p:spPr>
        <p:txBody>
          <a:bodyPr/>
          <a:lstStyle/>
          <a:p>
            <a:r>
              <a:rPr lang="it-IT" dirty="0"/>
              <a:t>Struttura amministrativa dell’impero </a:t>
            </a:r>
            <a:r>
              <a:rPr lang="it-IT" dirty="0" err="1"/>
              <a:t>Qing</a:t>
            </a:r>
            <a:r>
              <a:rPr lang="it-IT" dirty="0"/>
              <a:t>: </a:t>
            </a:r>
            <a:br>
              <a:rPr lang="it-IT" dirty="0"/>
            </a:br>
            <a:r>
              <a:rPr lang="it-IT" sz="3200" dirty="0"/>
              <a:t>il governo </a:t>
            </a:r>
            <a:r>
              <a:rPr lang="it-IT" sz="3200" dirty="0" smtClean="0"/>
              <a:t>delle province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10</a:t>
            </a:fld>
            <a:r>
              <a:rPr lang="en-GB" smtClean="0"/>
              <a:t> / 18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899592" y="1499739"/>
            <a:ext cx="201622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Corte</a:t>
            </a:r>
            <a:endParaRPr lang="it-IT" b="1" dirty="0"/>
          </a:p>
        </p:txBody>
      </p:sp>
      <p:sp>
        <p:nvSpPr>
          <p:cNvPr id="10" name="Rectangle 9"/>
          <p:cNvSpPr/>
          <p:nvPr/>
        </p:nvSpPr>
        <p:spPr>
          <a:xfrm>
            <a:off x="863588" y="2773978"/>
            <a:ext cx="208823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Direttore provinciale dell’educazione</a:t>
            </a:r>
            <a:endParaRPr lang="it-IT" dirty="0"/>
          </a:p>
        </p:txBody>
      </p:sp>
      <p:sp>
        <p:nvSpPr>
          <p:cNvPr id="11" name="Rectangle 10"/>
          <p:cNvSpPr/>
          <p:nvPr/>
        </p:nvSpPr>
        <p:spPr>
          <a:xfrm>
            <a:off x="863588" y="3966039"/>
            <a:ext cx="2160240" cy="911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Giudice provinciale</a:t>
            </a:r>
            <a:endParaRPr lang="it-IT" dirty="0"/>
          </a:p>
        </p:txBody>
      </p:sp>
      <p:sp>
        <p:nvSpPr>
          <p:cNvPr id="12" name="Rectangle 11"/>
          <p:cNvSpPr/>
          <p:nvPr/>
        </p:nvSpPr>
        <p:spPr>
          <a:xfrm>
            <a:off x="836614" y="5189267"/>
            <a:ext cx="223224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Tesoriere provinciale</a:t>
            </a:r>
            <a:endParaRPr lang="it-IT" dirty="0"/>
          </a:p>
        </p:txBody>
      </p:sp>
      <p:cxnSp>
        <p:nvCxnSpPr>
          <p:cNvPr id="14" name="Straight Connector 13"/>
          <p:cNvCxnSpPr>
            <a:stCxn id="9" idx="2"/>
            <a:endCxn id="10" idx="0"/>
          </p:cNvCxnSpPr>
          <p:nvPr/>
        </p:nvCxnSpPr>
        <p:spPr>
          <a:xfrm>
            <a:off x="1907704" y="2291827"/>
            <a:ext cx="0" cy="482151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2"/>
          </p:cNvCxnSpPr>
          <p:nvPr/>
        </p:nvCxnSpPr>
        <p:spPr>
          <a:xfrm>
            <a:off x="1907704" y="3710082"/>
            <a:ext cx="0" cy="230979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2"/>
            <a:endCxn id="12" idx="0"/>
          </p:cNvCxnSpPr>
          <p:nvPr/>
        </p:nvCxnSpPr>
        <p:spPr>
          <a:xfrm>
            <a:off x="1943708" y="4877165"/>
            <a:ext cx="9030" cy="312102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ight Brace 31"/>
          <p:cNvSpPr/>
          <p:nvPr/>
        </p:nvSpPr>
        <p:spPr>
          <a:xfrm>
            <a:off x="3392653" y="2852936"/>
            <a:ext cx="1827419" cy="3052585"/>
          </a:xfrm>
          <a:prstGeom prst="rightBrace">
            <a:avLst>
              <a:gd name="adj1" fmla="val 8333"/>
              <a:gd name="adj2" fmla="val 27359"/>
            </a:avLst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Rectangle 33"/>
          <p:cNvSpPr/>
          <p:nvPr/>
        </p:nvSpPr>
        <p:spPr>
          <a:xfrm>
            <a:off x="5508104" y="1648181"/>
            <a:ext cx="2592288" cy="9571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Gruppo di 2-3 provincie</a:t>
            </a:r>
          </a:p>
          <a:p>
            <a:pPr algn="ctr"/>
            <a:r>
              <a:rPr lang="it-IT" b="1" dirty="0" smtClean="0"/>
              <a:t>Governatore generale</a:t>
            </a:r>
            <a:endParaRPr lang="it-IT" sz="1200" b="1" dirty="0"/>
          </a:p>
        </p:txBody>
      </p:sp>
      <p:sp>
        <p:nvSpPr>
          <p:cNvPr id="35" name="Rectangle 34"/>
          <p:cNvSpPr/>
          <p:nvPr/>
        </p:nvSpPr>
        <p:spPr>
          <a:xfrm>
            <a:off x="5552892" y="2915829"/>
            <a:ext cx="2619508" cy="852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Provincia</a:t>
            </a:r>
          </a:p>
          <a:p>
            <a:pPr algn="ctr"/>
            <a:r>
              <a:rPr lang="it-IT" b="1" dirty="0" smtClean="0"/>
              <a:t>Governatore provinciale</a:t>
            </a:r>
            <a:endParaRPr lang="it-IT" sz="1200" b="1" dirty="0"/>
          </a:p>
        </p:txBody>
      </p:sp>
      <p:sp>
        <p:nvSpPr>
          <p:cNvPr id="36" name="Rectangle 35"/>
          <p:cNvSpPr/>
          <p:nvPr/>
        </p:nvSpPr>
        <p:spPr>
          <a:xfrm>
            <a:off x="5567787" y="4143588"/>
            <a:ext cx="2547500" cy="794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Prefettura</a:t>
            </a:r>
          </a:p>
          <a:p>
            <a:pPr algn="ctr"/>
            <a:r>
              <a:rPr lang="it-IT" b="1" dirty="0" smtClean="0"/>
              <a:t>Prefetto</a:t>
            </a:r>
            <a:endParaRPr lang="it-IT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5567787" y="5312835"/>
            <a:ext cx="2547500" cy="794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Sotto-prefettura</a:t>
            </a:r>
          </a:p>
          <a:p>
            <a:pPr algn="ctr"/>
            <a:r>
              <a:rPr lang="it-IT" b="1" dirty="0" smtClean="0"/>
              <a:t>Sotto-prefetto</a:t>
            </a:r>
            <a:endParaRPr lang="it-IT" sz="1200" b="1" dirty="0"/>
          </a:p>
        </p:txBody>
      </p:sp>
    </p:spTree>
    <p:extLst>
      <p:ext uri="{BB962C8B-B14F-4D97-AF65-F5344CB8AC3E}">
        <p14:creationId xmlns:p14="http://schemas.microsoft.com/office/powerpoint/2010/main" val="121843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Circoscrizioni amministrative</a:t>
            </a:r>
            <a:br>
              <a:rPr lang="it-IT" dirty="0" smtClean="0"/>
            </a:br>
            <a:r>
              <a:rPr lang="it-IT" sz="2800" b="0" dirty="0" smtClean="0"/>
              <a:t>(ordine decrescente)</a:t>
            </a:r>
            <a:endParaRPr lang="it-IT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11</a:t>
            </a:fld>
            <a:r>
              <a:rPr lang="en-GB" smtClean="0"/>
              <a:t> / 18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582468"/>
              </p:ext>
            </p:extLst>
          </p:nvPr>
        </p:nvGraphicFramePr>
        <p:xfrm>
          <a:off x="571500" y="2036604"/>
          <a:ext cx="8001000" cy="3653155"/>
        </p:xfrm>
        <a:graphic>
          <a:graphicData uri="http://schemas.openxmlformats.org/drawingml/2006/table">
            <a:tbl>
              <a:tblPr firstRow="1" bandRow="1"/>
              <a:tblGrid>
                <a:gridCol w="2667000">
                  <a:extLst>
                    <a:ext uri="{9D8B030D-6E8A-4147-A177-3AD203B41FA5}">
                      <a16:colId xmlns:a16="http://schemas.microsoft.com/office/drawing/2014/main" val="2658652636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3925416287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791299132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65364657"/>
                    </a:ext>
                  </a:extLst>
                </a:gridCol>
              </a:tblGrid>
              <a:tr h="864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Divisione amministrativa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Numero approssimativo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Funzionario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Rango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562270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Provincia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(6-7 prefetture)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Governatore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2B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243535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Prefettura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(5-6 sotto-prefetture)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Prefetto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4B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047975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Sotto-prefettura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(o distretto)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Sotto-prefetto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292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4623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i="1" dirty="0" smtClean="0"/>
              <a:t>Da </a:t>
            </a:r>
            <a:r>
              <a:rPr lang="it-IT" i="1" dirty="0" err="1" smtClean="0"/>
              <a:t>Qing</a:t>
            </a:r>
            <a:r>
              <a:rPr lang="it-IT" i="1" dirty="0" smtClean="0"/>
              <a:t> </a:t>
            </a:r>
            <a:r>
              <a:rPr lang="it-IT" i="1" dirty="0" err="1" smtClean="0"/>
              <a:t>lü</a:t>
            </a:r>
            <a:r>
              <a:rPr lang="it-IT" i="1" dirty="0" smtClean="0"/>
              <a:t> li</a:t>
            </a:r>
            <a:endParaRPr lang="it-IT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533063"/>
              </p:ext>
            </p:extLst>
          </p:nvPr>
        </p:nvGraphicFramePr>
        <p:xfrm>
          <a:off x="539552" y="1844824"/>
          <a:ext cx="8291514" cy="3395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8976">
                  <a:extLst>
                    <a:ext uri="{9D8B030D-6E8A-4147-A177-3AD203B41FA5}">
                      <a16:colId xmlns:a16="http://schemas.microsoft.com/office/drawing/2014/main" val="4121624481"/>
                    </a:ext>
                  </a:extLst>
                </a:gridCol>
                <a:gridCol w="2592538">
                  <a:extLst>
                    <a:ext uri="{9D8B030D-6E8A-4147-A177-3AD203B41FA5}">
                      <a16:colId xmlns:a16="http://schemas.microsoft.com/office/drawing/2014/main" val="6067338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Contenuto del Codice </a:t>
                      </a:r>
                      <a:r>
                        <a:rPr lang="it-IT" dirty="0" err="1" smtClean="0"/>
                        <a:t>Qing</a:t>
                      </a:r>
                      <a:r>
                        <a:rPr lang="it-IT" dirty="0" smtClean="0"/>
                        <a:t> (1740)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851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Parti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Sezioni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424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I. Principi generali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1-46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624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II. Leggi amministrative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47-74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528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III. Leggi civili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75-156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513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IV. Leggi relative ai riti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157-182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208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V. Leggi militari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183-253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3739"/>
                  </a:ext>
                </a:extLst>
              </a:tr>
              <a:tr h="428357">
                <a:tc>
                  <a:txBody>
                    <a:bodyPr/>
                    <a:lstStyle/>
                    <a:p>
                      <a:r>
                        <a:rPr lang="it-IT" dirty="0" smtClean="0"/>
                        <a:t>VI Leggi penali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254-423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799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VII. Leggi relative ai lavori pubblici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424-436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57765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12</a:t>
            </a:fld>
            <a:r>
              <a:rPr lang="en-GB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351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0528" y="274638"/>
            <a:ext cx="9324528" cy="850106"/>
          </a:xfrm>
        </p:spPr>
        <p:txBody>
          <a:bodyPr/>
          <a:lstStyle/>
          <a:p>
            <a:r>
              <a:rPr lang="it-IT" sz="3200" dirty="0" smtClean="0"/>
              <a:t>Il sistema giudiziario cinese sotto i </a:t>
            </a:r>
            <a:r>
              <a:rPr lang="it-IT" sz="3200" dirty="0" err="1" smtClean="0"/>
              <a:t>Qing</a:t>
            </a:r>
            <a:r>
              <a:rPr lang="it-IT" sz="3200" dirty="0" smtClean="0"/>
              <a:t>: </a:t>
            </a:r>
            <a:br>
              <a:rPr lang="it-IT" sz="3200" dirty="0" smtClean="0"/>
            </a:br>
            <a:r>
              <a:rPr lang="it-IT" sz="3200" dirty="0" smtClean="0"/>
              <a:t>come funziona</a:t>
            </a:r>
            <a:endParaRPr lang="it-IT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13</a:t>
            </a:fld>
            <a:r>
              <a:rPr lang="en-GB" smtClean="0"/>
              <a:t> / 18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804410"/>
              </p:ext>
            </p:extLst>
          </p:nvPr>
        </p:nvGraphicFramePr>
        <p:xfrm>
          <a:off x="179512" y="1340769"/>
          <a:ext cx="8795321" cy="501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982">
                  <a:extLst>
                    <a:ext uri="{9D8B030D-6E8A-4147-A177-3AD203B41FA5}">
                      <a16:colId xmlns:a16="http://schemas.microsoft.com/office/drawing/2014/main" val="57449073"/>
                    </a:ext>
                  </a:extLst>
                </a:gridCol>
                <a:gridCol w="1406681">
                  <a:extLst>
                    <a:ext uri="{9D8B030D-6E8A-4147-A177-3AD203B41FA5}">
                      <a16:colId xmlns:a16="http://schemas.microsoft.com/office/drawing/2014/main" val="3728986738"/>
                    </a:ext>
                  </a:extLst>
                </a:gridCol>
                <a:gridCol w="1496732">
                  <a:extLst>
                    <a:ext uri="{9D8B030D-6E8A-4147-A177-3AD203B41FA5}">
                      <a16:colId xmlns:a16="http://schemas.microsoft.com/office/drawing/2014/main" val="2450816338"/>
                    </a:ext>
                  </a:extLst>
                </a:gridCol>
                <a:gridCol w="1848246">
                  <a:extLst>
                    <a:ext uri="{9D8B030D-6E8A-4147-A177-3AD203B41FA5}">
                      <a16:colId xmlns:a16="http://schemas.microsoft.com/office/drawing/2014/main" val="3544171651"/>
                    </a:ext>
                  </a:extLst>
                </a:gridCol>
                <a:gridCol w="1760680">
                  <a:extLst>
                    <a:ext uri="{9D8B030D-6E8A-4147-A177-3AD203B41FA5}">
                      <a16:colId xmlns:a16="http://schemas.microsoft.com/office/drawing/2014/main" val="1087714236"/>
                    </a:ext>
                  </a:extLst>
                </a:gridCol>
              </a:tblGrid>
              <a:tr h="4016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kern="1200">
                          <a:effectLst/>
                        </a:rPr>
                        <a:t>Livello amministrativo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kern="1200">
                          <a:effectLst/>
                        </a:rPr>
                        <a:t>Gravità del caso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599894"/>
                  </a:ext>
                </a:extLst>
              </a:tr>
              <a:tr h="101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kern="1200" dirty="0" smtClean="0">
                          <a:effectLst/>
                        </a:rPr>
                        <a:t>Bastonatura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</a:rPr>
                        <a:t> </a:t>
                      </a:r>
                      <a:r>
                        <a:rPr lang="it-IT" sz="1600" kern="1200" dirty="0" smtClean="0">
                          <a:effectLst/>
                        </a:rPr>
                        <a:t>Lavori </a:t>
                      </a:r>
                      <a:r>
                        <a:rPr lang="it-IT" sz="1600" kern="1200" dirty="0">
                          <a:effectLst/>
                        </a:rPr>
                        <a:t>forzati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200">
                          <a:effectLst/>
                        </a:rPr>
                        <a:t>Omicidio non passibile di pena capitale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200">
                          <a:effectLst/>
                        </a:rPr>
                        <a:t>Crimine passibile di pensa capitale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3173929997"/>
                  </a:ext>
                </a:extLst>
              </a:tr>
              <a:tr h="57172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300" kern="1200">
                          <a:effectLst/>
                        </a:rPr>
                        <a:t>Sotto-prefettura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Processo e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Indagine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Indagine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Indagine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936420048"/>
                  </a:ext>
                </a:extLst>
              </a:tr>
              <a:tr h="57172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300" kern="1200">
                          <a:effectLst/>
                        </a:rPr>
                        <a:t>Prefettura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Trasmissione al livello superiore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Trasmissione al livello superiore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Trasmissione al livello superiore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1981294610"/>
                  </a:ext>
                </a:extLst>
              </a:tr>
              <a:tr h="5717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3. Corte provinciale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Processo e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Processo e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Processo e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4204499165"/>
                  </a:ext>
                </a:extLst>
              </a:tr>
              <a:tr h="5717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3b. Governatore o governatore generale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Conferma della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Conferma della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Conferma della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3498075058"/>
                  </a:ext>
                </a:extLst>
              </a:tr>
              <a:tr h="38689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it-IT" sz="1300" kern="1200">
                          <a:effectLst/>
                        </a:rPr>
                        <a:t>Ministero della Giustizia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Sentenza finale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Esame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412511687"/>
                  </a:ext>
                </a:extLst>
              </a:tr>
              <a:tr h="46308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it-IT" sz="1300" kern="1200">
                          <a:effectLst/>
                        </a:rPr>
                        <a:t>Tre Alte Corti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Sentenza finale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2359656082"/>
                  </a:ext>
                </a:extLst>
              </a:tr>
              <a:tr h="46308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it-IT" sz="1300" kern="1200">
                          <a:effectLst/>
                        </a:rPr>
                        <a:t>Imperatore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 dirty="0">
                          <a:effectLst/>
                        </a:rPr>
                        <a:t>Ratifica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3591801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599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en-GB" dirty="0" smtClean="0"/>
              <a:t>Qing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908720"/>
            <a:ext cx="8496944" cy="5256584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/>
              <a:t>Struttura</a:t>
            </a:r>
            <a:r>
              <a:rPr lang="en-GB" dirty="0" smtClean="0"/>
              <a:t> di </a:t>
            </a:r>
            <a:r>
              <a:rPr lang="en-GB" dirty="0" err="1" smtClean="0"/>
              <a:t>fondo</a:t>
            </a:r>
            <a:r>
              <a:rPr lang="en-GB" dirty="0" smtClean="0"/>
              <a:t> </a:t>
            </a:r>
            <a:r>
              <a:rPr lang="en-GB" dirty="0" err="1" smtClean="0"/>
              <a:t>immutata</a:t>
            </a:r>
            <a:r>
              <a:rPr lang="en-GB" dirty="0" smtClean="0"/>
              <a:t>, ma </a:t>
            </a:r>
            <a:r>
              <a:rPr lang="en-GB" dirty="0" err="1" smtClean="0"/>
              <a:t>funzionariato</a:t>
            </a:r>
            <a:r>
              <a:rPr lang="en-GB" dirty="0" smtClean="0"/>
              <a:t> </a:t>
            </a:r>
            <a:r>
              <a:rPr lang="en-GB" dirty="0" err="1" smtClean="0"/>
              <a:t>aperto</a:t>
            </a:r>
            <a:r>
              <a:rPr lang="en-GB" dirty="0" smtClean="0"/>
              <a:t> e </a:t>
            </a:r>
            <a:r>
              <a:rPr lang="en-GB" dirty="0" err="1" smtClean="0"/>
              <a:t>misto</a:t>
            </a:r>
            <a:r>
              <a:rPr lang="en-GB" dirty="0" smtClean="0"/>
              <a:t> (</a:t>
            </a:r>
            <a:r>
              <a:rPr lang="en-GB" dirty="0" err="1" smtClean="0"/>
              <a:t>sino-mancese</a:t>
            </a:r>
            <a:r>
              <a:rPr lang="en-GB" dirty="0" smtClean="0"/>
              <a:t>), </a:t>
            </a:r>
            <a:r>
              <a:rPr lang="en-GB" dirty="0" err="1" smtClean="0"/>
              <a:t>pur</a:t>
            </a:r>
            <a:r>
              <a:rPr lang="en-GB" dirty="0" smtClean="0"/>
              <a:t> </a:t>
            </a:r>
            <a:r>
              <a:rPr lang="en-GB" dirty="0" err="1" smtClean="0"/>
              <a:t>nella</a:t>
            </a:r>
            <a:r>
              <a:rPr lang="en-GB" dirty="0" smtClean="0"/>
              <a:t> </a:t>
            </a:r>
            <a:r>
              <a:rPr lang="en-GB" dirty="0" err="1" smtClean="0"/>
              <a:t>prevalenza</a:t>
            </a:r>
            <a:r>
              <a:rPr lang="en-GB" dirty="0" smtClean="0"/>
              <a:t> di </a:t>
            </a:r>
            <a:r>
              <a:rPr lang="en-GB" dirty="0" err="1" smtClean="0"/>
              <a:t>mancesi</a:t>
            </a:r>
            <a:endParaRPr lang="en-GB" dirty="0" smtClean="0"/>
          </a:p>
          <a:p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personale</a:t>
            </a:r>
            <a:r>
              <a:rPr lang="en-GB" dirty="0" smtClean="0"/>
              <a:t> ma ‘</a:t>
            </a:r>
            <a:r>
              <a:rPr lang="en-GB" dirty="0" err="1" smtClean="0"/>
              <a:t>illuminato</a:t>
            </a:r>
            <a:r>
              <a:rPr lang="en-GB" dirty="0" smtClean="0"/>
              <a:t>’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tre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imperatori</a:t>
            </a:r>
            <a:r>
              <a:rPr lang="en-GB" dirty="0" smtClean="0"/>
              <a:t> Qing</a:t>
            </a:r>
          </a:p>
          <a:p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molto</a:t>
            </a:r>
            <a:r>
              <a:rPr lang="en-GB" dirty="0" smtClean="0"/>
              <a:t> </a:t>
            </a:r>
            <a:r>
              <a:rPr lang="en-GB" dirty="0" err="1" smtClean="0"/>
              <a:t>attivo</a:t>
            </a:r>
            <a:r>
              <a:rPr lang="en-GB" dirty="0" smtClean="0"/>
              <a:t> </a:t>
            </a:r>
            <a:r>
              <a:rPr lang="en-GB" dirty="0" err="1" smtClean="0"/>
              <a:t>dell’imperatore</a:t>
            </a:r>
            <a:r>
              <a:rPr lang="en-GB" dirty="0" smtClean="0"/>
              <a:t> : </a:t>
            </a:r>
            <a:r>
              <a:rPr lang="en-GB" dirty="0" err="1" smtClean="0"/>
              <a:t>regolarità</a:t>
            </a:r>
            <a:r>
              <a:rPr lang="en-GB" dirty="0" smtClean="0"/>
              <a:t> di </a:t>
            </a:r>
            <a:r>
              <a:rPr lang="en-GB" dirty="0" err="1" smtClean="0"/>
              <a:t>udienze</a:t>
            </a:r>
            <a:r>
              <a:rPr lang="en-GB" dirty="0" smtClean="0"/>
              <a:t>, </a:t>
            </a:r>
            <a:r>
              <a:rPr lang="en-GB" dirty="0" err="1" smtClean="0"/>
              <a:t>riunioni</a:t>
            </a:r>
            <a:r>
              <a:rPr lang="en-GB" dirty="0" smtClean="0"/>
              <a:t>, </a:t>
            </a:r>
            <a:r>
              <a:rPr lang="en-GB" dirty="0" err="1" smtClean="0"/>
              <a:t>consulti</a:t>
            </a:r>
            <a:r>
              <a:rPr lang="en-GB" dirty="0" smtClean="0"/>
              <a:t> (</a:t>
            </a:r>
            <a:r>
              <a:rPr lang="en-GB" dirty="0" err="1" smtClean="0"/>
              <a:t>i</a:t>
            </a:r>
            <a:r>
              <a:rPr lang="en-GB" dirty="0" smtClean="0"/>
              <a:t> ‘</a:t>
            </a:r>
            <a:r>
              <a:rPr lang="en-GB" dirty="0" err="1" smtClean="0"/>
              <a:t>memoriali</a:t>
            </a:r>
            <a:r>
              <a:rPr lang="en-GB" dirty="0" smtClean="0"/>
              <a:t> di palazzo’), </a:t>
            </a:r>
            <a:r>
              <a:rPr lang="en-GB" dirty="0" err="1" smtClean="0"/>
              <a:t>razionalizzazione</a:t>
            </a:r>
            <a:r>
              <a:rPr lang="en-GB" dirty="0" smtClean="0"/>
              <a:t> </a:t>
            </a:r>
            <a:r>
              <a:rPr lang="en-GB" dirty="0" err="1" smtClean="0"/>
              <a:t>dell’apparato</a:t>
            </a:r>
            <a:r>
              <a:rPr lang="en-GB" dirty="0" smtClean="0"/>
              <a:t> </a:t>
            </a:r>
            <a:r>
              <a:rPr lang="en-GB" dirty="0" err="1" smtClean="0"/>
              <a:t>burocratico</a:t>
            </a:r>
            <a:r>
              <a:rPr lang="en-GB" dirty="0" smtClean="0"/>
              <a:t>, </a:t>
            </a:r>
            <a:r>
              <a:rPr lang="en-GB" dirty="0" err="1" smtClean="0"/>
              <a:t>crescente</a:t>
            </a:r>
            <a:r>
              <a:rPr lang="en-GB" dirty="0" smtClean="0"/>
              <a:t> </a:t>
            </a:r>
            <a:r>
              <a:rPr lang="en-GB" dirty="0" err="1" smtClean="0"/>
              <a:t>efficienza</a:t>
            </a:r>
            <a:r>
              <a:rPr lang="en-GB" dirty="0" smtClean="0"/>
              <a:t> </a:t>
            </a:r>
            <a:r>
              <a:rPr lang="en-GB" dirty="0" err="1" smtClean="0"/>
              <a:t>amministrativa</a:t>
            </a:r>
            <a:r>
              <a:rPr lang="en-GB" dirty="0" smtClean="0"/>
              <a:t> (circa 20.000 </a:t>
            </a:r>
            <a:r>
              <a:rPr lang="en-GB" dirty="0" err="1" smtClean="0"/>
              <a:t>funzionari</a:t>
            </a:r>
            <a:r>
              <a:rPr lang="en-GB" dirty="0" smtClean="0"/>
              <a:t> </a:t>
            </a:r>
            <a:r>
              <a:rPr lang="en-GB" dirty="0" err="1" smtClean="0"/>
              <a:t>nel</a:t>
            </a:r>
            <a:r>
              <a:rPr lang="en-GB" dirty="0" smtClean="0"/>
              <a:t> ‘700)</a:t>
            </a:r>
          </a:p>
          <a:p>
            <a:r>
              <a:rPr lang="en-GB" dirty="0" smtClean="0"/>
              <a:t>Sistema di </a:t>
            </a:r>
            <a:r>
              <a:rPr lang="en-GB" dirty="0" err="1" smtClean="0"/>
              <a:t>reclutamento</a:t>
            </a:r>
            <a:r>
              <a:rPr lang="en-GB" dirty="0" smtClean="0"/>
              <a:t> </a:t>
            </a:r>
            <a:r>
              <a:rPr lang="en-GB" dirty="0" err="1" smtClean="0"/>
              <a:t>basato</a:t>
            </a:r>
            <a:r>
              <a:rPr lang="en-GB" dirty="0" smtClean="0"/>
              <a:t> </a:t>
            </a:r>
            <a:r>
              <a:rPr lang="en-GB" dirty="0" err="1" smtClean="0"/>
              <a:t>sugli</a:t>
            </a:r>
            <a:r>
              <a:rPr lang="en-GB" dirty="0" smtClean="0"/>
              <a:t> ‘</a:t>
            </a:r>
            <a:r>
              <a:rPr lang="en-GB" dirty="0" err="1" smtClean="0"/>
              <a:t>esami</a:t>
            </a:r>
            <a:r>
              <a:rPr lang="en-GB" dirty="0" smtClean="0"/>
              <a:t> di </a:t>
            </a:r>
            <a:r>
              <a:rPr lang="en-GB" dirty="0" err="1" smtClean="0"/>
              <a:t>Stato</a:t>
            </a:r>
            <a:r>
              <a:rPr lang="en-GB" dirty="0" smtClean="0"/>
              <a:t>’: circa </a:t>
            </a:r>
            <a:r>
              <a:rPr lang="en-GB" dirty="0" err="1" smtClean="0"/>
              <a:t>il</a:t>
            </a:r>
            <a:r>
              <a:rPr lang="en-GB" dirty="0" smtClean="0"/>
              <a:t> 3%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promossi</a:t>
            </a:r>
            <a:r>
              <a:rPr lang="en-GB" dirty="0" smtClean="0"/>
              <a:t> </a:t>
            </a:r>
            <a:r>
              <a:rPr lang="en-GB" dirty="0" err="1" smtClean="0"/>
              <a:t>ottiene</a:t>
            </a:r>
            <a:r>
              <a:rPr lang="en-GB" dirty="0" smtClean="0"/>
              <a:t> un </a:t>
            </a:r>
            <a:r>
              <a:rPr lang="en-GB" dirty="0" err="1" smtClean="0"/>
              <a:t>posto</a:t>
            </a:r>
            <a:r>
              <a:rPr lang="en-GB" dirty="0" smtClean="0"/>
              <a:t>; </a:t>
            </a:r>
            <a:r>
              <a:rPr lang="en-GB" dirty="0" err="1" smtClean="0"/>
              <a:t>gerarchia</a:t>
            </a:r>
            <a:r>
              <a:rPr lang="en-GB" dirty="0" smtClean="0"/>
              <a:t> di 9 </a:t>
            </a:r>
            <a:r>
              <a:rPr lang="en-GB" dirty="0" err="1" smtClean="0"/>
              <a:t>gradi</a:t>
            </a:r>
            <a:r>
              <a:rPr lang="en-GB" dirty="0" smtClean="0"/>
              <a:t>; </a:t>
            </a:r>
            <a:r>
              <a:rPr lang="en-GB" dirty="0" err="1" smtClean="0"/>
              <a:t>promozioni</a:t>
            </a:r>
            <a:r>
              <a:rPr lang="en-GB" dirty="0" smtClean="0"/>
              <a:t> </a:t>
            </a:r>
            <a:r>
              <a:rPr lang="en-GB" dirty="0" err="1" smtClean="0"/>
              <a:t>ai</a:t>
            </a:r>
            <a:r>
              <a:rPr lang="en-GB" dirty="0" smtClean="0"/>
              <a:t> </a:t>
            </a:r>
            <a:r>
              <a:rPr lang="en-GB" dirty="0" err="1" smtClean="0"/>
              <a:t>gradi</a:t>
            </a:r>
            <a:r>
              <a:rPr lang="en-GB" dirty="0" smtClean="0"/>
              <a:t> </a:t>
            </a:r>
            <a:r>
              <a:rPr lang="en-GB" dirty="0" err="1" smtClean="0"/>
              <a:t>alti</a:t>
            </a:r>
            <a:r>
              <a:rPr lang="en-GB" dirty="0" smtClean="0"/>
              <a:t> legate al </a:t>
            </a:r>
            <a:r>
              <a:rPr lang="en-GB" dirty="0" err="1" smtClean="0"/>
              <a:t>favore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; solo un </a:t>
            </a:r>
            <a:r>
              <a:rPr lang="en-GB" dirty="0" err="1" smtClean="0"/>
              <a:t>decimo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titolari</a:t>
            </a:r>
            <a:r>
              <a:rPr lang="en-GB" dirty="0" smtClean="0"/>
              <a:t> del </a:t>
            </a:r>
            <a:r>
              <a:rPr lang="en-GB" dirty="0" err="1" smtClean="0"/>
              <a:t>massimo</a:t>
            </a:r>
            <a:r>
              <a:rPr lang="en-GB" dirty="0" smtClean="0"/>
              <a:t> </a:t>
            </a:r>
            <a:r>
              <a:rPr lang="en-GB" dirty="0" err="1" smtClean="0"/>
              <a:t>grado</a:t>
            </a:r>
            <a:r>
              <a:rPr lang="en-GB" dirty="0" smtClean="0"/>
              <a:t> </a:t>
            </a:r>
            <a:r>
              <a:rPr lang="en-GB" dirty="0" err="1" smtClean="0"/>
              <a:t>riesce</a:t>
            </a:r>
            <a:r>
              <a:rPr lang="en-GB" dirty="0" smtClean="0"/>
              <a:t> ad </a:t>
            </a:r>
            <a:r>
              <a:rPr lang="en-GB" dirty="0" err="1" smtClean="0"/>
              <a:t>arrivare</a:t>
            </a:r>
            <a:r>
              <a:rPr lang="en-GB" dirty="0" smtClean="0"/>
              <a:t> </a:t>
            </a:r>
            <a:r>
              <a:rPr lang="en-GB" dirty="0" err="1" smtClean="0"/>
              <a:t>ai</a:t>
            </a:r>
            <a:r>
              <a:rPr lang="en-GB" dirty="0" smtClean="0"/>
              <a:t> </a:t>
            </a:r>
            <a:r>
              <a:rPr lang="en-GB" dirty="0" err="1" smtClean="0"/>
              <a:t>vertici</a:t>
            </a:r>
            <a:r>
              <a:rPr lang="en-GB" dirty="0" smtClean="0"/>
              <a:t> </a:t>
            </a:r>
            <a:r>
              <a:rPr lang="en-GB" dirty="0" err="1" smtClean="0"/>
              <a:t>delle</a:t>
            </a:r>
            <a:r>
              <a:rPr lang="en-GB" dirty="0" smtClean="0"/>
              <a:t> </a:t>
            </a:r>
            <a:r>
              <a:rPr lang="en-GB" dirty="0" err="1" smtClean="0"/>
              <a:t>cariche</a:t>
            </a:r>
            <a:r>
              <a:rPr lang="en-GB" dirty="0" smtClean="0"/>
              <a:t> </a:t>
            </a:r>
            <a:r>
              <a:rPr lang="en-GB" dirty="0" err="1" smtClean="0"/>
              <a:t>statali</a:t>
            </a:r>
            <a:r>
              <a:rPr lang="en-GB" dirty="0" smtClean="0"/>
              <a:t>; </a:t>
            </a:r>
            <a:r>
              <a:rPr lang="en-GB" dirty="0" err="1" smtClean="0"/>
              <a:t>promozioni</a:t>
            </a:r>
            <a:r>
              <a:rPr lang="en-GB" dirty="0" smtClean="0"/>
              <a:t> </a:t>
            </a:r>
            <a:r>
              <a:rPr lang="en-GB" dirty="0" err="1" smtClean="0"/>
              <a:t>dai</a:t>
            </a:r>
            <a:r>
              <a:rPr lang="en-GB" dirty="0" smtClean="0"/>
              <a:t> </a:t>
            </a:r>
            <a:r>
              <a:rPr lang="en-GB" dirty="0" err="1" smtClean="0"/>
              <a:t>gradi</a:t>
            </a:r>
            <a:r>
              <a:rPr lang="en-GB" dirty="0" smtClean="0"/>
              <a:t>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bassi</a:t>
            </a:r>
            <a:r>
              <a:rPr lang="en-GB" dirty="0" smtClean="0"/>
              <a:t> legate a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r>
              <a:rPr lang="en-GB" dirty="0" smtClean="0"/>
              <a:t> di </a:t>
            </a:r>
            <a:r>
              <a:rPr lang="en-GB" dirty="0" err="1" smtClean="0"/>
              <a:t>carriere</a:t>
            </a:r>
            <a:r>
              <a:rPr lang="en-GB" dirty="0" smtClean="0"/>
              <a:t> </a:t>
            </a:r>
            <a:r>
              <a:rPr lang="en-GB" dirty="0" err="1" smtClean="0"/>
              <a:t>legata</a:t>
            </a:r>
            <a:r>
              <a:rPr lang="en-GB" dirty="0" smtClean="0"/>
              <a:t> </a:t>
            </a:r>
            <a:r>
              <a:rPr lang="en-GB" dirty="0" err="1" smtClean="0"/>
              <a:t>meno</a:t>
            </a:r>
            <a:r>
              <a:rPr lang="en-GB" dirty="0" smtClean="0"/>
              <a:t> </a:t>
            </a:r>
            <a:r>
              <a:rPr lang="en-GB" dirty="0" err="1" smtClean="0"/>
              <a:t>all’intervento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 e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alle</a:t>
            </a:r>
            <a:r>
              <a:rPr lang="en-GB" dirty="0" smtClean="0"/>
              <a:t> </a:t>
            </a:r>
            <a:r>
              <a:rPr lang="en-GB" dirty="0" err="1" smtClean="0"/>
              <a:t>reti</a:t>
            </a:r>
            <a:r>
              <a:rPr lang="en-GB" dirty="0" smtClean="0"/>
              <a:t> di </a:t>
            </a:r>
            <a:r>
              <a:rPr lang="en-GB" dirty="0" err="1" smtClean="0"/>
              <a:t>patronato</a:t>
            </a:r>
            <a:r>
              <a:rPr lang="en-GB" dirty="0" smtClean="0"/>
              <a:t> e clientele </a:t>
            </a:r>
            <a:r>
              <a:rPr lang="en-GB" dirty="0" err="1" smtClean="0"/>
              <a:t>locali</a:t>
            </a:r>
            <a:endParaRPr lang="en-GB" dirty="0" smtClean="0"/>
          </a:p>
          <a:p>
            <a:r>
              <a:rPr lang="en-GB" dirty="0" err="1" smtClean="0"/>
              <a:t>Burocrazia</a:t>
            </a:r>
            <a:r>
              <a:rPr lang="en-GB" dirty="0" smtClean="0"/>
              <a:t> non </a:t>
            </a:r>
            <a:r>
              <a:rPr lang="en-GB" dirty="0" err="1" smtClean="0"/>
              <a:t>mera</a:t>
            </a:r>
            <a:r>
              <a:rPr lang="en-GB" dirty="0" smtClean="0"/>
              <a:t> </a:t>
            </a:r>
            <a:r>
              <a:rPr lang="en-GB" dirty="0" err="1" smtClean="0"/>
              <a:t>emanazione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volontà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endParaRPr lang="en-GB" dirty="0" smtClean="0"/>
          </a:p>
          <a:p>
            <a:r>
              <a:rPr lang="en-GB" dirty="0" err="1" smtClean="0"/>
              <a:t>Inesistenza</a:t>
            </a:r>
            <a:r>
              <a:rPr lang="en-GB" dirty="0" smtClean="0"/>
              <a:t> di </a:t>
            </a:r>
            <a:r>
              <a:rPr lang="en-GB" dirty="0" err="1" smtClean="0"/>
              <a:t>forme</a:t>
            </a:r>
            <a:r>
              <a:rPr lang="en-GB" dirty="0" smtClean="0"/>
              <a:t> di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resistenti</a:t>
            </a:r>
            <a:r>
              <a:rPr lang="en-GB" dirty="0" smtClean="0"/>
              <a:t>: </a:t>
            </a:r>
            <a:r>
              <a:rPr lang="en-GB" dirty="0" err="1" smtClean="0"/>
              <a:t>ceti</a:t>
            </a:r>
            <a:r>
              <a:rPr lang="en-GB" dirty="0" smtClean="0"/>
              <a:t>, </a:t>
            </a:r>
            <a:r>
              <a:rPr lang="en-GB" dirty="0" err="1" smtClean="0"/>
              <a:t>organizzazioni</a:t>
            </a:r>
            <a:r>
              <a:rPr lang="en-GB" dirty="0" smtClean="0"/>
              <a:t> </a:t>
            </a:r>
            <a:r>
              <a:rPr lang="en-GB" dirty="0" err="1" smtClean="0"/>
              <a:t>ecclesiastiche</a:t>
            </a:r>
            <a:r>
              <a:rPr lang="en-GB" dirty="0" smtClean="0"/>
              <a:t>, </a:t>
            </a:r>
            <a:r>
              <a:rPr lang="en-GB" dirty="0" err="1" smtClean="0"/>
              <a:t>città</a:t>
            </a:r>
            <a:r>
              <a:rPr lang="en-GB" dirty="0" smtClean="0"/>
              <a:t> </a:t>
            </a:r>
            <a:r>
              <a:rPr lang="en-GB" dirty="0" err="1" smtClean="0"/>
              <a:t>libere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14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86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 </a:t>
            </a:r>
            <a:r>
              <a:rPr lang="en-GB" dirty="0" err="1" smtClean="0"/>
              <a:t>burocrazia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Regole</a:t>
            </a:r>
            <a:r>
              <a:rPr lang="en-GB" dirty="0" smtClean="0"/>
              <a:t> di </a:t>
            </a:r>
            <a:r>
              <a:rPr lang="en-GB" dirty="0" err="1" smtClean="0"/>
              <a:t>funzionamento</a:t>
            </a:r>
            <a:r>
              <a:rPr lang="en-GB" dirty="0" smtClean="0"/>
              <a:t>: </a:t>
            </a:r>
            <a:r>
              <a:rPr lang="en-GB" dirty="0" err="1" smtClean="0"/>
              <a:t>attribuzione</a:t>
            </a:r>
            <a:r>
              <a:rPr lang="en-GB" dirty="0" smtClean="0"/>
              <a:t> </a:t>
            </a:r>
            <a:r>
              <a:rPr lang="en-GB" dirty="0" smtClean="0"/>
              <a:t>di </a:t>
            </a:r>
            <a:r>
              <a:rPr lang="en-GB" dirty="0" err="1" smtClean="0"/>
              <a:t>cariche</a:t>
            </a:r>
            <a:r>
              <a:rPr lang="en-GB" dirty="0" smtClean="0"/>
              <a:t> al di </a:t>
            </a:r>
            <a:r>
              <a:rPr lang="en-GB" dirty="0" err="1" smtClean="0"/>
              <a:t>fuori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provincia</a:t>
            </a:r>
            <a:r>
              <a:rPr lang="en-GB" dirty="0" smtClean="0"/>
              <a:t> </a:t>
            </a:r>
            <a:r>
              <a:rPr lang="en-GB" dirty="0" err="1" smtClean="0"/>
              <a:t>d’origine</a:t>
            </a:r>
            <a:endParaRPr lang="en-GB" dirty="0" smtClean="0"/>
          </a:p>
          <a:p>
            <a:r>
              <a:rPr lang="en-GB" dirty="0" err="1" smtClean="0"/>
              <a:t>Orientamenti</a:t>
            </a:r>
            <a:r>
              <a:rPr lang="en-GB" dirty="0" smtClean="0"/>
              <a:t> </a:t>
            </a:r>
            <a:r>
              <a:rPr lang="en-GB" dirty="0" err="1" smtClean="0"/>
              <a:t>normativi</a:t>
            </a:r>
            <a:r>
              <a:rPr lang="en-GB" dirty="0" smtClean="0"/>
              <a:t> </a:t>
            </a:r>
            <a:r>
              <a:rPr lang="en-GB" dirty="0" err="1" smtClean="0"/>
              <a:t>intesi</a:t>
            </a:r>
            <a:r>
              <a:rPr lang="en-GB" dirty="0" smtClean="0"/>
              <a:t> a </a:t>
            </a:r>
            <a:r>
              <a:rPr lang="en-GB" dirty="0" err="1" smtClean="0"/>
              <a:t>produrre</a:t>
            </a:r>
            <a:r>
              <a:rPr lang="en-GB" dirty="0" smtClean="0"/>
              <a:t> </a:t>
            </a:r>
            <a:r>
              <a:rPr lang="en-GB" dirty="0" err="1" smtClean="0"/>
              <a:t>regole</a:t>
            </a:r>
            <a:r>
              <a:rPr lang="en-GB" dirty="0" smtClean="0"/>
              <a:t> operative (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funzionario</a:t>
            </a:r>
            <a:r>
              <a:rPr lang="en-GB" dirty="0" smtClean="0"/>
              <a:t> </a:t>
            </a:r>
            <a:r>
              <a:rPr lang="en-GB" dirty="0" err="1"/>
              <a:t>c</a:t>
            </a:r>
            <a:r>
              <a:rPr lang="en-GB" dirty="0" err="1" smtClean="0"/>
              <a:t>onfuciano</a:t>
            </a:r>
            <a:r>
              <a:rPr lang="en-GB" dirty="0" smtClean="0"/>
              <a:t> come </a:t>
            </a:r>
            <a:r>
              <a:rPr lang="en-GB" dirty="0" err="1" smtClean="0"/>
              <a:t>rappresentante</a:t>
            </a:r>
            <a:r>
              <a:rPr lang="en-GB" dirty="0" smtClean="0"/>
              <a:t> del </a:t>
            </a:r>
            <a:r>
              <a:rPr lang="en-GB" dirty="0" err="1" smtClean="0"/>
              <a:t>carisma</a:t>
            </a:r>
            <a:r>
              <a:rPr lang="en-GB" dirty="0" smtClean="0"/>
              <a:t> del </a:t>
            </a:r>
            <a:r>
              <a:rPr lang="en-GB" dirty="0" err="1" smtClean="0"/>
              <a:t>monarca</a:t>
            </a:r>
            <a:r>
              <a:rPr lang="en-GB" dirty="0" smtClean="0"/>
              <a:t>) e </a:t>
            </a:r>
            <a:r>
              <a:rPr lang="en-GB" dirty="0" err="1" smtClean="0"/>
              <a:t>tali</a:t>
            </a:r>
            <a:r>
              <a:rPr lang="en-GB" dirty="0" smtClean="0"/>
              <a:t> da </a:t>
            </a:r>
            <a:r>
              <a:rPr lang="en-GB" dirty="0" err="1" smtClean="0"/>
              <a:t>moderare</a:t>
            </a:r>
            <a:r>
              <a:rPr lang="en-GB" dirty="0" smtClean="0"/>
              <a:t> la </a:t>
            </a:r>
            <a:r>
              <a:rPr lang="en-GB" dirty="0" err="1" smtClean="0"/>
              <a:t>tendenza</a:t>
            </a:r>
            <a:r>
              <a:rPr lang="en-GB" dirty="0" smtClean="0"/>
              <a:t> a curare </a:t>
            </a:r>
            <a:r>
              <a:rPr lang="en-GB" dirty="0" err="1" smtClean="0"/>
              <a:t>gli</a:t>
            </a:r>
            <a:r>
              <a:rPr lang="en-GB" dirty="0" smtClean="0"/>
              <a:t> </a:t>
            </a:r>
            <a:r>
              <a:rPr lang="en-GB" dirty="0" err="1" smtClean="0"/>
              <a:t>interessi</a:t>
            </a:r>
            <a:r>
              <a:rPr lang="en-GB" dirty="0" smtClean="0"/>
              <a:t> </a:t>
            </a:r>
            <a:r>
              <a:rPr lang="en-GB" dirty="0" err="1" smtClean="0"/>
              <a:t>personali</a:t>
            </a:r>
            <a:r>
              <a:rPr lang="en-GB" dirty="0" smtClean="0"/>
              <a:t>,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famiglia</a:t>
            </a:r>
            <a:r>
              <a:rPr lang="en-GB" dirty="0" smtClean="0"/>
              <a:t> o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regione</a:t>
            </a:r>
            <a:r>
              <a:rPr lang="en-GB" dirty="0" smtClean="0"/>
              <a:t> di </a:t>
            </a:r>
            <a:r>
              <a:rPr lang="en-GB" dirty="0" err="1" smtClean="0"/>
              <a:t>provenienza</a:t>
            </a:r>
            <a:endParaRPr lang="en-GB" dirty="0" smtClean="0"/>
          </a:p>
          <a:p>
            <a:r>
              <a:rPr lang="en-GB" dirty="0" err="1" smtClean="0"/>
              <a:t>Spazi</a:t>
            </a:r>
            <a:r>
              <a:rPr lang="en-GB" dirty="0" smtClean="0"/>
              <a:t> di </a:t>
            </a:r>
            <a:r>
              <a:rPr lang="en-GB" dirty="0" err="1" smtClean="0"/>
              <a:t>iniziativa</a:t>
            </a:r>
            <a:r>
              <a:rPr lang="en-GB" dirty="0" smtClean="0"/>
              <a:t> </a:t>
            </a:r>
            <a:r>
              <a:rPr lang="en-GB" dirty="0" err="1" smtClean="0"/>
              <a:t>personale</a:t>
            </a:r>
            <a:r>
              <a:rPr lang="en-GB" dirty="0" smtClean="0"/>
              <a:t>, </a:t>
            </a:r>
            <a:r>
              <a:rPr lang="en-GB" dirty="0" err="1" smtClean="0"/>
              <a:t>prestigio</a:t>
            </a:r>
            <a:r>
              <a:rPr lang="en-GB" dirty="0" smtClean="0"/>
              <a:t> </a:t>
            </a:r>
            <a:r>
              <a:rPr lang="en-GB" dirty="0" err="1" smtClean="0"/>
              <a:t>sociale</a:t>
            </a:r>
            <a:r>
              <a:rPr lang="en-GB" dirty="0" smtClean="0"/>
              <a:t> come </a:t>
            </a:r>
            <a:r>
              <a:rPr lang="en-GB" dirty="0" err="1" smtClean="0"/>
              <a:t>contrappesi</a:t>
            </a:r>
            <a:r>
              <a:rPr lang="en-GB" dirty="0" smtClean="0"/>
              <a:t> </a:t>
            </a:r>
            <a:r>
              <a:rPr lang="en-GB" dirty="0" err="1" smtClean="0"/>
              <a:t>all’autorità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15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61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7604" y="161541"/>
            <a:ext cx="8686800" cy="454062"/>
          </a:xfrm>
        </p:spPr>
        <p:txBody>
          <a:bodyPr/>
          <a:lstStyle/>
          <a:p>
            <a:r>
              <a:rPr lang="it-IT" sz="2800" dirty="0" smtClean="0"/>
              <a:t>Dipartimenti e ministri ai vertici dello Stato imperiale</a:t>
            </a:r>
            <a:endParaRPr lang="en-GB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255" y="713669"/>
            <a:ext cx="9108504" cy="5519638"/>
          </a:xfrm>
        </p:spPr>
        <p:txBody>
          <a:bodyPr>
            <a:normAutofit fontScale="25000" lnSpcReduction="20000"/>
          </a:bodyPr>
          <a:lstStyle/>
          <a:p>
            <a:r>
              <a:rPr lang="en-GB" sz="5600" kern="0" dirty="0" smtClean="0">
                <a:latin typeface="Verdana" panose="020B0604030504040204" pitchFamily="34" charset="0"/>
              </a:rPr>
              <a:t>In </a:t>
            </a:r>
            <a:r>
              <a:rPr lang="en-GB" sz="5600" kern="0" dirty="0" err="1" smtClean="0">
                <a:latin typeface="Verdana" panose="020B0604030504040204" pitchFamily="34" charset="0"/>
              </a:rPr>
              <a:t>origine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tre</a:t>
            </a:r>
            <a:r>
              <a:rPr lang="en-GB" sz="5600" b="1" kern="0" dirty="0" smtClean="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  <a:r>
              <a:rPr lang="en-GB" sz="5600" b="1" kern="0" dirty="0" err="1" smtClean="0">
                <a:solidFill>
                  <a:srgbClr val="C00000"/>
                </a:solidFill>
                <a:latin typeface="Verdana" panose="020B0604030504040204" pitchFamily="34" charset="0"/>
              </a:rPr>
              <a:t>dipartimenti</a:t>
            </a:r>
            <a:r>
              <a:rPr lang="en-GB" sz="5600" kern="0" dirty="0" smtClean="0">
                <a:latin typeface="Verdana" panose="020B0604030504040204" pitchFamily="34" charset="0"/>
              </a:rPr>
              <a:t>:  </a:t>
            </a:r>
          </a:p>
          <a:p>
            <a:r>
              <a:rPr lang="en-GB" sz="5600" b="1" kern="0" dirty="0" err="1" smtClean="0">
                <a:solidFill>
                  <a:srgbClr val="002060"/>
                </a:solidFill>
                <a:latin typeface="Verdana" panose="020B0604030504040204" pitchFamily="34" charset="0"/>
              </a:rPr>
              <a:t>Segretariato</a:t>
            </a:r>
            <a:r>
              <a:rPr lang="en-GB" sz="5600" b="1" kern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 centrale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il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vero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ufficio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responsabile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dela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politica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imperiale</a:t>
            </a:r>
            <a:r>
              <a:rPr lang="en-GB" sz="5600" kern="0" dirty="0" smtClean="0">
                <a:latin typeface="Verdana" panose="020B0604030504040204" pitchFamily="34" charset="0"/>
              </a:rPr>
              <a:t> e </a:t>
            </a:r>
            <a:r>
              <a:rPr lang="en-GB" sz="5600" kern="0" dirty="0" err="1" smtClean="0">
                <a:latin typeface="Verdana" panose="020B0604030504040204" pitchFamily="34" charset="0"/>
              </a:rPr>
              <a:t>della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preparzione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dei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decreti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imperiali</a:t>
            </a:r>
            <a:r>
              <a:rPr lang="en-GB" sz="5600" kern="0" dirty="0" smtClean="0">
                <a:latin typeface="Verdana" panose="020B0604030504040204" pitchFamily="34" charset="0"/>
              </a:rPr>
              <a:t>; </a:t>
            </a:r>
            <a:r>
              <a:rPr lang="en-GB" sz="5600" kern="0" dirty="0" err="1" smtClean="0">
                <a:latin typeface="Verdana" panose="020B0604030504040204" pitchFamily="34" charset="0"/>
              </a:rPr>
              <a:t>esistente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già</a:t>
            </a:r>
            <a:r>
              <a:rPr lang="en-GB" sz="5600" kern="0" dirty="0" smtClean="0">
                <a:latin typeface="Verdana" panose="020B0604030504040204" pitchFamily="34" charset="0"/>
              </a:rPr>
              <a:t> in </a:t>
            </a:r>
            <a:r>
              <a:rPr lang="en-GB" sz="5600" kern="0" dirty="0" err="1" smtClean="0">
                <a:latin typeface="Verdana" panose="020B0604030504040204" pitchFamily="34" charset="0"/>
              </a:rPr>
              <a:t>epoca</a:t>
            </a:r>
            <a:r>
              <a:rPr lang="en-GB" sz="5600" kern="0" dirty="0" smtClean="0">
                <a:latin typeface="Verdana" panose="020B0604030504040204" pitchFamily="34" charset="0"/>
              </a:rPr>
              <a:t>  S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ong e Yuan,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divenne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l’organo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centrale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dell’amministrazione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civile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poi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abolito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Ming</a:t>
            </a:r>
            <a:endParaRPr lang="en-GB" sz="56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Dipartimento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</a:t>
            </a:r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degli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</a:t>
            </a:r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Affari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di </a:t>
            </a:r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Stato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al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controllo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ministeri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massima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autorità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esecutiva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abolito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dopo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Yuan</a:t>
            </a:r>
            <a:endParaRPr lang="en-GB" sz="56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Cancelleria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con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funzioni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consulenza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e di revision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degl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ieditti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delle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leggi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imperiali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abolita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all’iinzio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della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dinastia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Ming</a:t>
            </a:r>
            <a:endParaRPr lang="en-GB" sz="56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Ministero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 del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Personale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Nomine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smtClean="0">
                <a:latin typeface="Verdana" panose="020B0604030504040204" pitchFamily="34" charset="0"/>
              </a:rPr>
              <a:t>nomine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avanzamenti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disciplina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ricompense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Finanze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err="1" smtClean="0">
                <a:latin typeface="Verdana" panose="020B0604030504040204" pitchFamily="34" charset="0"/>
              </a:rPr>
              <a:t>raccolta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dati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sulla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popolazione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riscossione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tasse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gestione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entrate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statali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Riti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err="1">
                <a:latin typeface="Verdana" panose="020B0604030504040204" pitchFamily="34" charset="0"/>
              </a:rPr>
              <a:t>cerimonie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rituali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sacrifici</a:t>
            </a:r>
            <a:r>
              <a:rPr lang="en-GB" sz="5600" kern="0" dirty="0">
                <a:latin typeface="Verdana" panose="020B0604030504040204" pitchFamily="34" charset="0"/>
              </a:rPr>
              <a:t> di </a:t>
            </a:r>
            <a:r>
              <a:rPr lang="en-GB" sz="5600" kern="0" dirty="0" err="1">
                <a:latin typeface="Verdana" panose="020B0604030504040204" pitchFamily="34" charset="0"/>
              </a:rPr>
              <a:t>Stato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gestione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degli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esami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registro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monaci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buddisti</a:t>
            </a:r>
            <a:r>
              <a:rPr lang="en-GB" sz="5600" kern="0" dirty="0">
                <a:latin typeface="Verdana" panose="020B0604030504040204" pitchFamily="34" charset="0"/>
              </a:rPr>
              <a:t> e </a:t>
            </a:r>
            <a:r>
              <a:rPr lang="en-GB" sz="5600" kern="0" dirty="0" err="1">
                <a:latin typeface="Verdana" panose="020B0604030504040204" pitchFamily="34" charset="0"/>
              </a:rPr>
              <a:t>daoisti</a:t>
            </a:r>
            <a:r>
              <a:rPr lang="en-GB" sz="5600" kern="0" dirty="0">
                <a:latin typeface="Verdana" panose="020B0604030504040204" pitchFamily="34" charset="0"/>
              </a:rPr>
              <a:t>; </a:t>
            </a:r>
            <a:r>
              <a:rPr lang="en-GB" sz="5600" kern="0" dirty="0" err="1">
                <a:latin typeface="Verdana" panose="020B0604030504040204" pitchFamily="34" charset="0"/>
              </a:rPr>
              <a:t>ricezione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degli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inviati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stranieri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cura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degli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affari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esteri</a:t>
            </a:r>
            <a:r>
              <a:rPr lang="en-GB" sz="5600" kern="0" dirty="0">
                <a:latin typeface="Verdana" panose="020B0604030504040204" pitchFamily="34" charset="0"/>
              </a:rPr>
              <a:t> prima </a:t>
            </a:r>
            <a:r>
              <a:rPr lang="en-GB" sz="5600" kern="0" dirty="0" err="1">
                <a:latin typeface="Verdana" panose="020B0604030504040204" pitchFamily="34" charset="0"/>
              </a:rPr>
              <a:t>dell’istituzione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dello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Zongli</a:t>
            </a:r>
            <a:r>
              <a:rPr lang="en-GB" sz="5600" kern="0" dirty="0">
                <a:latin typeface="Verdana" panose="020B0604030504040204" pitchFamily="34" charset="0"/>
              </a:rPr>
              <a:t> Yamen nel1861. </a:t>
            </a:r>
            <a:r>
              <a:rPr lang="en-GB" sz="5600" kern="0" dirty="0" smtClean="0">
                <a:latin typeface="Verdana" panose="020B0604030504040204" pitchFamily="34" charset="0"/>
              </a:rPr>
              <a:t>Il </a:t>
            </a:r>
            <a:r>
              <a:rPr lang="en-GB" sz="5600" b="1" kern="0" dirty="0" err="1" smtClean="0">
                <a:solidFill>
                  <a:srgbClr val="C00000"/>
                </a:solidFill>
                <a:latin typeface="Verdana" panose="020B0604030504040204" pitchFamily="34" charset="0"/>
              </a:rPr>
              <a:t>Lifan</a:t>
            </a:r>
            <a:r>
              <a:rPr lang="en-GB" sz="5600" b="1" kern="0" dirty="0" smtClean="0">
                <a:solidFill>
                  <a:srgbClr val="C00000"/>
                </a:solidFill>
                <a:latin typeface="Verdana" panose="020B0604030504040204" pitchFamily="34" charset="0"/>
              </a:rPr>
              <a:t> Yuan </a:t>
            </a:r>
            <a:r>
              <a:rPr lang="en-GB" sz="5600" kern="0" dirty="0" smtClean="0">
                <a:latin typeface="Verdana" panose="020B0604030504040204" pitchFamily="34" charset="0"/>
              </a:rPr>
              <a:t>è </a:t>
            </a:r>
            <a:r>
              <a:rPr lang="en-GB" sz="5600" kern="0" dirty="0" err="1" smtClean="0">
                <a:latin typeface="Verdana" panose="020B0604030504040204" pitchFamily="34" charset="0"/>
              </a:rPr>
              <a:t>organismo</a:t>
            </a:r>
            <a:r>
              <a:rPr lang="en-GB" sz="5600" kern="0" dirty="0" smtClean="0">
                <a:latin typeface="Verdana" panose="020B0604030504040204" pitchFamily="34" charset="0"/>
              </a:rPr>
              <a:t> di </a:t>
            </a:r>
            <a:r>
              <a:rPr lang="en-GB" sz="5600" kern="0" dirty="0" err="1" smtClean="0">
                <a:latin typeface="Verdana" panose="020B0604030504040204" pitchFamily="34" charset="0"/>
              </a:rPr>
              <a:t>origine</a:t>
            </a:r>
            <a:r>
              <a:rPr lang="en-GB" sz="5600" kern="0" dirty="0" smtClean="0">
                <a:latin typeface="Verdana" panose="020B0604030504040204" pitchFamily="34" charset="0"/>
              </a:rPr>
              <a:t> Ming </a:t>
            </a:r>
            <a:r>
              <a:rPr lang="en-GB" sz="5600" kern="0" dirty="0" err="1" smtClean="0">
                <a:latin typeface="Verdana" panose="020B0604030504040204" pitchFamily="34" charset="0"/>
              </a:rPr>
              <a:t>distinto</a:t>
            </a:r>
            <a:r>
              <a:rPr lang="en-GB" sz="5600" kern="0" dirty="0" smtClean="0">
                <a:latin typeface="Verdana" panose="020B0604030504040204" pitchFamily="34" charset="0"/>
              </a:rPr>
              <a:t> per </a:t>
            </a:r>
            <a:r>
              <a:rPr lang="en-GB" sz="5600" kern="0" dirty="0" err="1" smtClean="0">
                <a:latin typeface="Verdana" panose="020B0604030504040204" pitchFamily="34" charset="0"/>
              </a:rPr>
              <a:t>gli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affari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mongoli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russi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tibetani</a:t>
            </a:r>
            <a:r>
              <a:rPr lang="en-GB" sz="5600" kern="0" dirty="0" smtClean="0">
                <a:latin typeface="Verdana" panose="020B0604030504040204" pitchFamily="34" charset="0"/>
              </a:rPr>
              <a:t> e </a:t>
            </a:r>
            <a:r>
              <a:rPr lang="en-GB" sz="5600" kern="0" dirty="0" err="1" smtClean="0">
                <a:latin typeface="Verdana" panose="020B0604030504040204" pitchFamily="34" charset="0"/>
              </a:rPr>
              <a:t>centro-asiatici</a:t>
            </a:r>
            <a:r>
              <a:rPr lang="en-GB" sz="5600" kern="0" dirty="0" smtClean="0">
                <a:latin typeface="Verdana" panose="020B0604030504040204" pitchFamily="34" charset="0"/>
              </a:rPr>
              <a:t> (dura </a:t>
            </a:r>
            <a:r>
              <a:rPr lang="en-GB" sz="5600" kern="0" dirty="0" err="1" smtClean="0">
                <a:latin typeface="Verdana" panose="020B0604030504040204" pitchFamily="34" charset="0"/>
              </a:rPr>
              <a:t>fino</a:t>
            </a:r>
            <a:r>
              <a:rPr lang="en-GB" sz="5600" kern="0" smtClean="0">
                <a:latin typeface="Verdana" panose="020B0604030504040204" pitchFamily="34" charset="0"/>
              </a:rPr>
              <a:t> al 1912)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degli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affari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militari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della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Difesa</a:t>
            </a:r>
            <a:r>
              <a:rPr lang="en-GB" sz="5600" kern="0" dirty="0">
                <a:latin typeface="Verdana" panose="020B0604030504040204" pitchFamily="34" charset="0"/>
              </a:rPr>
              <a:t>: nomine, </a:t>
            </a:r>
            <a:r>
              <a:rPr lang="en-GB" sz="5600" kern="0" dirty="0" err="1">
                <a:latin typeface="Verdana" panose="020B0604030504040204" pitchFamily="34" charset="0"/>
              </a:rPr>
              <a:t>promozioni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fortificazioni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equipaggiamenti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sistema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>
                <a:latin typeface="Verdana" panose="020B0604030504040204" pitchFamily="34" charset="0"/>
              </a:rPr>
              <a:t>di </a:t>
            </a:r>
            <a:r>
              <a:rPr lang="en-GB" sz="5600" kern="0" dirty="0" err="1">
                <a:latin typeface="Verdana" panose="020B0604030504040204" pitchFamily="34" charset="0"/>
              </a:rPr>
              <a:t>comunicazioni</a:t>
            </a:r>
            <a:r>
              <a:rPr lang="en-GB" sz="5600" kern="0" dirty="0">
                <a:latin typeface="Verdana" panose="020B0604030504040204" pitchFamily="34" charset="0"/>
              </a:rPr>
              <a:t> interne per </a:t>
            </a:r>
            <a:r>
              <a:rPr lang="en-GB" sz="5600" kern="0" dirty="0" err="1">
                <a:latin typeface="Verdana" panose="020B0604030504040204" pitchFamily="34" charset="0"/>
              </a:rPr>
              <a:t>corriere</a:t>
            </a:r>
            <a:r>
              <a:rPr lang="en-GB" sz="5600" kern="0" dirty="0">
                <a:latin typeface="Verdana" panose="020B0604030504040204" pitchFamily="34" charset="0"/>
              </a:rPr>
              <a:t>; </a:t>
            </a:r>
            <a:r>
              <a:rPr lang="en-GB" sz="5600" kern="0" dirty="0" err="1">
                <a:latin typeface="Verdana" panose="020B0604030504040204" pitchFamily="34" charset="0"/>
              </a:rPr>
              <a:t>strategie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militari</a:t>
            </a:r>
            <a:r>
              <a:rPr lang="en-GB" sz="5600" kern="0" dirty="0">
                <a:latin typeface="Verdana" panose="020B0604030504040204" pitchFamily="34" charset="0"/>
              </a:rPr>
              <a:t> in tempo di </a:t>
            </a:r>
            <a:r>
              <a:rPr lang="en-GB" sz="5600" kern="0" dirty="0" err="1">
                <a:latin typeface="Verdana" panose="020B0604030504040204" pitchFamily="34" charset="0"/>
              </a:rPr>
              <a:t>guerra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della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Giustizia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Tribunale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punizion</a:t>
            </a:r>
            <a:r>
              <a:rPr lang="en-GB" sz="5600" b="1" kern="0" dirty="0" err="1" smtClean="0">
                <a:solidFill>
                  <a:srgbClr val="C00000"/>
                </a:solidFill>
                <a:latin typeface="Verdana" panose="020B0604030504040204" pitchFamily="34" charset="0"/>
              </a:rPr>
              <a:t>i</a:t>
            </a:r>
            <a:r>
              <a:rPr lang="en-GB" sz="5600" kern="0" dirty="0" smtClean="0">
                <a:latin typeface="Verdana" panose="020B0604030504040204" pitchFamily="34" charset="0"/>
              </a:rPr>
              <a:t>: </a:t>
            </a:r>
            <a:r>
              <a:rPr lang="en-GB" sz="5600" kern="0" dirty="0" err="1">
                <a:latin typeface="Verdana" panose="020B0604030504040204" pitchFamily="34" charset="0"/>
              </a:rPr>
              <a:t>competenza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smtClean="0">
                <a:latin typeface="Verdana" panose="020B0604030504040204" pitchFamily="34" charset="0"/>
              </a:rPr>
              <a:t>sui </a:t>
            </a:r>
            <a:r>
              <a:rPr lang="en-GB" sz="5600" kern="0" dirty="0" err="1" smtClean="0">
                <a:latin typeface="Verdana" panose="020B0604030504040204" pitchFamily="34" charset="0"/>
              </a:rPr>
              <a:t>procedimenti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penali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Lavori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Pubblici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err="1" smtClean="0">
                <a:latin typeface="Verdana" panose="020B0604030504040204" pitchFamily="34" charset="0"/>
              </a:rPr>
              <a:t>opere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statali</a:t>
            </a:r>
            <a:r>
              <a:rPr lang="en-GB" sz="5600" kern="0" dirty="0">
                <a:latin typeface="Verdana" panose="020B0604030504040204" pitchFamily="34" charset="0"/>
              </a:rPr>
              <a:t> di </a:t>
            </a:r>
            <a:r>
              <a:rPr lang="en-GB" sz="5600" kern="0" dirty="0" err="1" smtClean="0">
                <a:latin typeface="Verdana" panose="020B0604030504040204" pitchFamily="34" charset="0"/>
              </a:rPr>
              <a:t>costruzioni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pubbliche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progetti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reclutamento</a:t>
            </a:r>
            <a:r>
              <a:rPr lang="en-GB" sz="5600" kern="0" dirty="0">
                <a:latin typeface="Verdana" panose="020B0604030504040204" pitchFamily="34" charset="0"/>
              </a:rPr>
              <a:t> di </a:t>
            </a:r>
            <a:r>
              <a:rPr lang="en-GB" sz="5600" kern="0" dirty="0" err="1">
                <a:latin typeface="Verdana" panose="020B0604030504040204" pitchFamily="34" charset="0"/>
              </a:rPr>
              <a:t>manodopera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mantenimento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strade</a:t>
            </a:r>
            <a:r>
              <a:rPr lang="en-GB" sz="5600" kern="0" dirty="0">
                <a:latin typeface="Verdana" panose="020B0604030504040204" pitchFamily="34" charset="0"/>
              </a:rPr>
              <a:t> e </a:t>
            </a:r>
            <a:r>
              <a:rPr lang="en-GB" sz="5600" kern="0" dirty="0" err="1">
                <a:latin typeface="Verdana" panose="020B0604030504040204" pitchFamily="34" charset="0"/>
              </a:rPr>
              <a:t>canali</a:t>
            </a:r>
            <a:r>
              <a:rPr lang="en-GB" sz="5600" kern="0" dirty="0">
                <a:latin typeface="Verdana" panose="020B0604030504040204" pitchFamily="34" charset="0"/>
              </a:rPr>
              <a:t>; </a:t>
            </a:r>
            <a:r>
              <a:rPr lang="en-GB" sz="5600" kern="0" dirty="0" err="1">
                <a:latin typeface="Verdana" panose="020B0604030504040204" pitchFamily="34" charset="0"/>
              </a:rPr>
              <a:t>standardizzazione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pesi</a:t>
            </a:r>
            <a:r>
              <a:rPr lang="en-GB" sz="5600" kern="0" dirty="0">
                <a:latin typeface="Verdana" panose="020B0604030504040204" pitchFamily="34" charset="0"/>
              </a:rPr>
              <a:t> e  </a:t>
            </a:r>
            <a:r>
              <a:rPr lang="en-GB" sz="5600" kern="0" dirty="0" err="1">
                <a:latin typeface="Verdana" panose="020B0604030504040204" pitchFamily="34" charset="0"/>
              </a:rPr>
              <a:t>misure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raccolta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risorse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dalle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campagne</a:t>
            </a:r>
            <a:endParaRPr lang="en-GB" sz="5600" kern="0" dirty="0">
              <a:latin typeface="Verdana" panose="020B0604030504040204" pitchFamily="34" charset="0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16</a:t>
            </a:fld>
            <a:r>
              <a:rPr lang="en-GB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499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 Barrow:</a:t>
            </a:r>
            <a:endParaRPr lang="en-GB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845" y="1147868"/>
            <a:ext cx="7220563" cy="5041106"/>
          </a:xfrm>
          <a:prstGeom prst="rect">
            <a:avLst/>
          </a:prstGeom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17</a:t>
            </a:fld>
            <a:r>
              <a:rPr lang="en-GB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5576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/>
          <a:lstStyle/>
          <a:p>
            <a:r>
              <a:rPr lang="en-GB" dirty="0" smtClean="0"/>
              <a:t>Il </a:t>
            </a:r>
            <a:r>
              <a:rPr lang="en-GB" dirty="0" err="1" smtClean="0"/>
              <a:t>reddito</a:t>
            </a:r>
            <a:r>
              <a:rPr lang="en-GB" dirty="0" smtClean="0"/>
              <a:t> </a:t>
            </a:r>
            <a:r>
              <a:rPr lang="en-GB" dirty="0" err="1" smtClean="0"/>
              <a:t>pubblico</a:t>
            </a:r>
            <a:r>
              <a:rPr lang="en-GB" dirty="0" smtClean="0"/>
              <a:t> e la </a:t>
            </a:r>
            <a:r>
              <a:rPr lang="en-GB" dirty="0" err="1" smtClean="0"/>
              <a:t>tassazione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184576"/>
          </a:xfrm>
        </p:spPr>
        <p:txBody>
          <a:bodyPr>
            <a:noAutofit/>
          </a:bodyPr>
          <a:lstStyle/>
          <a:p>
            <a:r>
              <a:rPr lang="en-GB" sz="1900" dirty="0" err="1" smtClean="0"/>
              <a:t>Limitata</a:t>
            </a:r>
            <a:r>
              <a:rPr lang="en-GB" sz="1900" dirty="0" smtClean="0"/>
              <a:t> </a:t>
            </a:r>
            <a:r>
              <a:rPr lang="en-GB" sz="1900" dirty="0" err="1" smtClean="0"/>
              <a:t>vendita</a:t>
            </a:r>
            <a:r>
              <a:rPr lang="en-GB" sz="1900" dirty="0" smtClean="0"/>
              <a:t> di </a:t>
            </a:r>
            <a:r>
              <a:rPr lang="en-GB" sz="1900" dirty="0" err="1" smtClean="0"/>
              <a:t>uffici</a:t>
            </a:r>
            <a:r>
              <a:rPr lang="en-GB" sz="1900" dirty="0" smtClean="0"/>
              <a:t> (dal 3 al 17 % </a:t>
            </a:r>
            <a:r>
              <a:rPr lang="en-GB" sz="1900" dirty="0" err="1" smtClean="0"/>
              <a:t>delle</a:t>
            </a:r>
            <a:r>
              <a:rPr lang="en-GB" sz="1900" dirty="0" smtClean="0"/>
              <a:t> </a:t>
            </a:r>
            <a:r>
              <a:rPr lang="en-GB" sz="1900" dirty="0" err="1" smtClean="0"/>
              <a:t>entrate</a:t>
            </a:r>
            <a:r>
              <a:rPr lang="en-GB" sz="1900" dirty="0" smtClean="0"/>
              <a:t> </a:t>
            </a:r>
            <a:r>
              <a:rPr lang="en-GB" sz="1900" dirty="0" err="1" smtClean="0"/>
              <a:t>statali</a:t>
            </a:r>
            <a:r>
              <a:rPr lang="en-GB" sz="1900" dirty="0" smtClean="0"/>
              <a:t> </a:t>
            </a:r>
            <a:r>
              <a:rPr lang="en-GB" sz="1900" dirty="0" err="1" smtClean="0"/>
              <a:t>nel</a:t>
            </a:r>
            <a:r>
              <a:rPr lang="en-GB" sz="1900" dirty="0" smtClean="0"/>
              <a:t> ‘700)</a:t>
            </a:r>
          </a:p>
          <a:p>
            <a:r>
              <a:rPr lang="en-GB" sz="1900" dirty="0" err="1" smtClean="0"/>
              <a:t>Tassazione</a:t>
            </a:r>
            <a:r>
              <a:rPr lang="en-GB" sz="1900" dirty="0" smtClean="0"/>
              <a:t> </a:t>
            </a:r>
            <a:r>
              <a:rPr lang="en-GB" sz="1900" dirty="0" err="1" smtClean="0"/>
              <a:t>sul</a:t>
            </a:r>
            <a:r>
              <a:rPr lang="en-GB" sz="1900" dirty="0" smtClean="0"/>
              <a:t> sale: circa </a:t>
            </a:r>
            <a:r>
              <a:rPr lang="en-GB" sz="1900" dirty="0" err="1" smtClean="0"/>
              <a:t>il</a:t>
            </a:r>
            <a:r>
              <a:rPr lang="en-GB" sz="1900" dirty="0" smtClean="0"/>
              <a:t> 12 %  a </a:t>
            </a:r>
            <a:r>
              <a:rPr lang="en-GB" sz="1900" dirty="0" err="1" smtClean="0"/>
              <a:t>metà</a:t>
            </a:r>
            <a:r>
              <a:rPr lang="en-GB" sz="1900" dirty="0" smtClean="0"/>
              <a:t> ‘700</a:t>
            </a:r>
            <a:endParaRPr lang="en-GB" sz="1900" dirty="0"/>
          </a:p>
          <a:p>
            <a:r>
              <a:rPr lang="en-GB" sz="1900" dirty="0" err="1" smtClean="0"/>
              <a:t>Monopoli</a:t>
            </a:r>
            <a:r>
              <a:rPr lang="en-GB" sz="1900" dirty="0" smtClean="0"/>
              <a:t> del </a:t>
            </a:r>
            <a:r>
              <a:rPr lang="en-GB" sz="1900" dirty="0" err="1" smtClean="0"/>
              <a:t>commercio</a:t>
            </a:r>
            <a:r>
              <a:rPr lang="en-GB" sz="1900" dirty="0" smtClean="0"/>
              <a:t> del sale a </a:t>
            </a:r>
            <a:r>
              <a:rPr lang="en-GB" sz="1900" dirty="0" err="1" smtClean="0"/>
              <a:t>livello</a:t>
            </a:r>
            <a:r>
              <a:rPr lang="en-GB" sz="1900" dirty="0" smtClean="0"/>
              <a:t> locale in </a:t>
            </a:r>
            <a:r>
              <a:rPr lang="en-GB" sz="1900" dirty="0" err="1" smtClean="0"/>
              <a:t>cambio</a:t>
            </a:r>
            <a:r>
              <a:rPr lang="en-GB" sz="1900" dirty="0" smtClean="0"/>
              <a:t> di </a:t>
            </a:r>
            <a:r>
              <a:rPr lang="en-GB" sz="1900" dirty="0" err="1" smtClean="0"/>
              <a:t>consistenti</a:t>
            </a:r>
            <a:r>
              <a:rPr lang="en-GB" sz="1900" dirty="0" smtClean="0"/>
              <a:t> </a:t>
            </a:r>
            <a:r>
              <a:rPr lang="en-GB" sz="1900" dirty="0" err="1" smtClean="0"/>
              <a:t>anticipi</a:t>
            </a:r>
            <a:r>
              <a:rPr lang="en-GB" sz="1900" dirty="0" smtClean="0"/>
              <a:t> (</a:t>
            </a:r>
            <a:r>
              <a:rPr lang="en-GB" sz="1900" dirty="0" err="1" smtClean="0"/>
              <a:t>grande</a:t>
            </a:r>
            <a:r>
              <a:rPr lang="en-GB" sz="1900" dirty="0" smtClean="0"/>
              <a:t> </a:t>
            </a:r>
            <a:r>
              <a:rPr lang="en-GB" sz="1900" dirty="0" err="1" smtClean="0"/>
              <a:t>commercio</a:t>
            </a:r>
            <a:r>
              <a:rPr lang="en-GB" sz="1900" dirty="0" smtClean="0"/>
              <a:t> del sale </a:t>
            </a:r>
            <a:r>
              <a:rPr lang="en-GB" sz="1900" dirty="0" err="1" smtClean="0"/>
              <a:t>fonte</a:t>
            </a:r>
            <a:r>
              <a:rPr lang="en-GB" sz="1900" dirty="0" smtClean="0"/>
              <a:t> di </a:t>
            </a:r>
            <a:r>
              <a:rPr lang="en-GB" sz="1900" dirty="0" err="1" smtClean="0"/>
              <a:t>notevoilissime</a:t>
            </a:r>
            <a:r>
              <a:rPr lang="en-GB" sz="1900" dirty="0" smtClean="0"/>
              <a:t> </a:t>
            </a:r>
            <a:r>
              <a:rPr lang="en-GB" sz="1900" dirty="0" err="1" smtClean="0"/>
              <a:t>ricchezze</a:t>
            </a:r>
            <a:r>
              <a:rPr lang="en-GB" sz="1900" dirty="0" smtClean="0"/>
              <a:t> private)</a:t>
            </a:r>
          </a:p>
          <a:p>
            <a:r>
              <a:rPr lang="en-GB" sz="1900" dirty="0" err="1" smtClean="0"/>
              <a:t>Imposta</a:t>
            </a:r>
            <a:r>
              <a:rPr lang="en-GB" sz="1900" dirty="0" smtClean="0"/>
              <a:t> </a:t>
            </a:r>
            <a:r>
              <a:rPr lang="en-GB" sz="1900" dirty="0" err="1" smtClean="0"/>
              <a:t>fondiaria</a:t>
            </a:r>
            <a:r>
              <a:rPr lang="en-GB" sz="1900" dirty="0" smtClean="0"/>
              <a:t>: circa </a:t>
            </a:r>
            <a:r>
              <a:rPr lang="en-GB" sz="1900" dirty="0" err="1" smtClean="0"/>
              <a:t>il</a:t>
            </a:r>
            <a:r>
              <a:rPr lang="en-GB" sz="1900" dirty="0" smtClean="0"/>
              <a:t> 75 % a </a:t>
            </a:r>
            <a:r>
              <a:rPr lang="en-GB" sz="1900" dirty="0" err="1" smtClean="0"/>
              <a:t>metà</a:t>
            </a:r>
            <a:r>
              <a:rPr lang="en-GB" sz="1900" dirty="0" smtClean="0"/>
              <a:t> ’700</a:t>
            </a:r>
          </a:p>
          <a:p>
            <a:r>
              <a:rPr lang="en-GB" sz="1900" dirty="0" err="1" smtClean="0"/>
              <a:t>Pagamento</a:t>
            </a:r>
            <a:r>
              <a:rPr lang="en-GB" sz="1900" dirty="0" smtClean="0"/>
              <a:t> in </a:t>
            </a:r>
            <a:r>
              <a:rPr lang="en-GB" sz="1900" dirty="0" err="1" smtClean="0"/>
              <a:t>argento</a:t>
            </a:r>
            <a:r>
              <a:rPr lang="en-GB" sz="1900" dirty="0" smtClean="0"/>
              <a:t>: </a:t>
            </a:r>
            <a:r>
              <a:rPr lang="en-GB" sz="1900" dirty="0" err="1" smtClean="0"/>
              <a:t>imposta</a:t>
            </a:r>
            <a:r>
              <a:rPr lang="en-GB" sz="1900" dirty="0" smtClean="0"/>
              <a:t> </a:t>
            </a:r>
            <a:r>
              <a:rPr lang="en-GB" sz="1900" dirty="0" err="1" smtClean="0"/>
              <a:t>vera</a:t>
            </a:r>
            <a:r>
              <a:rPr lang="en-GB" sz="1900" dirty="0" smtClean="0"/>
              <a:t> e </a:t>
            </a:r>
            <a:r>
              <a:rPr lang="en-GB" sz="1900" dirty="0" err="1" smtClean="0"/>
              <a:t>propria</a:t>
            </a:r>
            <a:r>
              <a:rPr lang="en-GB" sz="1900" dirty="0" smtClean="0"/>
              <a:t> e </a:t>
            </a:r>
            <a:r>
              <a:rPr lang="en-GB" sz="1900" dirty="0" err="1" smtClean="0"/>
              <a:t>commutazione</a:t>
            </a:r>
            <a:r>
              <a:rPr lang="en-GB" sz="1900" dirty="0" smtClean="0"/>
              <a:t> di </a:t>
            </a:r>
            <a:r>
              <a:rPr lang="en-GB" sz="1900" dirty="0" err="1" smtClean="0"/>
              <a:t>prestazioni</a:t>
            </a:r>
            <a:r>
              <a:rPr lang="en-GB" sz="1900" dirty="0" smtClean="0"/>
              <a:t> </a:t>
            </a:r>
            <a:r>
              <a:rPr lang="en-GB" sz="1900" dirty="0" err="1" smtClean="0"/>
              <a:t>servili</a:t>
            </a:r>
            <a:r>
              <a:rPr lang="en-GB" sz="1900" dirty="0" smtClean="0"/>
              <a:t>, </a:t>
            </a:r>
            <a:r>
              <a:rPr lang="en-GB" sz="1900" dirty="0" err="1" smtClean="0"/>
              <a:t>oneri</a:t>
            </a:r>
            <a:r>
              <a:rPr lang="en-GB" sz="1900" dirty="0" smtClean="0"/>
              <a:t> </a:t>
            </a:r>
            <a:r>
              <a:rPr lang="en-GB" sz="1900" dirty="0" err="1" smtClean="0"/>
              <a:t>aggiuntivi</a:t>
            </a:r>
            <a:r>
              <a:rPr lang="en-GB" sz="1900" dirty="0" smtClean="0"/>
              <a:t> </a:t>
            </a:r>
            <a:r>
              <a:rPr lang="en-GB" sz="1900" dirty="0" err="1" smtClean="0"/>
              <a:t>dovuti</a:t>
            </a:r>
            <a:r>
              <a:rPr lang="en-GB" sz="1900" dirty="0" smtClean="0"/>
              <a:t> </a:t>
            </a:r>
            <a:r>
              <a:rPr lang="en-GB" sz="1900" dirty="0" err="1" smtClean="0"/>
              <a:t>alle</a:t>
            </a:r>
            <a:r>
              <a:rPr lang="en-GB" sz="1900" dirty="0" smtClean="0"/>
              <a:t> </a:t>
            </a:r>
            <a:r>
              <a:rPr lang="en-GB" sz="1900" dirty="0" err="1" smtClean="0"/>
              <a:t>forme</a:t>
            </a:r>
            <a:r>
              <a:rPr lang="en-GB" sz="1900" dirty="0" smtClean="0"/>
              <a:t> di </a:t>
            </a:r>
            <a:r>
              <a:rPr lang="en-GB" sz="1900" dirty="0" err="1" smtClean="0"/>
              <a:t>riscossione</a:t>
            </a:r>
            <a:endParaRPr lang="en-GB" sz="1900" dirty="0" smtClean="0"/>
          </a:p>
          <a:p>
            <a:r>
              <a:rPr lang="en-GB" sz="1900" dirty="0" err="1" smtClean="0"/>
              <a:t>Diseguaglianza</a:t>
            </a:r>
            <a:r>
              <a:rPr lang="en-GB" sz="1900" dirty="0" smtClean="0"/>
              <a:t> </a:t>
            </a:r>
            <a:r>
              <a:rPr lang="en-GB" sz="1900" dirty="0" err="1" smtClean="0"/>
              <a:t>nella</a:t>
            </a:r>
            <a:r>
              <a:rPr lang="en-GB" sz="1900" dirty="0" smtClean="0"/>
              <a:t> </a:t>
            </a:r>
            <a:r>
              <a:rPr lang="en-GB" sz="1900" dirty="0" err="1" smtClean="0"/>
              <a:t>ripartizione</a:t>
            </a:r>
            <a:r>
              <a:rPr lang="en-GB" sz="1900" dirty="0" smtClean="0"/>
              <a:t>: </a:t>
            </a:r>
            <a:r>
              <a:rPr lang="en-GB" sz="1900" dirty="0" err="1" smtClean="0"/>
              <a:t>più</a:t>
            </a:r>
            <a:r>
              <a:rPr lang="en-GB" sz="1900" dirty="0" smtClean="0"/>
              <a:t> </a:t>
            </a:r>
            <a:r>
              <a:rPr lang="en-GB" sz="1900" dirty="0" err="1" smtClean="0"/>
              <a:t>gravata</a:t>
            </a:r>
            <a:r>
              <a:rPr lang="en-GB" sz="1900" dirty="0" smtClean="0"/>
              <a:t> la </a:t>
            </a:r>
            <a:r>
              <a:rPr lang="en-GB" sz="1900" dirty="0" err="1" smtClean="0"/>
              <a:t>piccola</a:t>
            </a:r>
            <a:r>
              <a:rPr lang="en-GB" sz="1900" dirty="0" smtClean="0"/>
              <a:t> </a:t>
            </a:r>
            <a:r>
              <a:rPr lang="en-GB" sz="1900" dirty="0" err="1" smtClean="0"/>
              <a:t>proprietà</a:t>
            </a:r>
            <a:r>
              <a:rPr lang="en-GB" sz="1900" dirty="0" smtClean="0"/>
              <a:t>, </a:t>
            </a:r>
            <a:r>
              <a:rPr lang="en-GB" sz="1900" dirty="0" err="1" smtClean="0"/>
              <a:t>meno</a:t>
            </a:r>
            <a:r>
              <a:rPr lang="en-GB" sz="1900" dirty="0" smtClean="0"/>
              <a:t> la </a:t>
            </a:r>
            <a:r>
              <a:rPr lang="en-GB" sz="1900" dirty="0" err="1" smtClean="0"/>
              <a:t>grande</a:t>
            </a:r>
            <a:r>
              <a:rPr lang="en-GB" sz="1900" dirty="0" smtClean="0"/>
              <a:t> </a:t>
            </a:r>
            <a:r>
              <a:rPr lang="en-GB" sz="1900" dirty="0" err="1" smtClean="0"/>
              <a:t>proprietà</a:t>
            </a:r>
            <a:endParaRPr lang="en-GB" sz="1900" dirty="0" smtClean="0"/>
          </a:p>
          <a:p>
            <a:r>
              <a:rPr lang="en-GB" sz="1900" dirty="0" err="1" smtClean="0"/>
              <a:t>Ampia</a:t>
            </a:r>
            <a:r>
              <a:rPr lang="en-GB" sz="1900" dirty="0" smtClean="0"/>
              <a:t> </a:t>
            </a:r>
            <a:r>
              <a:rPr lang="en-GB" sz="1900" dirty="0" err="1" smtClean="0"/>
              <a:t>corruzione</a:t>
            </a:r>
            <a:r>
              <a:rPr lang="en-GB" sz="1900" dirty="0" smtClean="0"/>
              <a:t>: </a:t>
            </a:r>
            <a:r>
              <a:rPr lang="en-GB" sz="1900" dirty="0" err="1" smtClean="0"/>
              <a:t>riscossioni</a:t>
            </a:r>
            <a:r>
              <a:rPr lang="en-GB" sz="1900" dirty="0" smtClean="0"/>
              <a:t> elevate non </a:t>
            </a:r>
            <a:r>
              <a:rPr lang="en-GB" sz="1900" dirty="0" err="1" smtClean="0"/>
              <a:t>registrate</a:t>
            </a:r>
            <a:r>
              <a:rPr lang="en-GB" sz="1900" dirty="0" smtClean="0"/>
              <a:t> e non </a:t>
            </a:r>
            <a:r>
              <a:rPr lang="en-GB" sz="1900" dirty="0" err="1" smtClean="0"/>
              <a:t>versate</a:t>
            </a:r>
            <a:r>
              <a:rPr lang="en-GB" sz="1900" dirty="0" smtClean="0"/>
              <a:t> </a:t>
            </a:r>
            <a:r>
              <a:rPr lang="en-GB" sz="1900" dirty="0" err="1" smtClean="0"/>
              <a:t>allo</a:t>
            </a:r>
            <a:r>
              <a:rPr lang="en-GB" sz="1900" dirty="0" smtClean="0"/>
              <a:t> </a:t>
            </a:r>
            <a:r>
              <a:rPr lang="en-GB" sz="1900" dirty="0" err="1" smtClean="0"/>
              <a:t>Stato</a:t>
            </a:r>
            <a:r>
              <a:rPr lang="en-GB" sz="1900" dirty="0" smtClean="0"/>
              <a:t>; </a:t>
            </a:r>
            <a:r>
              <a:rPr lang="en-GB" sz="1900" dirty="0" err="1" smtClean="0"/>
              <a:t>brutalità</a:t>
            </a:r>
            <a:r>
              <a:rPr lang="en-GB" sz="1900" dirty="0" smtClean="0"/>
              <a:t> </a:t>
            </a:r>
            <a:r>
              <a:rPr lang="en-GB" sz="1900" dirty="0" err="1" smtClean="0"/>
              <a:t>nelle</a:t>
            </a:r>
            <a:r>
              <a:rPr lang="en-GB" sz="1900" dirty="0" smtClean="0"/>
              <a:t> </a:t>
            </a:r>
            <a:r>
              <a:rPr lang="en-GB" sz="1900" dirty="0" err="1" smtClean="0"/>
              <a:t>forme</a:t>
            </a:r>
            <a:r>
              <a:rPr lang="en-GB" sz="1900" dirty="0" smtClean="0"/>
              <a:t> di </a:t>
            </a:r>
            <a:r>
              <a:rPr lang="en-GB" sz="1900" dirty="0" err="1" smtClean="0"/>
              <a:t>riscossione</a:t>
            </a:r>
            <a:endParaRPr lang="en-GB" sz="1900" dirty="0" smtClean="0"/>
          </a:p>
          <a:p>
            <a:r>
              <a:rPr lang="en-GB" sz="1900" dirty="0" err="1" smtClean="0"/>
              <a:t>Prelievo</a:t>
            </a:r>
            <a:r>
              <a:rPr lang="en-GB" sz="1900" dirty="0" smtClean="0"/>
              <a:t> non </a:t>
            </a:r>
            <a:r>
              <a:rPr lang="en-GB" sz="1900" dirty="0" err="1" smtClean="0"/>
              <a:t>particolarmente</a:t>
            </a:r>
            <a:r>
              <a:rPr lang="en-GB" sz="1900" dirty="0" smtClean="0"/>
              <a:t> </a:t>
            </a:r>
            <a:r>
              <a:rPr lang="en-GB" sz="1900" dirty="0" err="1" smtClean="0"/>
              <a:t>pesante</a:t>
            </a:r>
            <a:r>
              <a:rPr lang="en-GB" sz="1900" dirty="0" smtClean="0"/>
              <a:t>; </a:t>
            </a:r>
            <a:r>
              <a:rPr lang="en-GB" sz="1900" dirty="0" err="1" smtClean="0"/>
              <a:t>ampie</a:t>
            </a:r>
            <a:r>
              <a:rPr lang="en-GB" sz="1900" dirty="0" smtClean="0"/>
              <a:t> quote di </a:t>
            </a:r>
            <a:r>
              <a:rPr lang="en-GB" sz="1900" dirty="0" err="1" smtClean="0"/>
              <a:t>terreni</a:t>
            </a:r>
            <a:r>
              <a:rPr lang="en-GB" sz="1900" dirty="0" smtClean="0"/>
              <a:t> non </a:t>
            </a:r>
            <a:r>
              <a:rPr lang="en-GB" sz="1900" dirty="0" err="1" smtClean="0"/>
              <a:t>censiti</a:t>
            </a:r>
            <a:r>
              <a:rPr lang="en-GB" sz="1900" dirty="0" smtClean="0"/>
              <a:t>, </a:t>
            </a:r>
            <a:r>
              <a:rPr lang="en-GB" sz="1900" dirty="0" err="1" smtClean="0"/>
              <a:t>mancanza</a:t>
            </a:r>
            <a:r>
              <a:rPr lang="en-GB" sz="1900" dirty="0" smtClean="0"/>
              <a:t> di </a:t>
            </a:r>
            <a:r>
              <a:rPr lang="en-GB" sz="1900" dirty="0" err="1" smtClean="0"/>
              <a:t>catasti</a:t>
            </a:r>
            <a:r>
              <a:rPr lang="en-GB" sz="1900" dirty="0" smtClean="0"/>
              <a:t> </a:t>
            </a:r>
            <a:r>
              <a:rPr lang="en-GB" sz="1900" dirty="0" err="1" smtClean="0"/>
              <a:t>aggiornati</a:t>
            </a:r>
            <a:r>
              <a:rPr lang="en-GB" sz="1900" dirty="0" smtClean="0"/>
              <a:t>; </a:t>
            </a:r>
            <a:r>
              <a:rPr lang="en-GB" sz="1900" dirty="0" err="1" smtClean="0"/>
              <a:t>relativa</a:t>
            </a:r>
            <a:r>
              <a:rPr lang="en-GB" sz="1900" dirty="0" smtClean="0"/>
              <a:t> </a:t>
            </a:r>
            <a:r>
              <a:rPr lang="en-GB" sz="1900" dirty="0" err="1" smtClean="0"/>
              <a:t>moderazione</a:t>
            </a:r>
            <a:r>
              <a:rPr lang="en-GB" sz="1900" dirty="0" smtClean="0"/>
              <a:t> </a:t>
            </a:r>
            <a:r>
              <a:rPr lang="en-GB" sz="1900" dirty="0" err="1" smtClean="0"/>
              <a:t>fiscale</a:t>
            </a:r>
            <a:r>
              <a:rPr lang="en-GB" sz="1900" dirty="0" smtClean="0"/>
              <a:t> (Kangxi </a:t>
            </a:r>
            <a:r>
              <a:rPr lang="en-GB" sz="1900" dirty="0" err="1" smtClean="0"/>
              <a:t>fissa</a:t>
            </a:r>
            <a:r>
              <a:rPr lang="en-GB" sz="1900" dirty="0" smtClean="0"/>
              <a:t> in </a:t>
            </a:r>
            <a:r>
              <a:rPr lang="en-GB" sz="1900" dirty="0" err="1" smtClean="0"/>
              <a:t>perpetuo</a:t>
            </a:r>
            <a:r>
              <a:rPr lang="en-GB" sz="1900" dirty="0" smtClean="0"/>
              <a:t> </a:t>
            </a:r>
            <a:r>
              <a:rPr lang="en-GB" sz="1900" dirty="0" err="1" smtClean="0"/>
              <a:t>nel</a:t>
            </a:r>
            <a:r>
              <a:rPr lang="en-GB" sz="1900" dirty="0" smtClean="0"/>
              <a:t> 1713 </a:t>
            </a:r>
            <a:r>
              <a:rPr lang="en-GB" sz="1900" dirty="0" err="1" smtClean="0"/>
              <a:t>l’ammontare</a:t>
            </a:r>
            <a:r>
              <a:rPr lang="en-GB" sz="1900" dirty="0" smtClean="0"/>
              <a:t> di </a:t>
            </a:r>
            <a:r>
              <a:rPr lang="en-GB" sz="1900" dirty="0" err="1" smtClean="0"/>
              <a:t>una</a:t>
            </a:r>
            <a:r>
              <a:rPr lang="en-GB" sz="1900" dirty="0" smtClean="0"/>
              <a:t> </a:t>
            </a:r>
            <a:r>
              <a:rPr lang="en-GB" sz="1900" dirty="0" err="1" smtClean="0"/>
              <a:t>tassa</a:t>
            </a:r>
            <a:r>
              <a:rPr lang="en-GB" sz="1900" dirty="0" smtClean="0"/>
              <a:t> </a:t>
            </a:r>
            <a:r>
              <a:rPr lang="en-GB" sz="1900" dirty="0" err="1" smtClean="0"/>
              <a:t>sostitutiva</a:t>
            </a:r>
            <a:r>
              <a:rPr lang="en-GB" sz="1900" dirty="0" smtClean="0"/>
              <a:t> di </a:t>
            </a:r>
            <a:r>
              <a:rPr lang="en-GB" sz="1900" dirty="0" err="1" smtClean="0"/>
              <a:t>prestazioni</a:t>
            </a:r>
            <a:r>
              <a:rPr lang="en-GB" sz="1900" dirty="0" smtClean="0"/>
              <a:t> </a:t>
            </a:r>
            <a:r>
              <a:rPr lang="en-GB" sz="1900" dirty="0" err="1" smtClean="0"/>
              <a:t>personali</a:t>
            </a:r>
            <a:r>
              <a:rPr lang="en-GB" sz="1900" dirty="0" smtClean="0"/>
              <a:t>)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18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303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90066"/>
          </a:xfrm>
        </p:spPr>
        <p:txBody>
          <a:bodyPr/>
          <a:lstStyle/>
          <a:p>
            <a:r>
              <a:rPr lang="en-GB" dirty="0" err="1" smtClean="0"/>
              <a:t>Strategia</a:t>
            </a:r>
            <a:r>
              <a:rPr lang="en-GB" dirty="0" smtClean="0"/>
              <a:t> </a:t>
            </a:r>
            <a:r>
              <a:rPr lang="en-GB" dirty="0" err="1" smtClean="0"/>
              <a:t>fiscale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Qing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544616"/>
          </a:xfrm>
        </p:spPr>
        <p:txBody>
          <a:bodyPr>
            <a:noAutofit/>
          </a:bodyPr>
          <a:lstStyle/>
          <a:p>
            <a:r>
              <a:rPr lang="en-GB" sz="2300" dirty="0" err="1"/>
              <a:t>Moderazione</a:t>
            </a:r>
            <a:r>
              <a:rPr lang="en-GB" sz="2300" dirty="0"/>
              <a:t> </a:t>
            </a:r>
            <a:r>
              <a:rPr lang="en-GB" sz="2300" dirty="0" err="1"/>
              <a:t>fiscale</a:t>
            </a:r>
            <a:r>
              <a:rPr lang="en-GB" sz="2300" dirty="0"/>
              <a:t> come parte </a:t>
            </a:r>
            <a:r>
              <a:rPr lang="en-GB" sz="2300" dirty="0" err="1"/>
              <a:t>della</a:t>
            </a:r>
            <a:r>
              <a:rPr lang="en-GB" sz="2300" dirty="0"/>
              <a:t> </a:t>
            </a:r>
            <a:r>
              <a:rPr lang="en-GB" sz="2300" dirty="0" err="1"/>
              <a:t>strategia</a:t>
            </a:r>
            <a:r>
              <a:rPr lang="en-GB" sz="2300" dirty="0"/>
              <a:t> di </a:t>
            </a:r>
            <a:r>
              <a:rPr lang="en-GB" sz="2300" dirty="0" err="1"/>
              <a:t>consolidamento</a:t>
            </a:r>
            <a:r>
              <a:rPr lang="en-GB" sz="2300" dirty="0"/>
              <a:t> </a:t>
            </a:r>
            <a:r>
              <a:rPr lang="en-GB" sz="2300" dirty="0" err="1"/>
              <a:t>dei</a:t>
            </a:r>
            <a:r>
              <a:rPr lang="en-GB" sz="2300" dirty="0"/>
              <a:t> </a:t>
            </a:r>
            <a:r>
              <a:rPr lang="en-GB" sz="2300" dirty="0" smtClean="0"/>
              <a:t>Qing</a:t>
            </a:r>
          </a:p>
          <a:p>
            <a:r>
              <a:rPr lang="en-GB" sz="2300" dirty="0" err="1" smtClean="0"/>
              <a:t>Rispetto</a:t>
            </a:r>
            <a:r>
              <a:rPr lang="en-GB" sz="2300" dirty="0" smtClean="0"/>
              <a:t> </a:t>
            </a:r>
            <a:r>
              <a:rPr lang="en-GB" sz="2300" dirty="0" err="1" smtClean="0"/>
              <a:t>della</a:t>
            </a:r>
            <a:r>
              <a:rPr lang="en-GB" sz="2300" dirty="0" smtClean="0"/>
              <a:t> </a:t>
            </a:r>
            <a:r>
              <a:rPr lang="en-GB" sz="2300" dirty="0" err="1" smtClean="0"/>
              <a:t>popolazione</a:t>
            </a:r>
            <a:r>
              <a:rPr lang="en-GB" sz="2300" dirty="0" smtClean="0"/>
              <a:t> sotto </a:t>
            </a:r>
            <a:r>
              <a:rPr lang="en-GB" sz="2300" dirty="0" err="1" smtClean="0"/>
              <a:t>il</a:t>
            </a:r>
            <a:r>
              <a:rPr lang="en-GB" sz="2300" dirty="0" smtClean="0"/>
              <a:t> </a:t>
            </a:r>
            <a:r>
              <a:rPr lang="en-GB" sz="2300" dirty="0" err="1" smtClean="0"/>
              <a:t>profilo</a:t>
            </a:r>
            <a:r>
              <a:rPr lang="en-GB" sz="2300" dirty="0" smtClean="0"/>
              <a:t> </a:t>
            </a:r>
            <a:r>
              <a:rPr lang="en-GB" sz="2300" dirty="0" err="1" smtClean="0"/>
              <a:t>fiscale</a:t>
            </a:r>
            <a:r>
              <a:rPr lang="en-GB" sz="2300" dirty="0" smtClean="0"/>
              <a:t> </a:t>
            </a:r>
            <a:r>
              <a:rPr lang="en-GB" sz="2300" dirty="0" err="1" smtClean="0"/>
              <a:t>funzionale</a:t>
            </a:r>
            <a:r>
              <a:rPr lang="en-GB" sz="2300" dirty="0" smtClean="0"/>
              <a:t> </a:t>
            </a:r>
            <a:r>
              <a:rPr lang="en-GB" sz="2300" dirty="0" err="1" smtClean="0"/>
              <a:t>sia</a:t>
            </a:r>
            <a:r>
              <a:rPr lang="en-GB" sz="2300" dirty="0" smtClean="0"/>
              <a:t> </a:t>
            </a:r>
            <a:r>
              <a:rPr lang="en-GB" sz="2300" dirty="0" err="1" smtClean="0"/>
              <a:t>all’ordine</a:t>
            </a:r>
            <a:r>
              <a:rPr lang="en-GB" sz="2300" dirty="0" smtClean="0"/>
              <a:t> </a:t>
            </a:r>
            <a:r>
              <a:rPr lang="en-GB" sz="2300" dirty="0" err="1" smtClean="0"/>
              <a:t>pubblico</a:t>
            </a:r>
            <a:r>
              <a:rPr lang="en-GB" sz="2300" dirty="0" smtClean="0"/>
              <a:t> </a:t>
            </a:r>
            <a:r>
              <a:rPr lang="en-GB" sz="2300" dirty="0" err="1" smtClean="0"/>
              <a:t>sia</a:t>
            </a:r>
            <a:r>
              <a:rPr lang="en-GB" sz="2300" dirty="0" smtClean="0"/>
              <a:t> al </a:t>
            </a:r>
            <a:r>
              <a:rPr lang="en-GB" sz="2300" dirty="0" err="1" smtClean="0"/>
              <a:t>buon</a:t>
            </a:r>
            <a:r>
              <a:rPr lang="en-GB" sz="2300" dirty="0" smtClean="0"/>
              <a:t> </a:t>
            </a:r>
            <a:r>
              <a:rPr lang="en-GB" sz="2300" dirty="0" err="1" smtClean="0"/>
              <a:t>governo</a:t>
            </a:r>
            <a:r>
              <a:rPr lang="en-GB" sz="2300" dirty="0" smtClean="0"/>
              <a:t> e al </a:t>
            </a:r>
            <a:r>
              <a:rPr lang="en-GB" sz="2300" dirty="0" err="1" smtClean="0"/>
              <a:t>successo</a:t>
            </a:r>
            <a:r>
              <a:rPr lang="en-GB" sz="2300" dirty="0" smtClean="0"/>
              <a:t> </a:t>
            </a:r>
            <a:r>
              <a:rPr lang="en-GB" sz="2300" dirty="0" err="1" smtClean="0"/>
              <a:t>dei</a:t>
            </a:r>
            <a:r>
              <a:rPr lang="en-GB" sz="2300" dirty="0" smtClean="0"/>
              <a:t> </a:t>
            </a:r>
            <a:r>
              <a:rPr lang="en-GB" sz="2300" dirty="0" err="1" smtClean="0"/>
              <a:t>funzionari</a:t>
            </a:r>
            <a:endParaRPr lang="en-GB" sz="2300" dirty="0" smtClean="0"/>
          </a:p>
          <a:p>
            <a:r>
              <a:rPr lang="en-GB" sz="2300" dirty="0" err="1" smtClean="0"/>
              <a:t>Minimizzazione</a:t>
            </a:r>
            <a:r>
              <a:rPr lang="en-GB" sz="2300" dirty="0" smtClean="0"/>
              <a:t> </a:t>
            </a:r>
            <a:r>
              <a:rPr lang="en-GB" sz="2300" dirty="0" err="1" smtClean="0"/>
              <a:t>dei</a:t>
            </a:r>
            <a:r>
              <a:rPr lang="en-GB" sz="2300" dirty="0" smtClean="0"/>
              <a:t> </a:t>
            </a:r>
            <a:r>
              <a:rPr lang="en-GB" sz="2300" dirty="0" err="1" smtClean="0"/>
              <a:t>contrasti</a:t>
            </a:r>
            <a:r>
              <a:rPr lang="en-GB" sz="2300" dirty="0" smtClean="0"/>
              <a:t> di </a:t>
            </a:r>
            <a:r>
              <a:rPr lang="en-GB" sz="2300" dirty="0" err="1" smtClean="0"/>
              <a:t>interesse</a:t>
            </a:r>
            <a:r>
              <a:rPr lang="en-GB" sz="2300" dirty="0" smtClean="0"/>
              <a:t> </a:t>
            </a:r>
            <a:r>
              <a:rPr lang="en-GB" sz="2300" dirty="0" err="1" smtClean="0"/>
              <a:t>tra</a:t>
            </a:r>
            <a:r>
              <a:rPr lang="en-GB" sz="2300" dirty="0" smtClean="0"/>
              <a:t> </a:t>
            </a:r>
            <a:r>
              <a:rPr lang="en-GB" sz="2300" dirty="0" err="1" smtClean="0"/>
              <a:t>dinastia</a:t>
            </a:r>
            <a:r>
              <a:rPr lang="en-GB" sz="2300" dirty="0" smtClean="0"/>
              <a:t> </a:t>
            </a:r>
            <a:r>
              <a:rPr lang="en-GB" sz="2300" dirty="0" err="1" smtClean="0"/>
              <a:t>mancese</a:t>
            </a:r>
            <a:r>
              <a:rPr lang="en-GB" sz="2300" dirty="0" smtClean="0"/>
              <a:t> e </a:t>
            </a:r>
            <a:r>
              <a:rPr lang="en-GB" sz="2300" dirty="0" err="1" smtClean="0"/>
              <a:t>sudditi</a:t>
            </a:r>
            <a:r>
              <a:rPr lang="en-GB" sz="2300" dirty="0" smtClean="0"/>
              <a:t> </a:t>
            </a:r>
            <a:r>
              <a:rPr lang="en-GB" sz="2300" dirty="0" err="1" smtClean="0"/>
              <a:t>cinesi</a:t>
            </a:r>
            <a:endParaRPr lang="en-GB" sz="2300" dirty="0" smtClean="0"/>
          </a:p>
          <a:p>
            <a:r>
              <a:rPr lang="en-GB" sz="2300" dirty="0" err="1" smtClean="0"/>
              <a:t>Comparabilità</a:t>
            </a:r>
            <a:r>
              <a:rPr lang="en-GB" sz="2300" dirty="0" smtClean="0"/>
              <a:t> </a:t>
            </a:r>
            <a:r>
              <a:rPr lang="en-GB" sz="2300" dirty="0" err="1" smtClean="0"/>
              <a:t>tra</a:t>
            </a:r>
            <a:r>
              <a:rPr lang="en-GB" sz="2300" dirty="0" smtClean="0"/>
              <a:t> </a:t>
            </a:r>
            <a:r>
              <a:rPr lang="en-GB" sz="2300" dirty="0" err="1" smtClean="0"/>
              <a:t>pressione</a:t>
            </a:r>
            <a:r>
              <a:rPr lang="en-GB" sz="2300" dirty="0" smtClean="0"/>
              <a:t> </a:t>
            </a:r>
            <a:r>
              <a:rPr lang="en-GB" sz="2300" dirty="0" err="1" smtClean="0"/>
              <a:t>fiscale</a:t>
            </a:r>
            <a:r>
              <a:rPr lang="en-GB" sz="2300" dirty="0" smtClean="0"/>
              <a:t> </a:t>
            </a:r>
            <a:r>
              <a:rPr lang="en-GB" sz="2300" dirty="0" err="1" smtClean="0"/>
              <a:t>nello</a:t>
            </a:r>
            <a:r>
              <a:rPr lang="en-GB" sz="2300" dirty="0" smtClean="0"/>
              <a:t> </a:t>
            </a:r>
            <a:r>
              <a:rPr lang="en-GB" sz="2300" dirty="0" err="1" smtClean="0"/>
              <a:t>Stato</a:t>
            </a:r>
            <a:r>
              <a:rPr lang="en-GB" sz="2300" dirty="0" smtClean="0"/>
              <a:t> </a:t>
            </a:r>
            <a:r>
              <a:rPr lang="en-GB" sz="2300" dirty="0" err="1" smtClean="0"/>
              <a:t>dei</a:t>
            </a:r>
            <a:r>
              <a:rPr lang="en-GB" sz="2300" dirty="0" smtClean="0"/>
              <a:t> Qing e in </a:t>
            </a:r>
            <a:r>
              <a:rPr lang="en-GB" sz="2300" dirty="0" err="1" smtClean="0"/>
              <a:t>analoghe</a:t>
            </a:r>
            <a:r>
              <a:rPr lang="en-GB" sz="2300" dirty="0" smtClean="0"/>
              <a:t> </a:t>
            </a:r>
            <a:r>
              <a:rPr lang="en-GB" sz="2300" dirty="0" err="1" smtClean="0"/>
              <a:t>comunità</a:t>
            </a:r>
            <a:r>
              <a:rPr lang="en-GB" sz="2300" dirty="0" smtClean="0"/>
              <a:t> </a:t>
            </a:r>
            <a:r>
              <a:rPr lang="en-GB" sz="2300" dirty="0" err="1" smtClean="0"/>
              <a:t>statali</a:t>
            </a:r>
            <a:r>
              <a:rPr lang="en-GB" sz="2300" dirty="0" smtClean="0"/>
              <a:t> non </a:t>
            </a:r>
            <a:r>
              <a:rPr lang="en-GB" sz="2300" dirty="0" err="1" smtClean="0"/>
              <a:t>dispotiche</a:t>
            </a:r>
            <a:r>
              <a:rPr lang="en-GB" sz="2300" dirty="0" smtClean="0"/>
              <a:t> </a:t>
            </a:r>
            <a:r>
              <a:rPr lang="en-GB" sz="2300" dirty="0" err="1" smtClean="0"/>
              <a:t>contemporanee</a:t>
            </a:r>
            <a:r>
              <a:rPr lang="en-GB" sz="2300" dirty="0" smtClean="0"/>
              <a:t> (4-8 % del </a:t>
            </a:r>
            <a:r>
              <a:rPr lang="en-GB" sz="2300" dirty="0" err="1" smtClean="0"/>
              <a:t>reddito</a:t>
            </a:r>
            <a:r>
              <a:rPr lang="en-GB" sz="2300" dirty="0" smtClean="0"/>
              <a:t> </a:t>
            </a:r>
            <a:r>
              <a:rPr lang="en-GB" sz="2300" dirty="0" err="1" smtClean="0"/>
              <a:t>nazionale</a:t>
            </a:r>
            <a:r>
              <a:rPr lang="en-GB" sz="2300" dirty="0" smtClean="0"/>
              <a:t>, in Europa 5-8 %) </a:t>
            </a:r>
            <a:r>
              <a:rPr lang="en-GB" sz="2300" b="1" dirty="0" smtClean="0">
                <a:solidFill>
                  <a:srgbClr val="002060"/>
                </a:solidFill>
              </a:rPr>
              <a:t>[</a:t>
            </a:r>
            <a:r>
              <a:rPr lang="en-GB" sz="2300" b="1" u="sng" dirty="0" err="1" smtClean="0">
                <a:solidFill>
                  <a:srgbClr val="002060"/>
                </a:solidFill>
              </a:rPr>
              <a:t>Dati</a:t>
            </a:r>
            <a:r>
              <a:rPr lang="en-GB" sz="2300" b="1" u="sng" dirty="0" smtClean="0">
                <a:solidFill>
                  <a:srgbClr val="002060"/>
                </a:solidFill>
              </a:rPr>
              <a:t> 2012</a:t>
            </a:r>
            <a:r>
              <a:rPr lang="en-GB" sz="2300" b="1" dirty="0" smtClean="0">
                <a:solidFill>
                  <a:srgbClr val="002060"/>
                </a:solidFill>
              </a:rPr>
              <a:t> (% </a:t>
            </a:r>
            <a:r>
              <a:rPr lang="en-GB" sz="2300" b="1" dirty="0" err="1">
                <a:solidFill>
                  <a:srgbClr val="002060"/>
                </a:solidFill>
              </a:rPr>
              <a:t>su</a:t>
            </a:r>
            <a:r>
              <a:rPr lang="en-GB" sz="2300" b="1" dirty="0">
                <a:solidFill>
                  <a:srgbClr val="002060"/>
                </a:solidFill>
              </a:rPr>
              <a:t> </a:t>
            </a:r>
            <a:r>
              <a:rPr lang="en-GB" sz="2300" b="1" dirty="0" smtClean="0">
                <a:solidFill>
                  <a:srgbClr val="002060"/>
                </a:solidFill>
              </a:rPr>
              <a:t>GDP </a:t>
            </a:r>
            <a:r>
              <a:rPr lang="en-GB" sz="2300" b="1" dirty="0" err="1" smtClean="0">
                <a:solidFill>
                  <a:srgbClr val="002060"/>
                </a:solidFill>
              </a:rPr>
              <a:t>della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 smtClean="0">
                <a:solidFill>
                  <a:srgbClr val="002060"/>
                </a:solidFill>
              </a:rPr>
              <a:t>tassazione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 smtClean="0">
                <a:solidFill>
                  <a:srgbClr val="002060"/>
                </a:solidFill>
              </a:rPr>
              <a:t>sul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 smtClean="0">
                <a:solidFill>
                  <a:srgbClr val="002060"/>
                </a:solidFill>
              </a:rPr>
              <a:t>reddito</a:t>
            </a:r>
            <a:r>
              <a:rPr lang="en-GB" sz="2300" b="1" dirty="0" smtClean="0">
                <a:solidFill>
                  <a:srgbClr val="002060"/>
                </a:solidFill>
              </a:rPr>
              <a:t>): </a:t>
            </a:r>
            <a:r>
              <a:rPr lang="en-GB" sz="2300" b="1" dirty="0" smtClean="0">
                <a:solidFill>
                  <a:srgbClr val="FFC000"/>
                </a:solidFill>
              </a:rPr>
              <a:t>Italia</a:t>
            </a:r>
            <a:r>
              <a:rPr lang="en-GB" sz="2300" b="1" dirty="0" smtClean="0">
                <a:solidFill>
                  <a:srgbClr val="002060"/>
                </a:solidFill>
              </a:rPr>
              <a:t>, </a:t>
            </a:r>
            <a:r>
              <a:rPr lang="en-GB" sz="2300" b="1" dirty="0" smtClean="0">
                <a:solidFill>
                  <a:srgbClr val="FF0000"/>
                </a:solidFill>
              </a:rPr>
              <a:t>44,4 %</a:t>
            </a:r>
            <a:r>
              <a:rPr lang="en-GB" sz="2300" b="1" dirty="0" smtClean="0">
                <a:solidFill>
                  <a:srgbClr val="002060"/>
                </a:solidFill>
              </a:rPr>
              <a:t>; </a:t>
            </a:r>
            <a:r>
              <a:rPr lang="en-GB" sz="2300" b="1" dirty="0">
                <a:solidFill>
                  <a:srgbClr val="FFC000"/>
                </a:solidFill>
              </a:rPr>
              <a:t>Germania</a:t>
            </a:r>
            <a:r>
              <a:rPr lang="en-GB" sz="2300" b="1" dirty="0" smtClean="0">
                <a:solidFill>
                  <a:srgbClr val="002060"/>
                </a:solidFill>
              </a:rPr>
              <a:t> 37,6 %; </a:t>
            </a:r>
            <a:r>
              <a:rPr lang="en-GB" sz="2300" b="1" dirty="0">
                <a:solidFill>
                  <a:srgbClr val="FFC000"/>
                </a:solidFill>
              </a:rPr>
              <a:t>Francia</a:t>
            </a:r>
            <a:r>
              <a:rPr lang="en-GB" sz="2300" b="1" dirty="0" smtClean="0">
                <a:solidFill>
                  <a:srgbClr val="002060"/>
                </a:solidFill>
              </a:rPr>
              <a:t>, 45,3 %; </a:t>
            </a:r>
            <a:r>
              <a:rPr lang="en-GB" sz="2300" b="1" dirty="0" err="1">
                <a:solidFill>
                  <a:srgbClr val="FFC000"/>
                </a:solidFill>
              </a:rPr>
              <a:t>Lussemburgo</a:t>
            </a:r>
            <a:r>
              <a:rPr lang="en-GB" sz="2300" b="1" dirty="0" smtClean="0">
                <a:solidFill>
                  <a:srgbClr val="002060"/>
                </a:solidFill>
              </a:rPr>
              <a:t>, 37,8%; </a:t>
            </a:r>
            <a:r>
              <a:rPr lang="en-GB" sz="2300" b="1" dirty="0" err="1">
                <a:solidFill>
                  <a:srgbClr val="FFC000"/>
                </a:solidFill>
              </a:rPr>
              <a:t>Regno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>
                <a:solidFill>
                  <a:srgbClr val="FFC000"/>
                </a:solidFill>
              </a:rPr>
              <a:t>Unito</a:t>
            </a:r>
            <a:r>
              <a:rPr lang="en-GB" sz="2300" b="1" dirty="0" smtClean="0">
                <a:solidFill>
                  <a:srgbClr val="002060"/>
                </a:solidFill>
              </a:rPr>
              <a:t>, 35,2 %;  </a:t>
            </a:r>
            <a:r>
              <a:rPr lang="en-GB" sz="2300" b="1" dirty="0" err="1">
                <a:solidFill>
                  <a:srgbClr val="FFC000"/>
                </a:solidFill>
              </a:rPr>
              <a:t>Svizzera</a:t>
            </a:r>
            <a:r>
              <a:rPr lang="en-GB" sz="2300" b="1" dirty="0" smtClean="0">
                <a:solidFill>
                  <a:srgbClr val="002060"/>
                </a:solidFill>
              </a:rPr>
              <a:t>, 28,2% </a:t>
            </a:r>
            <a:r>
              <a:rPr lang="en-GB" sz="2300" b="1" dirty="0" err="1">
                <a:solidFill>
                  <a:srgbClr val="FFC000"/>
                </a:solidFill>
              </a:rPr>
              <a:t>Usa</a:t>
            </a:r>
            <a:r>
              <a:rPr lang="en-GB" sz="2300" b="1" dirty="0" smtClean="0">
                <a:solidFill>
                  <a:srgbClr val="002060"/>
                </a:solidFill>
              </a:rPr>
              <a:t>, </a:t>
            </a:r>
            <a:r>
              <a:rPr lang="en-GB" sz="2300" b="1" dirty="0" smtClean="0">
                <a:solidFill>
                  <a:srgbClr val="00FF00"/>
                </a:solidFill>
              </a:rPr>
              <a:t>24,3 %</a:t>
            </a:r>
            <a:r>
              <a:rPr lang="en-GB" sz="2300" b="1" dirty="0" smtClean="0">
                <a:solidFill>
                  <a:srgbClr val="002060"/>
                </a:solidFill>
              </a:rPr>
              <a:t>; </a:t>
            </a:r>
            <a:r>
              <a:rPr lang="en-GB" sz="2300" b="1" dirty="0" err="1">
                <a:solidFill>
                  <a:srgbClr val="FFC000"/>
                </a:solidFill>
              </a:rPr>
              <a:t>Corea</a:t>
            </a:r>
            <a:r>
              <a:rPr lang="en-GB" sz="2300" b="1" dirty="0">
                <a:solidFill>
                  <a:srgbClr val="002060"/>
                </a:solidFill>
              </a:rPr>
              <a:t>, 26,8</a:t>
            </a:r>
            <a:r>
              <a:rPr lang="en-GB" sz="2300" b="1" dirty="0" smtClean="0">
                <a:solidFill>
                  <a:srgbClr val="002060"/>
                </a:solidFill>
              </a:rPr>
              <a:t>%; </a:t>
            </a:r>
            <a:r>
              <a:rPr lang="en-GB" sz="2300" b="1" dirty="0">
                <a:solidFill>
                  <a:srgbClr val="FFC000"/>
                </a:solidFill>
              </a:rPr>
              <a:t>media</a:t>
            </a:r>
            <a:r>
              <a:rPr lang="en-GB" sz="2300" b="1" dirty="0" smtClean="0">
                <a:solidFill>
                  <a:srgbClr val="002060"/>
                </a:solidFill>
              </a:rPr>
              <a:t> OECD 34,1 %; </a:t>
            </a:r>
            <a:r>
              <a:rPr lang="en-GB" sz="2300" b="1" dirty="0" err="1">
                <a:solidFill>
                  <a:srgbClr val="FFC000"/>
                </a:solidFill>
              </a:rPr>
              <a:t>Cina</a:t>
            </a:r>
            <a:r>
              <a:rPr lang="en-GB" sz="2300" b="1" dirty="0" smtClean="0">
                <a:solidFill>
                  <a:srgbClr val="002060"/>
                </a:solidFill>
              </a:rPr>
              <a:t>: non </a:t>
            </a:r>
            <a:r>
              <a:rPr lang="en-GB" sz="2300" b="1" dirty="0" err="1" smtClean="0">
                <a:solidFill>
                  <a:srgbClr val="002060"/>
                </a:solidFill>
              </a:rPr>
              <a:t>disponibili</a:t>
            </a:r>
            <a:r>
              <a:rPr lang="en-GB" sz="2300" b="1" dirty="0" smtClean="0">
                <a:solidFill>
                  <a:srgbClr val="002060"/>
                </a:solidFill>
              </a:rPr>
              <a:t>; </a:t>
            </a:r>
            <a:r>
              <a:rPr lang="en-GB" sz="2300" b="1" u="sng" dirty="0" err="1" smtClean="0">
                <a:solidFill>
                  <a:srgbClr val="002060"/>
                </a:solidFill>
              </a:rPr>
              <a:t>fonte</a:t>
            </a:r>
            <a:r>
              <a:rPr lang="en-GB" sz="2300" b="1" dirty="0" smtClean="0">
                <a:solidFill>
                  <a:srgbClr val="002060"/>
                </a:solidFill>
              </a:rPr>
              <a:t>: </a:t>
            </a:r>
            <a:r>
              <a:rPr lang="en-GB" sz="2300" b="1" dirty="0">
                <a:solidFill>
                  <a:srgbClr val="0000FF"/>
                </a:solidFill>
              </a:rPr>
              <a:t>OECD Statistics</a:t>
            </a:r>
            <a:r>
              <a:rPr lang="en-GB" sz="2300" b="1" dirty="0">
                <a:solidFill>
                  <a:srgbClr val="002060"/>
                </a:solidFill>
              </a:rPr>
              <a:t>, </a:t>
            </a:r>
            <a:r>
              <a:rPr lang="en-GB" sz="2300" b="1" dirty="0">
                <a:solidFill>
                  <a:srgbClr val="002060"/>
                </a:solidFill>
                <a:hlinkClick r:id="rId3"/>
              </a:rPr>
              <a:t>http://www.oecd.org/</a:t>
            </a:r>
            <a:r>
              <a:rPr lang="en-GB" sz="2300" b="1" dirty="0">
                <a:solidFill>
                  <a:srgbClr val="002060"/>
                </a:solidFill>
              </a:rPr>
              <a:t>]</a:t>
            </a:r>
          </a:p>
          <a:p>
            <a:r>
              <a:rPr lang="en-GB" sz="2300" dirty="0" err="1" smtClean="0"/>
              <a:t>Debolezza</a:t>
            </a:r>
            <a:r>
              <a:rPr lang="en-GB" sz="2300" dirty="0" smtClean="0"/>
              <a:t> </a:t>
            </a:r>
            <a:r>
              <a:rPr lang="en-GB" sz="2300" dirty="0" err="1" smtClean="0"/>
              <a:t>della</a:t>
            </a:r>
            <a:r>
              <a:rPr lang="en-GB" sz="2300" dirty="0" smtClean="0"/>
              <a:t> base </a:t>
            </a:r>
            <a:r>
              <a:rPr lang="en-GB" sz="2300" dirty="0" err="1" smtClean="0"/>
              <a:t>fiscale</a:t>
            </a:r>
            <a:r>
              <a:rPr lang="en-GB" sz="2300" dirty="0" smtClean="0"/>
              <a:t> </a:t>
            </a:r>
            <a:r>
              <a:rPr lang="en-GB" sz="2300" dirty="0" err="1" smtClean="0"/>
              <a:t>dello</a:t>
            </a:r>
            <a:r>
              <a:rPr lang="en-GB" sz="2300" dirty="0" smtClean="0"/>
              <a:t> </a:t>
            </a:r>
            <a:r>
              <a:rPr lang="en-GB" sz="2300" dirty="0" err="1" smtClean="0"/>
              <a:t>Stato</a:t>
            </a:r>
            <a:r>
              <a:rPr lang="en-GB" sz="2300" dirty="0" smtClean="0"/>
              <a:t> Qing </a:t>
            </a:r>
            <a:endParaRPr lang="en-GB" sz="23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19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4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en-GB" b="1" dirty="0" err="1" smtClean="0">
                <a:solidFill>
                  <a:srgbClr val="FFC000"/>
                </a:solidFill>
              </a:rPr>
              <a:t>Lezione</a:t>
            </a:r>
            <a:r>
              <a:rPr lang="en-GB" b="1" smtClean="0">
                <a:solidFill>
                  <a:srgbClr val="FFC000"/>
                </a:solidFill>
              </a:rPr>
              <a:t> 5</a:t>
            </a:r>
            <a:r>
              <a:rPr lang="en-GB" b="1" dirty="0" smtClean="0">
                <a:solidFill>
                  <a:srgbClr val="FFC000"/>
                </a:solidFill>
              </a:rPr>
              <a:t/>
            </a:r>
            <a:br>
              <a:rPr lang="en-GB" b="1" dirty="0" smtClean="0">
                <a:solidFill>
                  <a:srgbClr val="FFC000"/>
                </a:solidFill>
              </a:rPr>
            </a:br>
            <a:r>
              <a:rPr lang="en-GB" b="1" dirty="0" smtClean="0">
                <a:solidFill>
                  <a:srgbClr val="FFC000"/>
                </a:solidFill>
              </a:rPr>
              <a:t/>
            </a:r>
            <a:br>
              <a:rPr lang="en-GB" b="1" dirty="0" smtClean="0">
                <a:solidFill>
                  <a:srgbClr val="FFC000"/>
                </a:solidFill>
              </a:rPr>
            </a:br>
            <a:r>
              <a:rPr lang="en-GB" b="1" dirty="0" smtClean="0">
                <a:solidFill>
                  <a:srgbClr val="FFC000"/>
                </a:solidFill>
              </a:rPr>
              <a:t>Le </a:t>
            </a:r>
            <a:r>
              <a:rPr lang="en-GB" b="1" dirty="0" err="1" smtClean="0">
                <a:solidFill>
                  <a:srgbClr val="FFC000"/>
                </a:solidFill>
              </a:rPr>
              <a:t>relazioni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tra</a:t>
            </a:r>
            <a:r>
              <a:rPr lang="en-GB" b="1" dirty="0" smtClean="0">
                <a:solidFill>
                  <a:srgbClr val="FFC000"/>
                </a:solidFill>
              </a:rPr>
              <a:t> Europa e la </a:t>
            </a:r>
            <a:r>
              <a:rPr lang="en-GB" b="1" dirty="0" err="1" smtClean="0">
                <a:solidFill>
                  <a:srgbClr val="FFC000"/>
                </a:solidFill>
              </a:rPr>
              <a:t>Cina</a:t>
            </a:r>
            <a:r>
              <a:rPr lang="en-GB" b="1" dirty="0" smtClean="0">
                <a:solidFill>
                  <a:srgbClr val="FFC000"/>
                </a:solidFill>
              </a:rPr>
              <a:t> in </a:t>
            </a:r>
            <a:r>
              <a:rPr lang="en-GB" b="1" dirty="0" err="1" smtClean="0">
                <a:solidFill>
                  <a:srgbClr val="FFC000"/>
                </a:solidFill>
              </a:rPr>
              <a:t>età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moderna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17032"/>
            <a:ext cx="8229600" cy="24091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 smtClean="0">
                <a:solidFill>
                  <a:srgbClr val="002060"/>
                </a:solidFill>
              </a:rPr>
              <a:t>Lo </a:t>
            </a:r>
            <a:r>
              <a:rPr lang="en-GB" sz="2800" dirty="0" err="1" smtClean="0">
                <a:solidFill>
                  <a:srgbClr val="002060"/>
                </a:solidFill>
              </a:rPr>
              <a:t>Stato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imperiale</a:t>
            </a:r>
            <a:r>
              <a:rPr lang="en-GB" sz="2800" dirty="0" smtClean="0">
                <a:solidFill>
                  <a:srgbClr val="002060"/>
                </a:solidFill>
              </a:rPr>
              <a:t> Qing </a:t>
            </a:r>
            <a:r>
              <a:rPr lang="en-GB" sz="2800" dirty="0" err="1" smtClean="0">
                <a:solidFill>
                  <a:srgbClr val="002060"/>
                </a:solidFill>
              </a:rPr>
              <a:t>nel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Settecento</a:t>
            </a: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/>
          <a:lstStyle/>
          <a:p>
            <a:fld id="{BFB70C46-FDDA-420F-91A1-9A3A4415F343}" type="slidenum">
              <a:rPr lang="en-GB" smtClean="0"/>
              <a:t>2</a:t>
            </a:fld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232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economico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Presenza</a:t>
            </a:r>
            <a:r>
              <a:rPr lang="en-GB" dirty="0" smtClean="0"/>
              <a:t> minima come </a:t>
            </a:r>
            <a:r>
              <a:rPr lang="en-GB" dirty="0" err="1" smtClean="0"/>
              <a:t>imprenditore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(</a:t>
            </a:r>
            <a:r>
              <a:rPr lang="en-GB" dirty="0" err="1" smtClean="0"/>
              <a:t>demanio</a:t>
            </a:r>
            <a:r>
              <a:rPr lang="en-GB" dirty="0" smtClean="0"/>
              <a:t> 8% del </a:t>
            </a:r>
            <a:r>
              <a:rPr lang="en-GB" dirty="0" err="1" smtClean="0"/>
              <a:t>suolo</a:t>
            </a:r>
            <a:r>
              <a:rPr lang="en-GB" dirty="0" smtClean="0"/>
              <a:t>; 92 % </a:t>
            </a:r>
            <a:r>
              <a:rPr lang="en-GB" dirty="0" err="1" smtClean="0"/>
              <a:t>proprietà</a:t>
            </a:r>
            <a:r>
              <a:rPr lang="en-GB" dirty="0" smtClean="0"/>
              <a:t> </a:t>
            </a:r>
            <a:r>
              <a:rPr lang="en-GB" dirty="0" err="1" smtClean="0"/>
              <a:t>privata</a:t>
            </a:r>
            <a:r>
              <a:rPr lang="en-GB" dirty="0" smtClean="0"/>
              <a:t>; </a:t>
            </a:r>
            <a:r>
              <a:rPr lang="en-GB" dirty="0" err="1" smtClean="0"/>
              <a:t>contrasto</a:t>
            </a:r>
            <a:r>
              <a:rPr lang="en-GB" dirty="0" smtClean="0"/>
              <a:t> con </a:t>
            </a:r>
            <a:r>
              <a:rPr lang="en-GB" dirty="0" err="1" smtClean="0"/>
              <a:t>l’impero</a:t>
            </a:r>
            <a:r>
              <a:rPr lang="en-GB" dirty="0" smtClean="0"/>
              <a:t> </a:t>
            </a:r>
            <a:r>
              <a:rPr lang="en-GB" dirty="0" err="1" smtClean="0"/>
              <a:t>zarista</a:t>
            </a:r>
            <a:r>
              <a:rPr lang="en-GB" dirty="0" smtClean="0"/>
              <a:t>: a </a:t>
            </a:r>
            <a:r>
              <a:rPr lang="en-GB" dirty="0" err="1" smtClean="0"/>
              <a:t>metà</a:t>
            </a:r>
            <a:r>
              <a:rPr lang="en-GB" dirty="0" smtClean="0"/>
              <a:t> ‘800 50 </a:t>
            </a:r>
            <a:r>
              <a:rPr lang="en-GB" dirty="0" err="1" smtClean="0"/>
              <a:t>milioni</a:t>
            </a:r>
            <a:r>
              <a:rPr lang="en-GB" dirty="0" smtClean="0"/>
              <a:t> di </a:t>
            </a:r>
            <a:r>
              <a:rPr lang="en-GB" dirty="0" err="1" smtClean="0"/>
              <a:t>servi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gleba</a:t>
            </a:r>
            <a:r>
              <a:rPr lang="en-GB" dirty="0" smtClean="0"/>
              <a:t> </a:t>
            </a:r>
            <a:r>
              <a:rPr lang="en-GB" dirty="0" err="1" smtClean="0"/>
              <a:t>impegnati</a:t>
            </a:r>
            <a:r>
              <a:rPr lang="en-GB" dirty="0" smtClean="0"/>
              <a:t> </a:t>
            </a:r>
            <a:r>
              <a:rPr lang="en-GB" dirty="0" err="1" smtClean="0"/>
              <a:t>sul</a:t>
            </a:r>
            <a:r>
              <a:rPr lang="en-GB" dirty="0" smtClean="0"/>
              <a:t> </a:t>
            </a:r>
            <a:r>
              <a:rPr lang="en-GB" dirty="0" err="1" smtClean="0"/>
              <a:t>demanio</a:t>
            </a:r>
            <a:r>
              <a:rPr lang="en-GB" dirty="0" smtClean="0"/>
              <a:t> </a:t>
            </a:r>
            <a:r>
              <a:rPr lang="en-GB" dirty="0" err="1" smtClean="0"/>
              <a:t>statale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Infondatezza</a:t>
            </a:r>
            <a:r>
              <a:rPr lang="en-GB" dirty="0" smtClean="0"/>
              <a:t> </a:t>
            </a:r>
            <a:r>
              <a:rPr lang="en-GB" dirty="0" err="1" smtClean="0"/>
              <a:t>dell’immagine</a:t>
            </a:r>
            <a:r>
              <a:rPr lang="en-GB" dirty="0" smtClean="0"/>
              <a:t> di </a:t>
            </a:r>
            <a:r>
              <a:rPr lang="en-GB" dirty="0" err="1" smtClean="0"/>
              <a:t>uno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Qing </a:t>
            </a:r>
            <a:r>
              <a:rPr lang="en-GB" dirty="0" err="1" smtClean="0"/>
              <a:t>imprenditore</a:t>
            </a:r>
            <a:r>
              <a:rPr lang="en-GB" dirty="0" smtClean="0"/>
              <a:t> di </a:t>
            </a:r>
            <a:r>
              <a:rPr lang="en-GB" dirty="0" err="1" smtClean="0"/>
              <a:t>opere</a:t>
            </a:r>
            <a:r>
              <a:rPr lang="en-GB" dirty="0" smtClean="0"/>
              <a:t> </a:t>
            </a:r>
            <a:r>
              <a:rPr lang="en-GB" dirty="0" err="1" smtClean="0"/>
              <a:t>pubbliche</a:t>
            </a:r>
            <a:r>
              <a:rPr lang="en-GB" dirty="0" smtClean="0"/>
              <a:t> </a:t>
            </a:r>
            <a:r>
              <a:rPr lang="en-GB" dirty="0" err="1" smtClean="0"/>
              <a:t>realizzate</a:t>
            </a:r>
            <a:r>
              <a:rPr lang="en-GB" dirty="0" smtClean="0"/>
              <a:t> da </a:t>
            </a:r>
            <a:r>
              <a:rPr lang="en-GB" dirty="0" err="1" smtClean="0"/>
              <a:t>manodopera</a:t>
            </a:r>
            <a:r>
              <a:rPr lang="en-GB" dirty="0" smtClean="0"/>
              <a:t> </a:t>
            </a:r>
            <a:r>
              <a:rPr lang="en-GB" dirty="0" err="1" smtClean="0"/>
              <a:t>privata</a:t>
            </a:r>
            <a:endParaRPr lang="en-GB" dirty="0" smtClean="0"/>
          </a:p>
          <a:p>
            <a:r>
              <a:rPr lang="en-GB" dirty="0" err="1" smtClean="0"/>
              <a:t>Presenza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in due </a:t>
            </a:r>
            <a:r>
              <a:rPr lang="en-GB" dirty="0" err="1" smtClean="0"/>
              <a:t>settori</a:t>
            </a:r>
            <a:r>
              <a:rPr lang="en-GB" dirty="0"/>
              <a:t>:</a:t>
            </a:r>
            <a:r>
              <a:rPr lang="en-GB" dirty="0" smtClean="0"/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regolazione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delle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acque</a:t>
            </a:r>
            <a:r>
              <a:rPr lang="en-GB" dirty="0" smtClean="0"/>
              <a:t> e </a:t>
            </a:r>
            <a:r>
              <a:rPr lang="en-GB" b="1" dirty="0" err="1" smtClean="0">
                <a:solidFill>
                  <a:srgbClr val="FFC000"/>
                </a:solidFill>
              </a:rPr>
              <a:t>immagazzinamento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cereali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20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68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850106"/>
          </a:xfrm>
        </p:spPr>
        <p:txBody>
          <a:bodyPr/>
          <a:lstStyle/>
          <a:p>
            <a:r>
              <a:rPr lang="en-GB" sz="3200" dirty="0" smtClean="0"/>
              <a:t>La </a:t>
            </a:r>
            <a:r>
              <a:rPr lang="en-GB" sz="3200" dirty="0" err="1" smtClean="0"/>
              <a:t>funzione</a:t>
            </a:r>
            <a:r>
              <a:rPr lang="en-GB" sz="3200" dirty="0" smtClean="0"/>
              <a:t> ‘</a:t>
            </a:r>
            <a:r>
              <a:rPr lang="en-GB" sz="3200" dirty="0" err="1" smtClean="0"/>
              <a:t>idraulica</a:t>
            </a:r>
            <a:r>
              <a:rPr lang="en-GB" sz="3200" dirty="0" smtClean="0"/>
              <a:t>’ </a:t>
            </a:r>
            <a:r>
              <a:rPr lang="en-GB" sz="3200" dirty="0" err="1" smtClean="0"/>
              <a:t>dello</a:t>
            </a:r>
            <a:r>
              <a:rPr lang="en-GB" sz="3200" dirty="0" smtClean="0"/>
              <a:t> </a:t>
            </a:r>
            <a:r>
              <a:rPr lang="en-GB" sz="3200" dirty="0" err="1" smtClean="0"/>
              <a:t>Stato</a:t>
            </a:r>
            <a:r>
              <a:rPr lang="en-GB" sz="3200" dirty="0" smtClean="0"/>
              <a:t> e la </a:t>
            </a:r>
            <a:r>
              <a:rPr lang="en-GB" sz="3200" dirty="0" err="1" smtClean="0"/>
              <a:t>teoria</a:t>
            </a:r>
            <a:r>
              <a:rPr lang="en-GB" sz="3200" dirty="0" smtClean="0"/>
              <a:t> del ‘</a:t>
            </a:r>
            <a:r>
              <a:rPr lang="en-GB" sz="3200" dirty="0" err="1" smtClean="0"/>
              <a:t>dispotismo</a:t>
            </a:r>
            <a:r>
              <a:rPr lang="en-GB" sz="3200" dirty="0" smtClean="0"/>
              <a:t> </a:t>
            </a:r>
            <a:r>
              <a:rPr lang="en-GB" sz="3200" dirty="0" err="1" smtClean="0"/>
              <a:t>idraulico</a:t>
            </a:r>
            <a:r>
              <a:rPr lang="en-GB" dirty="0" smtClean="0"/>
              <a:t>’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Regimentazione</a:t>
            </a:r>
            <a:r>
              <a:rPr lang="en-GB" dirty="0" smtClean="0"/>
              <a:t> e </a:t>
            </a:r>
            <a:r>
              <a:rPr lang="en-GB" dirty="0" err="1" smtClean="0"/>
              <a:t>canalizzazione</a:t>
            </a:r>
            <a:r>
              <a:rPr lang="en-GB" dirty="0" smtClean="0"/>
              <a:t> </a:t>
            </a:r>
            <a:r>
              <a:rPr lang="en-GB" dirty="0" err="1" smtClean="0"/>
              <a:t>delle</a:t>
            </a:r>
            <a:r>
              <a:rPr lang="en-GB" dirty="0" smtClean="0"/>
              <a:t> </a:t>
            </a:r>
            <a:r>
              <a:rPr lang="en-GB" dirty="0" err="1" smtClean="0"/>
              <a:t>acque</a:t>
            </a:r>
            <a:r>
              <a:rPr lang="en-GB" dirty="0" smtClean="0"/>
              <a:t> base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prosperità</a:t>
            </a:r>
            <a:r>
              <a:rPr lang="en-GB" dirty="0" smtClean="0"/>
              <a:t> </a:t>
            </a:r>
            <a:r>
              <a:rPr lang="en-GB" dirty="0" err="1" smtClean="0"/>
              <a:t>economica</a:t>
            </a:r>
            <a:endParaRPr lang="en-GB" dirty="0" smtClean="0"/>
          </a:p>
          <a:p>
            <a:r>
              <a:rPr lang="en-GB" dirty="0" err="1" smtClean="0"/>
              <a:t>Irrigazione</a:t>
            </a:r>
            <a:r>
              <a:rPr lang="en-GB" dirty="0" smtClean="0"/>
              <a:t> </a:t>
            </a:r>
            <a:r>
              <a:rPr lang="en-GB" dirty="0" err="1" smtClean="0"/>
              <a:t>curata</a:t>
            </a:r>
            <a:r>
              <a:rPr lang="en-GB" dirty="0" smtClean="0"/>
              <a:t> </a:t>
            </a:r>
            <a:r>
              <a:rPr lang="en-GB" dirty="0" err="1" smtClean="0"/>
              <a:t>piuttosto</a:t>
            </a:r>
            <a:r>
              <a:rPr lang="en-GB" dirty="0" smtClean="0"/>
              <a:t> </a:t>
            </a:r>
            <a:r>
              <a:rPr lang="en-GB" dirty="0" err="1" smtClean="0"/>
              <a:t>dalle</a:t>
            </a:r>
            <a:r>
              <a:rPr lang="en-GB" dirty="0" smtClean="0"/>
              <a:t> </a:t>
            </a:r>
            <a:r>
              <a:rPr lang="en-GB" dirty="0" err="1" smtClean="0"/>
              <a:t>comunità</a:t>
            </a:r>
            <a:endParaRPr lang="en-GB" dirty="0" smtClean="0"/>
          </a:p>
          <a:p>
            <a:r>
              <a:rPr lang="en-GB" dirty="0" err="1" smtClean="0"/>
              <a:t>Opere</a:t>
            </a:r>
            <a:r>
              <a:rPr lang="en-GB" dirty="0" smtClean="0"/>
              <a:t> di </a:t>
            </a:r>
            <a:r>
              <a:rPr lang="en-GB" dirty="0" err="1" smtClean="0"/>
              <a:t>regimentazione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fiumi</a:t>
            </a:r>
            <a:r>
              <a:rPr lang="en-GB" dirty="0" smtClean="0"/>
              <a:t> </a:t>
            </a:r>
            <a:r>
              <a:rPr lang="en-GB" dirty="0" err="1" smtClean="0"/>
              <a:t>curata</a:t>
            </a:r>
            <a:r>
              <a:rPr lang="en-GB" dirty="0" smtClean="0"/>
              <a:t> </a:t>
            </a:r>
            <a:r>
              <a:rPr lang="en-GB" dirty="0" err="1" smtClean="0"/>
              <a:t>dalla</a:t>
            </a:r>
            <a:r>
              <a:rPr lang="en-GB" dirty="0" smtClean="0"/>
              <a:t> </a:t>
            </a:r>
            <a:r>
              <a:rPr lang="en-GB" dirty="0" err="1" smtClean="0"/>
              <a:t>dinastia</a:t>
            </a:r>
            <a:r>
              <a:rPr lang="en-GB" dirty="0" smtClean="0"/>
              <a:t>, ma non in un </a:t>
            </a:r>
            <a:r>
              <a:rPr lang="en-GB" dirty="0" err="1" smtClean="0"/>
              <a:t>quadro</a:t>
            </a:r>
            <a:r>
              <a:rPr lang="en-GB" dirty="0" smtClean="0"/>
              <a:t> di </a:t>
            </a:r>
            <a:r>
              <a:rPr lang="en-GB" dirty="0" err="1" smtClean="0"/>
              <a:t>fruttamento</a:t>
            </a:r>
            <a:r>
              <a:rPr lang="en-GB" dirty="0" smtClean="0"/>
              <a:t> </a:t>
            </a:r>
            <a:r>
              <a:rPr lang="en-GB" dirty="0" err="1" smtClean="0"/>
              <a:t>dispotico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manodopera</a:t>
            </a:r>
            <a:r>
              <a:rPr lang="en-GB" dirty="0" smtClean="0"/>
              <a:t> e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società</a:t>
            </a:r>
            <a:endParaRPr lang="en-GB" dirty="0" smtClean="0"/>
          </a:p>
          <a:p>
            <a:r>
              <a:rPr lang="en-GB" dirty="0" err="1" smtClean="0"/>
              <a:t>Ricerca</a:t>
            </a:r>
            <a:r>
              <a:rPr lang="en-GB" dirty="0" smtClean="0"/>
              <a:t> di </a:t>
            </a:r>
            <a:r>
              <a:rPr lang="en-GB" dirty="0" err="1" smtClean="0"/>
              <a:t>accordi</a:t>
            </a:r>
            <a:r>
              <a:rPr lang="en-GB" dirty="0" smtClean="0"/>
              <a:t> </a:t>
            </a:r>
            <a:r>
              <a:rPr lang="en-GB" dirty="0" err="1" smtClean="0"/>
              <a:t>operativi</a:t>
            </a:r>
            <a:r>
              <a:rPr lang="en-GB" dirty="0" smtClean="0"/>
              <a:t> con le </a:t>
            </a:r>
            <a:r>
              <a:rPr lang="en-GB" dirty="0" err="1" smtClean="0"/>
              <a:t>comunità</a:t>
            </a:r>
            <a:r>
              <a:rPr lang="en-GB" dirty="0" smtClean="0"/>
              <a:t> e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proprietari</a:t>
            </a:r>
            <a:r>
              <a:rPr lang="en-GB" dirty="0"/>
              <a:t> </a:t>
            </a:r>
            <a:r>
              <a:rPr lang="en-GB" dirty="0" smtClean="0"/>
              <a:t>e </a:t>
            </a:r>
            <a:r>
              <a:rPr lang="en-GB" dirty="0" err="1" smtClean="0"/>
              <a:t>contrasti</a:t>
            </a:r>
            <a:r>
              <a:rPr lang="en-GB" dirty="0" smtClean="0"/>
              <a:t> </a:t>
            </a:r>
            <a:r>
              <a:rPr lang="en-GB" dirty="0" err="1" smtClean="0"/>
              <a:t>tra</a:t>
            </a:r>
            <a:r>
              <a:rPr lang="en-GB" dirty="0" smtClean="0"/>
              <a:t> </a:t>
            </a:r>
            <a:r>
              <a:rPr lang="en-GB" dirty="0" err="1" smtClean="0"/>
              <a:t>interessi</a:t>
            </a:r>
            <a:r>
              <a:rPr lang="en-GB" dirty="0" smtClean="0"/>
              <a:t> </a:t>
            </a:r>
            <a:r>
              <a:rPr lang="en-GB" dirty="0" err="1" smtClean="0"/>
              <a:t>privati</a:t>
            </a:r>
            <a:r>
              <a:rPr lang="en-GB" dirty="0" smtClean="0"/>
              <a:t> e </a:t>
            </a:r>
            <a:r>
              <a:rPr lang="en-GB" dirty="0" err="1" smtClean="0"/>
              <a:t>sovrintendenza</a:t>
            </a:r>
            <a:r>
              <a:rPr lang="en-GB" dirty="0" smtClean="0"/>
              <a:t> </a:t>
            </a:r>
            <a:r>
              <a:rPr lang="en-GB" dirty="0" err="1" smtClean="0"/>
              <a:t>burocratica</a:t>
            </a:r>
            <a:r>
              <a:rPr lang="en-GB" dirty="0" smtClean="0"/>
              <a:t> (</a:t>
            </a:r>
            <a:r>
              <a:rPr lang="en-GB" dirty="0" err="1" smtClean="0"/>
              <a:t>il</a:t>
            </a:r>
            <a:r>
              <a:rPr lang="en-GB" dirty="0" smtClean="0"/>
              <a:t> “</a:t>
            </a:r>
            <a:r>
              <a:rPr lang="en-GB" dirty="0" err="1" smtClean="0"/>
              <a:t>ciclo</a:t>
            </a:r>
            <a:r>
              <a:rPr lang="en-GB" dirty="0" smtClean="0"/>
              <a:t> </a:t>
            </a:r>
            <a:r>
              <a:rPr lang="en-GB" dirty="0" err="1" smtClean="0"/>
              <a:t>idraulico</a:t>
            </a:r>
            <a:r>
              <a:rPr lang="en-GB" dirty="0" smtClean="0"/>
              <a:t>” di Will per lo Hubei [1980])</a:t>
            </a:r>
          </a:p>
          <a:p>
            <a:r>
              <a:rPr lang="en-GB" dirty="0" err="1" smtClean="0"/>
              <a:t>Conseguente</a:t>
            </a:r>
            <a:r>
              <a:rPr lang="en-GB" dirty="0" smtClean="0"/>
              <a:t> </a:t>
            </a:r>
            <a:r>
              <a:rPr lang="en-GB" dirty="0" err="1" smtClean="0"/>
              <a:t>inefficienza</a:t>
            </a:r>
            <a:r>
              <a:rPr lang="en-GB" dirty="0" smtClean="0"/>
              <a:t> e </a:t>
            </a:r>
            <a:r>
              <a:rPr lang="en-GB" dirty="0" err="1" smtClean="0"/>
              <a:t>catastrofi</a:t>
            </a:r>
            <a:r>
              <a:rPr lang="en-GB" dirty="0" smtClean="0"/>
              <a:t> </a:t>
            </a:r>
            <a:r>
              <a:rPr lang="en-GB" dirty="0" err="1" smtClean="0"/>
              <a:t>ecologiche</a:t>
            </a:r>
            <a:r>
              <a:rPr lang="en-GB" dirty="0" smtClean="0"/>
              <a:t> </a:t>
            </a:r>
            <a:r>
              <a:rPr lang="en-GB" dirty="0" err="1" smtClean="0"/>
              <a:t>alla</a:t>
            </a:r>
            <a:r>
              <a:rPr lang="en-GB" dirty="0" smtClean="0"/>
              <a:t> fine del ‘700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21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68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850106"/>
          </a:xfrm>
        </p:spPr>
        <p:txBody>
          <a:bodyPr/>
          <a:lstStyle/>
          <a:p>
            <a:r>
              <a:rPr lang="en-GB" sz="3200" dirty="0" err="1" smtClean="0"/>
              <a:t>Ruolo</a:t>
            </a:r>
            <a:r>
              <a:rPr lang="en-GB" sz="3200" dirty="0" smtClean="0"/>
              <a:t> </a:t>
            </a:r>
            <a:r>
              <a:rPr lang="en-GB" sz="3200" dirty="0" err="1" smtClean="0"/>
              <a:t>economico</a:t>
            </a:r>
            <a:r>
              <a:rPr lang="en-GB" sz="3200" dirty="0" smtClean="0"/>
              <a:t> </a:t>
            </a:r>
            <a:r>
              <a:rPr lang="en-GB" sz="3200" dirty="0" err="1" smtClean="0"/>
              <a:t>dello</a:t>
            </a:r>
            <a:r>
              <a:rPr lang="en-GB" sz="3200" dirty="0" smtClean="0"/>
              <a:t> </a:t>
            </a:r>
            <a:r>
              <a:rPr lang="en-GB" sz="3200" dirty="0" err="1" smtClean="0"/>
              <a:t>Stato</a:t>
            </a:r>
            <a:r>
              <a:rPr lang="en-GB" sz="3200" dirty="0" smtClean="0"/>
              <a:t>: </a:t>
            </a:r>
            <a:r>
              <a:rPr lang="en-GB" sz="3200" dirty="0" err="1" smtClean="0"/>
              <a:t>commercio</a:t>
            </a:r>
            <a:r>
              <a:rPr lang="en-GB" sz="3200" dirty="0" smtClean="0"/>
              <a:t> e </a:t>
            </a:r>
            <a:r>
              <a:rPr lang="en-GB" sz="3200" dirty="0" err="1" smtClean="0"/>
              <a:t>artigianato</a:t>
            </a:r>
            <a:endParaRPr lang="en-GB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Lo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dinastico</a:t>
            </a:r>
            <a:r>
              <a:rPr lang="en-GB" dirty="0" smtClean="0"/>
              <a:t> è </a:t>
            </a:r>
            <a:r>
              <a:rPr lang="en-GB" dirty="0" err="1" smtClean="0"/>
              <a:t>intervenuto</a:t>
            </a:r>
            <a:r>
              <a:rPr lang="en-GB" dirty="0" smtClean="0"/>
              <a:t> </a:t>
            </a:r>
            <a:r>
              <a:rPr lang="en-GB" dirty="0" err="1" smtClean="0"/>
              <a:t>sulle</a:t>
            </a:r>
            <a:r>
              <a:rPr lang="en-GB" dirty="0" smtClean="0"/>
              <a:t> </a:t>
            </a:r>
            <a:r>
              <a:rPr lang="en-GB" dirty="0" err="1" smtClean="0"/>
              <a:t>iniziative</a:t>
            </a:r>
            <a:r>
              <a:rPr lang="en-GB" dirty="0" smtClean="0"/>
              <a:t> private </a:t>
            </a:r>
            <a:r>
              <a:rPr lang="en-GB" dirty="0" err="1" smtClean="0"/>
              <a:t>nel</a:t>
            </a:r>
            <a:r>
              <a:rPr lang="en-GB" dirty="0" smtClean="0"/>
              <a:t> </a:t>
            </a:r>
            <a:r>
              <a:rPr lang="en-GB" dirty="0" err="1" smtClean="0"/>
              <a:t>proprio</a:t>
            </a:r>
            <a:r>
              <a:rPr lang="en-GB" dirty="0" smtClean="0"/>
              <a:t> </a:t>
            </a:r>
            <a:r>
              <a:rPr lang="en-GB" dirty="0" err="1" smtClean="0"/>
              <a:t>interesse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Assenza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nel</a:t>
            </a:r>
            <a:r>
              <a:rPr lang="en-GB" dirty="0" smtClean="0"/>
              <a:t> </a:t>
            </a:r>
            <a:r>
              <a:rPr lang="en-GB" dirty="0" err="1" smtClean="0"/>
              <a:t>commercio</a:t>
            </a:r>
            <a:r>
              <a:rPr lang="en-GB" dirty="0"/>
              <a:t> </a:t>
            </a:r>
            <a:r>
              <a:rPr lang="en-GB" dirty="0" smtClean="0"/>
              <a:t>e </a:t>
            </a:r>
            <a:r>
              <a:rPr lang="en-GB" dirty="0" err="1" smtClean="0"/>
              <a:t>nella</a:t>
            </a:r>
            <a:r>
              <a:rPr lang="en-GB" dirty="0" smtClean="0"/>
              <a:t> </a:t>
            </a:r>
            <a:r>
              <a:rPr lang="en-GB" dirty="0" err="1" smtClean="0"/>
              <a:t>produzione</a:t>
            </a:r>
            <a:r>
              <a:rPr lang="en-GB" dirty="0" smtClean="0"/>
              <a:t> di </a:t>
            </a:r>
            <a:r>
              <a:rPr lang="en-GB" dirty="0" err="1" smtClean="0"/>
              <a:t>cotone</a:t>
            </a:r>
            <a:r>
              <a:rPr lang="en-GB" dirty="0" smtClean="0"/>
              <a:t>, </a:t>
            </a:r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presenza</a:t>
            </a:r>
            <a:r>
              <a:rPr lang="en-GB" dirty="0" smtClean="0"/>
              <a:t> </a:t>
            </a:r>
            <a:r>
              <a:rPr lang="en-GB" dirty="0" err="1" smtClean="0"/>
              <a:t>nella</a:t>
            </a:r>
            <a:r>
              <a:rPr lang="en-GB" dirty="0" smtClean="0"/>
              <a:t> </a:t>
            </a:r>
            <a:r>
              <a:rPr lang="en-GB" dirty="0" err="1" smtClean="0"/>
              <a:t>lavorazione</a:t>
            </a:r>
            <a:r>
              <a:rPr lang="en-GB" dirty="0" smtClean="0"/>
              <a:t> di seta, </a:t>
            </a:r>
            <a:r>
              <a:rPr lang="en-GB" dirty="0" err="1" smtClean="0"/>
              <a:t>porcellana</a:t>
            </a:r>
            <a:r>
              <a:rPr lang="en-GB" dirty="0" smtClean="0"/>
              <a:t> e </a:t>
            </a:r>
            <a:r>
              <a:rPr lang="en-GB" dirty="0" err="1" smtClean="0"/>
              <a:t>rame</a:t>
            </a:r>
            <a:r>
              <a:rPr lang="en-GB" dirty="0" smtClean="0"/>
              <a:t>; </a:t>
            </a:r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incidenza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monopoli</a:t>
            </a:r>
            <a:r>
              <a:rPr lang="en-GB" dirty="0" smtClean="0"/>
              <a:t> </a:t>
            </a:r>
            <a:r>
              <a:rPr lang="en-GB" dirty="0" err="1" smtClean="0"/>
              <a:t>commerciali</a:t>
            </a:r>
            <a:r>
              <a:rPr lang="en-GB" dirty="0" smtClean="0"/>
              <a:t> </a:t>
            </a:r>
            <a:r>
              <a:rPr lang="en-GB" dirty="0" err="1" smtClean="0"/>
              <a:t>statali</a:t>
            </a:r>
            <a:r>
              <a:rPr lang="en-GB" dirty="0" smtClean="0"/>
              <a:t> </a:t>
            </a:r>
            <a:r>
              <a:rPr lang="en-GB" dirty="0" err="1" smtClean="0"/>
              <a:t>nel</a:t>
            </a:r>
            <a:r>
              <a:rPr lang="en-GB" dirty="0" smtClean="0"/>
              <a:t> ‘700</a:t>
            </a:r>
          </a:p>
          <a:p>
            <a:r>
              <a:rPr lang="en-GB" dirty="0" err="1" smtClean="0"/>
              <a:t>Diversione</a:t>
            </a:r>
            <a:r>
              <a:rPr lang="en-GB" dirty="0" smtClean="0"/>
              <a:t> di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patrimoni</a:t>
            </a:r>
            <a:r>
              <a:rPr lang="en-GB" dirty="0" smtClean="0"/>
              <a:t> verso </a:t>
            </a:r>
            <a:r>
              <a:rPr lang="en-GB" dirty="0" err="1" smtClean="0"/>
              <a:t>spese</a:t>
            </a:r>
            <a:r>
              <a:rPr lang="en-GB" dirty="0" smtClean="0"/>
              <a:t> di </a:t>
            </a:r>
            <a:r>
              <a:rPr lang="en-GB" i="1" dirty="0" smtClean="0"/>
              <a:t>status</a:t>
            </a:r>
            <a:r>
              <a:rPr lang="en-GB" dirty="0" smtClean="0"/>
              <a:t> e per </a:t>
            </a:r>
            <a:r>
              <a:rPr lang="en-GB" dirty="0" err="1" smtClean="0"/>
              <a:t>accedere</a:t>
            </a:r>
            <a:r>
              <a:rPr lang="en-GB" dirty="0" smtClean="0"/>
              <a:t> al </a:t>
            </a:r>
            <a:r>
              <a:rPr lang="en-GB" dirty="0" err="1" smtClean="0"/>
              <a:t>ceto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funzionari</a:t>
            </a:r>
            <a:endParaRPr lang="en-GB" dirty="0" smtClean="0"/>
          </a:p>
          <a:p>
            <a:r>
              <a:rPr lang="en-GB" dirty="0" err="1" smtClean="0"/>
              <a:t>Forme</a:t>
            </a:r>
            <a:r>
              <a:rPr lang="en-GB" dirty="0" smtClean="0"/>
              <a:t> di </a:t>
            </a:r>
            <a:r>
              <a:rPr lang="en-GB" dirty="0" err="1" smtClean="0"/>
              <a:t>estorsione</a:t>
            </a:r>
            <a:r>
              <a:rPr lang="en-GB" dirty="0" smtClean="0"/>
              <a:t> (</a:t>
            </a:r>
            <a:r>
              <a:rPr lang="en-GB" dirty="0" err="1" smtClean="0"/>
              <a:t>imposizione</a:t>
            </a:r>
            <a:r>
              <a:rPr lang="en-GB" dirty="0" smtClean="0"/>
              <a:t> di “</a:t>
            </a:r>
            <a:r>
              <a:rPr lang="en-GB" dirty="0" err="1" smtClean="0"/>
              <a:t>doni</a:t>
            </a:r>
            <a:r>
              <a:rPr lang="en-GB" dirty="0" smtClean="0"/>
              <a:t>” e “</a:t>
            </a:r>
            <a:r>
              <a:rPr lang="en-GB" dirty="0" err="1" smtClean="0"/>
              <a:t>offerte</a:t>
            </a:r>
            <a:r>
              <a:rPr lang="en-GB" dirty="0" smtClean="0"/>
              <a:t>”, </a:t>
            </a:r>
            <a:r>
              <a:rPr lang="en-GB" dirty="0" err="1" smtClean="0"/>
              <a:t>pagamenti</a:t>
            </a:r>
            <a:r>
              <a:rPr lang="en-GB" dirty="0" smtClean="0"/>
              <a:t> extra) sui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patrimoni</a:t>
            </a:r>
            <a:r>
              <a:rPr lang="en-GB" dirty="0" smtClean="0"/>
              <a:t> specie in </a:t>
            </a:r>
            <a:r>
              <a:rPr lang="en-GB" dirty="0" err="1" smtClean="0"/>
              <a:t>fasi</a:t>
            </a:r>
            <a:r>
              <a:rPr lang="en-GB" dirty="0" smtClean="0"/>
              <a:t> di </a:t>
            </a:r>
            <a:r>
              <a:rPr lang="en-GB" dirty="0" err="1" smtClean="0"/>
              <a:t>accresciuto</a:t>
            </a:r>
            <a:r>
              <a:rPr lang="en-GB" dirty="0" smtClean="0"/>
              <a:t> </a:t>
            </a:r>
            <a:r>
              <a:rPr lang="en-GB" dirty="0" err="1" smtClean="0"/>
              <a:t>bisogno</a:t>
            </a:r>
            <a:r>
              <a:rPr lang="en-GB" dirty="0" smtClean="0"/>
              <a:t> di </a:t>
            </a:r>
            <a:r>
              <a:rPr lang="en-GB" dirty="0" err="1" smtClean="0"/>
              <a:t>risorse</a:t>
            </a:r>
            <a:r>
              <a:rPr lang="en-GB" dirty="0" smtClean="0"/>
              <a:t> da parte </a:t>
            </a:r>
            <a:r>
              <a:rPr lang="en-GB" dirty="0" err="1" smtClean="0"/>
              <a:t>della</a:t>
            </a:r>
            <a:r>
              <a:rPr lang="en-GB" dirty="0" smtClean="0"/>
              <a:t> Corte (</a:t>
            </a:r>
            <a:r>
              <a:rPr lang="en-GB" dirty="0" err="1" smtClean="0"/>
              <a:t>repressione</a:t>
            </a:r>
            <a:r>
              <a:rPr lang="en-GB" dirty="0" smtClean="0"/>
              <a:t> </a:t>
            </a:r>
            <a:r>
              <a:rPr lang="en-GB" dirty="0" err="1" smtClean="0"/>
              <a:t>rivolte</a:t>
            </a:r>
            <a:r>
              <a:rPr lang="en-GB" dirty="0" smtClean="0"/>
              <a:t>); </a:t>
            </a:r>
            <a:r>
              <a:rPr lang="en-GB" dirty="0" err="1" smtClean="0"/>
              <a:t>crisi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mercanti</a:t>
            </a:r>
            <a:r>
              <a:rPr lang="en-GB" dirty="0" smtClean="0"/>
              <a:t> di sale, </a:t>
            </a:r>
            <a:r>
              <a:rPr lang="en-GB" dirty="0" err="1" smtClean="0"/>
              <a:t>ripercussioni</a:t>
            </a:r>
            <a:r>
              <a:rPr lang="en-GB" dirty="0" smtClean="0"/>
              <a:t> sui </a:t>
            </a:r>
            <a:r>
              <a:rPr lang="en-GB" dirty="0" err="1" smtClean="0"/>
              <a:t>ceti</a:t>
            </a:r>
            <a:r>
              <a:rPr lang="en-GB" dirty="0" smtClean="0"/>
              <a:t> </a:t>
            </a:r>
            <a:r>
              <a:rPr lang="en-GB" dirty="0" err="1" smtClean="0"/>
              <a:t>contadini</a:t>
            </a:r>
            <a:r>
              <a:rPr lang="en-GB" dirty="0" smtClean="0"/>
              <a:t>, </a:t>
            </a:r>
            <a:r>
              <a:rPr lang="en-GB" dirty="0" err="1" smtClean="0"/>
              <a:t>aumento</a:t>
            </a:r>
            <a:r>
              <a:rPr lang="en-GB" dirty="0" smtClean="0"/>
              <a:t> di </a:t>
            </a:r>
            <a:r>
              <a:rPr lang="en-GB" dirty="0" err="1" smtClean="0"/>
              <a:t>contrabbando</a:t>
            </a:r>
            <a:r>
              <a:rPr lang="en-GB" dirty="0" smtClean="0"/>
              <a:t>, </a:t>
            </a:r>
            <a:r>
              <a:rPr lang="en-GB" dirty="0" err="1" smtClean="0"/>
              <a:t>crisi</a:t>
            </a:r>
            <a:r>
              <a:rPr lang="en-GB" dirty="0" smtClean="0"/>
              <a:t> del </a:t>
            </a:r>
            <a:r>
              <a:rPr lang="en-GB" dirty="0" err="1" smtClean="0"/>
              <a:t>sistema</a:t>
            </a:r>
            <a:r>
              <a:rPr lang="en-GB" dirty="0" smtClean="0"/>
              <a:t> a </a:t>
            </a:r>
            <a:r>
              <a:rPr lang="en-GB" dirty="0" err="1" smtClean="0"/>
              <a:t>inizio</a:t>
            </a:r>
            <a:r>
              <a:rPr lang="en-GB" dirty="0" smtClean="0"/>
              <a:t> ‘800</a:t>
            </a:r>
          </a:p>
          <a:p>
            <a:r>
              <a:rPr lang="en-GB" dirty="0" err="1" smtClean="0"/>
              <a:t>Gioco</a:t>
            </a:r>
            <a:r>
              <a:rPr lang="en-GB" dirty="0" smtClean="0"/>
              <a:t> </a:t>
            </a:r>
            <a:r>
              <a:rPr lang="en-GB" dirty="0" err="1" smtClean="0"/>
              <a:t>tra</a:t>
            </a:r>
            <a:r>
              <a:rPr lang="en-GB" dirty="0" smtClean="0"/>
              <a:t> </a:t>
            </a:r>
            <a:r>
              <a:rPr lang="en-GB" dirty="0" err="1" smtClean="0"/>
              <a:t>sistema</a:t>
            </a:r>
            <a:r>
              <a:rPr lang="en-GB" dirty="0" smtClean="0"/>
              <a:t> </a:t>
            </a:r>
            <a:r>
              <a:rPr lang="en-GB" dirty="0" err="1" smtClean="0"/>
              <a:t>regolare</a:t>
            </a:r>
            <a:r>
              <a:rPr lang="en-GB" dirty="0" smtClean="0"/>
              <a:t> di </a:t>
            </a:r>
            <a:r>
              <a:rPr lang="en-GB" dirty="0" err="1" smtClean="0"/>
              <a:t>introiti</a:t>
            </a:r>
            <a:r>
              <a:rPr lang="en-GB" dirty="0" smtClean="0"/>
              <a:t> </a:t>
            </a:r>
            <a:r>
              <a:rPr lang="en-GB" dirty="0" err="1" smtClean="0"/>
              <a:t>fiscali</a:t>
            </a:r>
            <a:r>
              <a:rPr lang="en-GB" dirty="0" smtClean="0"/>
              <a:t> </a:t>
            </a:r>
            <a:r>
              <a:rPr lang="en-GB" dirty="0" err="1" smtClean="0"/>
              <a:t>moderati</a:t>
            </a:r>
            <a:r>
              <a:rPr lang="en-GB" dirty="0" smtClean="0"/>
              <a:t> e </a:t>
            </a:r>
            <a:r>
              <a:rPr lang="en-GB" dirty="0" err="1" smtClean="0"/>
              <a:t>sistemi</a:t>
            </a:r>
            <a:r>
              <a:rPr lang="en-GB" dirty="0" smtClean="0"/>
              <a:t> di </a:t>
            </a:r>
            <a:r>
              <a:rPr lang="en-GB" dirty="0" err="1" smtClean="0"/>
              <a:t>imposizioni</a:t>
            </a:r>
            <a:r>
              <a:rPr lang="en-GB" dirty="0" smtClean="0"/>
              <a:t> </a:t>
            </a:r>
            <a:r>
              <a:rPr lang="en-GB" dirty="0" err="1" smtClean="0"/>
              <a:t>aggiuntive</a:t>
            </a:r>
            <a:r>
              <a:rPr lang="en-GB" dirty="0" smtClean="0"/>
              <a:t> per far </a:t>
            </a:r>
            <a:r>
              <a:rPr lang="en-GB" dirty="0" err="1" smtClean="0"/>
              <a:t>fronte</a:t>
            </a:r>
            <a:r>
              <a:rPr lang="en-GB" dirty="0" smtClean="0"/>
              <a:t> a </a:t>
            </a:r>
            <a:r>
              <a:rPr lang="en-GB" dirty="0" err="1" smtClean="0"/>
              <a:t>bisogni</a:t>
            </a:r>
            <a:r>
              <a:rPr lang="en-GB" dirty="0" smtClean="0"/>
              <a:t> </a:t>
            </a:r>
            <a:r>
              <a:rPr lang="en-GB" dirty="0" err="1" smtClean="0"/>
              <a:t>eccezionali</a:t>
            </a:r>
            <a:r>
              <a:rPr lang="en-GB" dirty="0" smtClean="0"/>
              <a:t>: </a:t>
            </a:r>
            <a:r>
              <a:rPr lang="en-GB" dirty="0" err="1" smtClean="0"/>
              <a:t>nessun</a:t>
            </a:r>
            <a:r>
              <a:rPr lang="en-GB" dirty="0" smtClean="0"/>
              <a:t> </a:t>
            </a:r>
            <a:r>
              <a:rPr lang="en-GB" dirty="0" err="1" smtClean="0"/>
              <a:t>meccanismo</a:t>
            </a:r>
            <a:r>
              <a:rPr lang="en-GB" dirty="0" smtClean="0"/>
              <a:t> di </a:t>
            </a:r>
            <a:r>
              <a:rPr lang="en-GB" dirty="0" err="1" smtClean="0"/>
              <a:t>espropriazione</a:t>
            </a:r>
            <a:r>
              <a:rPr lang="en-GB" dirty="0" smtClean="0"/>
              <a:t> di </a:t>
            </a:r>
            <a:r>
              <a:rPr lang="en-GB" dirty="0" err="1" smtClean="0"/>
              <a:t>patrimoni</a:t>
            </a:r>
            <a:r>
              <a:rPr lang="en-GB" dirty="0" smtClean="0"/>
              <a:t> </a:t>
            </a:r>
            <a:r>
              <a:rPr lang="en-GB" dirty="0" err="1" smtClean="0"/>
              <a:t>mercantili</a:t>
            </a:r>
            <a:r>
              <a:rPr lang="en-GB" dirty="0" smtClean="0"/>
              <a:t> </a:t>
            </a:r>
            <a:r>
              <a:rPr lang="en-GB" dirty="0" err="1" smtClean="0"/>
              <a:t>privati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22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03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50955"/>
          </a:xfrm>
        </p:spPr>
        <p:txBody>
          <a:bodyPr/>
          <a:lstStyle/>
          <a:p>
            <a:r>
              <a:rPr lang="en-GB" sz="2800" dirty="0" err="1" smtClean="0"/>
              <a:t>Osterhammel</a:t>
            </a:r>
            <a:r>
              <a:rPr lang="en-GB" sz="2800" dirty="0" smtClean="0"/>
              <a:t>: due </a:t>
            </a:r>
            <a:r>
              <a:rPr lang="en-GB" sz="2800" dirty="0" err="1" smtClean="0"/>
              <a:t>luoghi</a:t>
            </a:r>
            <a:r>
              <a:rPr lang="en-GB" sz="2800" dirty="0" smtClean="0"/>
              <a:t> </a:t>
            </a:r>
            <a:r>
              <a:rPr lang="en-GB" sz="2800" dirty="0" err="1" smtClean="0"/>
              <a:t>comuni</a:t>
            </a:r>
            <a:r>
              <a:rPr lang="en-GB" sz="2800" dirty="0" smtClean="0"/>
              <a:t>, </a:t>
            </a:r>
            <a:r>
              <a:rPr lang="en-GB" sz="2800" dirty="0" err="1" smtClean="0"/>
              <a:t>il</a:t>
            </a:r>
            <a:r>
              <a:rPr lang="en-GB" sz="2800" dirty="0" smtClean="0"/>
              <a:t> ‘</a:t>
            </a:r>
            <a:r>
              <a:rPr lang="en-GB" sz="2800" dirty="0" err="1" smtClean="0"/>
              <a:t>dispotismo</a:t>
            </a:r>
            <a:r>
              <a:rPr lang="en-GB" sz="2800" dirty="0" smtClean="0"/>
              <a:t> </a:t>
            </a:r>
            <a:r>
              <a:rPr lang="en-GB" sz="2800" dirty="0" err="1" smtClean="0"/>
              <a:t>orientale</a:t>
            </a:r>
            <a:r>
              <a:rPr lang="en-GB" sz="2800" dirty="0" smtClean="0"/>
              <a:t>’ e la ‘</a:t>
            </a:r>
            <a:r>
              <a:rPr lang="en-GB" sz="2800" dirty="0" err="1" smtClean="0"/>
              <a:t>democrazia</a:t>
            </a:r>
            <a:r>
              <a:rPr lang="en-GB" sz="2800" dirty="0" smtClean="0"/>
              <a:t> </a:t>
            </a:r>
            <a:r>
              <a:rPr lang="en-GB" sz="2800" dirty="0" err="1" smtClean="0"/>
              <a:t>rurale</a:t>
            </a:r>
            <a:r>
              <a:rPr lang="en-GB" sz="2800" dirty="0" smtClean="0"/>
              <a:t>’</a:t>
            </a:r>
            <a:endParaRPr lang="en-GB" sz="28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23</a:t>
            </a:fld>
            <a:r>
              <a:rPr lang="en-GB" dirty="0" smtClean="0"/>
              <a:t> / 18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4810" y="1037633"/>
            <a:ext cx="7776864" cy="533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ttangolo 5"/>
          <p:cNvSpPr/>
          <p:nvPr/>
        </p:nvSpPr>
        <p:spPr>
          <a:xfrm>
            <a:off x="1043608" y="1062511"/>
            <a:ext cx="1440160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asellaDiTesto 7"/>
          <p:cNvSpPr txBox="1"/>
          <p:nvPr/>
        </p:nvSpPr>
        <p:spPr>
          <a:xfrm>
            <a:off x="7965360" y="59825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...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5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3200" i="1" dirty="0" smtClean="0"/>
              <a:t>... segue</a:t>
            </a:r>
            <a:endParaRPr lang="en-GB" sz="3200" i="1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24</a:t>
            </a:fld>
            <a:r>
              <a:rPr lang="en-GB" dirty="0" smtClean="0"/>
              <a:t> / 18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5535" y="1484784"/>
            <a:ext cx="8425142" cy="4540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130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Una</a:t>
            </a:r>
            <a:r>
              <a:rPr lang="en-GB" dirty="0" smtClean="0"/>
              <a:t> ‘</a:t>
            </a:r>
            <a:r>
              <a:rPr lang="en-GB" dirty="0" err="1" smtClean="0"/>
              <a:t>democrazia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’ di </a:t>
            </a:r>
            <a:r>
              <a:rPr lang="en-GB" dirty="0" err="1" smtClean="0"/>
              <a:t>villaggio</a:t>
            </a:r>
            <a:r>
              <a:rPr lang="en-GB" dirty="0" smtClean="0"/>
              <a:t> ?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 smtClean="0"/>
              <a:t>Villaggio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</a:t>
            </a:r>
            <a:r>
              <a:rPr lang="en-GB" dirty="0" err="1" smtClean="0"/>
              <a:t>cinese</a:t>
            </a:r>
            <a:r>
              <a:rPr lang="en-GB" dirty="0" smtClean="0"/>
              <a:t> non </a:t>
            </a:r>
            <a:r>
              <a:rPr lang="en-GB" dirty="0" err="1" smtClean="0"/>
              <a:t>comunità</a:t>
            </a:r>
            <a:r>
              <a:rPr lang="en-GB" dirty="0" smtClean="0"/>
              <a:t> </a:t>
            </a:r>
            <a:r>
              <a:rPr lang="en-GB" dirty="0" err="1" smtClean="0"/>
              <a:t>organizzata</a:t>
            </a:r>
            <a:r>
              <a:rPr lang="en-GB" dirty="0" smtClean="0"/>
              <a:t> per la </a:t>
            </a:r>
            <a:r>
              <a:rPr lang="en-GB" dirty="0" err="1" smtClean="0"/>
              <a:t>gestione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proprietà</a:t>
            </a:r>
            <a:r>
              <a:rPr lang="en-GB" dirty="0" smtClean="0"/>
              <a:t>, di </a:t>
            </a:r>
            <a:r>
              <a:rPr lang="en-GB" dirty="0" err="1" smtClean="0"/>
              <a:t>beni</a:t>
            </a:r>
            <a:r>
              <a:rPr lang="en-GB" dirty="0" smtClean="0"/>
              <a:t> </a:t>
            </a:r>
            <a:r>
              <a:rPr lang="en-GB" dirty="0" err="1" smtClean="0"/>
              <a:t>collettivi</a:t>
            </a:r>
            <a:r>
              <a:rPr lang="en-GB" dirty="0" smtClean="0"/>
              <a:t> (</a:t>
            </a:r>
            <a:r>
              <a:rPr lang="en-GB" dirty="0" err="1" smtClean="0"/>
              <a:t>forni</a:t>
            </a:r>
            <a:r>
              <a:rPr lang="en-GB" dirty="0" smtClean="0"/>
              <a:t>, </a:t>
            </a:r>
            <a:r>
              <a:rPr lang="en-GB" dirty="0" err="1" smtClean="0"/>
              <a:t>mulini</a:t>
            </a:r>
            <a:r>
              <a:rPr lang="en-GB" dirty="0" smtClean="0"/>
              <a:t>, </a:t>
            </a:r>
            <a:r>
              <a:rPr lang="en-GB" dirty="0" err="1" smtClean="0"/>
              <a:t>terre</a:t>
            </a:r>
            <a:r>
              <a:rPr lang="en-GB" dirty="0" smtClean="0"/>
              <a:t> </a:t>
            </a:r>
            <a:r>
              <a:rPr lang="en-GB" dirty="0" err="1" smtClean="0"/>
              <a:t>comuni</a:t>
            </a:r>
            <a:r>
              <a:rPr lang="en-GB" dirty="0" smtClean="0"/>
              <a:t>) o di </a:t>
            </a:r>
            <a:r>
              <a:rPr lang="en-GB" dirty="0" err="1" smtClean="0"/>
              <a:t>attività</a:t>
            </a:r>
            <a:r>
              <a:rPr lang="en-GB" dirty="0" smtClean="0"/>
              <a:t> </a:t>
            </a:r>
            <a:r>
              <a:rPr lang="en-GB" dirty="0" err="1" smtClean="0"/>
              <a:t>amministrative</a:t>
            </a:r>
            <a:r>
              <a:rPr lang="en-GB" dirty="0" smtClean="0"/>
              <a:t> o </a:t>
            </a:r>
            <a:r>
              <a:rPr lang="en-GB" dirty="0" err="1" smtClean="0"/>
              <a:t>fiscali</a:t>
            </a:r>
            <a:r>
              <a:rPr lang="en-GB" dirty="0" smtClean="0"/>
              <a:t>, non </a:t>
            </a:r>
            <a:r>
              <a:rPr lang="en-GB" i="1" dirty="0" err="1" smtClean="0"/>
              <a:t>soggetto</a:t>
            </a:r>
            <a:r>
              <a:rPr lang="en-GB" i="1" dirty="0" smtClean="0"/>
              <a:t> di </a:t>
            </a:r>
            <a:r>
              <a:rPr lang="en-GB" i="1" dirty="0" err="1" smtClean="0"/>
              <a:t>diritto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en-GB" dirty="0" err="1" smtClean="0"/>
              <a:t>differeza</a:t>
            </a:r>
            <a:r>
              <a:rPr lang="en-GB" dirty="0" smtClean="0"/>
              <a:t> con la </a:t>
            </a:r>
            <a:r>
              <a:rPr lang="en-GB" dirty="0" err="1" smtClean="0"/>
              <a:t>comunità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</a:t>
            </a:r>
            <a:r>
              <a:rPr lang="en-GB" dirty="0" err="1" smtClean="0"/>
              <a:t>europea</a:t>
            </a:r>
            <a:r>
              <a:rPr lang="en-GB" dirty="0" smtClean="0"/>
              <a:t> o </a:t>
            </a:r>
            <a:r>
              <a:rPr lang="en-GB" dirty="0" err="1" smtClean="0"/>
              <a:t>russa</a:t>
            </a:r>
            <a:r>
              <a:rPr lang="en-GB" dirty="0" smtClean="0"/>
              <a:t>) </a:t>
            </a:r>
            <a:endParaRPr lang="en-GB" i="1" dirty="0" smtClean="0"/>
          </a:p>
          <a:p>
            <a:r>
              <a:rPr lang="en-GB" dirty="0" err="1" smtClean="0"/>
              <a:t>Economia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</a:t>
            </a:r>
            <a:r>
              <a:rPr lang="en-GB" dirty="0" err="1" smtClean="0"/>
              <a:t>basata</a:t>
            </a:r>
            <a:r>
              <a:rPr lang="en-GB" dirty="0" smtClean="0"/>
              <a:t> </a:t>
            </a:r>
            <a:r>
              <a:rPr lang="en-GB" dirty="0" err="1" smtClean="0"/>
              <a:t>sull’economia</a:t>
            </a:r>
            <a:r>
              <a:rPr lang="en-GB" dirty="0" smtClean="0"/>
              <a:t> </a:t>
            </a:r>
            <a:r>
              <a:rPr lang="en-GB" dirty="0" err="1" smtClean="0"/>
              <a:t>domestica</a:t>
            </a:r>
            <a:r>
              <a:rPr lang="en-GB" dirty="0" smtClean="0"/>
              <a:t> </a:t>
            </a:r>
            <a:r>
              <a:rPr lang="en-GB" dirty="0" err="1" smtClean="0"/>
              <a:t>individuale</a:t>
            </a:r>
            <a:r>
              <a:rPr lang="en-GB" dirty="0" smtClean="0"/>
              <a:t>, </a:t>
            </a:r>
            <a:r>
              <a:rPr lang="en-GB" dirty="0" err="1" smtClean="0"/>
              <a:t>sulla</a:t>
            </a:r>
            <a:r>
              <a:rPr lang="en-GB" dirty="0" smtClean="0"/>
              <a:t> </a:t>
            </a:r>
            <a:r>
              <a:rPr lang="en-GB" dirty="0" err="1" smtClean="0"/>
              <a:t>responsabilità</a:t>
            </a:r>
            <a:r>
              <a:rPr lang="en-GB" dirty="0" smtClean="0"/>
              <a:t> </a:t>
            </a:r>
            <a:r>
              <a:rPr lang="en-GB" dirty="0" err="1" smtClean="0"/>
              <a:t>fiscale</a:t>
            </a:r>
            <a:r>
              <a:rPr lang="en-GB" dirty="0" smtClean="0"/>
              <a:t> </a:t>
            </a:r>
            <a:r>
              <a:rPr lang="en-GB" dirty="0" err="1" smtClean="0"/>
              <a:t>individuale</a:t>
            </a:r>
            <a:r>
              <a:rPr lang="en-GB" dirty="0" smtClean="0"/>
              <a:t> e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scambi</a:t>
            </a:r>
            <a:r>
              <a:rPr lang="en-GB" dirty="0" smtClean="0"/>
              <a:t> e </a:t>
            </a:r>
            <a:r>
              <a:rPr lang="en-GB" dirty="0" err="1" smtClean="0"/>
              <a:t>collaborazioni</a:t>
            </a:r>
            <a:r>
              <a:rPr lang="en-GB" dirty="0" smtClean="0"/>
              <a:t> </a:t>
            </a:r>
            <a:r>
              <a:rPr lang="en-GB" dirty="0" err="1" smtClean="0"/>
              <a:t>tra</a:t>
            </a:r>
            <a:r>
              <a:rPr lang="en-GB" dirty="0" smtClean="0"/>
              <a:t> </a:t>
            </a:r>
            <a:r>
              <a:rPr lang="en-GB" dirty="0" err="1" smtClean="0"/>
              <a:t>unità</a:t>
            </a:r>
            <a:r>
              <a:rPr lang="en-GB" dirty="0" smtClean="0"/>
              <a:t> </a:t>
            </a:r>
            <a:r>
              <a:rPr lang="en-GB" dirty="0" err="1" smtClean="0"/>
              <a:t>familiari</a:t>
            </a:r>
            <a:endParaRPr lang="en-GB" dirty="0" smtClean="0"/>
          </a:p>
          <a:p>
            <a:r>
              <a:rPr lang="en-GB" dirty="0" err="1" smtClean="0"/>
              <a:t>Villaggi</a:t>
            </a:r>
            <a:r>
              <a:rPr lang="en-GB" dirty="0" smtClean="0"/>
              <a:t> </a:t>
            </a:r>
            <a:r>
              <a:rPr lang="en-GB" dirty="0" err="1" smtClean="0"/>
              <a:t>inseriti</a:t>
            </a:r>
            <a:r>
              <a:rPr lang="en-GB" dirty="0" smtClean="0"/>
              <a:t> in </a:t>
            </a:r>
            <a:r>
              <a:rPr lang="en-GB" dirty="0" err="1" smtClean="0"/>
              <a:t>reti</a:t>
            </a:r>
            <a:r>
              <a:rPr lang="en-GB" dirty="0" smtClean="0"/>
              <a:t>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vaste</a:t>
            </a:r>
            <a:r>
              <a:rPr lang="en-GB" dirty="0" smtClean="0"/>
              <a:t> di </a:t>
            </a:r>
            <a:r>
              <a:rPr lang="en-GB" dirty="0" err="1" smtClean="0"/>
              <a:t>sistemi</a:t>
            </a:r>
            <a:r>
              <a:rPr lang="en-GB" dirty="0" smtClean="0"/>
              <a:t> di </a:t>
            </a:r>
            <a:r>
              <a:rPr lang="en-GB" dirty="0" err="1" smtClean="0"/>
              <a:t>scambio</a:t>
            </a:r>
            <a:r>
              <a:rPr lang="en-GB" dirty="0" smtClean="0"/>
              <a:t> e </a:t>
            </a:r>
            <a:r>
              <a:rPr lang="en-GB" dirty="0" err="1" smtClean="0"/>
              <a:t>divisione</a:t>
            </a:r>
            <a:r>
              <a:rPr lang="en-GB" dirty="0" smtClean="0"/>
              <a:t> del </a:t>
            </a:r>
            <a:r>
              <a:rPr lang="en-GB" dirty="0" err="1" smtClean="0"/>
              <a:t>lavoro</a:t>
            </a:r>
            <a:r>
              <a:rPr lang="en-GB" dirty="0" smtClean="0"/>
              <a:t> </a:t>
            </a:r>
            <a:r>
              <a:rPr lang="en-GB" dirty="0" err="1" smtClean="0"/>
              <a:t>comprendenti</a:t>
            </a:r>
            <a:r>
              <a:rPr lang="en-GB" dirty="0" smtClean="0"/>
              <a:t> le </a:t>
            </a:r>
            <a:r>
              <a:rPr lang="en-GB" dirty="0" err="1" smtClean="0"/>
              <a:t>città</a:t>
            </a:r>
            <a:endParaRPr lang="en-GB" dirty="0" smtClean="0"/>
          </a:p>
          <a:p>
            <a:r>
              <a:rPr lang="en-GB" dirty="0" err="1" smtClean="0"/>
              <a:t>Compattezza</a:t>
            </a:r>
            <a:r>
              <a:rPr lang="en-GB" dirty="0" smtClean="0"/>
              <a:t> </a:t>
            </a:r>
            <a:r>
              <a:rPr lang="en-GB" dirty="0" err="1" smtClean="0"/>
              <a:t>dell’organizzazione</a:t>
            </a:r>
            <a:r>
              <a:rPr lang="en-GB" dirty="0" smtClean="0"/>
              <a:t> a </a:t>
            </a:r>
            <a:r>
              <a:rPr lang="en-GB" dirty="0" err="1" smtClean="0"/>
              <a:t>livello</a:t>
            </a:r>
            <a:r>
              <a:rPr lang="en-GB" dirty="0" smtClean="0"/>
              <a:t> di </a:t>
            </a:r>
            <a:r>
              <a:rPr lang="en-GB" dirty="0" err="1" smtClean="0"/>
              <a:t>villaggio</a:t>
            </a:r>
            <a:r>
              <a:rPr lang="en-GB" dirty="0" smtClean="0"/>
              <a:t> </a:t>
            </a:r>
            <a:r>
              <a:rPr lang="en-GB" dirty="0" err="1" smtClean="0"/>
              <a:t>proporzionale</a:t>
            </a:r>
            <a:r>
              <a:rPr lang="en-GB" dirty="0" smtClean="0"/>
              <a:t> al </a:t>
            </a:r>
            <a:r>
              <a:rPr lang="en-GB" dirty="0" err="1" smtClean="0"/>
              <a:t>grado</a:t>
            </a:r>
            <a:r>
              <a:rPr lang="en-GB" dirty="0" smtClean="0"/>
              <a:t> di </a:t>
            </a:r>
            <a:r>
              <a:rPr lang="en-GB" dirty="0" err="1" smtClean="0"/>
              <a:t>emergenza</a:t>
            </a:r>
            <a:r>
              <a:rPr lang="en-GB" dirty="0" smtClean="0"/>
              <a:t> o </a:t>
            </a:r>
            <a:r>
              <a:rPr lang="en-GB" dirty="0" err="1" smtClean="0"/>
              <a:t>eccezionalità</a:t>
            </a:r>
            <a:r>
              <a:rPr lang="en-GB" dirty="0" smtClean="0"/>
              <a:t> </a:t>
            </a:r>
            <a:r>
              <a:rPr lang="en-GB" dirty="0" err="1" smtClean="0"/>
              <a:t>degli</a:t>
            </a:r>
            <a:r>
              <a:rPr lang="en-GB" dirty="0" smtClean="0"/>
              <a:t> </a:t>
            </a:r>
            <a:r>
              <a:rPr lang="en-GB" dirty="0" err="1" smtClean="0"/>
              <a:t>eventi</a:t>
            </a:r>
            <a:r>
              <a:rPr lang="en-GB" dirty="0" smtClean="0"/>
              <a:t> (</a:t>
            </a:r>
            <a:r>
              <a:rPr lang="en-GB" dirty="0" err="1" smtClean="0"/>
              <a:t>inondazioni</a:t>
            </a:r>
            <a:r>
              <a:rPr lang="en-GB" dirty="0" smtClean="0"/>
              <a:t>, </a:t>
            </a:r>
            <a:r>
              <a:rPr lang="en-GB" dirty="0" err="1" smtClean="0"/>
              <a:t>carestie</a:t>
            </a:r>
            <a:r>
              <a:rPr lang="en-GB" dirty="0" smtClean="0"/>
              <a:t>, </a:t>
            </a:r>
            <a:r>
              <a:rPr lang="en-GB" dirty="0" err="1" smtClean="0"/>
              <a:t>ribellioni</a:t>
            </a:r>
            <a:r>
              <a:rPr lang="en-GB" dirty="0" smtClean="0"/>
              <a:t>, </a:t>
            </a:r>
            <a:r>
              <a:rPr lang="en-GB" dirty="0" err="1" smtClean="0"/>
              <a:t>banditismo</a:t>
            </a:r>
            <a:r>
              <a:rPr lang="en-GB" dirty="0" smtClean="0"/>
              <a:t>)</a:t>
            </a:r>
          </a:p>
          <a:p>
            <a:r>
              <a:rPr lang="en-GB" dirty="0" smtClean="0"/>
              <a:t>Il ‘700 è per due </a:t>
            </a:r>
            <a:r>
              <a:rPr lang="en-GB" dirty="0" err="1" smtClean="0"/>
              <a:t>terzi</a:t>
            </a:r>
            <a:r>
              <a:rPr lang="en-GB" dirty="0" smtClean="0"/>
              <a:t> </a:t>
            </a:r>
            <a:r>
              <a:rPr lang="en-GB" dirty="0" err="1" smtClean="0"/>
              <a:t>caratterizzato</a:t>
            </a:r>
            <a:r>
              <a:rPr lang="en-GB" dirty="0" smtClean="0"/>
              <a:t> da </a:t>
            </a:r>
            <a:r>
              <a:rPr lang="en-GB" dirty="0" err="1" smtClean="0"/>
              <a:t>apertura</a:t>
            </a:r>
            <a:r>
              <a:rPr lang="en-GB" dirty="0" smtClean="0"/>
              <a:t> e </a:t>
            </a:r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compattezza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villaggi</a:t>
            </a:r>
            <a:r>
              <a:rPr lang="en-GB" dirty="0" smtClean="0"/>
              <a:t> per la </a:t>
            </a:r>
            <a:r>
              <a:rPr lang="en-GB" dirty="0" err="1" smtClean="0"/>
              <a:t>mancanza</a:t>
            </a:r>
            <a:r>
              <a:rPr lang="en-GB" dirty="0" smtClean="0"/>
              <a:t> di </a:t>
            </a:r>
            <a:r>
              <a:rPr lang="en-GB" dirty="0" err="1" smtClean="0"/>
              <a:t>eventi</a:t>
            </a:r>
            <a:r>
              <a:rPr lang="en-GB" dirty="0" smtClean="0"/>
              <a:t> di </a:t>
            </a:r>
            <a:r>
              <a:rPr lang="en-GB" dirty="0" err="1" smtClean="0"/>
              <a:t>questo</a:t>
            </a:r>
            <a:r>
              <a:rPr lang="en-GB" dirty="0" smtClean="0"/>
              <a:t> </a:t>
            </a:r>
            <a:r>
              <a:rPr lang="en-GB" dirty="0" err="1" smtClean="0"/>
              <a:t>genere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25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33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en-GB" dirty="0" smtClean="0"/>
              <a:t>Uno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debole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256584"/>
          </a:xfrm>
        </p:spPr>
        <p:txBody>
          <a:bodyPr>
            <a:normAutofit fontScale="85000" lnSpcReduction="10000"/>
          </a:bodyPr>
          <a:lstStyle/>
          <a:p>
            <a:r>
              <a:rPr lang="en-GB" dirty="0" err="1" smtClean="0"/>
              <a:t>Impero</a:t>
            </a:r>
            <a:r>
              <a:rPr lang="en-GB" dirty="0" smtClean="0"/>
              <a:t> Qing come </a:t>
            </a:r>
            <a:r>
              <a:rPr lang="en-GB" dirty="0" err="1" smtClean="0"/>
              <a:t>Stato</a:t>
            </a:r>
            <a:r>
              <a:rPr lang="en-GB" dirty="0" smtClean="0"/>
              <a:t> di </a:t>
            </a:r>
            <a:r>
              <a:rPr lang="en-GB" dirty="0" err="1" smtClean="0"/>
              <a:t>grande</a:t>
            </a:r>
            <a:r>
              <a:rPr lang="en-GB" dirty="0" smtClean="0"/>
              <a:t> </a:t>
            </a:r>
            <a:r>
              <a:rPr lang="en-GB" dirty="0" err="1" smtClean="0"/>
              <a:t>potenza</a:t>
            </a:r>
            <a:r>
              <a:rPr lang="en-GB" dirty="0" smtClean="0"/>
              <a:t> e </a:t>
            </a:r>
            <a:r>
              <a:rPr lang="en-GB" dirty="0" err="1" smtClean="0"/>
              <a:t>ricchezza</a:t>
            </a:r>
            <a:endParaRPr lang="en-GB" dirty="0" smtClean="0"/>
          </a:p>
          <a:p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penetrazione</a:t>
            </a:r>
            <a:r>
              <a:rPr lang="en-GB" dirty="0" smtClean="0"/>
              <a:t> del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statale</a:t>
            </a:r>
            <a:r>
              <a:rPr lang="en-GB" dirty="0" smtClean="0"/>
              <a:t> </a:t>
            </a:r>
            <a:r>
              <a:rPr lang="en-GB" dirty="0" err="1" smtClean="0"/>
              <a:t>nella</a:t>
            </a:r>
            <a:r>
              <a:rPr lang="en-GB" dirty="0" smtClean="0"/>
              <a:t> vita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società</a:t>
            </a:r>
            <a:endParaRPr lang="en-GB" dirty="0" smtClean="0"/>
          </a:p>
          <a:p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preponderante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proprietari</a:t>
            </a:r>
            <a:r>
              <a:rPr lang="en-GB" dirty="0" smtClean="0"/>
              <a:t> </a:t>
            </a:r>
            <a:r>
              <a:rPr lang="en-GB" dirty="0" err="1" smtClean="0"/>
              <a:t>locali</a:t>
            </a:r>
            <a:r>
              <a:rPr lang="en-GB" dirty="0" smtClean="0"/>
              <a:t> come figure di </a:t>
            </a:r>
            <a:r>
              <a:rPr lang="en-GB" dirty="0" err="1" smtClean="0"/>
              <a:t>riferimento</a:t>
            </a:r>
            <a:r>
              <a:rPr lang="en-GB" dirty="0" smtClean="0"/>
              <a:t> non </a:t>
            </a:r>
            <a:r>
              <a:rPr lang="en-GB" dirty="0" err="1" smtClean="0"/>
              <a:t>ufficiali</a:t>
            </a:r>
            <a:r>
              <a:rPr lang="en-GB" dirty="0" smtClean="0"/>
              <a:t> e </a:t>
            </a:r>
            <a:r>
              <a:rPr lang="en-GB" dirty="0" err="1" smtClean="0"/>
              <a:t>oggetto</a:t>
            </a:r>
            <a:r>
              <a:rPr lang="en-GB" dirty="0" smtClean="0"/>
              <a:t> di </a:t>
            </a:r>
            <a:r>
              <a:rPr lang="en-GB" dirty="0" err="1" smtClean="0"/>
              <a:t>deferenza</a:t>
            </a:r>
            <a:r>
              <a:rPr lang="en-GB" dirty="0" smtClean="0"/>
              <a:t> </a:t>
            </a:r>
          </a:p>
          <a:p>
            <a:r>
              <a:rPr lang="en-GB" dirty="0" err="1"/>
              <a:t>U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i="1" dirty="0" smtClean="0"/>
              <a:t>gentry</a:t>
            </a:r>
            <a:r>
              <a:rPr lang="en-GB" dirty="0" smtClean="0"/>
              <a:t> </a:t>
            </a:r>
            <a:r>
              <a:rPr lang="en-GB" dirty="0" err="1" smtClean="0"/>
              <a:t>cinese</a:t>
            </a:r>
            <a:r>
              <a:rPr lang="en-GB" dirty="0"/>
              <a:t> (circa l’1,5% </a:t>
            </a:r>
            <a:r>
              <a:rPr lang="en-GB" dirty="0" err="1"/>
              <a:t>della</a:t>
            </a:r>
            <a:r>
              <a:rPr lang="en-GB" dirty="0"/>
              <a:t> </a:t>
            </a:r>
            <a:r>
              <a:rPr lang="en-GB" dirty="0" err="1"/>
              <a:t>popolazione</a:t>
            </a:r>
            <a:r>
              <a:rPr lang="en-GB" dirty="0"/>
              <a:t>), </a:t>
            </a:r>
            <a:r>
              <a:rPr lang="en-GB" dirty="0" smtClean="0"/>
              <a:t>ma non </a:t>
            </a:r>
            <a:r>
              <a:rPr lang="en-GB" dirty="0" err="1" smtClean="0"/>
              <a:t>un’aristocrazia</a:t>
            </a:r>
            <a:r>
              <a:rPr lang="en-GB" dirty="0" smtClean="0"/>
              <a:t> </a:t>
            </a:r>
            <a:r>
              <a:rPr lang="en-GB" dirty="0" err="1" smtClean="0"/>
              <a:t>ereditaria</a:t>
            </a:r>
            <a:r>
              <a:rPr lang="en-GB" dirty="0" smtClean="0"/>
              <a:t>, base del </a:t>
            </a:r>
            <a:r>
              <a:rPr lang="en-GB" dirty="0" err="1" smtClean="0"/>
              <a:t>sistema</a:t>
            </a:r>
            <a:r>
              <a:rPr lang="en-GB" dirty="0" smtClean="0"/>
              <a:t> politico Qing: </a:t>
            </a:r>
            <a:r>
              <a:rPr lang="en-GB" dirty="0" err="1" smtClean="0"/>
              <a:t>fornisce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funzionari</a:t>
            </a:r>
            <a:r>
              <a:rPr lang="en-GB" dirty="0" smtClean="0"/>
              <a:t>, </a:t>
            </a:r>
            <a:r>
              <a:rPr lang="en-GB" dirty="0" err="1" smtClean="0"/>
              <a:t>detiene</a:t>
            </a:r>
            <a:r>
              <a:rPr lang="en-GB" dirty="0" smtClean="0"/>
              <a:t>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informale</a:t>
            </a:r>
            <a:r>
              <a:rPr lang="en-GB" dirty="0" smtClean="0"/>
              <a:t>, </a:t>
            </a:r>
            <a:r>
              <a:rPr lang="en-GB" dirty="0" err="1" smtClean="0"/>
              <a:t>inserita</a:t>
            </a:r>
            <a:r>
              <a:rPr lang="en-GB" dirty="0" smtClean="0"/>
              <a:t> in </a:t>
            </a:r>
            <a:r>
              <a:rPr lang="en-GB" dirty="0" err="1" smtClean="0"/>
              <a:t>una</a:t>
            </a:r>
            <a:r>
              <a:rPr lang="en-GB" dirty="0" smtClean="0"/>
              <a:t> rete di </a:t>
            </a:r>
            <a:r>
              <a:rPr lang="en-GB" dirty="0" err="1" smtClean="0"/>
              <a:t>relazioni</a:t>
            </a:r>
            <a:r>
              <a:rPr lang="en-GB" dirty="0" smtClean="0"/>
              <a:t>, </a:t>
            </a:r>
            <a:r>
              <a:rPr lang="en-GB" dirty="0" err="1" smtClean="0"/>
              <a:t>spesso</a:t>
            </a:r>
            <a:r>
              <a:rPr lang="en-GB" dirty="0" smtClean="0"/>
              <a:t> di </a:t>
            </a:r>
            <a:r>
              <a:rPr lang="en-GB" dirty="0" err="1" smtClean="0"/>
              <a:t>tensioni</a:t>
            </a:r>
            <a:r>
              <a:rPr lang="en-GB" dirty="0" smtClean="0"/>
              <a:t> </a:t>
            </a:r>
            <a:r>
              <a:rPr lang="en-GB" dirty="0" err="1" smtClean="0"/>
              <a:t>locali</a:t>
            </a:r>
            <a:r>
              <a:rPr lang="en-GB" dirty="0" smtClean="0"/>
              <a:t> e con </a:t>
            </a:r>
            <a:r>
              <a:rPr lang="en-GB" dirty="0" err="1" smtClean="0"/>
              <a:t>glI</a:t>
            </a:r>
            <a:r>
              <a:rPr lang="en-GB" dirty="0" smtClean="0"/>
              <a:t> strati </a:t>
            </a:r>
            <a:r>
              <a:rPr lang="en-GB" dirty="0" err="1" smtClean="0"/>
              <a:t>superiori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burocrazia</a:t>
            </a:r>
            <a:r>
              <a:rPr lang="en-GB" dirty="0" smtClean="0"/>
              <a:t> </a:t>
            </a:r>
            <a:r>
              <a:rPr lang="en-GB" dirty="0" err="1" smtClean="0"/>
              <a:t>legati</a:t>
            </a:r>
            <a:r>
              <a:rPr lang="en-GB" dirty="0" smtClean="0"/>
              <a:t>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direttamente</a:t>
            </a:r>
            <a:r>
              <a:rPr lang="en-GB" dirty="0" smtClean="0"/>
              <a:t> </a:t>
            </a:r>
            <a:r>
              <a:rPr lang="en-GB" dirty="0" err="1" smtClean="0"/>
              <a:t>alla</a:t>
            </a:r>
            <a:r>
              <a:rPr lang="en-GB" dirty="0" smtClean="0"/>
              <a:t> </a:t>
            </a:r>
            <a:r>
              <a:rPr lang="en-GB" dirty="0" err="1" smtClean="0"/>
              <a:t>dinastia</a:t>
            </a:r>
            <a:endParaRPr lang="en-GB" dirty="0" smtClean="0"/>
          </a:p>
          <a:p>
            <a:r>
              <a:rPr lang="en-GB" dirty="0" smtClean="0"/>
              <a:t>Un </a:t>
            </a:r>
            <a:r>
              <a:rPr lang="en-GB" dirty="0" err="1" smtClean="0"/>
              <a:t>potenziale</a:t>
            </a:r>
            <a:r>
              <a:rPr lang="en-GB" dirty="0" smtClean="0"/>
              <a:t> di </a:t>
            </a:r>
            <a:r>
              <a:rPr lang="en-GB" dirty="0" err="1" smtClean="0"/>
              <a:t>indebolimento</a:t>
            </a:r>
            <a:r>
              <a:rPr lang="en-GB" dirty="0" smtClean="0"/>
              <a:t> </a:t>
            </a:r>
            <a:r>
              <a:rPr lang="en-GB" dirty="0" err="1" smtClean="0"/>
              <a:t>dell’impero</a:t>
            </a:r>
            <a:r>
              <a:rPr lang="en-GB" dirty="0" smtClean="0"/>
              <a:t> (</a:t>
            </a:r>
            <a:r>
              <a:rPr lang="en-GB" dirty="0" err="1" smtClean="0"/>
              <a:t>inizio</a:t>
            </a:r>
            <a:r>
              <a:rPr lang="en-GB" smtClean="0"/>
              <a:t> ‘800)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26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8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12968" cy="850106"/>
          </a:xfrm>
        </p:spPr>
        <p:txBody>
          <a:bodyPr/>
          <a:lstStyle/>
          <a:p>
            <a:r>
              <a:rPr lang="en-GB" sz="3500" dirty="0" smtClean="0"/>
              <a:t>Due </a:t>
            </a:r>
            <a:r>
              <a:rPr lang="en-GB" sz="3500" dirty="0" err="1" smtClean="0"/>
              <a:t>immagini</a:t>
            </a:r>
            <a:r>
              <a:rPr lang="en-GB" sz="3500" dirty="0" smtClean="0"/>
              <a:t> </a:t>
            </a:r>
            <a:r>
              <a:rPr lang="en-GB" sz="3500" dirty="0" err="1" smtClean="0"/>
              <a:t>dell’organizzazione</a:t>
            </a:r>
            <a:r>
              <a:rPr lang="en-GB" sz="3500" dirty="0" smtClean="0"/>
              <a:t> </a:t>
            </a:r>
            <a:r>
              <a:rPr lang="en-GB" sz="3500" dirty="0" err="1" smtClean="0"/>
              <a:t>statale</a:t>
            </a:r>
            <a:r>
              <a:rPr lang="en-GB" sz="3500" dirty="0" smtClean="0"/>
              <a:t> Qing</a:t>
            </a:r>
            <a:endParaRPr lang="en-GB" sz="35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912" cy="475252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Lo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 come forma di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autocratico</a:t>
            </a:r>
            <a:r>
              <a:rPr lang="en-GB" dirty="0" smtClean="0"/>
              <a:t> (</a:t>
            </a:r>
            <a:r>
              <a:rPr lang="en-GB" dirty="0" err="1" smtClean="0"/>
              <a:t>burocrazia</a:t>
            </a:r>
            <a:r>
              <a:rPr lang="en-GB" dirty="0" smtClean="0"/>
              <a:t> con </a:t>
            </a:r>
            <a:r>
              <a:rPr lang="en-GB" dirty="0" err="1" smtClean="0"/>
              <a:t>funzioni</a:t>
            </a:r>
            <a:r>
              <a:rPr lang="en-GB" dirty="0" smtClean="0"/>
              <a:t> </a:t>
            </a:r>
            <a:r>
              <a:rPr lang="en-GB" dirty="0" err="1" smtClean="0"/>
              <a:t>fiscali</a:t>
            </a:r>
            <a:r>
              <a:rPr lang="en-GB" dirty="0" smtClean="0"/>
              <a:t> e di </a:t>
            </a:r>
            <a:r>
              <a:rPr lang="en-GB" dirty="0" err="1" smtClean="0"/>
              <a:t>ordine</a:t>
            </a:r>
            <a:r>
              <a:rPr lang="en-GB" dirty="0" smtClean="0"/>
              <a:t> </a:t>
            </a:r>
            <a:r>
              <a:rPr lang="en-GB" dirty="0" err="1" smtClean="0"/>
              <a:t>pubblico</a:t>
            </a:r>
            <a:r>
              <a:rPr lang="en-GB" dirty="0" smtClean="0"/>
              <a:t>) </a:t>
            </a:r>
            <a:r>
              <a:rPr lang="en-GB" dirty="0" err="1" smtClean="0"/>
              <a:t>sovraimposta</a:t>
            </a:r>
            <a:r>
              <a:rPr lang="en-GB" dirty="0" smtClean="0"/>
              <a:t> a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r>
              <a:rPr lang="en-GB" dirty="0" smtClean="0"/>
              <a:t> </a:t>
            </a:r>
            <a:r>
              <a:rPr lang="en-GB" dirty="0" err="1" smtClean="0"/>
              <a:t>piramidale</a:t>
            </a:r>
            <a:r>
              <a:rPr lang="en-GB" dirty="0" smtClean="0"/>
              <a:t> di </a:t>
            </a:r>
            <a:r>
              <a:rPr lang="en-GB" dirty="0" err="1" smtClean="0"/>
              <a:t>istituzioni</a:t>
            </a:r>
            <a:r>
              <a:rPr lang="en-GB" dirty="0" smtClean="0"/>
              <a:t> </a:t>
            </a:r>
            <a:r>
              <a:rPr lang="en-GB" dirty="0" err="1" smtClean="0"/>
              <a:t>informali</a:t>
            </a:r>
            <a:r>
              <a:rPr lang="en-GB" dirty="0" smtClean="0"/>
              <a:t> </a:t>
            </a:r>
            <a:r>
              <a:rPr lang="en-GB" dirty="0" err="1" smtClean="0"/>
              <a:t>che</a:t>
            </a:r>
            <a:r>
              <a:rPr lang="en-GB" dirty="0" smtClean="0"/>
              <a:t> </a:t>
            </a:r>
            <a:r>
              <a:rPr lang="en-GB" dirty="0" err="1" smtClean="0"/>
              <a:t>governavano</a:t>
            </a:r>
            <a:r>
              <a:rPr lang="en-GB" dirty="0" smtClean="0"/>
              <a:t> di </a:t>
            </a:r>
            <a:r>
              <a:rPr lang="en-GB" dirty="0" err="1" smtClean="0"/>
              <a:t>fatto</a:t>
            </a:r>
            <a:r>
              <a:rPr lang="en-GB" dirty="0" smtClean="0"/>
              <a:t> la </a:t>
            </a:r>
            <a:r>
              <a:rPr lang="en-GB" dirty="0" err="1" smtClean="0"/>
              <a:t>società</a:t>
            </a:r>
            <a:r>
              <a:rPr lang="en-GB" dirty="0" smtClean="0"/>
              <a:t> (</a:t>
            </a:r>
            <a:r>
              <a:rPr lang="en-GB" dirty="0" err="1" smtClean="0"/>
              <a:t>comunità</a:t>
            </a:r>
            <a:r>
              <a:rPr lang="en-GB" dirty="0" smtClean="0"/>
              <a:t> </a:t>
            </a:r>
            <a:r>
              <a:rPr lang="en-GB" dirty="0" err="1" smtClean="0"/>
              <a:t>rurali</a:t>
            </a:r>
            <a:r>
              <a:rPr lang="en-GB" dirty="0" smtClean="0"/>
              <a:t>, clan, </a:t>
            </a:r>
            <a:r>
              <a:rPr lang="en-GB" dirty="0" err="1" smtClean="0"/>
              <a:t>famiglie</a:t>
            </a:r>
            <a:r>
              <a:rPr lang="en-GB" dirty="0" smtClean="0"/>
              <a:t>, </a:t>
            </a:r>
            <a:r>
              <a:rPr lang="en-GB" dirty="0" err="1" smtClean="0"/>
              <a:t>gilde</a:t>
            </a:r>
            <a:r>
              <a:rPr lang="en-GB" dirty="0" smtClean="0"/>
              <a:t>, </a:t>
            </a:r>
            <a:r>
              <a:rPr lang="en-GB" dirty="0" err="1" smtClean="0"/>
              <a:t>società</a:t>
            </a:r>
            <a:r>
              <a:rPr lang="en-GB" dirty="0" smtClean="0"/>
              <a:t> </a:t>
            </a:r>
            <a:r>
              <a:rPr lang="en-GB" dirty="0" err="1" smtClean="0"/>
              <a:t>segrete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Macchina</a:t>
            </a:r>
            <a:r>
              <a:rPr lang="en-GB" dirty="0" smtClean="0"/>
              <a:t> </a:t>
            </a:r>
            <a:r>
              <a:rPr lang="en-GB" dirty="0" err="1" smtClean="0"/>
              <a:t>dispotica</a:t>
            </a:r>
            <a:r>
              <a:rPr lang="en-GB" dirty="0" smtClean="0"/>
              <a:t> </a:t>
            </a:r>
            <a:r>
              <a:rPr lang="en-GB" dirty="0" err="1" smtClean="0"/>
              <a:t>pronta</a:t>
            </a:r>
            <a:r>
              <a:rPr lang="en-GB" dirty="0" smtClean="0"/>
              <a:t> a </a:t>
            </a:r>
            <a:r>
              <a:rPr lang="en-GB" dirty="0" err="1" smtClean="0"/>
              <a:t>violare</a:t>
            </a:r>
            <a:r>
              <a:rPr lang="en-GB" dirty="0" smtClean="0"/>
              <a:t> </a:t>
            </a:r>
            <a:r>
              <a:rPr lang="en-GB" dirty="0" err="1" smtClean="0"/>
              <a:t>proprietà</a:t>
            </a:r>
            <a:r>
              <a:rPr lang="en-GB" dirty="0" smtClean="0"/>
              <a:t>, vita </a:t>
            </a:r>
            <a:r>
              <a:rPr lang="en-GB" dirty="0" err="1" smtClean="0"/>
              <a:t>privata</a:t>
            </a:r>
            <a:r>
              <a:rPr lang="en-GB" dirty="0" smtClean="0"/>
              <a:t>, </a:t>
            </a:r>
            <a:r>
              <a:rPr lang="en-GB" dirty="0" err="1" smtClean="0"/>
              <a:t>senza</a:t>
            </a:r>
            <a:r>
              <a:rPr lang="en-GB" dirty="0" smtClean="0"/>
              <a:t> </a:t>
            </a:r>
            <a:r>
              <a:rPr lang="en-GB" dirty="0" err="1" smtClean="0"/>
              <a:t>freni</a:t>
            </a:r>
            <a:r>
              <a:rPr lang="en-GB" dirty="0" smtClean="0"/>
              <a:t> e </a:t>
            </a:r>
            <a:r>
              <a:rPr lang="en-GB" dirty="0" err="1" smtClean="0"/>
              <a:t>controlli</a:t>
            </a:r>
            <a:r>
              <a:rPr lang="en-GB" dirty="0" smtClean="0"/>
              <a:t> </a:t>
            </a:r>
            <a:r>
              <a:rPr lang="en-GB" dirty="0" err="1" smtClean="0"/>
              <a:t>legali</a:t>
            </a:r>
            <a:r>
              <a:rPr lang="en-GB" dirty="0" smtClean="0"/>
              <a:t>: </a:t>
            </a:r>
            <a:r>
              <a:rPr lang="en-GB" dirty="0" err="1" smtClean="0"/>
              <a:t>antitesi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costituzionale</a:t>
            </a:r>
            <a:r>
              <a:rPr lang="en-GB" dirty="0" smtClean="0"/>
              <a:t> </a:t>
            </a:r>
            <a:r>
              <a:rPr lang="en-GB" dirty="0" err="1" smtClean="0"/>
              <a:t>ottocentesco</a:t>
            </a:r>
            <a:r>
              <a:rPr lang="en-GB" dirty="0" smtClean="0"/>
              <a:t> </a:t>
            </a:r>
            <a:r>
              <a:rPr lang="en-GB" dirty="0" err="1" smtClean="0"/>
              <a:t>europeo</a:t>
            </a:r>
            <a:r>
              <a:rPr lang="en-GB" dirty="0" smtClean="0"/>
              <a:t> e causa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mancata</a:t>
            </a:r>
            <a:r>
              <a:rPr lang="en-GB" dirty="0" smtClean="0"/>
              <a:t> </a:t>
            </a:r>
            <a:r>
              <a:rPr lang="en-GB" dirty="0" err="1" smtClean="0"/>
              <a:t>modernizzazione</a:t>
            </a:r>
            <a:r>
              <a:rPr lang="en-GB" dirty="0" smtClean="0"/>
              <a:t> (M. Weber, K. </a:t>
            </a:r>
            <a:r>
              <a:rPr lang="en-GB" dirty="0" err="1" smtClean="0"/>
              <a:t>Wittfogel</a:t>
            </a:r>
            <a:r>
              <a:rPr lang="en-GB" dirty="0" smtClean="0"/>
              <a:t> [la </a:t>
            </a:r>
            <a:r>
              <a:rPr lang="en-GB" dirty="0" err="1" smtClean="0"/>
              <a:t>burocrazia</a:t>
            </a:r>
            <a:r>
              <a:rPr lang="en-GB" dirty="0" smtClean="0"/>
              <a:t> ‘”</a:t>
            </a:r>
            <a:r>
              <a:rPr lang="en-GB" dirty="0" err="1" smtClean="0"/>
              <a:t>idraulica</a:t>
            </a:r>
            <a:r>
              <a:rPr lang="en-GB" dirty="0" smtClean="0"/>
              <a:t>”], E. </a:t>
            </a:r>
            <a:r>
              <a:rPr lang="en-GB" dirty="0" err="1" smtClean="0"/>
              <a:t>Balasz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Entrambe</a:t>
            </a:r>
            <a:r>
              <a:rPr lang="en-GB" dirty="0" smtClean="0"/>
              <a:t> </a:t>
            </a:r>
            <a:r>
              <a:rPr lang="en-GB" dirty="0" err="1" smtClean="0"/>
              <a:t>sono</a:t>
            </a:r>
            <a:r>
              <a:rPr lang="en-GB" dirty="0" smtClean="0"/>
              <a:t> </a:t>
            </a:r>
            <a:r>
              <a:rPr lang="en-GB" dirty="0" err="1" smtClean="0"/>
              <a:t>immagini</a:t>
            </a:r>
            <a:r>
              <a:rPr lang="en-GB" dirty="0" smtClean="0"/>
              <a:t> </a:t>
            </a:r>
            <a:r>
              <a:rPr lang="en-GB" dirty="0" err="1" smtClean="0"/>
              <a:t>limitate</a:t>
            </a:r>
            <a:r>
              <a:rPr lang="en-GB" dirty="0" smtClean="0"/>
              <a:t> e non </a:t>
            </a:r>
            <a:r>
              <a:rPr lang="en-GB" dirty="0" err="1" smtClean="0"/>
              <a:t>applicabili</a:t>
            </a:r>
            <a:r>
              <a:rPr lang="en-GB" dirty="0" smtClean="0"/>
              <a:t> </a:t>
            </a:r>
            <a:r>
              <a:rPr lang="en-GB" dirty="0" err="1" smtClean="0"/>
              <a:t>indistintamente</a:t>
            </a:r>
            <a:r>
              <a:rPr lang="en-GB" dirty="0" smtClean="0"/>
              <a:t> a diverse </a:t>
            </a:r>
            <a:r>
              <a:rPr lang="en-GB" dirty="0" err="1" smtClean="0"/>
              <a:t>fasi</a:t>
            </a:r>
            <a:r>
              <a:rPr lang="en-GB" dirty="0" smtClean="0"/>
              <a:t> e </a:t>
            </a:r>
            <a:r>
              <a:rPr lang="en-GB" dirty="0" err="1" smtClean="0"/>
              <a:t>situazioni</a:t>
            </a:r>
            <a:r>
              <a:rPr lang="en-GB" dirty="0" smtClean="0"/>
              <a:t> </a:t>
            </a:r>
            <a:r>
              <a:rPr lang="en-GB" dirty="0" err="1" smtClean="0"/>
              <a:t>storiche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3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86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850106"/>
          </a:xfrm>
        </p:spPr>
        <p:txBody>
          <a:bodyPr/>
          <a:lstStyle/>
          <a:p>
            <a:r>
              <a:rPr lang="it-IT" dirty="0"/>
              <a:t>Autori di </a:t>
            </a:r>
            <a:r>
              <a:rPr lang="it-IT" dirty="0" smtClean="0"/>
              <a:t>riferimento: </a:t>
            </a:r>
            <a:r>
              <a:rPr lang="it-IT" dirty="0" err="1" smtClean="0"/>
              <a:t>Max</a:t>
            </a:r>
            <a:r>
              <a:rPr lang="it-IT" dirty="0" smtClean="0"/>
              <a:t> Weber (1864-1920)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5040560"/>
          </a:xfrm>
        </p:spPr>
        <p:txBody>
          <a:bodyPr>
            <a:normAutofit fontScale="92500"/>
          </a:bodyPr>
          <a:lstStyle/>
          <a:p>
            <a:r>
              <a:rPr lang="it-IT" dirty="0" err="1"/>
              <a:t>Max</a:t>
            </a:r>
            <a:r>
              <a:rPr lang="it-IT" dirty="0"/>
              <a:t> </a:t>
            </a:r>
            <a:r>
              <a:rPr lang="it-IT" dirty="0" smtClean="0"/>
              <a:t>Weber:</a:t>
            </a:r>
          </a:p>
          <a:p>
            <a:pPr lvl="1"/>
            <a:r>
              <a:rPr lang="it-IT" i="1" dirty="0" err="1" smtClean="0"/>
              <a:t>Konfuzianismus</a:t>
            </a:r>
            <a:r>
              <a:rPr lang="it-IT" i="1" dirty="0" smtClean="0"/>
              <a:t> </a:t>
            </a:r>
            <a:r>
              <a:rPr lang="it-IT" i="1" dirty="0"/>
              <a:t>und </a:t>
            </a:r>
            <a:r>
              <a:rPr lang="it-IT" i="1" dirty="0" err="1" smtClean="0"/>
              <a:t>Taoismus</a:t>
            </a:r>
            <a:r>
              <a:rPr lang="it-IT" i="1" dirty="0" smtClean="0"/>
              <a:t>, </a:t>
            </a:r>
            <a:r>
              <a:rPr lang="it-IT" dirty="0" smtClean="0"/>
              <a:t>1915</a:t>
            </a:r>
            <a:r>
              <a:rPr lang="it-IT" i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tr</a:t>
            </a:r>
            <a:r>
              <a:rPr lang="it-IT" dirty="0" smtClean="0"/>
              <a:t>. </a:t>
            </a:r>
            <a:r>
              <a:rPr lang="it-IT" dirty="0" err="1"/>
              <a:t>i</a:t>
            </a:r>
            <a:r>
              <a:rPr lang="it-IT" dirty="0" err="1" smtClean="0"/>
              <a:t>t</a:t>
            </a:r>
            <a:r>
              <a:rPr lang="it-IT" dirty="0" smtClean="0"/>
              <a:t>. in </a:t>
            </a:r>
            <a:r>
              <a:rPr lang="it-IT" i="1" dirty="0" smtClean="0"/>
              <a:t>Sociologia </a:t>
            </a:r>
            <a:r>
              <a:rPr lang="it-IT" i="1" dirty="0"/>
              <a:t>delle </a:t>
            </a:r>
            <a:r>
              <a:rPr lang="it-IT" i="1" dirty="0" smtClean="0"/>
              <a:t>religioni</a:t>
            </a:r>
            <a:r>
              <a:rPr lang="it-IT" dirty="0" smtClean="0"/>
              <a:t>, saggi </a:t>
            </a:r>
            <a:r>
              <a:rPr lang="it-IT" dirty="0"/>
              <a:t>1890-1920</a:t>
            </a:r>
            <a:r>
              <a:rPr lang="it-IT" dirty="0" smtClean="0"/>
              <a:t>)</a:t>
            </a:r>
          </a:p>
          <a:p>
            <a:pPr lvl="1"/>
            <a:r>
              <a:rPr lang="it-IT" i="1" dirty="0" err="1"/>
              <a:t>Wirtschaft</a:t>
            </a:r>
            <a:r>
              <a:rPr lang="it-IT" i="1" dirty="0"/>
              <a:t> und </a:t>
            </a:r>
            <a:r>
              <a:rPr lang="it-IT" i="1" dirty="0" err="1" smtClean="0"/>
              <a:t>Gesellschaft</a:t>
            </a:r>
            <a:r>
              <a:rPr lang="it-IT" dirty="0" smtClean="0"/>
              <a:t>, 1922</a:t>
            </a:r>
          </a:p>
          <a:p>
            <a:pPr lvl="1"/>
            <a:r>
              <a:rPr lang="it-IT" i="1" dirty="0"/>
              <a:t>Die </a:t>
            </a:r>
            <a:r>
              <a:rPr lang="it-IT" i="1" dirty="0" err="1" smtClean="0"/>
              <a:t>Stadt</a:t>
            </a:r>
            <a:r>
              <a:rPr lang="it-IT" dirty="0" smtClean="0"/>
              <a:t>, 1921</a:t>
            </a:r>
            <a:r>
              <a:rPr lang="it-IT" i="1" dirty="0" smtClean="0"/>
              <a:t> </a:t>
            </a:r>
            <a:r>
              <a:rPr lang="it-IT" dirty="0" smtClean="0"/>
              <a:t>(“</a:t>
            </a:r>
            <a:r>
              <a:rPr lang="it-IT" dirty="0" err="1" smtClean="0"/>
              <a:t>Occidental</a:t>
            </a:r>
            <a:r>
              <a:rPr lang="it-IT" dirty="0"/>
              <a:t>” </a:t>
            </a:r>
            <a:r>
              <a:rPr lang="it-IT" dirty="0" smtClean="0"/>
              <a:t>and “</a:t>
            </a:r>
            <a:r>
              <a:rPr lang="it-IT" dirty="0" err="1" smtClean="0"/>
              <a:t>Oriental</a:t>
            </a:r>
            <a:r>
              <a:rPr lang="it-IT" dirty="0"/>
              <a:t>” </a:t>
            </a:r>
            <a:r>
              <a:rPr lang="it-IT" dirty="0" err="1" smtClean="0"/>
              <a:t>urbanism</a:t>
            </a:r>
            <a:r>
              <a:rPr lang="it-IT" dirty="0" smtClean="0"/>
              <a:t>)</a:t>
            </a:r>
            <a:endParaRPr lang="it-IT" i="1" dirty="0" smtClean="0"/>
          </a:p>
          <a:p>
            <a:pPr lvl="1"/>
            <a:r>
              <a:rPr lang="it-IT" dirty="0" smtClean="0"/>
              <a:t>Stabilità frutto di equilibrio tra una autocrazia </a:t>
            </a:r>
            <a:r>
              <a:rPr lang="it-IT" dirty="0"/>
              <a:t>burocratica </a:t>
            </a:r>
            <a:r>
              <a:rPr lang="it-IT" dirty="0" smtClean="0"/>
              <a:t>(</a:t>
            </a:r>
            <a:r>
              <a:rPr lang="it-IT" dirty="0"/>
              <a:t>“</a:t>
            </a:r>
            <a:r>
              <a:rPr lang="it-IT" dirty="0" smtClean="0"/>
              <a:t>burocrazia patrimoniale</a:t>
            </a:r>
            <a:r>
              <a:rPr lang="it-IT" dirty="0"/>
              <a:t> </a:t>
            </a:r>
            <a:r>
              <a:rPr lang="it-IT" dirty="0" smtClean="0"/>
              <a:t>”=potere discendente da quello personale del sovrano e basato su decisioni personali, arbitrarie e perfino irrazionali) e il potere locale dei lignaggi e delle gilde</a:t>
            </a:r>
            <a:endParaRPr lang="it-IT" i="1" dirty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4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86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50106"/>
          </a:xfrm>
        </p:spPr>
        <p:txBody>
          <a:bodyPr/>
          <a:lstStyle/>
          <a:p>
            <a:r>
              <a:rPr lang="it-IT" sz="3400" dirty="0" smtClean="0"/>
              <a:t>Autori di riferimento: K. A. </a:t>
            </a:r>
            <a:r>
              <a:rPr lang="it-IT" sz="3400" dirty="0" err="1" smtClean="0"/>
              <a:t>Wittfogel</a:t>
            </a:r>
            <a:r>
              <a:rPr lang="it-IT" sz="3400" dirty="0" smtClean="0"/>
              <a:t> (1896-1988)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Karl </a:t>
            </a:r>
            <a:r>
              <a:rPr lang="it-IT" dirty="0" err="1" smtClean="0"/>
              <a:t>Augustus</a:t>
            </a:r>
            <a:r>
              <a:rPr lang="it-IT" dirty="0" smtClean="0"/>
              <a:t> </a:t>
            </a:r>
            <a:r>
              <a:rPr lang="it-IT" dirty="0" err="1" smtClean="0"/>
              <a:t>Wittfogel</a:t>
            </a:r>
            <a:r>
              <a:rPr lang="it-IT" dirty="0" smtClean="0"/>
              <a:t>:</a:t>
            </a:r>
          </a:p>
          <a:p>
            <a:pPr lvl="1"/>
            <a:r>
              <a:rPr lang="de-DE" i="1" dirty="0" smtClean="0"/>
              <a:t>Storia </a:t>
            </a:r>
            <a:r>
              <a:rPr lang="de-DE" i="1" dirty="0"/>
              <a:t>della </a:t>
            </a:r>
            <a:r>
              <a:rPr lang="de-DE" i="1" dirty="0" err="1"/>
              <a:t>società</a:t>
            </a:r>
            <a:r>
              <a:rPr lang="de-DE" i="1" dirty="0"/>
              <a:t> </a:t>
            </a:r>
            <a:r>
              <a:rPr lang="de-DE" i="1" dirty="0" err="1"/>
              <a:t>borghese</a:t>
            </a:r>
            <a:r>
              <a:rPr lang="de-DE" dirty="0"/>
              <a:t> (</a:t>
            </a:r>
            <a:r>
              <a:rPr lang="de-DE" i="1" dirty="0"/>
              <a:t>Geschichte der bürgerlichen </a:t>
            </a:r>
            <a:r>
              <a:rPr lang="de-DE" i="1" dirty="0" smtClean="0"/>
              <a:t>Gesellschaft</a:t>
            </a:r>
            <a:r>
              <a:rPr lang="de-DE" dirty="0" smtClean="0"/>
              <a:t>) 1924</a:t>
            </a:r>
          </a:p>
          <a:p>
            <a:pPr lvl="1"/>
            <a:r>
              <a:rPr lang="it-IT" i="1" dirty="0"/>
              <a:t>Economia e società della Cina</a:t>
            </a:r>
            <a:r>
              <a:rPr lang="it-IT" dirty="0"/>
              <a:t> (</a:t>
            </a:r>
            <a:r>
              <a:rPr lang="it-IT" i="1" dirty="0" err="1"/>
              <a:t>Wirtschaft</a:t>
            </a:r>
            <a:r>
              <a:rPr lang="it-IT" i="1" dirty="0"/>
              <a:t> und </a:t>
            </a:r>
            <a:r>
              <a:rPr lang="it-IT" i="1" dirty="0" err="1"/>
              <a:t>Gesellschaft</a:t>
            </a:r>
            <a:r>
              <a:rPr lang="it-IT" i="1" dirty="0"/>
              <a:t> </a:t>
            </a:r>
            <a:r>
              <a:rPr lang="it-IT" i="1" dirty="0" err="1" smtClean="0"/>
              <a:t>Chinas</a:t>
            </a:r>
            <a:r>
              <a:rPr lang="it-IT" dirty="0" smtClean="0"/>
              <a:t>), 1931: </a:t>
            </a:r>
            <a:r>
              <a:rPr lang="it-IT" dirty="0" smtClean="0"/>
              <a:t>una interpretazione marxista della burocrazia imperiale cinese come struttura </a:t>
            </a:r>
            <a:r>
              <a:rPr lang="it-IT" dirty="0" smtClean="0"/>
              <a:t>rivolta alla gestione dei «public </a:t>
            </a:r>
            <a:r>
              <a:rPr lang="it-IT" dirty="0" err="1" smtClean="0"/>
              <a:t>works</a:t>
            </a:r>
            <a:r>
              <a:rPr lang="it-IT" dirty="0" smtClean="0"/>
              <a:t>» o della </a:t>
            </a:r>
            <a:r>
              <a:rPr lang="it-IT" dirty="0" smtClean="0"/>
              <a:t> </a:t>
            </a:r>
            <a:r>
              <a:rPr lang="it-IT" dirty="0" smtClean="0"/>
              <a:t>«società idraulica»</a:t>
            </a:r>
          </a:p>
          <a:p>
            <a:pPr lvl="1"/>
            <a:r>
              <a:rPr lang="it-IT" i="1" dirty="0" err="1" smtClean="0"/>
              <a:t>Oriental</a:t>
            </a:r>
            <a:r>
              <a:rPr lang="it-IT" i="1" dirty="0" smtClean="0"/>
              <a:t> </a:t>
            </a:r>
            <a:r>
              <a:rPr lang="it-IT" i="1" dirty="0" err="1" smtClean="0"/>
              <a:t>Despotism</a:t>
            </a:r>
            <a:r>
              <a:rPr lang="it-IT" i="1" dirty="0" smtClean="0"/>
              <a:t>: a Comparative </a:t>
            </a:r>
            <a:r>
              <a:rPr lang="it-IT" i="1" dirty="0" err="1" smtClean="0"/>
              <a:t>Study</a:t>
            </a:r>
            <a:r>
              <a:rPr lang="it-IT" i="1" dirty="0" smtClean="0"/>
              <a:t> of Total </a:t>
            </a:r>
            <a:r>
              <a:rPr lang="it-IT" i="1" dirty="0" err="1" smtClean="0"/>
              <a:t>Power</a:t>
            </a:r>
            <a:r>
              <a:rPr lang="it-IT" i="1" dirty="0" smtClean="0"/>
              <a:t> </a:t>
            </a:r>
            <a:r>
              <a:rPr lang="it-IT" dirty="0" smtClean="0"/>
              <a:t>(New </a:t>
            </a:r>
            <a:r>
              <a:rPr lang="it-IT" dirty="0" err="1" smtClean="0"/>
              <a:t>Haven</a:t>
            </a:r>
            <a:r>
              <a:rPr lang="it-IT" dirty="0" smtClean="0"/>
              <a:t>, 1957</a:t>
            </a:r>
            <a:r>
              <a:rPr lang="it-IT" dirty="0"/>
              <a:t>) </a:t>
            </a:r>
            <a:r>
              <a:rPr lang="it-IT" dirty="0" smtClean="0"/>
              <a:t>(</a:t>
            </a:r>
            <a:r>
              <a:rPr lang="it-IT" i="1" dirty="0"/>
              <a:t>Die </a:t>
            </a:r>
            <a:r>
              <a:rPr lang="it-IT" i="1" dirty="0" err="1"/>
              <a:t>orientalische</a:t>
            </a:r>
            <a:r>
              <a:rPr lang="it-IT" i="1" dirty="0"/>
              <a:t> </a:t>
            </a:r>
            <a:r>
              <a:rPr lang="it-IT" i="1" dirty="0" err="1"/>
              <a:t>Despotie</a:t>
            </a:r>
            <a:r>
              <a:rPr lang="it-IT" i="1" dirty="0"/>
              <a:t>. </a:t>
            </a:r>
            <a:r>
              <a:rPr lang="it-IT" i="1" dirty="0" err="1"/>
              <a:t>Eine</a:t>
            </a:r>
            <a:r>
              <a:rPr lang="it-IT" i="1" dirty="0"/>
              <a:t> </a:t>
            </a:r>
            <a:r>
              <a:rPr lang="it-IT" i="1" dirty="0" err="1"/>
              <a:t>vergleichende</a:t>
            </a:r>
            <a:r>
              <a:rPr lang="it-IT" i="1" dirty="0"/>
              <a:t> </a:t>
            </a:r>
            <a:r>
              <a:rPr lang="it-IT" i="1" dirty="0" err="1"/>
              <a:t>Untersuchung</a:t>
            </a:r>
            <a:r>
              <a:rPr lang="it-IT" i="1" dirty="0"/>
              <a:t> </a:t>
            </a:r>
            <a:r>
              <a:rPr lang="it-IT" i="1" dirty="0" err="1"/>
              <a:t>totaler</a:t>
            </a:r>
            <a:r>
              <a:rPr lang="it-IT" i="1" dirty="0"/>
              <a:t> </a:t>
            </a:r>
            <a:r>
              <a:rPr lang="it-IT" i="1" dirty="0" err="1" smtClean="0"/>
              <a:t>Macht</a:t>
            </a:r>
            <a:r>
              <a:rPr lang="it-IT" dirty="0" smtClean="0"/>
              <a:t>, </a:t>
            </a:r>
            <a:r>
              <a:rPr lang="it-IT" dirty="0"/>
              <a:t>Colonia-Berlino </a:t>
            </a:r>
            <a:r>
              <a:rPr lang="it-IT" dirty="0" smtClean="0"/>
              <a:t>1962; </a:t>
            </a:r>
            <a:r>
              <a:rPr lang="it-IT" i="1" dirty="0" smtClean="0"/>
              <a:t>Il </a:t>
            </a:r>
            <a:r>
              <a:rPr lang="it-IT" i="1" dirty="0"/>
              <a:t>dispotismo </a:t>
            </a:r>
            <a:r>
              <a:rPr lang="it-IT" i="1" dirty="0" smtClean="0"/>
              <a:t>orientale. Un'indagine </a:t>
            </a:r>
            <a:r>
              <a:rPr lang="it-IT" i="1" dirty="0"/>
              <a:t>comparata del potere </a:t>
            </a:r>
            <a:r>
              <a:rPr lang="it-IT" i="1" dirty="0" smtClean="0"/>
              <a:t>assoluto</a:t>
            </a:r>
            <a:r>
              <a:rPr lang="it-IT" dirty="0" smtClean="0"/>
              <a:t>, Firenze, </a:t>
            </a:r>
            <a:r>
              <a:rPr lang="it-IT" dirty="0" err="1" smtClean="0"/>
              <a:t>Vallecchi</a:t>
            </a:r>
            <a:r>
              <a:rPr lang="it-IT" dirty="0" smtClean="0"/>
              <a:t>, 1968): </a:t>
            </a:r>
            <a:r>
              <a:rPr lang="it-IT" dirty="0"/>
              <a:t>uno </a:t>
            </a:r>
            <a:r>
              <a:rPr lang="it-IT" dirty="0" smtClean="0"/>
              <a:t>Stato </a:t>
            </a:r>
            <a:r>
              <a:rPr lang="it-IT" dirty="0"/>
              <a:t>centrale burocratico con un sovrano assoluto al vertice, che dispone </a:t>
            </a:r>
            <a:r>
              <a:rPr lang="it-IT" dirty="0" smtClean="0"/>
              <a:t>di </a:t>
            </a:r>
            <a:r>
              <a:rPr lang="it-IT" dirty="0"/>
              <a:t>potere e </a:t>
            </a:r>
            <a:r>
              <a:rPr lang="it-IT" dirty="0" smtClean="0"/>
              <a:t>risorse </a:t>
            </a:r>
            <a:r>
              <a:rPr lang="it-IT" dirty="0"/>
              <a:t>per dirigere grandi schiere di </a:t>
            </a:r>
            <a:r>
              <a:rPr lang="it-IT" dirty="0" smtClean="0"/>
              <a:t>lavoratori </a:t>
            </a:r>
            <a:r>
              <a:rPr lang="it-IT" dirty="0" smtClean="0"/>
              <a:t>ai fini del funzionamento di </a:t>
            </a:r>
            <a:r>
              <a:rPr lang="it-IT" dirty="0" smtClean="0"/>
              <a:t>una società idraulica</a:t>
            </a:r>
          </a:p>
          <a:p>
            <a:pPr lvl="1"/>
            <a:r>
              <a:rPr lang="it-IT" dirty="0" smtClean="0"/>
              <a:t>I critici </a:t>
            </a:r>
            <a:r>
              <a:rPr lang="it-IT" dirty="0" smtClean="0"/>
              <a:t>del secondo </a:t>
            </a:r>
            <a:r>
              <a:rPr lang="it-IT" dirty="0" err="1" smtClean="0"/>
              <a:t>Wittfogel</a:t>
            </a:r>
            <a:r>
              <a:rPr lang="it-IT" dirty="0" smtClean="0"/>
              <a:t>: </a:t>
            </a:r>
            <a:r>
              <a:rPr lang="it-IT" dirty="0" err="1" smtClean="0"/>
              <a:t>Needham</a:t>
            </a:r>
            <a:r>
              <a:rPr lang="it-IT" dirty="0" smtClean="0"/>
              <a:t>, </a:t>
            </a:r>
            <a:r>
              <a:rPr lang="it-IT" dirty="0" err="1" smtClean="0"/>
              <a:t>Barrington</a:t>
            </a:r>
            <a:r>
              <a:rPr lang="it-IT" dirty="0" smtClean="0"/>
              <a:t> Moore, </a:t>
            </a:r>
            <a:r>
              <a:rPr lang="it-IT" dirty="0" err="1" smtClean="0"/>
              <a:t>Vidal-Naquet</a:t>
            </a:r>
            <a:r>
              <a:rPr lang="it-IT" dirty="0" smtClean="0"/>
              <a:t>; i seguaci: Huntington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5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473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850106"/>
          </a:xfrm>
        </p:spPr>
        <p:txBody>
          <a:bodyPr/>
          <a:lstStyle/>
          <a:p>
            <a:r>
              <a:rPr lang="it-IT" sz="3200" dirty="0" smtClean="0"/>
              <a:t>Autori di riferimento: </a:t>
            </a:r>
            <a:r>
              <a:rPr lang="it-IT" sz="3200" dirty="0" err="1" smtClean="0"/>
              <a:t>Étienne</a:t>
            </a:r>
            <a:r>
              <a:rPr lang="it-IT" sz="3200" dirty="0" smtClean="0"/>
              <a:t> </a:t>
            </a:r>
            <a:r>
              <a:rPr lang="it-IT" sz="3200" dirty="0" err="1" smtClean="0"/>
              <a:t>Balasz</a:t>
            </a:r>
            <a:r>
              <a:rPr lang="it-IT" sz="3200" dirty="0" smtClean="0"/>
              <a:t> (1905-1963)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Chinese Civilization and Bureaucracy; Variations on a </a:t>
            </a:r>
            <a:r>
              <a:rPr lang="en-US" i="1" dirty="0" smtClean="0"/>
              <a:t>Theme</a:t>
            </a:r>
            <a:r>
              <a:rPr lang="en-US" dirty="0" smtClean="0"/>
              <a:t>, New Haven, Yale </a:t>
            </a:r>
            <a:r>
              <a:rPr lang="en-US" dirty="0"/>
              <a:t>University Press, </a:t>
            </a:r>
            <a:r>
              <a:rPr lang="en-US" dirty="0" smtClean="0"/>
              <a:t>1964 (tr. </a:t>
            </a:r>
            <a:r>
              <a:rPr lang="en-US" dirty="0" err="1" smtClean="0"/>
              <a:t>fr.</a:t>
            </a:r>
            <a:r>
              <a:rPr lang="en-US" dirty="0" smtClean="0"/>
              <a:t> 1968)</a:t>
            </a:r>
          </a:p>
          <a:p>
            <a:pPr lvl="1"/>
            <a:r>
              <a:rPr lang="en-US" dirty="0" err="1" smtClean="0"/>
              <a:t>Burocrazia</a:t>
            </a:r>
            <a:r>
              <a:rPr lang="en-US" dirty="0" smtClean="0"/>
              <a:t> come </a:t>
            </a:r>
            <a:r>
              <a:rPr lang="en-US" dirty="0" err="1" smtClean="0"/>
              <a:t>fondamento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continuità</a:t>
            </a:r>
            <a:r>
              <a:rPr lang="en-US" dirty="0" smtClean="0"/>
              <a:t> e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stabilità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: “</a:t>
            </a:r>
            <a:r>
              <a:rPr lang="en-US" dirty="0"/>
              <a:t>Responsible </a:t>
            </a:r>
            <a:r>
              <a:rPr lang="en-US" dirty="0" smtClean="0"/>
              <a:t>for a broad  range  of managerial activities vital for agriculture</a:t>
            </a:r>
            <a:r>
              <a:rPr lang="en-US" dirty="0"/>
              <a:t>, </a:t>
            </a:r>
            <a:r>
              <a:rPr lang="en-US" dirty="0" smtClean="0"/>
              <a:t>safety</a:t>
            </a:r>
            <a:r>
              <a:rPr lang="en-US" dirty="0"/>
              <a:t>, </a:t>
            </a:r>
            <a:r>
              <a:rPr lang="en-US" dirty="0" smtClean="0"/>
              <a:t>and civilized life</a:t>
            </a:r>
            <a:r>
              <a:rPr lang="en-US" dirty="0"/>
              <a:t>, </a:t>
            </a:r>
            <a:r>
              <a:rPr lang="en-US" dirty="0" smtClean="0"/>
              <a:t>this was an elite not of narrow  specialists  but of men thoroughly grounded in the classics and endowed with the skills and tastes befitting a Chinese gentleman</a:t>
            </a:r>
            <a:r>
              <a:rPr lang="fr-FR" dirty="0" smtClean="0"/>
              <a:t>« </a:t>
            </a:r>
          </a:p>
          <a:p>
            <a:pPr lvl="1"/>
            <a:r>
              <a:rPr lang="fr-FR" dirty="0" err="1" smtClean="0"/>
              <a:t>Burocrazia</a:t>
            </a:r>
            <a:r>
              <a:rPr lang="fr-FR" dirty="0" smtClean="0"/>
              <a:t> come </a:t>
            </a:r>
            <a:r>
              <a:rPr lang="fr-FR" dirty="0" err="1" smtClean="0"/>
              <a:t>organismo</a:t>
            </a:r>
            <a:r>
              <a:rPr lang="fr-FR" dirty="0" smtClean="0"/>
              <a:t> </a:t>
            </a:r>
            <a:r>
              <a:rPr lang="fr-FR" dirty="0" err="1" smtClean="0"/>
              <a:t>pervasivo</a:t>
            </a:r>
            <a:r>
              <a:rPr lang="fr-FR" dirty="0" smtClean="0"/>
              <a:t> </a:t>
            </a:r>
            <a:r>
              <a:rPr lang="fr-FR" dirty="0" err="1" smtClean="0"/>
              <a:t>strumento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potere</a:t>
            </a:r>
            <a:r>
              <a:rPr lang="fr-FR" dirty="0" smtClean="0"/>
              <a:t> </a:t>
            </a:r>
            <a:r>
              <a:rPr lang="fr-FR" dirty="0" err="1" smtClean="0"/>
              <a:t>dello</a:t>
            </a:r>
            <a:r>
              <a:rPr lang="fr-FR" dirty="0" smtClean="0"/>
              <a:t> </a:t>
            </a:r>
            <a:r>
              <a:rPr lang="fr-FR" dirty="0" err="1" smtClean="0"/>
              <a:t>Stato</a:t>
            </a:r>
            <a:r>
              <a:rPr lang="fr-FR" dirty="0" smtClean="0"/>
              <a:t> ai </a:t>
            </a:r>
            <a:r>
              <a:rPr lang="fr-FR" dirty="0" err="1" smtClean="0"/>
              <a:t>danni</a:t>
            </a:r>
            <a:r>
              <a:rPr lang="fr-FR" dirty="0" smtClean="0"/>
              <a:t> dei </a:t>
            </a:r>
            <a:r>
              <a:rPr lang="fr-FR" dirty="0" err="1" smtClean="0"/>
              <a:t>privati</a:t>
            </a:r>
            <a:r>
              <a:rPr lang="fr-FR" dirty="0" smtClean="0"/>
              <a:t>: </a:t>
            </a:r>
            <a:r>
              <a:rPr lang="fr-FR" dirty="0" err="1" smtClean="0"/>
              <a:t>mancanza</a:t>
            </a:r>
            <a:r>
              <a:rPr lang="fr-FR" dirty="0" smtClean="0"/>
              <a:t> di </a:t>
            </a:r>
            <a:r>
              <a:rPr lang="fr-FR" dirty="0" err="1" smtClean="0"/>
              <a:t>libertà</a:t>
            </a:r>
            <a:r>
              <a:rPr lang="fr-FR" dirty="0" smtClean="0"/>
              <a:t>, </a:t>
            </a:r>
            <a:r>
              <a:rPr lang="fr-FR" dirty="0" err="1" smtClean="0"/>
              <a:t>diritti</a:t>
            </a:r>
            <a:r>
              <a:rPr lang="fr-FR" dirty="0" smtClean="0"/>
              <a:t>, </a:t>
            </a:r>
            <a:r>
              <a:rPr lang="fr-FR" dirty="0" err="1" smtClean="0"/>
              <a:t>sicurezza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proprietà</a:t>
            </a:r>
            <a:r>
              <a:rPr lang="fr-FR" dirty="0" smtClean="0"/>
              <a:t>, </a:t>
            </a:r>
            <a:r>
              <a:rPr lang="fr-FR" dirty="0" err="1" smtClean="0"/>
              <a:t>esposizione</a:t>
            </a:r>
            <a:r>
              <a:rPr lang="fr-FR" dirty="0" smtClean="0"/>
              <a:t> a </a:t>
            </a:r>
            <a:r>
              <a:rPr lang="fr-FR" dirty="0" err="1" smtClean="0"/>
              <a:t>estorsioni</a:t>
            </a:r>
            <a:r>
              <a:rPr lang="fr-FR" dirty="0" smtClean="0"/>
              <a:t> da parte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burocrazia</a:t>
            </a:r>
            <a:endParaRPr lang="fr-FR" dirty="0" smtClean="0"/>
          </a:p>
          <a:p>
            <a:pPr lvl="1"/>
            <a:r>
              <a:rPr lang="fr-FR" dirty="0" err="1" smtClean="0"/>
              <a:t>Cina</a:t>
            </a:r>
            <a:r>
              <a:rPr lang="fr-FR" dirty="0" smtClean="0"/>
              <a:t> </a:t>
            </a:r>
            <a:r>
              <a:rPr lang="fr-FR" dirty="0" err="1" smtClean="0"/>
              <a:t>imperiale</a:t>
            </a:r>
            <a:r>
              <a:rPr lang="fr-FR" dirty="0" smtClean="0"/>
              <a:t> come « </a:t>
            </a:r>
            <a:r>
              <a:rPr lang="fr-FR" dirty="0" err="1" smtClean="0"/>
              <a:t>totalitaria</a:t>
            </a:r>
            <a:r>
              <a:rPr lang="fr-FR" dirty="0" smtClean="0"/>
              <a:t> »</a:t>
            </a:r>
          </a:p>
          <a:p>
            <a:r>
              <a:rPr lang="fr-FR" i="1" dirty="0" smtClean="0"/>
              <a:t>Histoire </a:t>
            </a:r>
            <a:r>
              <a:rPr lang="fr-FR" i="1" dirty="0"/>
              <a:t>et institutions de la Chine ancienne des origines au XIIe siècle après J. C.</a:t>
            </a:r>
            <a:r>
              <a:rPr lang="fr-FR" dirty="0"/>
              <a:t>, </a:t>
            </a:r>
            <a:r>
              <a:rPr lang="fr-FR" dirty="0" smtClean="0"/>
              <a:t>1967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6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85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66130"/>
          </a:xfrm>
        </p:spPr>
        <p:txBody>
          <a:bodyPr/>
          <a:lstStyle/>
          <a:p>
            <a:r>
              <a:rPr lang="en-GB" sz="3200" dirty="0" err="1" smtClean="0"/>
              <a:t>Evoluzione</a:t>
            </a:r>
            <a:r>
              <a:rPr lang="en-GB" sz="3200" dirty="0" smtClean="0"/>
              <a:t> del </a:t>
            </a:r>
            <a:r>
              <a:rPr lang="en-GB" sz="3200" dirty="0" err="1" smtClean="0"/>
              <a:t>sistema</a:t>
            </a:r>
            <a:r>
              <a:rPr lang="en-GB" sz="3200" dirty="0" smtClean="0"/>
              <a:t> di </a:t>
            </a:r>
            <a:r>
              <a:rPr lang="en-GB" sz="3200" dirty="0" err="1" smtClean="0"/>
              <a:t>potere</a:t>
            </a:r>
            <a:r>
              <a:rPr lang="en-GB" sz="3200" dirty="0" smtClean="0"/>
              <a:t> </a:t>
            </a:r>
            <a:r>
              <a:rPr lang="en-GB" sz="3200" dirty="0" err="1" smtClean="0"/>
              <a:t>imperiale</a:t>
            </a:r>
            <a:r>
              <a:rPr lang="en-GB" sz="3200" dirty="0" smtClean="0"/>
              <a:t> sotto </a:t>
            </a:r>
            <a:r>
              <a:rPr lang="en-GB" sz="3200" dirty="0" err="1" smtClean="0"/>
              <a:t>i</a:t>
            </a:r>
            <a:r>
              <a:rPr lang="en-GB" sz="3200" dirty="0" smtClean="0"/>
              <a:t> Ming</a:t>
            </a:r>
            <a:endParaRPr lang="en-GB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Ming: </a:t>
            </a:r>
            <a:r>
              <a:rPr lang="en-GB" dirty="0" err="1" smtClean="0"/>
              <a:t>accentramento</a:t>
            </a:r>
            <a:r>
              <a:rPr lang="en-GB" dirty="0" smtClean="0"/>
              <a:t> e </a:t>
            </a:r>
            <a:r>
              <a:rPr lang="en-GB" dirty="0" err="1" smtClean="0"/>
              <a:t>rafforzamento</a:t>
            </a:r>
            <a:r>
              <a:rPr lang="en-GB" dirty="0" smtClean="0"/>
              <a:t> </a:t>
            </a:r>
            <a:r>
              <a:rPr lang="en-GB" dirty="0" err="1" smtClean="0"/>
              <a:t>dell’autorità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 sotto </a:t>
            </a:r>
            <a:r>
              <a:rPr lang="en-GB" dirty="0" err="1" smtClean="0"/>
              <a:t>Hongwu</a:t>
            </a:r>
            <a:r>
              <a:rPr lang="en-GB" dirty="0" smtClean="0"/>
              <a:t>, </a:t>
            </a:r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Segretari</a:t>
            </a:r>
            <a:r>
              <a:rPr lang="en-GB" dirty="0" smtClean="0"/>
              <a:t> </a:t>
            </a:r>
            <a:r>
              <a:rPr lang="en-GB" dirty="0" smtClean="0"/>
              <a:t>e </a:t>
            </a:r>
            <a:r>
              <a:rPr lang="en-GB" dirty="0" err="1" smtClean="0"/>
              <a:t>degli</a:t>
            </a:r>
            <a:r>
              <a:rPr lang="en-GB" dirty="0" smtClean="0"/>
              <a:t> </a:t>
            </a:r>
            <a:r>
              <a:rPr lang="en-GB" dirty="0" err="1" smtClean="0"/>
              <a:t>eunuchi</a:t>
            </a:r>
            <a:r>
              <a:rPr lang="en-GB" dirty="0" smtClean="0"/>
              <a:t> come </a:t>
            </a:r>
            <a:r>
              <a:rPr lang="en-GB" dirty="0" err="1" smtClean="0"/>
              <a:t>strumenti</a:t>
            </a:r>
            <a:r>
              <a:rPr lang="en-GB" dirty="0" smtClean="0"/>
              <a:t> del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, </a:t>
            </a:r>
            <a:r>
              <a:rPr lang="en-GB" dirty="0" err="1" smtClean="0"/>
              <a:t>controlli</a:t>
            </a:r>
            <a:r>
              <a:rPr lang="en-GB" dirty="0" smtClean="0"/>
              <a:t> </a:t>
            </a:r>
            <a:r>
              <a:rPr lang="en-GB" dirty="0" err="1" smtClean="0"/>
              <a:t>polizieschi</a:t>
            </a:r>
            <a:r>
              <a:rPr lang="en-GB" dirty="0" smtClean="0"/>
              <a:t> </a:t>
            </a:r>
            <a:r>
              <a:rPr lang="en-GB" dirty="0" err="1" smtClean="0"/>
              <a:t>sul</a:t>
            </a:r>
            <a:r>
              <a:rPr lang="en-GB" dirty="0" smtClean="0"/>
              <a:t> </a:t>
            </a:r>
            <a:r>
              <a:rPr lang="en-GB" dirty="0" err="1" smtClean="0"/>
              <a:t>funzionariato</a:t>
            </a:r>
            <a:r>
              <a:rPr lang="en-GB" dirty="0" smtClean="0"/>
              <a:t>, </a:t>
            </a:r>
            <a:r>
              <a:rPr lang="en-GB" dirty="0" err="1" smtClean="0"/>
              <a:t>culto</a:t>
            </a:r>
            <a:r>
              <a:rPr lang="en-GB" dirty="0" smtClean="0"/>
              <a:t> </a:t>
            </a:r>
            <a:r>
              <a:rPr lang="en-GB" dirty="0" err="1" smtClean="0"/>
              <a:t>dell’imperatore</a:t>
            </a:r>
            <a:r>
              <a:rPr lang="en-GB" dirty="0" smtClean="0"/>
              <a:t>, </a:t>
            </a:r>
            <a:r>
              <a:rPr lang="en-GB" dirty="0" err="1" smtClean="0"/>
              <a:t>assoggettamento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burocrazia</a:t>
            </a:r>
            <a:endParaRPr lang="en-GB" dirty="0" smtClean="0"/>
          </a:p>
          <a:p>
            <a:r>
              <a:rPr lang="en-GB" dirty="0" err="1" smtClean="0"/>
              <a:t>Virata</a:t>
            </a:r>
            <a:r>
              <a:rPr lang="en-GB" dirty="0" smtClean="0"/>
              <a:t> </a:t>
            </a:r>
            <a:r>
              <a:rPr lang="en-GB" dirty="0" err="1" smtClean="0"/>
              <a:t>dispotica</a:t>
            </a:r>
            <a:r>
              <a:rPr lang="en-GB" dirty="0" smtClean="0"/>
              <a:t> del </a:t>
            </a:r>
            <a:r>
              <a:rPr lang="en-GB" dirty="0" err="1" smtClean="0"/>
              <a:t>tardo</a:t>
            </a:r>
            <a:r>
              <a:rPr lang="en-GB" dirty="0" smtClean="0"/>
              <a:t> sec. XIV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7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90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372" y="166703"/>
            <a:ext cx="8512460" cy="850106"/>
          </a:xfrm>
        </p:spPr>
        <p:txBody>
          <a:bodyPr/>
          <a:lstStyle/>
          <a:p>
            <a:r>
              <a:rPr lang="it-IT" dirty="0" smtClean="0"/>
              <a:t>La gerarchia mandarinale </a:t>
            </a:r>
            <a:r>
              <a:rPr lang="it-IT" sz="2000" dirty="0" smtClean="0"/>
              <a:t>(«mandarino», dal portoghese «</a:t>
            </a:r>
            <a:r>
              <a:rPr lang="it-IT" sz="2000" dirty="0" err="1" smtClean="0"/>
              <a:t>mandarim</a:t>
            </a:r>
            <a:r>
              <a:rPr lang="it-IT" sz="2000" dirty="0" smtClean="0"/>
              <a:t>», anche «</a:t>
            </a:r>
            <a:r>
              <a:rPr lang="it-IT" sz="2000" dirty="0" err="1" smtClean="0"/>
              <a:t>mandador</a:t>
            </a:r>
            <a:r>
              <a:rPr lang="it-IT" sz="2000" dirty="0" smtClean="0"/>
              <a:t>», colui che comanda, latino «mandare»)</a:t>
            </a:r>
            <a:endParaRPr lang="it-IT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8</a:t>
            </a:fld>
            <a:r>
              <a:rPr lang="en-GB" smtClean="0"/>
              <a:t> / 18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781592"/>
              </p:ext>
            </p:extLst>
          </p:nvPr>
        </p:nvGraphicFramePr>
        <p:xfrm>
          <a:off x="179512" y="1111427"/>
          <a:ext cx="8795320" cy="5184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7">
                  <a:extLst>
                    <a:ext uri="{9D8B030D-6E8A-4147-A177-3AD203B41FA5}">
                      <a16:colId xmlns:a16="http://schemas.microsoft.com/office/drawing/2014/main" val="2174160219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312162779"/>
                    </a:ext>
                  </a:extLst>
                </a:gridCol>
                <a:gridCol w="1381167">
                  <a:extLst>
                    <a:ext uri="{9D8B030D-6E8A-4147-A177-3AD203B41FA5}">
                      <a16:colId xmlns:a16="http://schemas.microsoft.com/office/drawing/2014/main" val="3906476404"/>
                    </a:ext>
                  </a:extLst>
                </a:gridCol>
                <a:gridCol w="1571826">
                  <a:extLst>
                    <a:ext uri="{9D8B030D-6E8A-4147-A177-3AD203B41FA5}">
                      <a16:colId xmlns:a16="http://schemas.microsoft.com/office/drawing/2014/main" val="372690550"/>
                    </a:ext>
                  </a:extLst>
                </a:gridCol>
                <a:gridCol w="3034016">
                  <a:extLst>
                    <a:ext uri="{9D8B030D-6E8A-4147-A177-3AD203B41FA5}">
                      <a16:colId xmlns:a16="http://schemas.microsoft.com/office/drawing/2014/main" val="878809249"/>
                    </a:ext>
                  </a:extLst>
                </a:gridCol>
              </a:tblGrid>
              <a:tr h="414046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I nove gradi mandarinali (ordine decrescente)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937735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Rango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Emblema civile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Emblema militare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Globulo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Esempio di titolo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3662802988"/>
                  </a:ext>
                </a:extLst>
              </a:tr>
              <a:tr h="8280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1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Gru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Liocorno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Corallo rosa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1A: gran segretario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1B: presidente di ministero, governatore generale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2358687716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Fagiano dorato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Leone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Corallo rosso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2A: governatore provinciale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3799268570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3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Pavone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Leopardo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Zaffiro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3A: giudice provinciale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408561429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4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Oca selvatica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Tigre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Lapislazzulo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4B: prefetto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522951169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Fagiano argentato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Orso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Cristallo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5A e 5B: censore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3610789962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Airone di seta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Pantera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Giada bianca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764809551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Anatra mandarina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Rinoceronte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Rame dorato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7B: sotto-prefetto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15737524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Quaglia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Rinoceronte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Rame dorato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348688063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Passero pigliamosche del paradiso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Cavallo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Rame dorato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464481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663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8974832" cy="922759"/>
          </a:xfrm>
        </p:spPr>
        <p:txBody>
          <a:bodyPr/>
          <a:lstStyle/>
          <a:p>
            <a:r>
              <a:rPr lang="it-IT" dirty="0" smtClean="0"/>
              <a:t>Struttura amministrativa dell’impero </a:t>
            </a:r>
            <a:r>
              <a:rPr lang="it-IT" dirty="0" err="1" smtClean="0"/>
              <a:t>Qing</a:t>
            </a:r>
            <a:r>
              <a:rPr lang="it-IT" dirty="0" smtClean="0"/>
              <a:t>: </a:t>
            </a:r>
            <a:br>
              <a:rPr lang="it-IT" dirty="0" smtClean="0"/>
            </a:br>
            <a:r>
              <a:rPr lang="it-IT" sz="3200" dirty="0" smtClean="0"/>
              <a:t>il governo centrale</a:t>
            </a:r>
            <a:endParaRPr lang="it-IT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9</a:t>
            </a:fld>
            <a:r>
              <a:rPr lang="en-GB" smtClean="0"/>
              <a:t> / 18</a:t>
            </a:r>
            <a:endParaRPr lang="en-GB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507592"/>
              </p:ext>
            </p:extLst>
          </p:nvPr>
        </p:nvGraphicFramePr>
        <p:xfrm>
          <a:off x="457201" y="1412875"/>
          <a:ext cx="7787208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07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DN_IT_ModelloStrutturaTemaRaccoglitore</Template>
  <TotalTime>2494</TotalTime>
  <Words>2308</Words>
  <Application>Microsoft Office PowerPoint</Application>
  <PresentationFormat>Presentazione su schermo (4:3)</PresentationFormat>
  <Paragraphs>293</Paragraphs>
  <Slides>26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2" baseType="lpstr">
      <vt:lpstr>Arial</vt:lpstr>
      <vt:lpstr>Calibri</vt:lpstr>
      <vt:lpstr>Times New Roman</vt:lpstr>
      <vt:lpstr>Verdana</vt:lpstr>
      <vt:lpstr>Wingdings</vt:lpstr>
      <vt:lpstr>Tema di Office</vt:lpstr>
      <vt:lpstr>STORIA GLOBALE</vt:lpstr>
      <vt:lpstr>Lezione 5  Le relazioni tra Europa e la Cina in età moderna</vt:lpstr>
      <vt:lpstr>Due immagini dell’organizzazione statale Qing</vt:lpstr>
      <vt:lpstr>Autori di riferimento: Max Weber (1864-1920)</vt:lpstr>
      <vt:lpstr>Autori di riferimento: K. A. Wittfogel (1896-1988)</vt:lpstr>
      <vt:lpstr>Autori di riferimento: Étienne Balasz (1905-1963)</vt:lpstr>
      <vt:lpstr>Evoluzione del sistema di potere imperiale sotto i Ming</vt:lpstr>
      <vt:lpstr>La gerarchia mandarinale («mandarino», dal portoghese «mandarim», anche «mandador», colui che comanda, latino «mandare»)</vt:lpstr>
      <vt:lpstr>Struttura amministrativa dell’impero Qing:  il governo centrale</vt:lpstr>
      <vt:lpstr>Struttura amministrativa dell’impero Qing:  il governo delle province</vt:lpstr>
      <vt:lpstr>Circoscrizioni amministrative (ordine decrescente)</vt:lpstr>
      <vt:lpstr>Il Da Qing lü li</vt:lpstr>
      <vt:lpstr>Il sistema giudiziario cinese sotto i Qing:  come funziona</vt:lpstr>
      <vt:lpstr>Qing</vt:lpstr>
      <vt:lpstr>La burocrazia</vt:lpstr>
      <vt:lpstr>Dipartimenti e ministri ai vertici dello Stato imperiale</vt:lpstr>
      <vt:lpstr>Da Barrow:</vt:lpstr>
      <vt:lpstr>Il reddito pubblico e la tassazione</vt:lpstr>
      <vt:lpstr>Strategia fiscale dei Qing</vt:lpstr>
      <vt:lpstr>Ruolo economico dello Stato</vt:lpstr>
      <vt:lpstr>La funzione ‘idraulica’ dello Stato e la teoria del ‘dispotismo idraulico’</vt:lpstr>
      <vt:lpstr>Ruolo economico dello Stato: commercio e artigianato</vt:lpstr>
      <vt:lpstr>Osterhammel: due luoghi comuni, il ‘dispotismo orientale’ e la ‘democrazia rurale’</vt:lpstr>
      <vt:lpstr>... segue</vt:lpstr>
      <vt:lpstr>Una ‘democrazia rurale’ di villaggio ?</vt:lpstr>
      <vt:lpstr>Uno Stato debole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Guido Abbattista</dc:creator>
  <cp:lastModifiedBy>ABBATTISTA GUIDO</cp:lastModifiedBy>
  <cp:revision>372</cp:revision>
  <dcterms:created xsi:type="dcterms:W3CDTF">2012-10-07T14:13:19Z</dcterms:created>
  <dcterms:modified xsi:type="dcterms:W3CDTF">2019-11-06T08:13:50Z</dcterms:modified>
</cp:coreProperties>
</file>