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2"/>
  </p:notesMasterIdLst>
  <p:sldIdLst>
    <p:sldId id="256" r:id="rId2"/>
    <p:sldId id="272" r:id="rId3"/>
    <p:sldId id="301" r:id="rId4"/>
    <p:sldId id="315" r:id="rId5"/>
    <p:sldId id="314" r:id="rId6"/>
    <p:sldId id="316" r:id="rId7"/>
    <p:sldId id="302" r:id="rId8"/>
    <p:sldId id="303" r:id="rId9"/>
    <p:sldId id="304" r:id="rId10"/>
    <p:sldId id="317" r:id="rId11"/>
    <p:sldId id="318" r:id="rId12"/>
    <p:sldId id="305" r:id="rId13"/>
    <p:sldId id="306" r:id="rId14"/>
    <p:sldId id="307" r:id="rId15"/>
    <p:sldId id="308" r:id="rId16"/>
    <p:sldId id="309" r:id="rId17"/>
    <p:sldId id="310" r:id="rId18"/>
    <p:sldId id="311" r:id="rId19"/>
    <p:sldId id="312" r:id="rId20"/>
    <p:sldId id="313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00FF00"/>
    <a:srgbClr val="FFFFCC"/>
    <a:srgbClr val="FFFFFF"/>
    <a:srgbClr val="33CC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85846" autoAdjust="0"/>
  </p:normalViewPr>
  <p:slideViewPr>
    <p:cSldViewPr>
      <p:cViewPr varScale="1">
        <p:scale>
          <a:sx n="96" d="100"/>
          <a:sy n="96" d="100"/>
        </p:scale>
        <p:origin x="1956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A0665D6-0840-40A7-A3BC-904279E87142}" type="datetimeFigureOut">
              <a:rPr lang="en-GB" smtClean="0"/>
              <a:t>17/11/2016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767443-2D9F-4E5A-9E41-C6EBBB1496CA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21220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905184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8960642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1107923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6939723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7330980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125174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13063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79664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4169264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13476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632539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15551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281546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187845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C767443-2D9F-4E5A-9E41-C6EBBB1496CA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6381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601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59128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7335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Autofit/>
          </a:bodyPr>
          <a:lstStyle>
            <a:lvl1pPr>
              <a:defRPr sz="3600" b="1">
                <a:solidFill>
                  <a:srgbClr val="FFC000"/>
                </a:solidFill>
              </a:defRPr>
            </a:lvl1pPr>
          </a:lstStyle>
          <a:p>
            <a:r>
              <a:rPr lang="it-IT" dirty="0" smtClean="0"/>
              <a:t>Fare clic per modificare lo stile del titolo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412776"/>
            <a:ext cx="8291264" cy="4752528"/>
          </a:xfrm>
          <a:solidFill>
            <a:schemeClr val="accent1"/>
          </a:solidFill>
        </p:spPr>
        <p:txBody>
          <a:bodyPr/>
          <a:lstStyle>
            <a:lvl1pPr>
              <a:spcBef>
                <a:spcPts val="600"/>
              </a:spcBef>
              <a:spcAft>
                <a:spcPts val="600"/>
              </a:spcAft>
              <a:defRPr/>
            </a:lvl1pPr>
            <a:lvl2pPr marL="1074738" indent="-617538">
              <a:buFont typeface="Wingdings" panose="05000000000000000000" pitchFamily="2" charset="2"/>
              <a:buChar char="Ø"/>
              <a:defRPr/>
            </a:lvl2pPr>
          </a:lstStyle>
          <a:p>
            <a:pPr lvl="0"/>
            <a:r>
              <a:rPr lang="it-IT" dirty="0" smtClean="0"/>
              <a:t>Fare clic per modificare stili del testo dello schema</a:t>
            </a:r>
          </a:p>
          <a:p>
            <a:pPr lvl="1"/>
            <a:r>
              <a:rPr lang="it-IT" dirty="0" smtClean="0"/>
              <a:t>Secondo livello</a:t>
            </a:r>
          </a:p>
          <a:p>
            <a:pPr lvl="2"/>
            <a:r>
              <a:rPr lang="it-IT" dirty="0" smtClean="0"/>
              <a:t>Terzo livello</a:t>
            </a:r>
          </a:p>
          <a:p>
            <a:pPr lvl="3"/>
            <a:r>
              <a:rPr lang="it-IT" dirty="0" smtClean="0"/>
              <a:t>Quarto livello</a:t>
            </a:r>
          </a:p>
          <a:p>
            <a:pPr lvl="4"/>
            <a:r>
              <a:rPr lang="it-IT" dirty="0" smtClean="0"/>
              <a:t>Quinto livello</a:t>
            </a:r>
            <a:endParaRPr lang="en-GB" dirty="0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>
          <a:xfrm>
            <a:off x="611560" y="6356350"/>
            <a:ext cx="7560840" cy="365125"/>
          </a:xfrm>
        </p:spPr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>
          <a:xfrm>
            <a:off x="8244408" y="6381328"/>
            <a:ext cx="730424" cy="365125"/>
          </a:xfrm>
        </p:spPr>
        <p:txBody>
          <a:bodyPr/>
          <a:lstStyle/>
          <a:p>
            <a:fld id="{BFB70C46-FDDA-420F-91A1-9A3A4415F343}" type="slidenum">
              <a:rPr lang="en-GB" smtClean="0"/>
              <a:pPr/>
              <a:t>‹N›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57524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1511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97466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7716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840413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419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9762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26561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en-GB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GB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B70C46-FDDA-420F-91A1-9A3A4415F343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930907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moodle.units.it/moodle/course/category.php?id=8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oecd.org/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ctrTitle"/>
          </p:nvPr>
        </p:nvSpPr>
        <p:spPr>
          <a:xfrm>
            <a:off x="611560" y="1340768"/>
            <a:ext cx="7772400" cy="1470025"/>
          </a:xfrm>
        </p:spPr>
        <p:txBody>
          <a:bodyPr/>
          <a:lstStyle/>
          <a:p>
            <a:r>
              <a:rPr lang="en-GB" b="1" dirty="0" smtClean="0">
                <a:solidFill>
                  <a:srgbClr val="002060"/>
                </a:solidFill>
              </a:rPr>
              <a:t>STORIA GLOBALE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7" name="Sottotitolo 6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2880320"/>
          </a:xfrm>
        </p:spPr>
        <p:txBody>
          <a:bodyPr>
            <a:normAutofit/>
          </a:bodyPr>
          <a:lstStyle/>
          <a:p>
            <a:r>
              <a:rPr lang="en-GB" dirty="0" smtClean="0"/>
              <a:t>Guido Abbattista</a:t>
            </a:r>
          </a:p>
          <a:p>
            <a:endParaRPr lang="en-GB" sz="1400" dirty="0" smtClean="0"/>
          </a:p>
          <a:p>
            <a:r>
              <a:rPr lang="en-GB" sz="1400" dirty="0" err="1" smtClean="0"/>
              <a:t>Laurea</a:t>
            </a:r>
            <a:r>
              <a:rPr lang="en-GB" sz="1400" dirty="0" smtClean="0"/>
              <a:t> </a:t>
            </a:r>
            <a:r>
              <a:rPr lang="en-GB" sz="1400" dirty="0" err="1" smtClean="0"/>
              <a:t>Magistrale</a:t>
            </a:r>
            <a:r>
              <a:rPr lang="en-GB" sz="1400" dirty="0" smtClean="0"/>
              <a:t> </a:t>
            </a:r>
            <a:r>
              <a:rPr lang="en-GB" sz="1400" dirty="0" err="1" smtClean="0"/>
              <a:t>Interateneo</a:t>
            </a:r>
            <a:r>
              <a:rPr lang="en-GB" sz="1400" dirty="0" smtClean="0"/>
              <a:t> in </a:t>
            </a:r>
            <a:r>
              <a:rPr lang="en-GB" sz="1400" dirty="0" err="1" smtClean="0"/>
              <a:t>Studi</a:t>
            </a:r>
            <a:r>
              <a:rPr lang="en-GB" sz="1400" dirty="0" smtClean="0"/>
              <a:t> </a:t>
            </a:r>
            <a:r>
              <a:rPr lang="en-GB" sz="1400" dirty="0" err="1" smtClean="0"/>
              <a:t>Storici</a:t>
            </a:r>
            <a:r>
              <a:rPr lang="en-GB" sz="1400" dirty="0" smtClean="0"/>
              <a:t> dal </a:t>
            </a:r>
            <a:r>
              <a:rPr lang="en-GB" sz="1400" dirty="0" err="1" smtClean="0"/>
              <a:t>Medioevo</a:t>
            </a:r>
            <a:r>
              <a:rPr lang="en-GB" sz="1400" dirty="0" smtClean="0"/>
              <a:t> </a:t>
            </a:r>
            <a:r>
              <a:rPr lang="en-GB" sz="1400" dirty="0" err="1" smtClean="0"/>
              <a:t>all’età</a:t>
            </a:r>
            <a:r>
              <a:rPr lang="en-GB" sz="1400" dirty="0" smtClean="0"/>
              <a:t> </a:t>
            </a:r>
            <a:r>
              <a:rPr lang="en-GB" sz="1400" dirty="0" err="1" smtClean="0"/>
              <a:t>contemporanea</a:t>
            </a:r>
            <a:endParaRPr lang="en-GB" sz="1400" dirty="0" smtClean="0"/>
          </a:p>
          <a:p>
            <a:r>
              <a:rPr lang="en-GB" sz="1400" dirty="0"/>
              <a:t>Anno </a:t>
            </a:r>
            <a:r>
              <a:rPr lang="en-GB" sz="1400" dirty="0" err="1"/>
              <a:t>accademico</a:t>
            </a:r>
            <a:r>
              <a:rPr lang="en-GB" sz="1400" dirty="0"/>
              <a:t> </a:t>
            </a:r>
            <a:r>
              <a:rPr lang="en-GB" sz="1400" dirty="0" smtClean="0"/>
              <a:t>2016-2017</a:t>
            </a:r>
            <a:endParaRPr lang="en-GB" sz="1400" dirty="0" smtClean="0"/>
          </a:p>
          <a:p>
            <a:endParaRPr lang="en-GB" sz="2400" b="1" dirty="0" smtClean="0">
              <a:hlinkClick r:id="rId3"/>
            </a:endParaRPr>
          </a:p>
          <a:p>
            <a:r>
              <a:rPr lang="en-GB" sz="2400" b="1" dirty="0" smtClean="0">
                <a:hlinkClick r:id="rId3"/>
              </a:rPr>
              <a:t>Moodle</a:t>
            </a:r>
            <a:r>
              <a:rPr lang="en-GB" sz="2400" dirty="0" smtClean="0">
                <a:hlinkClick r:id="rId3"/>
              </a:rPr>
              <a:t> </a:t>
            </a:r>
            <a:r>
              <a:rPr lang="en-GB" sz="2400" dirty="0" smtClean="0"/>
              <a:t>enrolment key: </a:t>
            </a:r>
            <a:r>
              <a:rPr lang="en-GB" sz="2400" b="1" dirty="0" smtClean="0">
                <a:solidFill>
                  <a:srgbClr val="FFFF00"/>
                </a:solidFill>
              </a:rPr>
              <a:t>GLOBHIST</a:t>
            </a:r>
            <a:endParaRPr lang="en-GB" sz="2400" b="1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103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07604" y="161541"/>
            <a:ext cx="8686800" cy="454062"/>
          </a:xfrm>
        </p:spPr>
        <p:txBody>
          <a:bodyPr/>
          <a:lstStyle/>
          <a:p>
            <a:r>
              <a:rPr lang="it-IT" sz="2800" dirty="0" smtClean="0"/>
              <a:t>Dipartimenti e ministri ai vertici dello Stato imperiale</a:t>
            </a:r>
            <a:endParaRPr lang="en-GB" sz="28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8255" y="713669"/>
            <a:ext cx="9108504" cy="5519638"/>
          </a:xfrm>
        </p:spPr>
        <p:txBody>
          <a:bodyPr>
            <a:normAutofit fontScale="25000" lnSpcReduction="20000"/>
          </a:bodyPr>
          <a:lstStyle/>
          <a:p>
            <a:r>
              <a:rPr lang="en-GB" sz="5600" kern="0" dirty="0" smtClean="0">
                <a:latin typeface="Verdana" panose="020B0604030504040204" pitchFamily="34" charset="0"/>
              </a:rPr>
              <a:t>In </a:t>
            </a:r>
            <a:r>
              <a:rPr lang="en-GB" sz="5600" kern="0" dirty="0" err="1" smtClean="0">
                <a:latin typeface="Verdana" panose="020B0604030504040204" pitchFamily="34" charset="0"/>
              </a:rPr>
              <a:t>origine</a:t>
            </a:r>
            <a:r>
              <a:rPr lang="en-GB" sz="5600" kern="0" dirty="0" smtClean="0">
                <a:latin typeface="Verdana" panose="020B0604030504040204" pitchFamily="34" charset="0"/>
              </a:rPr>
              <a:t>, </a:t>
            </a:r>
            <a:r>
              <a:rPr lang="en-GB" sz="56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tre</a:t>
            </a:r>
            <a:r>
              <a:rPr lang="en-GB" sz="5600" b="1" kern="0" dirty="0" smtClean="0">
                <a:solidFill>
                  <a:srgbClr val="FF0000"/>
                </a:solidFill>
                <a:latin typeface="Verdana" panose="020B0604030504040204" pitchFamily="34" charset="0"/>
              </a:rPr>
              <a:t> </a:t>
            </a:r>
            <a:r>
              <a:rPr lang="en-GB" sz="5600" b="1" kern="0" dirty="0" err="1" smtClean="0">
                <a:solidFill>
                  <a:srgbClr val="C00000"/>
                </a:solidFill>
                <a:latin typeface="Verdana" panose="020B0604030504040204" pitchFamily="34" charset="0"/>
              </a:rPr>
              <a:t>dipartimenti</a:t>
            </a:r>
            <a:r>
              <a:rPr lang="en-GB" sz="5600" kern="0" dirty="0" smtClean="0">
                <a:latin typeface="Verdana" panose="020B0604030504040204" pitchFamily="34" charset="0"/>
              </a:rPr>
              <a:t>:  </a:t>
            </a:r>
          </a:p>
          <a:p>
            <a:r>
              <a:rPr lang="en-GB" sz="5600" b="1" kern="0" dirty="0" err="1" smtClean="0">
                <a:solidFill>
                  <a:srgbClr val="002060"/>
                </a:solidFill>
                <a:latin typeface="Verdana" panose="020B0604030504040204" pitchFamily="34" charset="0"/>
              </a:rPr>
              <a:t>Segretariato</a:t>
            </a:r>
            <a:r>
              <a:rPr lang="en-GB" sz="5600" b="1" kern="0" dirty="0" smtClean="0">
                <a:solidFill>
                  <a:srgbClr val="002060"/>
                </a:solidFill>
                <a:latin typeface="Verdana" panose="020B0604030504040204" pitchFamily="34" charset="0"/>
              </a:rPr>
              <a:t> centrale</a:t>
            </a:r>
            <a:r>
              <a:rPr lang="en-GB" sz="5600" kern="0" dirty="0" smtClean="0">
                <a:latin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</a:rPr>
              <a:t>il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vero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ufficio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responsabile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dela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politica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imperiale</a:t>
            </a:r>
            <a:r>
              <a:rPr lang="en-GB" sz="5600" kern="0" dirty="0" smtClean="0">
                <a:latin typeface="Verdana" panose="020B0604030504040204" pitchFamily="34" charset="0"/>
              </a:rPr>
              <a:t> e </a:t>
            </a:r>
            <a:r>
              <a:rPr lang="en-GB" sz="5600" kern="0" dirty="0" err="1" smtClean="0">
                <a:latin typeface="Verdana" panose="020B0604030504040204" pitchFamily="34" charset="0"/>
              </a:rPr>
              <a:t>della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preparzione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dei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decreti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imperiali</a:t>
            </a:r>
            <a:r>
              <a:rPr lang="en-GB" sz="5600" kern="0" dirty="0" smtClean="0">
                <a:latin typeface="Verdana" panose="020B0604030504040204" pitchFamily="34" charset="0"/>
              </a:rPr>
              <a:t>; </a:t>
            </a:r>
            <a:r>
              <a:rPr lang="en-GB" sz="5600" kern="0" dirty="0" err="1" smtClean="0">
                <a:latin typeface="Verdana" panose="020B0604030504040204" pitchFamily="34" charset="0"/>
              </a:rPr>
              <a:t>esistente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già</a:t>
            </a:r>
            <a:r>
              <a:rPr lang="en-GB" sz="5600" kern="0" dirty="0" smtClean="0">
                <a:latin typeface="Verdana" panose="020B0604030504040204" pitchFamily="34" charset="0"/>
              </a:rPr>
              <a:t> in </a:t>
            </a:r>
            <a:r>
              <a:rPr lang="en-GB" sz="5600" kern="0" dirty="0" err="1" smtClean="0">
                <a:latin typeface="Verdana" panose="020B0604030504040204" pitchFamily="34" charset="0"/>
              </a:rPr>
              <a:t>epoca</a:t>
            </a:r>
            <a:r>
              <a:rPr lang="en-GB" sz="5600" kern="0" dirty="0" smtClean="0">
                <a:latin typeface="Verdana" panose="020B0604030504040204" pitchFamily="34" charset="0"/>
              </a:rPr>
              <a:t>  S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ong e Yuan,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quando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divenne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l’organo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centrale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dell’amministrazione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civile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 poi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abolito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dai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Ming</a:t>
            </a:r>
            <a:endParaRPr lang="en-GB" sz="56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sz="5600" b="1" kern="0" dirty="0" err="1">
                <a:solidFill>
                  <a:srgbClr val="002060"/>
                </a:solidFill>
                <a:latin typeface="Verdana" panose="020B0604030504040204" pitchFamily="34" charset="0"/>
              </a:rPr>
              <a:t>Dipartimento</a:t>
            </a:r>
            <a:r>
              <a:rPr lang="en-GB" sz="5600" b="1" kern="0" dirty="0">
                <a:solidFill>
                  <a:srgbClr val="002060"/>
                </a:solidFill>
                <a:latin typeface="Verdana" panose="020B0604030504040204" pitchFamily="34" charset="0"/>
              </a:rPr>
              <a:t> </a:t>
            </a:r>
            <a:r>
              <a:rPr lang="en-GB" sz="5600" b="1" kern="0" dirty="0" err="1">
                <a:solidFill>
                  <a:srgbClr val="002060"/>
                </a:solidFill>
                <a:latin typeface="Verdana" panose="020B0604030504040204" pitchFamily="34" charset="0"/>
              </a:rPr>
              <a:t>degli</a:t>
            </a:r>
            <a:r>
              <a:rPr lang="en-GB" sz="5600" b="1" kern="0" dirty="0">
                <a:solidFill>
                  <a:srgbClr val="002060"/>
                </a:solidFill>
                <a:latin typeface="Verdana" panose="020B0604030504040204" pitchFamily="34" charset="0"/>
              </a:rPr>
              <a:t> </a:t>
            </a:r>
            <a:r>
              <a:rPr lang="en-GB" sz="5600" b="1" kern="0" dirty="0" err="1">
                <a:solidFill>
                  <a:srgbClr val="002060"/>
                </a:solidFill>
                <a:latin typeface="Verdana" panose="020B0604030504040204" pitchFamily="34" charset="0"/>
              </a:rPr>
              <a:t>Affari</a:t>
            </a:r>
            <a:r>
              <a:rPr lang="en-GB" sz="5600" b="1" kern="0" dirty="0">
                <a:solidFill>
                  <a:srgbClr val="002060"/>
                </a:solidFill>
                <a:latin typeface="Verdana" panose="020B0604030504040204" pitchFamily="34" charset="0"/>
              </a:rPr>
              <a:t> di </a:t>
            </a:r>
            <a:r>
              <a:rPr lang="en-GB" sz="5600" b="1" kern="0" dirty="0" err="1">
                <a:solidFill>
                  <a:srgbClr val="002060"/>
                </a:solidFill>
                <a:latin typeface="Verdana" panose="020B0604030504040204" pitchFamily="34" charset="0"/>
              </a:rPr>
              <a:t>Stato</a:t>
            </a:r>
            <a:r>
              <a:rPr lang="en-GB" sz="5600" b="1" kern="0" dirty="0">
                <a:solidFill>
                  <a:srgbClr val="002060"/>
                </a:solidFill>
                <a:latin typeface="Verdana" panose="020B0604030504040204" pitchFamily="34" charset="0"/>
              </a:rPr>
              <a:t> 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posto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al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controllo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ministeri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massima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autorità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esecutiva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: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abolito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dopo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gli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Yuan</a:t>
            </a:r>
            <a:endParaRPr lang="en-GB" sz="56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sz="5600" b="1" kern="0" dirty="0" err="1">
                <a:solidFill>
                  <a:srgbClr val="002060"/>
                </a:solidFill>
                <a:latin typeface="Verdana" panose="020B0604030504040204" pitchFamily="34" charset="0"/>
              </a:rPr>
              <a:t>Cancelleria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con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funzioni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di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consulenza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e di revision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degl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ieditti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e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delle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leggi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imperiali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;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abolita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all’iinzio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della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dinastia</a:t>
            </a:r>
            <a:r>
              <a:rPr lang="en-GB" sz="5600" kern="0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Ming</a:t>
            </a:r>
            <a:endParaRPr lang="en-GB" sz="5600" kern="0" dirty="0"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o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Ministero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 del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Personale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o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delle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Nomine</a:t>
            </a:r>
            <a:r>
              <a:rPr lang="en-GB" sz="5600" kern="0" dirty="0">
                <a:latin typeface="Verdana" panose="020B0604030504040204" pitchFamily="34" charset="0"/>
              </a:rPr>
              <a:t>: </a:t>
            </a:r>
            <a:r>
              <a:rPr lang="en-GB" sz="5600" kern="0" dirty="0" smtClean="0">
                <a:latin typeface="Verdana" panose="020B0604030504040204" pitchFamily="34" charset="0"/>
              </a:rPr>
              <a:t>nomine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</a:rPr>
              <a:t>avanzamenti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disciplina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ricompense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delle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Finanze</a:t>
            </a:r>
            <a:r>
              <a:rPr lang="en-GB" sz="5600" kern="0" dirty="0">
                <a:latin typeface="Verdana" panose="020B0604030504040204" pitchFamily="34" charset="0"/>
              </a:rPr>
              <a:t>: </a:t>
            </a:r>
            <a:r>
              <a:rPr lang="en-GB" sz="5600" kern="0" dirty="0" err="1" smtClean="0">
                <a:latin typeface="Verdana" panose="020B0604030504040204" pitchFamily="34" charset="0"/>
              </a:rPr>
              <a:t>raccolta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dati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sulla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popolazione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riscossione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delle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tasse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gestione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delle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entrate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statali</a:t>
            </a:r>
            <a:endParaRPr lang="en-GB" sz="5600" kern="0" dirty="0">
              <a:latin typeface="Verdana" panose="020B0604030504040204" pitchFamily="34" charset="0"/>
            </a:endParaRP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Riti</a:t>
            </a:r>
            <a:r>
              <a:rPr lang="en-GB" sz="5600" kern="0" dirty="0">
                <a:latin typeface="Verdana" panose="020B0604030504040204" pitchFamily="34" charset="0"/>
              </a:rPr>
              <a:t>: </a:t>
            </a:r>
            <a:r>
              <a:rPr lang="en-GB" sz="5600" kern="0" dirty="0" err="1">
                <a:latin typeface="Verdana" panose="020B0604030504040204" pitchFamily="34" charset="0"/>
              </a:rPr>
              <a:t>cerimonie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rituali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sacrifici</a:t>
            </a:r>
            <a:r>
              <a:rPr lang="en-GB" sz="5600" kern="0" dirty="0">
                <a:latin typeface="Verdana" panose="020B0604030504040204" pitchFamily="34" charset="0"/>
              </a:rPr>
              <a:t> di </a:t>
            </a:r>
            <a:r>
              <a:rPr lang="en-GB" sz="5600" kern="0" dirty="0" err="1">
                <a:latin typeface="Verdana" panose="020B0604030504040204" pitchFamily="34" charset="0"/>
              </a:rPr>
              <a:t>Stato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gestione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degli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esami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registro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monaci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buddisti</a:t>
            </a:r>
            <a:r>
              <a:rPr lang="en-GB" sz="5600" kern="0" dirty="0">
                <a:latin typeface="Verdana" panose="020B0604030504040204" pitchFamily="34" charset="0"/>
              </a:rPr>
              <a:t> e </a:t>
            </a:r>
            <a:r>
              <a:rPr lang="en-GB" sz="5600" kern="0" dirty="0" err="1">
                <a:latin typeface="Verdana" panose="020B0604030504040204" pitchFamily="34" charset="0"/>
              </a:rPr>
              <a:t>daoisti</a:t>
            </a:r>
            <a:r>
              <a:rPr lang="en-GB" sz="5600" kern="0" dirty="0">
                <a:latin typeface="Verdana" panose="020B0604030504040204" pitchFamily="34" charset="0"/>
              </a:rPr>
              <a:t>; </a:t>
            </a:r>
            <a:r>
              <a:rPr lang="en-GB" sz="5600" kern="0" dirty="0" err="1">
                <a:latin typeface="Verdana" panose="020B0604030504040204" pitchFamily="34" charset="0"/>
              </a:rPr>
              <a:t>ricezione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degli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inviati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stranieri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cura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degli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affari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esteri</a:t>
            </a:r>
            <a:r>
              <a:rPr lang="en-GB" sz="5600" kern="0" dirty="0">
                <a:latin typeface="Verdana" panose="020B0604030504040204" pitchFamily="34" charset="0"/>
              </a:rPr>
              <a:t> prima </a:t>
            </a:r>
            <a:r>
              <a:rPr lang="en-GB" sz="5600" kern="0" dirty="0" err="1">
                <a:latin typeface="Verdana" panose="020B0604030504040204" pitchFamily="34" charset="0"/>
              </a:rPr>
              <a:t>dell’istituzione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dello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Zongli</a:t>
            </a:r>
            <a:r>
              <a:rPr lang="en-GB" sz="5600" kern="0" dirty="0">
                <a:latin typeface="Verdana" panose="020B0604030504040204" pitchFamily="34" charset="0"/>
              </a:rPr>
              <a:t> Yamen nel1861. </a:t>
            </a:r>
            <a:r>
              <a:rPr lang="en-GB" sz="5600" kern="0" dirty="0" smtClean="0">
                <a:latin typeface="Verdana" panose="020B0604030504040204" pitchFamily="34" charset="0"/>
              </a:rPr>
              <a:t>Il </a:t>
            </a:r>
            <a:r>
              <a:rPr lang="en-GB" sz="5600" b="1" kern="0" dirty="0" err="1" smtClean="0">
                <a:solidFill>
                  <a:srgbClr val="C00000"/>
                </a:solidFill>
                <a:latin typeface="Verdana" panose="020B0604030504040204" pitchFamily="34" charset="0"/>
              </a:rPr>
              <a:t>Lifan</a:t>
            </a:r>
            <a:r>
              <a:rPr lang="en-GB" sz="5600" b="1" kern="0" dirty="0" smtClean="0">
                <a:solidFill>
                  <a:srgbClr val="C00000"/>
                </a:solidFill>
                <a:latin typeface="Verdana" panose="020B0604030504040204" pitchFamily="34" charset="0"/>
              </a:rPr>
              <a:t> Yuan </a:t>
            </a:r>
            <a:r>
              <a:rPr lang="en-GB" sz="5600" kern="0" dirty="0" smtClean="0">
                <a:latin typeface="Verdana" panose="020B0604030504040204" pitchFamily="34" charset="0"/>
              </a:rPr>
              <a:t>è </a:t>
            </a:r>
            <a:r>
              <a:rPr lang="en-GB" sz="5600" kern="0" dirty="0" err="1" smtClean="0">
                <a:latin typeface="Verdana" panose="020B0604030504040204" pitchFamily="34" charset="0"/>
              </a:rPr>
              <a:t>organismo</a:t>
            </a:r>
            <a:r>
              <a:rPr lang="en-GB" sz="5600" kern="0" dirty="0" smtClean="0">
                <a:latin typeface="Verdana" panose="020B0604030504040204" pitchFamily="34" charset="0"/>
              </a:rPr>
              <a:t> di </a:t>
            </a:r>
            <a:r>
              <a:rPr lang="en-GB" sz="5600" kern="0" dirty="0" err="1" smtClean="0">
                <a:latin typeface="Verdana" panose="020B0604030504040204" pitchFamily="34" charset="0"/>
              </a:rPr>
              <a:t>origine</a:t>
            </a:r>
            <a:r>
              <a:rPr lang="en-GB" sz="5600" kern="0" dirty="0" smtClean="0">
                <a:latin typeface="Verdana" panose="020B0604030504040204" pitchFamily="34" charset="0"/>
              </a:rPr>
              <a:t> Ming </a:t>
            </a:r>
            <a:r>
              <a:rPr lang="en-GB" sz="5600" kern="0" dirty="0" err="1" smtClean="0">
                <a:latin typeface="Verdana" panose="020B0604030504040204" pitchFamily="34" charset="0"/>
              </a:rPr>
              <a:t>distinto</a:t>
            </a:r>
            <a:r>
              <a:rPr lang="en-GB" sz="5600" kern="0" dirty="0" smtClean="0">
                <a:latin typeface="Verdana" panose="020B0604030504040204" pitchFamily="34" charset="0"/>
              </a:rPr>
              <a:t> per </a:t>
            </a:r>
            <a:r>
              <a:rPr lang="en-GB" sz="5600" kern="0" dirty="0" err="1" smtClean="0">
                <a:latin typeface="Verdana" panose="020B0604030504040204" pitchFamily="34" charset="0"/>
              </a:rPr>
              <a:t>gli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affari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mongoli</a:t>
            </a:r>
            <a:r>
              <a:rPr lang="en-GB" sz="5600" kern="0" dirty="0" smtClean="0">
                <a:latin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</a:rPr>
              <a:t>russi</a:t>
            </a:r>
            <a:r>
              <a:rPr lang="en-GB" sz="5600" kern="0" dirty="0" smtClean="0">
                <a:latin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</a:rPr>
              <a:t>tibetani</a:t>
            </a:r>
            <a:r>
              <a:rPr lang="en-GB" sz="5600" kern="0" dirty="0" smtClean="0">
                <a:latin typeface="Verdana" panose="020B0604030504040204" pitchFamily="34" charset="0"/>
              </a:rPr>
              <a:t> e </a:t>
            </a:r>
            <a:r>
              <a:rPr lang="en-GB" sz="5600" kern="0" dirty="0" err="1" smtClean="0">
                <a:latin typeface="Verdana" panose="020B0604030504040204" pitchFamily="34" charset="0"/>
              </a:rPr>
              <a:t>centro-asiatici</a:t>
            </a:r>
            <a:r>
              <a:rPr lang="en-GB" sz="5600" kern="0" dirty="0" smtClean="0">
                <a:latin typeface="Verdana" panose="020B0604030504040204" pitchFamily="34" charset="0"/>
              </a:rPr>
              <a:t> (dura </a:t>
            </a:r>
            <a:r>
              <a:rPr lang="en-GB" sz="5600" kern="0" dirty="0" err="1" smtClean="0">
                <a:latin typeface="Verdana" panose="020B0604030504040204" pitchFamily="34" charset="0"/>
              </a:rPr>
              <a:t>fino</a:t>
            </a:r>
            <a:r>
              <a:rPr lang="en-GB" sz="5600" kern="0" smtClean="0">
                <a:latin typeface="Verdana" panose="020B0604030504040204" pitchFamily="34" charset="0"/>
              </a:rPr>
              <a:t> al 1912)</a:t>
            </a:r>
            <a:endParaRPr lang="en-GB" sz="5600" kern="0" dirty="0">
              <a:latin typeface="Verdana" panose="020B0604030504040204" pitchFamily="34" charset="0"/>
            </a:endParaRP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degli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affari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militari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o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della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Difesa</a:t>
            </a:r>
            <a:r>
              <a:rPr lang="en-GB" sz="5600" kern="0" dirty="0">
                <a:latin typeface="Verdana" panose="020B0604030504040204" pitchFamily="34" charset="0"/>
              </a:rPr>
              <a:t>: nomine, </a:t>
            </a:r>
            <a:r>
              <a:rPr lang="en-GB" sz="5600" kern="0" dirty="0" err="1">
                <a:latin typeface="Verdana" panose="020B0604030504040204" pitchFamily="34" charset="0"/>
              </a:rPr>
              <a:t>promozioni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fortificazioni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equipaggiamenti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 smtClean="0">
                <a:latin typeface="Verdana" panose="020B0604030504040204" pitchFamily="34" charset="0"/>
              </a:rPr>
              <a:t>sistema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>
                <a:latin typeface="Verdana" panose="020B0604030504040204" pitchFamily="34" charset="0"/>
              </a:rPr>
              <a:t>di </a:t>
            </a:r>
            <a:r>
              <a:rPr lang="en-GB" sz="5600" kern="0" dirty="0" err="1">
                <a:latin typeface="Verdana" panose="020B0604030504040204" pitchFamily="34" charset="0"/>
              </a:rPr>
              <a:t>comunicazioni</a:t>
            </a:r>
            <a:r>
              <a:rPr lang="en-GB" sz="5600" kern="0" dirty="0">
                <a:latin typeface="Verdana" panose="020B0604030504040204" pitchFamily="34" charset="0"/>
              </a:rPr>
              <a:t> interne per </a:t>
            </a:r>
            <a:r>
              <a:rPr lang="en-GB" sz="5600" kern="0" dirty="0" err="1">
                <a:latin typeface="Verdana" panose="020B0604030504040204" pitchFamily="34" charset="0"/>
              </a:rPr>
              <a:t>corriere</a:t>
            </a:r>
            <a:r>
              <a:rPr lang="en-GB" sz="5600" kern="0" dirty="0">
                <a:latin typeface="Verdana" panose="020B0604030504040204" pitchFamily="34" charset="0"/>
              </a:rPr>
              <a:t>; </a:t>
            </a:r>
            <a:r>
              <a:rPr lang="en-GB" sz="5600" kern="0" dirty="0" err="1">
                <a:latin typeface="Verdana" panose="020B0604030504040204" pitchFamily="34" charset="0"/>
              </a:rPr>
              <a:t>strategie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militari</a:t>
            </a:r>
            <a:r>
              <a:rPr lang="en-GB" sz="5600" kern="0" dirty="0">
                <a:latin typeface="Verdana" panose="020B0604030504040204" pitchFamily="34" charset="0"/>
              </a:rPr>
              <a:t> in tempo di </a:t>
            </a:r>
            <a:r>
              <a:rPr lang="en-GB" sz="5600" kern="0" dirty="0" err="1">
                <a:latin typeface="Verdana" panose="020B0604030504040204" pitchFamily="34" charset="0"/>
              </a:rPr>
              <a:t>guerra</a:t>
            </a:r>
            <a:endParaRPr lang="en-GB" sz="5600" kern="0" dirty="0">
              <a:latin typeface="Verdana" panose="020B0604030504040204" pitchFamily="34" charset="0"/>
            </a:endParaRP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della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Giustizia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 o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Tribunale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delle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punizion</a:t>
            </a:r>
            <a:r>
              <a:rPr lang="en-GB" sz="5600" b="1" kern="0" dirty="0" err="1" smtClean="0">
                <a:solidFill>
                  <a:srgbClr val="C00000"/>
                </a:solidFill>
                <a:latin typeface="Verdana" panose="020B0604030504040204" pitchFamily="34" charset="0"/>
              </a:rPr>
              <a:t>i</a:t>
            </a:r>
            <a:r>
              <a:rPr lang="en-GB" sz="5600" kern="0" dirty="0" smtClean="0">
                <a:latin typeface="Verdana" panose="020B0604030504040204" pitchFamily="34" charset="0"/>
              </a:rPr>
              <a:t>: </a:t>
            </a:r>
            <a:r>
              <a:rPr lang="en-GB" sz="5600" kern="0" dirty="0" err="1">
                <a:latin typeface="Verdana" panose="020B0604030504040204" pitchFamily="34" charset="0"/>
              </a:rPr>
              <a:t>competenza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smtClean="0">
                <a:latin typeface="Verdana" panose="020B0604030504040204" pitchFamily="34" charset="0"/>
              </a:rPr>
              <a:t>sui </a:t>
            </a:r>
            <a:r>
              <a:rPr lang="en-GB" sz="5600" kern="0" dirty="0" err="1" smtClean="0">
                <a:latin typeface="Verdana" panose="020B0604030504040204" pitchFamily="34" charset="0"/>
              </a:rPr>
              <a:t>procedimenti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penali</a:t>
            </a:r>
            <a:endParaRPr lang="en-GB" sz="5600" kern="0" dirty="0">
              <a:latin typeface="Verdana" panose="020B0604030504040204" pitchFamily="34" charset="0"/>
            </a:endParaRPr>
          </a:p>
          <a:p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Dipartimento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dei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Lavori</a:t>
            </a:r>
            <a:r>
              <a:rPr lang="en-GB" sz="6400" b="1" kern="0" dirty="0">
                <a:solidFill>
                  <a:srgbClr val="C00000"/>
                </a:solidFill>
                <a:latin typeface="Verdana" panose="020B0604030504040204" pitchFamily="34" charset="0"/>
              </a:rPr>
              <a:t> </a:t>
            </a:r>
            <a:r>
              <a:rPr lang="en-GB" sz="6400" b="1" kern="0" dirty="0" err="1">
                <a:solidFill>
                  <a:srgbClr val="C00000"/>
                </a:solidFill>
                <a:latin typeface="Verdana" panose="020B0604030504040204" pitchFamily="34" charset="0"/>
              </a:rPr>
              <a:t>Pubblici</a:t>
            </a:r>
            <a:r>
              <a:rPr lang="en-GB" sz="5600" kern="0" dirty="0">
                <a:latin typeface="Verdana" panose="020B0604030504040204" pitchFamily="34" charset="0"/>
              </a:rPr>
              <a:t>: </a:t>
            </a:r>
            <a:r>
              <a:rPr lang="en-GB" sz="5600" kern="0" dirty="0" err="1" smtClean="0">
                <a:latin typeface="Verdana" panose="020B0604030504040204" pitchFamily="34" charset="0"/>
              </a:rPr>
              <a:t>opere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statali</a:t>
            </a:r>
            <a:r>
              <a:rPr lang="en-GB" sz="5600" kern="0" dirty="0">
                <a:latin typeface="Verdana" panose="020B0604030504040204" pitchFamily="34" charset="0"/>
              </a:rPr>
              <a:t> di </a:t>
            </a:r>
            <a:r>
              <a:rPr lang="en-GB" sz="5600" kern="0" dirty="0" err="1" smtClean="0">
                <a:latin typeface="Verdana" panose="020B0604030504040204" pitchFamily="34" charset="0"/>
              </a:rPr>
              <a:t>costruzioni</a:t>
            </a:r>
            <a:r>
              <a:rPr lang="en-GB" sz="5600" kern="0" dirty="0" smtClean="0">
                <a:latin typeface="Verdana" panose="020B0604030504040204" pitchFamily="34" charset="0"/>
              </a:rPr>
              <a:t> </a:t>
            </a:r>
            <a:r>
              <a:rPr lang="en-GB" sz="5600" kern="0" dirty="0" err="1" smtClean="0">
                <a:latin typeface="Verdana" panose="020B0604030504040204" pitchFamily="34" charset="0"/>
              </a:rPr>
              <a:t>pubbliche</a:t>
            </a:r>
            <a:r>
              <a:rPr lang="en-GB" sz="5600" kern="0" dirty="0" smtClean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progetti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reclutamento</a:t>
            </a:r>
            <a:r>
              <a:rPr lang="en-GB" sz="5600" kern="0" dirty="0">
                <a:latin typeface="Verdana" panose="020B0604030504040204" pitchFamily="34" charset="0"/>
              </a:rPr>
              <a:t> di </a:t>
            </a:r>
            <a:r>
              <a:rPr lang="en-GB" sz="5600" kern="0" dirty="0" err="1">
                <a:latin typeface="Verdana" panose="020B0604030504040204" pitchFamily="34" charset="0"/>
              </a:rPr>
              <a:t>manodopera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mantenimento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strade</a:t>
            </a:r>
            <a:r>
              <a:rPr lang="en-GB" sz="5600" kern="0" dirty="0">
                <a:latin typeface="Verdana" panose="020B0604030504040204" pitchFamily="34" charset="0"/>
              </a:rPr>
              <a:t> e </a:t>
            </a:r>
            <a:r>
              <a:rPr lang="en-GB" sz="5600" kern="0" dirty="0" err="1">
                <a:latin typeface="Verdana" panose="020B0604030504040204" pitchFamily="34" charset="0"/>
              </a:rPr>
              <a:t>canali</a:t>
            </a:r>
            <a:r>
              <a:rPr lang="en-GB" sz="5600" kern="0" dirty="0">
                <a:latin typeface="Verdana" panose="020B0604030504040204" pitchFamily="34" charset="0"/>
              </a:rPr>
              <a:t>; </a:t>
            </a:r>
            <a:r>
              <a:rPr lang="en-GB" sz="5600" kern="0" dirty="0" err="1">
                <a:latin typeface="Verdana" panose="020B0604030504040204" pitchFamily="34" charset="0"/>
              </a:rPr>
              <a:t>standardizzazione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pesi</a:t>
            </a:r>
            <a:r>
              <a:rPr lang="en-GB" sz="5600" kern="0" dirty="0">
                <a:latin typeface="Verdana" panose="020B0604030504040204" pitchFamily="34" charset="0"/>
              </a:rPr>
              <a:t> e  </a:t>
            </a:r>
            <a:r>
              <a:rPr lang="en-GB" sz="5600" kern="0" dirty="0" err="1">
                <a:latin typeface="Verdana" panose="020B0604030504040204" pitchFamily="34" charset="0"/>
              </a:rPr>
              <a:t>misure</a:t>
            </a:r>
            <a:r>
              <a:rPr lang="en-GB" sz="5600" kern="0" dirty="0">
                <a:latin typeface="Verdana" panose="020B0604030504040204" pitchFamily="34" charset="0"/>
              </a:rPr>
              <a:t>, </a:t>
            </a:r>
            <a:r>
              <a:rPr lang="en-GB" sz="5600" kern="0" dirty="0" err="1">
                <a:latin typeface="Verdana" panose="020B0604030504040204" pitchFamily="34" charset="0"/>
              </a:rPr>
              <a:t>raccolta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delle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risorse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dalle</a:t>
            </a:r>
            <a:r>
              <a:rPr lang="en-GB" sz="5600" kern="0" dirty="0">
                <a:latin typeface="Verdana" panose="020B0604030504040204" pitchFamily="34" charset="0"/>
              </a:rPr>
              <a:t> </a:t>
            </a:r>
            <a:r>
              <a:rPr lang="en-GB" sz="5600" kern="0" dirty="0" err="1">
                <a:latin typeface="Verdana" panose="020B0604030504040204" pitchFamily="34" charset="0"/>
              </a:rPr>
              <a:t>campagne</a:t>
            </a:r>
            <a:endParaRPr lang="en-GB" sz="5600" kern="0" dirty="0">
              <a:latin typeface="Verdana" panose="020B0604030504040204" pitchFamily="34" charset="0"/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10</a:t>
            </a:fld>
            <a:r>
              <a:rPr lang="en-GB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64996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Da Barrow:</a:t>
            </a:r>
            <a:endParaRPr lang="en-GB" dirty="0"/>
          </a:p>
        </p:txBody>
      </p:sp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23845" y="1147868"/>
            <a:ext cx="7220563" cy="5041106"/>
          </a:xfrm>
          <a:prstGeom prst="rect">
            <a:avLst/>
          </a:prstGeom>
        </p:spPr>
      </p:pic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11</a:t>
            </a:fld>
            <a:r>
              <a:rPr lang="en-GB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557610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562074"/>
          </a:xfrm>
        </p:spPr>
        <p:txBody>
          <a:bodyPr/>
          <a:lstStyle/>
          <a:p>
            <a:r>
              <a:rPr lang="en-GB" dirty="0" smtClean="0"/>
              <a:t>Il </a:t>
            </a:r>
            <a:r>
              <a:rPr lang="en-GB" dirty="0" err="1" smtClean="0"/>
              <a:t>reddito</a:t>
            </a:r>
            <a:r>
              <a:rPr lang="en-GB" dirty="0" smtClean="0"/>
              <a:t> </a:t>
            </a:r>
            <a:r>
              <a:rPr lang="en-GB" dirty="0" err="1" smtClean="0"/>
              <a:t>pubblico</a:t>
            </a:r>
            <a:r>
              <a:rPr lang="en-GB" dirty="0" smtClean="0"/>
              <a:t> e la </a:t>
            </a:r>
            <a:r>
              <a:rPr lang="en-GB" dirty="0" err="1" smtClean="0"/>
              <a:t>tassazione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836712"/>
            <a:ext cx="8568952" cy="5184576"/>
          </a:xfrm>
        </p:spPr>
        <p:txBody>
          <a:bodyPr>
            <a:noAutofit/>
          </a:bodyPr>
          <a:lstStyle/>
          <a:p>
            <a:r>
              <a:rPr lang="en-GB" sz="1900" dirty="0" err="1" smtClean="0"/>
              <a:t>Limitata</a:t>
            </a:r>
            <a:r>
              <a:rPr lang="en-GB" sz="1900" dirty="0" smtClean="0"/>
              <a:t> </a:t>
            </a:r>
            <a:r>
              <a:rPr lang="en-GB" sz="1900" dirty="0" err="1" smtClean="0"/>
              <a:t>vendita</a:t>
            </a:r>
            <a:r>
              <a:rPr lang="en-GB" sz="1900" dirty="0" smtClean="0"/>
              <a:t> di </a:t>
            </a:r>
            <a:r>
              <a:rPr lang="en-GB" sz="1900" dirty="0" err="1" smtClean="0"/>
              <a:t>uffici</a:t>
            </a:r>
            <a:r>
              <a:rPr lang="en-GB" sz="1900" dirty="0" smtClean="0"/>
              <a:t> (dal 3 al 17 % </a:t>
            </a:r>
            <a:r>
              <a:rPr lang="en-GB" sz="1900" dirty="0" err="1" smtClean="0"/>
              <a:t>delle</a:t>
            </a:r>
            <a:r>
              <a:rPr lang="en-GB" sz="1900" dirty="0" smtClean="0"/>
              <a:t> </a:t>
            </a:r>
            <a:r>
              <a:rPr lang="en-GB" sz="1900" dirty="0" err="1" smtClean="0"/>
              <a:t>entrate</a:t>
            </a:r>
            <a:r>
              <a:rPr lang="en-GB" sz="1900" dirty="0" smtClean="0"/>
              <a:t> </a:t>
            </a:r>
            <a:r>
              <a:rPr lang="en-GB" sz="1900" dirty="0" err="1" smtClean="0"/>
              <a:t>statali</a:t>
            </a:r>
            <a:r>
              <a:rPr lang="en-GB" sz="1900" dirty="0" smtClean="0"/>
              <a:t> </a:t>
            </a:r>
            <a:r>
              <a:rPr lang="en-GB" sz="1900" dirty="0" err="1" smtClean="0"/>
              <a:t>nel</a:t>
            </a:r>
            <a:r>
              <a:rPr lang="en-GB" sz="1900" dirty="0" smtClean="0"/>
              <a:t> ‘700)</a:t>
            </a:r>
          </a:p>
          <a:p>
            <a:r>
              <a:rPr lang="en-GB" sz="1900" dirty="0" err="1" smtClean="0"/>
              <a:t>Tassazione</a:t>
            </a:r>
            <a:r>
              <a:rPr lang="en-GB" sz="1900" dirty="0" smtClean="0"/>
              <a:t> </a:t>
            </a:r>
            <a:r>
              <a:rPr lang="en-GB" sz="1900" dirty="0" err="1" smtClean="0"/>
              <a:t>sul</a:t>
            </a:r>
            <a:r>
              <a:rPr lang="en-GB" sz="1900" dirty="0" smtClean="0"/>
              <a:t> sale: circa </a:t>
            </a:r>
            <a:r>
              <a:rPr lang="en-GB" sz="1900" dirty="0" err="1" smtClean="0"/>
              <a:t>il</a:t>
            </a:r>
            <a:r>
              <a:rPr lang="en-GB" sz="1900" dirty="0" smtClean="0"/>
              <a:t> 12 %  a </a:t>
            </a:r>
            <a:r>
              <a:rPr lang="en-GB" sz="1900" dirty="0" err="1" smtClean="0"/>
              <a:t>metà</a:t>
            </a:r>
            <a:r>
              <a:rPr lang="en-GB" sz="1900" dirty="0" smtClean="0"/>
              <a:t> ‘700</a:t>
            </a:r>
            <a:endParaRPr lang="en-GB" sz="1900" dirty="0"/>
          </a:p>
          <a:p>
            <a:r>
              <a:rPr lang="en-GB" sz="1900" dirty="0" err="1" smtClean="0"/>
              <a:t>Monopoli</a:t>
            </a:r>
            <a:r>
              <a:rPr lang="en-GB" sz="1900" dirty="0" smtClean="0"/>
              <a:t> del </a:t>
            </a:r>
            <a:r>
              <a:rPr lang="en-GB" sz="1900" dirty="0" err="1" smtClean="0"/>
              <a:t>commercio</a:t>
            </a:r>
            <a:r>
              <a:rPr lang="en-GB" sz="1900" dirty="0" smtClean="0"/>
              <a:t> del sale a </a:t>
            </a:r>
            <a:r>
              <a:rPr lang="en-GB" sz="1900" dirty="0" err="1" smtClean="0"/>
              <a:t>livello</a:t>
            </a:r>
            <a:r>
              <a:rPr lang="en-GB" sz="1900" dirty="0" smtClean="0"/>
              <a:t> locale in </a:t>
            </a:r>
            <a:r>
              <a:rPr lang="en-GB" sz="1900" dirty="0" err="1" smtClean="0"/>
              <a:t>cambio</a:t>
            </a:r>
            <a:r>
              <a:rPr lang="en-GB" sz="1900" dirty="0" smtClean="0"/>
              <a:t> di </a:t>
            </a:r>
            <a:r>
              <a:rPr lang="en-GB" sz="1900" dirty="0" err="1" smtClean="0"/>
              <a:t>consistenti</a:t>
            </a:r>
            <a:r>
              <a:rPr lang="en-GB" sz="1900" dirty="0" smtClean="0"/>
              <a:t> </a:t>
            </a:r>
            <a:r>
              <a:rPr lang="en-GB" sz="1900" dirty="0" err="1" smtClean="0"/>
              <a:t>anticipi</a:t>
            </a:r>
            <a:r>
              <a:rPr lang="en-GB" sz="1900" dirty="0" smtClean="0"/>
              <a:t> (</a:t>
            </a:r>
            <a:r>
              <a:rPr lang="en-GB" sz="1900" dirty="0" err="1" smtClean="0"/>
              <a:t>grande</a:t>
            </a:r>
            <a:r>
              <a:rPr lang="en-GB" sz="1900" dirty="0" smtClean="0"/>
              <a:t> </a:t>
            </a:r>
            <a:r>
              <a:rPr lang="en-GB" sz="1900" dirty="0" err="1" smtClean="0"/>
              <a:t>commercio</a:t>
            </a:r>
            <a:r>
              <a:rPr lang="en-GB" sz="1900" dirty="0" smtClean="0"/>
              <a:t> del sale </a:t>
            </a:r>
            <a:r>
              <a:rPr lang="en-GB" sz="1900" dirty="0" err="1" smtClean="0"/>
              <a:t>fonte</a:t>
            </a:r>
            <a:r>
              <a:rPr lang="en-GB" sz="1900" dirty="0" smtClean="0"/>
              <a:t> di </a:t>
            </a:r>
            <a:r>
              <a:rPr lang="en-GB" sz="1900" dirty="0" err="1" smtClean="0"/>
              <a:t>notevoilissime</a:t>
            </a:r>
            <a:r>
              <a:rPr lang="en-GB" sz="1900" dirty="0" smtClean="0"/>
              <a:t> </a:t>
            </a:r>
            <a:r>
              <a:rPr lang="en-GB" sz="1900" dirty="0" err="1" smtClean="0"/>
              <a:t>ricchezze</a:t>
            </a:r>
            <a:r>
              <a:rPr lang="en-GB" sz="1900" dirty="0" smtClean="0"/>
              <a:t> private)</a:t>
            </a:r>
          </a:p>
          <a:p>
            <a:r>
              <a:rPr lang="en-GB" sz="1900" dirty="0" err="1" smtClean="0"/>
              <a:t>Imposta</a:t>
            </a:r>
            <a:r>
              <a:rPr lang="en-GB" sz="1900" dirty="0" smtClean="0"/>
              <a:t> </a:t>
            </a:r>
            <a:r>
              <a:rPr lang="en-GB" sz="1900" dirty="0" err="1" smtClean="0"/>
              <a:t>fondiaria</a:t>
            </a:r>
            <a:r>
              <a:rPr lang="en-GB" sz="1900" dirty="0" smtClean="0"/>
              <a:t>: circa </a:t>
            </a:r>
            <a:r>
              <a:rPr lang="en-GB" sz="1900" dirty="0" err="1" smtClean="0"/>
              <a:t>il</a:t>
            </a:r>
            <a:r>
              <a:rPr lang="en-GB" sz="1900" dirty="0" smtClean="0"/>
              <a:t> 75 % a </a:t>
            </a:r>
            <a:r>
              <a:rPr lang="en-GB" sz="1900" dirty="0" err="1" smtClean="0"/>
              <a:t>metà</a:t>
            </a:r>
            <a:r>
              <a:rPr lang="en-GB" sz="1900" dirty="0" smtClean="0"/>
              <a:t> ’700</a:t>
            </a:r>
          </a:p>
          <a:p>
            <a:r>
              <a:rPr lang="en-GB" sz="1900" dirty="0" err="1" smtClean="0"/>
              <a:t>Pagamento</a:t>
            </a:r>
            <a:r>
              <a:rPr lang="en-GB" sz="1900" dirty="0" smtClean="0"/>
              <a:t> in </a:t>
            </a:r>
            <a:r>
              <a:rPr lang="en-GB" sz="1900" dirty="0" err="1" smtClean="0"/>
              <a:t>argento</a:t>
            </a:r>
            <a:r>
              <a:rPr lang="en-GB" sz="1900" dirty="0" smtClean="0"/>
              <a:t>: </a:t>
            </a:r>
            <a:r>
              <a:rPr lang="en-GB" sz="1900" dirty="0" err="1" smtClean="0"/>
              <a:t>imposta</a:t>
            </a:r>
            <a:r>
              <a:rPr lang="en-GB" sz="1900" dirty="0" smtClean="0"/>
              <a:t> </a:t>
            </a:r>
            <a:r>
              <a:rPr lang="en-GB" sz="1900" dirty="0" err="1" smtClean="0"/>
              <a:t>vera</a:t>
            </a:r>
            <a:r>
              <a:rPr lang="en-GB" sz="1900" dirty="0" smtClean="0"/>
              <a:t> e </a:t>
            </a:r>
            <a:r>
              <a:rPr lang="en-GB" sz="1900" dirty="0" err="1" smtClean="0"/>
              <a:t>propria</a:t>
            </a:r>
            <a:r>
              <a:rPr lang="en-GB" sz="1900" dirty="0" smtClean="0"/>
              <a:t> e </a:t>
            </a:r>
            <a:r>
              <a:rPr lang="en-GB" sz="1900" dirty="0" err="1" smtClean="0"/>
              <a:t>commutazione</a:t>
            </a:r>
            <a:r>
              <a:rPr lang="en-GB" sz="1900" dirty="0" smtClean="0"/>
              <a:t> di </a:t>
            </a:r>
            <a:r>
              <a:rPr lang="en-GB" sz="1900" dirty="0" err="1" smtClean="0"/>
              <a:t>prestazioni</a:t>
            </a:r>
            <a:r>
              <a:rPr lang="en-GB" sz="1900" dirty="0" smtClean="0"/>
              <a:t> </a:t>
            </a:r>
            <a:r>
              <a:rPr lang="en-GB" sz="1900" dirty="0" err="1" smtClean="0"/>
              <a:t>servili</a:t>
            </a:r>
            <a:r>
              <a:rPr lang="en-GB" sz="1900" dirty="0" smtClean="0"/>
              <a:t>, </a:t>
            </a:r>
            <a:r>
              <a:rPr lang="en-GB" sz="1900" dirty="0" err="1" smtClean="0"/>
              <a:t>oneri</a:t>
            </a:r>
            <a:r>
              <a:rPr lang="en-GB" sz="1900" dirty="0" smtClean="0"/>
              <a:t> </a:t>
            </a:r>
            <a:r>
              <a:rPr lang="en-GB" sz="1900" dirty="0" err="1" smtClean="0"/>
              <a:t>aggiuntivi</a:t>
            </a:r>
            <a:r>
              <a:rPr lang="en-GB" sz="1900" dirty="0" smtClean="0"/>
              <a:t> </a:t>
            </a:r>
            <a:r>
              <a:rPr lang="en-GB" sz="1900" dirty="0" err="1" smtClean="0"/>
              <a:t>dovuti</a:t>
            </a:r>
            <a:r>
              <a:rPr lang="en-GB" sz="1900" dirty="0" smtClean="0"/>
              <a:t> </a:t>
            </a:r>
            <a:r>
              <a:rPr lang="en-GB" sz="1900" dirty="0" err="1" smtClean="0"/>
              <a:t>alle</a:t>
            </a:r>
            <a:r>
              <a:rPr lang="en-GB" sz="1900" dirty="0" smtClean="0"/>
              <a:t> </a:t>
            </a:r>
            <a:r>
              <a:rPr lang="en-GB" sz="1900" dirty="0" err="1" smtClean="0"/>
              <a:t>forme</a:t>
            </a:r>
            <a:r>
              <a:rPr lang="en-GB" sz="1900" dirty="0" smtClean="0"/>
              <a:t> di </a:t>
            </a:r>
            <a:r>
              <a:rPr lang="en-GB" sz="1900" dirty="0" err="1" smtClean="0"/>
              <a:t>riscossione</a:t>
            </a:r>
            <a:endParaRPr lang="en-GB" sz="1900" dirty="0" smtClean="0"/>
          </a:p>
          <a:p>
            <a:r>
              <a:rPr lang="en-GB" sz="1900" dirty="0" err="1" smtClean="0"/>
              <a:t>Diseguaglianza</a:t>
            </a:r>
            <a:r>
              <a:rPr lang="en-GB" sz="1900" dirty="0" smtClean="0"/>
              <a:t> </a:t>
            </a:r>
            <a:r>
              <a:rPr lang="en-GB" sz="1900" dirty="0" err="1" smtClean="0"/>
              <a:t>nella</a:t>
            </a:r>
            <a:r>
              <a:rPr lang="en-GB" sz="1900" dirty="0" smtClean="0"/>
              <a:t> </a:t>
            </a:r>
            <a:r>
              <a:rPr lang="en-GB" sz="1900" dirty="0" err="1" smtClean="0"/>
              <a:t>ripartizione</a:t>
            </a:r>
            <a:r>
              <a:rPr lang="en-GB" sz="1900" dirty="0" smtClean="0"/>
              <a:t>: </a:t>
            </a:r>
            <a:r>
              <a:rPr lang="en-GB" sz="1900" dirty="0" err="1" smtClean="0"/>
              <a:t>più</a:t>
            </a:r>
            <a:r>
              <a:rPr lang="en-GB" sz="1900" dirty="0" smtClean="0"/>
              <a:t> </a:t>
            </a:r>
            <a:r>
              <a:rPr lang="en-GB" sz="1900" dirty="0" err="1" smtClean="0"/>
              <a:t>gravata</a:t>
            </a:r>
            <a:r>
              <a:rPr lang="en-GB" sz="1900" dirty="0" smtClean="0"/>
              <a:t> la </a:t>
            </a:r>
            <a:r>
              <a:rPr lang="en-GB" sz="1900" dirty="0" err="1" smtClean="0"/>
              <a:t>piccola</a:t>
            </a:r>
            <a:r>
              <a:rPr lang="en-GB" sz="1900" dirty="0" smtClean="0"/>
              <a:t> </a:t>
            </a:r>
            <a:r>
              <a:rPr lang="en-GB" sz="1900" dirty="0" err="1" smtClean="0"/>
              <a:t>proprietà</a:t>
            </a:r>
            <a:r>
              <a:rPr lang="en-GB" sz="1900" dirty="0" smtClean="0"/>
              <a:t>, </a:t>
            </a:r>
            <a:r>
              <a:rPr lang="en-GB" sz="1900" dirty="0" err="1" smtClean="0"/>
              <a:t>meno</a:t>
            </a:r>
            <a:r>
              <a:rPr lang="en-GB" sz="1900" dirty="0" smtClean="0"/>
              <a:t> la </a:t>
            </a:r>
            <a:r>
              <a:rPr lang="en-GB" sz="1900" dirty="0" err="1" smtClean="0"/>
              <a:t>grande</a:t>
            </a:r>
            <a:r>
              <a:rPr lang="en-GB" sz="1900" dirty="0" smtClean="0"/>
              <a:t> </a:t>
            </a:r>
            <a:r>
              <a:rPr lang="en-GB" sz="1900" dirty="0" err="1" smtClean="0"/>
              <a:t>proprietà</a:t>
            </a:r>
            <a:endParaRPr lang="en-GB" sz="1900" dirty="0" smtClean="0"/>
          </a:p>
          <a:p>
            <a:r>
              <a:rPr lang="en-GB" sz="1900" dirty="0" err="1" smtClean="0"/>
              <a:t>Ampia</a:t>
            </a:r>
            <a:r>
              <a:rPr lang="en-GB" sz="1900" dirty="0" smtClean="0"/>
              <a:t> </a:t>
            </a:r>
            <a:r>
              <a:rPr lang="en-GB" sz="1900" dirty="0" err="1" smtClean="0"/>
              <a:t>corruzione</a:t>
            </a:r>
            <a:r>
              <a:rPr lang="en-GB" sz="1900" dirty="0" smtClean="0"/>
              <a:t>: </a:t>
            </a:r>
            <a:r>
              <a:rPr lang="en-GB" sz="1900" dirty="0" err="1" smtClean="0"/>
              <a:t>riscossioni</a:t>
            </a:r>
            <a:r>
              <a:rPr lang="en-GB" sz="1900" dirty="0" smtClean="0"/>
              <a:t> elevate non </a:t>
            </a:r>
            <a:r>
              <a:rPr lang="en-GB" sz="1900" dirty="0" err="1" smtClean="0"/>
              <a:t>registrate</a:t>
            </a:r>
            <a:r>
              <a:rPr lang="en-GB" sz="1900" dirty="0" smtClean="0"/>
              <a:t> e non </a:t>
            </a:r>
            <a:r>
              <a:rPr lang="en-GB" sz="1900" dirty="0" err="1" smtClean="0"/>
              <a:t>versate</a:t>
            </a:r>
            <a:r>
              <a:rPr lang="en-GB" sz="1900" dirty="0" smtClean="0"/>
              <a:t> </a:t>
            </a:r>
            <a:r>
              <a:rPr lang="en-GB" sz="1900" dirty="0" err="1" smtClean="0"/>
              <a:t>allo</a:t>
            </a:r>
            <a:r>
              <a:rPr lang="en-GB" sz="1900" dirty="0" smtClean="0"/>
              <a:t> </a:t>
            </a:r>
            <a:r>
              <a:rPr lang="en-GB" sz="1900" dirty="0" err="1" smtClean="0"/>
              <a:t>Stato</a:t>
            </a:r>
            <a:r>
              <a:rPr lang="en-GB" sz="1900" dirty="0" smtClean="0"/>
              <a:t>; </a:t>
            </a:r>
            <a:r>
              <a:rPr lang="en-GB" sz="1900" dirty="0" err="1" smtClean="0"/>
              <a:t>brutalità</a:t>
            </a:r>
            <a:r>
              <a:rPr lang="en-GB" sz="1900" dirty="0" smtClean="0"/>
              <a:t> </a:t>
            </a:r>
            <a:r>
              <a:rPr lang="en-GB" sz="1900" dirty="0" err="1" smtClean="0"/>
              <a:t>nelle</a:t>
            </a:r>
            <a:r>
              <a:rPr lang="en-GB" sz="1900" dirty="0" smtClean="0"/>
              <a:t> </a:t>
            </a:r>
            <a:r>
              <a:rPr lang="en-GB" sz="1900" dirty="0" err="1" smtClean="0"/>
              <a:t>forme</a:t>
            </a:r>
            <a:r>
              <a:rPr lang="en-GB" sz="1900" dirty="0" smtClean="0"/>
              <a:t> di </a:t>
            </a:r>
            <a:r>
              <a:rPr lang="en-GB" sz="1900" dirty="0" err="1" smtClean="0"/>
              <a:t>riscossione</a:t>
            </a:r>
            <a:endParaRPr lang="en-GB" sz="1900" dirty="0" smtClean="0"/>
          </a:p>
          <a:p>
            <a:r>
              <a:rPr lang="en-GB" sz="1900" dirty="0" err="1" smtClean="0"/>
              <a:t>Prelievo</a:t>
            </a:r>
            <a:r>
              <a:rPr lang="en-GB" sz="1900" dirty="0" smtClean="0"/>
              <a:t> non </a:t>
            </a:r>
            <a:r>
              <a:rPr lang="en-GB" sz="1900" dirty="0" err="1" smtClean="0"/>
              <a:t>particolarmente</a:t>
            </a:r>
            <a:r>
              <a:rPr lang="en-GB" sz="1900" dirty="0" smtClean="0"/>
              <a:t> </a:t>
            </a:r>
            <a:r>
              <a:rPr lang="en-GB" sz="1900" dirty="0" err="1" smtClean="0"/>
              <a:t>pesante</a:t>
            </a:r>
            <a:r>
              <a:rPr lang="en-GB" sz="1900" dirty="0" smtClean="0"/>
              <a:t>; </a:t>
            </a:r>
            <a:r>
              <a:rPr lang="en-GB" sz="1900" dirty="0" err="1" smtClean="0"/>
              <a:t>ampie</a:t>
            </a:r>
            <a:r>
              <a:rPr lang="en-GB" sz="1900" dirty="0" smtClean="0"/>
              <a:t> quote di </a:t>
            </a:r>
            <a:r>
              <a:rPr lang="en-GB" sz="1900" dirty="0" err="1" smtClean="0"/>
              <a:t>terreni</a:t>
            </a:r>
            <a:r>
              <a:rPr lang="en-GB" sz="1900" dirty="0" smtClean="0"/>
              <a:t> non </a:t>
            </a:r>
            <a:r>
              <a:rPr lang="en-GB" sz="1900" dirty="0" err="1" smtClean="0"/>
              <a:t>censiti</a:t>
            </a:r>
            <a:r>
              <a:rPr lang="en-GB" sz="1900" dirty="0" smtClean="0"/>
              <a:t>, </a:t>
            </a:r>
            <a:r>
              <a:rPr lang="en-GB" sz="1900" dirty="0" err="1" smtClean="0"/>
              <a:t>mancanza</a:t>
            </a:r>
            <a:r>
              <a:rPr lang="en-GB" sz="1900" dirty="0" smtClean="0"/>
              <a:t> di </a:t>
            </a:r>
            <a:r>
              <a:rPr lang="en-GB" sz="1900" dirty="0" err="1" smtClean="0"/>
              <a:t>catasti</a:t>
            </a:r>
            <a:r>
              <a:rPr lang="en-GB" sz="1900" dirty="0" smtClean="0"/>
              <a:t> </a:t>
            </a:r>
            <a:r>
              <a:rPr lang="en-GB" sz="1900" dirty="0" err="1" smtClean="0"/>
              <a:t>aggiornati</a:t>
            </a:r>
            <a:r>
              <a:rPr lang="en-GB" sz="1900" dirty="0" smtClean="0"/>
              <a:t>; </a:t>
            </a:r>
            <a:r>
              <a:rPr lang="en-GB" sz="1900" dirty="0" err="1" smtClean="0"/>
              <a:t>relativa</a:t>
            </a:r>
            <a:r>
              <a:rPr lang="en-GB" sz="1900" dirty="0" smtClean="0"/>
              <a:t> </a:t>
            </a:r>
            <a:r>
              <a:rPr lang="en-GB" sz="1900" dirty="0" err="1" smtClean="0"/>
              <a:t>moderazione</a:t>
            </a:r>
            <a:r>
              <a:rPr lang="en-GB" sz="1900" dirty="0" smtClean="0"/>
              <a:t> </a:t>
            </a:r>
            <a:r>
              <a:rPr lang="en-GB" sz="1900" dirty="0" err="1" smtClean="0"/>
              <a:t>fiscale</a:t>
            </a:r>
            <a:r>
              <a:rPr lang="en-GB" sz="1900" dirty="0" smtClean="0"/>
              <a:t> (Kangxi </a:t>
            </a:r>
            <a:r>
              <a:rPr lang="en-GB" sz="1900" dirty="0" err="1" smtClean="0"/>
              <a:t>fissa</a:t>
            </a:r>
            <a:r>
              <a:rPr lang="en-GB" sz="1900" dirty="0" smtClean="0"/>
              <a:t> in </a:t>
            </a:r>
            <a:r>
              <a:rPr lang="en-GB" sz="1900" dirty="0" err="1" smtClean="0"/>
              <a:t>perpetuo</a:t>
            </a:r>
            <a:r>
              <a:rPr lang="en-GB" sz="1900" dirty="0" smtClean="0"/>
              <a:t> </a:t>
            </a:r>
            <a:r>
              <a:rPr lang="en-GB" sz="1900" dirty="0" err="1" smtClean="0"/>
              <a:t>nel</a:t>
            </a:r>
            <a:r>
              <a:rPr lang="en-GB" sz="1900" dirty="0" smtClean="0"/>
              <a:t> 1713 </a:t>
            </a:r>
            <a:r>
              <a:rPr lang="en-GB" sz="1900" dirty="0" err="1" smtClean="0"/>
              <a:t>l’ammontare</a:t>
            </a:r>
            <a:r>
              <a:rPr lang="en-GB" sz="1900" dirty="0" smtClean="0"/>
              <a:t> di </a:t>
            </a:r>
            <a:r>
              <a:rPr lang="en-GB" sz="1900" dirty="0" err="1" smtClean="0"/>
              <a:t>una</a:t>
            </a:r>
            <a:r>
              <a:rPr lang="en-GB" sz="1900" dirty="0" smtClean="0"/>
              <a:t> </a:t>
            </a:r>
            <a:r>
              <a:rPr lang="en-GB" sz="1900" dirty="0" err="1" smtClean="0"/>
              <a:t>tassa</a:t>
            </a:r>
            <a:r>
              <a:rPr lang="en-GB" sz="1900" dirty="0" smtClean="0"/>
              <a:t> </a:t>
            </a:r>
            <a:r>
              <a:rPr lang="en-GB" sz="1900" dirty="0" err="1" smtClean="0"/>
              <a:t>sostitutiva</a:t>
            </a:r>
            <a:r>
              <a:rPr lang="en-GB" sz="1900" dirty="0" smtClean="0"/>
              <a:t> di </a:t>
            </a:r>
            <a:r>
              <a:rPr lang="en-GB" sz="1900" dirty="0" err="1" smtClean="0"/>
              <a:t>prestazioni</a:t>
            </a:r>
            <a:r>
              <a:rPr lang="en-GB" sz="1900" dirty="0" smtClean="0"/>
              <a:t> </a:t>
            </a:r>
            <a:r>
              <a:rPr lang="en-GB" sz="1900" dirty="0" err="1" smtClean="0"/>
              <a:t>personali</a:t>
            </a:r>
            <a:r>
              <a:rPr lang="en-GB" sz="1900" dirty="0" smtClean="0"/>
              <a:t>)</a:t>
            </a: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12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0930319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490066"/>
          </a:xfrm>
        </p:spPr>
        <p:txBody>
          <a:bodyPr/>
          <a:lstStyle/>
          <a:p>
            <a:r>
              <a:rPr lang="en-GB" dirty="0" err="1" smtClean="0"/>
              <a:t>Strategia</a:t>
            </a:r>
            <a:r>
              <a:rPr lang="en-GB" dirty="0" smtClean="0"/>
              <a:t> </a:t>
            </a:r>
            <a:r>
              <a:rPr lang="en-GB" dirty="0" err="1" smtClean="0"/>
              <a:t>fiscale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Qing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79512" y="764704"/>
            <a:ext cx="8784976" cy="5544616"/>
          </a:xfrm>
        </p:spPr>
        <p:txBody>
          <a:bodyPr>
            <a:noAutofit/>
          </a:bodyPr>
          <a:lstStyle/>
          <a:p>
            <a:r>
              <a:rPr lang="en-GB" sz="2300" dirty="0" err="1"/>
              <a:t>Moderazione</a:t>
            </a:r>
            <a:r>
              <a:rPr lang="en-GB" sz="2300" dirty="0"/>
              <a:t> </a:t>
            </a:r>
            <a:r>
              <a:rPr lang="en-GB" sz="2300" dirty="0" err="1"/>
              <a:t>fiscale</a:t>
            </a:r>
            <a:r>
              <a:rPr lang="en-GB" sz="2300" dirty="0"/>
              <a:t> come parte </a:t>
            </a:r>
            <a:r>
              <a:rPr lang="en-GB" sz="2300" dirty="0" err="1"/>
              <a:t>della</a:t>
            </a:r>
            <a:r>
              <a:rPr lang="en-GB" sz="2300" dirty="0"/>
              <a:t> </a:t>
            </a:r>
            <a:r>
              <a:rPr lang="en-GB" sz="2300" dirty="0" err="1"/>
              <a:t>strategia</a:t>
            </a:r>
            <a:r>
              <a:rPr lang="en-GB" sz="2300" dirty="0"/>
              <a:t> di </a:t>
            </a:r>
            <a:r>
              <a:rPr lang="en-GB" sz="2300" dirty="0" err="1"/>
              <a:t>consolidamento</a:t>
            </a:r>
            <a:r>
              <a:rPr lang="en-GB" sz="2300" dirty="0"/>
              <a:t> </a:t>
            </a:r>
            <a:r>
              <a:rPr lang="en-GB" sz="2300" dirty="0" err="1"/>
              <a:t>dei</a:t>
            </a:r>
            <a:r>
              <a:rPr lang="en-GB" sz="2300" dirty="0"/>
              <a:t> </a:t>
            </a:r>
            <a:r>
              <a:rPr lang="en-GB" sz="2300" dirty="0" smtClean="0"/>
              <a:t>Qing</a:t>
            </a:r>
          </a:p>
          <a:p>
            <a:r>
              <a:rPr lang="en-GB" sz="2300" dirty="0" err="1" smtClean="0"/>
              <a:t>Rispetto</a:t>
            </a:r>
            <a:r>
              <a:rPr lang="en-GB" sz="2300" dirty="0" smtClean="0"/>
              <a:t> </a:t>
            </a:r>
            <a:r>
              <a:rPr lang="en-GB" sz="2300" dirty="0" err="1" smtClean="0"/>
              <a:t>della</a:t>
            </a:r>
            <a:r>
              <a:rPr lang="en-GB" sz="2300" dirty="0" smtClean="0"/>
              <a:t> </a:t>
            </a:r>
            <a:r>
              <a:rPr lang="en-GB" sz="2300" dirty="0" err="1" smtClean="0"/>
              <a:t>popolazione</a:t>
            </a:r>
            <a:r>
              <a:rPr lang="en-GB" sz="2300" dirty="0" smtClean="0"/>
              <a:t> sotto </a:t>
            </a:r>
            <a:r>
              <a:rPr lang="en-GB" sz="2300" dirty="0" err="1" smtClean="0"/>
              <a:t>il</a:t>
            </a:r>
            <a:r>
              <a:rPr lang="en-GB" sz="2300" dirty="0" smtClean="0"/>
              <a:t> </a:t>
            </a:r>
            <a:r>
              <a:rPr lang="en-GB" sz="2300" dirty="0" err="1" smtClean="0"/>
              <a:t>profilo</a:t>
            </a:r>
            <a:r>
              <a:rPr lang="en-GB" sz="2300" dirty="0" smtClean="0"/>
              <a:t> </a:t>
            </a:r>
            <a:r>
              <a:rPr lang="en-GB" sz="2300" dirty="0" err="1" smtClean="0"/>
              <a:t>fiscale</a:t>
            </a:r>
            <a:r>
              <a:rPr lang="en-GB" sz="2300" dirty="0" smtClean="0"/>
              <a:t> </a:t>
            </a:r>
            <a:r>
              <a:rPr lang="en-GB" sz="2300" dirty="0" err="1" smtClean="0"/>
              <a:t>funzionale</a:t>
            </a:r>
            <a:r>
              <a:rPr lang="en-GB" sz="2300" dirty="0" smtClean="0"/>
              <a:t> </a:t>
            </a:r>
            <a:r>
              <a:rPr lang="en-GB" sz="2300" dirty="0" err="1" smtClean="0"/>
              <a:t>sia</a:t>
            </a:r>
            <a:r>
              <a:rPr lang="en-GB" sz="2300" dirty="0" smtClean="0"/>
              <a:t> </a:t>
            </a:r>
            <a:r>
              <a:rPr lang="en-GB" sz="2300" dirty="0" err="1" smtClean="0"/>
              <a:t>all’ordine</a:t>
            </a:r>
            <a:r>
              <a:rPr lang="en-GB" sz="2300" dirty="0" smtClean="0"/>
              <a:t> </a:t>
            </a:r>
            <a:r>
              <a:rPr lang="en-GB" sz="2300" dirty="0" err="1" smtClean="0"/>
              <a:t>pubblico</a:t>
            </a:r>
            <a:r>
              <a:rPr lang="en-GB" sz="2300" dirty="0" smtClean="0"/>
              <a:t> </a:t>
            </a:r>
            <a:r>
              <a:rPr lang="en-GB" sz="2300" dirty="0" err="1" smtClean="0"/>
              <a:t>sia</a:t>
            </a:r>
            <a:r>
              <a:rPr lang="en-GB" sz="2300" dirty="0" smtClean="0"/>
              <a:t> al </a:t>
            </a:r>
            <a:r>
              <a:rPr lang="en-GB" sz="2300" dirty="0" err="1" smtClean="0"/>
              <a:t>buon</a:t>
            </a:r>
            <a:r>
              <a:rPr lang="en-GB" sz="2300" dirty="0" smtClean="0"/>
              <a:t> </a:t>
            </a:r>
            <a:r>
              <a:rPr lang="en-GB" sz="2300" dirty="0" err="1" smtClean="0"/>
              <a:t>governo</a:t>
            </a:r>
            <a:r>
              <a:rPr lang="en-GB" sz="2300" dirty="0" smtClean="0"/>
              <a:t> e al </a:t>
            </a:r>
            <a:r>
              <a:rPr lang="en-GB" sz="2300" dirty="0" err="1" smtClean="0"/>
              <a:t>successo</a:t>
            </a:r>
            <a:r>
              <a:rPr lang="en-GB" sz="2300" dirty="0" smtClean="0"/>
              <a:t> </a:t>
            </a:r>
            <a:r>
              <a:rPr lang="en-GB" sz="2300" dirty="0" err="1" smtClean="0"/>
              <a:t>dei</a:t>
            </a:r>
            <a:r>
              <a:rPr lang="en-GB" sz="2300" dirty="0" smtClean="0"/>
              <a:t> </a:t>
            </a:r>
            <a:r>
              <a:rPr lang="en-GB" sz="2300" dirty="0" err="1" smtClean="0"/>
              <a:t>funzionari</a:t>
            </a:r>
            <a:endParaRPr lang="en-GB" sz="2300" dirty="0" smtClean="0"/>
          </a:p>
          <a:p>
            <a:r>
              <a:rPr lang="en-GB" sz="2300" dirty="0" err="1" smtClean="0"/>
              <a:t>Minimizzazione</a:t>
            </a:r>
            <a:r>
              <a:rPr lang="en-GB" sz="2300" dirty="0" smtClean="0"/>
              <a:t> </a:t>
            </a:r>
            <a:r>
              <a:rPr lang="en-GB" sz="2300" dirty="0" err="1" smtClean="0"/>
              <a:t>dei</a:t>
            </a:r>
            <a:r>
              <a:rPr lang="en-GB" sz="2300" dirty="0" smtClean="0"/>
              <a:t> </a:t>
            </a:r>
            <a:r>
              <a:rPr lang="en-GB" sz="2300" dirty="0" err="1" smtClean="0"/>
              <a:t>contrasti</a:t>
            </a:r>
            <a:r>
              <a:rPr lang="en-GB" sz="2300" dirty="0" smtClean="0"/>
              <a:t> di </a:t>
            </a:r>
            <a:r>
              <a:rPr lang="en-GB" sz="2300" dirty="0" err="1" smtClean="0"/>
              <a:t>interesse</a:t>
            </a:r>
            <a:r>
              <a:rPr lang="en-GB" sz="2300" dirty="0" smtClean="0"/>
              <a:t> </a:t>
            </a:r>
            <a:r>
              <a:rPr lang="en-GB" sz="2300" dirty="0" err="1" smtClean="0"/>
              <a:t>tra</a:t>
            </a:r>
            <a:r>
              <a:rPr lang="en-GB" sz="2300" dirty="0" smtClean="0"/>
              <a:t> </a:t>
            </a:r>
            <a:r>
              <a:rPr lang="en-GB" sz="2300" dirty="0" err="1" smtClean="0"/>
              <a:t>dinastia</a:t>
            </a:r>
            <a:r>
              <a:rPr lang="en-GB" sz="2300" dirty="0" smtClean="0"/>
              <a:t> </a:t>
            </a:r>
            <a:r>
              <a:rPr lang="en-GB" sz="2300" dirty="0" err="1" smtClean="0"/>
              <a:t>mancese</a:t>
            </a:r>
            <a:r>
              <a:rPr lang="en-GB" sz="2300" dirty="0" smtClean="0"/>
              <a:t> e </a:t>
            </a:r>
            <a:r>
              <a:rPr lang="en-GB" sz="2300" dirty="0" err="1" smtClean="0"/>
              <a:t>sudditi</a:t>
            </a:r>
            <a:r>
              <a:rPr lang="en-GB" sz="2300" dirty="0" smtClean="0"/>
              <a:t> </a:t>
            </a:r>
            <a:r>
              <a:rPr lang="en-GB" sz="2300" dirty="0" err="1" smtClean="0"/>
              <a:t>cinesi</a:t>
            </a:r>
            <a:endParaRPr lang="en-GB" sz="2300" dirty="0" smtClean="0"/>
          </a:p>
          <a:p>
            <a:r>
              <a:rPr lang="en-GB" sz="2300" dirty="0" err="1" smtClean="0"/>
              <a:t>Comparabilità</a:t>
            </a:r>
            <a:r>
              <a:rPr lang="en-GB" sz="2300" dirty="0" smtClean="0"/>
              <a:t> </a:t>
            </a:r>
            <a:r>
              <a:rPr lang="en-GB" sz="2300" dirty="0" err="1" smtClean="0"/>
              <a:t>tra</a:t>
            </a:r>
            <a:r>
              <a:rPr lang="en-GB" sz="2300" dirty="0" smtClean="0"/>
              <a:t> </a:t>
            </a:r>
            <a:r>
              <a:rPr lang="en-GB" sz="2300" dirty="0" err="1" smtClean="0"/>
              <a:t>pressione</a:t>
            </a:r>
            <a:r>
              <a:rPr lang="en-GB" sz="2300" dirty="0" smtClean="0"/>
              <a:t> </a:t>
            </a:r>
            <a:r>
              <a:rPr lang="en-GB" sz="2300" dirty="0" err="1" smtClean="0"/>
              <a:t>fiscale</a:t>
            </a:r>
            <a:r>
              <a:rPr lang="en-GB" sz="2300" dirty="0" smtClean="0"/>
              <a:t> </a:t>
            </a:r>
            <a:r>
              <a:rPr lang="en-GB" sz="2300" dirty="0" err="1" smtClean="0"/>
              <a:t>nello</a:t>
            </a:r>
            <a:r>
              <a:rPr lang="en-GB" sz="2300" dirty="0" smtClean="0"/>
              <a:t> </a:t>
            </a:r>
            <a:r>
              <a:rPr lang="en-GB" sz="2300" dirty="0" err="1" smtClean="0"/>
              <a:t>Stato</a:t>
            </a:r>
            <a:r>
              <a:rPr lang="en-GB" sz="2300" dirty="0" smtClean="0"/>
              <a:t> </a:t>
            </a:r>
            <a:r>
              <a:rPr lang="en-GB" sz="2300" dirty="0" err="1" smtClean="0"/>
              <a:t>dei</a:t>
            </a:r>
            <a:r>
              <a:rPr lang="en-GB" sz="2300" dirty="0" smtClean="0"/>
              <a:t> Qing e in </a:t>
            </a:r>
            <a:r>
              <a:rPr lang="en-GB" sz="2300" dirty="0" err="1" smtClean="0"/>
              <a:t>analoghe</a:t>
            </a:r>
            <a:r>
              <a:rPr lang="en-GB" sz="2300" dirty="0" smtClean="0"/>
              <a:t> </a:t>
            </a:r>
            <a:r>
              <a:rPr lang="en-GB" sz="2300" dirty="0" err="1" smtClean="0"/>
              <a:t>comunità</a:t>
            </a:r>
            <a:r>
              <a:rPr lang="en-GB" sz="2300" dirty="0" smtClean="0"/>
              <a:t> </a:t>
            </a:r>
            <a:r>
              <a:rPr lang="en-GB" sz="2300" dirty="0" err="1" smtClean="0"/>
              <a:t>statali</a:t>
            </a:r>
            <a:r>
              <a:rPr lang="en-GB" sz="2300" dirty="0" smtClean="0"/>
              <a:t> non </a:t>
            </a:r>
            <a:r>
              <a:rPr lang="en-GB" sz="2300" dirty="0" err="1" smtClean="0"/>
              <a:t>dispotiche</a:t>
            </a:r>
            <a:r>
              <a:rPr lang="en-GB" sz="2300" dirty="0" smtClean="0"/>
              <a:t> </a:t>
            </a:r>
            <a:r>
              <a:rPr lang="en-GB" sz="2300" dirty="0" err="1" smtClean="0"/>
              <a:t>contemporanee</a:t>
            </a:r>
            <a:r>
              <a:rPr lang="en-GB" sz="2300" dirty="0" smtClean="0"/>
              <a:t> (4-8 % del </a:t>
            </a:r>
            <a:r>
              <a:rPr lang="en-GB" sz="2300" dirty="0" err="1" smtClean="0"/>
              <a:t>reddito</a:t>
            </a:r>
            <a:r>
              <a:rPr lang="en-GB" sz="2300" dirty="0" smtClean="0"/>
              <a:t> </a:t>
            </a:r>
            <a:r>
              <a:rPr lang="en-GB" sz="2300" dirty="0" err="1" smtClean="0"/>
              <a:t>nazionale</a:t>
            </a:r>
            <a:r>
              <a:rPr lang="en-GB" sz="2300" dirty="0" smtClean="0"/>
              <a:t>, in Europa 5-8 %) </a:t>
            </a:r>
            <a:r>
              <a:rPr lang="en-GB" sz="2300" b="1" dirty="0" smtClean="0">
                <a:solidFill>
                  <a:srgbClr val="002060"/>
                </a:solidFill>
              </a:rPr>
              <a:t>[</a:t>
            </a:r>
            <a:r>
              <a:rPr lang="en-GB" sz="2300" b="1" u="sng" dirty="0" err="1" smtClean="0">
                <a:solidFill>
                  <a:srgbClr val="002060"/>
                </a:solidFill>
              </a:rPr>
              <a:t>Dati</a:t>
            </a:r>
            <a:r>
              <a:rPr lang="en-GB" sz="2300" b="1" u="sng" dirty="0" smtClean="0">
                <a:solidFill>
                  <a:srgbClr val="002060"/>
                </a:solidFill>
              </a:rPr>
              <a:t> 2012</a:t>
            </a:r>
            <a:r>
              <a:rPr lang="en-GB" sz="2300" b="1" dirty="0" smtClean="0">
                <a:solidFill>
                  <a:srgbClr val="002060"/>
                </a:solidFill>
              </a:rPr>
              <a:t> (% </a:t>
            </a:r>
            <a:r>
              <a:rPr lang="en-GB" sz="2300" b="1" dirty="0" err="1">
                <a:solidFill>
                  <a:srgbClr val="002060"/>
                </a:solidFill>
              </a:rPr>
              <a:t>su</a:t>
            </a:r>
            <a:r>
              <a:rPr lang="en-GB" sz="2300" b="1" dirty="0">
                <a:solidFill>
                  <a:srgbClr val="002060"/>
                </a:solidFill>
              </a:rPr>
              <a:t> </a:t>
            </a:r>
            <a:r>
              <a:rPr lang="en-GB" sz="2300" b="1" dirty="0" smtClean="0">
                <a:solidFill>
                  <a:srgbClr val="002060"/>
                </a:solidFill>
              </a:rPr>
              <a:t>GDP </a:t>
            </a:r>
            <a:r>
              <a:rPr lang="en-GB" sz="2300" b="1" dirty="0" err="1" smtClean="0">
                <a:solidFill>
                  <a:srgbClr val="002060"/>
                </a:solidFill>
              </a:rPr>
              <a:t>della</a:t>
            </a:r>
            <a:r>
              <a:rPr lang="en-GB" sz="2300" b="1" dirty="0" smtClean="0">
                <a:solidFill>
                  <a:srgbClr val="002060"/>
                </a:solidFill>
              </a:rPr>
              <a:t> </a:t>
            </a:r>
            <a:r>
              <a:rPr lang="en-GB" sz="2300" b="1" dirty="0" err="1" smtClean="0">
                <a:solidFill>
                  <a:srgbClr val="002060"/>
                </a:solidFill>
              </a:rPr>
              <a:t>tassazione</a:t>
            </a:r>
            <a:r>
              <a:rPr lang="en-GB" sz="2300" b="1" dirty="0" smtClean="0">
                <a:solidFill>
                  <a:srgbClr val="002060"/>
                </a:solidFill>
              </a:rPr>
              <a:t> </a:t>
            </a:r>
            <a:r>
              <a:rPr lang="en-GB" sz="2300" b="1" dirty="0" err="1" smtClean="0">
                <a:solidFill>
                  <a:srgbClr val="002060"/>
                </a:solidFill>
              </a:rPr>
              <a:t>sul</a:t>
            </a:r>
            <a:r>
              <a:rPr lang="en-GB" sz="2300" b="1" dirty="0" smtClean="0">
                <a:solidFill>
                  <a:srgbClr val="002060"/>
                </a:solidFill>
              </a:rPr>
              <a:t> </a:t>
            </a:r>
            <a:r>
              <a:rPr lang="en-GB" sz="2300" b="1" dirty="0" err="1" smtClean="0">
                <a:solidFill>
                  <a:srgbClr val="002060"/>
                </a:solidFill>
              </a:rPr>
              <a:t>reddito</a:t>
            </a:r>
            <a:r>
              <a:rPr lang="en-GB" sz="2300" b="1" dirty="0" smtClean="0">
                <a:solidFill>
                  <a:srgbClr val="002060"/>
                </a:solidFill>
              </a:rPr>
              <a:t>): </a:t>
            </a:r>
            <a:r>
              <a:rPr lang="en-GB" sz="2300" b="1" dirty="0" smtClean="0">
                <a:solidFill>
                  <a:srgbClr val="FFC000"/>
                </a:solidFill>
              </a:rPr>
              <a:t>Italia</a:t>
            </a:r>
            <a:r>
              <a:rPr lang="en-GB" sz="2300" b="1" dirty="0" smtClean="0">
                <a:solidFill>
                  <a:srgbClr val="002060"/>
                </a:solidFill>
              </a:rPr>
              <a:t>, </a:t>
            </a:r>
            <a:r>
              <a:rPr lang="en-GB" sz="2300" b="1" dirty="0" smtClean="0">
                <a:solidFill>
                  <a:srgbClr val="FF0000"/>
                </a:solidFill>
              </a:rPr>
              <a:t>44,4 %</a:t>
            </a:r>
            <a:r>
              <a:rPr lang="en-GB" sz="2300" b="1" dirty="0" smtClean="0">
                <a:solidFill>
                  <a:srgbClr val="002060"/>
                </a:solidFill>
              </a:rPr>
              <a:t>; </a:t>
            </a:r>
            <a:r>
              <a:rPr lang="en-GB" sz="2300" b="1" dirty="0">
                <a:solidFill>
                  <a:srgbClr val="FFC000"/>
                </a:solidFill>
              </a:rPr>
              <a:t>Germania</a:t>
            </a:r>
            <a:r>
              <a:rPr lang="en-GB" sz="2300" b="1" dirty="0" smtClean="0">
                <a:solidFill>
                  <a:srgbClr val="002060"/>
                </a:solidFill>
              </a:rPr>
              <a:t> 37,6 %; </a:t>
            </a:r>
            <a:r>
              <a:rPr lang="en-GB" sz="2300" b="1" dirty="0">
                <a:solidFill>
                  <a:srgbClr val="FFC000"/>
                </a:solidFill>
              </a:rPr>
              <a:t>Francia</a:t>
            </a:r>
            <a:r>
              <a:rPr lang="en-GB" sz="2300" b="1" dirty="0" smtClean="0">
                <a:solidFill>
                  <a:srgbClr val="002060"/>
                </a:solidFill>
              </a:rPr>
              <a:t>, 45,3 %; </a:t>
            </a:r>
            <a:r>
              <a:rPr lang="en-GB" sz="2300" b="1" dirty="0" err="1">
                <a:solidFill>
                  <a:srgbClr val="FFC000"/>
                </a:solidFill>
              </a:rPr>
              <a:t>Lussemburgo</a:t>
            </a:r>
            <a:r>
              <a:rPr lang="en-GB" sz="2300" b="1" dirty="0" smtClean="0">
                <a:solidFill>
                  <a:srgbClr val="002060"/>
                </a:solidFill>
              </a:rPr>
              <a:t>, 37,8%; </a:t>
            </a:r>
            <a:r>
              <a:rPr lang="en-GB" sz="2300" b="1" dirty="0" err="1">
                <a:solidFill>
                  <a:srgbClr val="FFC000"/>
                </a:solidFill>
              </a:rPr>
              <a:t>Regno</a:t>
            </a:r>
            <a:r>
              <a:rPr lang="en-GB" sz="2300" b="1" dirty="0" smtClean="0">
                <a:solidFill>
                  <a:srgbClr val="002060"/>
                </a:solidFill>
              </a:rPr>
              <a:t> </a:t>
            </a:r>
            <a:r>
              <a:rPr lang="en-GB" sz="2300" b="1" dirty="0" err="1">
                <a:solidFill>
                  <a:srgbClr val="FFC000"/>
                </a:solidFill>
              </a:rPr>
              <a:t>Unito</a:t>
            </a:r>
            <a:r>
              <a:rPr lang="en-GB" sz="2300" b="1" dirty="0" smtClean="0">
                <a:solidFill>
                  <a:srgbClr val="002060"/>
                </a:solidFill>
              </a:rPr>
              <a:t>, 35,2 %;  </a:t>
            </a:r>
            <a:r>
              <a:rPr lang="en-GB" sz="2300" b="1" dirty="0" err="1">
                <a:solidFill>
                  <a:srgbClr val="FFC000"/>
                </a:solidFill>
              </a:rPr>
              <a:t>Svizzera</a:t>
            </a:r>
            <a:r>
              <a:rPr lang="en-GB" sz="2300" b="1" dirty="0" smtClean="0">
                <a:solidFill>
                  <a:srgbClr val="002060"/>
                </a:solidFill>
              </a:rPr>
              <a:t>, 28,2% </a:t>
            </a:r>
            <a:r>
              <a:rPr lang="en-GB" sz="2300" b="1" dirty="0" err="1">
                <a:solidFill>
                  <a:srgbClr val="FFC000"/>
                </a:solidFill>
              </a:rPr>
              <a:t>Usa</a:t>
            </a:r>
            <a:r>
              <a:rPr lang="en-GB" sz="2300" b="1" dirty="0" smtClean="0">
                <a:solidFill>
                  <a:srgbClr val="002060"/>
                </a:solidFill>
              </a:rPr>
              <a:t>, </a:t>
            </a:r>
            <a:r>
              <a:rPr lang="en-GB" sz="2300" b="1" dirty="0" smtClean="0">
                <a:solidFill>
                  <a:srgbClr val="00FF00"/>
                </a:solidFill>
              </a:rPr>
              <a:t>24,3 %</a:t>
            </a:r>
            <a:r>
              <a:rPr lang="en-GB" sz="2300" b="1" dirty="0" smtClean="0">
                <a:solidFill>
                  <a:srgbClr val="002060"/>
                </a:solidFill>
              </a:rPr>
              <a:t>; </a:t>
            </a:r>
            <a:r>
              <a:rPr lang="en-GB" sz="2300" b="1" dirty="0" err="1">
                <a:solidFill>
                  <a:srgbClr val="FFC000"/>
                </a:solidFill>
              </a:rPr>
              <a:t>Corea</a:t>
            </a:r>
            <a:r>
              <a:rPr lang="en-GB" sz="2300" b="1" dirty="0">
                <a:solidFill>
                  <a:srgbClr val="002060"/>
                </a:solidFill>
              </a:rPr>
              <a:t>, 26,8</a:t>
            </a:r>
            <a:r>
              <a:rPr lang="en-GB" sz="2300" b="1" dirty="0" smtClean="0">
                <a:solidFill>
                  <a:srgbClr val="002060"/>
                </a:solidFill>
              </a:rPr>
              <a:t>%; </a:t>
            </a:r>
            <a:r>
              <a:rPr lang="en-GB" sz="2300" b="1" dirty="0">
                <a:solidFill>
                  <a:srgbClr val="FFC000"/>
                </a:solidFill>
              </a:rPr>
              <a:t>media</a:t>
            </a:r>
            <a:r>
              <a:rPr lang="en-GB" sz="2300" b="1" dirty="0" smtClean="0">
                <a:solidFill>
                  <a:srgbClr val="002060"/>
                </a:solidFill>
              </a:rPr>
              <a:t> OECD 34,1 %; </a:t>
            </a:r>
            <a:r>
              <a:rPr lang="en-GB" sz="2300" b="1" dirty="0" err="1">
                <a:solidFill>
                  <a:srgbClr val="FFC000"/>
                </a:solidFill>
              </a:rPr>
              <a:t>Cina</a:t>
            </a:r>
            <a:r>
              <a:rPr lang="en-GB" sz="2300" b="1" dirty="0" smtClean="0">
                <a:solidFill>
                  <a:srgbClr val="002060"/>
                </a:solidFill>
              </a:rPr>
              <a:t>: non </a:t>
            </a:r>
            <a:r>
              <a:rPr lang="en-GB" sz="2300" b="1" dirty="0" err="1" smtClean="0">
                <a:solidFill>
                  <a:srgbClr val="002060"/>
                </a:solidFill>
              </a:rPr>
              <a:t>disponibili</a:t>
            </a:r>
            <a:r>
              <a:rPr lang="en-GB" sz="2300" b="1" dirty="0" smtClean="0">
                <a:solidFill>
                  <a:srgbClr val="002060"/>
                </a:solidFill>
              </a:rPr>
              <a:t>; </a:t>
            </a:r>
            <a:r>
              <a:rPr lang="en-GB" sz="2300" b="1" u="sng" dirty="0" err="1" smtClean="0">
                <a:solidFill>
                  <a:srgbClr val="002060"/>
                </a:solidFill>
              </a:rPr>
              <a:t>fonte</a:t>
            </a:r>
            <a:r>
              <a:rPr lang="en-GB" sz="2300" b="1" dirty="0" smtClean="0">
                <a:solidFill>
                  <a:srgbClr val="002060"/>
                </a:solidFill>
              </a:rPr>
              <a:t>: </a:t>
            </a:r>
            <a:r>
              <a:rPr lang="en-GB" sz="2300" b="1" dirty="0">
                <a:solidFill>
                  <a:srgbClr val="0000FF"/>
                </a:solidFill>
              </a:rPr>
              <a:t>OECD Statistics</a:t>
            </a:r>
            <a:r>
              <a:rPr lang="en-GB" sz="2300" b="1" dirty="0">
                <a:solidFill>
                  <a:srgbClr val="002060"/>
                </a:solidFill>
              </a:rPr>
              <a:t>, </a:t>
            </a:r>
            <a:r>
              <a:rPr lang="en-GB" sz="2300" b="1" dirty="0">
                <a:solidFill>
                  <a:srgbClr val="002060"/>
                </a:solidFill>
                <a:hlinkClick r:id="rId3"/>
              </a:rPr>
              <a:t>http://www.oecd.org/</a:t>
            </a:r>
            <a:r>
              <a:rPr lang="en-GB" sz="2300" b="1" dirty="0">
                <a:solidFill>
                  <a:srgbClr val="002060"/>
                </a:solidFill>
              </a:rPr>
              <a:t>]</a:t>
            </a:r>
          </a:p>
          <a:p>
            <a:r>
              <a:rPr lang="en-GB" sz="2300" dirty="0" err="1" smtClean="0"/>
              <a:t>Debolezza</a:t>
            </a:r>
            <a:r>
              <a:rPr lang="en-GB" sz="2300" dirty="0" smtClean="0"/>
              <a:t> </a:t>
            </a:r>
            <a:r>
              <a:rPr lang="en-GB" sz="2300" dirty="0" err="1" smtClean="0"/>
              <a:t>della</a:t>
            </a:r>
            <a:r>
              <a:rPr lang="en-GB" sz="2300" dirty="0" smtClean="0"/>
              <a:t> base </a:t>
            </a:r>
            <a:r>
              <a:rPr lang="en-GB" sz="2300" dirty="0" err="1" smtClean="0"/>
              <a:t>fiscale</a:t>
            </a:r>
            <a:r>
              <a:rPr lang="en-GB" sz="2300" dirty="0" smtClean="0"/>
              <a:t> </a:t>
            </a:r>
            <a:r>
              <a:rPr lang="en-GB" sz="2300" dirty="0" err="1" smtClean="0"/>
              <a:t>dello</a:t>
            </a:r>
            <a:r>
              <a:rPr lang="en-GB" sz="2300" dirty="0" smtClean="0"/>
              <a:t> </a:t>
            </a:r>
            <a:r>
              <a:rPr lang="en-GB" sz="2300" dirty="0" err="1" smtClean="0"/>
              <a:t>Stato</a:t>
            </a:r>
            <a:r>
              <a:rPr lang="en-GB" sz="2300" dirty="0" smtClean="0"/>
              <a:t> Qing </a:t>
            </a:r>
            <a:endParaRPr lang="en-GB" sz="23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13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72462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Ruolo</a:t>
            </a:r>
            <a:r>
              <a:rPr lang="en-GB" dirty="0" smtClean="0"/>
              <a:t> </a:t>
            </a:r>
            <a:r>
              <a:rPr lang="en-GB" dirty="0" err="1" smtClean="0"/>
              <a:t>economico</a:t>
            </a:r>
            <a:r>
              <a:rPr lang="en-GB" dirty="0" smtClean="0"/>
              <a:t> </a:t>
            </a:r>
            <a:r>
              <a:rPr lang="en-GB" dirty="0" err="1" smtClean="0"/>
              <a:t>dello</a:t>
            </a:r>
            <a:r>
              <a:rPr lang="en-GB" dirty="0" smtClean="0"/>
              <a:t> </a:t>
            </a:r>
            <a:r>
              <a:rPr lang="en-GB" dirty="0" err="1" smtClean="0"/>
              <a:t>Stato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Presenza</a:t>
            </a:r>
            <a:r>
              <a:rPr lang="en-GB" dirty="0" smtClean="0"/>
              <a:t> minima come </a:t>
            </a:r>
            <a:r>
              <a:rPr lang="en-GB" dirty="0" err="1" smtClean="0"/>
              <a:t>imprenditore</a:t>
            </a:r>
            <a:r>
              <a:rPr lang="en-GB" dirty="0" smtClean="0"/>
              <a:t> </a:t>
            </a:r>
            <a:r>
              <a:rPr lang="en-GB" dirty="0" err="1" smtClean="0"/>
              <a:t>rurale</a:t>
            </a:r>
            <a:r>
              <a:rPr lang="en-GB" dirty="0" smtClean="0"/>
              <a:t> (</a:t>
            </a:r>
            <a:r>
              <a:rPr lang="en-GB" dirty="0" err="1" smtClean="0"/>
              <a:t>demanio</a:t>
            </a:r>
            <a:r>
              <a:rPr lang="en-GB" dirty="0" smtClean="0"/>
              <a:t> 8% del </a:t>
            </a:r>
            <a:r>
              <a:rPr lang="en-GB" dirty="0" err="1" smtClean="0"/>
              <a:t>suolo</a:t>
            </a:r>
            <a:r>
              <a:rPr lang="en-GB" dirty="0" smtClean="0"/>
              <a:t>; 92 % </a:t>
            </a:r>
            <a:r>
              <a:rPr lang="en-GB" dirty="0" err="1" smtClean="0"/>
              <a:t>proprietà</a:t>
            </a:r>
            <a:r>
              <a:rPr lang="en-GB" dirty="0" smtClean="0"/>
              <a:t> </a:t>
            </a:r>
            <a:r>
              <a:rPr lang="en-GB" dirty="0" err="1" smtClean="0"/>
              <a:t>privata</a:t>
            </a:r>
            <a:r>
              <a:rPr lang="en-GB" dirty="0" smtClean="0"/>
              <a:t>; </a:t>
            </a:r>
            <a:r>
              <a:rPr lang="en-GB" dirty="0" err="1" smtClean="0"/>
              <a:t>contrasto</a:t>
            </a:r>
            <a:r>
              <a:rPr lang="en-GB" dirty="0" smtClean="0"/>
              <a:t> con </a:t>
            </a:r>
            <a:r>
              <a:rPr lang="en-GB" dirty="0" err="1" smtClean="0"/>
              <a:t>l’impero</a:t>
            </a:r>
            <a:r>
              <a:rPr lang="en-GB" dirty="0" smtClean="0"/>
              <a:t> </a:t>
            </a:r>
            <a:r>
              <a:rPr lang="en-GB" dirty="0" err="1" smtClean="0"/>
              <a:t>zarista</a:t>
            </a:r>
            <a:r>
              <a:rPr lang="en-GB" dirty="0" smtClean="0"/>
              <a:t>: a </a:t>
            </a:r>
            <a:r>
              <a:rPr lang="en-GB" dirty="0" err="1" smtClean="0"/>
              <a:t>metà</a:t>
            </a:r>
            <a:r>
              <a:rPr lang="en-GB" dirty="0" smtClean="0"/>
              <a:t> ‘800 50 </a:t>
            </a:r>
            <a:r>
              <a:rPr lang="en-GB" dirty="0" err="1" smtClean="0"/>
              <a:t>milioni</a:t>
            </a:r>
            <a:r>
              <a:rPr lang="en-GB" dirty="0" smtClean="0"/>
              <a:t> di </a:t>
            </a:r>
            <a:r>
              <a:rPr lang="en-GB" dirty="0" err="1" smtClean="0"/>
              <a:t>servi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gleba</a:t>
            </a:r>
            <a:r>
              <a:rPr lang="en-GB" dirty="0" smtClean="0"/>
              <a:t> </a:t>
            </a:r>
            <a:r>
              <a:rPr lang="en-GB" dirty="0" err="1" smtClean="0"/>
              <a:t>impegnati</a:t>
            </a:r>
            <a:r>
              <a:rPr lang="en-GB" dirty="0" smtClean="0"/>
              <a:t> </a:t>
            </a:r>
            <a:r>
              <a:rPr lang="en-GB" dirty="0" err="1" smtClean="0"/>
              <a:t>sul</a:t>
            </a:r>
            <a:r>
              <a:rPr lang="en-GB" dirty="0" smtClean="0"/>
              <a:t> </a:t>
            </a:r>
            <a:r>
              <a:rPr lang="en-GB" dirty="0" err="1" smtClean="0"/>
              <a:t>demanio</a:t>
            </a:r>
            <a:r>
              <a:rPr lang="en-GB" dirty="0" smtClean="0"/>
              <a:t> </a:t>
            </a:r>
            <a:r>
              <a:rPr lang="en-GB" dirty="0" err="1" smtClean="0"/>
              <a:t>statale</a:t>
            </a:r>
            <a:r>
              <a:rPr lang="en-GB" dirty="0" smtClean="0"/>
              <a:t>)</a:t>
            </a:r>
          </a:p>
          <a:p>
            <a:r>
              <a:rPr lang="en-GB" dirty="0" err="1" smtClean="0"/>
              <a:t>Infondatezza</a:t>
            </a:r>
            <a:r>
              <a:rPr lang="en-GB" dirty="0" smtClean="0"/>
              <a:t> </a:t>
            </a:r>
            <a:r>
              <a:rPr lang="en-GB" dirty="0" err="1" smtClean="0"/>
              <a:t>dell’immagine</a:t>
            </a:r>
            <a:r>
              <a:rPr lang="en-GB" dirty="0" smtClean="0"/>
              <a:t> di </a:t>
            </a:r>
            <a:r>
              <a:rPr lang="en-GB" dirty="0" err="1" smtClean="0"/>
              <a:t>uno</a:t>
            </a:r>
            <a:r>
              <a:rPr lang="en-GB" dirty="0" smtClean="0"/>
              <a:t> </a:t>
            </a:r>
            <a:r>
              <a:rPr lang="en-GB" dirty="0" err="1" smtClean="0"/>
              <a:t>Stato</a:t>
            </a:r>
            <a:r>
              <a:rPr lang="en-GB" dirty="0" smtClean="0"/>
              <a:t> Qing </a:t>
            </a:r>
            <a:r>
              <a:rPr lang="en-GB" dirty="0" err="1" smtClean="0"/>
              <a:t>imprenditore</a:t>
            </a:r>
            <a:r>
              <a:rPr lang="en-GB" dirty="0" smtClean="0"/>
              <a:t> di </a:t>
            </a:r>
            <a:r>
              <a:rPr lang="en-GB" dirty="0" err="1" smtClean="0"/>
              <a:t>opere</a:t>
            </a:r>
            <a:r>
              <a:rPr lang="en-GB" dirty="0" smtClean="0"/>
              <a:t> </a:t>
            </a:r>
            <a:r>
              <a:rPr lang="en-GB" dirty="0" err="1" smtClean="0"/>
              <a:t>pubbliche</a:t>
            </a:r>
            <a:r>
              <a:rPr lang="en-GB" dirty="0" smtClean="0"/>
              <a:t> </a:t>
            </a:r>
            <a:r>
              <a:rPr lang="en-GB" dirty="0" err="1" smtClean="0"/>
              <a:t>realizzate</a:t>
            </a:r>
            <a:r>
              <a:rPr lang="en-GB" dirty="0" smtClean="0"/>
              <a:t> da </a:t>
            </a:r>
            <a:r>
              <a:rPr lang="en-GB" dirty="0" err="1" smtClean="0"/>
              <a:t>manodopera</a:t>
            </a:r>
            <a:r>
              <a:rPr lang="en-GB" dirty="0" smtClean="0"/>
              <a:t> </a:t>
            </a:r>
            <a:r>
              <a:rPr lang="en-GB" dirty="0" err="1" smtClean="0"/>
              <a:t>privata</a:t>
            </a:r>
            <a:endParaRPr lang="en-GB" dirty="0" smtClean="0"/>
          </a:p>
          <a:p>
            <a:r>
              <a:rPr lang="en-GB" dirty="0" err="1" smtClean="0"/>
              <a:t>Presenza</a:t>
            </a:r>
            <a:r>
              <a:rPr lang="en-GB" dirty="0" smtClean="0"/>
              <a:t> </a:t>
            </a:r>
            <a:r>
              <a:rPr lang="en-GB" dirty="0" err="1" smtClean="0"/>
              <a:t>dello</a:t>
            </a:r>
            <a:r>
              <a:rPr lang="en-GB" dirty="0" smtClean="0"/>
              <a:t> </a:t>
            </a:r>
            <a:r>
              <a:rPr lang="en-GB" dirty="0" err="1" smtClean="0"/>
              <a:t>Stato</a:t>
            </a:r>
            <a:r>
              <a:rPr lang="en-GB" dirty="0" smtClean="0"/>
              <a:t> in due </a:t>
            </a:r>
            <a:r>
              <a:rPr lang="en-GB" dirty="0" err="1" smtClean="0"/>
              <a:t>settori</a:t>
            </a:r>
            <a:r>
              <a:rPr lang="en-GB" dirty="0"/>
              <a:t>:</a:t>
            </a:r>
            <a:r>
              <a:rPr lang="en-GB" dirty="0" smtClean="0"/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regolazione</a:t>
            </a:r>
            <a:r>
              <a:rPr lang="en-GB" b="1" dirty="0" smtClean="0">
                <a:solidFill>
                  <a:srgbClr val="FFC000"/>
                </a:solidFill>
              </a:rPr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delle</a:t>
            </a:r>
            <a:r>
              <a:rPr lang="en-GB" b="1" dirty="0" smtClean="0">
                <a:solidFill>
                  <a:srgbClr val="FFC000"/>
                </a:solidFill>
              </a:rPr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acque</a:t>
            </a:r>
            <a:r>
              <a:rPr lang="en-GB" dirty="0" smtClean="0"/>
              <a:t> e </a:t>
            </a:r>
            <a:r>
              <a:rPr lang="en-GB" b="1" dirty="0" err="1" smtClean="0">
                <a:solidFill>
                  <a:srgbClr val="FFC000"/>
                </a:solidFill>
              </a:rPr>
              <a:t>immagazzinamento</a:t>
            </a:r>
            <a:r>
              <a:rPr lang="en-GB" b="1" dirty="0" smtClean="0">
                <a:solidFill>
                  <a:srgbClr val="FFC000"/>
                </a:solidFill>
              </a:rPr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cereali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14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726804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274638"/>
            <a:ext cx="8856984" cy="850106"/>
          </a:xfrm>
        </p:spPr>
        <p:txBody>
          <a:bodyPr/>
          <a:lstStyle/>
          <a:p>
            <a:r>
              <a:rPr lang="en-GB" sz="3200" dirty="0" smtClean="0"/>
              <a:t>La </a:t>
            </a:r>
            <a:r>
              <a:rPr lang="en-GB" sz="3200" dirty="0" err="1" smtClean="0"/>
              <a:t>funzione</a:t>
            </a:r>
            <a:r>
              <a:rPr lang="en-GB" sz="3200" dirty="0" smtClean="0"/>
              <a:t> ‘</a:t>
            </a:r>
            <a:r>
              <a:rPr lang="en-GB" sz="3200" dirty="0" err="1" smtClean="0"/>
              <a:t>idraulica</a:t>
            </a:r>
            <a:r>
              <a:rPr lang="en-GB" sz="3200" dirty="0" smtClean="0"/>
              <a:t>’ </a:t>
            </a:r>
            <a:r>
              <a:rPr lang="en-GB" sz="3200" dirty="0" err="1" smtClean="0"/>
              <a:t>dello</a:t>
            </a:r>
            <a:r>
              <a:rPr lang="en-GB" sz="3200" dirty="0" smtClean="0"/>
              <a:t> </a:t>
            </a:r>
            <a:r>
              <a:rPr lang="en-GB" sz="3200" dirty="0" err="1" smtClean="0"/>
              <a:t>Stato</a:t>
            </a:r>
            <a:r>
              <a:rPr lang="en-GB" sz="3200" dirty="0" smtClean="0"/>
              <a:t> e la </a:t>
            </a:r>
            <a:r>
              <a:rPr lang="en-GB" sz="3200" dirty="0" err="1" smtClean="0"/>
              <a:t>teoria</a:t>
            </a:r>
            <a:r>
              <a:rPr lang="en-GB" sz="3200" dirty="0" smtClean="0"/>
              <a:t> del ‘</a:t>
            </a:r>
            <a:r>
              <a:rPr lang="en-GB" sz="3200" dirty="0" err="1" smtClean="0"/>
              <a:t>dispotismo</a:t>
            </a:r>
            <a:r>
              <a:rPr lang="en-GB" sz="3200" dirty="0" smtClean="0"/>
              <a:t> </a:t>
            </a:r>
            <a:r>
              <a:rPr lang="en-GB" sz="3200" dirty="0" err="1" smtClean="0"/>
              <a:t>idraulico</a:t>
            </a:r>
            <a:r>
              <a:rPr lang="en-GB" dirty="0" smtClean="0"/>
              <a:t>’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GB" dirty="0" err="1" smtClean="0"/>
              <a:t>Regimentazione</a:t>
            </a:r>
            <a:r>
              <a:rPr lang="en-GB" dirty="0" smtClean="0"/>
              <a:t> e </a:t>
            </a:r>
            <a:r>
              <a:rPr lang="en-GB" dirty="0" err="1" smtClean="0"/>
              <a:t>canalizzazione</a:t>
            </a:r>
            <a:r>
              <a:rPr lang="en-GB" dirty="0" smtClean="0"/>
              <a:t> </a:t>
            </a:r>
            <a:r>
              <a:rPr lang="en-GB" dirty="0" err="1" smtClean="0"/>
              <a:t>delle</a:t>
            </a:r>
            <a:r>
              <a:rPr lang="en-GB" dirty="0" smtClean="0"/>
              <a:t> </a:t>
            </a:r>
            <a:r>
              <a:rPr lang="en-GB" dirty="0" err="1" smtClean="0"/>
              <a:t>acque</a:t>
            </a:r>
            <a:r>
              <a:rPr lang="en-GB" dirty="0" smtClean="0"/>
              <a:t> base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prosperità</a:t>
            </a:r>
            <a:r>
              <a:rPr lang="en-GB" dirty="0" smtClean="0"/>
              <a:t> </a:t>
            </a:r>
            <a:r>
              <a:rPr lang="en-GB" dirty="0" err="1" smtClean="0"/>
              <a:t>economica</a:t>
            </a:r>
            <a:endParaRPr lang="en-GB" dirty="0" smtClean="0"/>
          </a:p>
          <a:p>
            <a:r>
              <a:rPr lang="en-GB" dirty="0" err="1" smtClean="0"/>
              <a:t>Irrigazione</a:t>
            </a:r>
            <a:r>
              <a:rPr lang="en-GB" dirty="0" smtClean="0"/>
              <a:t> </a:t>
            </a:r>
            <a:r>
              <a:rPr lang="en-GB" dirty="0" err="1" smtClean="0"/>
              <a:t>curata</a:t>
            </a:r>
            <a:r>
              <a:rPr lang="en-GB" dirty="0" smtClean="0"/>
              <a:t> </a:t>
            </a:r>
            <a:r>
              <a:rPr lang="en-GB" dirty="0" err="1" smtClean="0"/>
              <a:t>piuttosto</a:t>
            </a:r>
            <a:r>
              <a:rPr lang="en-GB" dirty="0" smtClean="0"/>
              <a:t> </a:t>
            </a:r>
            <a:r>
              <a:rPr lang="en-GB" dirty="0" err="1" smtClean="0"/>
              <a:t>dalle</a:t>
            </a:r>
            <a:r>
              <a:rPr lang="en-GB" dirty="0" smtClean="0"/>
              <a:t> </a:t>
            </a:r>
            <a:r>
              <a:rPr lang="en-GB" dirty="0" err="1" smtClean="0"/>
              <a:t>comunità</a:t>
            </a:r>
            <a:endParaRPr lang="en-GB" dirty="0" smtClean="0"/>
          </a:p>
          <a:p>
            <a:r>
              <a:rPr lang="en-GB" dirty="0" err="1" smtClean="0"/>
              <a:t>Opere</a:t>
            </a:r>
            <a:r>
              <a:rPr lang="en-GB" dirty="0" smtClean="0"/>
              <a:t> di </a:t>
            </a:r>
            <a:r>
              <a:rPr lang="en-GB" dirty="0" err="1" smtClean="0"/>
              <a:t>regimentazione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fiumi</a:t>
            </a:r>
            <a:r>
              <a:rPr lang="en-GB" dirty="0" smtClean="0"/>
              <a:t> </a:t>
            </a:r>
            <a:r>
              <a:rPr lang="en-GB" dirty="0" err="1" smtClean="0"/>
              <a:t>curata</a:t>
            </a:r>
            <a:r>
              <a:rPr lang="en-GB" dirty="0" smtClean="0"/>
              <a:t> </a:t>
            </a:r>
            <a:r>
              <a:rPr lang="en-GB" dirty="0" err="1" smtClean="0"/>
              <a:t>dalla</a:t>
            </a:r>
            <a:r>
              <a:rPr lang="en-GB" dirty="0" smtClean="0"/>
              <a:t> </a:t>
            </a:r>
            <a:r>
              <a:rPr lang="en-GB" dirty="0" err="1" smtClean="0"/>
              <a:t>dinastia</a:t>
            </a:r>
            <a:r>
              <a:rPr lang="en-GB" dirty="0" smtClean="0"/>
              <a:t>, ma non in un </a:t>
            </a:r>
            <a:r>
              <a:rPr lang="en-GB" dirty="0" err="1" smtClean="0"/>
              <a:t>quadro</a:t>
            </a:r>
            <a:r>
              <a:rPr lang="en-GB" dirty="0" smtClean="0"/>
              <a:t> di </a:t>
            </a:r>
            <a:r>
              <a:rPr lang="en-GB" dirty="0" err="1" smtClean="0"/>
              <a:t>fruttamento</a:t>
            </a:r>
            <a:r>
              <a:rPr lang="en-GB" dirty="0" smtClean="0"/>
              <a:t> </a:t>
            </a:r>
            <a:r>
              <a:rPr lang="en-GB" dirty="0" err="1" smtClean="0"/>
              <a:t>dispotico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manodopera</a:t>
            </a:r>
            <a:r>
              <a:rPr lang="en-GB" dirty="0" smtClean="0"/>
              <a:t> e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società</a:t>
            </a:r>
            <a:endParaRPr lang="en-GB" dirty="0" smtClean="0"/>
          </a:p>
          <a:p>
            <a:r>
              <a:rPr lang="en-GB" dirty="0" err="1" smtClean="0"/>
              <a:t>Ricerca</a:t>
            </a:r>
            <a:r>
              <a:rPr lang="en-GB" dirty="0" smtClean="0"/>
              <a:t> di </a:t>
            </a:r>
            <a:r>
              <a:rPr lang="en-GB" dirty="0" err="1" smtClean="0"/>
              <a:t>accordi</a:t>
            </a:r>
            <a:r>
              <a:rPr lang="en-GB" dirty="0" smtClean="0"/>
              <a:t> </a:t>
            </a:r>
            <a:r>
              <a:rPr lang="en-GB" dirty="0" err="1" smtClean="0"/>
              <a:t>operativi</a:t>
            </a:r>
            <a:r>
              <a:rPr lang="en-GB" dirty="0" smtClean="0"/>
              <a:t> con le </a:t>
            </a:r>
            <a:r>
              <a:rPr lang="en-GB" dirty="0" err="1" smtClean="0"/>
              <a:t>comunità</a:t>
            </a:r>
            <a:r>
              <a:rPr lang="en-GB" dirty="0" smtClean="0"/>
              <a:t> e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proprietari</a:t>
            </a:r>
            <a:r>
              <a:rPr lang="en-GB" dirty="0"/>
              <a:t> </a:t>
            </a:r>
            <a:r>
              <a:rPr lang="en-GB" dirty="0" smtClean="0"/>
              <a:t>e </a:t>
            </a:r>
            <a:r>
              <a:rPr lang="en-GB" dirty="0" err="1" smtClean="0"/>
              <a:t>contrasti</a:t>
            </a:r>
            <a:r>
              <a:rPr lang="en-GB" dirty="0" smtClean="0"/>
              <a:t> </a:t>
            </a:r>
            <a:r>
              <a:rPr lang="en-GB" dirty="0" err="1" smtClean="0"/>
              <a:t>tra</a:t>
            </a:r>
            <a:r>
              <a:rPr lang="en-GB" dirty="0" smtClean="0"/>
              <a:t> </a:t>
            </a:r>
            <a:r>
              <a:rPr lang="en-GB" dirty="0" err="1" smtClean="0"/>
              <a:t>interessi</a:t>
            </a:r>
            <a:r>
              <a:rPr lang="en-GB" dirty="0" smtClean="0"/>
              <a:t> </a:t>
            </a:r>
            <a:r>
              <a:rPr lang="en-GB" dirty="0" err="1" smtClean="0"/>
              <a:t>privati</a:t>
            </a:r>
            <a:r>
              <a:rPr lang="en-GB" dirty="0" smtClean="0"/>
              <a:t> e </a:t>
            </a:r>
            <a:r>
              <a:rPr lang="en-GB" dirty="0" err="1" smtClean="0"/>
              <a:t>sovrintendenza</a:t>
            </a:r>
            <a:r>
              <a:rPr lang="en-GB" dirty="0" smtClean="0"/>
              <a:t> </a:t>
            </a:r>
            <a:r>
              <a:rPr lang="en-GB" dirty="0" err="1" smtClean="0"/>
              <a:t>burocratica</a:t>
            </a:r>
            <a:r>
              <a:rPr lang="en-GB" dirty="0" smtClean="0"/>
              <a:t> (</a:t>
            </a:r>
            <a:r>
              <a:rPr lang="en-GB" dirty="0" err="1" smtClean="0"/>
              <a:t>il</a:t>
            </a:r>
            <a:r>
              <a:rPr lang="en-GB" dirty="0" smtClean="0"/>
              <a:t> “</a:t>
            </a:r>
            <a:r>
              <a:rPr lang="en-GB" dirty="0" err="1" smtClean="0"/>
              <a:t>ciclo</a:t>
            </a:r>
            <a:r>
              <a:rPr lang="en-GB" dirty="0" smtClean="0"/>
              <a:t> </a:t>
            </a:r>
            <a:r>
              <a:rPr lang="en-GB" dirty="0" err="1" smtClean="0"/>
              <a:t>idraulico</a:t>
            </a:r>
            <a:r>
              <a:rPr lang="en-GB" dirty="0" smtClean="0"/>
              <a:t>” di Will per lo Hubei [1980])</a:t>
            </a:r>
          </a:p>
          <a:p>
            <a:r>
              <a:rPr lang="en-GB" dirty="0" err="1" smtClean="0"/>
              <a:t>Conseguente</a:t>
            </a:r>
            <a:r>
              <a:rPr lang="en-GB" dirty="0" smtClean="0"/>
              <a:t> </a:t>
            </a:r>
            <a:r>
              <a:rPr lang="en-GB" dirty="0" err="1" smtClean="0"/>
              <a:t>inefficienza</a:t>
            </a:r>
            <a:r>
              <a:rPr lang="en-GB" dirty="0" smtClean="0"/>
              <a:t> e </a:t>
            </a:r>
            <a:r>
              <a:rPr lang="en-GB" dirty="0" err="1" smtClean="0"/>
              <a:t>catastrofi</a:t>
            </a:r>
            <a:r>
              <a:rPr lang="en-GB" dirty="0" smtClean="0"/>
              <a:t> </a:t>
            </a:r>
            <a:r>
              <a:rPr lang="en-GB" dirty="0" err="1" smtClean="0"/>
              <a:t>ecologiche</a:t>
            </a:r>
            <a:r>
              <a:rPr lang="en-GB" dirty="0" smtClean="0"/>
              <a:t> </a:t>
            </a:r>
            <a:r>
              <a:rPr lang="en-GB" dirty="0" err="1" smtClean="0"/>
              <a:t>alla</a:t>
            </a:r>
            <a:r>
              <a:rPr lang="en-GB" dirty="0" smtClean="0"/>
              <a:t> fine del ‘700</a:t>
            </a:r>
            <a:endParaRPr lang="en-GB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15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8768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036496" cy="850106"/>
          </a:xfrm>
        </p:spPr>
        <p:txBody>
          <a:bodyPr/>
          <a:lstStyle/>
          <a:p>
            <a:r>
              <a:rPr lang="en-GB" sz="3200" dirty="0" err="1" smtClean="0"/>
              <a:t>Ruolo</a:t>
            </a:r>
            <a:r>
              <a:rPr lang="en-GB" sz="3200" dirty="0" smtClean="0"/>
              <a:t> </a:t>
            </a:r>
            <a:r>
              <a:rPr lang="en-GB" sz="3200" dirty="0" err="1" smtClean="0"/>
              <a:t>economico</a:t>
            </a:r>
            <a:r>
              <a:rPr lang="en-GB" sz="3200" dirty="0" smtClean="0"/>
              <a:t> </a:t>
            </a:r>
            <a:r>
              <a:rPr lang="en-GB" sz="3200" dirty="0" err="1" smtClean="0"/>
              <a:t>dello</a:t>
            </a:r>
            <a:r>
              <a:rPr lang="en-GB" sz="3200" dirty="0" smtClean="0"/>
              <a:t> </a:t>
            </a:r>
            <a:r>
              <a:rPr lang="en-GB" sz="3200" dirty="0" err="1" smtClean="0"/>
              <a:t>Stato</a:t>
            </a:r>
            <a:r>
              <a:rPr lang="en-GB" sz="3200" dirty="0" smtClean="0"/>
              <a:t>: </a:t>
            </a:r>
            <a:r>
              <a:rPr lang="en-GB" sz="3200" dirty="0" err="1" smtClean="0"/>
              <a:t>commercio</a:t>
            </a:r>
            <a:r>
              <a:rPr lang="en-GB" sz="3200" dirty="0" smtClean="0"/>
              <a:t> e </a:t>
            </a:r>
            <a:r>
              <a:rPr lang="en-GB" sz="3200" dirty="0" err="1" smtClean="0"/>
              <a:t>artigianato</a:t>
            </a:r>
            <a:endParaRPr lang="en-GB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smtClean="0"/>
              <a:t>Lo </a:t>
            </a:r>
            <a:r>
              <a:rPr lang="en-GB" dirty="0" err="1" smtClean="0"/>
              <a:t>Stato</a:t>
            </a:r>
            <a:r>
              <a:rPr lang="en-GB" dirty="0" smtClean="0"/>
              <a:t> </a:t>
            </a:r>
            <a:r>
              <a:rPr lang="en-GB" dirty="0" err="1" smtClean="0"/>
              <a:t>dinastico</a:t>
            </a:r>
            <a:r>
              <a:rPr lang="en-GB" dirty="0" smtClean="0"/>
              <a:t> è </a:t>
            </a:r>
            <a:r>
              <a:rPr lang="en-GB" dirty="0" err="1" smtClean="0"/>
              <a:t>intervenuto</a:t>
            </a:r>
            <a:r>
              <a:rPr lang="en-GB" dirty="0" smtClean="0"/>
              <a:t> </a:t>
            </a:r>
            <a:r>
              <a:rPr lang="en-GB" dirty="0" err="1" smtClean="0"/>
              <a:t>sulle</a:t>
            </a:r>
            <a:r>
              <a:rPr lang="en-GB" dirty="0" smtClean="0"/>
              <a:t> </a:t>
            </a:r>
            <a:r>
              <a:rPr lang="en-GB" dirty="0" err="1" smtClean="0"/>
              <a:t>iniziative</a:t>
            </a:r>
            <a:r>
              <a:rPr lang="en-GB" dirty="0" smtClean="0"/>
              <a:t> private </a:t>
            </a:r>
            <a:r>
              <a:rPr lang="en-GB" dirty="0" err="1" smtClean="0"/>
              <a:t>nel</a:t>
            </a:r>
            <a:r>
              <a:rPr lang="en-GB" dirty="0" smtClean="0"/>
              <a:t> </a:t>
            </a:r>
            <a:r>
              <a:rPr lang="en-GB" dirty="0" err="1" smtClean="0"/>
              <a:t>proprio</a:t>
            </a:r>
            <a:r>
              <a:rPr lang="en-GB" dirty="0" smtClean="0"/>
              <a:t> </a:t>
            </a:r>
            <a:r>
              <a:rPr lang="en-GB" dirty="0" err="1" smtClean="0"/>
              <a:t>interesse</a:t>
            </a:r>
            <a:r>
              <a:rPr lang="en-GB" dirty="0" smtClean="0"/>
              <a:t>?</a:t>
            </a:r>
          </a:p>
          <a:p>
            <a:r>
              <a:rPr lang="en-GB" dirty="0" err="1" smtClean="0"/>
              <a:t>Assenza</a:t>
            </a:r>
            <a:r>
              <a:rPr lang="en-GB" dirty="0" smtClean="0"/>
              <a:t> </a:t>
            </a:r>
            <a:r>
              <a:rPr lang="en-GB" dirty="0" err="1" smtClean="0"/>
              <a:t>dello</a:t>
            </a:r>
            <a:r>
              <a:rPr lang="en-GB" dirty="0" smtClean="0"/>
              <a:t> </a:t>
            </a:r>
            <a:r>
              <a:rPr lang="en-GB" dirty="0" err="1" smtClean="0"/>
              <a:t>Stato</a:t>
            </a:r>
            <a:r>
              <a:rPr lang="en-GB" dirty="0" smtClean="0"/>
              <a:t> </a:t>
            </a:r>
            <a:r>
              <a:rPr lang="en-GB" dirty="0" err="1" smtClean="0"/>
              <a:t>nel</a:t>
            </a:r>
            <a:r>
              <a:rPr lang="en-GB" dirty="0" smtClean="0"/>
              <a:t> </a:t>
            </a:r>
            <a:r>
              <a:rPr lang="en-GB" dirty="0" err="1" smtClean="0"/>
              <a:t>commercio</a:t>
            </a:r>
            <a:r>
              <a:rPr lang="en-GB" dirty="0"/>
              <a:t> </a:t>
            </a:r>
            <a:r>
              <a:rPr lang="en-GB" dirty="0" smtClean="0"/>
              <a:t>e </a:t>
            </a:r>
            <a:r>
              <a:rPr lang="en-GB" dirty="0" err="1" smtClean="0"/>
              <a:t>nella</a:t>
            </a:r>
            <a:r>
              <a:rPr lang="en-GB" dirty="0" smtClean="0"/>
              <a:t> </a:t>
            </a:r>
            <a:r>
              <a:rPr lang="en-GB" dirty="0" err="1" smtClean="0"/>
              <a:t>produzione</a:t>
            </a:r>
            <a:r>
              <a:rPr lang="en-GB" dirty="0" smtClean="0"/>
              <a:t> di </a:t>
            </a:r>
            <a:r>
              <a:rPr lang="en-GB" dirty="0" err="1" smtClean="0"/>
              <a:t>cotone</a:t>
            </a:r>
            <a:r>
              <a:rPr lang="en-GB" dirty="0" smtClean="0"/>
              <a:t>, </a:t>
            </a:r>
            <a:r>
              <a:rPr lang="en-GB" dirty="0" err="1" smtClean="0"/>
              <a:t>scarsa</a:t>
            </a:r>
            <a:r>
              <a:rPr lang="en-GB" dirty="0" smtClean="0"/>
              <a:t> </a:t>
            </a:r>
            <a:r>
              <a:rPr lang="en-GB" dirty="0" err="1" smtClean="0"/>
              <a:t>presenza</a:t>
            </a:r>
            <a:r>
              <a:rPr lang="en-GB" dirty="0" smtClean="0"/>
              <a:t> </a:t>
            </a:r>
            <a:r>
              <a:rPr lang="en-GB" dirty="0" err="1" smtClean="0"/>
              <a:t>nella</a:t>
            </a:r>
            <a:r>
              <a:rPr lang="en-GB" dirty="0" smtClean="0"/>
              <a:t> </a:t>
            </a:r>
            <a:r>
              <a:rPr lang="en-GB" dirty="0" err="1" smtClean="0"/>
              <a:t>lavorazione</a:t>
            </a:r>
            <a:r>
              <a:rPr lang="en-GB" dirty="0" smtClean="0"/>
              <a:t> di seta, </a:t>
            </a:r>
            <a:r>
              <a:rPr lang="en-GB" dirty="0" err="1" smtClean="0"/>
              <a:t>porcellana</a:t>
            </a:r>
            <a:r>
              <a:rPr lang="en-GB" dirty="0" smtClean="0"/>
              <a:t> e </a:t>
            </a:r>
            <a:r>
              <a:rPr lang="en-GB" dirty="0" err="1" smtClean="0"/>
              <a:t>rame</a:t>
            </a:r>
            <a:r>
              <a:rPr lang="en-GB" dirty="0" smtClean="0"/>
              <a:t>; </a:t>
            </a:r>
            <a:r>
              <a:rPr lang="en-GB" dirty="0" err="1" smtClean="0"/>
              <a:t>scarsa</a:t>
            </a:r>
            <a:r>
              <a:rPr lang="en-GB" dirty="0" smtClean="0"/>
              <a:t> </a:t>
            </a:r>
            <a:r>
              <a:rPr lang="en-GB" dirty="0" err="1" smtClean="0"/>
              <a:t>incidenza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monopoli</a:t>
            </a:r>
            <a:r>
              <a:rPr lang="en-GB" dirty="0" smtClean="0"/>
              <a:t> </a:t>
            </a:r>
            <a:r>
              <a:rPr lang="en-GB" dirty="0" err="1" smtClean="0"/>
              <a:t>commerciali</a:t>
            </a:r>
            <a:r>
              <a:rPr lang="en-GB" dirty="0" smtClean="0"/>
              <a:t> </a:t>
            </a:r>
            <a:r>
              <a:rPr lang="en-GB" dirty="0" err="1" smtClean="0"/>
              <a:t>statali</a:t>
            </a:r>
            <a:r>
              <a:rPr lang="en-GB" dirty="0" smtClean="0"/>
              <a:t> </a:t>
            </a:r>
            <a:r>
              <a:rPr lang="en-GB" dirty="0" err="1" smtClean="0"/>
              <a:t>nel</a:t>
            </a:r>
            <a:r>
              <a:rPr lang="en-GB" dirty="0" smtClean="0"/>
              <a:t> ‘700</a:t>
            </a:r>
          </a:p>
          <a:p>
            <a:r>
              <a:rPr lang="en-GB" dirty="0" err="1" smtClean="0"/>
              <a:t>Diversione</a:t>
            </a:r>
            <a:r>
              <a:rPr lang="en-GB" dirty="0" smtClean="0"/>
              <a:t> di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patrimoni</a:t>
            </a:r>
            <a:r>
              <a:rPr lang="en-GB" dirty="0" smtClean="0"/>
              <a:t> verso </a:t>
            </a:r>
            <a:r>
              <a:rPr lang="en-GB" dirty="0" err="1" smtClean="0"/>
              <a:t>spese</a:t>
            </a:r>
            <a:r>
              <a:rPr lang="en-GB" dirty="0" smtClean="0"/>
              <a:t> di </a:t>
            </a:r>
            <a:r>
              <a:rPr lang="en-GB" i="1" dirty="0" smtClean="0"/>
              <a:t>status</a:t>
            </a:r>
            <a:r>
              <a:rPr lang="en-GB" dirty="0" smtClean="0"/>
              <a:t> e per </a:t>
            </a:r>
            <a:r>
              <a:rPr lang="en-GB" dirty="0" err="1" smtClean="0"/>
              <a:t>accedere</a:t>
            </a:r>
            <a:r>
              <a:rPr lang="en-GB" dirty="0" smtClean="0"/>
              <a:t> al </a:t>
            </a:r>
            <a:r>
              <a:rPr lang="en-GB" dirty="0" err="1" smtClean="0"/>
              <a:t>ceto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funzionari</a:t>
            </a:r>
            <a:endParaRPr lang="en-GB" dirty="0" smtClean="0"/>
          </a:p>
          <a:p>
            <a:r>
              <a:rPr lang="en-GB" dirty="0" err="1" smtClean="0"/>
              <a:t>Forme</a:t>
            </a:r>
            <a:r>
              <a:rPr lang="en-GB" dirty="0" smtClean="0"/>
              <a:t> di </a:t>
            </a:r>
            <a:r>
              <a:rPr lang="en-GB" dirty="0" err="1" smtClean="0"/>
              <a:t>estorsione</a:t>
            </a:r>
            <a:r>
              <a:rPr lang="en-GB" dirty="0" smtClean="0"/>
              <a:t> (</a:t>
            </a:r>
            <a:r>
              <a:rPr lang="en-GB" dirty="0" err="1" smtClean="0"/>
              <a:t>imposizione</a:t>
            </a:r>
            <a:r>
              <a:rPr lang="en-GB" dirty="0" smtClean="0"/>
              <a:t> di “</a:t>
            </a:r>
            <a:r>
              <a:rPr lang="en-GB" dirty="0" err="1" smtClean="0"/>
              <a:t>doni</a:t>
            </a:r>
            <a:r>
              <a:rPr lang="en-GB" dirty="0" smtClean="0"/>
              <a:t>” e “</a:t>
            </a:r>
            <a:r>
              <a:rPr lang="en-GB" dirty="0" err="1" smtClean="0"/>
              <a:t>offerte</a:t>
            </a:r>
            <a:r>
              <a:rPr lang="en-GB" dirty="0" smtClean="0"/>
              <a:t>”, </a:t>
            </a:r>
            <a:r>
              <a:rPr lang="en-GB" dirty="0" err="1" smtClean="0"/>
              <a:t>pagamenti</a:t>
            </a:r>
            <a:r>
              <a:rPr lang="en-GB" dirty="0" smtClean="0"/>
              <a:t> extra) sui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patrimoni</a:t>
            </a:r>
            <a:r>
              <a:rPr lang="en-GB" dirty="0" smtClean="0"/>
              <a:t> specie in </a:t>
            </a:r>
            <a:r>
              <a:rPr lang="en-GB" dirty="0" err="1" smtClean="0"/>
              <a:t>fasi</a:t>
            </a:r>
            <a:r>
              <a:rPr lang="en-GB" dirty="0" smtClean="0"/>
              <a:t> di </a:t>
            </a:r>
            <a:r>
              <a:rPr lang="en-GB" dirty="0" err="1" smtClean="0"/>
              <a:t>accresciuto</a:t>
            </a:r>
            <a:r>
              <a:rPr lang="en-GB" dirty="0" smtClean="0"/>
              <a:t> </a:t>
            </a:r>
            <a:r>
              <a:rPr lang="en-GB" dirty="0" err="1" smtClean="0"/>
              <a:t>bisogno</a:t>
            </a:r>
            <a:r>
              <a:rPr lang="en-GB" dirty="0" smtClean="0"/>
              <a:t> di </a:t>
            </a:r>
            <a:r>
              <a:rPr lang="en-GB" dirty="0" err="1" smtClean="0"/>
              <a:t>risorse</a:t>
            </a:r>
            <a:r>
              <a:rPr lang="en-GB" dirty="0" smtClean="0"/>
              <a:t> da parte </a:t>
            </a:r>
            <a:r>
              <a:rPr lang="en-GB" dirty="0" err="1" smtClean="0"/>
              <a:t>della</a:t>
            </a:r>
            <a:r>
              <a:rPr lang="en-GB" dirty="0" smtClean="0"/>
              <a:t> Corte (</a:t>
            </a:r>
            <a:r>
              <a:rPr lang="en-GB" dirty="0" err="1" smtClean="0"/>
              <a:t>repressione</a:t>
            </a:r>
            <a:r>
              <a:rPr lang="en-GB" dirty="0" smtClean="0"/>
              <a:t> </a:t>
            </a:r>
            <a:r>
              <a:rPr lang="en-GB" dirty="0" err="1" smtClean="0"/>
              <a:t>rivolte</a:t>
            </a:r>
            <a:r>
              <a:rPr lang="en-GB" dirty="0" smtClean="0"/>
              <a:t>); </a:t>
            </a:r>
            <a:r>
              <a:rPr lang="en-GB" dirty="0" err="1" smtClean="0"/>
              <a:t>crisi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mercanti</a:t>
            </a:r>
            <a:r>
              <a:rPr lang="en-GB" dirty="0" smtClean="0"/>
              <a:t> di sale, </a:t>
            </a:r>
            <a:r>
              <a:rPr lang="en-GB" dirty="0" err="1" smtClean="0"/>
              <a:t>ripercussioni</a:t>
            </a:r>
            <a:r>
              <a:rPr lang="en-GB" dirty="0" smtClean="0"/>
              <a:t> sui </a:t>
            </a:r>
            <a:r>
              <a:rPr lang="en-GB" dirty="0" err="1" smtClean="0"/>
              <a:t>ceti</a:t>
            </a:r>
            <a:r>
              <a:rPr lang="en-GB" dirty="0" smtClean="0"/>
              <a:t> </a:t>
            </a:r>
            <a:r>
              <a:rPr lang="en-GB" dirty="0" err="1" smtClean="0"/>
              <a:t>contadini</a:t>
            </a:r>
            <a:r>
              <a:rPr lang="en-GB" dirty="0" smtClean="0"/>
              <a:t>, </a:t>
            </a:r>
            <a:r>
              <a:rPr lang="en-GB" dirty="0" err="1" smtClean="0"/>
              <a:t>aumento</a:t>
            </a:r>
            <a:r>
              <a:rPr lang="en-GB" dirty="0" smtClean="0"/>
              <a:t> di </a:t>
            </a:r>
            <a:r>
              <a:rPr lang="en-GB" dirty="0" err="1" smtClean="0"/>
              <a:t>contrabbando</a:t>
            </a:r>
            <a:r>
              <a:rPr lang="en-GB" dirty="0" smtClean="0"/>
              <a:t>, </a:t>
            </a:r>
            <a:r>
              <a:rPr lang="en-GB" dirty="0" err="1" smtClean="0"/>
              <a:t>crisi</a:t>
            </a:r>
            <a:r>
              <a:rPr lang="en-GB" dirty="0" smtClean="0"/>
              <a:t> del </a:t>
            </a:r>
            <a:r>
              <a:rPr lang="en-GB" dirty="0" err="1" smtClean="0"/>
              <a:t>sistema</a:t>
            </a:r>
            <a:r>
              <a:rPr lang="en-GB" dirty="0" smtClean="0"/>
              <a:t> a </a:t>
            </a:r>
            <a:r>
              <a:rPr lang="en-GB" dirty="0" err="1" smtClean="0"/>
              <a:t>inizio</a:t>
            </a:r>
            <a:r>
              <a:rPr lang="en-GB" dirty="0" smtClean="0"/>
              <a:t> ‘800</a:t>
            </a:r>
          </a:p>
          <a:p>
            <a:r>
              <a:rPr lang="en-GB" dirty="0" err="1" smtClean="0"/>
              <a:t>Gioco</a:t>
            </a:r>
            <a:r>
              <a:rPr lang="en-GB" dirty="0" smtClean="0"/>
              <a:t> </a:t>
            </a:r>
            <a:r>
              <a:rPr lang="en-GB" dirty="0" err="1" smtClean="0"/>
              <a:t>tra</a:t>
            </a:r>
            <a:r>
              <a:rPr lang="en-GB" dirty="0" smtClean="0"/>
              <a:t> </a:t>
            </a:r>
            <a:r>
              <a:rPr lang="en-GB" dirty="0" err="1" smtClean="0"/>
              <a:t>sistema</a:t>
            </a:r>
            <a:r>
              <a:rPr lang="en-GB" dirty="0" smtClean="0"/>
              <a:t> </a:t>
            </a:r>
            <a:r>
              <a:rPr lang="en-GB" dirty="0" err="1" smtClean="0"/>
              <a:t>regolare</a:t>
            </a:r>
            <a:r>
              <a:rPr lang="en-GB" dirty="0" smtClean="0"/>
              <a:t> di </a:t>
            </a:r>
            <a:r>
              <a:rPr lang="en-GB" dirty="0" err="1" smtClean="0"/>
              <a:t>introiti</a:t>
            </a:r>
            <a:r>
              <a:rPr lang="en-GB" dirty="0" smtClean="0"/>
              <a:t> </a:t>
            </a:r>
            <a:r>
              <a:rPr lang="en-GB" dirty="0" err="1" smtClean="0"/>
              <a:t>fiscali</a:t>
            </a:r>
            <a:r>
              <a:rPr lang="en-GB" dirty="0" smtClean="0"/>
              <a:t> </a:t>
            </a:r>
            <a:r>
              <a:rPr lang="en-GB" dirty="0" err="1" smtClean="0"/>
              <a:t>moderati</a:t>
            </a:r>
            <a:r>
              <a:rPr lang="en-GB" dirty="0" smtClean="0"/>
              <a:t> e </a:t>
            </a:r>
            <a:r>
              <a:rPr lang="en-GB" dirty="0" err="1" smtClean="0"/>
              <a:t>sistemi</a:t>
            </a:r>
            <a:r>
              <a:rPr lang="en-GB" dirty="0" smtClean="0"/>
              <a:t> di </a:t>
            </a:r>
            <a:r>
              <a:rPr lang="en-GB" dirty="0" err="1" smtClean="0"/>
              <a:t>imposizioni</a:t>
            </a:r>
            <a:r>
              <a:rPr lang="en-GB" dirty="0" smtClean="0"/>
              <a:t> </a:t>
            </a:r>
            <a:r>
              <a:rPr lang="en-GB" dirty="0" err="1" smtClean="0"/>
              <a:t>aggiuntive</a:t>
            </a:r>
            <a:r>
              <a:rPr lang="en-GB" dirty="0" smtClean="0"/>
              <a:t> per far </a:t>
            </a:r>
            <a:r>
              <a:rPr lang="en-GB" dirty="0" err="1" smtClean="0"/>
              <a:t>fronte</a:t>
            </a:r>
            <a:r>
              <a:rPr lang="en-GB" dirty="0" smtClean="0"/>
              <a:t> a </a:t>
            </a:r>
            <a:r>
              <a:rPr lang="en-GB" dirty="0" err="1" smtClean="0"/>
              <a:t>bisogni</a:t>
            </a:r>
            <a:r>
              <a:rPr lang="en-GB" dirty="0" smtClean="0"/>
              <a:t> </a:t>
            </a:r>
            <a:r>
              <a:rPr lang="en-GB" dirty="0" err="1" smtClean="0"/>
              <a:t>eccezionali</a:t>
            </a:r>
            <a:r>
              <a:rPr lang="en-GB" dirty="0" smtClean="0"/>
              <a:t>: </a:t>
            </a:r>
            <a:r>
              <a:rPr lang="en-GB" dirty="0" err="1" smtClean="0"/>
              <a:t>nessun</a:t>
            </a:r>
            <a:r>
              <a:rPr lang="en-GB" dirty="0" smtClean="0"/>
              <a:t> </a:t>
            </a:r>
            <a:r>
              <a:rPr lang="en-GB" dirty="0" err="1" smtClean="0"/>
              <a:t>meccanismo</a:t>
            </a:r>
            <a:r>
              <a:rPr lang="en-GB" dirty="0" smtClean="0"/>
              <a:t> di </a:t>
            </a:r>
            <a:r>
              <a:rPr lang="en-GB" dirty="0" err="1" smtClean="0"/>
              <a:t>espropriazione</a:t>
            </a:r>
            <a:r>
              <a:rPr lang="en-GB" dirty="0" smtClean="0"/>
              <a:t> di </a:t>
            </a:r>
            <a:r>
              <a:rPr lang="en-GB" dirty="0" err="1" smtClean="0"/>
              <a:t>patrimoni</a:t>
            </a:r>
            <a:r>
              <a:rPr lang="en-GB" dirty="0" smtClean="0"/>
              <a:t> </a:t>
            </a:r>
            <a:r>
              <a:rPr lang="en-GB" dirty="0" err="1" smtClean="0"/>
              <a:t>mercantili</a:t>
            </a:r>
            <a:r>
              <a:rPr lang="en-GB" dirty="0" smtClean="0"/>
              <a:t> </a:t>
            </a:r>
            <a:r>
              <a:rPr lang="en-GB" dirty="0" err="1" smtClean="0"/>
              <a:t>privati</a:t>
            </a:r>
            <a:endParaRPr lang="en-GB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16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29035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750955"/>
          </a:xfrm>
        </p:spPr>
        <p:txBody>
          <a:bodyPr/>
          <a:lstStyle/>
          <a:p>
            <a:r>
              <a:rPr lang="en-GB" sz="2800" dirty="0" err="1" smtClean="0"/>
              <a:t>Osterhammel</a:t>
            </a:r>
            <a:r>
              <a:rPr lang="en-GB" sz="2800" dirty="0" smtClean="0"/>
              <a:t>: due </a:t>
            </a:r>
            <a:r>
              <a:rPr lang="en-GB" sz="2800" dirty="0" err="1" smtClean="0"/>
              <a:t>luoghi</a:t>
            </a:r>
            <a:r>
              <a:rPr lang="en-GB" sz="2800" dirty="0" smtClean="0"/>
              <a:t> </a:t>
            </a:r>
            <a:r>
              <a:rPr lang="en-GB" sz="2800" dirty="0" err="1" smtClean="0"/>
              <a:t>comuni</a:t>
            </a:r>
            <a:r>
              <a:rPr lang="en-GB" sz="2800" dirty="0" smtClean="0"/>
              <a:t>, </a:t>
            </a:r>
            <a:r>
              <a:rPr lang="en-GB" sz="2800" dirty="0" err="1" smtClean="0"/>
              <a:t>il</a:t>
            </a:r>
            <a:r>
              <a:rPr lang="en-GB" sz="2800" dirty="0" smtClean="0"/>
              <a:t> ‘</a:t>
            </a:r>
            <a:r>
              <a:rPr lang="en-GB" sz="2800" dirty="0" err="1" smtClean="0"/>
              <a:t>dispotismo</a:t>
            </a:r>
            <a:r>
              <a:rPr lang="en-GB" sz="2800" dirty="0" smtClean="0"/>
              <a:t> </a:t>
            </a:r>
            <a:r>
              <a:rPr lang="en-GB" sz="2800" dirty="0" err="1" smtClean="0"/>
              <a:t>orientale</a:t>
            </a:r>
            <a:r>
              <a:rPr lang="en-GB" sz="2800" dirty="0" smtClean="0"/>
              <a:t>’ e la ‘</a:t>
            </a:r>
            <a:r>
              <a:rPr lang="en-GB" sz="2800" dirty="0" err="1" smtClean="0"/>
              <a:t>democrazia</a:t>
            </a:r>
            <a:r>
              <a:rPr lang="en-GB" sz="2800" dirty="0" smtClean="0"/>
              <a:t> </a:t>
            </a:r>
            <a:r>
              <a:rPr lang="en-GB" sz="2800" dirty="0" err="1" smtClean="0"/>
              <a:t>rurale</a:t>
            </a:r>
            <a:r>
              <a:rPr lang="en-GB" sz="2800" dirty="0" smtClean="0"/>
              <a:t>’</a:t>
            </a:r>
            <a:endParaRPr lang="en-GB" sz="2800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17</a:t>
            </a:fld>
            <a:r>
              <a:rPr lang="en-GB" dirty="0" smtClean="0"/>
              <a:t> / 18</a:t>
            </a:r>
            <a:endParaRPr lang="en-GB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444810" y="1037633"/>
            <a:ext cx="7776864" cy="533039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ttangolo 5"/>
          <p:cNvSpPr/>
          <p:nvPr/>
        </p:nvSpPr>
        <p:spPr>
          <a:xfrm>
            <a:off x="1043608" y="1062511"/>
            <a:ext cx="1440160" cy="288032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CasellaDiTesto 7"/>
          <p:cNvSpPr txBox="1"/>
          <p:nvPr/>
        </p:nvSpPr>
        <p:spPr>
          <a:xfrm>
            <a:off x="7965360" y="5982502"/>
            <a:ext cx="36004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 smtClean="0">
                <a:solidFill>
                  <a:schemeClr val="bg1"/>
                </a:solidFill>
              </a:rPr>
              <a:t>...</a:t>
            </a:r>
            <a:endParaRPr lang="en-GB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4454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GB" sz="3200" i="1" dirty="0" smtClean="0"/>
              <a:t>... segue</a:t>
            </a:r>
            <a:endParaRPr lang="en-GB" sz="3200" i="1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18</a:t>
            </a:fld>
            <a:r>
              <a:rPr lang="en-GB" dirty="0" smtClean="0"/>
              <a:t> / 18</a:t>
            </a:r>
            <a:endParaRPr lang="en-GB" dirty="0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800000">
            <a:off x="395535" y="1484784"/>
            <a:ext cx="8425142" cy="4540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1304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err="1" smtClean="0"/>
              <a:t>Una</a:t>
            </a:r>
            <a:r>
              <a:rPr lang="en-GB" dirty="0" smtClean="0"/>
              <a:t> ‘</a:t>
            </a:r>
            <a:r>
              <a:rPr lang="en-GB" dirty="0" err="1" smtClean="0"/>
              <a:t>democrazia</a:t>
            </a:r>
            <a:r>
              <a:rPr lang="en-GB" dirty="0" smtClean="0"/>
              <a:t> </a:t>
            </a:r>
            <a:r>
              <a:rPr lang="en-GB" dirty="0" err="1" smtClean="0"/>
              <a:t>rurale</a:t>
            </a:r>
            <a:r>
              <a:rPr lang="en-GB" dirty="0" smtClean="0"/>
              <a:t>’ di </a:t>
            </a:r>
            <a:r>
              <a:rPr lang="en-GB" dirty="0" err="1" smtClean="0"/>
              <a:t>villaggio</a:t>
            </a:r>
            <a:r>
              <a:rPr lang="en-GB" dirty="0" smtClean="0"/>
              <a:t> ?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GB" dirty="0" err="1" smtClean="0"/>
              <a:t>Villaggio</a:t>
            </a:r>
            <a:r>
              <a:rPr lang="en-GB" dirty="0" smtClean="0"/>
              <a:t> </a:t>
            </a:r>
            <a:r>
              <a:rPr lang="en-GB" dirty="0" err="1" smtClean="0"/>
              <a:t>rurale</a:t>
            </a:r>
            <a:r>
              <a:rPr lang="en-GB" dirty="0" smtClean="0"/>
              <a:t> </a:t>
            </a:r>
            <a:r>
              <a:rPr lang="en-GB" dirty="0" err="1" smtClean="0"/>
              <a:t>cinese</a:t>
            </a:r>
            <a:r>
              <a:rPr lang="en-GB" dirty="0" smtClean="0"/>
              <a:t> non </a:t>
            </a:r>
            <a:r>
              <a:rPr lang="en-GB" dirty="0" err="1" smtClean="0"/>
              <a:t>comunità</a:t>
            </a:r>
            <a:r>
              <a:rPr lang="en-GB" dirty="0" smtClean="0"/>
              <a:t> </a:t>
            </a:r>
            <a:r>
              <a:rPr lang="en-GB" dirty="0" err="1" smtClean="0"/>
              <a:t>organizzata</a:t>
            </a:r>
            <a:r>
              <a:rPr lang="en-GB" dirty="0" smtClean="0"/>
              <a:t> per la </a:t>
            </a:r>
            <a:r>
              <a:rPr lang="en-GB" dirty="0" err="1" smtClean="0"/>
              <a:t>gestione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proprietà</a:t>
            </a:r>
            <a:r>
              <a:rPr lang="en-GB" dirty="0" smtClean="0"/>
              <a:t>, di </a:t>
            </a:r>
            <a:r>
              <a:rPr lang="en-GB" dirty="0" err="1" smtClean="0"/>
              <a:t>beni</a:t>
            </a:r>
            <a:r>
              <a:rPr lang="en-GB" dirty="0" smtClean="0"/>
              <a:t> </a:t>
            </a:r>
            <a:r>
              <a:rPr lang="en-GB" dirty="0" err="1" smtClean="0"/>
              <a:t>collettivi</a:t>
            </a:r>
            <a:r>
              <a:rPr lang="en-GB" dirty="0" smtClean="0"/>
              <a:t> (</a:t>
            </a:r>
            <a:r>
              <a:rPr lang="en-GB" dirty="0" err="1" smtClean="0"/>
              <a:t>forni</a:t>
            </a:r>
            <a:r>
              <a:rPr lang="en-GB" dirty="0" smtClean="0"/>
              <a:t>, </a:t>
            </a:r>
            <a:r>
              <a:rPr lang="en-GB" dirty="0" err="1" smtClean="0"/>
              <a:t>mulini</a:t>
            </a:r>
            <a:r>
              <a:rPr lang="en-GB" dirty="0" smtClean="0"/>
              <a:t>, </a:t>
            </a:r>
            <a:r>
              <a:rPr lang="en-GB" dirty="0" err="1" smtClean="0"/>
              <a:t>terre</a:t>
            </a:r>
            <a:r>
              <a:rPr lang="en-GB" dirty="0" smtClean="0"/>
              <a:t> </a:t>
            </a:r>
            <a:r>
              <a:rPr lang="en-GB" dirty="0" err="1" smtClean="0"/>
              <a:t>comuni</a:t>
            </a:r>
            <a:r>
              <a:rPr lang="en-GB" dirty="0" smtClean="0"/>
              <a:t>) o di </a:t>
            </a:r>
            <a:r>
              <a:rPr lang="en-GB" dirty="0" err="1" smtClean="0"/>
              <a:t>attività</a:t>
            </a:r>
            <a:r>
              <a:rPr lang="en-GB" dirty="0" smtClean="0"/>
              <a:t> </a:t>
            </a:r>
            <a:r>
              <a:rPr lang="en-GB" dirty="0" err="1" smtClean="0"/>
              <a:t>amministrative</a:t>
            </a:r>
            <a:r>
              <a:rPr lang="en-GB" dirty="0" smtClean="0"/>
              <a:t> o </a:t>
            </a:r>
            <a:r>
              <a:rPr lang="en-GB" dirty="0" err="1" smtClean="0"/>
              <a:t>fiscali</a:t>
            </a:r>
            <a:r>
              <a:rPr lang="en-GB" dirty="0" smtClean="0"/>
              <a:t>, non </a:t>
            </a:r>
            <a:r>
              <a:rPr lang="en-GB" i="1" dirty="0" err="1" smtClean="0"/>
              <a:t>soggetto</a:t>
            </a:r>
            <a:r>
              <a:rPr lang="en-GB" i="1" dirty="0" smtClean="0"/>
              <a:t> di </a:t>
            </a:r>
            <a:r>
              <a:rPr lang="en-GB" i="1" dirty="0" err="1" smtClean="0"/>
              <a:t>diritto</a:t>
            </a:r>
            <a:r>
              <a:rPr lang="en-GB" dirty="0"/>
              <a:t> </a:t>
            </a:r>
            <a:r>
              <a:rPr lang="en-GB" dirty="0" smtClean="0"/>
              <a:t>(</a:t>
            </a:r>
            <a:r>
              <a:rPr lang="en-GB" dirty="0" err="1" smtClean="0"/>
              <a:t>differeza</a:t>
            </a:r>
            <a:r>
              <a:rPr lang="en-GB" dirty="0" smtClean="0"/>
              <a:t> con la </a:t>
            </a:r>
            <a:r>
              <a:rPr lang="en-GB" dirty="0" err="1" smtClean="0"/>
              <a:t>comunità</a:t>
            </a:r>
            <a:r>
              <a:rPr lang="en-GB" dirty="0" smtClean="0"/>
              <a:t> </a:t>
            </a:r>
            <a:r>
              <a:rPr lang="en-GB" dirty="0" err="1" smtClean="0"/>
              <a:t>rurale</a:t>
            </a:r>
            <a:r>
              <a:rPr lang="en-GB" dirty="0" smtClean="0"/>
              <a:t> </a:t>
            </a:r>
            <a:r>
              <a:rPr lang="en-GB" dirty="0" err="1" smtClean="0"/>
              <a:t>europea</a:t>
            </a:r>
            <a:r>
              <a:rPr lang="en-GB" dirty="0" smtClean="0"/>
              <a:t> o </a:t>
            </a:r>
            <a:r>
              <a:rPr lang="en-GB" dirty="0" err="1" smtClean="0"/>
              <a:t>russa</a:t>
            </a:r>
            <a:r>
              <a:rPr lang="en-GB" dirty="0" smtClean="0"/>
              <a:t>) </a:t>
            </a:r>
            <a:endParaRPr lang="en-GB" i="1" dirty="0" smtClean="0"/>
          </a:p>
          <a:p>
            <a:r>
              <a:rPr lang="en-GB" dirty="0" err="1" smtClean="0"/>
              <a:t>Economia</a:t>
            </a:r>
            <a:r>
              <a:rPr lang="en-GB" dirty="0" smtClean="0"/>
              <a:t> </a:t>
            </a:r>
            <a:r>
              <a:rPr lang="en-GB" dirty="0" err="1" smtClean="0"/>
              <a:t>rurale</a:t>
            </a:r>
            <a:r>
              <a:rPr lang="en-GB" dirty="0" smtClean="0"/>
              <a:t> </a:t>
            </a:r>
            <a:r>
              <a:rPr lang="en-GB" dirty="0" err="1" smtClean="0"/>
              <a:t>basata</a:t>
            </a:r>
            <a:r>
              <a:rPr lang="en-GB" dirty="0" smtClean="0"/>
              <a:t> </a:t>
            </a:r>
            <a:r>
              <a:rPr lang="en-GB" dirty="0" err="1" smtClean="0"/>
              <a:t>sull’economia</a:t>
            </a:r>
            <a:r>
              <a:rPr lang="en-GB" dirty="0" smtClean="0"/>
              <a:t> </a:t>
            </a:r>
            <a:r>
              <a:rPr lang="en-GB" dirty="0" err="1" smtClean="0"/>
              <a:t>domestica</a:t>
            </a:r>
            <a:r>
              <a:rPr lang="en-GB" dirty="0" smtClean="0"/>
              <a:t> </a:t>
            </a:r>
            <a:r>
              <a:rPr lang="en-GB" dirty="0" err="1" smtClean="0"/>
              <a:t>individuale</a:t>
            </a:r>
            <a:r>
              <a:rPr lang="en-GB" dirty="0" smtClean="0"/>
              <a:t>, </a:t>
            </a:r>
            <a:r>
              <a:rPr lang="en-GB" dirty="0" err="1" smtClean="0"/>
              <a:t>sulla</a:t>
            </a:r>
            <a:r>
              <a:rPr lang="en-GB" dirty="0" smtClean="0"/>
              <a:t> </a:t>
            </a:r>
            <a:r>
              <a:rPr lang="en-GB" dirty="0" err="1" smtClean="0"/>
              <a:t>responsabilità</a:t>
            </a:r>
            <a:r>
              <a:rPr lang="en-GB" dirty="0" smtClean="0"/>
              <a:t> </a:t>
            </a:r>
            <a:r>
              <a:rPr lang="en-GB" dirty="0" err="1" smtClean="0"/>
              <a:t>fiscale</a:t>
            </a:r>
            <a:r>
              <a:rPr lang="en-GB" dirty="0" smtClean="0"/>
              <a:t> </a:t>
            </a:r>
            <a:r>
              <a:rPr lang="en-GB" dirty="0" err="1" smtClean="0"/>
              <a:t>individuale</a:t>
            </a:r>
            <a:r>
              <a:rPr lang="en-GB" dirty="0" smtClean="0"/>
              <a:t> e </a:t>
            </a:r>
            <a:r>
              <a:rPr lang="en-GB" dirty="0" err="1" smtClean="0"/>
              <a:t>su</a:t>
            </a:r>
            <a:r>
              <a:rPr lang="en-GB" dirty="0" smtClean="0"/>
              <a:t> </a:t>
            </a:r>
            <a:r>
              <a:rPr lang="en-GB" dirty="0" err="1" smtClean="0"/>
              <a:t>scambi</a:t>
            </a:r>
            <a:r>
              <a:rPr lang="en-GB" dirty="0" smtClean="0"/>
              <a:t> e </a:t>
            </a:r>
            <a:r>
              <a:rPr lang="en-GB" dirty="0" err="1" smtClean="0"/>
              <a:t>collaborazioni</a:t>
            </a:r>
            <a:r>
              <a:rPr lang="en-GB" dirty="0" smtClean="0"/>
              <a:t> </a:t>
            </a:r>
            <a:r>
              <a:rPr lang="en-GB" dirty="0" err="1" smtClean="0"/>
              <a:t>tra</a:t>
            </a:r>
            <a:r>
              <a:rPr lang="en-GB" dirty="0" smtClean="0"/>
              <a:t> </a:t>
            </a:r>
            <a:r>
              <a:rPr lang="en-GB" dirty="0" err="1" smtClean="0"/>
              <a:t>unità</a:t>
            </a:r>
            <a:r>
              <a:rPr lang="en-GB" dirty="0" smtClean="0"/>
              <a:t> </a:t>
            </a:r>
            <a:r>
              <a:rPr lang="en-GB" dirty="0" err="1" smtClean="0"/>
              <a:t>familiari</a:t>
            </a:r>
            <a:endParaRPr lang="en-GB" dirty="0" smtClean="0"/>
          </a:p>
          <a:p>
            <a:r>
              <a:rPr lang="en-GB" dirty="0" err="1" smtClean="0"/>
              <a:t>Villaggi</a:t>
            </a:r>
            <a:r>
              <a:rPr lang="en-GB" dirty="0" smtClean="0"/>
              <a:t> </a:t>
            </a:r>
            <a:r>
              <a:rPr lang="en-GB" dirty="0" err="1" smtClean="0"/>
              <a:t>inseriti</a:t>
            </a:r>
            <a:r>
              <a:rPr lang="en-GB" dirty="0" smtClean="0"/>
              <a:t> in </a:t>
            </a:r>
            <a:r>
              <a:rPr lang="en-GB" dirty="0" err="1" smtClean="0"/>
              <a:t>reti</a:t>
            </a:r>
            <a:r>
              <a:rPr lang="en-GB" dirty="0" smtClean="0"/>
              <a:t> </a:t>
            </a:r>
            <a:r>
              <a:rPr lang="en-GB" dirty="0" err="1" smtClean="0"/>
              <a:t>più</a:t>
            </a:r>
            <a:r>
              <a:rPr lang="en-GB" dirty="0" smtClean="0"/>
              <a:t> </a:t>
            </a:r>
            <a:r>
              <a:rPr lang="en-GB" dirty="0" err="1" smtClean="0"/>
              <a:t>vaste</a:t>
            </a:r>
            <a:r>
              <a:rPr lang="en-GB" dirty="0" smtClean="0"/>
              <a:t> di </a:t>
            </a:r>
            <a:r>
              <a:rPr lang="en-GB" dirty="0" err="1" smtClean="0"/>
              <a:t>sistemi</a:t>
            </a:r>
            <a:r>
              <a:rPr lang="en-GB" dirty="0" smtClean="0"/>
              <a:t> di </a:t>
            </a:r>
            <a:r>
              <a:rPr lang="en-GB" dirty="0" err="1" smtClean="0"/>
              <a:t>scambio</a:t>
            </a:r>
            <a:r>
              <a:rPr lang="en-GB" dirty="0" smtClean="0"/>
              <a:t> e </a:t>
            </a:r>
            <a:r>
              <a:rPr lang="en-GB" dirty="0" err="1" smtClean="0"/>
              <a:t>divisione</a:t>
            </a:r>
            <a:r>
              <a:rPr lang="en-GB" dirty="0" smtClean="0"/>
              <a:t> del </a:t>
            </a:r>
            <a:r>
              <a:rPr lang="en-GB" dirty="0" err="1" smtClean="0"/>
              <a:t>lavoro</a:t>
            </a:r>
            <a:r>
              <a:rPr lang="en-GB" dirty="0" smtClean="0"/>
              <a:t> </a:t>
            </a:r>
            <a:r>
              <a:rPr lang="en-GB" dirty="0" err="1" smtClean="0"/>
              <a:t>comprendenti</a:t>
            </a:r>
            <a:r>
              <a:rPr lang="en-GB" dirty="0" smtClean="0"/>
              <a:t> le </a:t>
            </a:r>
            <a:r>
              <a:rPr lang="en-GB" dirty="0" err="1" smtClean="0"/>
              <a:t>città</a:t>
            </a:r>
            <a:endParaRPr lang="en-GB" dirty="0" smtClean="0"/>
          </a:p>
          <a:p>
            <a:r>
              <a:rPr lang="en-GB" dirty="0" err="1" smtClean="0"/>
              <a:t>Compattezza</a:t>
            </a:r>
            <a:r>
              <a:rPr lang="en-GB" dirty="0" smtClean="0"/>
              <a:t> </a:t>
            </a:r>
            <a:r>
              <a:rPr lang="en-GB" dirty="0" err="1" smtClean="0"/>
              <a:t>dell’organizzazione</a:t>
            </a:r>
            <a:r>
              <a:rPr lang="en-GB" dirty="0" smtClean="0"/>
              <a:t> a </a:t>
            </a:r>
            <a:r>
              <a:rPr lang="en-GB" dirty="0" err="1" smtClean="0"/>
              <a:t>livello</a:t>
            </a:r>
            <a:r>
              <a:rPr lang="en-GB" dirty="0" smtClean="0"/>
              <a:t> di </a:t>
            </a:r>
            <a:r>
              <a:rPr lang="en-GB" dirty="0" err="1" smtClean="0"/>
              <a:t>villaggio</a:t>
            </a:r>
            <a:r>
              <a:rPr lang="en-GB" dirty="0" smtClean="0"/>
              <a:t> </a:t>
            </a:r>
            <a:r>
              <a:rPr lang="en-GB" dirty="0" err="1" smtClean="0"/>
              <a:t>proporzionale</a:t>
            </a:r>
            <a:r>
              <a:rPr lang="en-GB" dirty="0" smtClean="0"/>
              <a:t> al </a:t>
            </a:r>
            <a:r>
              <a:rPr lang="en-GB" dirty="0" err="1" smtClean="0"/>
              <a:t>grado</a:t>
            </a:r>
            <a:r>
              <a:rPr lang="en-GB" dirty="0" smtClean="0"/>
              <a:t> di </a:t>
            </a:r>
            <a:r>
              <a:rPr lang="en-GB" dirty="0" err="1" smtClean="0"/>
              <a:t>emergenza</a:t>
            </a:r>
            <a:r>
              <a:rPr lang="en-GB" dirty="0" smtClean="0"/>
              <a:t> o </a:t>
            </a:r>
            <a:r>
              <a:rPr lang="en-GB" dirty="0" err="1" smtClean="0"/>
              <a:t>eccezionalità</a:t>
            </a:r>
            <a:r>
              <a:rPr lang="en-GB" dirty="0" smtClean="0"/>
              <a:t> </a:t>
            </a:r>
            <a:r>
              <a:rPr lang="en-GB" dirty="0" err="1" smtClean="0"/>
              <a:t>degli</a:t>
            </a:r>
            <a:r>
              <a:rPr lang="en-GB" dirty="0" smtClean="0"/>
              <a:t> </a:t>
            </a:r>
            <a:r>
              <a:rPr lang="en-GB" dirty="0" err="1" smtClean="0"/>
              <a:t>eventi</a:t>
            </a:r>
            <a:r>
              <a:rPr lang="en-GB" dirty="0" smtClean="0"/>
              <a:t> (</a:t>
            </a:r>
            <a:r>
              <a:rPr lang="en-GB" dirty="0" err="1" smtClean="0"/>
              <a:t>inondazioni</a:t>
            </a:r>
            <a:r>
              <a:rPr lang="en-GB" dirty="0" smtClean="0"/>
              <a:t>, </a:t>
            </a:r>
            <a:r>
              <a:rPr lang="en-GB" dirty="0" err="1" smtClean="0"/>
              <a:t>carestie</a:t>
            </a:r>
            <a:r>
              <a:rPr lang="en-GB" dirty="0" smtClean="0"/>
              <a:t>, </a:t>
            </a:r>
            <a:r>
              <a:rPr lang="en-GB" dirty="0" err="1" smtClean="0"/>
              <a:t>ribellioni</a:t>
            </a:r>
            <a:r>
              <a:rPr lang="en-GB" dirty="0" smtClean="0"/>
              <a:t>, </a:t>
            </a:r>
            <a:r>
              <a:rPr lang="en-GB" dirty="0" err="1" smtClean="0"/>
              <a:t>banditismo</a:t>
            </a:r>
            <a:r>
              <a:rPr lang="en-GB" dirty="0" smtClean="0"/>
              <a:t>)</a:t>
            </a:r>
          </a:p>
          <a:p>
            <a:r>
              <a:rPr lang="en-GB" dirty="0" smtClean="0"/>
              <a:t>Il ‘700 è per due </a:t>
            </a:r>
            <a:r>
              <a:rPr lang="en-GB" dirty="0" err="1" smtClean="0"/>
              <a:t>terzi</a:t>
            </a:r>
            <a:r>
              <a:rPr lang="en-GB" dirty="0" smtClean="0"/>
              <a:t> </a:t>
            </a:r>
            <a:r>
              <a:rPr lang="en-GB" dirty="0" err="1" smtClean="0"/>
              <a:t>caratterizzato</a:t>
            </a:r>
            <a:r>
              <a:rPr lang="en-GB" dirty="0" smtClean="0"/>
              <a:t> da </a:t>
            </a:r>
            <a:r>
              <a:rPr lang="en-GB" dirty="0" err="1" smtClean="0"/>
              <a:t>apertura</a:t>
            </a:r>
            <a:r>
              <a:rPr lang="en-GB" dirty="0" smtClean="0"/>
              <a:t> e </a:t>
            </a:r>
            <a:r>
              <a:rPr lang="en-GB" dirty="0" err="1" smtClean="0"/>
              <a:t>scarsa</a:t>
            </a:r>
            <a:r>
              <a:rPr lang="en-GB" dirty="0" smtClean="0"/>
              <a:t> </a:t>
            </a:r>
            <a:r>
              <a:rPr lang="en-GB" dirty="0" err="1" smtClean="0"/>
              <a:t>compattezza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villaggi</a:t>
            </a:r>
            <a:r>
              <a:rPr lang="en-GB" dirty="0" smtClean="0"/>
              <a:t> per la </a:t>
            </a:r>
            <a:r>
              <a:rPr lang="en-GB" dirty="0" err="1" smtClean="0"/>
              <a:t>mancanza</a:t>
            </a:r>
            <a:r>
              <a:rPr lang="en-GB" dirty="0" smtClean="0"/>
              <a:t> di </a:t>
            </a:r>
            <a:r>
              <a:rPr lang="en-GB" dirty="0" err="1" smtClean="0"/>
              <a:t>eventi</a:t>
            </a:r>
            <a:r>
              <a:rPr lang="en-GB" dirty="0" smtClean="0"/>
              <a:t> di </a:t>
            </a:r>
            <a:r>
              <a:rPr lang="en-GB" dirty="0" err="1" smtClean="0"/>
              <a:t>questo</a:t>
            </a:r>
            <a:r>
              <a:rPr lang="en-GB" dirty="0" smtClean="0"/>
              <a:t> </a:t>
            </a:r>
            <a:r>
              <a:rPr lang="en-GB" dirty="0" err="1" smtClean="0"/>
              <a:t>genere</a:t>
            </a:r>
            <a:endParaRPr lang="en-GB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19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423330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67544" y="1484784"/>
            <a:ext cx="8229600" cy="1800200"/>
          </a:xfrm>
        </p:spPr>
        <p:txBody>
          <a:bodyPr>
            <a:normAutofit fontScale="90000"/>
          </a:bodyPr>
          <a:lstStyle/>
          <a:p>
            <a:r>
              <a:rPr lang="en-GB" b="1" dirty="0" err="1" smtClean="0">
                <a:solidFill>
                  <a:srgbClr val="FFC000"/>
                </a:solidFill>
              </a:rPr>
              <a:t>Lezione</a:t>
            </a:r>
            <a:r>
              <a:rPr lang="en-GB" b="1" dirty="0" smtClean="0">
                <a:solidFill>
                  <a:srgbClr val="FFC000"/>
                </a:solidFill>
              </a:rPr>
              <a:t> 9</a:t>
            </a:r>
            <a:br>
              <a:rPr lang="en-GB" b="1" dirty="0" smtClean="0">
                <a:solidFill>
                  <a:srgbClr val="FFC000"/>
                </a:solidFill>
              </a:rPr>
            </a:br>
            <a:r>
              <a:rPr lang="en-GB" b="1" dirty="0" smtClean="0">
                <a:solidFill>
                  <a:srgbClr val="FFC000"/>
                </a:solidFill>
              </a:rPr>
              <a:t/>
            </a:r>
            <a:br>
              <a:rPr lang="en-GB" b="1" dirty="0" smtClean="0">
                <a:solidFill>
                  <a:srgbClr val="FFC000"/>
                </a:solidFill>
              </a:rPr>
            </a:br>
            <a:r>
              <a:rPr lang="en-GB" b="1" dirty="0" smtClean="0">
                <a:solidFill>
                  <a:srgbClr val="FFC000"/>
                </a:solidFill>
              </a:rPr>
              <a:t>Le </a:t>
            </a:r>
            <a:r>
              <a:rPr lang="en-GB" b="1" dirty="0" err="1" smtClean="0">
                <a:solidFill>
                  <a:srgbClr val="FFC000"/>
                </a:solidFill>
              </a:rPr>
              <a:t>relazioni</a:t>
            </a:r>
            <a:r>
              <a:rPr lang="en-GB" b="1" dirty="0" smtClean="0">
                <a:solidFill>
                  <a:srgbClr val="FFC000"/>
                </a:solidFill>
              </a:rPr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tra</a:t>
            </a:r>
            <a:r>
              <a:rPr lang="en-GB" b="1" dirty="0" smtClean="0">
                <a:solidFill>
                  <a:srgbClr val="FFC000"/>
                </a:solidFill>
              </a:rPr>
              <a:t> Europa e la </a:t>
            </a:r>
            <a:r>
              <a:rPr lang="en-GB" b="1" dirty="0" err="1" smtClean="0">
                <a:solidFill>
                  <a:srgbClr val="FFC000"/>
                </a:solidFill>
              </a:rPr>
              <a:t>Cina</a:t>
            </a:r>
            <a:r>
              <a:rPr lang="en-GB" b="1" dirty="0" smtClean="0">
                <a:solidFill>
                  <a:srgbClr val="FFC000"/>
                </a:solidFill>
              </a:rPr>
              <a:t> in </a:t>
            </a:r>
            <a:r>
              <a:rPr lang="en-GB" b="1" dirty="0" err="1" smtClean="0">
                <a:solidFill>
                  <a:srgbClr val="FFC000"/>
                </a:solidFill>
              </a:rPr>
              <a:t>età</a:t>
            </a:r>
            <a:r>
              <a:rPr lang="en-GB" b="1" dirty="0" smtClean="0">
                <a:solidFill>
                  <a:srgbClr val="FFC000"/>
                </a:solidFill>
              </a:rPr>
              <a:t> </a:t>
            </a:r>
            <a:r>
              <a:rPr lang="en-GB" b="1" dirty="0" err="1" smtClean="0">
                <a:solidFill>
                  <a:srgbClr val="FFC000"/>
                </a:solidFill>
              </a:rPr>
              <a:t>moderna</a:t>
            </a:r>
            <a:endParaRPr lang="en-GB" b="1" dirty="0">
              <a:solidFill>
                <a:srgbClr val="FFC000"/>
              </a:solidFill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717032"/>
            <a:ext cx="8229600" cy="2409131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en-GB" sz="2800" dirty="0" smtClean="0">
                <a:solidFill>
                  <a:srgbClr val="002060"/>
                </a:solidFill>
              </a:rPr>
              <a:t>Lo </a:t>
            </a:r>
            <a:r>
              <a:rPr lang="en-GB" sz="2800" dirty="0" err="1" smtClean="0">
                <a:solidFill>
                  <a:srgbClr val="002060"/>
                </a:solidFill>
              </a:rPr>
              <a:t>Stato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imperiale</a:t>
            </a:r>
            <a:r>
              <a:rPr lang="en-GB" sz="2800" dirty="0" smtClean="0">
                <a:solidFill>
                  <a:srgbClr val="002060"/>
                </a:solidFill>
              </a:rPr>
              <a:t> Qing </a:t>
            </a:r>
            <a:r>
              <a:rPr lang="en-GB" sz="2800" dirty="0" err="1" smtClean="0">
                <a:solidFill>
                  <a:srgbClr val="002060"/>
                </a:solidFill>
              </a:rPr>
              <a:t>nel</a:t>
            </a:r>
            <a:r>
              <a:rPr lang="en-GB" sz="2800" dirty="0" smtClean="0">
                <a:solidFill>
                  <a:srgbClr val="002060"/>
                </a:solidFill>
              </a:rPr>
              <a:t> </a:t>
            </a:r>
            <a:r>
              <a:rPr lang="en-GB" sz="2800" dirty="0" err="1" smtClean="0">
                <a:solidFill>
                  <a:srgbClr val="002060"/>
                </a:solidFill>
              </a:rPr>
              <a:t>Settecento</a:t>
            </a:r>
            <a:endParaRPr lang="en-GB" sz="2800" dirty="0">
              <a:solidFill>
                <a:srgbClr val="002060"/>
              </a:solidFill>
            </a:endParaRPr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>
          <a:xfrm>
            <a:off x="539552" y="6381328"/>
            <a:ext cx="7560840" cy="365125"/>
          </a:xfrm>
        </p:spPr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>
          <a:xfrm>
            <a:off x="8100392" y="6356350"/>
            <a:ext cx="586408" cy="365125"/>
          </a:xfrm>
        </p:spPr>
        <p:txBody>
          <a:bodyPr/>
          <a:lstStyle/>
          <a:p>
            <a:fld id="{BFB70C46-FDDA-420F-91A1-9A3A4415F343}" type="slidenum">
              <a:rPr lang="en-GB" smtClean="0"/>
              <a:t>2</a:t>
            </a:fld>
            <a:r>
              <a:rPr lang="en-GB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04232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en-GB" dirty="0" smtClean="0"/>
              <a:t>Uno </a:t>
            </a:r>
            <a:r>
              <a:rPr lang="en-GB" dirty="0" err="1" smtClean="0"/>
              <a:t>Stato</a:t>
            </a:r>
            <a:r>
              <a:rPr lang="en-GB" dirty="0" smtClean="0"/>
              <a:t> </a:t>
            </a:r>
            <a:r>
              <a:rPr lang="en-GB" dirty="0" err="1" smtClean="0"/>
              <a:t>debole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95536" y="1052736"/>
            <a:ext cx="8291264" cy="5256584"/>
          </a:xfrm>
        </p:spPr>
        <p:txBody>
          <a:bodyPr>
            <a:normAutofit fontScale="85000" lnSpcReduction="10000"/>
          </a:bodyPr>
          <a:lstStyle/>
          <a:p>
            <a:r>
              <a:rPr lang="en-GB" dirty="0" err="1" smtClean="0"/>
              <a:t>Impero</a:t>
            </a:r>
            <a:r>
              <a:rPr lang="en-GB" dirty="0" smtClean="0"/>
              <a:t> Qing come </a:t>
            </a:r>
            <a:r>
              <a:rPr lang="en-GB" dirty="0" err="1" smtClean="0"/>
              <a:t>Stato</a:t>
            </a:r>
            <a:r>
              <a:rPr lang="en-GB" dirty="0" smtClean="0"/>
              <a:t> di </a:t>
            </a:r>
            <a:r>
              <a:rPr lang="en-GB" dirty="0" err="1" smtClean="0"/>
              <a:t>grande</a:t>
            </a:r>
            <a:r>
              <a:rPr lang="en-GB" dirty="0" smtClean="0"/>
              <a:t> </a:t>
            </a:r>
            <a:r>
              <a:rPr lang="en-GB" dirty="0" err="1" smtClean="0"/>
              <a:t>potenza</a:t>
            </a:r>
            <a:r>
              <a:rPr lang="en-GB" dirty="0" smtClean="0"/>
              <a:t> e </a:t>
            </a:r>
            <a:r>
              <a:rPr lang="en-GB" dirty="0" err="1" smtClean="0"/>
              <a:t>ricchezza</a:t>
            </a:r>
            <a:endParaRPr lang="en-GB" dirty="0" smtClean="0"/>
          </a:p>
          <a:p>
            <a:r>
              <a:rPr lang="en-GB" dirty="0" err="1" smtClean="0"/>
              <a:t>Scarsa</a:t>
            </a:r>
            <a:r>
              <a:rPr lang="en-GB" dirty="0" smtClean="0"/>
              <a:t> </a:t>
            </a:r>
            <a:r>
              <a:rPr lang="en-GB" dirty="0" err="1" smtClean="0"/>
              <a:t>penetrazione</a:t>
            </a:r>
            <a:r>
              <a:rPr lang="en-GB" dirty="0" smtClean="0"/>
              <a:t> del </a:t>
            </a:r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statale</a:t>
            </a:r>
            <a:r>
              <a:rPr lang="en-GB" dirty="0" smtClean="0"/>
              <a:t> </a:t>
            </a:r>
            <a:r>
              <a:rPr lang="en-GB" dirty="0" err="1" smtClean="0"/>
              <a:t>nella</a:t>
            </a:r>
            <a:r>
              <a:rPr lang="en-GB" dirty="0" smtClean="0"/>
              <a:t> vita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società</a:t>
            </a:r>
            <a:endParaRPr lang="en-GB" dirty="0" smtClean="0"/>
          </a:p>
          <a:p>
            <a:r>
              <a:rPr lang="en-GB" dirty="0" err="1" smtClean="0"/>
              <a:t>Ruolo</a:t>
            </a:r>
            <a:r>
              <a:rPr lang="en-GB" dirty="0" smtClean="0"/>
              <a:t> </a:t>
            </a:r>
            <a:r>
              <a:rPr lang="en-GB" dirty="0" err="1" smtClean="0"/>
              <a:t>preponderante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proprietari</a:t>
            </a:r>
            <a:r>
              <a:rPr lang="en-GB" dirty="0" smtClean="0"/>
              <a:t> </a:t>
            </a:r>
            <a:r>
              <a:rPr lang="en-GB" dirty="0" err="1" smtClean="0"/>
              <a:t>locali</a:t>
            </a:r>
            <a:r>
              <a:rPr lang="en-GB" dirty="0" smtClean="0"/>
              <a:t> come figure di </a:t>
            </a:r>
            <a:r>
              <a:rPr lang="en-GB" dirty="0" err="1" smtClean="0"/>
              <a:t>riferimento</a:t>
            </a:r>
            <a:r>
              <a:rPr lang="en-GB" dirty="0" smtClean="0"/>
              <a:t> non </a:t>
            </a:r>
            <a:r>
              <a:rPr lang="en-GB" dirty="0" err="1" smtClean="0"/>
              <a:t>ufficiali</a:t>
            </a:r>
            <a:r>
              <a:rPr lang="en-GB" dirty="0" smtClean="0"/>
              <a:t> e </a:t>
            </a:r>
            <a:r>
              <a:rPr lang="en-GB" dirty="0" err="1" smtClean="0"/>
              <a:t>oggetto</a:t>
            </a:r>
            <a:r>
              <a:rPr lang="en-GB" dirty="0" smtClean="0"/>
              <a:t> di </a:t>
            </a:r>
            <a:r>
              <a:rPr lang="en-GB" dirty="0" err="1" smtClean="0"/>
              <a:t>deferenza</a:t>
            </a:r>
            <a:r>
              <a:rPr lang="en-GB" dirty="0" smtClean="0"/>
              <a:t> </a:t>
            </a:r>
          </a:p>
          <a:p>
            <a:r>
              <a:rPr lang="en-GB" dirty="0" err="1"/>
              <a:t>U</a:t>
            </a:r>
            <a:r>
              <a:rPr lang="en-GB" dirty="0" err="1" smtClean="0"/>
              <a:t>na</a:t>
            </a:r>
            <a:r>
              <a:rPr lang="en-GB" dirty="0" smtClean="0"/>
              <a:t> </a:t>
            </a:r>
            <a:r>
              <a:rPr lang="en-GB" i="1" dirty="0" smtClean="0"/>
              <a:t>gentry</a:t>
            </a:r>
            <a:r>
              <a:rPr lang="en-GB" dirty="0" smtClean="0"/>
              <a:t> </a:t>
            </a:r>
            <a:r>
              <a:rPr lang="en-GB" dirty="0" err="1" smtClean="0"/>
              <a:t>cinese</a:t>
            </a:r>
            <a:r>
              <a:rPr lang="en-GB" dirty="0"/>
              <a:t> (circa l’1,5% </a:t>
            </a:r>
            <a:r>
              <a:rPr lang="en-GB" dirty="0" err="1"/>
              <a:t>della</a:t>
            </a:r>
            <a:r>
              <a:rPr lang="en-GB" dirty="0"/>
              <a:t> </a:t>
            </a:r>
            <a:r>
              <a:rPr lang="en-GB" dirty="0" err="1"/>
              <a:t>popolazione</a:t>
            </a:r>
            <a:r>
              <a:rPr lang="en-GB" dirty="0"/>
              <a:t>), </a:t>
            </a:r>
            <a:r>
              <a:rPr lang="en-GB" dirty="0" smtClean="0"/>
              <a:t>ma non </a:t>
            </a:r>
            <a:r>
              <a:rPr lang="en-GB" dirty="0" err="1" smtClean="0"/>
              <a:t>un’aristocrazia</a:t>
            </a:r>
            <a:r>
              <a:rPr lang="en-GB" dirty="0" smtClean="0"/>
              <a:t> </a:t>
            </a:r>
            <a:r>
              <a:rPr lang="en-GB" dirty="0" err="1" smtClean="0"/>
              <a:t>ereditaria</a:t>
            </a:r>
            <a:r>
              <a:rPr lang="en-GB" dirty="0" smtClean="0"/>
              <a:t>, base del </a:t>
            </a:r>
            <a:r>
              <a:rPr lang="en-GB" dirty="0" err="1" smtClean="0"/>
              <a:t>sistema</a:t>
            </a:r>
            <a:r>
              <a:rPr lang="en-GB" dirty="0" smtClean="0"/>
              <a:t> politico Qing: </a:t>
            </a:r>
            <a:r>
              <a:rPr lang="en-GB" dirty="0" err="1" smtClean="0"/>
              <a:t>fornisce</a:t>
            </a:r>
            <a:r>
              <a:rPr lang="en-GB" dirty="0" smtClean="0"/>
              <a:t> </a:t>
            </a:r>
            <a:r>
              <a:rPr lang="en-GB" dirty="0" err="1" smtClean="0"/>
              <a:t>i</a:t>
            </a:r>
            <a:r>
              <a:rPr lang="en-GB" dirty="0" smtClean="0"/>
              <a:t> </a:t>
            </a:r>
            <a:r>
              <a:rPr lang="en-GB" dirty="0" err="1" smtClean="0"/>
              <a:t>funzionari</a:t>
            </a:r>
            <a:r>
              <a:rPr lang="en-GB" dirty="0" smtClean="0"/>
              <a:t>, </a:t>
            </a:r>
            <a:r>
              <a:rPr lang="en-GB" dirty="0" err="1" smtClean="0"/>
              <a:t>detiene</a:t>
            </a:r>
            <a:r>
              <a:rPr lang="en-GB" dirty="0" smtClean="0"/>
              <a:t> </a:t>
            </a:r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informale</a:t>
            </a:r>
            <a:r>
              <a:rPr lang="en-GB" dirty="0" smtClean="0"/>
              <a:t>, </a:t>
            </a:r>
            <a:r>
              <a:rPr lang="en-GB" dirty="0" err="1" smtClean="0"/>
              <a:t>inserita</a:t>
            </a:r>
            <a:r>
              <a:rPr lang="en-GB" dirty="0" smtClean="0"/>
              <a:t> in </a:t>
            </a:r>
            <a:r>
              <a:rPr lang="en-GB" dirty="0" err="1" smtClean="0"/>
              <a:t>una</a:t>
            </a:r>
            <a:r>
              <a:rPr lang="en-GB" dirty="0" smtClean="0"/>
              <a:t> rete di </a:t>
            </a:r>
            <a:r>
              <a:rPr lang="en-GB" dirty="0" err="1" smtClean="0"/>
              <a:t>relazioni</a:t>
            </a:r>
            <a:r>
              <a:rPr lang="en-GB" dirty="0" smtClean="0"/>
              <a:t>, </a:t>
            </a:r>
            <a:r>
              <a:rPr lang="en-GB" dirty="0" err="1" smtClean="0"/>
              <a:t>spesso</a:t>
            </a:r>
            <a:r>
              <a:rPr lang="en-GB" dirty="0" smtClean="0"/>
              <a:t> di </a:t>
            </a:r>
            <a:r>
              <a:rPr lang="en-GB" dirty="0" err="1" smtClean="0"/>
              <a:t>tensioni</a:t>
            </a:r>
            <a:r>
              <a:rPr lang="en-GB" dirty="0" smtClean="0"/>
              <a:t> </a:t>
            </a:r>
            <a:r>
              <a:rPr lang="en-GB" dirty="0" err="1" smtClean="0"/>
              <a:t>locali</a:t>
            </a:r>
            <a:r>
              <a:rPr lang="en-GB" dirty="0" smtClean="0"/>
              <a:t> e con </a:t>
            </a:r>
            <a:r>
              <a:rPr lang="en-GB" dirty="0" err="1" smtClean="0"/>
              <a:t>glI</a:t>
            </a:r>
            <a:r>
              <a:rPr lang="en-GB" dirty="0" smtClean="0"/>
              <a:t> strati </a:t>
            </a:r>
            <a:r>
              <a:rPr lang="en-GB" dirty="0" err="1" smtClean="0"/>
              <a:t>superiori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burocrazia</a:t>
            </a:r>
            <a:r>
              <a:rPr lang="en-GB" dirty="0" smtClean="0"/>
              <a:t> </a:t>
            </a:r>
            <a:r>
              <a:rPr lang="en-GB" dirty="0" err="1" smtClean="0"/>
              <a:t>legati</a:t>
            </a:r>
            <a:r>
              <a:rPr lang="en-GB" dirty="0" smtClean="0"/>
              <a:t> </a:t>
            </a:r>
            <a:r>
              <a:rPr lang="en-GB" dirty="0" err="1" smtClean="0"/>
              <a:t>più</a:t>
            </a:r>
            <a:r>
              <a:rPr lang="en-GB" dirty="0" smtClean="0"/>
              <a:t> </a:t>
            </a:r>
            <a:r>
              <a:rPr lang="en-GB" dirty="0" err="1" smtClean="0"/>
              <a:t>direttamente</a:t>
            </a:r>
            <a:r>
              <a:rPr lang="en-GB" dirty="0" smtClean="0"/>
              <a:t> </a:t>
            </a:r>
            <a:r>
              <a:rPr lang="en-GB" dirty="0" err="1" smtClean="0"/>
              <a:t>alla</a:t>
            </a:r>
            <a:r>
              <a:rPr lang="en-GB" dirty="0" smtClean="0"/>
              <a:t> </a:t>
            </a:r>
            <a:r>
              <a:rPr lang="en-GB" dirty="0" err="1" smtClean="0"/>
              <a:t>dinastia</a:t>
            </a:r>
            <a:endParaRPr lang="en-GB" dirty="0" smtClean="0"/>
          </a:p>
          <a:p>
            <a:r>
              <a:rPr lang="en-GB" dirty="0" smtClean="0"/>
              <a:t>Un </a:t>
            </a:r>
            <a:r>
              <a:rPr lang="en-GB" dirty="0" err="1" smtClean="0"/>
              <a:t>potenziale</a:t>
            </a:r>
            <a:r>
              <a:rPr lang="en-GB" dirty="0" smtClean="0"/>
              <a:t> di </a:t>
            </a:r>
            <a:r>
              <a:rPr lang="en-GB" dirty="0" err="1" smtClean="0"/>
              <a:t>indebolimento</a:t>
            </a:r>
            <a:r>
              <a:rPr lang="en-GB" dirty="0" smtClean="0"/>
              <a:t> </a:t>
            </a:r>
            <a:r>
              <a:rPr lang="en-GB" dirty="0" err="1" smtClean="0"/>
              <a:t>dell’impero</a:t>
            </a:r>
            <a:r>
              <a:rPr lang="en-GB" dirty="0" smtClean="0"/>
              <a:t> (</a:t>
            </a:r>
            <a:r>
              <a:rPr lang="en-GB" dirty="0" err="1" smtClean="0"/>
              <a:t>inizio</a:t>
            </a:r>
            <a:r>
              <a:rPr lang="en-GB" smtClean="0"/>
              <a:t> ‘800)</a:t>
            </a:r>
            <a:endParaRPr lang="en-GB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20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02804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260648"/>
            <a:ext cx="8712968" cy="850106"/>
          </a:xfrm>
        </p:spPr>
        <p:txBody>
          <a:bodyPr/>
          <a:lstStyle/>
          <a:p>
            <a:r>
              <a:rPr lang="en-GB" sz="3500" dirty="0" smtClean="0"/>
              <a:t>Due </a:t>
            </a:r>
            <a:r>
              <a:rPr lang="en-GB" sz="3500" dirty="0" err="1" smtClean="0"/>
              <a:t>immagini</a:t>
            </a:r>
            <a:r>
              <a:rPr lang="en-GB" sz="3500" dirty="0" smtClean="0"/>
              <a:t> </a:t>
            </a:r>
            <a:r>
              <a:rPr lang="en-GB" sz="3500" dirty="0" err="1" smtClean="0"/>
              <a:t>dell’organizzazione</a:t>
            </a:r>
            <a:r>
              <a:rPr lang="en-GB" sz="3500" dirty="0" smtClean="0"/>
              <a:t> </a:t>
            </a:r>
            <a:r>
              <a:rPr lang="en-GB" sz="3500" dirty="0" err="1" smtClean="0"/>
              <a:t>statale</a:t>
            </a:r>
            <a:r>
              <a:rPr lang="en-GB" sz="3500" dirty="0" smtClean="0"/>
              <a:t> Qing</a:t>
            </a:r>
            <a:endParaRPr lang="en-GB" sz="35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1412776"/>
            <a:ext cx="8208912" cy="4752528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 dirty="0" smtClean="0"/>
              <a:t>Lo </a:t>
            </a:r>
            <a:r>
              <a:rPr lang="en-GB" dirty="0" err="1" smtClean="0"/>
              <a:t>Stato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r>
              <a:rPr lang="en-GB" dirty="0" smtClean="0"/>
              <a:t> come forma di </a:t>
            </a:r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autocratico</a:t>
            </a:r>
            <a:r>
              <a:rPr lang="en-GB" dirty="0" smtClean="0"/>
              <a:t> (</a:t>
            </a:r>
            <a:r>
              <a:rPr lang="en-GB" dirty="0" err="1" smtClean="0"/>
              <a:t>burocrazia</a:t>
            </a:r>
            <a:r>
              <a:rPr lang="en-GB" dirty="0" smtClean="0"/>
              <a:t> con </a:t>
            </a:r>
            <a:r>
              <a:rPr lang="en-GB" dirty="0" err="1" smtClean="0"/>
              <a:t>funzioni</a:t>
            </a:r>
            <a:r>
              <a:rPr lang="en-GB" dirty="0" smtClean="0"/>
              <a:t> </a:t>
            </a:r>
            <a:r>
              <a:rPr lang="en-GB" dirty="0" err="1" smtClean="0"/>
              <a:t>fiscali</a:t>
            </a:r>
            <a:r>
              <a:rPr lang="en-GB" dirty="0" smtClean="0"/>
              <a:t> e di </a:t>
            </a:r>
            <a:r>
              <a:rPr lang="en-GB" dirty="0" err="1" smtClean="0"/>
              <a:t>ordine</a:t>
            </a:r>
            <a:r>
              <a:rPr lang="en-GB" dirty="0" smtClean="0"/>
              <a:t> </a:t>
            </a:r>
            <a:r>
              <a:rPr lang="en-GB" dirty="0" err="1" smtClean="0"/>
              <a:t>pubblico</a:t>
            </a:r>
            <a:r>
              <a:rPr lang="en-GB" dirty="0" smtClean="0"/>
              <a:t>) </a:t>
            </a:r>
            <a:r>
              <a:rPr lang="en-GB" dirty="0" err="1" smtClean="0"/>
              <a:t>sovraimposta</a:t>
            </a:r>
            <a:r>
              <a:rPr lang="en-GB" dirty="0" smtClean="0"/>
              <a:t> a </a:t>
            </a:r>
            <a:r>
              <a:rPr lang="en-GB" dirty="0" err="1" smtClean="0"/>
              <a:t>una</a:t>
            </a:r>
            <a:r>
              <a:rPr lang="en-GB" dirty="0" smtClean="0"/>
              <a:t> </a:t>
            </a:r>
            <a:r>
              <a:rPr lang="en-GB" dirty="0" err="1" smtClean="0"/>
              <a:t>struttura</a:t>
            </a:r>
            <a:r>
              <a:rPr lang="en-GB" dirty="0" smtClean="0"/>
              <a:t> </a:t>
            </a:r>
            <a:r>
              <a:rPr lang="en-GB" dirty="0" err="1" smtClean="0"/>
              <a:t>piramidale</a:t>
            </a:r>
            <a:r>
              <a:rPr lang="en-GB" dirty="0" smtClean="0"/>
              <a:t> di </a:t>
            </a:r>
            <a:r>
              <a:rPr lang="en-GB" dirty="0" err="1" smtClean="0"/>
              <a:t>istituzioni</a:t>
            </a:r>
            <a:r>
              <a:rPr lang="en-GB" dirty="0" smtClean="0"/>
              <a:t> </a:t>
            </a:r>
            <a:r>
              <a:rPr lang="en-GB" dirty="0" err="1" smtClean="0"/>
              <a:t>informali</a:t>
            </a:r>
            <a:r>
              <a:rPr lang="en-GB" dirty="0" smtClean="0"/>
              <a:t> </a:t>
            </a:r>
            <a:r>
              <a:rPr lang="en-GB" dirty="0" err="1" smtClean="0"/>
              <a:t>che</a:t>
            </a:r>
            <a:r>
              <a:rPr lang="en-GB" dirty="0" smtClean="0"/>
              <a:t> </a:t>
            </a:r>
            <a:r>
              <a:rPr lang="en-GB" dirty="0" err="1" smtClean="0"/>
              <a:t>governavano</a:t>
            </a:r>
            <a:r>
              <a:rPr lang="en-GB" dirty="0" smtClean="0"/>
              <a:t> di </a:t>
            </a:r>
            <a:r>
              <a:rPr lang="en-GB" dirty="0" err="1" smtClean="0"/>
              <a:t>fatto</a:t>
            </a:r>
            <a:r>
              <a:rPr lang="en-GB" dirty="0" smtClean="0"/>
              <a:t> la </a:t>
            </a:r>
            <a:r>
              <a:rPr lang="en-GB" dirty="0" err="1" smtClean="0"/>
              <a:t>società</a:t>
            </a:r>
            <a:r>
              <a:rPr lang="en-GB" dirty="0" smtClean="0"/>
              <a:t> (</a:t>
            </a:r>
            <a:r>
              <a:rPr lang="en-GB" dirty="0" err="1" smtClean="0"/>
              <a:t>comunità</a:t>
            </a:r>
            <a:r>
              <a:rPr lang="en-GB" dirty="0" smtClean="0"/>
              <a:t> </a:t>
            </a:r>
            <a:r>
              <a:rPr lang="en-GB" dirty="0" err="1" smtClean="0"/>
              <a:t>rurali</a:t>
            </a:r>
            <a:r>
              <a:rPr lang="en-GB" dirty="0" smtClean="0"/>
              <a:t>, clan, </a:t>
            </a:r>
            <a:r>
              <a:rPr lang="en-GB" dirty="0" err="1" smtClean="0"/>
              <a:t>famiglie</a:t>
            </a:r>
            <a:r>
              <a:rPr lang="en-GB" dirty="0" smtClean="0"/>
              <a:t>, </a:t>
            </a:r>
            <a:r>
              <a:rPr lang="en-GB" dirty="0" err="1" smtClean="0"/>
              <a:t>gilde</a:t>
            </a:r>
            <a:r>
              <a:rPr lang="en-GB" dirty="0" smtClean="0"/>
              <a:t>, </a:t>
            </a:r>
            <a:r>
              <a:rPr lang="en-GB" dirty="0" err="1" smtClean="0"/>
              <a:t>società</a:t>
            </a:r>
            <a:r>
              <a:rPr lang="en-GB" dirty="0" smtClean="0"/>
              <a:t> </a:t>
            </a:r>
            <a:r>
              <a:rPr lang="en-GB" dirty="0" err="1" smtClean="0"/>
              <a:t>segrete</a:t>
            </a:r>
            <a:r>
              <a:rPr lang="en-GB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Macchina</a:t>
            </a:r>
            <a:r>
              <a:rPr lang="en-GB" dirty="0" smtClean="0"/>
              <a:t> </a:t>
            </a:r>
            <a:r>
              <a:rPr lang="en-GB" dirty="0" err="1" smtClean="0"/>
              <a:t>dispotica</a:t>
            </a:r>
            <a:r>
              <a:rPr lang="en-GB" dirty="0" smtClean="0"/>
              <a:t> </a:t>
            </a:r>
            <a:r>
              <a:rPr lang="en-GB" dirty="0" err="1" smtClean="0"/>
              <a:t>pronta</a:t>
            </a:r>
            <a:r>
              <a:rPr lang="en-GB" dirty="0" smtClean="0"/>
              <a:t> a </a:t>
            </a:r>
            <a:r>
              <a:rPr lang="en-GB" dirty="0" err="1" smtClean="0"/>
              <a:t>violare</a:t>
            </a:r>
            <a:r>
              <a:rPr lang="en-GB" dirty="0" smtClean="0"/>
              <a:t> </a:t>
            </a:r>
            <a:r>
              <a:rPr lang="en-GB" dirty="0" err="1" smtClean="0"/>
              <a:t>proprietà</a:t>
            </a:r>
            <a:r>
              <a:rPr lang="en-GB" dirty="0" smtClean="0"/>
              <a:t>, vita </a:t>
            </a:r>
            <a:r>
              <a:rPr lang="en-GB" dirty="0" err="1" smtClean="0"/>
              <a:t>privata</a:t>
            </a:r>
            <a:r>
              <a:rPr lang="en-GB" dirty="0" smtClean="0"/>
              <a:t>, </a:t>
            </a:r>
            <a:r>
              <a:rPr lang="en-GB" dirty="0" err="1" smtClean="0"/>
              <a:t>senza</a:t>
            </a:r>
            <a:r>
              <a:rPr lang="en-GB" dirty="0" smtClean="0"/>
              <a:t> </a:t>
            </a:r>
            <a:r>
              <a:rPr lang="en-GB" dirty="0" err="1" smtClean="0"/>
              <a:t>freni</a:t>
            </a:r>
            <a:r>
              <a:rPr lang="en-GB" dirty="0" smtClean="0"/>
              <a:t> e </a:t>
            </a:r>
            <a:r>
              <a:rPr lang="en-GB" dirty="0" err="1" smtClean="0"/>
              <a:t>controlli</a:t>
            </a:r>
            <a:r>
              <a:rPr lang="en-GB" dirty="0" smtClean="0"/>
              <a:t> </a:t>
            </a:r>
            <a:r>
              <a:rPr lang="en-GB" dirty="0" err="1" smtClean="0"/>
              <a:t>legali</a:t>
            </a:r>
            <a:r>
              <a:rPr lang="en-GB" dirty="0" smtClean="0"/>
              <a:t>: </a:t>
            </a:r>
            <a:r>
              <a:rPr lang="en-GB" dirty="0" err="1" smtClean="0"/>
              <a:t>antitesi</a:t>
            </a:r>
            <a:r>
              <a:rPr lang="en-GB" dirty="0" smtClean="0"/>
              <a:t> </a:t>
            </a:r>
            <a:r>
              <a:rPr lang="en-GB" dirty="0" err="1" smtClean="0"/>
              <a:t>dello</a:t>
            </a:r>
            <a:r>
              <a:rPr lang="en-GB" dirty="0" smtClean="0"/>
              <a:t> </a:t>
            </a:r>
            <a:r>
              <a:rPr lang="en-GB" dirty="0" err="1" smtClean="0"/>
              <a:t>Stato</a:t>
            </a:r>
            <a:r>
              <a:rPr lang="en-GB" dirty="0" smtClean="0"/>
              <a:t> </a:t>
            </a:r>
            <a:r>
              <a:rPr lang="en-GB" dirty="0" err="1" smtClean="0"/>
              <a:t>costituzionale</a:t>
            </a:r>
            <a:r>
              <a:rPr lang="en-GB" dirty="0" smtClean="0"/>
              <a:t> </a:t>
            </a:r>
            <a:r>
              <a:rPr lang="en-GB" dirty="0" err="1" smtClean="0"/>
              <a:t>ottocentesco</a:t>
            </a:r>
            <a:r>
              <a:rPr lang="en-GB" dirty="0" smtClean="0"/>
              <a:t> </a:t>
            </a:r>
            <a:r>
              <a:rPr lang="en-GB" dirty="0" err="1" smtClean="0"/>
              <a:t>europeo</a:t>
            </a:r>
            <a:r>
              <a:rPr lang="en-GB" dirty="0" smtClean="0"/>
              <a:t> e causa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mancata</a:t>
            </a:r>
            <a:r>
              <a:rPr lang="en-GB" dirty="0" smtClean="0"/>
              <a:t> </a:t>
            </a:r>
            <a:r>
              <a:rPr lang="en-GB" dirty="0" err="1" smtClean="0"/>
              <a:t>modernizzazione</a:t>
            </a:r>
            <a:r>
              <a:rPr lang="en-GB" dirty="0" smtClean="0"/>
              <a:t> (M. Weber, K. </a:t>
            </a:r>
            <a:r>
              <a:rPr lang="en-GB" dirty="0" err="1" smtClean="0"/>
              <a:t>Wittfogel</a:t>
            </a:r>
            <a:r>
              <a:rPr lang="en-GB" dirty="0" smtClean="0"/>
              <a:t> [la </a:t>
            </a:r>
            <a:r>
              <a:rPr lang="en-GB" dirty="0" err="1" smtClean="0"/>
              <a:t>burocrazia</a:t>
            </a:r>
            <a:r>
              <a:rPr lang="en-GB" dirty="0" smtClean="0"/>
              <a:t> ‘”</a:t>
            </a:r>
            <a:r>
              <a:rPr lang="en-GB" dirty="0" err="1" smtClean="0"/>
              <a:t>idraulica</a:t>
            </a:r>
            <a:r>
              <a:rPr lang="en-GB" dirty="0" smtClean="0"/>
              <a:t>”], E. </a:t>
            </a:r>
            <a:r>
              <a:rPr lang="en-GB" dirty="0" err="1" smtClean="0"/>
              <a:t>Balasz</a:t>
            </a:r>
            <a:r>
              <a:rPr lang="en-GB" dirty="0" smtClean="0"/>
              <a:t>)</a:t>
            </a:r>
          </a:p>
          <a:p>
            <a:pPr marL="514350" indent="-514350">
              <a:buFont typeface="+mj-lt"/>
              <a:buAutoNum type="arabicPeriod"/>
            </a:pPr>
            <a:r>
              <a:rPr lang="en-GB" dirty="0" err="1" smtClean="0"/>
              <a:t>Entrambe</a:t>
            </a:r>
            <a:r>
              <a:rPr lang="en-GB" dirty="0" smtClean="0"/>
              <a:t> </a:t>
            </a:r>
            <a:r>
              <a:rPr lang="en-GB" dirty="0" err="1" smtClean="0"/>
              <a:t>sono</a:t>
            </a:r>
            <a:r>
              <a:rPr lang="en-GB" dirty="0" smtClean="0"/>
              <a:t> </a:t>
            </a:r>
            <a:r>
              <a:rPr lang="en-GB" dirty="0" err="1" smtClean="0"/>
              <a:t>immagini</a:t>
            </a:r>
            <a:r>
              <a:rPr lang="en-GB" dirty="0" smtClean="0"/>
              <a:t> </a:t>
            </a:r>
            <a:r>
              <a:rPr lang="en-GB" dirty="0" err="1" smtClean="0"/>
              <a:t>limitate</a:t>
            </a:r>
            <a:r>
              <a:rPr lang="en-GB" dirty="0" smtClean="0"/>
              <a:t> e non </a:t>
            </a:r>
            <a:r>
              <a:rPr lang="en-GB" dirty="0" err="1" smtClean="0"/>
              <a:t>applicabili</a:t>
            </a:r>
            <a:r>
              <a:rPr lang="en-GB" dirty="0" smtClean="0"/>
              <a:t> </a:t>
            </a:r>
            <a:r>
              <a:rPr lang="en-GB" dirty="0" err="1" smtClean="0"/>
              <a:t>indistintamente</a:t>
            </a:r>
            <a:r>
              <a:rPr lang="en-GB" dirty="0" smtClean="0"/>
              <a:t> a diverse </a:t>
            </a:r>
            <a:r>
              <a:rPr lang="en-GB" dirty="0" err="1" smtClean="0"/>
              <a:t>fasi</a:t>
            </a:r>
            <a:r>
              <a:rPr lang="en-GB" dirty="0" smtClean="0"/>
              <a:t> e </a:t>
            </a:r>
            <a:r>
              <a:rPr lang="en-GB" dirty="0" err="1" smtClean="0"/>
              <a:t>situazioni</a:t>
            </a:r>
            <a:r>
              <a:rPr lang="en-GB" dirty="0" smtClean="0"/>
              <a:t> </a:t>
            </a:r>
            <a:r>
              <a:rPr lang="en-GB" dirty="0" err="1" smtClean="0"/>
              <a:t>storiche</a:t>
            </a:r>
            <a:endParaRPr lang="en-GB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3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928627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964488" cy="850106"/>
          </a:xfrm>
        </p:spPr>
        <p:txBody>
          <a:bodyPr/>
          <a:lstStyle/>
          <a:p>
            <a:r>
              <a:rPr lang="it-IT" dirty="0"/>
              <a:t>Autori di </a:t>
            </a:r>
            <a:r>
              <a:rPr lang="it-IT" dirty="0" smtClean="0"/>
              <a:t>riferimento: </a:t>
            </a:r>
            <a:r>
              <a:rPr lang="it-IT" dirty="0" err="1" smtClean="0"/>
              <a:t>Max</a:t>
            </a:r>
            <a:r>
              <a:rPr lang="it-IT" dirty="0" smtClean="0"/>
              <a:t> Weber (1864-1920)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23528" y="1124744"/>
            <a:ext cx="8424936" cy="5040560"/>
          </a:xfrm>
        </p:spPr>
        <p:txBody>
          <a:bodyPr>
            <a:normAutofit fontScale="92500"/>
          </a:bodyPr>
          <a:lstStyle/>
          <a:p>
            <a:r>
              <a:rPr lang="it-IT" dirty="0" err="1"/>
              <a:t>Max</a:t>
            </a:r>
            <a:r>
              <a:rPr lang="it-IT" dirty="0"/>
              <a:t> </a:t>
            </a:r>
            <a:r>
              <a:rPr lang="it-IT" dirty="0" smtClean="0"/>
              <a:t>Weber:</a:t>
            </a:r>
          </a:p>
          <a:p>
            <a:pPr lvl="1"/>
            <a:r>
              <a:rPr lang="it-IT" i="1" dirty="0" err="1" smtClean="0"/>
              <a:t>Konfuzianismus</a:t>
            </a:r>
            <a:r>
              <a:rPr lang="it-IT" i="1" dirty="0" smtClean="0"/>
              <a:t> </a:t>
            </a:r>
            <a:r>
              <a:rPr lang="it-IT" i="1" dirty="0"/>
              <a:t>und </a:t>
            </a:r>
            <a:r>
              <a:rPr lang="it-IT" i="1" dirty="0" err="1" smtClean="0"/>
              <a:t>Taoismus</a:t>
            </a:r>
            <a:r>
              <a:rPr lang="it-IT" i="1" dirty="0" smtClean="0"/>
              <a:t>, </a:t>
            </a:r>
            <a:r>
              <a:rPr lang="it-IT" dirty="0" smtClean="0"/>
              <a:t>1915</a:t>
            </a:r>
            <a:r>
              <a:rPr lang="it-IT" i="1" dirty="0" smtClean="0"/>
              <a:t> </a:t>
            </a:r>
            <a:r>
              <a:rPr lang="it-IT" dirty="0" smtClean="0"/>
              <a:t>(</a:t>
            </a:r>
            <a:r>
              <a:rPr lang="it-IT" dirty="0" err="1" smtClean="0"/>
              <a:t>tr</a:t>
            </a:r>
            <a:r>
              <a:rPr lang="it-IT" dirty="0" smtClean="0"/>
              <a:t>. </a:t>
            </a:r>
            <a:r>
              <a:rPr lang="it-IT" dirty="0" err="1"/>
              <a:t>i</a:t>
            </a:r>
            <a:r>
              <a:rPr lang="it-IT" dirty="0" err="1" smtClean="0"/>
              <a:t>t</a:t>
            </a:r>
            <a:r>
              <a:rPr lang="it-IT" dirty="0" smtClean="0"/>
              <a:t>. in </a:t>
            </a:r>
            <a:r>
              <a:rPr lang="it-IT" i="1" dirty="0" smtClean="0"/>
              <a:t>Sociologia </a:t>
            </a:r>
            <a:r>
              <a:rPr lang="it-IT" i="1" dirty="0"/>
              <a:t>delle </a:t>
            </a:r>
            <a:r>
              <a:rPr lang="it-IT" i="1" dirty="0" smtClean="0"/>
              <a:t>religioni</a:t>
            </a:r>
            <a:r>
              <a:rPr lang="it-IT" dirty="0" smtClean="0"/>
              <a:t>, saggi </a:t>
            </a:r>
            <a:r>
              <a:rPr lang="it-IT" dirty="0"/>
              <a:t>1890-1920</a:t>
            </a:r>
            <a:r>
              <a:rPr lang="it-IT" dirty="0" smtClean="0"/>
              <a:t>)</a:t>
            </a:r>
          </a:p>
          <a:p>
            <a:pPr lvl="1"/>
            <a:r>
              <a:rPr lang="it-IT" i="1" dirty="0" err="1"/>
              <a:t>Wirtschaft</a:t>
            </a:r>
            <a:r>
              <a:rPr lang="it-IT" i="1" dirty="0"/>
              <a:t> und </a:t>
            </a:r>
            <a:r>
              <a:rPr lang="it-IT" i="1" dirty="0" err="1" smtClean="0"/>
              <a:t>Gesellschaft</a:t>
            </a:r>
            <a:r>
              <a:rPr lang="it-IT" dirty="0" smtClean="0"/>
              <a:t>, 1922</a:t>
            </a:r>
          </a:p>
          <a:p>
            <a:pPr lvl="1"/>
            <a:r>
              <a:rPr lang="it-IT" i="1" dirty="0"/>
              <a:t>Die </a:t>
            </a:r>
            <a:r>
              <a:rPr lang="it-IT" i="1" dirty="0" err="1" smtClean="0"/>
              <a:t>Stadt</a:t>
            </a:r>
            <a:r>
              <a:rPr lang="it-IT" dirty="0" smtClean="0"/>
              <a:t>, 1921</a:t>
            </a:r>
            <a:r>
              <a:rPr lang="it-IT" i="1" dirty="0" smtClean="0"/>
              <a:t> </a:t>
            </a:r>
            <a:r>
              <a:rPr lang="it-IT" dirty="0" smtClean="0"/>
              <a:t>(“</a:t>
            </a:r>
            <a:r>
              <a:rPr lang="it-IT" dirty="0" err="1" smtClean="0"/>
              <a:t>Occidental</a:t>
            </a:r>
            <a:r>
              <a:rPr lang="it-IT" dirty="0"/>
              <a:t>” </a:t>
            </a:r>
            <a:r>
              <a:rPr lang="it-IT" dirty="0" smtClean="0"/>
              <a:t>and “</a:t>
            </a:r>
            <a:r>
              <a:rPr lang="it-IT" dirty="0" err="1" smtClean="0"/>
              <a:t>Oriental</a:t>
            </a:r>
            <a:r>
              <a:rPr lang="it-IT" dirty="0"/>
              <a:t>” </a:t>
            </a:r>
            <a:r>
              <a:rPr lang="it-IT" dirty="0" err="1" smtClean="0"/>
              <a:t>urbanism</a:t>
            </a:r>
            <a:r>
              <a:rPr lang="it-IT" dirty="0" smtClean="0"/>
              <a:t>)</a:t>
            </a:r>
            <a:endParaRPr lang="it-IT" i="1" dirty="0" smtClean="0"/>
          </a:p>
          <a:p>
            <a:pPr lvl="1"/>
            <a:r>
              <a:rPr lang="it-IT" dirty="0" smtClean="0"/>
              <a:t>Stabilità frutto di equilibrio tra una autocrazia </a:t>
            </a:r>
            <a:r>
              <a:rPr lang="it-IT" dirty="0"/>
              <a:t>burocratica </a:t>
            </a:r>
            <a:r>
              <a:rPr lang="it-IT" dirty="0" smtClean="0"/>
              <a:t>(</a:t>
            </a:r>
            <a:r>
              <a:rPr lang="it-IT" dirty="0"/>
              <a:t>“</a:t>
            </a:r>
            <a:r>
              <a:rPr lang="it-IT" dirty="0" smtClean="0"/>
              <a:t>burocrazia patrimoniale</a:t>
            </a:r>
            <a:r>
              <a:rPr lang="it-IT" dirty="0"/>
              <a:t> </a:t>
            </a:r>
            <a:r>
              <a:rPr lang="it-IT" dirty="0" smtClean="0"/>
              <a:t>”=potere discendente da quello personale del sovrano e basato su decisioni personali, arbitrarie e perfino irrazionali) e il potere locale dei lignaggi e delle gilde</a:t>
            </a:r>
            <a:endParaRPr lang="it-IT" i="1" dirty="0"/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4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673869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850106"/>
          </a:xfrm>
        </p:spPr>
        <p:txBody>
          <a:bodyPr/>
          <a:lstStyle/>
          <a:p>
            <a:r>
              <a:rPr lang="it-IT" sz="3400" dirty="0" smtClean="0"/>
              <a:t>Autori di riferimento: K. A. </a:t>
            </a:r>
            <a:r>
              <a:rPr lang="it-IT" sz="3400" dirty="0" err="1" smtClean="0"/>
              <a:t>Wittfogel</a:t>
            </a:r>
            <a:r>
              <a:rPr lang="it-IT" sz="3400" dirty="0" smtClean="0"/>
              <a:t> (1896-1988)</a:t>
            </a:r>
            <a:endParaRPr lang="it-IT" sz="34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it-IT" dirty="0" smtClean="0"/>
              <a:t>Karl </a:t>
            </a:r>
            <a:r>
              <a:rPr lang="it-IT" dirty="0" err="1" smtClean="0"/>
              <a:t>Augustus</a:t>
            </a:r>
            <a:r>
              <a:rPr lang="it-IT" dirty="0" smtClean="0"/>
              <a:t> </a:t>
            </a:r>
            <a:r>
              <a:rPr lang="it-IT" dirty="0" err="1" smtClean="0"/>
              <a:t>Wittfogel</a:t>
            </a:r>
            <a:r>
              <a:rPr lang="it-IT" dirty="0" smtClean="0"/>
              <a:t>:</a:t>
            </a:r>
          </a:p>
          <a:p>
            <a:pPr lvl="1"/>
            <a:r>
              <a:rPr lang="de-DE" i="1" dirty="0" smtClean="0"/>
              <a:t>Storia </a:t>
            </a:r>
            <a:r>
              <a:rPr lang="de-DE" i="1" dirty="0"/>
              <a:t>della </a:t>
            </a:r>
            <a:r>
              <a:rPr lang="de-DE" i="1" dirty="0" err="1"/>
              <a:t>società</a:t>
            </a:r>
            <a:r>
              <a:rPr lang="de-DE" i="1" dirty="0"/>
              <a:t> </a:t>
            </a:r>
            <a:r>
              <a:rPr lang="de-DE" i="1" dirty="0" err="1"/>
              <a:t>borghese</a:t>
            </a:r>
            <a:r>
              <a:rPr lang="de-DE" dirty="0"/>
              <a:t> (</a:t>
            </a:r>
            <a:r>
              <a:rPr lang="de-DE" i="1" dirty="0"/>
              <a:t>Geschichte der bürgerlichen </a:t>
            </a:r>
            <a:r>
              <a:rPr lang="de-DE" i="1" dirty="0" smtClean="0"/>
              <a:t>Gesellschaft</a:t>
            </a:r>
            <a:r>
              <a:rPr lang="de-DE" dirty="0" smtClean="0"/>
              <a:t>) 1924</a:t>
            </a:r>
          </a:p>
          <a:p>
            <a:pPr lvl="1"/>
            <a:r>
              <a:rPr lang="it-IT" i="1" dirty="0"/>
              <a:t>Economia e società della Cina</a:t>
            </a:r>
            <a:r>
              <a:rPr lang="it-IT" dirty="0"/>
              <a:t> (</a:t>
            </a:r>
            <a:r>
              <a:rPr lang="it-IT" i="1" dirty="0" err="1"/>
              <a:t>Wirtschaft</a:t>
            </a:r>
            <a:r>
              <a:rPr lang="it-IT" i="1" dirty="0"/>
              <a:t> und </a:t>
            </a:r>
            <a:r>
              <a:rPr lang="it-IT" i="1" dirty="0" err="1"/>
              <a:t>Gesellschaft</a:t>
            </a:r>
            <a:r>
              <a:rPr lang="it-IT" i="1" dirty="0"/>
              <a:t> </a:t>
            </a:r>
            <a:r>
              <a:rPr lang="it-IT" i="1" dirty="0" err="1" smtClean="0"/>
              <a:t>Chinas</a:t>
            </a:r>
            <a:r>
              <a:rPr lang="it-IT" dirty="0" smtClean="0"/>
              <a:t>), 1931: la teoria della «società idraulica»</a:t>
            </a:r>
          </a:p>
          <a:p>
            <a:pPr lvl="1"/>
            <a:r>
              <a:rPr lang="it-IT" i="1" dirty="0"/>
              <a:t>Il dispotismo </a:t>
            </a:r>
            <a:r>
              <a:rPr lang="it-IT" i="1" dirty="0" smtClean="0"/>
              <a:t>orientale. Un'indagine </a:t>
            </a:r>
            <a:r>
              <a:rPr lang="it-IT" i="1" dirty="0"/>
              <a:t>comparata del potere </a:t>
            </a:r>
            <a:r>
              <a:rPr lang="it-IT" i="1" dirty="0" smtClean="0"/>
              <a:t>assoluto </a:t>
            </a:r>
            <a:r>
              <a:rPr lang="it-IT" dirty="0" smtClean="0"/>
              <a:t>(</a:t>
            </a:r>
            <a:r>
              <a:rPr lang="it-IT" i="1" dirty="0" smtClean="0"/>
              <a:t>Die </a:t>
            </a:r>
            <a:r>
              <a:rPr lang="it-IT" i="1" dirty="0" err="1"/>
              <a:t>orientalische</a:t>
            </a:r>
            <a:r>
              <a:rPr lang="it-IT" i="1" dirty="0"/>
              <a:t> </a:t>
            </a:r>
            <a:r>
              <a:rPr lang="it-IT" i="1" dirty="0" err="1" smtClean="0"/>
              <a:t>Despotie</a:t>
            </a:r>
            <a:r>
              <a:rPr lang="it-IT" i="1" dirty="0" smtClean="0"/>
              <a:t>. </a:t>
            </a:r>
            <a:r>
              <a:rPr lang="it-IT" i="1" dirty="0" err="1"/>
              <a:t>Eine</a:t>
            </a:r>
            <a:r>
              <a:rPr lang="it-IT" i="1" dirty="0"/>
              <a:t> </a:t>
            </a:r>
            <a:r>
              <a:rPr lang="it-IT" i="1" dirty="0" err="1"/>
              <a:t>vergleichende</a:t>
            </a:r>
            <a:r>
              <a:rPr lang="it-IT" i="1" dirty="0"/>
              <a:t> </a:t>
            </a:r>
            <a:r>
              <a:rPr lang="it-IT" i="1" dirty="0" err="1"/>
              <a:t>Untersuchung</a:t>
            </a:r>
            <a:r>
              <a:rPr lang="it-IT" i="1" dirty="0"/>
              <a:t> </a:t>
            </a:r>
            <a:r>
              <a:rPr lang="it-IT" i="1" dirty="0" err="1"/>
              <a:t>totaler</a:t>
            </a:r>
            <a:r>
              <a:rPr lang="it-IT" i="1" dirty="0"/>
              <a:t> </a:t>
            </a:r>
            <a:r>
              <a:rPr lang="it-IT" i="1" dirty="0" err="1" smtClean="0"/>
              <a:t>Macht</a:t>
            </a:r>
            <a:r>
              <a:rPr lang="it-IT" dirty="0" smtClean="0"/>
              <a:t>), </a:t>
            </a:r>
            <a:r>
              <a:rPr lang="it-IT" dirty="0"/>
              <a:t>Colonia-Berlino 1962: uno </a:t>
            </a:r>
            <a:r>
              <a:rPr lang="it-IT" dirty="0" smtClean="0"/>
              <a:t>Stato </a:t>
            </a:r>
            <a:r>
              <a:rPr lang="it-IT" dirty="0"/>
              <a:t>centrale burocratico con un sovrano assoluto al vertice, che dispone da solo del potere e delle risorse per dirigere grandi schiere di </a:t>
            </a:r>
            <a:r>
              <a:rPr lang="it-IT" dirty="0" smtClean="0"/>
              <a:t>lavoratori nella direzione di una società idraulica</a:t>
            </a:r>
          </a:p>
          <a:p>
            <a:pPr lvl="1"/>
            <a:r>
              <a:rPr lang="it-IT" dirty="0" smtClean="0"/>
              <a:t>I critici di </a:t>
            </a:r>
            <a:r>
              <a:rPr lang="it-IT" dirty="0" err="1" smtClean="0"/>
              <a:t>Wittfogel</a:t>
            </a:r>
            <a:r>
              <a:rPr lang="it-IT" dirty="0" smtClean="0"/>
              <a:t>: </a:t>
            </a:r>
            <a:r>
              <a:rPr lang="it-IT" dirty="0" err="1" smtClean="0"/>
              <a:t>Needham</a:t>
            </a:r>
            <a:r>
              <a:rPr lang="it-IT" dirty="0" smtClean="0"/>
              <a:t>, </a:t>
            </a:r>
            <a:r>
              <a:rPr lang="it-IT" dirty="0" err="1" smtClean="0"/>
              <a:t>Barrington</a:t>
            </a:r>
            <a:r>
              <a:rPr lang="it-IT" dirty="0" smtClean="0"/>
              <a:t> Moore, </a:t>
            </a:r>
            <a:r>
              <a:rPr lang="it-IT" dirty="0" err="1" smtClean="0"/>
              <a:t>Vidal-Nacquet</a:t>
            </a:r>
            <a:r>
              <a:rPr lang="it-IT" dirty="0" smtClean="0"/>
              <a:t>; i seguaci: Huntington</a:t>
            </a:r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5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84739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507288" cy="850106"/>
          </a:xfrm>
        </p:spPr>
        <p:txBody>
          <a:bodyPr/>
          <a:lstStyle/>
          <a:p>
            <a:r>
              <a:rPr lang="it-IT" sz="3200" dirty="0" smtClean="0"/>
              <a:t>Autori di riferimento: </a:t>
            </a:r>
            <a:r>
              <a:rPr lang="it-IT" sz="3200" dirty="0" err="1" smtClean="0"/>
              <a:t>Étienne</a:t>
            </a:r>
            <a:r>
              <a:rPr lang="it-IT" sz="3200" dirty="0" smtClean="0"/>
              <a:t> </a:t>
            </a:r>
            <a:r>
              <a:rPr lang="it-IT" sz="3200" dirty="0" err="1" smtClean="0"/>
              <a:t>Balasz</a:t>
            </a:r>
            <a:r>
              <a:rPr lang="it-IT" sz="3200" dirty="0" smtClean="0"/>
              <a:t> (1905-1963)</a:t>
            </a:r>
            <a:endParaRPr lang="it-IT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i="1" dirty="0"/>
              <a:t>Chinese Civilization and Bureaucracy; Variations on a </a:t>
            </a:r>
            <a:r>
              <a:rPr lang="en-US" i="1" dirty="0" smtClean="0"/>
              <a:t>Theme</a:t>
            </a:r>
            <a:r>
              <a:rPr lang="en-US" dirty="0" smtClean="0"/>
              <a:t>, New Haven, Yale </a:t>
            </a:r>
            <a:r>
              <a:rPr lang="en-US" dirty="0"/>
              <a:t>University Press, </a:t>
            </a:r>
            <a:r>
              <a:rPr lang="en-US" dirty="0" smtClean="0"/>
              <a:t>1964 (tr. </a:t>
            </a:r>
            <a:r>
              <a:rPr lang="en-US" dirty="0" err="1" smtClean="0"/>
              <a:t>fr.</a:t>
            </a:r>
            <a:r>
              <a:rPr lang="en-US" dirty="0" smtClean="0"/>
              <a:t> 1968)</a:t>
            </a:r>
          </a:p>
          <a:p>
            <a:pPr lvl="1"/>
            <a:r>
              <a:rPr lang="en-US" dirty="0" err="1" smtClean="0"/>
              <a:t>Burocrazia</a:t>
            </a:r>
            <a:r>
              <a:rPr lang="en-US" dirty="0" smtClean="0"/>
              <a:t> come </a:t>
            </a:r>
            <a:r>
              <a:rPr lang="en-US" dirty="0" err="1" smtClean="0"/>
              <a:t>fondamento</a:t>
            </a:r>
            <a:r>
              <a:rPr lang="en-US" dirty="0" smtClean="0"/>
              <a:t>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continuità</a:t>
            </a:r>
            <a:r>
              <a:rPr lang="en-US" dirty="0" smtClean="0"/>
              <a:t> e </a:t>
            </a:r>
            <a:r>
              <a:rPr lang="en-US" dirty="0" err="1" smtClean="0"/>
              <a:t>della</a:t>
            </a:r>
            <a:r>
              <a:rPr lang="en-US" dirty="0" smtClean="0"/>
              <a:t> </a:t>
            </a:r>
            <a:r>
              <a:rPr lang="en-US" dirty="0" err="1" smtClean="0"/>
              <a:t>stabilità</a:t>
            </a:r>
            <a:r>
              <a:rPr lang="en-US" dirty="0" smtClean="0"/>
              <a:t> </a:t>
            </a:r>
            <a:r>
              <a:rPr lang="en-US" dirty="0" err="1" smtClean="0"/>
              <a:t>sociale</a:t>
            </a:r>
            <a:r>
              <a:rPr lang="en-US" dirty="0" smtClean="0"/>
              <a:t>: “</a:t>
            </a:r>
            <a:r>
              <a:rPr lang="en-US" dirty="0"/>
              <a:t>Responsible </a:t>
            </a:r>
            <a:r>
              <a:rPr lang="en-US" dirty="0" smtClean="0"/>
              <a:t>for a broad  range  of managerial activities vital for agriculture</a:t>
            </a:r>
            <a:r>
              <a:rPr lang="en-US" dirty="0"/>
              <a:t>, </a:t>
            </a:r>
            <a:r>
              <a:rPr lang="en-US" dirty="0" smtClean="0"/>
              <a:t>safety</a:t>
            </a:r>
            <a:r>
              <a:rPr lang="en-US" dirty="0"/>
              <a:t>, </a:t>
            </a:r>
            <a:r>
              <a:rPr lang="en-US" dirty="0" smtClean="0"/>
              <a:t>and civilized life</a:t>
            </a:r>
            <a:r>
              <a:rPr lang="en-US" dirty="0"/>
              <a:t>, </a:t>
            </a:r>
            <a:r>
              <a:rPr lang="en-US" dirty="0" smtClean="0"/>
              <a:t>this was an elite not of narrow  specialists  but of men thoroughly grounded in the classics and endowed with the skills and tastes befitting a Chinese gentleman</a:t>
            </a:r>
            <a:r>
              <a:rPr lang="fr-FR" dirty="0" smtClean="0"/>
              <a:t>« </a:t>
            </a:r>
          </a:p>
          <a:p>
            <a:pPr lvl="1"/>
            <a:r>
              <a:rPr lang="fr-FR" dirty="0" err="1" smtClean="0"/>
              <a:t>Burocrazia</a:t>
            </a:r>
            <a:r>
              <a:rPr lang="fr-FR" dirty="0" smtClean="0"/>
              <a:t> come </a:t>
            </a:r>
            <a:r>
              <a:rPr lang="fr-FR" dirty="0" err="1" smtClean="0"/>
              <a:t>organismo</a:t>
            </a:r>
            <a:r>
              <a:rPr lang="fr-FR" dirty="0" smtClean="0"/>
              <a:t> </a:t>
            </a:r>
            <a:r>
              <a:rPr lang="fr-FR" dirty="0" err="1" smtClean="0"/>
              <a:t>pervasivo</a:t>
            </a:r>
            <a:r>
              <a:rPr lang="fr-FR" dirty="0" smtClean="0"/>
              <a:t> </a:t>
            </a:r>
            <a:r>
              <a:rPr lang="fr-FR" dirty="0" err="1" smtClean="0"/>
              <a:t>strumento</a:t>
            </a:r>
            <a:r>
              <a:rPr lang="fr-FR" dirty="0" smtClean="0"/>
              <a:t> </a:t>
            </a:r>
            <a:r>
              <a:rPr lang="fr-FR" dirty="0" err="1" smtClean="0"/>
              <a:t>del</a:t>
            </a:r>
            <a:r>
              <a:rPr lang="fr-FR" dirty="0" smtClean="0"/>
              <a:t> </a:t>
            </a:r>
            <a:r>
              <a:rPr lang="fr-FR" dirty="0" err="1" smtClean="0"/>
              <a:t>potere</a:t>
            </a:r>
            <a:r>
              <a:rPr lang="fr-FR" dirty="0" smtClean="0"/>
              <a:t> </a:t>
            </a:r>
            <a:r>
              <a:rPr lang="fr-FR" dirty="0" err="1" smtClean="0"/>
              <a:t>dello</a:t>
            </a:r>
            <a:r>
              <a:rPr lang="fr-FR" dirty="0" smtClean="0"/>
              <a:t> </a:t>
            </a:r>
            <a:r>
              <a:rPr lang="fr-FR" dirty="0" err="1" smtClean="0"/>
              <a:t>Stato</a:t>
            </a:r>
            <a:r>
              <a:rPr lang="fr-FR" dirty="0" smtClean="0"/>
              <a:t> ai </a:t>
            </a:r>
            <a:r>
              <a:rPr lang="fr-FR" dirty="0" err="1" smtClean="0"/>
              <a:t>danni</a:t>
            </a:r>
            <a:r>
              <a:rPr lang="fr-FR" dirty="0" smtClean="0"/>
              <a:t> dei </a:t>
            </a:r>
            <a:r>
              <a:rPr lang="fr-FR" dirty="0" err="1" smtClean="0"/>
              <a:t>privati</a:t>
            </a:r>
            <a:r>
              <a:rPr lang="fr-FR" dirty="0" smtClean="0"/>
              <a:t>: </a:t>
            </a:r>
            <a:r>
              <a:rPr lang="fr-FR" dirty="0" err="1" smtClean="0"/>
              <a:t>mancanza</a:t>
            </a:r>
            <a:r>
              <a:rPr lang="fr-FR" dirty="0" smtClean="0"/>
              <a:t> di </a:t>
            </a:r>
            <a:r>
              <a:rPr lang="fr-FR" dirty="0" err="1" smtClean="0"/>
              <a:t>libertà</a:t>
            </a:r>
            <a:r>
              <a:rPr lang="fr-FR" dirty="0" smtClean="0"/>
              <a:t>, </a:t>
            </a:r>
            <a:r>
              <a:rPr lang="fr-FR" dirty="0" err="1" smtClean="0"/>
              <a:t>diritti</a:t>
            </a:r>
            <a:r>
              <a:rPr lang="fr-FR" dirty="0" smtClean="0"/>
              <a:t>, </a:t>
            </a:r>
            <a:r>
              <a:rPr lang="fr-FR" dirty="0" err="1" smtClean="0"/>
              <a:t>sicurezza</a:t>
            </a:r>
            <a:r>
              <a:rPr lang="fr-FR" dirty="0" smtClean="0"/>
              <a:t> </a:t>
            </a:r>
            <a:r>
              <a:rPr lang="fr-FR" dirty="0" err="1" smtClean="0"/>
              <a:t>della</a:t>
            </a:r>
            <a:r>
              <a:rPr lang="fr-FR" dirty="0" smtClean="0"/>
              <a:t> </a:t>
            </a:r>
            <a:r>
              <a:rPr lang="fr-FR" dirty="0" err="1" smtClean="0"/>
              <a:t>proprietà</a:t>
            </a:r>
            <a:r>
              <a:rPr lang="fr-FR" dirty="0" smtClean="0"/>
              <a:t>, </a:t>
            </a:r>
            <a:r>
              <a:rPr lang="fr-FR" dirty="0" err="1" smtClean="0"/>
              <a:t>esposizione</a:t>
            </a:r>
            <a:r>
              <a:rPr lang="fr-FR" dirty="0" smtClean="0"/>
              <a:t> a </a:t>
            </a:r>
            <a:r>
              <a:rPr lang="fr-FR" dirty="0" err="1" smtClean="0"/>
              <a:t>estorsioni</a:t>
            </a:r>
            <a:r>
              <a:rPr lang="fr-FR" dirty="0" smtClean="0"/>
              <a:t> da parte </a:t>
            </a:r>
            <a:r>
              <a:rPr lang="fr-FR" dirty="0" err="1" smtClean="0"/>
              <a:t>della</a:t>
            </a:r>
            <a:r>
              <a:rPr lang="fr-FR" dirty="0" smtClean="0"/>
              <a:t> </a:t>
            </a:r>
            <a:r>
              <a:rPr lang="fr-FR" dirty="0" err="1" smtClean="0"/>
              <a:t>burocrazia</a:t>
            </a:r>
            <a:endParaRPr lang="fr-FR" dirty="0" smtClean="0"/>
          </a:p>
          <a:p>
            <a:pPr lvl="1"/>
            <a:r>
              <a:rPr lang="fr-FR" dirty="0" err="1" smtClean="0"/>
              <a:t>Cina</a:t>
            </a:r>
            <a:r>
              <a:rPr lang="fr-FR" dirty="0" smtClean="0"/>
              <a:t> </a:t>
            </a:r>
            <a:r>
              <a:rPr lang="fr-FR" dirty="0" err="1" smtClean="0"/>
              <a:t>imperiale</a:t>
            </a:r>
            <a:r>
              <a:rPr lang="fr-FR" dirty="0" smtClean="0"/>
              <a:t> come « </a:t>
            </a:r>
            <a:r>
              <a:rPr lang="fr-FR" dirty="0" err="1" smtClean="0"/>
              <a:t>totalitaria</a:t>
            </a:r>
            <a:r>
              <a:rPr lang="fr-FR" dirty="0" smtClean="0"/>
              <a:t> »</a:t>
            </a:r>
          </a:p>
          <a:p>
            <a:r>
              <a:rPr lang="fr-FR" i="1" dirty="0" smtClean="0"/>
              <a:t>Histoire </a:t>
            </a:r>
            <a:r>
              <a:rPr lang="fr-FR" i="1" dirty="0"/>
              <a:t>et institutions de la Chine ancienne des origines au XIIe siècle après J. C.</a:t>
            </a:r>
            <a:r>
              <a:rPr lang="fr-FR" dirty="0"/>
              <a:t>, </a:t>
            </a:r>
            <a:r>
              <a:rPr lang="fr-FR" dirty="0" smtClean="0"/>
              <a:t>1967</a:t>
            </a:r>
          </a:p>
          <a:p>
            <a:endParaRPr lang="it-IT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6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708564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512" y="274638"/>
            <a:ext cx="8856984" cy="1066130"/>
          </a:xfrm>
        </p:spPr>
        <p:txBody>
          <a:bodyPr/>
          <a:lstStyle/>
          <a:p>
            <a:r>
              <a:rPr lang="en-GB" sz="3200" dirty="0" err="1" smtClean="0"/>
              <a:t>Evoluzione</a:t>
            </a:r>
            <a:r>
              <a:rPr lang="en-GB" sz="3200" dirty="0" smtClean="0"/>
              <a:t> del </a:t>
            </a:r>
            <a:r>
              <a:rPr lang="en-GB" sz="3200" dirty="0" err="1" smtClean="0"/>
              <a:t>sistema</a:t>
            </a:r>
            <a:r>
              <a:rPr lang="en-GB" sz="3200" dirty="0" smtClean="0"/>
              <a:t> di </a:t>
            </a:r>
            <a:r>
              <a:rPr lang="en-GB" sz="3200" dirty="0" err="1" smtClean="0"/>
              <a:t>potere</a:t>
            </a:r>
            <a:r>
              <a:rPr lang="en-GB" sz="3200" dirty="0" smtClean="0"/>
              <a:t> </a:t>
            </a:r>
            <a:r>
              <a:rPr lang="en-GB" sz="3200" dirty="0" err="1" smtClean="0"/>
              <a:t>imperiale</a:t>
            </a:r>
            <a:r>
              <a:rPr lang="en-GB" sz="3200" dirty="0" smtClean="0"/>
              <a:t> sotto </a:t>
            </a:r>
            <a:r>
              <a:rPr lang="en-GB" sz="3200" dirty="0" err="1" smtClean="0"/>
              <a:t>i</a:t>
            </a:r>
            <a:r>
              <a:rPr lang="en-GB" sz="3200" dirty="0" smtClean="0"/>
              <a:t> Ming</a:t>
            </a:r>
            <a:endParaRPr lang="en-GB" sz="3200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Ming: </a:t>
            </a:r>
            <a:r>
              <a:rPr lang="en-GB" dirty="0" err="1" smtClean="0"/>
              <a:t>accentramento</a:t>
            </a:r>
            <a:r>
              <a:rPr lang="en-GB" dirty="0" smtClean="0"/>
              <a:t> e </a:t>
            </a:r>
            <a:r>
              <a:rPr lang="en-GB" dirty="0" err="1" smtClean="0"/>
              <a:t>rafforzamento</a:t>
            </a:r>
            <a:r>
              <a:rPr lang="en-GB" dirty="0" smtClean="0"/>
              <a:t> </a:t>
            </a:r>
            <a:r>
              <a:rPr lang="en-GB" dirty="0" err="1" smtClean="0"/>
              <a:t>dell’autorità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r>
              <a:rPr lang="en-GB" dirty="0" smtClean="0"/>
              <a:t> sotto </a:t>
            </a:r>
            <a:r>
              <a:rPr lang="en-GB" dirty="0" err="1" smtClean="0"/>
              <a:t>Hongwu</a:t>
            </a:r>
            <a:r>
              <a:rPr lang="en-GB" dirty="0" smtClean="0"/>
              <a:t>, </a:t>
            </a:r>
            <a:r>
              <a:rPr lang="en-GB" dirty="0" err="1" smtClean="0"/>
              <a:t>ruolo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Segeretari</a:t>
            </a:r>
            <a:r>
              <a:rPr lang="en-GB" dirty="0" smtClean="0"/>
              <a:t> e </a:t>
            </a:r>
            <a:r>
              <a:rPr lang="en-GB" dirty="0" err="1" smtClean="0"/>
              <a:t>degli</a:t>
            </a:r>
            <a:r>
              <a:rPr lang="en-GB" dirty="0" smtClean="0"/>
              <a:t> </a:t>
            </a:r>
            <a:r>
              <a:rPr lang="en-GB" dirty="0" err="1" smtClean="0"/>
              <a:t>eunuchi</a:t>
            </a:r>
            <a:r>
              <a:rPr lang="en-GB" dirty="0" smtClean="0"/>
              <a:t> come </a:t>
            </a:r>
            <a:r>
              <a:rPr lang="en-GB" dirty="0" err="1" smtClean="0"/>
              <a:t>strumenti</a:t>
            </a:r>
            <a:r>
              <a:rPr lang="en-GB" dirty="0" smtClean="0"/>
              <a:t> del </a:t>
            </a:r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r>
              <a:rPr lang="en-GB" dirty="0" smtClean="0"/>
              <a:t>, </a:t>
            </a:r>
            <a:r>
              <a:rPr lang="en-GB" dirty="0" err="1" smtClean="0"/>
              <a:t>controlli</a:t>
            </a:r>
            <a:r>
              <a:rPr lang="en-GB" dirty="0" smtClean="0"/>
              <a:t> </a:t>
            </a:r>
            <a:r>
              <a:rPr lang="en-GB" dirty="0" err="1" smtClean="0"/>
              <a:t>polizieschi</a:t>
            </a:r>
            <a:r>
              <a:rPr lang="en-GB" dirty="0" smtClean="0"/>
              <a:t> </a:t>
            </a:r>
            <a:r>
              <a:rPr lang="en-GB" dirty="0" err="1" smtClean="0"/>
              <a:t>sul</a:t>
            </a:r>
            <a:r>
              <a:rPr lang="en-GB" dirty="0" smtClean="0"/>
              <a:t> </a:t>
            </a:r>
            <a:r>
              <a:rPr lang="en-GB" dirty="0" err="1" smtClean="0"/>
              <a:t>funzionariato</a:t>
            </a:r>
            <a:r>
              <a:rPr lang="en-GB" dirty="0" smtClean="0"/>
              <a:t>, </a:t>
            </a:r>
            <a:r>
              <a:rPr lang="en-GB" dirty="0" err="1" smtClean="0"/>
              <a:t>culto</a:t>
            </a:r>
            <a:r>
              <a:rPr lang="en-GB" dirty="0" smtClean="0"/>
              <a:t> </a:t>
            </a:r>
            <a:r>
              <a:rPr lang="en-GB" dirty="0" err="1" smtClean="0"/>
              <a:t>dell’imperatore</a:t>
            </a:r>
            <a:r>
              <a:rPr lang="en-GB" dirty="0" smtClean="0"/>
              <a:t>, </a:t>
            </a:r>
            <a:r>
              <a:rPr lang="en-GB" dirty="0" err="1" smtClean="0"/>
              <a:t>assoggettamento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burocrazia</a:t>
            </a:r>
            <a:endParaRPr lang="en-GB" dirty="0" smtClean="0"/>
          </a:p>
          <a:p>
            <a:r>
              <a:rPr lang="en-GB" dirty="0" err="1" smtClean="0"/>
              <a:t>Virata</a:t>
            </a:r>
            <a:r>
              <a:rPr lang="en-GB" dirty="0" smtClean="0"/>
              <a:t> </a:t>
            </a:r>
            <a:r>
              <a:rPr lang="en-GB" dirty="0" err="1" smtClean="0"/>
              <a:t>dispotica</a:t>
            </a:r>
            <a:r>
              <a:rPr lang="en-GB" dirty="0" smtClean="0"/>
              <a:t> del </a:t>
            </a:r>
            <a:r>
              <a:rPr lang="en-GB" dirty="0" err="1" smtClean="0"/>
              <a:t>tardo</a:t>
            </a:r>
            <a:r>
              <a:rPr lang="en-GB" dirty="0" smtClean="0"/>
              <a:t> sec. XIV</a:t>
            </a:r>
            <a:endParaRPr lang="en-GB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7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193904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2074"/>
          </a:xfrm>
        </p:spPr>
        <p:txBody>
          <a:bodyPr/>
          <a:lstStyle/>
          <a:p>
            <a:r>
              <a:rPr lang="en-GB" dirty="0" smtClean="0"/>
              <a:t>Qing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51520" y="908720"/>
            <a:ext cx="8496944" cy="5256584"/>
          </a:xfrm>
        </p:spPr>
        <p:txBody>
          <a:bodyPr>
            <a:normAutofit fontScale="70000" lnSpcReduction="20000"/>
          </a:bodyPr>
          <a:lstStyle/>
          <a:p>
            <a:r>
              <a:rPr lang="en-GB" dirty="0" err="1" smtClean="0"/>
              <a:t>Struttura</a:t>
            </a:r>
            <a:r>
              <a:rPr lang="en-GB" dirty="0" smtClean="0"/>
              <a:t> di </a:t>
            </a:r>
            <a:r>
              <a:rPr lang="en-GB" dirty="0" err="1" smtClean="0"/>
              <a:t>fondo</a:t>
            </a:r>
            <a:r>
              <a:rPr lang="en-GB" dirty="0" smtClean="0"/>
              <a:t> </a:t>
            </a:r>
            <a:r>
              <a:rPr lang="en-GB" dirty="0" err="1" smtClean="0"/>
              <a:t>immutata</a:t>
            </a:r>
            <a:r>
              <a:rPr lang="en-GB" dirty="0" smtClean="0"/>
              <a:t>, ma </a:t>
            </a:r>
            <a:r>
              <a:rPr lang="en-GB" dirty="0" err="1" smtClean="0"/>
              <a:t>funzionariato</a:t>
            </a:r>
            <a:r>
              <a:rPr lang="en-GB" dirty="0" smtClean="0"/>
              <a:t> </a:t>
            </a:r>
            <a:r>
              <a:rPr lang="en-GB" dirty="0" err="1" smtClean="0"/>
              <a:t>aperto</a:t>
            </a:r>
            <a:r>
              <a:rPr lang="en-GB" dirty="0" smtClean="0"/>
              <a:t> e </a:t>
            </a:r>
            <a:r>
              <a:rPr lang="en-GB" dirty="0" err="1" smtClean="0"/>
              <a:t>misto</a:t>
            </a:r>
            <a:r>
              <a:rPr lang="en-GB" dirty="0" smtClean="0"/>
              <a:t> (</a:t>
            </a:r>
            <a:r>
              <a:rPr lang="en-GB" dirty="0" err="1" smtClean="0"/>
              <a:t>sino-mancese</a:t>
            </a:r>
            <a:r>
              <a:rPr lang="en-GB" dirty="0" smtClean="0"/>
              <a:t>), </a:t>
            </a:r>
            <a:r>
              <a:rPr lang="en-GB" dirty="0" err="1" smtClean="0"/>
              <a:t>pur</a:t>
            </a:r>
            <a:r>
              <a:rPr lang="en-GB" dirty="0" smtClean="0"/>
              <a:t> </a:t>
            </a:r>
            <a:r>
              <a:rPr lang="en-GB" dirty="0" err="1" smtClean="0"/>
              <a:t>nella</a:t>
            </a:r>
            <a:r>
              <a:rPr lang="en-GB" dirty="0" smtClean="0"/>
              <a:t> </a:t>
            </a:r>
            <a:r>
              <a:rPr lang="en-GB" dirty="0" err="1" smtClean="0"/>
              <a:t>prevalenza</a:t>
            </a:r>
            <a:r>
              <a:rPr lang="en-GB" dirty="0" smtClean="0"/>
              <a:t> di </a:t>
            </a:r>
            <a:r>
              <a:rPr lang="en-GB" dirty="0" err="1" smtClean="0"/>
              <a:t>mancesi</a:t>
            </a:r>
            <a:endParaRPr lang="en-GB" dirty="0" smtClean="0"/>
          </a:p>
          <a:p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personale</a:t>
            </a:r>
            <a:r>
              <a:rPr lang="en-GB" dirty="0" smtClean="0"/>
              <a:t> ma ‘</a:t>
            </a:r>
            <a:r>
              <a:rPr lang="en-GB" dirty="0" err="1" smtClean="0"/>
              <a:t>illuminato</a:t>
            </a:r>
            <a:r>
              <a:rPr lang="en-GB" dirty="0" smtClean="0"/>
              <a:t>’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tre</a:t>
            </a:r>
            <a:r>
              <a:rPr lang="en-GB" dirty="0" smtClean="0"/>
              <a:t> </a:t>
            </a:r>
            <a:r>
              <a:rPr lang="en-GB" dirty="0" err="1" smtClean="0"/>
              <a:t>grandi</a:t>
            </a:r>
            <a:r>
              <a:rPr lang="en-GB" dirty="0" smtClean="0"/>
              <a:t> </a:t>
            </a:r>
            <a:r>
              <a:rPr lang="en-GB" dirty="0" err="1" smtClean="0"/>
              <a:t>imperatori</a:t>
            </a:r>
            <a:r>
              <a:rPr lang="en-GB" dirty="0" smtClean="0"/>
              <a:t> Qing</a:t>
            </a:r>
          </a:p>
          <a:p>
            <a:r>
              <a:rPr lang="en-GB" dirty="0" err="1" smtClean="0"/>
              <a:t>Ruolo</a:t>
            </a:r>
            <a:r>
              <a:rPr lang="en-GB" dirty="0" smtClean="0"/>
              <a:t> </a:t>
            </a:r>
            <a:r>
              <a:rPr lang="en-GB" dirty="0" err="1" smtClean="0"/>
              <a:t>molto</a:t>
            </a:r>
            <a:r>
              <a:rPr lang="en-GB" dirty="0" smtClean="0"/>
              <a:t> </a:t>
            </a:r>
            <a:r>
              <a:rPr lang="en-GB" dirty="0" err="1" smtClean="0"/>
              <a:t>attivo</a:t>
            </a:r>
            <a:r>
              <a:rPr lang="en-GB" dirty="0" smtClean="0"/>
              <a:t> </a:t>
            </a:r>
            <a:r>
              <a:rPr lang="en-GB" dirty="0" err="1" smtClean="0"/>
              <a:t>dell’imperatore</a:t>
            </a:r>
            <a:r>
              <a:rPr lang="en-GB" dirty="0" smtClean="0"/>
              <a:t> : </a:t>
            </a:r>
            <a:r>
              <a:rPr lang="en-GB" dirty="0" err="1" smtClean="0"/>
              <a:t>regolarità</a:t>
            </a:r>
            <a:r>
              <a:rPr lang="en-GB" dirty="0" smtClean="0"/>
              <a:t> di </a:t>
            </a:r>
            <a:r>
              <a:rPr lang="en-GB" dirty="0" err="1" smtClean="0"/>
              <a:t>udienze</a:t>
            </a:r>
            <a:r>
              <a:rPr lang="en-GB" dirty="0" smtClean="0"/>
              <a:t>, </a:t>
            </a:r>
            <a:r>
              <a:rPr lang="en-GB" dirty="0" err="1" smtClean="0"/>
              <a:t>riunioni</a:t>
            </a:r>
            <a:r>
              <a:rPr lang="en-GB" dirty="0" smtClean="0"/>
              <a:t>, </a:t>
            </a:r>
            <a:r>
              <a:rPr lang="en-GB" dirty="0" err="1" smtClean="0"/>
              <a:t>consulti</a:t>
            </a:r>
            <a:r>
              <a:rPr lang="en-GB" dirty="0" smtClean="0"/>
              <a:t> (</a:t>
            </a:r>
            <a:r>
              <a:rPr lang="en-GB" dirty="0" err="1" smtClean="0"/>
              <a:t>i</a:t>
            </a:r>
            <a:r>
              <a:rPr lang="en-GB" dirty="0" smtClean="0"/>
              <a:t> ‘</a:t>
            </a:r>
            <a:r>
              <a:rPr lang="en-GB" dirty="0" err="1" smtClean="0"/>
              <a:t>memoriali</a:t>
            </a:r>
            <a:r>
              <a:rPr lang="en-GB" dirty="0" smtClean="0"/>
              <a:t> di palazzo’), </a:t>
            </a:r>
            <a:r>
              <a:rPr lang="en-GB" dirty="0" err="1" smtClean="0"/>
              <a:t>razionalizzazione</a:t>
            </a:r>
            <a:r>
              <a:rPr lang="en-GB" dirty="0" smtClean="0"/>
              <a:t> </a:t>
            </a:r>
            <a:r>
              <a:rPr lang="en-GB" dirty="0" err="1" smtClean="0"/>
              <a:t>dell’apparato</a:t>
            </a:r>
            <a:r>
              <a:rPr lang="en-GB" dirty="0" smtClean="0"/>
              <a:t> </a:t>
            </a:r>
            <a:r>
              <a:rPr lang="en-GB" dirty="0" err="1" smtClean="0"/>
              <a:t>burocratico</a:t>
            </a:r>
            <a:r>
              <a:rPr lang="en-GB" dirty="0" smtClean="0"/>
              <a:t>, </a:t>
            </a:r>
            <a:r>
              <a:rPr lang="en-GB" dirty="0" err="1" smtClean="0"/>
              <a:t>crescente</a:t>
            </a:r>
            <a:r>
              <a:rPr lang="en-GB" dirty="0" smtClean="0"/>
              <a:t> </a:t>
            </a:r>
            <a:r>
              <a:rPr lang="en-GB" dirty="0" err="1" smtClean="0"/>
              <a:t>efficienza</a:t>
            </a:r>
            <a:r>
              <a:rPr lang="en-GB" dirty="0" smtClean="0"/>
              <a:t> </a:t>
            </a:r>
            <a:r>
              <a:rPr lang="en-GB" dirty="0" err="1" smtClean="0"/>
              <a:t>amministrativa</a:t>
            </a:r>
            <a:r>
              <a:rPr lang="en-GB" dirty="0" smtClean="0"/>
              <a:t> (circa 20.000 </a:t>
            </a:r>
            <a:r>
              <a:rPr lang="en-GB" dirty="0" err="1" smtClean="0"/>
              <a:t>funzionari</a:t>
            </a:r>
            <a:r>
              <a:rPr lang="en-GB" dirty="0" smtClean="0"/>
              <a:t> </a:t>
            </a:r>
            <a:r>
              <a:rPr lang="en-GB" dirty="0" err="1" smtClean="0"/>
              <a:t>nel</a:t>
            </a:r>
            <a:r>
              <a:rPr lang="en-GB" dirty="0" smtClean="0"/>
              <a:t> ‘700)</a:t>
            </a:r>
          </a:p>
          <a:p>
            <a:r>
              <a:rPr lang="en-GB" dirty="0" smtClean="0"/>
              <a:t>Sistema di </a:t>
            </a:r>
            <a:r>
              <a:rPr lang="en-GB" dirty="0" err="1" smtClean="0"/>
              <a:t>reclutamento</a:t>
            </a:r>
            <a:r>
              <a:rPr lang="en-GB" dirty="0" smtClean="0"/>
              <a:t> </a:t>
            </a:r>
            <a:r>
              <a:rPr lang="en-GB" dirty="0" err="1" smtClean="0"/>
              <a:t>basato</a:t>
            </a:r>
            <a:r>
              <a:rPr lang="en-GB" dirty="0" smtClean="0"/>
              <a:t> </a:t>
            </a:r>
            <a:r>
              <a:rPr lang="en-GB" dirty="0" err="1" smtClean="0"/>
              <a:t>sugli</a:t>
            </a:r>
            <a:r>
              <a:rPr lang="en-GB" dirty="0" smtClean="0"/>
              <a:t> ‘</a:t>
            </a:r>
            <a:r>
              <a:rPr lang="en-GB" dirty="0" err="1" smtClean="0"/>
              <a:t>esami</a:t>
            </a:r>
            <a:r>
              <a:rPr lang="en-GB" dirty="0" smtClean="0"/>
              <a:t> di </a:t>
            </a:r>
            <a:r>
              <a:rPr lang="en-GB" dirty="0" err="1" smtClean="0"/>
              <a:t>Stato</a:t>
            </a:r>
            <a:r>
              <a:rPr lang="en-GB" dirty="0" smtClean="0"/>
              <a:t>’: circa </a:t>
            </a:r>
            <a:r>
              <a:rPr lang="en-GB" dirty="0" err="1" smtClean="0"/>
              <a:t>il</a:t>
            </a:r>
            <a:r>
              <a:rPr lang="en-GB" dirty="0" smtClean="0"/>
              <a:t> 3%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promossi</a:t>
            </a:r>
            <a:r>
              <a:rPr lang="en-GB" dirty="0" smtClean="0"/>
              <a:t> </a:t>
            </a:r>
            <a:r>
              <a:rPr lang="en-GB" dirty="0" err="1" smtClean="0"/>
              <a:t>ottiene</a:t>
            </a:r>
            <a:r>
              <a:rPr lang="en-GB" dirty="0" smtClean="0"/>
              <a:t> un </a:t>
            </a:r>
            <a:r>
              <a:rPr lang="en-GB" dirty="0" err="1" smtClean="0"/>
              <a:t>posto</a:t>
            </a:r>
            <a:r>
              <a:rPr lang="en-GB" dirty="0" smtClean="0"/>
              <a:t>; </a:t>
            </a:r>
            <a:r>
              <a:rPr lang="en-GB" dirty="0" err="1" smtClean="0"/>
              <a:t>gerarchia</a:t>
            </a:r>
            <a:r>
              <a:rPr lang="en-GB" dirty="0" smtClean="0"/>
              <a:t> di 9 </a:t>
            </a:r>
            <a:r>
              <a:rPr lang="en-GB" dirty="0" err="1" smtClean="0"/>
              <a:t>gradi</a:t>
            </a:r>
            <a:r>
              <a:rPr lang="en-GB" dirty="0" smtClean="0"/>
              <a:t>; </a:t>
            </a:r>
            <a:r>
              <a:rPr lang="en-GB" dirty="0" err="1" smtClean="0"/>
              <a:t>promozioni</a:t>
            </a:r>
            <a:r>
              <a:rPr lang="en-GB" dirty="0" smtClean="0"/>
              <a:t> </a:t>
            </a:r>
            <a:r>
              <a:rPr lang="en-GB" dirty="0" err="1" smtClean="0"/>
              <a:t>ai</a:t>
            </a:r>
            <a:r>
              <a:rPr lang="en-GB" dirty="0" smtClean="0"/>
              <a:t> </a:t>
            </a:r>
            <a:r>
              <a:rPr lang="en-GB" dirty="0" err="1" smtClean="0"/>
              <a:t>gradi</a:t>
            </a:r>
            <a:r>
              <a:rPr lang="en-GB" dirty="0" smtClean="0"/>
              <a:t> </a:t>
            </a:r>
            <a:r>
              <a:rPr lang="en-GB" dirty="0" err="1" smtClean="0"/>
              <a:t>alti</a:t>
            </a:r>
            <a:r>
              <a:rPr lang="en-GB" dirty="0" smtClean="0"/>
              <a:t> legate al </a:t>
            </a:r>
            <a:r>
              <a:rPr lang="en-GB" dirty="0" err="1" smtClean="0"/>
              <a:t>favore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r>
              <a:rPr lang="en-GB" dirty="0" smtClean="0"/>
              <a:t>; solo un </a:t>
            </a:r>
            <a:r>
              <a:rPr lang="en-GB" dirty="0" err="1" smtClean="0"/>
              <a:t>decimo</a:t>
            </a:r>
            <a:r>
              <a:rPr lang="en-GB" dirty="0" smtClean="0"/>
              <a:t> </a:t>
            </a:r>
            <a:r>
              <a:rPr lang="en-GB" dirty="0" err="1" smtClean="0"/>
              <a:t>dei</a:t>
            </a:r>
            <a:r>
              <a:rPr lang="en-GB" dirty="0" smtClean="0"/>
              <a:t> </a:t>
            </a:r>
            <a:r>
              <a:rPr lang="en-GB" dirty="0" err="1" smtClean="0"/>
              <a:t>titolari</a:t>
            </a:r>
            <a:r>
              <a:rPr lang="en-GB" dirty="0" smtClean="0"/>
              <a:t> del </a:t>
            </a:r>
            <a:r>
              <a:rPr lang="en-GB" dirty="0" err="1" smtClean="0"/>
              <a:t>massimo</a:t>
            </a:r>
            <a:r>
              <a:rPr lang="en-GB" dirty="0" smtClean="0"/>
              <a:t> </a:t>
            </a:r>
            <a:r>
              <a:rPr lang="en-GB" dirty="0" err="1" smtClean="0"/>
              <a:t>grado</a:t>
            </a:r>
            <a:r>
              <a:rPr lang="en-GB" dirty="0" smtClean="0"/>
              <a:t> </a:t>
            </a:r>
            <a:r>
              <a:rPr lang="en-GB" dirty="0" err="1" smtClean="0"/>
              <a:t>riesce</a:t>
            </a:r>
            <a:r>
              <a:rPr lang="en-GB" dirty="0" smtClean="0"/>
              <a:t> ad </a:t>
            </a:r>
            <a:r>
              <a:rPr lang="en-GB" dirty="0" err="1" smtClean="0"/>
              <a:t>arrivare</a:t>
            </a:r>
            <a:r>
              <a:rPr lang="en-GB" dirty="0" smtClean="0"/>
              <a:t> </a:t>
            </a:r>
            <a:r>
              <a:rPr lang="en-GB" dirty="0" err="1" smtClean="0"/>
              <a:t>ai</a:t>
            </a:r>
            <a:r>
              <a:rPr lang="en-GB" dirty="0" smtClean="0"/>
              <a:t> </a:t>
            </a:r>
            <a:r>
              <a:rPr lang="en-GB" dirty="0" err="1" smtClean="0"/>
              <a:t>vertici</a:t>
            </a:r>
            <a:r>
              <a:rPr lang="en-GB" dirty="0" smtClean="0"/>
              <a:t> </a:t>
            </a:r>
            <a:r>
              <a:rPr lang="en-GB" dirty="0" err="1" smtClean="0"/>
              <a:t>delle</a:t>
            </a:r>
            <a:r>
              <a:rPr lang="en-GB" dirty="0" smtClean="0"/>
              <a:t> </a:t>
            </a:r>
            <a:r>
              <a:rPr lang="en-GB" dirty="0" err="1" smtClean="0"/>
              <a:t>cariche</a:t>
            </a:r>
            <a:r>
              <a:rPr lang="en-GB" dirty="0" smtClean="0"/>
              <a:t> </a:t>
            </a:r>
            <a:r>
              <a:rPr lang="en-GB" dirty="0" err="1" smtClean="0"/>
              <a:t>statali</a:t>
            </a:r>
            <a:r>
              <a:rPr lang="en-GB" dirty="0" smtClean="0"/>
              <a:t>; </a:t>
            </a:r>
            <a:r>
              <a:rPr lang="en-GB" dirty="0" err="1" smtClean="0"/>
              <a:t>promozioni</a:t>
            </a:r>
            <a:r>
              <a:rPr lang="en-GB" dirty="0" smtClean="0"/>
              <a:t> </a:t>
            </a:r>
            <a:r>
              <a:rPr lang="en-GB" dirty="0" err="1" smtClean="0"/>
              <a:t>dai</a:t>
            </a:r>
            <a:r>
              <a:rPr lang="en-GB" dirty="0" smtClean="0"/>
              <a:t> </a:t>
            </a:r>
            <a:r>
              <a:rPr lang="en-GB" dirty="0" err="1" smtClean="0"/>
              <a:t>gradi</a:t>
            </a:r>
            <a:r>
              <a:rPr lang="en-GB" dirty="0" smtClean="0"/>
              <a:t> </a:t>
            </a:r>
            <a:r>
              <a:rPr lang="en-GB" dirty="0" err="1" smtClean="0"/>
              <a:t>più</a:t>
            </a:r>
            <a:r>
              <a:rPr lang="en-GB" dirty="0" smtClean="0"/>
              <a:t> </a:t>
            </a:r>
            <a:r>
              <a:rPr lang="en-GB" dirty="0" err="1" smtClean="0"/>
              <a:t>bassi</a:t>
            </a:r>
            <a:r>
              <a:rPr lang="en-GB" dirty="0" smtClean="0"/>
              <a:t> legate a </a:t>
            </a:r>
            <a:r>
              <a:rPr lang="en-GB" dirty="0" err="1" smtClean="0"/>
              <a:t>una</a:t>
            </a:r>
            <a:r>
              <a:rPr lang="en-GB" dirty="0" smtClean="0"/>
              <a:t> </a:t>
            </a:r>
            <a:r>
              <a:rPr lang="en-GB" dirty="0" err="1" smtClean="0"/>
              <a:t>struttura</a:t>
            </a:r>
            <a:r>
              <a:rPr lang="en-GB" dirty="0" smtClean="0"/>
              <a:t> di </a:t>
            </a:r>
            <a:r>
              <a:rPr lang="en-GB" dirty="0" err="1" smtClean="0"/>
              <a:t>carriere</a:t>
            </a:r>
            <a:r>
              <a:rPr lang="en-GB" dirty="0" smtClean="0"/>
              <a:t> </a:t>
            </a:r>
            <a:r>
              <a:rPr lang="en-GB" dirty="0" err="1" smtClean="0"/>
              <a:t>legata</a:t>
            </a:r>
            <a:r>
              <a:rPr lang="en-GB" dirty="0" smtClean="0"/>
              <a:t> </a:t>
            </a:r>
            <a:r>
              <a:rPr lang="en-GB" dirty="0" err="1" smtClean="0"/>
              <a:t>meno</a:t>
            </a:r>
            <a:r>
              <a:rPr lang="en-GB" dirty="0" smtClean="0"/>
              <a:t> </a:t>
            </a:r>
            <a:r>
              <a:rPr lang="en-GB" dirty="0" err="1" smtClean="0"/>
              <a:t>all’intervento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r>
              <a:rPr lang="en-GB" dirty="0" smtClean="0"/>
              <a:t> e </a:t>
            </a:r>
            <a:r>
              <a:rPr lang="en-GB" dirty="0" err="1" smtClean="0"/>
              <a:t>più</a:t>
            </a:r>
            <a:r>
              <a:rPr lang="en-GB" dirty="0" smtClean="0"/>
              <a:t> </a:t>
            </a:r>
            <a:r>
              <a:rPr lang="en-GB" dirty="0" err="1" smtClean="0"/>
              <a:t>alle</a:t>
            </a:r>
            <a:r>
              <a:rPr lang="en-GB" dirty="0" smtClean="0"/>
              <a:t> </a:t>
            </a:r>
            <a:r>
              <a:rPr lang="en-GB" dirty="0" err="1" smtClean="0"/>
              <a:t>reti</a:t>
            </a:r>
            <a:r>
              <a:rPr lang="en-GB" dirty="0" smtClean="0"/>
              <a:t> di </a:t>
            </a:r>
            <a:r>
              <a:rPr lang="en-GB" dirty="0" err="1" smtClean="0"/>
              <a:t>patronato</a:t>
            </a:r>
            <a:r>
              <a:rPr lang="en-GB" dirty="0" smtClean="0"/>
              <a:t> e clientele </a:t>
            </a:r>
            <a:r>
              <a:rPr lang="en-GB" dirty="0" err="1" smtClean="0"/>
              <a:t>locali</a:t>
            </a:r>
            <a:endParaRPr lang="en-GB" dirty="0" smtClean="0"/>
          </a:p>
          <a:p>
            <a:r>
              <a:rPr lang="en-GB" dirty="0" err="1" smtClean="0"/>
              <a:t>Burocrazia</a:t>
            </a:r>
            <a:r>
              <a:rPr lang="en-GB" dirty="0" smtClean="0"/>
              <a:t> non </a:t>
            </a:r>
            <a:r>
              <a:rPr lang="en-GB" dirty="0" err="1" smtClean="0"/>
              <a:t>mera</a:t>
            </a:r>
            <a:r>
              <a:rPr lang="en-GB" dirty="0" smtClean="0"/>
              <a:t> </a:t>
            </a:r>
            <a:r>
              <a:rPr lang="en-GB" dirty="0" err="1" smtClean="0"/>
              <a:t>emanazione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volontà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endParaRPr lang="en-GB" dirty="0" smtClean="0"/>
          </a:p>
          <a:p>
            <a:r>
              <a:rPr lang="en-GB" dirty="0" err="1" smtClean="0"/>
              <a:t>Inesistenza</a:t>
            </a:r>
            <a:r>
              <a:rPr lang="en-GB" dirty="0" smtClean="0"/>
              <a:t> di </a:t>
            </a:r>
            <a:r>
              <a:rPr lang="en-GB" dirty="0" err="1" smtClean="0"/>
              <a:t>forme</a:t>
            </a:r>
            <a:r>
              <a:rPr lang="en-GB" dirty="0" smtClean="0"/>
              <a:t> di </a:t>
            </a:r>
            <a:r>
              <a:rPr lang="en-GB" dirty="0" err="1" smtClean="0"/>
              <a:t>potere</a:t>
            </a:r>
            <a:r>
              <a:rPr lang="en-GB" dirty="0" smtClean="0"/>
              <a:t> </a:t>
            </a:r>
            <a:r>
              <a:rPr lang="en-GB" dirty="0" err="1" smtClean="0"/>
              <a:t>resistenti</a:t>
            </a:r>
            <a:r>
              <a:rPr lang="en-GB" dirty="0" smtClean="0"/>
              <a:t>: </a:t>
            </a:r>
            <a:r>
              <a:rPr lang="en-GB" dirty="0" err="1" smtClean="0"/>
              <a:t>ceti</a:t>
            </a:r>
            <a:r>
              <a:rPr lang="en-GB" dirty="0" smtClean="0"/>
              <a:t>, </a:t>
            </a:r>
            <a:r>
              <a:rPr lang="en-GB" dirty="0" err="1" smtClean="0"/>
              <a:t>organizzazioni</a:t>
            </a:r>
            <a:r>
              <a:rPr lang="en-GB" dirty="0" smtClean="0"/>
              <a:t> </a:t>
            </a:r>
            <a:r>
              <a:rPr lang="en-GB" dirty="0" err="1" smtClean="0"/>
              <a:t>ecclesiastiche</a:t>
            </a:r>
            <a:r>
              <a:rPr lang="en-GB" dirty="0" smtClean="0"/>
              <a:t>, </a:t>
            </a:r>
            <a:r>
              <a:rPr lang="en-GB" dirty="0" err="1" smtClean="0"/>
              <a:t>città</a:t>
            </a:r>
            <a:r>
              <a:rPr lang="en-GB" dirty="0" smtClean="0"/>
              <a:t> </a:t>
            </a:r>
            <a:r>
              <a:rPr lang="en-GB" dirty="0" err="1" smtClean="0"/>
              <a:t>libere</a:t>
            </a:r>
            <a:endParaRPr lang="en-GB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8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738685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La </a:t>
            </a:r>
            <a:r>
              <a:rPr lang="en-GB" dirty="0" err="1" smtClean="0"/>
              <a:t>burocrazia</a:t>
            </a:r>
            <a:endParaRPr lang="en-GB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GB" dirty="0" err="1" smtClean="0"/>
              <a:t>Regole</a:t>
            </a:r>
            <a:r>
              <a:rPr lang="en-GB" dirty="0" smtClean="0"/>
              <a:t> di </a:t>
            </a:r>
            <a:r>
              <a:rPr lang="en-GB" dirty="0" err="1" smtClean="0"/>
              <a:t>funzionamento</a:t>
            </a:r>
            <a:r>
              <a:rPr lang="en-GB" dirty="0" smtClean="0"/>
              <a:t>: </a:t>
            </a:r>
            <a:r>
              <a:rPr lang="en-GB" dirty="0" err="1" smtClean="0"/>
              <a:t>conseguimento</a:t>
            </a:r>
            <a:r>
              <a:rPr lang="en-GB" dirty="0" smtClean="0"/>
              <a:t> di </a:t>
            </a:r>
            <a:r>
              <a:rPr lang="en-GB" dirty="0" err="1" smtClean="0"/>
              <a:t>cariche</a:t>
            </a:r>
            <a:r>
              <a:rPr lang="en-GB" dirty="0" smtClean="0"/>
              <a:t> al di </a:t>
            </a:r>
            <a:r>
              <a:rPr lang="en-GB" dirty="0" err="1" smtClean="0"/>
              <a:t>fuori</a:t>
            </a:r>
            <a:r>
              <a:rPr lang="en-GB" dirty="0" smtClean="0"/>
              <a:t>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provincia</a:t>
            </a:r>
            <a:r>
              <a:rPr lang="en-GB" dirty="0" smtClean="0"/>
              <a:t> </a:t>
            </a:r>
            <a:r>
              <a:rPr lang="en-GB" dirty="0" err="1" smtClean="0"/>
              <a:t>d’origine</a:t>
            </a:r>
            <a:endParaRPr lang="en-GB" dirty="0" smtClean="0"/>
          </a:p>
          <a:p>
            <a:r>
              <a:rPr lang="en-GB" dirty="0" err="1" smtClean="0"/>
              <a:t>Orientamenti</a:t>
            </a:r>
            <a:r>
              <a:rPr lang="en-GB" dirty="0" smtClean="0"/>
              <a:t> </a:t>
            </a:r>
            <a:r>
              <a:rPr lang="en-GB" dirty="0" err="1" smtClean="0"/>
              <a:t>normativi</a:t>
            </a:r>
            <a:r>
              <a:rPr lang="en-GB" dirty="0" smtClean="0"/>
              <a:t> </a:t>
            </a:r>
            <a:r>
              <a:rPr lang="en-GB" dirty="0" err="1" smtClean="0"/>
              <a:t>intesi</a:t>
            </a:r>
            <a:r>
              <a:rPr lang="en-GB" dirty="0" smtClean="0"/>
              <a:t> a </a:t>
            </a:r>
            <a:r>
              <a:rPr lang="en-GB" dirty="0" err="1" smtClean="0"/>
              <a:t>produrre</a:t>
            </a:r>
            <a:r>
              <a:rPr lang="en-GB" dirty="0" smtClean="0"/>
              <a:t> </a:t>
            </a:r>
            <a:r>
              <a:rPr lang="en-GB" dirty="0" err="1" smtClean="0"/>
              <a:t>regole</a:t>
            </a:r>
            <a:r>
              <a:rPr lang="en-GB" dirty="0" smtClean="0"/>
              <a:t> operative (</a:t>
            </a:r>
            <a:r>
              <a:rPr lang="en-GB" dirty="0" err="1" smtClean="0"/>
              <a:t>il</a:t>
            </a:r>
            <a:r>
              <a:rPr lang="en-GB" dirty="0" smtClean="0"/>
              <a:t> </a:t>
            </a:r>
            <a:r>
              <a:rPr lang="en-GB" dirty="0" err="1" smtClean="0"/>
              <a:t>funzionario</a:t>
            </a:r>
            <a:r>
              <a:rPr lang="en-GB" dirty="0" smtClean="0"/>
              <a:t> </a:t>
            </a:r>
            <a:r>
              <a:rPr lang="en-GB" dirty="0" err="1"/>
              <a:t>c</a:t>
            </a:r>
            <a:r>
              <a:rPr lang="en-GB" dirty="0" err="1" smtClean="0"/>
              <a:t>onfuciano</a:t>
            </a:r>
            <a:r>
              <a:rPr lang="en-GB" dirty="0" smtClean="0"/>
              <a:t> come </a:t>
            </a:r>
            <a:r>
              <a:rPr lang="en-GB" dirty="0" err="1" smtClean="0"/>
              <a:t>rappresentante</a:t>
            </a:r>
            <a:r>
              <a:rPr lang="en-GB" dirty="0" smtClean="0"/>
              <a:t> del </a:t>
            </a:r>
            <a:r>
              <a:rPr lang="en-GB" dirty="0" err="1" smtClean="0"/>
              <a:t>carisma</a:t>
            </a:r>
            <a:r>
              <a:rPr lang="en-GB" dirty="0" smtClean="0"/>
              <a:t> del </a:t>
            </a:r>
            <a:r>
              <a:rPr lang="en-GB" dirty="0" err="1" smtClean="0"/>
              <a:t>monarca</a:t>
            </a:r>
            <a:r>
              <a:rPr lang="en-GB" dirty="0" smtClean="0"/>
              <a:t>) e </a:t>
            </a:r>
            <a:r>
              <a:rPr lang="en-GB" dirty="0" err="1" smtClean="0"/>
              <a:t>tali</a:t>
            </a:r>
            <a:r>
              <a:rPr lang="en-GB" dirty="0" smtClean="0"/>
              <a:t> da </a:t>
            </a:r>
            <a:r>
              <a:rPr lang="en-GB" dirty="0" err="1" smtClean="0"/>
              <a:t>moderare</a:t>
            </a:r>
            <a:r>
              <a:rPr lang="en-GB" dirty="0" smtClean="0"/>
              <a:t> la </a:t>
            </a:r>
            <a:r>
              <a:rPr lang="en-GB" dirty="0" err="1" smtClean="0"/>
              <a:t>tendenza</a:t>
            </a:r>
            <a:r>
              <a:rPr lang="en-GB" dirty="0" smtClean="0"/>
              <a:t> a curare </a:t>
            </a:r>
            <a:r>
              <a:rPr lang="en-GB" dirty="0" err="1" smtClean="0"/>
              <a:t>gli</a:t>
            </a:r>
            <a:r>
              <a:rPr lang="en-GB" dirty="0" smtClean="0"/>
              <a:t> </a:t>
            </a:r>
            <a:r>
              <a:rPr lang="en-GB" dirty="0" err="1" smtClean="0"/>
              <a:t>interessi</a:t>
            </a:r>
            <a:r>
              <a:rPr lang="en-GB" dirty="0" smtClean="0"/>
              <a:t> </a:t>
            </a:r>
            <a:r>
              <a:rPr lang="en-GB" dirty="0" err="1" smtClean="0"/>
              <a:t>personali</a:t>
            </a:r>
            <a:r>
              <a:rPr lang="en-GB" dirty="0" smtClean="0"/>
              <a:t>,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famiglia</a:t>
            </a:r>
            <a:r>
              <a:rPr lang="en-GB" dirty="0" smtClean="0"/>
              <a:t> o </a:t>
            </a:r>
            <a:r>
              <a:rPr lang="en-GB" dirty="0" err="1" smtClean="0"/>
              <a:t>della</a:t>
            </a:r>
            <a:r>
              <a:rPr lang="en-GB" dirty="0" smtClean="0"/>
              <a:t> </a:t>
            </a:r>
            <a:r>
              <a:rPr lang="en-GB" dirty="0" err="1" smtClean="0"/>
              <a:t>regione</a:t>
            </a:r>
            <a:r>
              <a:rPr lang="en-GB" dirty="0" smtClean="0"/>
              <a:t> di </a:t>
            </a:r>
            <a:r>
              <a:rPr lang="en-GB" dirty="0" err="1" smtClean="0"/>
              <a:t>provenienza</a:t>
            </a:r>
            <a:endParaRPr lang="en-GB" dirty="0" smtClean="0"/>
          </a:p>
          <a:p>
            <a:r>
              <a:rPr lang="en-GB" dirty="0" err="1" smtClean="0"/>
              <a:t>Spazi</a:t>
            </a:r>
            <a:r>
              <a:rPr lang="en-GB" dirty="0" smtClean="0"/>
              <a:t> di </a:t>
            </a:r>
            <a:r>
              <a:rPr lang="en-GB" dirty="0" err="1" smtClean="0"/>
              <a:t>iniziativa</a:t>
            </a:r>
            <a:r>
              <a:rPr lang="en-GB" dirty="0" smtClean="0"/>
              <a:t> </a:t>
            </a:r>
            <a:r>
              <a:rPr lang="en-GB" dirty="0" err="1" smtClean="0"/>
              <a:t>personale</a:t>
            </a:r>
            <a:r>
              <a:rPr lang="en-GB" dirty="0" smtClean="0"/>
              <a:t>, </a:t>
            </a:r>
            <a:r>
              <a:rPr lang="en-GB" dirty="0" err="1" smtClean="0"/>
              <a:t>prestigio</a:t>
            </a:r>
            <a:r>
              <a:rPr lang="en-GB" dirty="0" smtClean="0"/>
              <a:t> </a:t>
            </a:r>
            <a:r>
              <a:rPr lang="en-GB" dirty="0" err="1" smtClean="0"/>
              <a:t>sociale</a:t>
            </a:r>
            <a:r>
              <a:rPr lang="en-GB" dirty="0" smtClean="0"/>
              <a:t> come </a:t>
            </a:r>
            <a:r>
              <a:rPr lang="en-GB" dirty="0" err="1" smtClean="0"/>
              <a:t>contrappesi</a:t>
            </a:r>
            <a:r>
              <a:rPr lang="en-GB" dirty="0" smtClean="0"/>
              <a:t> </a:t>
            </a:r>
            <a:r>
              <a:rPr lang="en-GB" dirty="0" err="1" smtClean="0"/>
              <a:t>all’autorità</a:t>
            </a:r>
            <a:r>
              <a:rPr lang="en-GB" dirty="0" smtClean="0"/>
              <a:t> </a:t>
            </a:r>
            <a:r>
              <a:rPr lang="en-GB" dirty="0" err="1" smtClean="0"/>
              <a:t>imperiale</a:t>
            </a:r>
            <a:endParaRPr lang="en-GB" dirty="0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it-IT" smtClean="0"/>
              <a:t>Storia globale 2016-2017 - 9.Relazioni tra Europa e Cina in età moderna: lo Stato imperiale Qing nel Settecento</a:t>
            </a:r>
            <a:endParaRPr lang="en-GB" dirty="0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B70C46-FDDA-420F-91A1-9A3A4415F343}" type="slidenum">
              <a:rPr lang="en-GB" smtClean="0"/>
              <a:pPr/>
              <a:t>9</a:t>
            </a:fld>
            <a:r>
              <a:rPr lang="en-GB" dirty="0" smtClean="0"/>
              <a:t> / 18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0161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s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DN_IT_ModelloStrutturaTemaRaccoglitore</Template>
  <TotalTime>2372</TotalTime>
  <Words>2269</Words>
  <Application>Microsoft Office PowerPoint</Application>
  <PresentationFormat>Presentazione su schermo (4:3)</PresentationFormat>
  <Paragraphs>156</Paragraphs>
  <Slides>20</Slides>
  <Notes>15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5" baseType="lpstr">
      <vt:lpstr>Arial</vt:lpstr>
      <vt:lpstr>Calibri</vt:lpstr>
      <vt:lpstr>Verdana</vt:lpstr>
      <vt:lpstr>Wingdings</vt:lpstr>
      <vt:lpstr>Tema di Office</vt:lpstr>
      <vt:lpstr>STORIA GLOBALE</vt:lpstr>
      <vt:lpstr>Lezione 9  Le relazioni tra Europa e la Cina in età moderna</vt:lpstr>
      <vt:lpstr>Due immagini dell’organizzazione statale Qing</vt:lpstr>
      <vt:lpstr>Autori di riferimento: Max Weber (1864-1920)</vt:lpstr>
      <vt:lpstr>Autori di riferimento: K. A. Wittfogel (1896-1988)</vt:lpstr>
      <vt:lpstr>Autori di riferimento: Étienne Balasz (1905-1963)</vt:lpstr>
      <vt:lpstr>Evoluzione del sistema di potere imperiale sotto i Ming</vt:lpstr>
      <vt:lpstr>Qing</vt:lpstr>
      <vt:lpstr>La burocrazia</vt:lpstr>
      <vt:lpstr>Dipartimenti e ministri ai vertici dello Stato imperiale</vt:lpstr>
      <vt:lpstr>Da Barrow:</vt:lpstr>
      <vt:lpstr>Il reddito pubblico e la tassazione</vt:lpstr>
      <vt:lpstr>Strategia fiscale dei Qing</vt:lpstr>
      <vt:lpstr>Ruolo economico dello Stato</vt:lpstr>
      <vt:lpstr>La funzione ‘idraulica’ dello Stato e la teoria del ‘dispotismo idraulico’</vt:lpstr>
      <vt:lpstr>Ruolo economico dello Stato: commercio e artigianato</vt:lpstr>
      <vt:lpstr>Osterhammel: due luoghi comuni, il ‘dispotismo orientale’ e la ‘democrazia rurale’</vt:lpstr>
      <vt:lpstr>... segue</vt:lpstr>
      <vt:lpstr>Una ‘democrazia rurale’ di villaggio ?</vt:lpstr>
      <vt:lpstr>Uno Stato debole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Guido Abbattista</dc:creator>
  <cp:lastModifiedBy>Guido Abbattista</cp:lastModifiedBy>
  <cp:revision>346</cp:revision>
  <dcterms:created xsi:type="dcterms:W3CDTF">2012-10-07T14:13:19Z</dcterms:created>
  <dcterms:modified xsi:type="dcterms:W3CDTF">2016-11-17T07:45:25Z</dcterms:modified>
</cp:coreProperties>
</file>