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1"/>
  </p:notesMasterIdLst>
  <p:sldIdLst>
    <p:sldId id="334" r:id="rId2"/>
    <p:sldId id="374" r:id="rId3"/>
    <p:sldId id="364" r:id="rId4"/>
    <p:sldId id="301" r:id="rId5"/>
    <p:sldId id="302" r:id="rId6"/>
    <p:sldId id="327" r:id="rId7"/>
    <p:sldId id="389" r:id="rId8"/>
    <p:sldId id="328" r:id="rId9"/>
    <p:sldId id="326" r:id="rId10"/>
    <p:sldId id="304" r:id="rId11"/>
    <p:sldId id="352" r:id="rId12"/>
    <p:sldId id="281" r:id="rId13"/>
    <p:sldId id="303" r:id="rId14"/>
    <p:sldId id="335" r:id="rId15"/>
    <p:sldId id="259" r:id="rId16"/>
    <p:sldId id="287" r:id="rId17"/>
    <p:sldId id="375" r:id="rId18"/>
    <p:sldId id="376" r:id="rId19"/>
    <p:sldId id="377" r:id="rId20"/>
    <p:sldId id="378" r:id="rId21"/>
    <p:sldId id="379" r:id="rId22"/>
    <p:sldId id="380" r:id="rId23"/>
    <p:sldId id="381" r:id="rId24"/>
    <p:sldId id="382" r:id="rId25"/>
    <p:sldId id="384" r:id="rId26"/>
    <p:sldId id="386" r:id="rId27"/>
    <p:sldId id="387" r:id="rId28"/>
    <p:sldId id="288" r:id="rId29"/>
    <p:sldId id="289" r:id="rId30"/>
    <p:sldId id="290" r:id="rId31"/>
    <p:sldId id="291" r:id="rId32"/>
    <p:sldId id="292" r:id="rId33"/>
    <p:sldId id="337" r:id="rId34"/>
    <p:sldId id="325" r:id="rId35"/>
    <p:sldId id="338" r:id="rId36"/>
    <p:sldId id="339" r:id="rId37"/>
    <p:sldId id="340" r:id="rId38"/>
    <p:sldId id="342" r:id="rId39"/>
    <p:sldId id="341" r:id="rId40"/>
  </p:sldIdLst>
  <p:sldSz cx="9144000" cy="6858000" type="screen4x3"/>
  <p:notesSz cx="6888163" cy="100203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5332" autoAdjust="0"/>
  </p:normalViewPr>
  <p:slideViewPr>
    <p:cSldViewPr>
      <p:cViewPr varScale="1">
        <p:scale>
          <a:sx n="69" d="100"/>
          <a:sy n="69" d="100"/>
        </p:scale>
        <p:origin x="64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57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dirty="0" err="1"/>
              <a:t>Domanda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in Euro e in </a:t>
            </a:r>
            <a:r>
              <a:rPr lang="en-US" dirty="0" err="1"/>
              <a:t>Numero</a:t>
            </a:r>
            <a:r>
              <a:rPr lang="en-US" dirty="0"/>
              <a:t> di </a:t>
            </a:r>
            <a:r>
              <a:rPr lang="en-US" dirty="0" err="1"/>
              <a:t>lavoratori</a:t>
            </a:r>
            <a:r>
              <a:rPr lang="en-US" dirty="0"/>
              <a:t>
W = 26 - 2*L</a:t>
            </a:r>
          </a:p>
        </c:rich>
      </c:tx>
      <c:layout>
        <c:manualLayout>
          <c:xMode val="edge"/>
          <c:yMode val="edge"/>
          <c:x val="0.20815450643776823"/>
          <c:y val="2.0833333333333332E-2"/>
        </c:manualLayout>
      </c:layout>
      <c:overlay val="0"/>
      <c:spPr>
        <a:noFill/>
        <a:ln w="43869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515021459227468"/>
          <c:y val="0.30833333333333335"/>
          <c:w val="0.85622317596566522"/>
          <c:h val="0.43333333333333335"/>
        </c:manualLayout>
      </c:layout>
      <c:scatterChart>
        <c:scatterStyle val="lineMarker"/>
        <c:varyColors val="0"/>
        <c:ser>
          <c:idx val="0"/>
          <c:order val="0"/>
          <c:spPr>
            <a:ln w="43869">
              <a:solidFill>
                <a:srgbClr val="000080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Sheet2!$A$37:$A$48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xVal>
          <c:yVal>
            <c:numRef>
              <c:f>Sheet2!$B$37:$B$48</c:f>
              <c:numCache>
                <c:formatCode>General</c:formatCode>
                <c:ptCount val="12"/>
                <c:pt idx="0">
                  <c:v>24</c:v>
                </c:pt>
                <c:pt idx="1">
                  <c:v>22</c:v>
                </c:pt>
                <c:pt idx="2">
                  <c:v>20</c:v>
                </c:pt>
                <c:pt idx="3">
                  <c:v>18</c:v>
                </c:pt>
                <c:pt idx="4">
                  <c:v>16</c:v>
                </c:pt>
                <c:pt idx="5">
                  <c:v>14</c:v>
                </c:pt>
                <c:pt idx="6">
                  <c:v>12</c:v>
                </c:pt>
                <c:pt idx="7">
                  <c:v>10</c:v>
                </c:pt>
                <c:pt idx="8">
                  <c:v>8</c:v>
                </c:pt>
                <c:pt idx="9">
                  <c:v>6</c:v>
                </c:pt>
                <c:pt idx="10">
                  <c:v>4</c:v>
                </c:pt>
                <c:pt idx="11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035-4F3F-8E44-C1DE3786CC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75025840"/>
        <c:axId val="1"/>
      </c:scatterChart>
      <c:valAx>
        <c:axId val="16750258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554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dirty="0" err="1"/>
                  <a:t>Numero</a:t>
                </a:r>
                <a:r>
                  <a:rPr lang="en-US" dirty="0"/>
                  <a:t> di </a:t>
                </a:r>
                <a:r>
                  <a:rPr lang="en-US" dirty="0" err="1"/>
                  <a:t>lavoratori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33188619895971483"/>
              <c:y val="0.85665962129761719"/>
            </c:manualLayout>
          </c:layout>
          <c:overlay val="0"/>
          <c:spPr>
            <a:noFill/>
            <a:ln w="43869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548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54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it-IT"/>
          </a:p>
        </c:txPr>
        <c:crossAx val="1"/>
        <c:crosses val="autoZero"/>
        <c:crossBetween val="midCat"/>
        <c:majorUnit val="1"/>
      </c:valAx>
      <c:valAx>
        <c:axId val="1"/>
        <c:scaling>
          <c:orientation val="minMax"/>
        </c:scaling>
        <c:delete val="0"/>
        <c:axPos val="l"/>
        <c:majorGridlines>
          <c:spPr>
            <a:ln w="5484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554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dirty="0"/>
                  <a:t>€</a:t>
                </a:r>
              </a:p>
            </c:rich>
          </c:tx>
          <c:layout>
            <c:manualLayout>
              <c:xMode val="edge"/>
              <c:yMode val="edge"/>
              <c:x val="2.3605150214592276E-2"/>
              <c:y val="0.47499999999999998"/>
            </c:manualLayout>
          </c:layout>
          <c:overlay val="0"/>
          <c:spPr>
            <a:noFill/>
            <a:ln w="43869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548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54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it-IT"/>
          </a:p>
        </c:txPr>
        <c:crossAx val="1675025840"/>
        <c:crosses val="autoZero"/>
        <c:crossBetween val="midCat"/>
        <c:majorUnit val="5"/>
      </c:valAx>
      <c:spPr>
        <a:noFill/>
        <a:ln w="43869">
          <a:noFill/>
        </a:ln>
      </c:spPr>
    </c:plotArea>
    <c:plotVisOnly val="1"/>
    <c:dispBlanksAs val="gap"/>
    <c:showDLblsOverMax val="0"/>
  </c:chart>
  <c:spPr>
    <a:solidFill>
      <a:srgbClr val="FFFFFF"/>
    </a:solidFill>
    <a:ln w="5484">
      <a:solidFill>
        <a:srgbClr val="000000"/>
      </a:solidFill>
      <a:prstDash val="solid"/>
    </a:ln>
  </c:spPr>
  <c:txPr>
    <a:bodyPr/>
    <a:lstStyle/>
    <a:p>
      <a:pPr>
        <a:defRPr sz="1554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it-IT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961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dirty="0" err="1"/>
              <a:t>Domanda</a:t>
            </a:r>
            <a:r>
              <a:rPr lang="en-US" dirty="0"/>
              <a:t> di lavoro’ in ore e </a:t>
            </a:r>
            <a:r>
              <a:rPr lang="en-US" dirty="0" err="1"/>
              <a:t>centesimi</a:t>
            </a:r>
            <a:r>
              <a:rPr lang="en-US" dirty="0"/>
              <a:t>
C = 2600 - 25H</a:t>
            </a:r>
          </a:p>
        </c:rich>
      </c:tx>
      <c:layout>
        <c:manualLayout>
          <c:xMode val="edge"/>
          <c:yMode val="edge"/>
          <c:x val="0.23605150214592274"/>
          <c:y val="0.02"/>
        </c:manualLayout>
      </c:layout>
      <c:overlay val="0"/>
      <c:spPr>
        <a:noFill/>
        <a:ln w="44283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9527896995708155"/>
          <c:y val="0.32"/>
          <c:w val="0.75965665236051505"/>
          <c:h val="0.42399999999999999"/>
        </c:manualLayout>
      </c:layout>
      <c:scatterChart>
        <c:scatterStyle val="lineMarker"/>
        <c:varyColors val="0"/>
        <c:ser>
          <c:idx val="0"/>
          <c:order val="0"/>
          <c:spPr>
            <a:ln w="44283">
              <a:solidFill>
                <a:srgbClr val="000080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Sheet2!$C$37:$C$48</c:f>
              <c:numCache>
                <c:formatCode>General</c:formatCode>
                <c:ptCount val="12"/>
                <c:pt idx="0">
                  <c:v>8</c:v>
                </c:pt>
                <c:pt idx="1">
                  <c:v>16</c:v>
                </c:pt>
                <c:pt idx="2">
                  <c:v>24</c:v>
                </c:pt>
                <c:pt idx="3">
                  <c:v>32</c:v>
                </c:pt>
                <c:pt idx="4">
                  <c:v>40</c:v>
                </c:pt>
                <c:pt idx="5">
                  <c:v>48</c:v>
                </c:pt>
                <c:pt idx="6">
                  <c:v>56</c:v>
                </c:pt>
                <c:pt idx="7">
                  <c:v>64</c:v>
                </c:pt>
                <c:pt idx="8">
                  <c:v>72</c:v>
                </c:pt>
                <c:pt idx="9">
                  <c:v>80</c:v>
                </c:pt>
                <c:pt idx="10">
                  <c:v>88</c:v>
                </c:pt>
                <c:pt idx="11">
                  <c:v>96</c:v>
                </c:pt>
              </c:numCache>
            </c:numRef>
          </c:xVal>
          <c:yVal>
            <c:numRef>
              <c:f>Sheet2!$D$37:$D$48</c:f>
              <c:numCache>
                <c:formatCode>General</c:formatCode>
                <c:ptCount val="12"/>
                <c:pt idx="0">
                  <c:v>2400</c:v>
                </c:pt>
                <c:pt idx="1">
                  <c:v>2200</c:v>
                </c:pt>
                <c:pt idx="2">
                  <c:v>2000</c:v>
                </c:pt>
                <c:pt idx="3">
                  <c:v>1800</c:v>
                </c:pt>
                <c:pt idx="4">
                  <c:v>1600</c:v>
                </c:pt>
                <c:pt idx="5">
                  <c:v>1400</c:v>
                </c:pt>
                <c:pt idx="6">
                  <c:v>1200</c:v>
                </c:pt>
                <c:pt idx="7">
                  <c:v>1000</c:v>
                </c:pt>
                <c:pt idx="8">
                  <c:v>800</c:v>
                </c:pt>
                <c:pt idx="9">
                  <c:v>600</c:v>
                </c:pt>
                <c:pt idx="10">
                  <c:v>400</c:v>
                </c:pt>
                <c:pt idx="11">
                  <c:v>200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2B5-4599-BE01-B86CDC43EF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9145647"/>
        <c:axId val="1"/>
      </c:scatterChart>
      <c:valAx>
        <c:axId val="459145647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56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Hours</a:t>
                </a:r>
              </a:p>
            </c:rich>
          </c:tx>
          <c:layout>
            <c:manualLayout>
              <c:xMode val="edge"/>
              <c:yMode val="edge"/>
              <c:x val="0.53004291845493567"/>
              <c:y val="0.86399999999999999"/>
            </c:manualLayout>
          </c:layout>
          <c:overlay val="0"/>
          <c:spPr>
            <a:noFill/>
            <a:ln w="44283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553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56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it-IT"/>
          </a:p>
        </c:txPr>
        <c:crossAx val="1"/>
        <c:crosses val="autoZero"/>
        <c:crossBetween val="midCat"/>
      </c:valAx>
      <c:valAx>
        <c:axId val="1"/>
        <c:scaling>
          <c:orientation val="minMax"/>
        </c:scaling>
        <c:delete val="0"/>
        <c:axPos val="l"/>
        <c:majorGridlines>
          <c:spPr>
            <a:ln w="553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656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Cents</a:t>
                </a:r>
              </a:p>
            </c:rich>
          </c:tx>
          <c:layout>
            <c:manualLayout>
              <c:xMode val="edge"/>
              <c:yMode val="edge"/>
              <c:x val="2.3605150214592276E-2"/>
              <c:y val="0.48399999999999999"/>
            </c:manualLayout>
          </c:layout>
          <c:overlay val="0"/>
          <c:spPr>
            <a:noFill/>
            <a:ln w="44283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553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56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it-IT"/>
          </a:p>
        </c:txPr>
        <c:crossAx val="459145647"/>
        <c:crosses val="autoZero"/>
        <c:crossBetween val="midCat"/>
      </c:valAx>
      <c:spPr>
        <a:noFill/>
        <a:ln w="44283">
          <a:noFill/>
        </a:ln>
      </c:spPr>
    </c:plotArea>
    <c:plotVisOnly val="1"/>
    <c:dispBlanksAs val="gap"/>
    <c:showDLblsOverMax val="0"/>
  </c:chart>
  <c:spPr>
    <a:solidFill>
      <a:srgbClr val="FFFFFF"/>
    </a:solidFill>
    <a:ln w="5535">
      <a:solidFill>
        <a:srgbClr val="000000"/>
      </a:solidFill>
      <a:prstDash val="solid"/>
    </a:ln>
  </c:spPr>
  <c:txPr>
    <a:bodyPr/>
    <a:lstStyle/>
    <a:p>
      <a:pPr>
        <a:defRPr sz="1656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it-IT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0.74152</cdr:x>
      <cdr:y>0.54606</cdr:y>
    </cdr:from>
    <cdr:to>
      <cdr:x>0.98234</cdr:x>
      <cdr:y>0.60621</cdr:y>
    </cdr:to>
    <cdr:sp macro="" textlink="">
      <cdr:nvSpPr>
        <cdr:cNvPr id="2969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411374" y="2374781"/>
          <a:ext cx="2082216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wrap="square" lIns="18288" tIns="22860" rIns="18288" bIns="22860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400" b="0" i="0" u="none" strike="noStrike" baseline="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/>
            </a:rPr>
            <a:t>∆</a:t>
          </a:r>
          <a:r>
            <a:rPr lang="it-IT" sz="1400" b="0" i="0" u="none" strike="noStrike" baseline="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/>
            </a:rPr>
            <a:t>𝑊</a:t>
          </a:r>
          <a:r>
            <a:rPr lang="en-US" sz="1400" b="0" i="0" u="none" strike="noStrike" baseline="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/>
            </a:rPr>
            <a:t>/∆</a:t>
          </a:r>
          <a:r>
            <a:rPr lang="it-IT" sz="1400" b="0" i="0" u="none" strike="noStrike" baseline="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/>
            </a:rPr>
            <a:t>𝑁</a:t>
          </a:r>
          <a:r>
            <a:rPr lang="en-US" sz="1400" b="0" i="0" u="none" strike="noStrike" baseline="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  <a:cs typeface="Arial"/>
            </a:rPr>
            <a:t>=</a:t>
          </a:r>
          <a:r>
            <a:rPr lang="en-US" sz="1400" b="0" i="0" u="none" strike="noStrike" baseline="0" dirty="0" err="1">
              <a:solidFill>
                <a:srgbClr val="FF0000"/>
              </a:solidFill>
              <a:latin typeface="Arial"/>
              <a:cs typeface="Arial"/>
            </a:rPr>
            <a:t>Pendenza</a:t>
          </a:r>
          <a:r>
            <a:rPr lang="en-US" sz="1400" b="0" i="0" u="none" strike="noStrike" baseline="0" dirty="0">
              <a:solidFill>
                <a:srgbClr val="FF0000"/>
              </a:solidFill>
              <a:latin typeface="Arial"/>
              <a:cs typeface="Arial"/>
            </a:rPr>
            <a:t> = -2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0.52322</cdr:x>
      <cdr:y>0.40198</cdr:y>
    </cdr:from>
    <cdr:to>
      <cdr:x>0.68528</cdr:x>
      <cdr:y>0.46402</cdr:y>
    </cdr:to>
    <cdr:sp macro="" textlink="">
      <cdr:nvSpPr>
        <cdr:cNvPr id="3174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847" y="1694896"/>
          <a:ext cx="130490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wrap="none" lIns="18288" tIns="22860" rIns="18288" bIns="22860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400" b="0" i="0" u="none" strike="noStrike" baseline="0" dirty="0" err="1">
              <a:solidFill>
                <a:srgbClr val="FF0000"/>
              </a:solidFill>
              <a:latin typeface="Arial"/>
              <a:cs typeface="Arial"/>
            </a:rPr>
            <a:t>Pendenza</a:t>
          </a:r>
          <a:r>
            <a:rPr lang="en-US" sz="1400" b="0" i="0" u="none" strike="noStrike" baseline="0" dirty="0">
              <a:solidFill>
                <a:srgbClr val="FF0000"/>
              </a:solidFill>
              <a:latin typeface="Arial"/>
              <a:cs typeface="Arial"/>
            </a:rPr>
            <a:t> = -25</a:t>
          </a:r>
        </a:p>
      </cdr:txBody>
    </cdr:sp>
  </cdr:relSizeAnchor>
  <cdr:relSizeAnchor xmlns:cdr="http://schemas.openxmlformats.org/drawingml/2006/chartDrawing">
    <cdr:from>
      <cdr:x>0.40225</cdr:x>
      <cdr:y>0.42975</cdr:y>
    </cdr:from>
    <cdr:to>
      <cdr:x>0.501</cdr:x>
      <cdr:y>0.4975</cdr:y>
    </cdr:to>
    <cdr:sp macro="" textlink="">
      <cdr:nvSpPr>
        <cdr:cNvPr id="31746" name="Freeform 2"/>
        <cdr:cNvSpPr>
          <a:spLocks xmlns:a="http://schemas.openxmlformats.org/drawingml/2006/main"/>
        </cdr:cNvSpPr>
      </cdr:nvSpPr>
      <cdr:spPr bwMode="auto">
        <a:xfrm xmlns:a="http://schemas.openxmlformats.org/drawingml/2006/main">
          <a:off x="1785447" y="1023342"/>
          <a:ext cx="438317" cy="161330"/>
        </a:xfrm>
        <a:custGeom xmlns:a="http://schemas.openxmlformats.org/drawingml/2006/main">
          <a:avLst/>
          <a:gdLst>
            <a:gd name="T0" fmla="*/ 0 w 48"/>
            <a:gd name="T1" fmla="*/ 18 h 19"/>
            <a:gd name="T2" fmla="*/ 34 w 48"/>
            <a:gd name="T3" fmla="*/ 16 h 19"/>
            <a:gd name="T4" fmla="*/ 18 w 48"/>
            <a:gd name="T5" fmla="*/ 2 h 19"/>
            <a:gd name="T6" fmla="*/ 48 w 48"/>
            <a:gd name="T7" fmla="*/ 3 h 19"/>
          </a:gdLst>
          <a:ahLst/>
          <a:cxnLst>
            <a:cxn ang="0">
              <a:pos x="T0" y="T1"/>
            </a:cxn>
            <a:cxn ang="0">
              <a:pos x="T2" y="T3"/>
            </a:cxn>
            <a:cxn ang="0">
              <a:pos x="T4" y="T5"/>
            </a:cxn>
            <a:cxn ang="0">
              <a:pos x="T6" y="T7"/>
            </a:cxn>
          </a:cxnLst>
          <a:rect l="0" t="0" r="r" b="b"/>
          <a:pathLst>
            <a:path w="48" h="19">
              <a:moveTo>
                <a:pt x="0" y="18"/>
              </a:moveTo>
              <a:cubicBezTo>
                <a:pt x="15" y="18"/>
                <a:pt x="31" y="19"/>
                <a:pt x="34" y="16"/>
              </a:cubicBezTo>
              <a:cubicBezTo>
                <a:pt x="37" y="13"/>
                <a:pt x="16" y="4"/>
                <a:pt x="18" y="2"/>
              </a:cubicBezTo>
              <a:cubicBezTo>
                <a:pt x="20" y="0"/>
                <a:pt x="43" y="3"/>
                <a:pt x="48" y="3"/>
              </a:cubicBezTo>
            </a:path>
          </a:pathLst>
        </a:cu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</a:extLst>
      </cdr:spPr>
    </cdr:sp>
  </cdr:relSizeAnchor>
  <cdr:relSizeAnchor xmlns:cdr="http://schemas.openxmlformats.org/drawingml/2006/chartDrawing">
    <cdr:from>
      <cdr:x>0.501</cdr:x>
      <cdr:y>0.43675</cdr:y>
    </cdr:from>
    <cdr:to>
      <cdr:x>0.52375</cdr:x>
      <cdr:y>0.43975</cdr:y>
    </cdr:to>
    <cdr:sp macro="" textlink="">
      <cdr:nvSpPr>
        <cdr:cNvPr id="31747" name="Line 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2223764" y="1040011"/>
          <a:ext cx="100979" cy="714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</c:userShape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1T10:59:36.7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244 1 6145,'0'0'0,"0"0"0,0 0 0,0 0 3137,-150 102-352,118-102-433,4 0-896,8 0-743,6-3-97,14-4-616,28-3-1801,17 4-2440,14-11-1384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1T10:59:36.9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18836,'0'0'720,"0"0"-720,0 0-2096,0 0-513,0 0 1113,0 0 392,0 0-209,2 96-1327,35-30-1889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1T11:01:35.7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1 13827,'-18'6'-5489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1T11:09:30.9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0 315 1192,'0'0'528,"0"0"-352,0 0-176,12-182-232,-5 129-296,-3 10-72,1 7 144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1T11:09:46.3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73 0 3409,'0'0'2518,"0"0"-1500,0 0-811,0 0-171,0 0 95,-11 3 418,-33 6 542,28 0 2523,16-7-3675,0-1 204,-2 19 1882,3 150-2943,-1-161 683,0-1 1,1 1 0,0-1 0,1 0 0,0 0 0,0 1 0,1-1 0,0-1-1,1 3 235,4-3-96,-7-7 466,-1 0 87,0 0 50,0 0 51,0 0 52,0 0 106,0 0 153,0 0 128,0 0 69,0 0-314,0 0-315,0 0-177,0 0-185,0 0 13,0 0-63,0 0-34,0 0-10,0 0 33,0 0-1,0 0-30,0 0-58,0 0-56,0 0-234,0 0-328,0 0-273,0-5-2256,0-4-160,0-4-2110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1T11:09:48.4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3569,'0'0'1224,"0"0"-496,0 0-368,0 0-360,0 0 0,0 0-552,0 0-624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698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17" y="4759643"/>
            <a:ext cx="5510530" cy="450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Click to edit Master text styles</a:t>
            </a:r>
          </a:p>
          <a:p>
            <a:pPr lvl="1"/>
            <a:r>
              <a:rPr lang="it-IT" noProof="0"/>
              <a:t>Second level</a:t>
            </a:r>
          </a:p>
          <a:p>
            <a:pPr lvl="2"/>
            <a:r>
              <a:rPr lang="it-IT" noProof="0"/>
              <a:t>Third level</a:t>
            </a:r>
          </a:p>
          <a:p>
            <a:pPr lvl="3"/>
            <a:r>
              <a:rPr lang="it-IT" noProof="0"/>
              <a:t>Fourth level</a:t>
            </a:r>
          </a:p>
          <a:p>
            <a:pPr lvl="4"/>
            <a:r>
              <a:rPr lang="it-IT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698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1B290FAE-75B1-40E6-B658-7B2E329C58C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0671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CD9485D-3BE6-4CCA-829C-3D255C1B9678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0773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3FA008-E441-4761-AF3E-1E009596A9F8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916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588946-7851-4DCC-AA89-A802C1EC80FE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257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9454B-2B32-4949-BB9B-161B32A720BF}" type="slidenum">
              <a:rPr lang="it-IT"/>
              <a:pPr/>
              <a:t>34</a:t>
            </a:fld>
            <a:endParaRPr lang="it-IT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dirty="0"/>
              <a:t>L’impresa massimizza il profitto che nel breve periodo è dato da ricavi e costo del lavoro. </a:t>
            </a:r>
          </a:p>
          <a:p>
            <a:pPr eaLnBrk="1" hangingPunct="1"/>
            <a:r>
              <a:rPr lang="it-IT" dirty="0"/>
              <a:t>In simboli: </a:t>
            </a:r>
            <a:r>
              <a:rPr lang="el-GR" dirty="0"/>
              <a:t>Π</a:t>
            </a:r>
            <a:r>
              <a:rPr lang="en-US" dirty="0"/>
              <a:t>=</a:t>
            </a:r>
            <a:r>
              <a:rPr lang="it-IT" dirty="0" err="1"/>
              <a:t>py-wl</a:t>
            </a:r>
            <a:r>
              <a:rPr lang="it-IT" dirty="0"/>
              <a:t> </a:t>
            </a:r>
          </a:p>
          <a:p>
            <a:pPr eaLnBrk="1" hangingPunct="1"/>
            <a:r>
              <a:rPr lang="it-IT" dirty="0"/>
              <a:t>Per determinare se il livello corrente di input di lavoro è quello ottimale, ci si deve chiedere come varia il profitto aumentando la produzione.</a:t>
            </a:r>
          </a:p>
          <a:p>
            <a:pPr eaLnBrk="1" hangingPunct="1"/>
            <a:r>
              <a:rPr lang="it-IT" dirty="0"/>
              <a:t>La condizione di massimo profitto è che </a:t>
            </a:r>
            <a:r>
              <a:rPr lang="it-IT" dirty="0" err="1"/>
              <a:t>py-wl</a:t>
            </a:r>
            <a:r>
              <a:rPr lang="it-IT" dirty="0"/>
              <a:t>=0</a:t>
            </a:r>
          </a:p>
        </p:txBody>
      </p:sp>
    </p:spTree>
    <p:extLst>
      <p:ext uri="{BB962C8B-B14F-4D97-AF65-F5344CB8AC3E}">
        <p14:creationId xmlns:p14="http://schemas.microsoft.com/office/powerpoint/2010/main" val="1502768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2E5DCD-ADDC-49EB-ABD0-1BA95A37E69E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413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A4D18BF-CB2D-4AEF-95F8-0D18D2D3C75D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1127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9BCEBC-4886-4EB9-BC71-80B9F3DBF791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271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84F0C9C-38F6-461A-8514-4F5F70AB8E72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9722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2180DE9-7905-4A16-9C74-2BADE91F2AE0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4600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4CC271C-0552-415E-95CD-2A5A5B90B851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490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8F925E-CBF3-4783-8B88-A59B883C2B78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6399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001" indent="-30192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694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771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849" indent="-24153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5B3D66A-267F-417B-B56C-5F62AF7A3BBC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463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it-IT" altLang="en-US"/>
              <a:t>Fare clic per modificare lo stile del titolo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it-IT" altLang="en-US"/>
              <a:t>Fare clic per modificare lo stile del sottotitolo dello schema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A98C24-9D12-4486-999B-E2A5F169628A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39FD4-10C8-440F-B91B-AD5C444BDE62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9F520-958A-4DF7-8221-DBAEC93B6D50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897B3-6E5A-47F9-BA31-2AC8125FAFDB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A8759-F172-4093-8C51-59AACF17F444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C2E9A-AA37-4198-9F0C-9C2B3858F760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3F036-CDA4-4226-ACCC-32FE2F747EA6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C806B-2E19-487E-B03A-F12D9412B6A1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0B94B-997A-47EA-84D4-7BC141F0C2C2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F694E-C490-4595-A36A-7B518B37E64C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8DEAC-E75A-4BF8-83D5-B89E483BD89C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C5279-75B8-4437-9FA1-5455621CC748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lo stile del titolo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gli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C97E9E24-3685-4A59-8139-6EE4D44014F4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  <p:sp>
        <p:nvSpPr>
          <p:cNvPr id="3584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98" decel="100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 bldLvl="2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58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58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58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58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58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58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58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58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584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58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58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9.wmf"/><Relationship Id="rId4" Type="http://schemas.openxmlformats.org/officeDocument/2006/relationships/chart" Target="../charts/chart1.xml"/><Relationship Id="rId9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9.wmf"/><Relationship Id="rId4" Type="http://schemas.openxmlformats.org/officeDocument/2006/relationships/chart" Target="../charts/chart2.xml"/><Relationship Id="rId9" Type="http://schemas.openxmlformats.org/officeDocument/2006/relationships/oleObject" Target="../embeddings/oleObject1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4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12" Type="http://schemas.openxmlformats.org/officeDocument/2006/relationships/customXml" Target="../ink/ink4.xml"/><Relationship Id="rId1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6.xml"/><Relationship Id="rId1" Type="http://schemas.openxmlformats.org/officeDocument/2006/relationships/vmlDrawing" Target="../drawings/vmlDrawing1.vml"/><Relationship Id="rId6" Type="http://schemas.openxmlformats.org/officeDocument/2006/relationships/customXml" Target="../ink/ink1.xml"/><Relationship Id="rId11" Type="http://schemas.openxmlformats.org/officeDocument/2006/relationships/image" Target="../media/image7.png"/><Relationship Id="rId5" Type="http://schemas.openxmlformats.org/officeDocument/2006/relationships/image" Target="../media/image3.wmf"/><Relationship Id="rId15" Type="http://schemas.openxmlformats.org/officeDocument/2006/relationships/image" Target="../media/image9.png"/><Relationship Id="rId10" Type="http://schemas.openxmlformats.org/officeDocument/2006/relationships/customXml" Target="../ink/ink3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png"/><Relationship Id="rId14" Type="http://schemas.openxmlformats.org/officeDocument/2006/relationships/customXml" Target="../ink/ink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1C4D9-02AB-4A54-9FEE-29E13FEF0C0F}" type="slidenum">
              <a:rPr lang="it-IT" altLang="en-US"/>
              <a:pPr>
                <a:defRPr/>
              </a:pPr>
              <a:t>1</a:t>
            </a:fld>
            <a:endParaRPr lang="it-IT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/>
              <a:t>La domanda di lavoro e l’equilibrio concorrenziale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962400"/>
            <a:ext cx="8050088" cy="1752600"/>
          </a:xfrm>
        </p:spPr>
        <p:txBody>
          <a:bodyPr/>
          <a:lstStyle/>
          <a:p>
            <a:pPr eaLnBrk="1" hangingPunct="1"/>
            <a:r>
              <a:rPr lang="it-IT" sz="2400" dirty="0"/>
              <a:t>Lezione 7: Capitolo 3 </a:t>
            </a:r>
            <a:r>
              <a:rPr lang="it-IT" sz="2400" dirty="0" err="1"/>
              <a:t>Borjas</a:t>
            </a:r>
            <a:endParaRPr lang="it-IT" sz="2400" dirty="0"/>
          </a:p>
          <a:p>
            <a:pPr eaLnBrk="1" hangingPunct="1"/>
            <a:r>
              <a:rPr lang="it-IT" sz="2400" dirty="0"/>
              <a:t>                   Capitolo 4 </a:t>
            </a:r>
            <a:r>
              <a:rPr lang="it-IT" sz="2400" dirty="0" err="1"/>
              <a:t>Brucchi</a:t>
            </a:r>
            <a:r>
              <a:rPr lang="it-IT" sz="2400" dirty="0"/>
              <a:t> Luchino/Pepi De </a:t>
            </a:r>
            <a:r>
              <a:rPr lang="it-IT" sz="2400" dirty="0" err="1"/>
              <a:t>Caleo</a:t>
            </a:r>
            <a:endParaRPr lang="it-IT" sz="2400" dirty="0"/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6A927-75BB-41A1-A8B2-5F9605A87262}" type="slidenum">
              <a:rPr lang="it-IT" altLang="en-US"/>
              <a:pPr>
                <a:defRPr/>
              </a:pPr>
              <a:t>10</a:t>
            </a:fld>
            <a:endParaRPr lang="it-IT" altLang="en-US"/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800" dirty="0"/>
              <a:t>Dalla Funzione di produzione alla Domanda di lavoro, dato K</a:t>
            </a:r>
          </a:p>
        </p:txBody>
      </p:sp>
      <p:pic>
        <p:nvPicPr>
          <p:cNvPr id="2048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91" y="1419769"/>
            <a:ext cx="4546009" cy="5098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854742"/>
            <a:ext cx="4276472" cy="3885927"/>
          </a:xfrm>
          <a:prstGeom prst="rect">
            <a:avLst/>
          </a:prstGeom>
          <a:noFill/>
          <a:ln w="9525">
            <a:solidFill>
              <a:srgbClr val="FF3300"/>
            </a:solidFill>
            <a:prstDash val="sysDot"/>
            <a:miter lim="800000"/>
            <a:headEnd/>
            <a:tailEnd/>
          </a:ln>
        </p:spPr>
      </p:pic>
      <p:sp>
        <p:nvSpPr>
          <p:cNvPr id="7" name="Freeform 7"/>
          <p:cNvSpPr>
            <a:spLocks/>
          </p:cNvSpPr>
          <p:nvPr/>
        </p:nvSpPr>
        <p:spPr bwMode="auto">
          <a:xfrm>
            <a:off x="5621288" y="4149080"/>
            <a:ext cx="2016224" cy="1414510"/>
          </a:xfrm>
          <a:custGeom>
            <a:avLst/>
            <a:gdLst>
              <a:gd name="T0" fmla="*/ 0 w 1769"/>
              <a:gd name="T1" fmla="*/ 1248 h 1384"/>
              <a:gd name="T2" fmla="*/ 862 w 1769"/>
              <a:gd name="T3" fmla="*/ 23 h 1384"/>
              <a:gd name="T4" fmla="*/ 1769 w 1769"/>
              <a:gd name="T5" fmla="*/ 1384 h 1384"/>
              <a:gd name="T6" fmla="*/ 0 60000 65536"/>
              <a:gd name="T7" fmla="*/ 0 60000 65536"/>
              <a:gd name="T8" fmla="*/ 0 60000 65536"/>
              <a:gd name="T9" fmla="*/ 0 w 1769"/>
              <a:gd name="T10" fmla="*/ 0 h 1384"/>
              <a:gd name="T11" fmla="*/ 1769 w 1769"/>
              <a:gd name="T12" fmla="*/ 1384 h 1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9" h="1384">
                <a:moveTo>
                  <a:pt x="0" y="1248"/>
                </a:moveTo>
                <a:cubicBezTo>
                  <a:pt x="283" y="624"/>
                  <a:pt x="567" y="0"/>
                  <a:pt x="862" y="23"/>
                </a:cubicBezTo>
                <a:cubicBezTo>
                  <a:pt x="1157" y="46"/>
                  <a:pt x="1603" y="1127"/>
                  <a:pt x="1769" y="13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915816" y="2060848"/>
            <a:ext cx="4176464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36096" y="1631944"/>
            <a:ext cx="3250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Ricordate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l’ottimo</a:t>
            </a:r>
            <a:r>
              <a:rPr lang="en-US" dirty="0"/>
              <a:t> era</a:t>
            </a: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B1AB2EDE-F654-4387-B076-CD61FDC4FB3A}"/>
              </a:ext>
            </a:extLst>
          </p:cNvPr>
          <p:cNvSpPr/>
          <p:nvPr/>
        </p:nvSpPr>
        <p:spPr>
          <a:xfrm>
            <a:off x="2699792" y="6185340"/>
            <a:ext cx="360040" cy="3346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5DADD5DF-9E05-4CBC-9B89-D92883435649}"/>
              </a:ext>
            </a:extLst>
          </p:cNvPr>
          <p:cNvCxnSpPr>
            <a:cxnSpLocks/>
          </p:cNvCxnSpPr>
          <p:nvPr/>
        </p:nvCxnSpPr>
        <p:spPr>
          <a:xfrm flipH="1" flipV="1">
            <a:off x="6660232" y="3140968"/>
            <a:ext cx="1008112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DA62958D-C7DB-4E6C-B32B-C58EC63C10D6}"/>
              </a:ext>
            </a:extLst>
          </p:cNvPr>
          <p:cNvCxnSpPr>
            <a:cxnSpLocks/>
            <a:endCxn id="7" idx="1"/>
          </p:cNvCxnSpPr>
          <p:nvPr/>
        </p:nvCxnSpPr>
        <p:spPr>
          <a:xfrm flipH="1">
            <a:off x="6603756" y="3212976"/>
            <a:ext cx="1033756" cy="959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206055A5-7C1C-4868-91EB-0F267E5A4499}"/>
              </a:ext>
            </a:extLst>
          </p:cNvPr>
          <p:cNvSpPr txBox="1"/>
          <p:nvPr/>
        </p:nvSpPr>
        <p:spPr>
          <a:xfrm>
            <a:off x="7620000" y="2468051"/>
            <a:ext cx="10337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</a:rPr>
              <a:t>Punto di inizio della curva di domanda di lavoro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A3077A-3DC4-407B-843C-F7B7A427DA81}" type="slidenum">
              <a:rPr lang="it-IT" altLang="en-US"/>
              <a:pPr>
                <a:defRPr/>
              </a:pPr>
              <a:t>11</a:t>
            </a:fld>
            <a:endParaRPr lang="it-IT" altLang="en-US"/>
          </a:p>
        </p:txBody>
      </p:sp>
      <p:pic>
        <p:nvPicPr>
          <p:cNvPr id="1638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260350"/>
            <a:ext cx="6257925" cy="5686425"/>
          </a:xfrm>
          <a:prstGeom prst="rect">
            <a:avLst/>
          </a:prstGeom>
          <a:noFill/>
          <a:ln w="9525">
            <a:solidFill>
              <a:srgbClr val="FF3300"/>
            </a:solidFill>
            <a:prstDash val="sysDot"/>
            <a:miter lim="800000"/>
            <a:headEnd/>
            <a:tailEnd/>
          </a:ln>
        </p:spPr>
      </p:pic>
      <p:sp>
        <p:nvSpPr>
          <p:cNvPr id="16388" name="Freeform 7"/>
          <p:cNvSpPr>
            <a:spLocks/>
          </p:cNvSpPr>
          <p:nvPr/>
        </p:nvSpPr>
        <p:spPr bwMode="auto">
          <a:xfrm>
            <a:off x="2124075" y="3752850"/>
            <a:ext cx="2808288" cy="2197100"/>
          </a:xfrm>
          <a:custGeom>
            <a:avLst/>
            <a:gdLst>
              <a:gd name="T0" fmla="*/ 0 w 1769"/>
              <a:gd name="T1" fmla="*/ 1248 h 1384"/>
              <a:gd name="T2" fmla="*/ 862 w 1769"/>
              <a:gd name="T3" fmla="*/ 23 h 1384"/>
              <a:gd name="T4" fmla="*/ 1769 w 1769"/>
              <a:gd name="T5" fmla="*/ 1384 h 1384"/>
              <a:gd name="T6" fmla="*/ 0 60000 65536"/>
              <a:gd name="T7" fmla="*/ 0 60000 65536"/>
              <a:gd name="T8" fmla="*/ 0 60000 65536"/>
              <a:gd name="T9" fmla="*/ 0 w 1769"/>
              <a:gd name="T10" fmla="*/ 0 h 1384"/>
              <a:gd name="T11" fmla="*/ 1769 w 1769"/>
              <a:gd name="T12" fmla="*/ 1384 h 1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9" h="1384">
                <a:moveTo>
                  <a:pt x="0" y="1248"/>
                </a:moveTo>
                <a:cubicBezTo>
                  <a:pt x="283" y="624"/>
                  <a:pt x="567" y="0"/>
                  <a:pt x="862" y="23"/>
                </a:cubicBezTo>
                <a:cubicBezTo>
                  <a:pt x="1157" y="46"/>
                  <a:pt x="1603" y="1127"/>
                  <a:pt x="1769" y="13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89" name="Line 8"/>
          <p:cNvSpPr>
            <a:spLocks noChangeShapeType="1"/>
          </p:cNvSpPr>
          <p:nvPr/>
        </p:nvSpPr>
        <p:spPr bwMode="auto">
          <a:xfrm flipV="1">
            <a:off x="2339975" y="2565400"/>
            <a:ext cx="863600" cy="358775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0" name="Line 9"/>
          <p:cNvSpPr>
            <a:spLocks noChangeShapeType="1"/>
          </p:cNvSpPr>
          <p:nvPr/>
        </p:nvSpPr>
        <p:spPr bwMode="auto">
          <a:xfrm flipV="1">
            <a:off x="2916238" y="2276475"/>
            <a:ext cx="431800" cy="43180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1" name="Line 10"/>
          <p:cNvSpPr>
            <a:spLocks noChangeShapeType="1"/>
          </p:cNvSpPr>
          <p:nvPr/>
        </p:nvSpPr>
        <p:spPr bwMode="auto">
          <a:xfrm flipV="1">
            <a:off x="3348038" y="1844675"/>
            <a:ext cx="360362" cy="43180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2" name="Line 11"/>
          <p:cNvSpPr>
            <a:spLocks noChangeShapeType="1"/>
          </p:cNvSpPr>
          <p:nvPr/>
        </p:nvSpPr>
        <p:spPr bwMode="auto">
          <a:xfrm flipV="1">
            <a:off x="3707904" y="692696"/>
            <a:ext cx="1223963" cy="1008062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3" name="Text Box 12"/>
          <p:cNvSpPr txBox="1">
            <a:spLocks noChangeArrowheads="1"/>
          </p:cNvSpPr>
          <p:nvPr/>
        </p:nvSpPr>
        <p:spPr bwMode="auto">
          <a:xfrm>
            <a:off x="1258888" y="3068638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b="1">
                <a:latin typeface="Times New Roman" pitchFamily="18" charset="0"/>
              </a:rPr>
              <a:t>MP</a:t>
            </a:r>
          </a:p>
        </p:txBody>
      </p:sp>
      <p:sp>
        <p:nvSpPr>
          <p:cNvPr id="16394" name="Rectangle 13"/>
          <p:cNvSpPr>
            <a:spLocks noChangeArrowheads="1"/>
          </p:cNvSpPr>
          <p:nvPr/>
        </p:nvSpPr>
        <p:spPr bwMode="auto">
          <a:xfrm>
            <a:off x="6732588" y="333375"/>
            <a:ext cx="2087562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/>
              <a:t>Funzione di</a:t>
            </a:r>
          </a:p>
          <a:p>
            <a:r>
              <a:rPr lang="it-IT" b="1"/>
              <a:t>produzione</a:t>
            </a:r>
          </a:p>
          <a:p>
            <a:r>
              <a:rPr lang="it-IT" b="1"/>
              <a:t>(dato il</a:t>
            </a:r>
          </a:p>
          <a:p>
            <a:r>
              <a:rPr lang="it-IT" b="1"/>
              <a:t>livello di</a:t>
            </a:r>
          </a:p>
          <a:p>
            <a:r>
              <a:rPr lang="it-IT" b="1"/>
              <a:t>capitale)</a:t>
            </a:r>
          </a:p>
          <a:p>
            <a:endParaRPr lang="it-IT" b="1"/>
          </a:p>
          <a:p>
            <a:endParaRPr lang="it-IT" b="1"/>
          </a:p>
          <a:p>
            <a:r>
              <a:rPr lang="it-IT" b="1"/>
              <a:t>e</a:t>
            </a:r>
          </a:p>
          <a:p>
            <a:endParaRPr lang="it-IT" b="1"/>
          </a:p>
          <a:p>
            <a:endParaRPr lang="it-IT" b="1"/>
          </a:p>
          <a:p>
            <a:endParaRPr lang="it-IT" b="1"/>
          </a:p>
          <a:p>
            <a:endParaRPr lang="it-IT" b="1"/>
          </a:p>
          <a:p>
            <a:endParaRPr lang="it-IT" b="1"/>
          </a:p>
          <a:p>
            <a:endParaRPr lang="it-IT" b="1"/>
          </a:p>
          <a:p>
            <a:r>
              <a:rPr lang="it-IT" b="1"/>
              <a:t>produttività</a:t>
            </a:r>
          </a:p>
          <a:p>
            <a:r>
              <a:rPr lang="it-IT" b="1"/>
              <a:t>del lavoro media (AP) e marginale (MP)</a:t>
            </a:r>
          </a:p>
        </p:txBody>
      </p:sp>
      <p:sp>
        <p:nvSpPr>
          <p:cNvPr id="16395" name="Text Box 14"/>
          <p:cNvSpPr txBox="1">
            <a:spLocks noChangeArrowheads="1"/>
          </p:cNvSpPr>
          <p:nvPr/>
        </p:nvSpPr>
        <p:spPr bwMode="auto">
          <a:xfrm>
            <a:off x="3563938" y="3500438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b="1">
                <a:latin typeface="Times New Roman" pitchFamily="18" charset="0"/>
              </a:rPr>
              <a:t>MP</a:t>
            </a:r>
          </a:p>
        </p:txBody>
      </p:sp>
      <p:sp>
        <p:nvSpPr>
          <p:cNvPr id="16396" name="Text Box 15"/>
          <p:cNvSpPr txBox="1">
            <a:spLocks noChangeArrowheads="1"/>
          </p:cNvSpPr>
          <p:nvPr/>
        </p:nvSpPr>
        <p:spPr bwMode="auto">
          <a:xfrm>
            <a:off x="5003800" y="4724400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b="1">
                <a:latin typeface="Times New Roman" pitchFamily="18" charset="0"/>
              </a:rPr>
              <a:t>AP</a:t>
            </a:r>
          </a:p>
        </p:txBody>
      </p:sp>
      <p:sp>
        <p:nvSpPr>
          <p:cNvPr id="16397" name="Line 16"/>
          <p:cNvSpPr>
            <a:spLocks noChangeShapeType="1"/>
          </p:cNvSpPr>
          <p:nvPr/>
        </p:nvSpPr>
        <p:spPr bwMode="auto">
          <a:xfrm flipV="1">
            <a:off x="2987824" y="808684"/>
            <a:ext cx="3024336" cy="35800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cxnSp>
        <p:nvCxnSpPr>
          <p:cNvPr id="16" name="Connettore 1 15"/>
          <p:cNvCxnSpPr/>
          <p:nvPr/>
        </p:nvCxnSpPr>
        <p:spPr>
          <a:xfrm>
            <a:off x="1907704" y="1340768"/>
            <a:ext cx="4248472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9" name="Oggetto 18"/>
          <p:cNvGraphicFramePr>
            <a:graphicFrameLocks noChangeAspect="1"/>
          </p:cNvGraphicFramePr>
          <p:nvPr/>
        </p:nvGraphicFramePr>
        <p:xfrm>
          <a:off x="1475656" y="1124744"/>
          <a:ext cx="32181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25" name="Equazione" r:id="rId4" imgW="177646" imgH="190335" progId="Equation.3">
                  <p:embed/>
                </p:oleObj>
              </mc:Choice>
              <mc:Fallback>
                <p:oleObj name="Equazione" r:id="rId4" imgW="177646" imgH="190335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124744"/>
                        <a:ext cx="321816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asellaDiTesto 19"/>
          <p:cNvSpPr txBox="1"/>
          <p:nvPr/>
        </p:nvSpPr>
        <p:spPr>
          <a:xfrm>
            <a:off x="0" y="2492896"/>
            <a:ext cx="4031873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È il tratto discendente del prodotto marginale = DOMANDA DI LAVORO</a:t>
            </a:r>
          </a:p>
        </p:txBody>
      </p:sp>
      <p:cxnSp>
        <p:nvCxnSpPr>
          <p:cNvPr id="22" name="Connettore 2 21"/>
          <p:cNvCxnSpPr>
            <a:stCxn id="20" idx="2"/>
          </p:cNvCxnSpPr>
          <p:nvPr/>
        </p:nvCxnSpPr>
        <p:spPr>
          <a:xfrm>
            <a:off x="2015937" y="3139227"/>
            <a:ext cx="1475943" cy="649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/>
          <p:cNvCxnSpPr/>
          <p:nvPr/>
        </p:nvCxnSpPr>
        <p:spPr>
          <a:xfrm flipV="1">
            <a:off x="1907704" y="620688"/>
            <a:ext cx="3168352" cy="2376264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3347864" y="6237312"/>
            <a:ext cx="2095445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BREVE PERIODO</a:t>
            </a:r>
          </a:p>
        </p:txBody>
      </p:sp>
      <p:cxnSp>
        <p:nvCxnSpPr>
          <p:cNvPr id="3" name="Straight Connector 2"/>
          <p:cNvCxnSpPr>
            <a:stCxn id="16395" idx="1"/>
          </p:cNvCxnSpPr>
          <p:nvPr/>
        </p:nvCxnSpPr>
        <p:spPr>
          <a:xfrm flipH="1">
            <a:off x="3347864" y="3698876"/>
            <a:ext cx="216074" cy="1984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93037B-47B9-4319-B204-ADE52F86E2A6}" type="slidenum">
              <a:rPr lang="it-IT" altLang="en-US"/>
              <a:pPr>
                <a:defRPr/>
              </a:pPr>
              <a:t>12</a:t>
            </a:fld>
            <a:endParaRPr lang="it-IT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La domanda di lavoro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62050"/>
            <a:ext cx="8748712" cy="474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827088" y="4724400"/>
            <a:ext cx="7848600" cy="288925"/>
          </a:xfrm>
          <a:prstGeom prst="rect">
            <a:avLst/>
          </a:prstGeom>
          <a:solidFill>
            <a:srgbClr val="FF3300">
              <a:alpha val="3294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flipV="1">
            <a:off x="3635375" y="4941888"/>
            <a:ext cx="43180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 flipV="1">
            <a:off x="4716463" y="4868863"/>
            <a:ext cx="576262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900113" y="2060575"/>
            <a:ext cx="647700" cy="3455988"/>
          </a:xfrm>
          <a:prstGeom prst="rect">
            <a:avLst/>
          </a:prstGeom>
          <a:solidFill>
            <a:schemeClr val="accent1">
              <a:alpha val="1098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7164388" y="2060575"/>
            <a:ext cx="647700" cy="3455988"/>
          </a:xfrm>
          <a:prstGeom prst="rect">
            <a:avLst/>
          </a:prstGeom>
          <a:solidFill>
            <a:schemeClr val="accent1">
              <a:alpha val="1098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79388" y="1700213"/>
            <a:ext cx="2206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3300"/>
                </a:solidFill>
              </a:rPr>
              <a:t>Fattore Variabile (L)</a:t>
            </a:r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684213" y="1989138"/>
            <a:ext cx="21590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6659563" y="1700213"/>
            <a:ext cx="19030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3300"/>
                </a:solidFill>
              </a:rPr>
              <a:t>Fattore Fisso (K)</a:t>
            </a: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7019925" y="2060575"/>
            <a:ext cx="144463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4" name="CasellaDiTesto 13"/>
          <p:cNvSpPr txBox="1"/>
          <p:nvPr/>
        </p:nvSpPr>
        <p:spPr>
          <a:xfrm>
            <a:off x="4572000" y="6008172"/>
            <a:ext cx="2121093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Costo unitario dato</a:t>
            </a:r>
          </a:p>
        </p:txBody>
      </p:sp>
      <p:cxnSp>
        <p:nvCxnSpPr>
          <p:cNvPr id="17" name="Connettore 2 16"/>
          <p:cNvCxnSpPr>
            <a:stCxn id="14" idx="0"/>
          </p:cNvCxnSpPr>
          <p:nvPr/>
        </p:nvCxnSpPr>
        <p:spPr>
          <a:xfrm flipH="1" flipV="1">
            <a:off x="5580112" y="5360100"/>
            <a:ext cx="52435" cy="6480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7740352" y="5517232"/>
            <a:ext cx="1008112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Max Profitto</a:t>
            </a:r>
          </a:p>
        </p:txBody>
      </p:sp>
      <p:cxnSp>
        <p:nvCxnSpPr>
          <p:cNvPr id="20" name="Connettore 4 19"/>
          <p:cNvCxnSpPr>
            <a:stCxn id="18" idx="3"/>
            <a:endCxn id="33797" idx="3"/>
          </p:cNvCxnSpPr>
          <p:nvPr/>
        </p:nvCxnSpPr>
        <p:spPr>
          <a:xfrm flipH="1" flipV="1">
            <a:off x="8675688" y="4868863"/>
            <a:ext cx="72776" cy="971535"/>
          </a:xfrm>
          <a:prstGeom prst="bentConnector3">
            <a:avLst>
              <a:gd name="adj1" fmla="val -314115"/>
            </a:avLst>
          </a:prstGeom>
          <a:ln w="285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E428608A-1F6C-4C72-BEB4-3D72FA61CEB3}"/>
              </a:ext>
            </a:extLst>
          </p:cNvPr>
          <p:cNvCxnSpPr>
            <a:cxnSpLocks/>
          </p:cNvCxnSpPr>
          <p:nvPr/>
        </p:nvCxnSpPr>
        <p:spPr>
          <a:xfrm flipV="1">
            <a:off x="5919934" y="5445224"/>
            <a:ext cx="1244454" cy="5629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3">
            <a:extLst>
              <a:ext uri="{FF2B5EF4-FFF2-40B4-BE49-F238E27FC236}">
                <a16:creationId xmlns:a16="http://schemas.microsoft.com/office/drawing/2014/main" id="{7990348A-4F0D-4982-9F7D-D9F0390B75D2}"/>
              </a:ext>
            </a:extLst>
          </p:cNvPr>
          <p:cNvSpPr/>
          <p:nvPr/>
        </p:nvSpPr>
        <p:spPr>
          <a:xfrm>
            <a:off x="7812088" y="2069545"/>
            <a:ext cx="895023" cy="495359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C3EC1ED-CF1E-4E68-946C-3B8691A372BD}"/>
              </a:ext>
            </a:extLst>
          </p:cNvPr>
          <p:cNvSpPr txBox="1"/>
          <p:nvPr/>
        </p:nvSpPr>
        <p:spPr>
          <a:xfrm>
            <a:off x="2517610" y="5648653"/>
            <a:ext cx="1583095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/>
              <a:t>Lo posso approssimare a 8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  <p:bldP spid="33798" grpId="0" animBg="1"/>
      <p:bldP spid="33799" grpId="0" animBg="1"/>
      <p:bldP spid="14" grpId="0" animBg="1"/>
      <p:bldP spid="18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426DCF-701C-4E95-B0E9-A6B496FB8C9E}" type="slidenum">
              <a:rPr lang="it-IT" altLang="en-US"/>
              <a:pPr>
                <a:defRPr/>
              </a:pPr>
              <a:t>13</a:t>
            </a:fld>
            <a:endParaRPr lang="it-IT" alt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800"/>
              <a:t>La funzione di domanda di lavoro di</a:t>
            </a:r>
            <a:br>
              <a:rPr lang="it-IT" sz="3800"/>
            </a:br>
            <a:r>
              <a:rPr lang="it-IT" sz="3800"/>
              <a:t>breve periodo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100" dirty="0"/>
              <a:t>Nel breve periodo si assume K costante. L’impresa domanda lavoro finché il ricavo derivante da un’ora aggiuntiva di lavoro (</a:t>
            </a:r>
            <a:r>
              <a:rPr lang="it-IT" sz="2100" dirty="0">
                <a:solidFill>
                  <a:srgbClr val="FF0000"/>
                </a:solidFill>
              </a:rPr>
              <a:t>ricavo marginale</a:t>
            </a:r>
            <a:r>
              <a:rPr lang="it-IT" sz="2100" dirty="0"/>
              <a:t>) è uguale al suo costo (</a:t>
            </a:r>
            <a:r>
              <a:rPr lang="it-IT" sz="2100" dirty="0">
                <a:solidFill>
                  <a:srgbClr val="FF0000"/>
                </a:solidFill>
              </a:rPr>
              <a:t>costo marginale</a:t>
            </a:r>
            <a:r>
              <a:rPr lang="it-IT" sz="2100" dirty="0"/>
              <a:t>):    				</a:t>
            </a:r>
            <a:r>
              <a:rPr lang="it-IT" sz="2100" b="1" dirty="0"/>
              <a:t>W=P</a:t>
            </a:r>
            <a:r>
              <a:rPr lang="it-IT" sz="2100" dirty="0"/>
              <a:t>x</a:t>
            </a:r>
            <a:r>
              <a:rPr lang="it-IT" sz="2100" b="1" dirty="0"/>
              <a:t>ƒ</a:t>
            </a:r>
            <a:r>
              <a:rPr lang="it-IT" sz="1300" b="1" dirty="0"/>
              <a:t>L</a:t>
            </a:r>
          </a:p>
          <a:p>
            <a:pPr eaLnBrk="1" hangingPunct="1">
              <a:lnSpc>
                <a:spcPct val="80000"/>
              </a:lnSpc>
            </a:pPr>
            <a:r>
              <a:rPr lang="it-IT" sz="2100" dirty="0"/>
              <a:t>La funzione di domanda di lavoro di breve periodo, risulta pertanto:</a:t>
            </a:r>
          </a:p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r>
              <a:rPr lang="it-IT" sz="2100" dirty="0"/>
              <a:t>che, dato K, individua l’ammontare di lavoro, L, che ad ogni livello salariale (reale), W/P, consente all’impresa di ottenere il massimo profitto.</a:t>
            </a:r>
          </a:p>
          <a:p>
            <a:pPr eaLnBrk="1" hangingPunct="1">
              <a:lnSpc>
                <a:spcPct val="80000"/>
              </a:lnSpc>
            </a:pPr>
            <a:r>
              <a:rPr lang="it-IT" sz="2100" dirty="0"/>
              <a:t>La curva di domanda di lavoro è negativamente inclinata e decresce al crescere del salario reale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sz="2100" dirty="0"/>
          </a:p>
          <a:p>
            <a:pPr eaLnBrk="1" hangingPunct="1">
              <a:lnSpc>
                <a:spcPct val="80000"/>
              </a:lnSpc>
            </a:pPr>
            <a:r>
              <a:rPr lang="it-IT" sz="2100" dirty="0"/>
              <a:t>La domanda di lavoro incorpora le caratteristiche della funzione di produzione (</a:t>
            </a:r>
            <a:r>
              <a:rPr lang="it-IT" sz="2100" dirty="0">
                <a:solidFill>
                  <a:srgbClr val="FF3300"/>
                </a:solidFill>
              </a:rPr>
              <a:t>domanda “derivata”</a:t>
            </a:r>
            <a:r>
              <a:rPr lang="it-IT" sz="2100" dirty="0"/>
              <a:t>)</a:t>
            </a:r>
          </a:p>
        </p:txBody>
      </p:sp>
      <p:pic>
        <p:nvPicPr>
          <p:cNvPr id="2150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2996952"/>
            <a:ext cx="19240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3779838" y="4868863"/>
            <a:ext cx="504825" cy="215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98" decel="100000" fill="hold"/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21508" grpId="0" uiExpand="1" build="p" bldLvl="2"/>
      <p:bldP spid="6349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F12451-5BE7-4781-ADCB-02FF053F6FD9}" type="slidenum">
              <a:rPr lang="it-IT" altLang="en-US"/>
              <a:pPr>
                <a:defRPr/>
              </a:pPr>
              <a:t>14</a:t>
            </a:fld>
            <a:endParaRPr lang="it-IT" alt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800"/>
              <a:t>Ricordate che la relazione tra prodotto marginale del lavoro e il suo valore è.</a:t>
            </a:r>
          </a:p>
        </p:txBody>
      </p:sp>
      <p:pic>
        <p:nvPicPr>
          <p:cNvPr id="2253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313"/>
            <a:ext cx="8893175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1095375" y="5824538"/>
            <a:ext cx="2146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/>
              <a:t>In questo caso P=2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283968" y="5805264"/>
            <a:ext cx="3833101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Che è = curva di domanda di lavoro</a:t>
            </a:r>
          </a:p>
        </p:txBody>
      </p:sp>
      <p:cxnSp>
        <p:nvCxnSpPr>
          <p:cNvPr id="10" name="Connettore 2 9"/>
          <p:cNvCxnSpPr/>
          <p:nvPr/>
        </p:nvCxnSpPr>
        <p:spPr>
          <a:xfrm flipH="1" flipV="1">
            <a:off x="3923928" y="4365104"/>
            <a:ext cx="648072" cy="13681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/>
          <p:cNvSpPr txBox="1"/>
          <p:nvPr/>
        </p:nvSpPr>
        <p:spPr>
          <a:xfrm>
            <a:off x="1806264" y="6331506"/>
            <a:ext cx="495540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Ricordate che l’ottimo è dato da </a:t>
            </a:r>
            <a:r>
              <a:rPr lang="it-IT" dirty="0" err="1"/>
              <a:t>PmgL</a:t>
            </a:r>
            <a:r>
              <a:rPr lang="it-IT" dirty="0"/>
              <a:t>=</a:t>
            </a:r>
            <a:r>
              <a:rPr lang="it-IT" dirty="0" err="1"/>
              <a:t>CmgL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784BB-B4FF-4854-B90A-5430AA8A61F1}" type="slidenum">
              <a:rPr lang="it-IT" altLang="en-US"/>
              <a:pPr>
                <a:defRPr/>
              </a:pPr>
              <a:t>15</a:t>
            </a:fld>
            <a:endParaRPr lang="it-IT" alt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800"/>
              <a:t> Perché la domanda di lavoro è inclinata negativamente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400" dirty="0">
                <a:latin typeface="Times New Roman" pitchFamily="18" charset="0"/>
              </a:rPr>
              <a:t>L’obiettivo delle imprese è la massimizzazione del  profitto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>
                <a:latin typeface="Times New Roman" pitchFamily="18" charset="0"/>
              </a:rPr>
              <a:t>La produzione è caratterizzata dalla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</a:rPr>
              <a:t>legge</a:t>
            </a:r>
            <a:r>
              <a:rPr lang="it-IT" sz="2400" dirty="0">
                <a:latin typeface="Times New Roman" pitchFamily="18" charset="0"/>
              </a:rPr>
              <a:t> della </a:t>
            </a:r>
            <a:r>
              <a:rPr lang="it-IT" sz="2400" b="1" dirty="0">
                <a:latin typeface="Times New Roman" pitchFamily="18" charset="0"/>
              </a:rPr>
              <a:t>produttività marginale decrescente:</a:t>
            </a:r>
            <a:r>
              <a:rPr lang="it-IT" sz="2400" dirty="0">
                <a:latin typeface="Times New Roman" pitchFamily="18" charset="0"/>
              </a:rPr>
              <a:t> se aumento un solo fattore produttivo lasciando immutati gli altri, la produzione aumenterà meno che proporzionalmente  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>
                <a:latin typeface="Times New Roman" pitchFamily="18" charset="0"/>
              </a:rPr>
              <a:t>Produttività marginale: contributo dell’ultimo lavoratore (o ora lavorata) al prodotto totale 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>
                <a:latin typeface="Times New Roman" pitchFamily="18" charset="0"/>
              </a:rPr>
              <a:t>Oppure differenza tra produzione di N lavoratori e di N+1 lavoratori 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>
                <a:solidFill>
                  <a:srgbClr val="FF0000"/>
                </a:solidFill>
                <a:latin typeface="Times New Roman" pitchFamily="18" charset="0"/>
              </a:rPr>
              <a:t>Ogni lavoratore che costa meno di quanto permette di ricavare viene assunto 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>
                <a:latin typeface="Times New Roman" pitchFamily="18" charset="0"/>
              </a:rPr>
              <a:t>Ad un livello di salario più basso, all’impresa converrà assumere un maggior numero di lavoratori</a:t>
            </a:r>
            <a:endParaRPr lang="it-IT" sz="2400" dirty="0"/>
          </a:p>
        </p:txBody>
      </p:sp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0286E-9F7F-41B2-A72A-C5A8CB11DA2F}" type="slidenum">
              <a:rPr lang="it-IT" altLang="en-US"/>
              <a:pPr>
                <a:defRPr/>
              </a:pPr>
              <a:t>16</a:t>
            </a:fld>
            <a:endParaRPr lang="it-IT" altLang="en-US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3600" i="1" dirty="0">
                <a:solidFill>
                  <a:schemeClr val="accent2"/>
                </a:solidFill>
                <a:latin typeface="Garamond" pitchFamily="18" charset="0"/>
              </a:rPr>
              <a:t>Di quanto varia la domanda di lavoro in seguito a variazioni del salario? 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539750" y="2057400"/>
            <a:ext cx="7993063" cy="5286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800" dirty="0">
                <a:latin typeface="Times New Roman" pitchFamily="18" charset="0"/>
              </a:rPr>
              <a:t>Elasticità della domanda di lavoro rispetto al salario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39750" y="3697288"/>
            <a:ext cx="7981950" cy="9556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800" dirty="0">
                <a:latin typeface="Times New Roman" pitchFamily="18" charset="0"/>
              </a:rPr>
              <a:t>rappresenta la variazione percentuale della domanda di lavoro per una variazione dell’1% del salario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838200" y="53340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dirty="0">
                <a:solidFill>
                  <a:srgbClr val="3366FF"/>
                </a:solidFill>
                <a:latin typeface="Times New Roman" pitchFamily="18" charset="0"/>
              </a:rPr>
              <a:t>Misura la sensibilità della domanda a variazioni del salario</a:t>
            </a:r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4343400" y="2814638"/>
            <a:ext cx="457200" cy="6858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utoUpdateAnimBg="0"/>
      <p:bldP spid="47107" grpId="0" animBg="1" autoUpdateAnimBg="0"/>
      <p:bldP spid="47108" grpId="0" animBg="1" autoUpdateAnimBg="0"/>
      <p:bldP spid="47109" grpId="0" autoUpdateAnimBg="0"/>
      <p:bldP spid="471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78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501749"/>
              </p:ext>
            </p:extLst>
          </p:nvPr>
        </p:nvGraphicFramePr>
        <p:xfrm>
          <a:off x="1331640" y="291966"/>
          <a:ext cx="6307832" cy="6097983"/>
        </p:xfrm>
        <a:graphic>
          <a:graphicData uri="http://schemas.openxmlformats.org/drawingml/2006/table">
            <a:tbl>
              <a:tblPr/>
              <a:tblGrid>
                <a:gridCol w="1576958">
                  <a:extLst>
                    <a:ext uri="{9D8B030D-6E8A-4147-A177-3AD203B41FA5}">
                      <a16:colId xmlns:a16="http://schemas.microsoft.com/office/drawing/2014/main" val="2449299690"/>
                    </a:ext>
                  </a:extLst>
                </a:gridCol>
                <a:gridCol w="1576958">
                  <a:extLst>
                    <a:ext uri="{9D8B030D-6E8A-4147-A177-3AD203B41FA5}">
                      <a16:colId xmlns:a16="http://schemas.microsoft.com/office/drawing/2014/main" val="1958958984"/>
                    </a:ext>
                  </a:extLst>
                </a:gridCol>
                <a:gridCol w="1576958">
                  <a:extLst>
                    <a:ext uri="{9D8B030D-6E8A-4147-A177-3AD203B41FA5}">
                      <a16:colId xmlns:a16="http://schemas.microsoft.com/office/drawing/2014/main" val="4038083163"/>
                    </a:ext>
                  </a:extLst>
                </a:gridCol>
                <a:gridCol w="1576958">
                  <a:extLst>
                    <a:ext uri="{9D8B030D-6E8A-4147-A177-3AD203B41FA5}">
                      <a16:colId xmlns:a16="http://schemas.microsoft.com/office/drawing/2014/main" val="2122590631"/>
                    </a:ext>
                  </a:extLst>
                </a:gridCol>
              </a:tblGrid>
              <a:tr h="612164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0372625"/>
                  </a:ext>
                </a:extLst>
              </a:tr>
              <a:tr h="612164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Esempio</a:t>
                      </a: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di </a:t>
                      </a:r>
                      <a:r>
                        <a:rPr kumimoji="0" lang="en-US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domanda</a:t>
                      </a: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lineare</a:t>
                      </a: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con </a:t>
                      </a:r>
                      <a:r>
                        <a:rPr kumimoji="0" lang="en-US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misure</a:t>
                      </a: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diverse</a:t>
                      </a:r>
                    </a:p>
                  </a:txBody>
                  <a:tcPr marT="45717" marB="45717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236456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Numero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lavoratori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(€)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ore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Centesimi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439353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0687940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8384757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324757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2061088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774964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5704932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525140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0538"/>
                  </a:ext>
                </a:extLst>
              </a:tr>
              <a:tr h="4759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5877606"/>
                  </a:ext>
                </a:extLst>
              </a:tr>
              <a:tr h="4658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9744159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294399"/>
                  </a:ext>
                </a:extLst>
              </a:tr>
              <a:tr h="3184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745150"/>
                  </a:ext>
                </a:extLst>
              </a:tr>
            </a:tbl>
          </a:graphicData>
        </a:graphic>
      </p:graphicFrame>
      <p:sp>
        <p:nvSpPr>
          <p:cNvPr id="13371" name="Rectangle 63"/>
          <p:cNvSpPr>
            <a:spLocks noChangeArrowheads="1"/>
          </p:cNvSpPr>
          <p:nvPr/>
        </p:nvSpPr>
        <p:spPr bwMode="auto">
          <a:xfrm>
            <a:off x="1907704" y="4782108"/>
            <a:ext cx="5328592" cy="9780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72" name="Text Box 64"/>
          <p:cNvSpPr txBox="1">
            <a:spLocks noChangeArrowheads="1"/>
          </p:cNvSpPr>
          <p:nvPr/>
        </p:nvSpPr>
        <p:spPr bwMode="auto">
          <a:xfrm>
            <a:off x="3203848" y="5089177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7&lt;</a:t>
            </a:r>
          </a:p>
        </p:txBody>
      </p:sp>
      <p:sp>
        <p:nvSpPr>
          <p:cNvPr id="13373" name="Text Box 65"/>
          <p:cNvSpPr txBox="1">
            <a:spLocks noChangeArrowheads="1"/>
          </p:cNvSpPr>
          <p:nvPr/>
        </p:nvSpPr>
        <p:spPr bwMode="auto">
          <a:xfrm>
            <a:off x="2104206" y="5089177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&gt;9.5</a:t>
            </a: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8490B786-3CD6-4269-AD92-B4C46823F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L’elasticità della domanda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F694E-C490-4595-A36A-7B518B37E64C}" type="slidenum">
              <a:rPr lang="it-IT" altLang="en-US" smtClean="0"/>
              <a:pPr>
                <a:defRPr/>
              </a:pPr>
              <a:t>17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683886396"/>
      </p:ext>
    </p:extLst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417817"/>
              </p:ext>
            </p:extLst>
          </p:nvPr>
        </p:nvGraphicFramePr>
        <p:xfrm>
          <a:off x="248858" y="1130301"/>
          <a:ext cx="8646283" cy="4348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363" name="Line 3"/>
          <p:cNvSpPr>
            <a:spLocks noChangeShapeType="1"/>
          </p:cNvSpPr>
          <p:nvPr/>
        </p:nvSpPr>
        <p:spPr bwMode="auto">
          <a:xfrm flipH="1">
            <a:off x="1182894" y="3933055"/>
            <a:ext cx="5406546" cy="1029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1182894" y="3786980"/>
            <a:ext cx="4859277" cy="27783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6014822" y="3829051"/>
            <a:ext cx="4978" cy="51434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6589440" y="3933055"/>
            <a:ext cx="0" cy="410343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868144" y="34290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dirty="0">
                <a:cs typeface="Arial" panose="020B0604020202020204" pitchFamily="34" charset="0"/>
              </a:rPr>
              <a:t>Δ</a:t>
            </a:r>
            <a:r>
              <a:rPr lang="en-US" altLang="en-US" dirty="0">
                <a:cs typeface="Arial" panose="020B0604020202020204" pitchFamily="34" charset="0"/>
              </a:rPr>
              <a:t>W=-2</a:t>
            </a:r>
            <a:endParaRPr lang="el-GR" altLang="en-US" dirty="0">
              <a:cs typeface="Arial" panose="020B0604020202020204" pitchFamily="34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600700" y="46704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dirty="0">
                <a:cs typeface="Arial" panose="020B0604020202020204" pitchFamily="34" charset="0"/>
              </a:rPr>
              <a:t>Δ</a:t>
            </a:r>
            <a:r>
              <a:rPr lang="en-US" altLang="en-US" dirty="0">
                <a:cs typeface="Arial" panose="020B0604020202020204" pitchFamily="34" charset="0"/>
              </a:rPr>
              <a:t>N=1</a:t>
            </a:r>
            <a:endParaRPr lang="el-GR" altLang="en-US" dirty="0">
              <a:cs typeface="Arial" panose="020B0604020202020204" pitchFamily="34" charset="0"/>
            </a:endParaRPr>
          </a:p>
        </p:txBody>
      </p:sp>
      <p:sp>
        <p:nvSpPr>
          <p:cNvPr id="15369" name="Rectangle 1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537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085739"/>
              </p:ext>
            </p:extLst>
          </p:nvPr>
        </p:nvGraphicFramePr>
        <p:xfrm>
          <a:off x="6325344" y="4941885"/>
          <a:ext cx="8382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59" name="Equation" r:id="rId5" imgW="507780" imgH="203112" progId="Equation.DSMT4">
                  <p:embed/>
                </p:oleObj>
              </mc:Choice>
              <mc:Fallback>
                <p:oleObj name="Equation" r:id="rId5" imgW="507780" imgH="203112" progId="Equation.DSMT4">
                  <p:embed/>
                  <p:pic>
                    <p:nvPicPr>
                      <p:cNvPr id="1537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5344" y="4941885"/>
                        <a:ext cx="83820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1" name="Rectangle 1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537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965224"/>
              </p:ext>
            </p:extLst>
          </p:nvPr>
        </p:nvGraphicFramePr>
        <p:xfrm>
          <a:off x="61521" y="3643313"/>
          <a:ext cx="7620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0" name="Equation" r:id="rId7" imgW="406048" imgH="203024" progId="Equation.DSMT4">
                  <p:embed/>
                </p:oleObj>
              </mc:Choice>
              <mc:Fallback>
                <p:oleObj name="Equation" r:id="rId7" imgW="406048" imgH="203024" progId="Equation.DSMT4">
                  <p:embed/>
                  <p:pic>
                    <p:nvPicPr>
                      <p:cNvPr id="1537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21" y="3643313"/>
                        <a:ext cx="7620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3" name="Rectangle 14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5374" name="Object 13"/>
          <p:cNvGraphicFramePr>
            <a:graphicFrameLocks noChangeAspect="1"/>
          </p:cNvGraphicFramePr>
          <p:nvPr/>
        </p:nvGraphicFramePr>
        <p:xfrm>
          <a:off x="685800" y="5657850"/>
          <a:ext cx="2286000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1" name="Equation" r:id="rId9" imgW="939392" imgH="850531" progId="Equation.DSMT4">
                  <p:embed/>
                </p:oleObj>
              </mc:Choice>
              <mc:Fallback>
                <p:oleObj name="Equation" r:id="rId9" imgW="939392" imgH="850531" progId="Equation.DSMT4">
                  <p:embed/>
                  <p:pic>
                    <p:nvPicPr>
                      <p:cNvPr id="1537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657850"/>
                        <a:ext cx="2286000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971800" y="5730898"/>
            <a:ext cx="3200400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=(1/9.5) / (2/7) = |-.368|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rgbClr val="FF0000"/>
                </a:solidFill>
              </a:rPr>
              <a:t>che</a:t>
            </a:r>
            <a:r>
              <a:rPr lang="en-US" altLang="en-US" dirty="0">
                <a:solidFill>
                  <a:srgbClr val="FF0000"/>
                </a:solidFill>
              </a:rPr>
              <a:t> è </a:t>
            </a:r>
            <a:r>
              <a:rPr lang="en-US" altLang="en-US" dirty="0" err="1">
                <a:solidFill>
                  <a:srgbClr val="FF0000"/>
                </a:solidFill>
              </a:rPr>
              <a:t>il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valore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dell’elasticità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nel</a:t>
            </a:r>
            <a:r>
              <a:rPr lang="en-US" altLang="en-US" dirty="0">
                <a:solidFill>
                  <a:srgbClr val="FF0000"/>
                </a:solidFill>
              </a:rPr>
              <a:t> punto </a:t>
            </a:r>
            <a:r>
              <a:rPr lang="en-US" altLang="en-US" dirty="0" err="1">
                <a:solidFill>
                  <a:srgbClr val="FF0000"/>
                </a:solidFill>
              </a:rPr>
              <a:t>intermedio</a:t>
            </a:r>
            <a:r>
              <a:rPr lang="en-US" altLang="en-US" dirty="0">
                <a:solidFill>
                  <a:srgbClr val="FF0000"/>
                </a:solidFill>
              </a:rPr>
              <a:t> (9,5;7)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F694E-C490-4595-A36A-7B518B37E64C}" type="slidenum">
              <a:rPr lang="it-IT" altLang="en-US" smtClean="0"/>
              <a:pPr>
                <a:defRPr/>
              </a:pPr>
              <a:t>18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541541472"/>
      </p:ext>
    </p:extLst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29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609176"/>
              </p:ext>
            </p:extLst>
          </p:nvPr>
        </p:nvGraphicFramePr>
        <p:xfrm>
          <a:off x="1403648" y="404664"/>
          <a:ext cx="6480720" cy="5785805"/>
        </p:xfrm>
        <a:graphic>
          <a:graphicData uri="http://schemas.openxmlformats.org/drawingml/2006/table">
            <a:tbl>
              <a:tblPr/>
              <a:tblGrid>
                <a:gridCol w="1620180">
                  <a:extLst>
                    <a:ext uri="{9D8B030D-6E8A-4147-A177-3AD203B41FA5}">
                      <a16:colId xmlns:a16="http://schemas.microsoft.com/office/drawing/2014/main" val="3749324023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1412316131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3056440455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2813065929"/>
                    </a:ext>
                  </a:extLst>
                </a:gridCol>
              </a:tblGrid>
              <a:tr h="553783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Esempio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di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domanda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lineare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con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misure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diverse: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facciamo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lo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stesso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calcolo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per le ore (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scala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diversa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522363"/>
                  </a:ext>
                </a:extLst>
              </a:tr>
              <a:tr h="553783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225326"/>
                  </a:ext>
                </a:extLst>
              </a:tr>
              <a:tr h="2593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Numeri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(€)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ore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(Cent.)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096552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9572352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350782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4505486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9694957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020887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977339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4167685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6306570"/>
                  </a:ext>
                </a:extLst>
              </a:tr>
              <a:tr h="4214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548926"/>
                  </a:ext>
                </a:extLst>
              </a:tr>
              <a:tr h="4214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9033951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242307"/>
                  </a:ext>
                </a:extLst>
              </a:tr>
              <a:tr h="2616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732966"/>
                  </a:ext>
                </a:extLst>
              </a:tr>
            </a:tbl>
          </a:graphicData>
        </a:graphic>
      </p:graphicFrame>
      <p:sp>
        <p:nvSpPr>
          <p:cNvPr id="17467" name="Rectangle 63"/>
          <p:cNvSpPr>
            <a:spLocks noChangeArrowheads="1"/>
          </p:cNvSpPr>
          <p:nvPr/>
        </p:nvSpPr>
        <p:spPr bwMode="auto">
          <a:xfrm>
            <a:off x="2411760" y="4770437"/>
            <a:ext cx="50292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68" name="Text Box 66"/>
          <p:cNvSpPr txBox="1">
            <a:spLocks noChangeArrowheads="1"/>
          </p:cNvSpPr>
          <p:nvPr/>
        </p:nvSpPr>
        <p:spPr bwMode="auto">
          <a:xfrm>
            <a:off x="5495540" y="4974025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&gt;76</a:t>
            </a:r>
          </a:p>
        </p:txBody>
      </p:sp>
      <p:sp>
        <p:nvSpPr>
          <p:cNvPr id="17469" name="Text Box 67"/>
          <p:cNvSpPr txBox="1">
            <a:spLocks noChangeArrowheads="1"/>
          </p:cNvSpPr>
          <p:nvPr/>
        </p:nvSpPr>
        <p:spPr bwMode="auto">
          <a:xfrm>
            <a:off x="6300192" y="4953000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700&lt;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F694E-C490-4595-A36A-7B518B37E64C}" type="slidenum">
              <a:rPr lang="it-IT" altLang="en-US" smtClean="0"/>
              <a:pPr>
                <a:defRPr/>
              </a:pPr>
              <a:t>19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85851735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domanda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dell’impresa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30725"/>
          </a:xfrm>
        </p:spPr>
        <p:txBody>
          <a:bodyPr/>
          <a:lstStyle/>
          <a:p>
            <a:r>
              <a:rPr lang="it-IT" sz="2000" dirty="0"/>
              <a:t>L’impresa </a:t>
            </a:r>
            <a:r>
              <a:rPr lang="it-IT" sz="2000" dirty="0">
                <a:solidFill>
                  <a:srgbClr val="FF3300"/>
                </a:solidFill>
              </a:rPr>
              <a:t>domanda lavoro </a:t>
            </a:r>
            <a:r>
              <a:rPr lang="it-IT" sz="2000" dirty="0"/>
              <a:t>(insieme ad altri fattori produttivi o input) per produrre beni o servizi (output) che poi saranno venduti dalla stessa impresa sul mercato dei prodotti. Per questo motivo, si dice che </a:t>
            </a:r>
            <a:r>
              <a:rPr lang="it-IT" sz="2000" dirty="0">
                <a:solidFill>
                  <a:srgbClr val="0033CC"/>
                </a:solidFill>
              </a:rPr>
              <a:t>la domanda di lavoro è una domanda derivata</a:t>
            </a:r>
            <a:r>
              <a:rPr lang="it-IT" sz="2000" dirty="0"/>
              <a:t>, poiché deriva dalle decisioni di offerta che l’impresa prende nel mercato dei prodotti.</a:t>
            </a:r>
          </a:p>
          <a:p>
            <a:r>
              <a:rPr lang="it-IT" sz="2000" dirty="0"/>
              <a:t>Questa osservazione ci riporta all’idea keynesiana che l’equilibrio nel mercato del lavoro è guidato dalla domanda effettiva di beni, ma andiamo per gradi!</a:t>
            </a:r>
          </a:p>
          <a:p>
            <a:r>
              <a:rPr lang="it-IT" sz="2000" dirty="0"/>
              <a:t>L’analisi si riferisce a mercati, sia dei prodotti sia dei fattori produttivi, </a:t>
            </a:r>
            <a:r>
              <a:rPr lang="it-IT" sz="2000" dirty="0">
                <a:solidFill>
                  <a:srgbClr val="FF3300"/>
                </a:solidFill>
              </a:rPr>
              <a:t>perfettamente concorrenziali</a:t>
            </a:r>
            <a:r>
              <a:rPr lang="it-IT" sz="2000" dirty="0"/>
              <a:t>. </a:t>
            </a:r>
          </a:p>
          <a:p>
            <a:r>
              <a:rPr lang="it-IT" sz="2000" dirty="0"/>
              <a:t>In essi, quindi, operano tante imprese </a:t>
            </a:r>
            <a:r>
              <a:rPr lang="it-IT" sz="2000" i="1" dirty="0" err="1"/>
              <a:t>price</a:t>
            </a:r>
            <a:r>
              <a:rPr lang="it-IT" sz="2000" i="1" dirty="0"/>
              <a:t> </a:t>
            </a:r>
            <a:r>
              <a:rPr lang="it-IT" sz="2000" i="1" dirty="0" err="1"/>
              <a:t>takers</a:t>
            </a:r>
            <a:r>
              <a:rPr lang="it-IT" sz="2000" i="1" dirty="0"/>
              <a:t> </a:t>
            </a:r>
            <a:r>
              <a:rPr lang="it-IT" sz="2000" dirty="0"/>
              <a:t>identiche tra loro che interagiscono con consumatori e lavoratori</a:t>
            </a:r>
            <a:r>
              <a:rPr lang="it-IT" sz="2000" i="1" dirty="0"/>
              <a:t> </a:t>
            </a:r>
            <a:r>
              <a:rPr lang="it-IT" sz="2000" i="1" dirty="0" err="1"/>
              <a:t>price</a:t>
            </a:r>
            <a:r>
              <a:rPr lang="it-IT" sz="2000" i="1" dirty="0"/>
              <a:t> </a:t>
            </a:r>
            <a:r>
              <a:rPr lang="it-IT" sz="2000" i="1" dirty="0" err="1"/>
              <a:t>takers</a:t>
            </a:r>
            <a:r>
              <a:rPr lang="it-IT" sz="2000" dirty="0"/>
              <a:t>. 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A8759-F172-4093-8C51-59AACF17F444}" type="slidenum">
              <a:rPr lang="it-IT" altLang="en-US" smtClean="0"/>
              <a:pPr>
                <a:defRPr/>
              </a:pPr>
              <a:t>2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973980354"/>
      </p:ext>
    </p:extLst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466660"/>
              </p:ext>
            </p:extLst>
          </p:nvPr>
        </p:nvGraphicFramePr>
        <p:xfrm>
          <a:off x="508000" y="1498600"/>
          <a:ext cx="8051800" cy="421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6096000" y="4267200"/>
            <a:ext cx="0" cy="304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5715000" y="4114800"/>
            <a:ext cx="0" cy="5334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28600" y="38862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>
                <a:cs typeface="Arial" panose="020B0604020202020204" pitchFamily="34" charset="0"/>
              </a:rPr>
              <a:t>Δ</a:t>
            </a:r>
            <a:r>
              <a:rPr lang="en-US" altLang="en-US">
                <a:cs typeface="Arial" panose="020B0604020202020204" pitchFamily="34" charset="0"/>
              </a:rPr>
              <a:t>W=200</a:t>
            </a:r>
            <a:endParaRPr lang="el-GR" altLang="en-US">
              <a:cs typeface="Arial" panose="020B0604020202020204" pitchFamily="34" charset="0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638800" y="50292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>
                <a:cs typeface="Arial" panose="020B0604020202020204" pitchFamily="34" charset="0"/>
              </a:rPr>
              <a:t>Δ</a:t>
            </a:r>
            <a:r>
              <a:rPr lang="en-US" altLang="en-US">
                <a:cs typeface="Arial" panose="020B0604020202020204" pitchFamily="34" charset="0"/>
              </a:rPr>
              <a:t>N=8</a:t>
            </a:r>
            <a:endParaRPr lang="el-GR" altLang="en-US">
              <a:cs typeface="Arial" panose="020B0604020202020204" pitchFamily="34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505200" y="5791200"/>
            <a:ext cx="320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=(8/76) / (200/700) = |-.368|</a:t>
            </a: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2057400" y="4114800"/>
            <a:ext cx="3657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2057400" y="4267200"/>
            <a:ext cx="4038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Rectangle 11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9467" name="Object 10"/>
          <p:cNvGraphicFramePr>
            <a:graphicFrameLocks noChangeAspect="1"/>
          </p:cNvGraphicFramePr>
          <p:nvPr/>
        </p:nvGraphicFramePr>
        <p:xfrm>
          <a:off x="228600" y="4191000"/>
          <a:ext cx="9906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2" name="Equation" r:id="rId5" imgW="558558" imgH="203112" progId="Equation.DSMT4">
                  <p:embed/>
                </p:oleObj>
              </mc:Choice>
              <mc:Fallback>
                <p:oleObj name="Equation" r:id="rId5" imgW="558558" imgH="203112" progId="Equation.DSMT4">
                  <p:embed/>
                  <p:pic>
                    <p:nvPicPr>
                      <p:cNvPr id="1946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191000"/>
                        <a:ext cx="99060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Rectangle 1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946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090877"/>
              </p:ext>
            </p:extLst>
          </p:nvPr>
        </p:nvGraphicFramePr>
        <p:xfrm>
          <a:off x="5511800" y="5378450"/>
          <a:ext cx="8382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3" name="Equation" r:id="rId7" imgW="469696" imgH="203112" progId="Equation.DSMT4">
                  <p:embed/>
                </p:oleObj>
              </mc:Choice>
              <mc:Fallback>
                <p:oleObj name="Equation" r:id="rId7" imgW="469696" imgH="203112" progId="Equation.DSMT4">
                  <p:embed/>
                  <p:pic>
                    <p:nvPicPr>
                      <p:cNvPr id="1946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5378450"/>
                        <a:ext cx="83820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1143000" y="5657850"/>
          <a:ext cx="2286000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4" name="Equation" r:id="rId9" imgW="939392" imgH="850531" progId="Equation.DSMT4">
                  <p:embed/>
                </p:oleObj>
              </mc:Choice>
              <mc:Fallback>
                <p:oleObj name="Equation" r:id="rId9" imgW="939392" imgH="850531" progId="Equation.DSMT4">
                  <p:embed/>
                  <p:pic>
                    <p:nvPicPr>
                      <p:cNvPr id="1947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657850"/>
                        <a:ext cx="2286000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Cambia la misura ma non l’elasticità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0B94B-997A-47EA-84D4-7BC141F0C2C2}" type="slidenum">
              <a:rPr lang="it-IT" altLang="en-US" smtClean="0"/>
              <a:pPr>
                <a:defRPr/>
              </a:pPr>
              <a:t>20</a:t>
            </a:fld>
            <a:endParaRPr lang="it-IT" alt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BC74759-DE6F-4F4D-80C1-DC604D805879}"/>
              </a:ext>
            </a:extLst>
          </p:cNvPr>
          <p:cNvSpPr txBox="1"/>
          <p:nvPr/>
        </p:nvSpPr>
        <p:spPr>
          <a:xfrm>
            <a:off x="6553200" y="5764008"/>
            <a:ext cx="190723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L’elasticità</a:t>
            </a:r>
            <a:r>
              <a:rPr lang="it-IT" b="1" dirty="0"/>
              <a:t> </a:t>
            </a:r>
            <a:r>
              <a:rPr lang="it-IT" b="1" dirty="0">
                <a:solidFill>
                  <a:srgbClr val="FF0000"/>
                </a:solidFill>
              </a:rPr>
              <a:t>è però la stessa</a:t>
            </a:r>
            <a:r>
              <a:rPr lang="it-IT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59649438"/>
      </p:ext>
    </p:extLst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3200" dirty="0" err="1"/>
              <a:t>Relazione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tra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pendenza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ed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elasticità</a:t>
            </a:r>
            <a:endParaRPr lang="en-US" alt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509" name="Object 5"/>
              <p:cNvSpPr txBox="1"/>
              <p:nvPr>
                <p:ph sz="half" idx="4294967295"/>
              </p:nvPr>
            </p:nvSpPr>
            <p:spPr bwMode="auto">
              <a:xfrm>
                <a:off x="1115616" y="3521870"/>
                <a:ext cx="6781800" cy="2608262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it-IT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Own</m:t>
                      </m:r>
                      <m:r>
                        <m:rPr>
                          <m:nor/>
                        </m:rPr>
                        <a:rPr lang="it-IT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it-IT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wage</m:t>
                      </m:r>
                      <m:r>
                        <m:rPr>
                          <m:nor/>
                        </m:rPr>
                        <a:rPr lang="it-IT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it-IT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elasticity</m:t>
                      </m:r>
                      <m:r>
                        <m:rPr>
                          <m:nor/>
                        </m:rPr>
                        <a:rPr lang="it-IT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d>
                        <m:d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m:rPr>
                                  <m:sty m:val="p"/>
                                </m:rPr>
                                <a:rPr lang="it-IT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it-IT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den>
                          </m:f>
                        </m:e>
                      </m:d>
                      <m:r>
                        <a:rPr lang="it-IT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m:rPr>
                                  <m:sty m:val="p"/>
                                </m:rPr>
                                <a:rPr lang="it-IT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it-IT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den>
                          </m:f>
                        </m:e>
                      </m:d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it-IT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=</m:t>
                      </m:r>
                      <m:r>
                        <m:rPr>
                          <m:nor/>
                        </m:rPr>
                        <a:rPr lang="it-IT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m:rPr>
                                  <m:sty m:val="p"/>
                                </m:rPr>
                                <a:rPr lang="it-IT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m:rPr>
                                  <m:sty m:val="p"/>
                                </m:rPr>
                                <a:rPr lang="it-IT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den>
                          </m:f>
                        </m:e>
                      </m:d>
                      <m:r>
                        <a:rPr lang="it-IT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it-IT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it-IT" b="0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21509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half" idx="4294967295"/>
              </p:nvPr>
            </p:nvSpPr>
            <p:spPr bwMode="auto">
              <a:xfrm>
                <a:off x="1115616" y="3521870"/>
                <a:ext cx="6781800" cy="26082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457200" y="4648200"/>
            <a:ext cx="3657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</a:t>
            </a:r>
            <a:r>
              <a:rPr lang="en-US" alt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pendenza</a:t>
            </a:r>
            <a:r>
              <a:rPr lang="en-US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della</a:t>
            </a:r>
            <a:r>
              <a:rPr lang="en-US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curva</a:t>
            </a:r>
            <a:r>
              <a:rPr lang="en-US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 </a:t>
            </a:r>
            <a:r>
              <a:rPr lang="en-US" alt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domanda</a:t>
            </a:r>
            <a:r>
              <a:rPr lang="en-US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è: 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l-GR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W)/(</a:t>
            </a:r>
            <a:r>
              <a:rPr lang="el-GR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N)</a:t>
            </a: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5562600" y="4114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5105400" y="35052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5105400" y="4644598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7452320" y="4644598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7848600" y="35052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Oval 15"/>
          <p:cNvSpPr>
            <a:spLocks noChangeArrowheads="1"/>
          </p:cNvSpPr>
          <p:nvPr/>
        </p:nvSpPr>
        <p:spPr bwMode="auto">
          <a:xfrm>
            <a:off x="4909597" y="4492565"/>
            <a:ext cx="1567404" cy="1600200"/>
          </a:xfrm>
          <a:prstGeom prst="ellips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20" name="Freeform 16"/>
          <p:cNvSpPr>
            <a:spLocks/>
          </p:cNvSpPr>
          <p:nvPr/>
        </p:nvSpPr>
        <p:spPr bwMode="auto">
          <a:xfrm>
            <a:off x="3886200" y="5295900"/>
            <a:ext cx="1171850" cy="830997"/>
          </a:xfrm>
          <a:custGeom>
            <a:avLst/>
            <a:gdLst>
              <a:gd name="T0" fmla="*/ 0 w 1920"/>
              <a:gd name="T1" fmla="*/ 0 h 408"/>
              <a:gd name="T2" fmla="*/ 1219200 w 1920"/>
              <a:gd name="T3" fmla="*/ 152400 h 408"/>
              <a:gd name="T4" fmla="*/ 914400 w 1920"/>
              <a:gd name="T5" fmla="*/ 609600 h 408"/>
              <a:gd name="T6" fmla="*/ 3048000 w 1920"/>
              <a:gd name="T7" fmla="*/ 381000 h 4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20" h="408">
                <a:moveTo>
                  <a:pt x="0" y="0"/>
                </a:moveTo>
                <a:cubicBezTo>
                  <a:pt x="336" y="16"/>
                  <a:pt x="672" y="32"/>
                  <a:pt x="768" y="96"/>
                </a:cubicBezTo>
                <a:cubicBezTo>
                  <a:pt x="864" y="160"/>
                  <a:pt x="384" y="360"/>
                  <a:pt x="576" y="384"/>
                </a:cubicBezTo>
                <a:cubicBezTo>
                  <a:pt x="768" y="408"/>
                  <a:pt x="1696" y="264"/>
                  <a:pt x="1920" y="240"/>
                </a:cubicBezTo>
              </a:path>
            </a:pathLst>
          </a:cu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0B94B-997A-47EA-84D4-7BC141F0C2C2}" type="slidenum">
              <a:rPr lang="it-IT" altLang="en-US" smtClean="0"/>
              <a:pPr>
                <a:defRPr/>
              </a:pPr>
              <a:t>21</a:t>
            </a:fld>
            <a:endParaRPr lang="it-IT" alt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1DF43DB-0573-4B20-A096-D7E8909B8F1D}"/>
              </a:ext>
            </a:extLst>
          </p:cNvPr>
          <p:cNvSpPr/>
          <p:nvPr/>
        </p:nvSpPr>
        <p:spPr>
          <a:xfrm>
            <a:off x="971600" y="3717032"/>
            <a:ext cx="3816416" cy="7920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highlight>
                  <a:srgbClr val="008000"/>
                </a:highlight>
              </a:rPr>
              <a:t>Definizione di elasticità</a:t>
            </a:r>
          </a:p>
        </p:txBody>
      </p:sp>
    </p:spTree>
    <p:extLst>
      <p:ext uri="{BB962C8B-B14F-4D97-AF65-F5344CB8AC3E}">
        <p14:creationId xmlns:p14="http://schemas.microsoft.com/office/powerpoint/2010/main" val="1043474894"/>
      </p:ext>
    </p:extLst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3200" dirty="0" err="1"/>
              <a:t>Relazione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tra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pendenza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ed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elasticità</a:t>
            </a:r>
            <a:r>
              <a:rPr lang="en-US" altLang="en-US" sz="3200" dirty="0"/>
              <a:t>…</a:t>
            </a:r>
            <a:r>
              <a:rPr lang="en-US" altLang="en-US" sz="3200" dirty="0" err="1"/>
              <a:t>quindi</a:t>
            </a:r>
            <a:endParaRPr lang="en-US" altLang="en-US" sz="3200" dirty="0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4677150E-DFC9-45C9-8443-3B3D6E1BE335}"/>
              </a:ext>
            </a:extLst>
          </p:cNvPr>
          <p:cNvGrpSpPr/>
          <p:nvPr/>
        </p:nvGrpSpPr>
        <p:grpSpPr>
          <a:xfrm>
            <a:off x="1043608" y="3396882"/>
            <a:ext cx="6786562" cy="2608263"/>
            <a:chOff x="1062038" y="3406775"/>
            <a:chExt cx="6786562" cy="260826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557" name="Object 5"/>
                <p:cNvSpPr txBox="1"/>
                <p:nvPr>
                  <p:ph sz="half" idx="4294967295"/>
                </p:nvPr>
              </p:nvSpPr>
              <p:spPr bwMode="auto">
                <a:xfrm>
                  <a:off x="1062038" y="3406775"/>
                  <a:ext cx="6781800" cy="26082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/>
              </p:spPr>
              <p:txBody>
                <a:bodyPr>
                  <a:normAutofit/>
                </a:bodyPr>
                <a:lstStyle/>
                <a:p>
                  <a:pPr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it-IT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Own</m:t>
                        </m:r>
                        <m:r>
                          <m:rPr>
                            <m:nor/>
                          </m:rPr>
                          <a:rPr lang="it-IT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it-IT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wage</m:t>
                        </m:r>
                        <m:r>
                          <m:rPr>
                            <m:nor/>
                          </m:rPr>
                          <a:rPr lang="it-IT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it-IT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elasticity</m:t>
                        </m:r>
                        <m:r>
                          <m:rPr>
                            <m:nor/>
                          </m:rPr>
                          <a:rPr lang="it-IT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=</m:t>
                        </m:r>
                        <m:d>
                          <m:dPr>
                            <m:ctrlP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t-IT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it-IT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m:rPr>
                                    <m:sty m:val="p"/>
                                  </m:rPr>
                                  <a:rPr lang="it-IT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it-IT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den>
                            </m:f>
                          </m:e>
                        </m:d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d>
                          <m:dPr>
                            <m:ctrlP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t-IT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it-IT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m:rPr>
                                    <m:sty m:val="p"/>
                                  </m:rPr>
                                  <a:rPr lang="it-IT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it-IT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den>
                            </m:f>
                          </m:e>
                        </m:d>
                      </m:oMath>
                      <m:oMath xmlns:m="http://schemas.openxmlformats.org/officeDocument/2006/math">
                        <m:r>
                          <m:rPr>
                            <m:nor/>
                          </m:rPr>
                          <a:rPr lang="it-IT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                                =</m:t>
                        </m:r>
                        <m:r>
                          <a:rPr lang="it-IT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     </m:t>
                        </m:r>
                        <m:d>
                          <m:dPr>
                            <m:ctrlP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t-IT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it-IT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m:rPr>
                                    <m:sty m:val="p"/>
                                  </m:rPr>
                                  <a:rPr lang="it-IT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it-IT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m:rPr>
                                    <m:sty m:val="p"/>
                                  </m:rPr>
                                  <a:rPr lang="it-IT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den>
                            </m:f>
                          </m:e>
                        </m:d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d>
                          <m:dPr>
                            <m:ctrlP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t-IT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it-IT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it-IT" b="0" i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it-IT" dirty="0"/>
                </a:p>
              </p:txBody>
            </p:sp>
          </mc:Choice>
          <mc:Fallback>
            <p:sp>
              <p:nvSpPr>
                <p:cNvPr id="23557" name="Object 5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ph sz="half" idx="4294967295"/>
                </p:nvPr>
              </p:nvSpPr>
              <p:spPr bwMode="auto">
                <a:xfrm>
                  <a:off x="1062038" y="3406775"/>
                  <a:ext cx="6781800" cy="260826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/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014" name="Text Box 6"/>
            <p:cNvSpPr txBox="1">
              <a:spLocks noChangeArrowheads="1"/>
            </p:cNvSpPr>
            <p:nvPr/>
          </p:nvSpPr>
          <p:spPr bwMode="auto">
            <a:xfrm>
              <a:off x="1476375" y="4335958"/>
              <a:ext cx="3657600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400" dirty="0" err="1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Elasticità</a:t>
              </a:r>
              <a:r>
                <a:rPr lang="en-US" altLang="en-US" sz="2400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altLang="en-US" sz="2000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= |(1/</a:t>
              </a:r>
              <a:r>
                <a:rPr lang="en-US" altLang="en-US" sz="2000" dirty="0" err="1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pendenza</a:t>
              </a:r>
              <a:r>
                <a:rPr lang="en-US" altLang="en-US" sz="2000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)/(N/W)|</a:t>
              </a:r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>
              <a:off x="5105400" y="3505200"/>
              <a:ext cx="0" cy="1066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>
              <a:off x="5105400" y="4572000"/>
              <a:ext cx="0" cy="1066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>
              <a:off x="7452320" y="4509120"/>
              <a:ext cx="0" cy="1066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7848600" y="3505200"/>
              <a:ext cx="0" cy="1066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Oval 15"/>
            <p:cNvSpPr>
              <a:spLocks noChangeArrowheads="1"/>
            </p:cNvSpPr>
            <p:nvPr/>
          </p:nvSpPr>
          <p:spPr bwMode="auto">
            <a:xfrm>
              <a:off x="4804180" y="4447006"/>
              <a:ext cx="1442420" cy="1191794"/>
            </a:xfrm>
            <a:prstGeom prst="ellips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68" name="Freeform 18"/>
            <p:cNvSpPr>
              <a:spLocks/>
            </p:cNvSpPr>
            <p:nvPr/>
          </p:nvSpPr>
          <p:spPr bwMode="auto">
            <a:xfrm>
              <a:off x="2133600" y="5105400"/>
              <a:ext cx="2730500" cy="533400"/>
            </a:xfrm>
            <a:custGeom>
              <a:avLst/>
              <a:gdLst>
                <a:gd name="T0" fmla="*/ 520700 w 1720"/>
                <a:gd name="T1" fmla="*/ 0 h 336"/>
                <a:gd name="T2" fmla="*/ 368300 w 1720"/>
                <a:gd name="T3" fmla="*/ 381000 h 336"/>
                <a:gd name="T4" fmla="*/ 2730500 w 1720"/>
                <a:gd name="T5" fmla="*/ 533400 h 3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20" h="336">
                  <a:moveTo>
                    <a:pt x="328" y="0"/>
                  </a:moveTo>
                  <a:cubicBezTo>
                    <a:pt x="164" y="92"/>
                    <a:pt x="0" y="184"/>
                    <a:pt x="232" y="240"/>
                  </a:cubicBezTo>
                  <a:cubicBezTo>
                    <a:pt x="464" y="296"/>
                    <a:pt x="1472" y="320"/>
                    <a:pt x="1720" y="336"/>
                  </a:cubicBezTo>
                </a:path>
              </a:pathLst>
            </a:cu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Line 22"/>
            <p:cNvSpPr>
              <a:spLocks noChangeShapeType="1"/>
            </p:cNvSpPr>
            <p:nvPr/>
          </p:nvSpPr>
          <p:spPr bwMode="auto">
            <a:xfrm>
              <a:off x="2209800" y="5105400"/>
              <a:ext cx="762000" cy="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0B94B-997A-47EA-84D4-7BC141F0C2C2}" type="slidenum">
              <a:rPr lang="it-IT" altLang="en-US" smtClean="0"/>
              <a:pPr>
                <a:defRPr/>
              </a:pPr>
              <a:t>22</a:t>
            </a:fld>
            <a:endParaRPr lang="it-IT" altLang="en-US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69557058-41FF-4DB4-81D3-8249EBA94197}"/>
              </a:ext>
            </a:extLst>
          </p:cNvPr>
          <p:cNvSpPr/>
          <p:nvPr/>
        </p:nvSpPr>
        <p:spPr>
          <a:xfrm>
            <a:off x="971600" y="3573016"/>
            <a:ext cx="3816416" cy="7920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highlight>
                  <a:srgbClr val="008000"/>
                </a:highlight>
              </a:rPr>
              <a:t>Definizione di elasticità</a:t>
            </a:r>
          </a:p>
        </p:txBody>
      </p:sp>
    </p:spTree>
    <p:extLst>
      <p:ext uri="{BB962C8B-B14F-4D97-AF65-F5344CB8AC3E}">
        <p14:creationId xmlns:p14="http://schemas.microsoft.com/office/powerpoint/2010/main" val="2689681769"/>
      </p:ext>
    </p:extLst>
  </p:cSld>
  <p:clrMapOvr>
    <a:masterClrMapping/>
  </p:clrMapOvr>
  <p:transition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3200" dirty="0" err="1"/>
              <a:t>Relazione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tra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pendenza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ed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elasticità</a:t>
            </a:r>
            <a:endParaRPr lang="en-US" altLang="en-US" sz="3200" dirty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76200" y="1791197"/>
            <a:ext cx="4191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Elasticità</a:t>
            </a:r>
            <a:r>
              <a:rPr lang="en-US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|(1/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pendenza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)/(N/W)|  				=&gt;</a:t>
            </a:r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4648200" y="1600200"/>
            <a:ext cx="2590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Tanto 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più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aumenta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la 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pendenza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della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curva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tanto 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più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reduce 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l’elasticità</a:t>
            </a:r>
            <a:endParaRPr lang="en-US" altLang="en-US" sz="20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609" name="Line 22"/>
          <p:cNvSpPr>
            <a:spLocks noChangeShapeType="1"/>
          </p:cNvSpPr>
          <p:nvPr/>
        </p:nvSpPr>
        <p:spPr bwMode="auto">
          <a:xfrm>
            <a:off x="1447800" y="2590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23"/>
          <p:cNvSpPr>
            <a:spLocks noChangeShapeType="1"/>
          </p:cNvSpPr>
          <p:nvPr/>
        </p:nvSpPr>
        <p:spPr bwMode="auto">
          <a:xfrm>
            <a:off x="1447800" y="58674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Text Box 24"/>
          <p:cNvSpPr txBox="1">
            <a:spLocks noChangeArrowheads="1"/>
          </p:cNvSpPr>
          <p:nvPr/>
        </p:nvSpPr>
        <p:spPr bwMode="auto">
          <a:xfrm>
            <a:off x="6248400" y="5715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</a:t>
            </a:r>
          </a:p>
        </p:txBody>
      </p:sp>
      <p:sp>
        <p:nvSpPr>
          <p:cNvPr id="25612" name="Text Box 25"/>
          <p:cNvSpPr txBox="1">
            <a:spLocks noChangeArrowheads="1"/>
          </p:cNvSpPr>
          <p:nvPr/>
        </p:nvSpPr>
        <p:spPr bwMode="auto">
          <a:xfrm>
            <a:off x="685800" y="2438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W</a:t>
            </a:r>
          </a:p>
        </p:txBody>
      </p:sp>
      <p:sp>
        <p:nvSpPr>
          <p:cNvPr id="25613" name="Line 26"/>
          <p:cNvSpPr>
            <a:spLocks noChangeShapeType="1"/>
          </p:cNvSpPr>
          <p:nvPr/>
        </p:nvSpPr>
        <p:spPr bwMode="auto">
          <a:xfrm>
            <a:off x="3429000" y="26670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27"/>
          <p:cNvSpPr>
            <a:spLocks noChangeShapeType="1"/>
          </p:cNvSpPr>
          <p:nvPr/>
        </p:nvSpPr>
        <p:spPr bwMode="auto">
          <a:xfrm>
            <a:off x="1447800" y="42672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28"/>
          <p:cNvSpPr>
            <a:spLocks noChangeShapeType="1"/>
          </p:cNvSpPr>
          <p:nvPr/>
        </p:nvSpPr>
        <p:spPr bwMode="auto">
          <a:xfrm>
            <a:off x="1981200" y="2819400"/>
            <a:ext cx="274320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29"/>
          <p:cNvSpPr>
            <a:spLocks noChangeShapeType="1"/>
          </p:cNvSpPr>
          <p:nvPr/>
        </p:nvSpPr>
        <p:spPr bwMode="auto">
          <a:xfrm>
            <a:off x="1676400" y="3886200"/>
            <a:ext cx="3657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Text Box 30"/>
          <p:cNvSpPr txBox="1">
            <a:spLocks noChangeArrowheads="1"/>
          </p:cNvSpPr>
          <p:nvPr/>
        </p:nvSpPr>
        <p:spPr bwMode="auto">
          <a:xfrm>
            <a:off x="4800600" y="5334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25618" name="Text Box 31"/>
          <p:cNvSpPr txBox="1">
            <a:spLocks noChangeArrowheads="1"/>
          </p:cNvSpPr>
          <p:nvPr/>
        </p:nvSpPr>
        <p:spPr bwMode="auto">
          <a:xfrm>
            <a:off x="5410200" y="4572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</a:t>
            </a:r>
          </a:p>
        </p:txBody>
      </p:sp>
      <p:sp>
        <p:nvSpPr>
          <p:cNvPr id="25619" name="Text Box 32"/>
          <p:cNvSpPr txBox="1">
            <a:spLocks noChangeArrowheads="1"/>
          </p:cNvSpPr>
          <p:nvPr/>
        </p:nvSpPr>
        <p:spPr bwMode="auto">
          <a:xfrm>
            <a:off x="5410200" y="4038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3</a:t>
            </a:r>
          </a:p>
        </p:txBody>
      </p:sp>
      <p:sp>
        <p:nvSpPr>
          <p:cNvPr id="25620" name="Text Box 33"/>
          <p:cNvSpPr txBox="1">
            <a:spLocks noChangeArrowheads="1"/>
          </p:cNvSpPr>
          <p:nvPr/>
        </p:nvSpPr>
        <p:spPr bwMode="auto">
          <a:xfrm>
            <a:off x="3429000" y="2514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0B94B-997A-47EA-84D4-7BC141F0C2C2}" type="slidenum">
              <a:rPr lang="it-IT" altLang="en-US" smtClean="0"/>
              <a:pPr>
                <a:defRPr/>
              </a:pPr>
              <a:t>23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877976978"/>
      </p:ext>
    </p:extLst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3200" dirty="0" err="1"/>
              <a:t>Relazione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tra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pendenza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ed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elasticità</a:t>
            </a:r>
            <a:endParaRPr lang="en-US" altLang="en-US" sz="3200" dirty="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0" y="1811486"/>
            <a:ext cx="41106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Elasticità</a:t>
            </a:r>
            <a:r>
              <a:rPr lang="en-US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|(1/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pendenza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)/(N/W)|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429000" y="1905000"/>
            <a:ext cx="1524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3733800" y="1905000"/>
            <a:ext cx="1524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9"/>
          <p:cNvSpPr>
            <a:spLocks noChangeShapeType="1"/>
          </p:cNvSpPr>
          <p:nvPr/>
        </p:nvSpPr>
        <p:spPr bwMode="auto">
          <a:xfrm>
            <a:off x="1447800" y="2590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10"/>
          <p:cNvSpPr>
            <a:spLocks noChangeShapeType="1"/>
          </p:cNvSpPr>
          <p:nvPr/>
        </p:nvSpPr>
        <p:spPr bwMode="auto">
          <a:xfrm>
            <a:off x="1447800" y="58674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Text Box 11"/>
          <p:cNvSpPr txBox="1">
            <a:spLocks noChangeArrowheads="1"/>
          </p:cNvSpPr>
          <p:nvPr/>
        </p:nvSpPr>
        <p:spPr bwMode="auto">
          <a:xfrm>
            <a:off x="6248400" y="5715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</a:t>
            </a:r>
          </a:p>
        </p:txBody>
      </p:sp>
      <p:sp>
        <p:nvSpPr>
          <p:cNvPr id="27659" name="Text Box 12"/>
          <p:cNvSpPr txBox="1">
            <a:spLocks noChangeArrowheads="1"/>
          </p:cNvSpPr>
          <p:nvPr/>
        </p:nvSpPr>
        <p:spPr bwMode="auto">
          <a:xfrm>
            <a:off x="685800" y="2438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W</a:t>
            </a:r>
          </a:p>
        </p:txBody>
      </p:sp>
      <p:sp>
        <p:nvSpPr>
          <p:cNvPr id="27660" name="Line 13"/>
          <p:cNvSpPr>
            <a:spLocks noChangeShapeType="1"/>
          </p:cNvSpPr>
          <p:nvPr/>
        </p:nvSpPr>
        <p:spPr bwMode="auto">
          <a:xfrm>
            <a:off x="3429000" y="2667000"/>
            <a:ext cx="0" cy="3200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14"/>
          <p:cNvSpPr>
            <a:spLocks noChangeShapeType="1"/>
          </p:cNvSpPr>
          <p:nvPr/>
        </p:nvSpPr>
        <p:spPr bwMode="auto">
          <a:xfrm>
            <a:off x="1447800" y="4267200"/>
            <a:ext cx="38862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5"/>
          <p:cNvSpPr>
            <a:spLocks noChangeShapeType="1"/>
          </p:cNvSpPr>
          <p:nvPr/>
        </p:nvSpPr>
        <p:spPr bwMode="auto">
          <a:xfrm>
            <a:off x="1981200" y="2819400"/>
            <a:ext cx="274320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6"/>
          <p:cNvSpPr>
            <a:spLocks noChangeShapeType="1"/>
          </p:cNvSpPr>
          <p:nvPr/>
        </p:nvSpPr>
        <p:spPr bwMode="auto">
          <a:xfrm>
            <a:off x="1676400" y="3886200"/>
            <a:ext cx="3657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17"/>
          <p:cNvSpPr txBox="1">
            <a:spLocks noChangeArrowheads="1"/>
          </p:cNvSpPr>
          <p:nvPr/>
        </p:nvSpPr>
        <p:spPr bwMode="auto">
          <a:xfrm>
            <a:off x="4800600" y="5334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27665" name="Text Box 18"/>
          <p:cNvSpPr txBox="1">
            <a:spLocks noChangeArrowheads="1"/>
          </p:cNvSpPr>
          <p:nvPr/>
        </p:nvSpPr>
        <p:spPr bwMode="auto">
          <a:xfrm>
            <a:off x="5410200" y="4572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</a:t>
            </a:r>
          </a:p>
        </p:txBody>
      </p:sp>
      <p:sp>
        <p:nvSpPr>
          <p:cNvPr id="27666" name="Text Box 19"/>
          <p:cNvSpPr txBox="1">
            <a:spLocks noChangeArrowheads="1"/>
          </p:cNvSpPr>
          <p:nvPr/>
        </p:nvSpPr>
        <p:spPr bwMode="auto">
          <a:xfrm>
            <a:off x="5410200" y="4038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27667" name="Text Box 20"/>
          <p:cNvSpPr txBox="1">
            <a:spLocks noChangeArrowheads="1"/>
          </p:cNvSpPr>
          <p:nvPr/>
        </p:nvSpPr>
        <p:spPr bwMode="auto">
          <a:xfrm>
            <a:off x="3429000" y="2514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600700" y="1828001"/>
            <a:ext cx="113191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Perfetta elasticità</a:t>
            </a:r>
            <a:endParaRPr lang="en-US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0B94B-997A-47EA-84D4-7BC141F0C2C2}" type="slidenum">
              <a:rPr lang="it-IT" altLang="en-US" smtClean="0"/>
              <a:pPr>
                <a:defRPr/>
              </a:pPr>
              <a:t>24</a:t>
            </a:fld>
            <a:endParaRPr lang="it-IT" altLang="en-US"/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C39432D2-4EB0-4F17-A22B-4CF0AF87F190}"/>
              </a:ext>
            </a:extLst>
          </p:cNvPr>
          <p:cNvGrpSpPr/>
          <p:nvPr/>
        </p:nvGrpSpPr>
        <p:grpSpPr>
          <a:xfrm>
            <a:off x="5436096" y="2988524"/>
            <a:ext cx="3274640" cy="842113"/>
            <a:chOff x="5267795" y="2459887"/>
            <a:chExt cx="3274640" cy="842113"/>
          </a:xfrm>
        </p:grpSpPr>
        <p:sp>
          <p:nvSpPr>
            <p:cNvPr id="47125" name="Text Box 21"/>
            <p:cNvSpPr txBox="1">
              <a:spLocks noChangeArrowheads="1"/>
            </p:cNvSpPr>
            <p:nvPr/>
          </p:nvSpPr>
          <p:spPr bwMode="auto">
            <a:xfrm>
              <a:off x="5267795" y="2459887"/>
              <a:ext cx="327464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b="1" dirty="0" err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Estremi</a:t>
              </a:r>
              <a:r>
                <a:rPr lang="en-US" altLang="en-US" sz="2000" b="1" dirty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:  3: </a:t>
              </a:r>
              <a:r>
                <a:rPr lang="en-US" altLang="en-US" sz="2000" b="1" dirty="0" err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pendenza</a:t>
              </a:r>
              <a:r>
                <a:rPr lang="en-US" altLang="en-US" sz="2000" b="1" dirty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= 0 </a:t>
              </a:r>
              <a:r>
                <a:rPr lang="el-GR" altLang="en-US" sz="2000" b="1" dirty="0">
                  <a:effectLst>
                    <a:outerShdw blurRad="38100" dist="38100" dir="2700000" algn="tl">
                      <a:srgbClr val="FFFFFF"/>
                    </a:outerShdw>
                  </a:effectLst>
                  <a:cs typeface="Arial" panose="020B0604020202020204" pitchFamily="34" charset="0"/>
                </a:rPr>
                <a:t>η</a:t>
              </a:r>
              <a:r>
                <a:rPr lang="en-US" altLang="en-US" sz="2000" b="1" baseline="-25000" dirty="0">
                  <a:effectLst>
                    <a:outerShdw blurRad="38100" dist="38100" dir="2700000" algn="tl">
                      <a:srgbClr val="FFFFFF"/>
                    </a:outerShdw>
                  </a:effectLst>
                  <a:cs typeface="Arial" panose="020B0604020202020204" pitchFamily="34" charset="0"/>
                </a:rPr>
                <a:t>NN 	</a:t>
              </a:r>
              <a:endParaRPr lang="el-GR" alt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endParaRPr>
            </a:p>
          </p:txBody>
        </p:sp>
        <p:sp>
          <p:nvSpPr>
            <p:cNvPr id="27669" name="Line 22"/>
            <p:cNvSpPr>
              <a:spLocks noChangeShapeType="1"/>
            </p:cNvSpPr>
            <p:nvPr/>
          </p:nvSpPr>
          <p:spPr bwMode="auto">
            <a:xfrm>
              <a:off x="5829300" y="3068960"/>
              <a:ext cx="685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383AA70E-DB91-4AF2-9ADB-95A14DEC323A}"/>
                </a:ext>
              </a:extLst>
            </p:cNvPr>
            <p:cNvSpPr txBox="1"/>
            <p:nvPr/>
          </p:nvSpPr>
          <p:spPr>
            <a:xfrm>
              <a:off x="6500872" y="2717225"/>
              <a:ext cx="10081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3200" dirty="0">
                  <a:sym typeface="Symbol" panose="05050102010706020507" pitchFamily="18" charset="2"/>
                </a:rPr>
                <a:t></a:t>
              </a:r>
              <a:endParaRPr lang="it-IT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91780651"/>
      </p:ext>
    </p:extLst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3200" dirty="0" err="1"/>
              <a:t>Relazione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tra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pendenza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ed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elasticità</a:t>
            </a:r>
            <a:endParaRPr lang="en-US" altLang="en-US" sz="3200" dirty="0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3429000" y="1905000"/>
            <a:ext cx="1524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3733800" y="1905000"/>
            <a:ext cx="1524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1447800" y="2590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1447800" y="58674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6248400" y="5715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685800" y="2438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W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429000" y="2667000"/>
            <a:ext cx="0" cy="32004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1447800" y="4267200"/>
            <a:ext cx="388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1981200" y="2819400"/>
            <a:ext cx="274320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1676400" y="3886200"/>
            <a:ext cx="3657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4800600" y="5334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5410200" y="4572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5410200" y="4038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3429000" y="2514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4953000" y="3150275"/>
            <a:ext cx="3505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en-US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Estremi</a:t>
            </a:r>
            <a:r>
              <a:rPr lang="en-US" altLang="en-US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:  4: </a:t>
            </a:r>
            <a:r>
              <a:rPr lang="en-US" altLang="en-US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pendenza</a:t>
            </a:r>
            <a:r>
              <a:rPr lang="en-US" altLang="en-US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= -</a:t>
            </a:r>
          </a:p>
          <a:p>
            <a:pPr eaLnBrk="1" hangingPunct="1">
              <a:defRPr/>
            </a:pPr>
            <a:r>
              <a:rPr lang="el-GR" altLang="en-US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η</a:t>
            </a:r>
            <a:r>
              <a:rPr lang="en-US" altLang="en-US" b="1" baseline="-25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NN </a:t>
            </a:r>
            <a:r>
              <a:rPr lang="en-US" altLang="en-US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= 0</a:t>
            </a:r>
            <a:endParaRPr lang="en-US" altLang="en-US" dirty="0"/>
          </a:p>
        </p:txBody>
      </p:sp>
      <p:sp>
        <p:nvSpPr>
          <p:cNvPr id="31765" name="Oval 25"/>
          <p:cNvSpPr>
            <a:spLocks noChangeArrowheads="1"/>
          </p:cNvSpPr>
          <p:nvPr/>
        </p:nvSpPr>
        <p:spPr bwMode="auto">
          <a:xfrm>
            <a:off x="8001000" y="32766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66" name="Oval 26"/>
          <p:cNvSpPr>
            <a:spLocks noChangeArrowheads="1"/>
          </p:cNvSpPr>
          <p:nvPr/>
        </p:nvSpPr>
        <p:spPr bwMode="auto">
          <a:xfrm>
            <a:off x="7848600" y="32766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" name="CasellaDiTesto 22"/>
          <p:cNvSpPr txBox="1"/>
          <p:nvPr/>
        </p:nvSpPr>
        <p:spPr>
          <a:xfrm>
            <a:off x="5244005" y="1932444"/>
            <a:ext cx="2536981" cy="646331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Perfetta anelasticità o rigidità</a:t>
            </a:r>
            <a:endParaRPr lang="en-US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0B94B-997A-47EA-84D4-7BC141F0C2C2}" type="slidenum">
              <a:rPr lang="it-IT" altLang="en-US" smtClean="0"/>
              <a:pPr>
                <a:defRPr/>
              </a:pPr>
              <a:t>25</a:t>
            </a:fld>
            <a:endParaRPr lang="it-IT" altLang="en-US"/>
          </a:p>
        </p:txBody>
      </p:sp>
      <p:sp>
        <p:nvSpPr>
          <p:cNvPr id="24" name="Text Box 6">
            <a:extLst>
              <a:ext uri="{FF2B5EF4-FFF2-40B4-BE49-F238E27FC236}">
                <a16:creationId xmlns:a16="http://schemas.microsoft.com/office/drawing/2014/main" id="{BB2A8940-F614-47FB-B371-E05D8AE2B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703636"/>
            <a:ext cx="4191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Elasticità</a:t>
            </a:r>
            <a:r>
              <a:rPr lang="en-US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|(1/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pendenza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)/(N/W)|  				=&gt;</a:t>
            </a:r>
          </a:p>
        </p:txBody>
      </p:sp>
    </p:spTree>
    <p:extLst>
      <p:ext uri="{BB962C8B-B14F-4D97-AF65-F5344CB8AC3E}">
        <p14:creationId xmlns:p14="http://schemas.microsoft.com/office/powerpoint/2010/main" val="2650769895"/>
      </p:ext>
    </p:extLst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3200" dirty="0" err="1"/>
              <a:t>Relazione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tra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pendenza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ed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elasticità</a:t>
            </a:r>
            <a:endParaRPr lang="en-US" altLang="en-US" sz="3200" dirty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3429000" y="1905000"/>
            <a:ext cx="1524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3733800" y="1905000"/>
            <a:ext cx="1524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Line 9"/>
          <p:cNvSpPr>
            <a:spLocks noChangeShapeType="1"/>
          </p:cNvSpPr>
          <p:nvPr/>
        </p:nvSpPr>
        <p:spPr bwMode="auto">
          <a:xfrm>
            <a:off x="1447800" y="2590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10"/>
          <p:cNvSpPr>
            <a:spLocks noChangeShapeType="1"/>
          </p:cNvSpPr>
          <p:nvPr/>
        </p:nvSpPr>
        <p:spPr bwMode="auto">
          <a:xfrm>
            <a:off x="1447800" y="58674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Text Box 11"/>
          <p:cNvSpPr txBox="1">
            <a:spLocks noChangeArrowheads="1"/>
          </p:cNvSpPr>
          <p:nvPr/>
        </p:nvSpPr>
        <p:spPr bwMode="auto">
          <a:xfrm>
            <a:off x="6248400" y="5715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</a:t>
            </a:r>
          </a:p>
        </p:txBody>
      </p:sp>
      <p:sp>
        <p:nvSpPr>
          <p:cNvPr id="35851" name="Text Box 12"/>
          <p:cNvSpPr txBox="1">
            <a:spLocks noChangeArrowheads="1"/>
          </p:cNvSpPr>
          <p:nvPr/>
        </p:nvSpPr>
        <p:spPr bwMode="auto">
          <a:xfrm>
            <a:off x="685800" y="2438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W</a:t>
            </a:r>
          </a:p>
        </p:txBody>
      </p:sp>
      <p:sp>
        <p:nvSpPr>
          <p:cNvPr id="35852" name="Line 13"/>
          <p:cNvSpPr>
            <a:spLocks noChangeShapeType="1"/>
          </p:cNvSpPr>
          <p:nvPr/>
        </p:nvSpPr>
        <p:spPr bwMode="auto">
          <a:xfrm>
            <a:off x="3429000" y="26670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4"/>
          <p:cNvSpPr>
            <a:spLocks noChangeShapeType="1"/>
          </p:cNvSpPr>
          <p:nvPr/>
        </p:nvSpPr>
        <p:spPr bwMode="auto">
          <a:xfrm>
            <a:off x="1447800" y="42672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5"/>
          <p:cNvSpPr>
            <a:spLocks noChangeShapeType="1"/>
          </p:cNvSpPr>
          <p:nvPr/>
        </p:nvSpPr>
        <p:spPr bwMode="auto">
          <a:xfrm>
            <a:off x="1981200" y="2819400"/>
            <a:ext cx="2743200" cy="2743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16"/>
          <p:cNvSpPr>
            <a:spLocks noChangeShapeType="1"/>
          </p:cNvSpPr>
          <p:nvPr/>
        </p:nvSpPr>
        <p:spPr bwMode="auto">
          <a:xfrm>
            <a:off x="1676400" y="3886200"/>
            <a:ext cx="3657600" cy="838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Text Box 17"/>
          <p:cNvSpPr txBox="1">
            <a:spLocks noChangeArrowheads="1"/>
          </p:cNvSpPr>
          <p:nvPr/>
        </p:nvSpPr>
        <p:spPr bwMode="auto">
          <a:xfrm>
            <a:off x="4800600" y="5334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35857" name="Text Box 18"/>
          <p:cNvSpPr txBox="1">
            <a:spLocks noChangeArrowheads="1"/>
          </p:cNvSpPr>
          <p:nvPr/>
        </p:nvSpPr>
        <p:spPr bwMode="auto">
          <a:xfrm>
            <a:off x="5410200" y="4572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</a:t>
            </a:r>
          </a:p>
        </p:txBody>
      </p:sp>
      <p:sp>
        <p:nvSpPr>
          <p:cNvPr id="35858" name="Text Box 19"/>
          <p:cNvSpPr txBox="1">
            <a:spLocks noChangeArrowheads="1"/>
          </p:cNvSpPr>
          <p:nvPr/>
        </p:nvSpPr>
        <p:spPr bwMode="auto">
          <a:xfrm>
            <a:off x="5410200" y="4038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3</a:t>
            </a:r>
          </a:p>
        </p:txBody>
      </p:sp>
      <p:sp>
        <p:nvSpPr>
          <p:cNvPr id="35859" name="Text Box 20"/>
          <p:cNvSpPr txBox="1">
            <a:spLocks noChangeArrowheads="1"/>
          </p:cNvSpPr>
          <p:nvPr/>
        </p:nvSpPr>
        <p:spPr bwMode="auto">
          <a:xfrm>
            <a:off x="3429000" y="2514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</a:t>
            </a:r>
          </a:p>
        </p:txBody>
      </p:sp>
      <p:sp>
        <p:nvSpPr>
          <p:cNvPr id="35860" name="Freeform 21"/>
          <p:cNvSpPr>
            <a:spLocks/>
          </p:cNvSpPr>
          <p:nvPr/>
        </p:nvSpPr>
        <p:spPr bwMode="auto">
          <a:xfrm>
            <a:off x="2743200" y="2743200"/>
            <a:ext cx="3200400" cy="787400"/>
          </a:xfrm>
          <a:custGeom>
            <a:avLst/>
            <a:gdLst>
              <a:gd name="T0" fmla="*/ 0 w 2016"/>
              <a:gd name="T1" fmla="*/ 762000 h 496"/>
              <a:gd name="T2" fmla="*/ 1676400 w 2016"/>
              <a:gd name="T3" fmla="*/ 152400 h 496"/>
              <a:gd name="T4" fmla="*/ 1600200 w 2016"/>
              <a:gd name="T5" fmla="*/ 762000 h 496"/>
              <a:gd name="T6" fmla="*/ 3200400 w 2016"/>
              <a:gd name="T7" fmla="*/ 0 h 4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16" h="496">
                <a:moveTo>
                  <a:pt x="0" y="480"/>
                </a:moveTo>
                <a:cubicBezTo>
                  <a:pt x="444" y="288"/>
                  <a:pt x="888" y="96"/>
                  <a:pt x="1056" y="96"/>
                </a:cubicBezTo>
                <a:cubicBezTo>
                  <a:pt x="1224" y="96"/>
                  <a:pt x="848" y="496"/>
                  <a:pt x="1008" y="480"/>
                </a:cubicBezTo>
                <a:cubicBezTo>
                  <a:pt x="1168" y="464"/>
                  <a:pt x="1592" y="232"/>
                  <a:pt x="2016" y="0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1" name="Text Box 22"/>
          <p:cNvSpPr txBox="1">
            <a:spLocks noChangeArrowheads="1"/>
          </p:cNvSpPr>
          <p:nvPr/>
        </p:nvSpPr>
        <p:spPr bwMode="auto">
          <a:xfrm>
            <a:off x="6019800" y="2514600"/>
            <a:ext cx="2667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chemeClr val="accent2"/>
                </a:solidFill>
              </a:rPr>
              <a:t>Domanda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 err="1">
                <a:solidFill>
                  <a:schemeClr val="accent2"/>
                </a:solidFill>
              </a:rPr>
              <a:t>relativamente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 err="1">
                <a:solidFill>
                  <a:schemeClr val="accent2"/>
                </a:solidFill>
              </a:rPr>
              <a:t>anelastica</a:t>
            </a:r>
            <a:endParaRPr lang="en-US" altLang="en-US" dirty="0">
              <a:solidFill>
                <a:schemeClr val="accent2"/>
              </a:solidFill>
            </a:endParaRPr>
          </a:p>
        </p:txBody>
      </p:sp>
      <p:sp>
        <p:nvSpPr>
          <p:cNvPr id="35862" name="Freeform 23"/>
          <p:cNvSpPr>
            <a:spLocks/>
          </p:cNvSpPr>
          <p:nvPr/>
        </p:nvSpPr>
        <p:spPr bwMode="auto">
          <a:xfrm>
            <a:off x="4419600" y="3657600"/>
            <a:ext cx="1828800" cy="965200"/>
          </a:xfrm>
          <a:custGeom>
            <a:avLst/>
            <a:gdLst>
              <a:gd name="T0" fmla="*/ 0 w 1152"/>
              <a:gd name="T1" fmla="*/ 838200 h 608"/>
              <a:gd name="T2" fmla="*/ 990600 w 1152"/>
              <a:gd name="T3" fmla="*/ 0 h 608"/>
              <a:gd name="T4" fmla="*/ 914400 w 1152"/>
              <a:gd name="T5" fmla="*/ 838200 h 608"/>
              <a:gd name="T6" fmla="*/ 1828800 w 1152"/>
              <a:gd name="T7" fmla="*/ 762000 h 6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52" h="608">
                <a:moveTo>
                  <a:pt x="0" y="528"/>
                </a:moveTo>
                <a:cubicBezTo>
                  <a:pt x="264" y="264"/>
                  <a:pt x="528" y="0"/>
                  <a:pt x="624" y="0"/>
                </a:cubicBezTo>
                <a:cubicBezTo>
                  <a:pt x="720" y="0"/>
                  <a:pt x="488" y="448"/>
                  <a:pt x="576" y="528"/>
                </a:cubicBezTo>
                <a:cubicBezTo>
                  <a:pt x="664" y="608"/>
                  <a:pt x="908" y="544"/>
                  <a:pt x="1152" y="480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6076949" y="4078069"/>
            <a:ext cx="2667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chemeClr val="accent2"/>
                </a:solidFill>
              </a:rPr>
              <a:t>Domanda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 err="1">
                <a:solidFill>
                  <a:schemeClr val="accent2"/>
                </a:solidFill>
              </a:rPr>
              <a:t>relativamente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 err="1">
                <a:solidFill>
                  <a:schemeClr val="accent2"/>
                </a:solidFill>
              </a:rPr>
              <a:t>elastica</a:t>
            </a:r>
            <a:endParaRPr lang="en-US" altLang="en-US" dirty="0">
              <a:solidFill>
                <a:schemeClr val="accent2"/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0B94B-997A-47EA-84D4-7BC141F0C2C2}" type="slidenum">
              <a:rPr lang="it-IT" altLang="en-US" smtClean="0"/>
              <a:pPr>
                <a:defRPr/>
              </a:pPr>
              <a:t>26</a:t>
            </a:fld>
            <a:endParaRPr lang="it-IT" altLang="en-US"/>
          </a:p>
        </p:txBody>
      </p:sp>
      <p:sp>
        <p:nvSpPr>
          <p:cNvPr id="24" name="Text Box 6">
            <a:extLst>
              <a:ext uri="{FF2B5EF4-FFF2-40B4-BE49-F238E27FC236}">
                <a16:creationId xmlns:a16="http://schemas.microsoft.com/office/drawing/2014/main" id="{4BE0E178-1EF8-45FC-8752-AE9A014D8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217" y="1690575"/>
            <a:ext cx="4191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Elasticità</a:t>
            </a:r>
            <a:r>
              <a:rPr lang="en-US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|(1/</a:t>
            </a:r>
            <a:r>
              <a:rPr lang="en-US" altLang="en-US" sz="2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pendenza</a:t>
            </a:r>
            <a:r>
              <a:rPr lang="en-US" altLang="en-US" sz="2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)/(N/W)|  				</a:t>
            </a:r>
          </a:p>
        </p:txBody>
      </p:sp>
    </p:spTree>
    <p:extLst>
      <p:ext uri="{BB962C8B-B14F-4D97-AF65-F5344CB8AC3E}">
        <p14:creationId xmlns:p14="http://schemas.microsoft.com/office/powerpoint/2010/main" val="675514004"/>
      </p:ext>
    </p:extLst>
  </p:cSld>
  <p:clrMapOvr>
    <a:masterClrMapping/>
  </p:clrMapOvr>
  <p:transition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3200" dirty="0"/>
              <a:t>Se </a:t>
            </a:r>
            <a:r>
              <a:rPr lang="en-US" altLang="en-US" sz="3200" dirty="0" err="1"/>
              <a:t>foste</a:t>
            </a:r>
            <a:r>
              <a:rPr lang="en-US" altLang="en-US" sz="3200" dirty="0"/>
              <a:t> un </a:t>
            </a:r>
            <a:r>
              <a:rPr lang="en-US" altLang="en-US" sz="3200" dirty="0" err="1"/>
              <a:t>lavoratore</a:t>
            </a:r>
            <a:r>
              <a:rPr lang="en-US" altLang="en-US" sz="3200" dirty="0"/>
              <a:t> quale </a:t>
            </a:r>
            <a:r>
              <a:rPr lang="en-US" altLang="en-US" sz="3200" dirty="0" err="1"/>
              <a:t>domanda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preferireste</a:t>
            </a:r>
            <a:r>
              <a:rPr lang="en-US" altLang="en-US" sz="3200" dirty="0"/>
              <a:t>?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4897B3-6E5A-47F9-BA31-2AC8125FAFDB}" type="slidenum">
              <a:rPr lang="it-IT" altLang="en-US" smtClean="0"/>
              <a:pPr>
                <a:defRPr/>
              </a:pPr>
              <a:t>27</a:t>
            </a:fld>
            <a:endParaRPr lang="it-IT" alt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3" name="Line 9"/>
          <p:cNvSpPr>
            <a:spLocks noChangeShapeType="1"/>
          </p:cNvSpPr>
          <p:nvPr/>
        </p:nvSpPr>
        <p:spPr bwMode="auto">
          <a:xfrm>
            <a:off x="1447800" y="2590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Line 10"/>
          <p:cNvSpPr>
            <a:spLocks noChangeShapeType="1"/>
          </p:cNvSpPr>
          <p:nvPr/>
        </p:nvSpPr>
        <p:spPr bwMode="auto">
          <a:xfrm>
            <a:off x="1447800" y="58674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Text Box 11"/>
          <p:cNvSpPr txBox="1">
            <a:spLocks noChangeArrowheads="1"/>
          </p:cNvSpPr>
          <p:nvPr/>
        </p:nvSpPr>
        <p:spPr bwMode="auto">
          <a:xfrm>
            <a:off x="6248400" y="5715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</a:t>
            </a:r>
          </a:p>
        </p:txBody>
      </p:sp>
      <p:sp>
        <p:nvSpPr>
          <p:cNvPr id="37896" name="Text Box 12"/>
          <p:cNvSpPr txBox="1">
            <a:spLocks noChangeArrowheads="1"/>
          </p:cNvSpPr>
          <p:nvPr/>
        </p:nvSpPr>
        <p:spPr bwMode="auto">
          <a:xfrm>
            <a:off x="685800" y="2438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W</a:t>
            </a:r>
          </a:p>
        </p:txBody>
      </p:sp>
      <p:sp>
        <p:nvSpPr>
          <p:cNvPr id="37897" name="Line 13"/>
          <p:cNvSpPr>
            <a:spLocks noChangeShapeType="1"/>
          </p:cNvSpPr>
          <p:nvPr/>
        </p:nvSpPr>
        <p:spPr bwMode="auto">
          <a:xfrm>
            <a:off x="3429000" y="26670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8" name="Line 14"/>
          <p:cNvSpPr>
            <a:spLocks noChangeShapeType="1"/>
          </p:cNvSpPr>
          <p:nvPr/>
        </p:nvSpPr>
        <p:spPr bwMode="auto">
          <a:xfrm>
            <a:off x="1447800" y="42672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15"/>
          <p:cNvSpPr>
            <a:spLocks noChangeShapeType="1"/>
          </p:cNvSpPr>
          <p:nvPr/>
        </p:nvSpPr>
        <p:spPr bwMode="auto">
          <a:xfrm>
            <a:off x="1981200" y="2819400"/>
            <a:ext cx="274320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16"/>
          <p:cNvSpPr>
            <a:spLocks noChangeShapeType="1"/>
          </p:cNvSpPr>
          <p:nvPr/>
        </p:nvSpPr>
        <p:spPr bwMode="auto">
          <a:xfrm>
            <a:off x="1676400" y="3886200"/>
            <a:ext cx="3657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Text Box 17"/>
          <p:cNvSpPr txBox="1">
            <a:spLocks noChangeArrowheads="1"/>
          </p:cNvSpPr>
          <p:nvPr/>
        </p:nvSpPr>
        <p:spPr bwMode="auto">
          <a:xfrm>
            <a:off x="4800600" y="5334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37902" name="Text Box 18"/>
          <p:cNvSpPr txBox="1">
            <a:spLocks noChangeArrowheads="1"/>
          </p:cNvSpPr>
          <p:nvPr/>
        </p:nvSpPr>
        <p:spPr bwMode="auto">
          <a:xfrm>
            <a:off x="5410200" y="4572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</a:t>
            </a:r>
          </a:p>
        </p:txBody>
      </p:sp>
      <p:sp>
        <p:nvSpPr>
          <p:cNvPr id="37903" name="Text Box 19"/>
          <p:cNvSpPr txBox="1">
            <a:spLocks noChangeArrowheads="1"/>
          </p:cNvSpPr>
          <p:nvPr/>
        </p:nvSpPr>
        <p:spPr bwMode="auto">
          <a:xfrm>
            <a:off x="5410200" y="4038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3</a:t>
            </a:r>
          </a:p>
        </p:txBody>
      </p:sp>
      <p:sp>
        <p:nvSpPr>
          <p:cNvPr id="37904" name="Text Box 20"/>
          <p:cNvSpPr txBox="1">
            <a:spLocks noChangeArrowheads="1"/>
          </p:cNvSpPr>
          <p:nvPr/>
        </p:nvSpPr>
        <p:spPr bwMode="auto">
          <a:xfrm>
            <a:off x="3429000" y="2514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</a:t>
            </a:r>
          </a:p>
        </p:txBody>
      </p:sp>
      <p:sp>
        <p:nvSpPr>
          <p:cNvPr id="37905" name="Text Box 21"/>
          <p:cNvSpPr txBox="1">
            <a:spLocks noChangeArrowheads="1"/>
          </p:cNvSpPr>
          <p:nvPr/>
        </p:nvSpPr>
        <p:spPr bwMode="auto">
          <a:xfrm>
            <a:off x="4572000" y="3200400"/>
            <a:ext cx="316835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/>
              <a:t>Obiettivo</a:t>
            </a:r>
            <a:r>
              <a:rPr lang="en-US" altLang="en-US" dirty="0"/>
              <a:t> = max (W*N)</a:t>
            </a:r>
          </a:p>
        </p:txBody>
      </p:sp>
    </p:spTree>
    <p:extLst>
      <p:ext uri="{BB962C8B-B14F-4D97-AF65-F5344CB8AC3E}">
        <p14:creationId xmlns:p14="http://schemas.microsoft.com/office/powerpoint/2010/main" val="155370727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29E9C-434B-4ED2-80B0-9F3DB2269B59}" type="slidenum">
              <a:rPr lang="it-IT" altLang="en-US"/>
              <a:pPr>
                <a:defRPr/>
              </a:pPr>
              <a:t>28</a:t>
            </a:fld>
            <a:endParaRPr lang="it-IT" altLang="en-US"/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200" dirty="0">
                <a:solidFill>
                  <a:schemeClr val="accent2"/>
                </a:solidFill>
                <a:latin typeface="Garamond" pitchFamily="18" charset="0"/>
              </a:rPr>
              <a:t>Elasticità della domanda (riassunto)</a:t>
            </a: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 flipV="1">
            <a:off x="827088" y="2060575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838200" y="5638800"/>
            <a:ext cx="609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323850" y="2133600"/>
            <a:ext cx="593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W/P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629400" y="56388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L</a:t>
            </a:r>
          </a:p>
        </p:txBody>
      </p:sp>
      <p:sp>
        <p:nvSpPr>
          <p:cNvPr id="48135" name="Freeform 7"/>
          <p:cNvSpPr>
            <a:spLocks/>
          </p:cNvSpPr>
          <p:nvPr/>
        </p:nvSpPr>
        <p:spPr bwMode="auto">
          <a:xfrm>
            <a:off x="1259632" y="2204864"/>
            <a:ext cx="4632920" cy="3264768"/>
          </a:xfrm>
          <a:custGeom>
            <a:avLst/>
            <a:gdLst>
              <a:gd name="T0" fmla="*/ 0 w 3360"/>
              <a:gd name="T1" fmla="*/ 0 h 1680"/>
              <a:gd name="T2" fmla="*/ 1245 w 3360"/>
              <a:gd name="T3" fmla="*/ 1002 h 1680"/>
              <a:gd name="T4" fmla="*/ 3360 w 3360"/>
              <a:gd name="T5" fmla="*/ 1680 h 1680"/>
              <a:gd name="T6" fmla="*/ 0 60000 65536"/>
              <a:gd name="T7" fmla="*/ 0 60000 65536"/>
              <a:gd name="T8" fmla="*/ 0 60000 65536"/>
              <a:gd name="T9" fmla="*/ 0 w 3360"/>
              <a:gd name="T10" fmla="*/ 0 h 1680"/>
              <a:gd name="T11" fmla="*/ 3360 w 3360"/>
              <a:gd name="T12" fmla="*/ 1680 h 16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0" h="1680">
                <a:moveTo>
                  <a:pt x="0" y="0"/>
                </a:moveTo>
                <a:cubicBezTo>
                  <a:pt x="207" y="167"/>
                  <a:pt x="685" y="722"/>
                  <a:pt x="1245" y="1002"/>
                </a:cubicBezTo>
                <a:cubicBezTo>
                  <a:pt x="1805" y="1282"/>
                  <a:pt x="2920" y="1539"/>
                  <a:pt x="3360" y="168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8136" name="Freeform 8"/>
          <p:cNvSpPr>
            <a:spLocks/>
          </p:cNvSpPr>
          <p:nvPr/>
        </p:nvSpPr>
        <p:spPr bwMode="auto">
          <a:xfrm>
            <a:off x="1066800" y="3200400"/>
            <a:ext cx="5257800" cy="1600200"/>
          </a:xfrm>
          <a:custGeom>
            <a:avLst/>
            <a:gdLst>
              <a:gd name="T0" fmla="*/ 0 w 3312"/>
              <a:gd name="T1" fmla="*/ 0 h 1008"/>
              <a:gd name="T2" fmla="*/ 1467 w 3312"/>
              <a:gd name="T3" fmla="*/ 652 h 1008"/>
              <a:gd name="T4" fmla="*/ 3312 w 3312"/>
              <a:gd name="T5" fmla="*/ 1008 h 1008"/>
              <a:gd name="T6" fmla="*/ 0 60000 65536"/>
              <a:gd name="T7" fmla="*/ 0 60000 65536"/>
              <a:gd name="T8" fmla="*/ 0 60000 65536"/>
              <a:gd name="T9" fmla="*/ 0 w 3312"/>
              <a:gd name="T10" fmla="*/ 0 h 1008"/>
              <a:gd name="T11" fmla="*/ 3312 w 3312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12" h="1008">
                <a:moveTo>
                  <a:pt x="0" y="0"/>
                </a:moveTo>
                <a:cubicBezTo>
                  <a:pt x="244" y="109"/>
                  <a:pt x="915" y="484"/>
                  <a:pt x="1467" y="652"/>
                </a:cubicBezTo>
                <a:cubicBezTo>
                  <a:pt x="2019" y="820"/>
                  <a:pt x="2928" y="934"/>
                  <a:pt x="3312" y="1008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8137" name="Oval 9"/>
          <p:cNvSpPr>
            <a:spLocks noChangeArrowheads="1"/>
          </p:cNvSpPr>
          <p:nvPr/>
        </p:nvSpPr>
        <p:spPr bwMode="auto">
          <a:xfrm>
            <a:off x="2819400" y="4038600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2819400" y="4038600"/>
            <a:ext cx="0" cy="1600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838200" y="4038600"/>
            <a:ext cx="1981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250825" y="3886200"/>
            <a:ext cx="663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W/P</a:t>
            </a:r>
            <a:r>
              <a:rPr lang="it-IT" sz="16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2590800" y="57912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L</a:t>
            </a:r>
            <a:r>
              <a:rPr lang="it-IT" sz="16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5868144" y="52292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 dirty="0">
                <a:latin typeface="Times New Roman" pitchFamily="18" charset="0"/>
              </a:rPr>
              <a:t>D</a:t>
            </a:r>
            <a:r>
              <a:rPr lang="it-IT" sz="1600" baseline="-25000" dirty="0">
                <a:latin typeface="Times New Roman" pitchFamily="18" charset="0"/>
              </a:rPr>
              <a:t>1</a:t>
            </a: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6400800" y="4572000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D</a:t>
            </a:r>
            <a:r>
              <a:rPr lang="it-IT" sz="16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827584" y="4725144"/>
            <a:ext cx="468052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8145" name="Oval 17"/>
          <p:cNvSpPr>
            <a:spLocks noChangeArrowheads="1"/>
          </p:cNvSpPr>
          <p:nvPr/>
        </p:nvSpPr>
        <p:spPr bwMode="auto">
          <a:xfrm>
            <a:off x="3995936" y="4725144"/>
            <a:ext cx="72008" cy="7200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8146" name="Oval 18"/>
          <p:cNvSpPr>
            <a:spLocks noChangeArrowheads="1"/>
          </p:cNvSpPr>
          <p:nvPr/>
        </p:nvSpPr>
        <p:spPr bwMode="auto">
          <a:xfrm>
            <a:off x="5508104" y="4653136"/>
            <a:ext cx="72008" cy="7200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>
            <a:off x="3995936" y="4725144"/>
            <a:ext cx="0" cy="998984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8148" name="Line 20"/>
          <p:cNvSpPr>
            <a:spLocks noChangeShapeType="1"/>
          </p:cNvSpPr>
          <p:nvPr/>
        </p:nvSpPr>
        <p:spPr bwMode="auto">
          <a:xfrm>
            <a:off x="5508104" y="4653136"/>
            <a:ext cx="0" cy="100811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>
            <a:off x="2895600" y="5562600"/>
            <a:ext cx="990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3733800" y="57912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L</a:t>
            </a:r>
            <a:r>
              <a:rPr lang="it-IT" sz="16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48151" name="Text Box 23"/>
          <p:cNvSpPr txBox="1">
            <a:spLocks noChangeArrowheads="1"/>
          </p:cNvSpPr>
          <p:nvPr/>
        </p:nvSpPr>
        <p:spPr bwMode="auto">
          <a:xfrm>
            <a:off x="5220072" y="5733256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 dirty="0">
                <a:latin typeface="Times New Roman" pitchFamily="18" charset="0"/>
              </a:rPr>
              <a:t>L</a:t>
            </a:r>
            <a:r>
              <a:rPr lang="it-IT" sz="1600" baseline="-25000" dirty="0">
                <a:latin typeface="Times New Roman" pitchFamily="18" charset="0"/>
              </a:rPr>
              <a:t>3</a:t>
            </a:r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>
            <a:off x="2895600" y="5715000"/>
            <a:ext cx="2612504" cy="18256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8153" name="Text Box 25"/>
          <p:cNvSpPr txBox="1">
            <a:spLocks noChangeArrowheads="1"/>
          </p:cNvSpPr>
          <p:nvPr/>
        </p:nvSpPr>
        <p:spPr bwMode="auto">
          <a:xfrm>
            <a:off x="251520" y="4581128"/>
            <a:ext cx="663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 dirty="0">
                <a:latin typeface="Times New Roman" pitchFamily="18" charset="0"/>
              </a:rPr>
              <a:t>W/P</a:t>
            </a:r>
            <a:r>
              <a:rPr lang="it-IT" sz="1600" baseline="-25000" dirty="0">
                <a:latin typeface="Times New Roman" pitchFamily="18" charset="0"/>
              </a:rPr>
              <a:t>2</a:t>
            </a:r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4572000" y="1557338"/>
            <a:ext cx="4321175" cy="286232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latin typeface="Times New Roman" pitchFamily="18" charset="0"/>
              </a:rPr>
              <a:t>In seguito all’aumento del prezzo (diminuzione del salario reale):</a:t>
            </a:r>
            <a:br>
              <a:rPr lang="it-IT" sz="2000" dirty="0">
                <a:latin typeface="Times New Roman" pitchFamily="18" charset="0"/>
              </a:rPr>
            </a:br>
            <a:r>
              <a:rPr lang="it-IT" sz="2000" dirty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→</a:t>
            </a:r>
            <a:r>
              <a:rPr lang="it-IT" sz="2000" dirty="0">
                <a:latin typeface="Times New Roman" pitchFamily="18" charset="0"/>
              </a:rPr>
              <a:t> l’aumento di quantità domandata di lavoro è maggiore sulla curva </a:t>
            </a:r>
            <a:r>
              <a:rPr lang="it-IT" sz="2000" i="1" dirty="0">
                <a:latin typeface="Times New Roman" pitchFamily="18" charset="0"/>
              </a:rPr>
              <a:t>D</a:t>
            </a:r>
            <a:r>
              <a:rPr lang="it-IT" sz="2000" baseline="-25000" dirty="0">
                <a:latin typeface="Times New Roman" pitchFamily="18" charset="0"/>
              </a:rPr>
              <a:t>2 </a:t>
            </a:r>
            <a:r>
              <a:rPr lang="it-IT" sz="2000" dirty="0">
                <a:latin typeface="Times New Roman" pitchFamily="18" charset="0"/>
              </a:rPr>
              <a:t>(quella con pendenza minore)</a:t>
            </a:r>
            <a:r>
              <a:rPr lang="it-IT" sz="2000" baseline="-25000" dirty="0">
                <a:latin typeface="Times New Roman" pitchFamily="18" charset="0"/>
              </a:rPr>
              <a:t> </a:t>
            </a:r>
            <a:r>
              <a:rPr lang="it-IT" sz="2000" dirty="0">
                <a:latin typeface="Times New Roman" pitchFamily="18" charset="0"/>
              </a:rPr>
              <a:t>che sulla curva </a:t>
            </a:r>
            <a:r>
              <a:rPr lang="it-IT" sz="2000" i="1" dirty="0">
                <a:latin typeface="Times New Roman" pitchFamily="18" charset="0"/>
              </a:rPr>
              <a:t>D</a:t>
            </a:r>
            <a:r>
              <a:rPr lang="it-IT" sz="2000" baseline="-25000" dirty="0">
                <a:latin typeface="Times New Roman" pitchFamily="18" charset="0"/>
              </a:rPr>
              <a:t>1</a:t>
            </a:r>
            <a:r>
              <a:rPr lang="it-IT" sz="2000" dirty="0">
                <a:latin typeface="Times New Roman" pitchFamily="18" charset="0"/>
              </a:rPr>
              <a:t> </a:t>
            </a:r>
            <a:br>
              <a:rPr lang="it-IT" sz="2000" dirty="0">
                <a:latin typeface="Times New Roman" pitchFamily="18" charset="0"/>
              </a:rPr>
            </a:br>
            <a:r>
              <a:rPr lang="it-IT" sz="2000" dirty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→ la </a:t>
            </a:r>
            <a:r>
              <a:rPr lang="it-IT" sz="2000" b="1" i="1" dirty="0">
                <a:latin typeface="Times New Roman" pitchFamily="18" charset="0"/>
              </a:rPr>
              <a:t>D</a:t>
            </a:r>
            <a:r>
              <a:rPr lang="it-IT" sz="2000" b="1" baseline="-25000" dirty="0">
                <a:latin typeface="Times New Roman" pitchFamily="18" charset="0"/>
              </a:rPr>
              <a:t>2</a:t>
            </a:r>
            <a:r>
              <a:rPr lang="it-IT" sz="2000" baseline="-25000" dirty="0">
                <a:latin typeface="Times New Roman" pitchFamily="18" charset="0"/>
              </a:rPr>
              <a:t> </a:t>
            </a:r>
            <a:r>
              <a:rPr lang="it-IT" sz="2000" dirty="0">
                <a:latin typeface="Times New Roman" pitchFamily="18" charset="0"/>
              </a:rPr>
              <a:t>è più sensibile a variazioni del salario reale</a:t>
            </a:r>
            <a:br>
              <a:rPr lang="it-IT" sz="2000" dirty="0">
                <a:latin typeface="Times New Roman" pitchFamily="18" charset="0"/>
              </a:rPr>
            </a:br>
            <a:r>
              <a:rPr lang="it-IT" sz="2000" dirty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→ </a:t>
            </a:r>
            <a:r>
              <a:rPr lang="it-IT" sz="2000" b="1" dirty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è più elastica</a:t>
            </a:r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 flipH="1">
            <a:off x="755576" y="4114800"/>
            <a:ext cx="6424" cy="610344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utoUpdateAnimBg="0"/>
      <p:bldP spid="48131" grpId="0" animBg="1"/>
      <p:bldP spid="48132" grpId="0" animBg="1"/>
      <p:bldP spid="48133" grpId="0" autoUpdateAnimBg="0"/>
      <p:bldP spid="48134" grpId="0" autoUpdateAnimBg="0"/>
      <p:bldP spid="48135" grpId="0" animBg="1"/>
      <p:bldP spid="48136" grpId="0" animBg="1"/>
      <p:bldP spid="48137" grpId="0" animBg="1"/>
      <p:bldP spid="48138" grpId="0" animBg="1"/>
      <p:bldP spid="48139" grpId="0" animBg="1"/>
      <p:bldP spid="48140" grpId="0" autoUpdateAnimBg="0"/>
      <p:bldP spid="48141" grpId="0" autoUpdateAnimBg="0"/>
      <p:bldP spid="48142" grpId="0" autoUpdateAnimBg="0"/>
      <p:bldP spid="48143" grpId="0" autoUpdateAnimBg="0"/>
      <p:bldP spid="48144" grpId="0" animBg="1"/>
      <p:bldP spid="48145" grpId="0" animBg="1"/>
      <p:bldP spid="48146" grpId="0" animBg="1"/>
      <p:bldP spid="48147" grpId="0" animBg="1"/>
      <p:bldP spid="48148" grpId="0" animBg="1"/>
      <p:bldP spid="48149" grpId="0" animBg="1"/>
      <p:bldP spid="48150" grpId="0" autoUpdateAnimBg="0"/>
      <p:bldP spid="48151" grpId="0" autoUpdateAnimBg="0"/>
      <p:bldP spid="48152" grpId="0" animBg="1"/>
      <p:bldP spid="48153" grpId="0" autoUpdateAnimBg="0"/>
      <p:bldP spid="48154" grpId="0" animBg="1" autoUpdateAnimBg="0"/>
      <p:bldP spid="4815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B428D-D9A7-4627-82B6-E892B3648B87}" type="slidenum">
              <a:rPr lang="it-IT" altLang="en-US"/>
              <a:pPr>
                <a:defRPr/>
              </a:pPr>
              <a:t>29</a:t>
            </a:fld>
            <a:endParaRPr lang="it-IT" altLang="en-US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200" dirty="0">
                <a:solidFill>
                  <a:schemeClr val="accent2"/>
                </a:solidFill>
                <a:latin typeface="Garamond" pitchFamily="18" charset="0"/>
              </a:rPr>
              <a:t>Elasticità della domanda di lavoro: consideriamo due curve di offerta</a:t>
            </a:r>
          </a:p>
        </p:txBody>
      </p:sp>
      <p:sp>
        <p:nvSpPr>
          <p:cNvPr id="49155" name="Line 3"/>
          <p:cNvSpPr>
            <a:spLocks noChangeShapeType="1"/>
          </p:cNvSpPr>
          <p:nvPr/>
        </p:nvSpPr>
        <p:spPr bwMode="auto">
          <a:xfrm flipV="1">
            <a:off x="827088" y="2060575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838200" y="5638800"/>
            <a:ext cx="609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23850" y="2209800"/>
            <a:ext cx="64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W/P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6629400" y="56388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L</a:t>
            </a:r>
          </a:p>
        </p:txBody>
      </p:sp>
      <p:sp>
        <p:nvSpPr>
          <p:cNvPr id="49159" name="Freeform 7"/>
          <p:cNvSpPr>
            <a:spLocks/>
          </p:cNvSpPr>
          <p:nvPr/>
        </p:nvSpPr>
        <p:spPr bwMode="auto">
          <a:xfrm>
            <a:off x="1692275" y="2205038"/>
            <a:ext cx="3600450" cy="3384550"/>
          </a:xfrm>
          <a:custGeom>
            <a:avLst/>
            <a:gdLst>
              <a:gd name="T0" fmla="*/ 0 w 3360"/>
              <a:gd name="T1" fmla="*/ 0 h 1680"/>
              <a:gd name="T2" fmla="*/ 1245 w 3360"/>
              <a:gd name="T3" fmla="*/ 1002 h 1680"/>
              <a:gd name="T4" fmla="*/ 3360 w 3360"/>
              <a:gd name="T5" fmla="*/ 1680 h 1680"/>
              <a:gd name="T6" fmla="*/ 0 60000 65536"/>
              <a:gd name="T7" fmla="*/ 0 60000 65536"/>
              <a:gd name="T8" fmla="*/ 0 60000 65536"/>
              <a:gd name="T9" fmla="*/ 0 w 3360"/>
              <a:gd name="T10" fmla="*/ 0 h 1680"/>
              <a:gd name="T11" fmla="*/ 3360 w 3360"/>
              <a:gd name="T12" fmla="*/ 1680 h 16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0" h="1680">
                <a:moveTo>
                  <a:pt x="0" y="0"/>
                </a:moveTo>
                <a:cubicBezTo>
                  <a:pt x="207" y="167"/>
                  <a:pt x="685" y="722"/>
                  <a:pt x="1245" y="1002"/>
                </a:cubicBezTo>
                <a:cubicBezTo>
                  <a:pt x="1805" y="1282"/>
                  <a:pt x="2920" y="1539"/>
                  <a:pt x="3360" y="1680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60" name="Freeform 8"/>
          <p:cNvSpPr>
            <a:spLocks/>
          </p:cNvSpPr>
          <p:nvPr/>
        </p:nvSpPr>
        <p:spPr bwMode="auto">
          <a:xfrm>
            <a:off x="1066800" y="3200400"/>
            <a:ext cx="5257800" cy="1600200"/>
          </a:xfrm>
          <a:custGeom>
            <a:avLst/>
            <a:gdLst>
              <a:gd name="T0" fmla="*/ 0 w 3312"/>
              <a:gd name="T1" fmla="*/ 0 h 1008"/>
              <a:gd name="T2" fmla="*/ 1467 w 3312"/>
              <a:gd name="T3" fmla="*/ 652 h 1008"/>
              <a:gd name="T4" fmla="*/ 3312 w 3312"/>
              <a:gd name="T5" fmla="*/ 1008 h 1008"/>
              <a:gd name="T6" fmla="*/ 0 60000 65536"/>
              <a:gd name="T7" fmla="*/ 0 60000 65536"/>
              <a:gd name="T8" fmla="*/ 0 60000 65536"/>
              <a:gd name="T9" fmla="*/ 0 w 3312"/>
              <a:gd name="T10" fmla="*/ 0 h 1008"/>
              <a:gd name="T11" fmla="*/ 3312 w 3312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12" h="1008">
                <a:moveTo>
                  <a:pt x="0" y="0"/>
                </a:moveTo>
                <a:cubicBezTo>
                  <a:pt x="244" y="109"/>
                  <a:pt x="915" y="484"/>
                  <a:pt x="1467" y="652"/>
                </a:cubicBezTo>
                <a:cubicBezTo>
                  <a:pt x="2019" y="820"/>
                  <a:pt x="2928" y="934"/>
                  <a:pt x="3312" y="1008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61" name="Oval 9"/>
          <p:cNvSpPr>
            <a:spLocks noChangeArrowheads="1"/>
          </p:cNvSpPr>
          <p:nvPr/>
        </p:nvSpPr>
        <p:spPr bwMode="auto">
          <a:xfrm>
            <a:off x="2819400" y="4038600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2843213" y="4076700"/>
            <a:ext cx="0" cy="1600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838200" y="4038600"/>
            <a:ext cx="1981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250825" y="3886200"/>
            <a:ext cx="663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W/P</a:t>
            </a:r>
            <a:r>
              <a:rPr lang="it-IT" sz="16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2590800" y="57912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L</a:t>
            </a:r>
            <a:r>
              <a:rPr lang="it-IT" sz="16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5435600" y="5229225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D</a:t>
            </a:r>
            <a:r>
              <a:rPr lang="it-IT" sz="16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6400800" y="4572000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D</a:t>
            </a:r>
            <a:r>
              <a:rPr lang="it-IT" sz="16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V="1">
            <a:off x="838199" y="4513262"/>
            <a:ext cx="3805238" cy="9526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69" name="Oval 17"/>
          <p:cNvSpPr>
            <a:spLocks noChangeArrowheads="1"/>
          </p:cNvSpPr>
          <p:nvPr/>
        </p:nvSpPr>
        <p:spPr bwMode="auto">
          <a:xfrm>
            <a:off x="4065848" y="4961260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9170" name="Oval 18"/>
          <p:cNvSpPr>
            <a:spLocks noChangeArrowheads="1"/>
          </p:cNvSpPr>
          <p:nvPr/>
        </p:nvSpPr>
        <p:spPr bwMode="auto">
          <a:xfrm>
            <a:off x="4644008" y="4509120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 flipH="1">
            <a:off x="4716016" y="4581128"/>
            <a:ext cx="4762" cy="108012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2895600" y="5562600"/>
            <a:ext cx="990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3733800" y="57912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L</a:t>
            </a:r>
            <a:r>
              <a:rPr lang="it-IT" sz="16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4572000" y="5805264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 dirty="0">
                <a:latin typeface="Times New Roman" pitchFamily="18" charset="0"/>
              </a:rPr>
              <a:t>L</a:t>
            </a:r>
            <a:r>
              <a:rPr lang="it-IT" sz="1600" baseline="-25000" dirty="0">
                <a:latin typeface="Times New Roman" pitchFamily="18" charset="0"/>
              </a:rPr>
              <a:t>3</a:t>
            </a:r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>
            <a:off x="2895600" y="5715000"/>
            <a:ext cx="1892424" cy="18256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250825" y="4343400"/>
            <a:ext cx="663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W/P</a:t>
            </a:r>
            <a:r>
              <a:rPr lang="it-IT" sz="1600" baseline="-25000">
                <a:latin typeface="Times New Roman" pitchFamily="18" charset="0"/>
              </a:rPr>
              <a:t>3</a:t>
            </a:r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>
            <a:off x="762000" y="4114800"/>
            <a:ext cx="0" cy="381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9178" name="Line 26"/>
          <p:cNvSpPr>
            <a:spLocks noChangeShapeType="1"/>
          </p:cNvSpPr>
          <p:nvPr/>
        </p:nvSpPr>
        <p:spPr bwMode="auto">
          <a:xfrm flipV="1">
            <a:off x="2339975" y="2565400"/>
            <a:ext cx="2519363" cy="1871663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79" name="Line 27"/>
          <p:cNvSpPr>
            <a:spLocks noChangeShapeType="1"/>
          </p:cNvSpPr>
          <p:nvPr/>
        </p:nvSpPr>
        <p:spPr bwMode="auto">
          <a:xfrm flipV="1">
            <a:off x="3491880" y="3068959"/>
            <a:ext cx="3168352" cy="2375917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80" name="Text Box 28"/>
          <p:cNvSpPr txBox="1">
            <a:spLocks noChangeArrowheads="1"/>
          </p:cNvSpPr>
          <p:nvPr/>
        </p:nvSpPr>
        <p:spPr bwMode="auto">
          <a:xfrm>
            <a:off x="4984750" y="2320925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600" i="1"/>
              <a:t>S</a:t>
            </a:r>
            <a:r>
              <a:rPr lang="it-IT" sz="1600" baseline="-25000"/>
              <a:t>1</a:t>
            </a:r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6567488" y="2608263"/>
            <a:ext cx="403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600" i="1"/>
              <a:t>S</a:t>
            </a:r>
            <a:r>
              <a:rPr lang="it-IT" baseline="-25000"/>
              <a:t>2</a:t>
            </a:r>
          </a:p>
        </p:txBody>
      </p:sp>
      <p:sp>
        <p:nvSpPr>
          <p:cNvPr id="49182" name="Line 30"/>
          <p:cNvSpPr>
            <a:spLocks noChangeShapeType="1"/>
          </p:cNvSpPr>
          <p:nvPr/>
        </p:nvSpPr>
        <p:spPr bwMode="auto">
          <a:xfrm>
            <a:off x="4138352" y="4991099"/>
            <a:ext cx="0" cy="64770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83" name="Line 31"/>
          <p:cNvSpPr>
            <a:spLocks noChangeShapeType="1"/>
          </p:cNvSpPr>
          <p:nvPr/>
        </p:nvSpPr>
        <p:spPr bwMode="auto">
          <a:xfrm flipH="1" flipV="1">
            <a:off x="838199" y="4983204"/>
            <a:ext cx="3300153" cy="789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9184" name="Text Box 32"/>
          <p:cNvSpPr txBox="1">
            <a:spLocks noChangeArrowheads="1"/>
          </p:cNvSpPr>
          <p:nvPr/>
        </p:nvSpPr>
        <p:spPr bwMode="auto">
          <a:xfrm>
            <a:off x="250825" y="4797425"/>
            <a:ext cx="6746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i="1">
                <a:latin typeface="Times New Roman" pitchFamily="18" charset="0"/>
              </a:rPr>
              <a:t>W/P</a:t>
            </a:r>
            <a:r>
              <a:rPr lang="it-IT" sz="16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49185" name="Line 33"/>
          <p:cNvSpPr>
            <a:spLocks noChangeShapeType="1"/>
          </p:cNvSpPr>
          <p:nvPr/>
        </p:nvSpPr>
        <p:spPr bwMode="auto">
          <a:xfrm>
            <a:off x="971550" y="4076700"/>
            <a:ext cx="0" cy="865188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9186" name="Text Box 34"/>
          <p:cNvSpPr txBox="1">
            <a:spLocks noChangeArrowheads="1"/>
          </p:cNvSpPr>
          <p:nvPr/>
        </p:nvSpPr>
        <p:spPr bwMode="auto">
          <a:xfrm>
            <a:off x="2751138" y="3616325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600"/>
              <a:t>a</a:t>
            </a:r>
          </a:p>
        </p:txBody>
      </p:sp>
      <p:sp>
        <p:nvSpPr>
          <p:cNvPr id="49187" name="Text Box 35"/>
          <p:cNvSpPr txBox="1">
            <a:spLocks noChangeArrowheads="1"/>
          </p:cNvSpPr>
          <p:nvPr/>
        </p:nvSpPr>
        <p:spPr bwMode="auto">
          <a:xfrm>
            <a:off x="4140200" y="4797425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600"/>
              <a:t>b</a:t>
            </a:r>
          </a:p>
        </p:txBody>
      </p:sp>
      <p:sp>
        <p:nvSpPr>
          <p:cNvPr id="49188" name="Text Box 36"/>
          <p:cNvSpPr txBox="1">
            <a:spLocks noChangeArrowheads="1"/>
          </p:cNvSpPr>
          <p:nvPr/>
        </p:nvSpPr>
        <p:spPr bwMode="auto">
          <a:xfrm>
            <a:off x="4499992" y="3933056"/>
            <a:ext cx="3000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/>
              <a:t>c</a:t>
            </a:r>
          </a:p>
        </p:txBody>
      </p:sp>
      <p:sp>
        <p:nvSpPr>
          <p:cNvPr id="2" name="Right Arrow 1"/>
          <p:cNvSpPr/>
          <p:nvPr/>
        </p:nvSpPr>
        <p:spPr>
          <a:xfrm>
            <a:off x="3886200" y="3429000"/>
            <a:ext cx="169391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ine 27">
            <a:extLst>
              <a:ext uri="{FF2B5EF4-FFF2-40B4-BE49-F238E27FC236}">
                <a16:creationId xmlns:a16="http://schemas.microsoft.com/office/drawing/2014/main" id="{7823AB72-EF06-4FAB-A908-2A3D09AC37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5798" y="1900112"/>
            <a:ext cx="3168352" cy="237591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id="{1720B18D-E5D4-465D-A29C-4FCE50B49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7063" y="1560762"/>
            <a:ext cx="405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600" i="1" dirty="0"/>
              <a:t>S</a:t>
            </a:r>
            <a:r>
              <a:rPr lang="it-IT" baseline="-25000" dirty="0"/>
              <a:t>3</a:t>
            </a: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0845EADF-548F-40F8-8824-A11CCA878146}"/>
              </a:ext>
            </a:extLst>
          </p:cNvPr>
          <p:cNvCxnSpPr/>
          <p:nvPr/>
        </p:nvCxnSpPr>
        <p:spPr>
          <a:xfrm>
            <a:off x="2123728" y="3717776"/>
            <a:ext cx="0" cy="191208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6E2F7932-0BB0-4B63-A8C8-5A08626EE8E1}"/>
              </a:ext>
            </a:extLst>
          </p:cNvPr>
          <p:cNvCxnSpPr>
            <a:cxnSpLocks/>
          </p:cNvCxnSpPr>
          <p:nvPr/>
        </p:nvCxnSpPr>
        <p:spPr>
          <a:xfrm>
            <a:off x="2411760" y="3481020"/>
            <a:ext cx="0" cy="215778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06A1ECD7-7928-4E71-B56B-A94F9D2A632D}"/>
              </a:ext>
            </a:extLst>
          </p:cNvPr>
          <p:cNvCxnSpPr/>
          <p:nvPr/>
        </p:nvCxnSpPr>
        <p:spPr>
          <a:xfrm flipH="1">
            <a:off x="3048000" y="3140968"/>
            <a:ext cx="79381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>
            <a:extLst>
              <a:ext uri="{FF2B5EF4-FFF2-40B4-BE49-F238E27FC236}">
                <a16:creationId xmlns:a16="http://schemas.microsoft.com/office/drawing/2014/main" id="{928F3B9E-EDE3-4B9D-B219-BC9193FE8276}"/>
              </a:ext>
            </a:extLst>
          </p:cNvPr>
          <p:cNvCxnSpPr/>
          <p:nvPr/>
        </p:nvCxnSpPr>
        <p:spPr>
          <a:xfrm flipH="1">
            <a:off x="2063688" y="5715000"/>
            <a:ext cx="79381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10024E47-CA0D-4C0A-82AC-F60D5B584838}"/>
              </a:ext>
            </a:extLst>
          </p:cNvPr>
          <p:cNvCxnSpPr>
            <a:cxnSpLocks/>
          </p:cNvCxnSpPr>
          <p:nvPr/>
        </p:nvCxnSpPr>
        <p:spPr>
          <a:xfrm flipH="1">
            <a:off x="2354232" y="5562600"/>
            <a:ext cx="48898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421A40F3-B90F-4A00-8A2D-3B0F05B6DFE0}"/>
              </a:ext>
            </a:extLst>
          </p:cNvPr>
          <p:cNvCxnSpPr/>
          <p:nvPr/>
        </p:nvCxnSpPr>
        <p:spPr>
          <a:xfrm flipH="1">
            <a:off x="827088" y="3717776"/>
            <a:ext cx="129664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diritto 51">
            <a:extLst>
              <a:ext uri="{FF2B5EF4-FFF2-40B4-BE49-F238E27FC236}">
                <a16:creationId xmlns:a16="http://schemas.microsoft.com/office/drawing/2014/main" id="{9A327DD2-A20F-4023-BBD5-E0B16B92D6A7}"/>
              </a:ext>
            </a:extLst>
          </p:cNvPr>
          <p:cNvCxnSpPr>
            <a:cxnSpLocks/>
          </p:cNvCxnSpPr>
          <p:nvPr/>
        </p:nvCxnSpPr>
        <p:spPr>
          <a:xfrm flipH="1">
            <a:off x="827088" y="3501008"/>
            <a:ext cx="1584672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36AD490E-67E9-4A11-8467-C0579FDCB9F5}"/>
              </a:ext>
            </a:extLst>
          </p:cNvPr>
          <p:cNvCxnSpPr>
            <a:cxnSpLocks/>
          </p:cNvCxnSpPr>
          <p:nvPr/>
        </p:nvCxnSpPr>
        <p:spPr>
          <a:xfrm flipV="1">
            <a:off x="971550" y="3429000"/>
            <a:ext cx="0" cy="6254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>
            <a:extLst>
              <a:ext uri="{FF2B5EF4-FFF2-40B4-BE49-F238E27FC236}">
                <a16:creationId xmlns:a16="http://schemas.microsoft.com/office/drawing/2014/main" id="{69FFC256-7969-4162-9EC8-4BBB2739F0FA}"/>
              </a:ext>
            </a:extLst>
          </p:cNvPr>
          <p:cNvCxnSpPr>
            <a:cxnSpLocks/>
          </p:cNvCxnSpPr>
          <p:nvPr/>
        </p:nvCxnSpPr>
        <p:spPr>
          <a:xfrm flipV="1">
            <a:off x="848782" y="3741737"/>
            <a:ext cx="0" cy="28680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9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9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9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9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nimBg="1"/>
      <p:bldP spid="49156" grpId="0" animBg="1"/>
      <p:bldP spid="49157" grpId="0"/>
      <p:bldP spid="49158" grpId="0"/>
      <p:bldP spid="49159" grpId="0" animBg="1"/>
      <p:bldP spid="49160" grpId="0" animBg="1"/>
      <p:bldP spid="49161" grpId="0" animBg="1"/>
      <p:bldP spid="49162" grpId="0" animBg="1"/>
      <p:bldP spid="49162" grpId="1" animBg="1"/>
      <p:bldP spid="49163" grpId="0" animBg="1"/>
      <p:bldP spid="49164" grpId="0"/>
      <p:bldP spid="49165" grpId="0"/>
      <p:bldP spid="49166" grpId="0"/>
      <p:bldP spid="49167" grpId="0"/>
      <p:bldP spid="49168" grpId="0" animBg="1"/>
      <p:bldP spid="49169" grpId="0" animBg="1"/>
      <p:bldP spid="49170" grpId="0" animBg="1"/>
      <p:bldP spid="49171" grpId="0" animBg="1"/>
      <p:bldP spid="49172" grpId="0" animBg="1"/>
      <p:bldP spid="49173" grpId="0"/>
      <p:bldP spid="49174" grpId="0"/>
      <p:bldP spid="49175" grpId="0" animBg="1"/>
      <p:bldP spid="49176" grpId="0"/>
      <p:bldP spid="49177" grpId="0" animBg="1"/>
      <p:bldP spid="49178" grpId="0" animBg="1"/>
      <p:bldP spid="49179" grpId="0" animBg="1"/>
      <p:bldP spid="49180" grpId="0"/>
      <p:bldP spid="49181" grpId="0"/>
      <p:bldP spid="49182" grpId="0" animBg="1"/>
      <p:bldP spid="49183" grpId="0" animBg="1"/>
      <p:bldP spid="49184" grpId="0"/>
      <p:bldP spid="49185" grpId="0" animBg="1"/>
      <p:bldP spid="49186" grpId="0"/>
      <p:bldP spid="49187" grpId="0"/>
      <p:bldP spid="49188" grpId="0"/>
      <p:bldP spid="2" grpId="0" animBg="1"/>
      <p:bldP spid="40" grpId="0" animBg="1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9F99F9-EB37-401B-ABE5-C35FD6F5D0B8}" type="slidenum">
              <a:rPr lang="it-IT" altLang="en-US"/>
              <a:pPr>
                <a:defRPr/>
              </a:pPr>
              <a:t>3</a:t>
            </a:fld>
            <a:endParaRPr lang="it-IT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800" dirty="0"/>
              <a:t>La domanda di lavoro nel modello neoclassico statico - </a:t>
            </a:r>
            <a:r>
              <a:rPr lang="it-IT" sz="3800" b="1" dirty="0"/>
              <a:t>Ipotesi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00808"/>
            <a:ext cx="8229600" cy="4530725"/>
          </a:xfrm>
        </p:spPr>
        <p:txBody>
          <a:bodyPr/>
          <a:lstStyle/>
          <a:p>
            <a:pPr eaLnBrk="1" hangingPunct="1"/>
            <a:r>
              <a:rPr lang="it-IT" sz="2000" dirty="0"/>
              <a:t>L’impresa vuole </a:t>
            </a:r>
            <a:r>
              <a:rPr lang="it-IT" sz="2000" dirty="0">
                <a:solidFill>
                  <a:srgbClr val="0033CC"/>
                </a:solidFill>
              </a:rPr>
              <a:t>massimizzare i profitti </a:t>
            </a:r>
            <a:r>
              <a:rPr lang="it-IT" sz="2000" dirty="0"/>
              <a:t>(e minimizzare i costi) che derivano </a:t>
            </a:r>
            <a:r>
              <a:rPr lang="it-IT" sz="2000" u="sng" dirty="0"/>
              <a:t>dall’attività di produzione (concetto di produttività) </a:t>
            </a:r>
          </a:p>
          <a:p>
            <a:pPr eaLnBrk="1" hangingPunct="1"/>
            <a:r>
              <a:rPr lang="it-IT" sz="2000" dirty="0"/>
              <a:t>L’impresa opera in </a:t>
            </a:r>
            <a:r>
              <a:rPr lang="it-IT" sz="2000" dirty="0">
                <a:solidFill>
                  <a:srgbClr val="FF0000"/>
                </a:solidFill>
              </a:rPr>
              <a:t>concorrenza perfetta </a:t>
            </a:r>
            <a:r>
              <a:rPr lang="it-IT" sz="2000" dirty="0"/>
              <a:t>sia sul mercato dei </a:t>
            </a:r>
            <a:r>
              <a:rPr lang="it-IT" sz="2000" dirty="0">
                <a:solidFill>
                  <a:srgbClr val="FF0000"/>
                </a:solidFill>
              </a:rPr>
              <a:t>beni</a:t>
            </a:r>
            <a:r>
              <a:rPr lang="it-IT" sz="2000" dirty="0"/>
              <a:t> che dei </a:t>
            </a:r>
            <a:r>
              <a:rPr lang="it-IT" sz="2000" dirty="0">
                <a:solidFill>
                  <a:srgbClr val="FF0000"/>
                </a:solidFill>
              </a:rPr>
              <a:t>fattori</a:t>
            </a:r>
          </a:p>
          <a:p>
            <a:pPr eaLnBrk="1" hangingPunct="1"/>
            <a:r>
              <a:rPr lang="it-IT" sz="2000" dirty="0"/>
              <a:t>La tecnologia consente di utilizzare i fattori di produzione in modo continuo ed i </a:t>
            </a:r>
            <a:r>
              <a:rPr lang="it-IT" sz="2000" dirty="0">
                <a:solidFill>
                  <a:srgbClr val="FF0000"/>
                </a:solidFill>
              </a:rPr>
              <a:t>rendimenti marginali dei fattori sono decrescenti</a:t>
            </a:r>
          </a:p>
          <a:p>
            <a:pPr eaLnBrk="1" hangingPunct="1"/>
            <a:r>
              <a:rPr lang="it-IT" sz="2000" dirty="0"/>
              <a:t>Tra i fattori, tutti omogenei, noi consideriamo il </a:t>
            </a:r>
            <a:r>
              <a:rPr lang="it-IT" sz="2000" dirty="0">
                <a:solidFill>
                  <a:srgbClr val="FF0000"/>
                </a:solidFill>
              </a:rPr>
              <a:t>lavoro, che ovviamente è omogeneo</a:t>
            </a:r>
            <a:r>
              <a:rPr lang="it-IT" sz="2000" dirty="0"/>
              <a:t> </a:t>
            </a:r>
          </a:p>
          <a:p>
            <a:pPr eaLnBrk="1" hangingPunct="1"/>
            <a:r>
              <a:rPr lang="it-IT" sz="2000" dirty="0"/>
              <a:t>c’è </a:t>
            </a:r>
            <a:r>
              <a:rPr lang="it-IT" sz="2000" dirty="0">
                <a:solidFill>
                  <a:srgbClr val="FF0000"/>
                </a:solidFill>
              </a:rPr>
              <a:t>perfetta informazione</a:t>
            </a:r>
          </a:p>
          <a:p>
            <a:pPr eaLnBrk="1" hangingPunct="1"/>
            <a:r>
              <a:rPr lang="it-IT" sz="2000" dirty="0"/>
              <a:t>Il </a:t>
            </a:r>
            <a:r>
              <a:rPr lang="it-IT" sz="2000" dirty="0">
                <a:solidFill>
                  <a:srgbClr val="FF3300"/>
                </a:solidFill>
              </a:rPr>
              <a:t>costo del lavoro </a:t>
            </a:r>
            <a:r>
              <a:rPr lang="it-IT" sz="2000" dirty="0"/>
              <a:t>è dato solo dal </a:t>
            </a:r>
            <a:r>
              <a:rPr lang="it-IT" sz="2000" dirty="0">
                <a:solidFill>
                  <a:srgbClr val="0033CC"/>
                </a:solidFill>
              </a:rPr>
              <a:t>salario</a:t>
            </a:r>
            <a:r>
              <a:rPr lang="it-IT" sz="2000" dirty="0"/>
              <a:t> orario (dato per l’impresa), i </a:t>
            </a:r>
            <a:r>
              <a:rPr lang="it-IT" sz="2000" dirty="0">
                <a:solidFill>
                  <a:srgbClr val="0033CC"/>
                </a:solidFill>
              </a:rPr>
              <a:t>prezzi</a:t>
            </a:r>
            <a:r>
              <a:rPr lang="it-IT" sz="2000" dirty="0"/>
              <a:t> dei prodotti sono dati: </a:t>
            </a:r>
            <a:r>
              <a:rPr lang="it-IT" sz="2000" u="sng" dirty="0"/>
              <a:t>le imprese possono decidere solo le quantità da produrre</a:t>
            </a:r>
            <a:r>
              <a:rPr lang="it-IT" sz="2000" dirty="0"/>
              <a:t> e conseguentemente </a:t>
            </a:r>
            <a:r>
              <a:rPr lang="it-IT" sz="2000" dirty="0">
                <a:highlight>
                  <a:srgbClr val="FFFF00"/>
                </a:highlight>
              </a:rPr>
              <a:t>i lavoratori da assumere</a:t>
            </a:r>
          </a:p>
        </p:txBody>
      </p:sp>
    </p:spTree>
    <p:extLst>
      <p:ext uri="{BB962C8B-B14F-4D97-AF65-F5344CB8AC3E}">
        <p14:creationId xmlns:p14="http://schemas.microsoft.com/office/powerpoint/2010/main" val="895477590"/>
      </p:ext>
    </p:extLst>
  </p:cSld>
  <p:clrMapOvr>
    <a:masterClrMapping/>
  </p:clrMapOvr>
  <p:transition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46BC8-0BFB-4C19-AAFC-95B18DD297F4}" type="slidenum">
              <a:rPr lang="it-IT" altLang="en-US"/>
              <a:pPr>
                <a:defRPr/>
              </a:pPr>
              <a:t>30</a:t>
            </a:fld>
            <a:endParaRPr lang="it-IT" altLang="en-US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95288" y="2603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4200" dirty="0">
                <a:solidFill>
                  <a:schemeClr val="accent2"/>
                </a:solidFill>
                <a:latin typeface="Garamond" pitchFamily="18" charset="0"/>
              </a:rPr>
              <a:t>Misura dell’elasticità della domanda di lavoro (nel discreto)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2609850" y="2438400"/>
          <a:ext cx="3606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zione" r:id="rId3" imgW="1155600" imgH="431640" progId="Equation.3">
                  <p:embed/>
                </p:oleObj>
              </mc:Choice>
              <mc:Fallback>
                <p:oleObj name="Equazione" r:id="rId3" imgW="115560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438400"/>
                        <a:ext cx="3606800" cy="1066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827088" y="4038600"/>
            <a:ext cx="748982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>
                <a:solidFill>
                  <a:srgbClr val="3366FF"/>
                </a:solidFill>
                <a:latin typeface="Times New Roman" pitchFamily="18" charset="0"/>
              </a:rPr>
              <a:t>è data dal rapporto tra variazione percentuale della quantità di lavoro domandata e la variazione percentuale del salario reale </a:t>
            </a:r>
            <a:r>
              <a:rPr lang="it-IT" sz="2400" i="1" dirty="0" err="1">
                <a:solidFill>
                  <a:srgbClr val="3366FF"/>
                </a:solidFill>
                <a:latin typeface="Times New Roman" pitchFamily="18" charset="0"/>
              </a:rPr>
              <a:t>w=W</a:t>
            </a:r>
            <a:r>
              <a:rPr lang="it-IT" sz="2400" i="1" dirty="0">
                <a:solidFill>
                  <a:srgbClr val="3366FF"/>
                </a:solidFill>
                <a:latin typeface="Times New Roman" pitchFamily="18" charset="0"/>
              </a:rPr>
              <a:t>/P o riscritto:</a:t>
            </a:r>
          </a:p>
          <a:p>
            <a:pPr>
              <a:spcBef>
                <a:spcPct val="50000"/>
              </a:spcBef>
            </a:pPr>
            <a:endParaRPr lang="it-IT" sz="2400" i="1" dirty="0">
              <a:solidFill>
                <a:srgbClr val="3366FF"/>
              </a:solidFill>
              <a:latin typeface="Times New Roman" pitchFamily="18" charset="0"/>
            </a:endParaRP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762000" y="38862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sz="2400">
              <a:latin typeface="Times New Roman" pitchFamily="18" charset="0"/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/>
        </p:nvGraphicFramePr>
        <p:xfrm>
          <a:off x="4084638" y="5013325"/>
          <a:ext cx="2954337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zione" r:id="rId5" imgW="1180800" imgH="431640" progId="Equation.3">
                  <p:embed/>
                </p:oleObj>
              </mc:Choice>
              <mc:Fallback>
                <p:oleObj name="Equazione" r:id="rId5" imgW="118080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638" y="5013325"/>
                        <a:ext cx="2954337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02D6291B-FEB2-47A8-B0DF-FC9A2C327A03}"/>
              </a:ext>
            </a:extLst>
          </p:cNvPr>
          <p:cNvSpPr txBox="1"/>
          <p:nvPr/>
        </p:nvSpPr>
        <p:spPr>
          <a:xfrm>
            <a:off x="539552" y="157863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Infine possiamo confrontare con la definizione di elasticità di offerta, usando la stessa nomenclatura usata in precedenza: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utoUpdateAnimBg="0"/>
      <p:bldP spid="50180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8F8024-C5BF-473E-8B5C-48226D1778E8}" type="slidenum">
              <a:rPr lang="it-IT" altLang="en-US"/>
              <a:pPr>
                <a:defRPr/>
              </a:pPr>
              <a:t>31</a:t>
            </a:fld>
            <a:endParaRPr lang="it-IT" altLang="en-US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200">
                <a:solidFill>
                  <a:schemeClr val="accent2"/>
                </a:solidFill>
                <a:latin typeface="Garamond" pitchFamily="18" charset="0"/>
              </a:rPr>
              <a:t>Perché variazioni percentuali?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66725" y="1981200"/>
            <a:ext cx="8137525" cy="24558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it-IT" sz="3000"/>
              <a:t>Consentono confronti tra grandezze qualitativamente diverse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it-IT" sz="3000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it-IT" sz="3000"/>
              <a:t>Permettono di valutare la consistenza delle variazioni di prezzo/salario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utoUpdateAnimBg="0"/>
      <p:bldP spid="51203" grpId="0" build="p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4322C-5C93-4C0E-9AE1-538C6E27BDA0}" type="slidenum">
              <a:rPr lang="it-IT" altLang="en-US"/>
              <a:pPr>
                <a:defRPr/>
              </a:pPr>
              <a:t>32</a:t>
            </a:fld>
            <a:endParaRPr lang="it-IT" altLang="en-US" dirty="0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611188" y="277813"/>
            <a:ext cx="8137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000">
                <a:solidFill>
                  <a:schemeClr val="accent2"/>
                </a:solidFill>
                <a:latin typeface="Garamond" pitchFamily="18" charset="0"/>
              </a:rPr>
              <a:t>Il segno e il valore dell’elasticità della domanda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611188" y="1557338"/>
            <a:ext cx="8062912" cy="45354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it-IT" sz="2600" dirty="0"/>
              <a:t>L’elasticità della domanda al salario ha valore negativo:</a:t>
            </a:r>
          </a:p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it-IT" sz="2200" dirty="0"/>
              <a:t>Le variazioni di salario e quantità di lavoro vanno in direzioni opposte, essendo il salario un costo per l’impresa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it-IT" sz="2600" dirty="0"/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it-IT" sz="2600" dirty="0"/>
              <a:t>Il valore dell’elasticità (considerato in valore assoluto) ci dice se la domanda è elastica o meno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t-IT" sz="2600" dirty="0"/>
              <a:t>	</a:t>
            </a:r>
            <a:r>
              <a:rPr lang="it-IT" sz="2600" dirty="0">
                <a:cs typeface="Times New Roman" pitchFamily="18" charset="0"/>
              </a:rPr>
              <a:t>– </a:t>
            </a:r>
            <a:r>
              <a:rPr lang="it-IT" sz="2600" dirty="0"/>
              <a:t>se |</a:t>
            </a:r>
            <a:r>
              <a:rPr lang="it-IT" sz="2600" i="1" dirty="0">
                <a:sym typeface="Symbol" pitchFamily="18" charset="2"/>
              </a:rPr>
              <a:t></a:t>
            </a:r>
            <a:r>
              <a:rPr lang="it-IT" sz="2600" dirty="0">
                <a:sym typeface="Symbol" pitchFamily="18" charset="2"/>
              </a:rPr>
              <a:t>| &gt; 1 </a:t>
            </a:r>
            <a:r>
              <a:rPr lang="it-IT" sz="2600" dirty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→ la domanda è </a:t>
            </a:r>
            <a:r>
              <a:rPr lang="it-IT" sz="2600" b="1" dirty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elastica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t-IT" sz="2600" dirty="0"/>
              <a:t>	</a:t>
            </a:r>
            <a:r>
              <a:rPr lang="it-IT" sz="2600" dirty="0">
                <a:cs typeface="Times New Roman" pitchFamily="18" charset="0"/>
              </a:rPr>
              <a:t>– </a:t>
            </a:r>
            <a:r>
              <a:rPr lang="it-IT" sz="2600" dirty="0"/>
              <a:t>se |</a:t>
            </a:r>
            <a:r>
              <a:rPr lang="it-IT" sz="2600" i="1" dirty="0">
                <a:sym typeface="Symbol" pitchFamily="18" charset="2"/>
              </a:rPr>
              <a:t></a:t>
            </a:r>
            <a:r>
              <a:rPr lang="it-IT" sz="2600" dirty="0">
                <a:sym typeface="Symbol" pitchFamily="18" charset="2"/>
              </a:rPr>
              <a:t>| &lt; 1 </a:t>
            </a:r>
            <a:r>
              <a:rPr lang="it-IT" sz="2600" dirty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→ la domanda è </a:t>
            </a:r>
            <a:r>
              <a:rPr lang="it-IT" sz="2600" b="1" dirty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anelastica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it-IT" sz="2600" dirty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	</a:t>
            </a:r>
            <a:r>
              <a:rPr lang="it-IT" sz="2600" dirty="0">
                <a:cs typeface="Times New Roman" pitchFamily="18" charset="0"/>
              </a:rPr>
              <a:t>– </a:t>
            </a:r>
            <a:r>
              <a:rPr lang="it-IT" sz="2600" dirty="0"/>
              <a:t>se |</a:t>
            </a:r>
            <a:r>
              <a:rPr lang="it-IT" sz="2600" i="1" dirty="0">
                <a:sym typeface="Symbol" pitchFamily="18" charset="2"/>
              </a:rPr>
              <a:t></a:t>
            </a:r>
            <a:r>
              <a:rPr lang="it-IT" sz="2600" dirty="0">
                <a:sym typeface="Symbol" pitchFamily="18" charset="2"/>
              </a:rPr>
              <a:t>| = 1 </a:t>
            </a:r>
            <a:r>
              <a:rPr lang="it-IT" sz="2600" dirty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→ la domanda è a </a:t>
            </a:r>
            <a:r>
              <a:rPr lang="it-IT" sz="2600" b="1" dirty="0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elasticità unitaria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utoUpdateAnimBg="0"/>
      <p:bldP spid="52227" grpId="0" build="p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2E7B70-E65A-4073-8452-351B80517E21}" type="slidenum">
              <a:rPr lang="it-IT" altLang="en-US"/>
              <a:pPr>
                <a:defRPr/>
              </a:pPr>
              <a:t>33</a:t>
            </a:fld>
            <a:endParaRPr lang="it-IT" alt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600" dirty="0"/>
              <a:t>L'elasticità della domanda del lavoro al salario (analisi empirica)</a:t>
            </a:r>
            <a:br>
              <a:rPr lang="it-IT" sz="3600" dirty="0"/>
            </a:br>
            <a:endParaRPr lang="it-IT" sz="3600" dirty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it-IT" sz="2100" dirty="0"/>
              <a:t>Una indicazione sintetica della </a:t>
            </a:r>
            <a:r>
              <a:rPr lang="it-IT" sz="2100" dirty="0">
                <a:solidFill>
                  <a:srgbClr val="FF0000"/>
                </a:solidFill>
              </a:rPr>
              <a:t>relazione tra costo del lavoro e numero di occupati </a:t>
            </a:r>
            <a:r>
              <a:rPr lang="it-IT" sz="2100" dirty="0"/>
              <a:t>è offerta dal valore dell'elasticità. </a:t>
            </a:r>
          </a:p>
          <a:p>
            <a:pPr eaLnBrk="1" hangingPunct="1"/>
            <a:r>
              <a:rPr lang="it-IT" sz="2100" dirty="0">
                <a:solidFill>
                  <a:srgbClr val="FF0000"/>
                </a:solidFill>
              </a:rPr>
              <a:t>L'elasticità della domanda del lavoro al salario </a:t>
            </a:r>
            <a:r>
              <a:rPr lang="it-IT" sz="2100" dirty="0"/>
              <a:t>ci segnala gli effetti procurati sulla domanda di lavoro dall'incremento dell'1% del salario dei lavoratori (il valore è negativo, </a:t>
            </a:r>
            <a:r>
              <a:rPr lang="it-IT" sz="2100" b="1" dirty="0"/>
              <a:t>nella tabella è riportato il valore assoluto</a:t>
            </a:r>
            <a:r>
              <a:rPr lang="it-IT" sz="2100" dirty="0"/>
              <a:t>).</a:t>
            </a:r>
          </a:p>
          <a:p>
            <a:pPr eaLnBrk="1" hangingPunct="1"/>
            <a:endParaRPr lang="it-IT" sz="2100" dirty="0"/>
          </a:p>
        </p:txBody>
      </p:sp>
      <p:pic>
        <p:nvPicPr>
          <p:cNvPr id="24581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46625" y="1196975"/>
            <a:ext cx="4397375" cy="4933950"/>
          </a:xfrm>
        </p:spPr>
      </p:pic>
      <p:sp>
        <p:nvSpPr>
          <p:cNvPr id="39941" name="Line 5"/>
          <p:cNvSpPr>
            <a:spLocks noChangeShapeType="1"/>
          </p:cNvSpPr>
          <p:nvPr/>
        </p:nvSpPr>
        <p:spPr bwMode="auto">
          <a:xfrm flipV="1">
            <a:off x="4500563" y="3860800"/>
            <a:ext cx="3587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4859338" y="3789363"/>
            <a:ext cx="2952750" cy="2159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7740352" y="3717032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anelastica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7668344" y="3284984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elastica</a:t>
            </a:r>
          </a:p>
        </p:txBody>
      </p:sp>
      <p:sp>
        <p:nvSpPr>
          <p:cNvPr id="2" name="Freccia a sinistra 1"/>
          <p:cNvSpPr/>
          <p:nvPr/>
        </p:nvSpPr>
        <p:spPr>
          <a:xfrm>
            <a:off x="7740352" y="5301208"/>
            <a:ext cx="288032" cy="7200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ccia a sinistra 11"/>
          <p:cNvSpPr/>
          <p:nvPr/>
        </p:nvSpPr>
        <p:spPr>
          <a:xfrm>
            <a:off x="7740352" y="4880942"/>
            <a:ext cx="288032" cy="7200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/>
      <p:bldP spid="9" grpId="0" animBg="1"/>
      <p:bldP spid="10" grpId="0"/>
      <p:bldP spid="11" grpId="0"/>
      <p:bldP spid="2" grpId="0" animBg="1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C0C0F9-594B-48FA-9563-94E295D8C69F}" type="slidenum">
              <a:rPr lang="it-IT" altLang="en-US"/>
              <a:pPr>
                <a:defRPr/>
              </a:pPr>
              <a:t>34</a:t>
            </a:fld>
            <a:endParaRPr lang="it-IT" alt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800">
                <a:latin typeface="Times New Roman" pitchFamily="18" charset="0"/>
              </a:rPr>
              <a:t>Da cosa dipende la domanda di lavoro delle imprese: un primo riassunto</a:t>
            </a:r>
            <a:r>
              <a:rPr lang="it-IT" sz="3800"/>
              <a:t> 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200"/>
              <a:t>Come per qualsiasi altra curva di domanda anche la domanda di lavoro è funzione inversa del prezzo (salario) </a:t>
            </a:r>
          </a:p>
          <a:p>
            <a:pPr eaLnBrk="1" hangingPunct="1">
              <a:lnSpc>
                <a:spcPct val="90000"/>
              </a:lnSpc>
            </a:pPr>
            <a:r>
              <a:rPr lang="it-IT" sz="2200"/>
              <a:t>A livelli più alti di salario (il prezzo del lavoro) corrispondono riduzioni della quantità di lavoratori occupati   </a:t>
            </a:r>
          </a:p>
          <a:p>
            <a:pPr eaLnBrk="1" hangingPunct="1">
              <a:lnSpc>
                <a:spcPct val="90000"/>
              </a:lnSpc>
            </a:pPr>
            <a:r>
              <a:rPr lang="it-IT" sz="2200"/>
              <a:t>La curva di domanda di lavoro è inclinata negativamente</a:t>
            </a:r>
          </a:p>
          <a:p>
            <a:pPr eaLnBrk="1" hangingPunct="1">
              <a:lnSpc>
                <a:spcPct val="90000"/>
              </a:lnSpc>
            </a:pPr>
            <a:r>
              <a:rPr lang="it-IT" sz="2200"/>
              <a:t>Il lavoro è un input primario di produzione che dipende da quanto l’impresa produce (</a:t>
            </a:r>
            <a:r>
              <a:rPr lang="it-IT" sz="2200" i="1">
                <a:solidFill>
                  <a:srgbClr val="FF0000"/>
                </a:solidFill>
              </a:rPr>
              <a:t>domanda derivata</a:t>
            </a:r>
            <a:r>
              <a:rPr lang="it-IT" sz="2200" i="1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it-IT" sz="2200"/>
              <a:t>La teoria tradizionale tratta il lavoro in maniera analoga a qualsiasi altro fattore produttivo</a:t>
            </a:r>
          </a:p>
          <a:p>
            <a:pPr eaLnBrk="1" hangingPunct="1">
              <a:lnSpc>
                <a:spcPct val="90000"/>
              </a:lnSpc>
            </a:pPr>
            <a:r>
              <a:rPr lang="it-IT" sz="2200"/>
              <a:t>Data la tecnologia disponibile, il costo degli altri fattori di produzione e il livello di produzione, la domanda di lavoro dipende negativamente dal costo del lavoro</a:t>
            </a:r>
          </a:p>
          <a:p>
            <a:pPr eaLnBrk="1" hangingPunct="1">
              <a:lnSpc>
                <a:spcPct val="90000"/>
              </a:lnSpc>
            </a:pPr>
            <a:endParaRPr lang="it-IT" sz="2200"/>
          </a:p>
        </p:txBody>
      </p:sp>
    </p:spTree>
  </p:cSld>
  <p:clrMapOvr>
    <a:masterClrMapping/>
  </p:clrMapOvr>
  <p:transition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Derivazione grafica della domanda di lavoro nel lungo periodo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430712"/>
          </a:xfrm>
        </p:spPr>
        <p:txBody>
          <a:bodyPr/>
          <a:lstStyle/>
          <a:p>
            <a:r>
              <a:rPr lang="it-IT" sz="2400" dirty="0"/>
              <a:t>Ci servirà per analogia con la teoria dell’offerta di lavoro e per altre applicazioni</a:t>
            </a:r>
          </a:p>
          <a:p>
            <a:r>
              <a:rPr lang="it-IT" sz="2400" dirty="0"/>
              <a:t>Partiamo dalla tecnologia invece che direttamente dalla massimizzazione del </a:t>
            </a:r>
            <a:r>
              <a:rPr lang="it-IT" sz="2400" dirty="0" err="1"/>
              <a:t>profitto…</a:t>
            </a:r>
            <a:endParaRPr lang="it-IT" sz="2400" dirty="0"/>
          </a:p>
          <a:p>
            <a:r>
              <a:rPr lang="it-IT" sz="2400" dirty="0"/>
              <a:t>La tecnologia che combina capitale (K) e lavoro (L) per produrre output e può essere rappresentata su un piano K-L con gli </a:t>
            </a:r>
            <a:r>
              <a:rPr lang="it-IT" sz="2400" b="1" i="1" dirty="0"/>
              <a:t>isoquanti: </a:t>
            </a:r>
          </a:p>
          <a:p>
            <a:pPr lvl="1">
              <a:buFont typeface="Wingdings" pitchFamily="2" charset="2"/>
              <a:buNone/>
            </a:pPr>
            <a:r>
              <a:rPr lang="it-IT" sz="2400" b="1" i="1" u="sng" dirty="0"/>
              <a:t>Isoquanto Q</a:t>
            </a:r>
            <a:r>
              <a:rPr lang="it-IT" sz="2400" b="1" u="sng" dirty="0"/>
              <a:t>:</a:t>
            </a:r>
            <a:r>
              <a:rPr lang="it-IT" sz="2400" dirty="0"/>
              <a:t> insieme di tutte le combinazioni di K e L che garantiscono lo stesso livello di produzione Q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A8759-F172-4093-8C51-59AACF17F444}" type="slidenum">
              <a:rPr lang="it-IT" altLang="en-US" smtClean="0"/>
              <a:pPr>
                <a:defRPr/>
              </a:pPr>
              <a:t>35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Proprietà degli isoquanti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573587"/>
          </a:xfrm>
        </p:spPr>
        <p:txBody>
          <a:bodyPr/>
          <a:lstStyle/>
          <a:p>
            <a:pPr marL="571500" indent="-571500">
              <a:buSzTx/>
              <a:buFont typeface="Wingdings" pitchFamily="2" charset="2"/>
              <a:buAutoNum type="arabicPeriod"/>
            </a:pPr>
            <a:r>
              <a:rPr lang="it-IT" b="1" dirty="0"/>
              <a:t>La quantità prodotta</a:t>
            </a:r>
            <a:r>
              <a:rPr lang="it-IT" dirty="0"/>
              <a:t> </a:t>
            </a:r>
            <a:r>
              <a:rPr lang="it-IT" b="1" dirty="0"/>
              <a:t>aumenta allontanandosi dall’origine</a:t>
            </a:r>
            <a:r>
              <a:rPr lang="it-IT" dirty="0"/>
              <a:t> (partendo da un punto, se si aumenta K o L o entrambi la produzione aumenta)</a:t>
            </a:r>
          </a:p>
          <a:p>
            <a:pPr marL="571500" indent="-571500"/>
            <a:endParaRPr lang="it-IT" b="1" dirty="0"/>
          </a:p>
          <a:p>
            <a:pPr marL="571500" indent="-571500">
              <a:buSzTx/>
              <a:buFont typeface="Wingdings" pitchFamily="2" charset="2"/>
              <a:buAutoNum type="arabicPeriod" startAt="2"/>
            </a:pPr>
            <a:r>
              <a:rPr lang="it-IT" b="1" dirty="0"/>
              <a:t>Gli isoquanti sono inclinati negativamente</a:t>
            </a:r>
            <a:r>
              <a:rPr lang="it-IT" dirty="0"/>
              <a:t>.</a:t>
            </a:r>
          </a:p>
          <a:p>
            <a:pPr marL="839788" lvl="1" indent="-495300"/>
            <a:r>
              <a:rPr lang="it-IT" dirty="0"/>
              <a:t>Se aumenta L, K deve diminuire se vogliamo produrre sempre la stessa quantità Q*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A8759-F172-4093-8C51-59AACF17F444}" type="slidenum">
              <a:rPr lang="it-IT" altLang="en-US" smtClean="0"/>
              <a:pPr>
                <a:defRPr/>
              </a:pPr>
              <a:t>36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223963"/>
          </a:xfrm>
        </p:spPr>
        <p:txBody>
          <a:bodyPr/>
          <a:lstStyle/>
          <a:p>
            <a:r>
              <a:rPr lang="it-IT" sz="3800"/>
              <a:t>Rappresentazione grafica della tecnologia: gli isoquanti</a:t>
            </a:r>
          </a:p>
        </p:txBody>
      </p:sp>
      <p:grpSp>
        <p:nvGrpSpPr>
          <p:cNvPr id="2" name="Group 43"/>
          <p:cNvGrpSpPr>
            <a:grpSpLocks noChangeAspect="1"/>
          </p:cNvGrpSpPr>
          <p:nvPr/>
        </p:nvGrpSpPr>
        <p:grpSpPr bwMode="auto">
          <a:xfrm>
            <a:off x="0" y="1557338"/>
            <a:ext cx="9144000" cy="5300662"/>
            <a:chOff x="2040" y="2038"/>
            <a:chExt cx="7276" cy="5342"/>
          </a:xfrm>
        </p:grpSpPr>
        <p:sp>
          <p:nvSpPr>
            <p:cNvPr id="49196" name="AutoShape 44"/>
            <p:cNvSpPr>
              <a:spLocks noChangeAspect="1" noChangeArrowheads="1"/>
            </p:cNvSpPr>
            <p:nvPr/>
          </p:nvSpPr>
          <p:spPr bwMode="auto">
            <a:xfrm>
              <a:off x="2040" y="2038"/>
              <a:ext cx="7276" cy="534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9197" name="Line 45"/>
            <p:cNvSpPr>
              <a:spLocks noChangeShapeType="1"/>
            </p:cNvSpPr>
            <p:nvPr/>
          </p:nvSpPr>
          <p:spPr bwMode="auto">
            <a:xfrm flipV="1">
              <a:off x="2700" y="2341"/>
              <a:ext cx="0" cy="44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9198" name="Line 46"/>
            <p:cNvSpPr>
              <a:spLocks noChangeShapeType="1"/>
            </p:cNvSpPr>
            <p:nvPr/>
          </p:nvSpPr>
          <p:spPr bwMode="auto">
            <a:xfrm>
              <a:off x="2700" y="6840"/>
              <a:ext cx="55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9199" name="Text Box 47"/>
            <p:cNvSpPr txBox="1">
              <a:spLocks noChangeArrowheads="1"/>
            </p:cNvSpPr>
            <p:nvPr/>
          </p:nvSpPr>
          <p:spPr bwMode="auto">
            <a:xfrm>
              <a:off x="2160" y="2520"/>
              <a:ext cx="540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aseline="0"/>
                <a:t>K</a:t>
              </a:r>
              <a:endParaRPr lang="it-IT"/>
            </a:p>
          </p:txBody>
        </p:sp>
        <p:sp>
          <p:nvSpPr>
            <p:cNvPr id="49200" name="Text Box 48"/>
            <p:cNvSpPr txBox="1">
              <a:spLocks noChangeArrowheads="1"/>
            </p:cNvSpPr>
            <p:nvPr/>
          </p:nvSpPr>
          <p:spPr bwMode="auto">
            <a:xfrm>
              <a:off x="7920" y="6840"/>
              <a:ext cx="54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aseline="0"/>
                <a:t>L</a:t>
              </a:r>
              <a:endParaRPr lang="it-IT"/>
            </a:p>
          </p:txBody>
        </p:sp>
        <p:sp>
          <p:nvSpPr>
            <p:cNvPr id="49201" name="Arc 49"/>
            <p:cNvSpPr>
              <a:spLocks/>
            </p:cNvSpPr>
            <p:nvPr/>
          </p:nvSpPr>
          <p:spPr bwMode="auto">
            <a:xfrm rot="10660502">
              <a:off x="3780" y="2341"/>
              <a:ext cx="4140" cy="359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9202" name="Text Box 50"/>
            <p:cNvSpPr txBox="1">
              <a:spLocks noChangeArrowheads="1"/>
            </p:cNvSpPr>
            <p:nvPr/>
          </p:nvSpPr>
          <p:spPr bwMode="auto">
            <a:xfrm>
              <a:off x="7920" y="5580"/>
              <a:ext cx="85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/>
                <a:t>Q=Q*</a:t>
              </a:r>
              <a:endParaRPr lang="it-IT"/>
            </a:p>
          </p:txBody>
        </p:sp>
        <p:sp>
          <p:nvSpPr>
            <p:cNvPr id="49203" name="Arc 51"/>
            <p:cNvSpPr>
              <a:spLocks/>
            </p:cNvSpPr>
            <p:nvPr/>
          </p:nvSpPr>
          <p:spPr bwMode="auto">
            <a:xfrm rot="10800000">
              <a:off x="3040" y="2857"/>
              <a:ext cx="4140" cy="359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9204" name="Text Box 52"/>
            <p:cNvSpPr txBox="1">
              <a:spLocks noChangeArrowheads="1"/>
            </p:cNvSpPr>
            <p:nvPr/>
          </p:nvSpPr>
          <p:spPr bwMode="auto">
            <a:xfrm>
              <a:off x="7224" y="6222"/>
              <a:ext cx="1364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/>
                <a:t>Q=Q’&lt; Q*</a:t>
              </a:r>
              <a:endParaRPr lang="it-IT"/>
            </a:p>
          </p:txBody>
        </p:sp>
        <p:sp>
          <p:nvSpPr>
            <p:cNvPr id="49205" name="Arc 53"/>
            <p:cNvSpPr>
              <a:spLocks/>
            </p:cNvSpPr>
            <p:nvPr/>
          </p:nvSpPr>
          <p:spPr bwMode="auto">
            <a:xfrm rot="9987216">
              <a:off x="4677" y="2039"/>
              <a:ext cx="4139" cy="3437"/>
            </a:xfrm>
            <a:custGeom>
              <a:avLst/>
              <a:gdLst>
                <a:gd name="G0" fmla="+- 0 0 0"/>
                <a:gd name="G1" fmla="+- 20618 0 0"/>
                <a:gd name="G2" fmla="+- 21600 0 0"/>
                <a:gd name="T0" fmla="*/ 6440 w 21596"/>
                <a:gd name="T1" fmla="*/ 0 h 20618"/>
                <a:gd name="T2" fmla="*/ 21596 w 21596"/>
                <a:gd name="T3" fmla="*/ 20202 h 20618"/>
                <a:gd name="T4" fmla="*/ 0 w 21596"/>
                <a:gd name="T5" fmla="*/ 20618 h 20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618" fill="none" extrusionOk="0">
                  <a:moveTo>
                    <a:pt x="6439" y="0"/>
                  </a:moveTo>
                  <a:cubicBezTo>
                    <a:pt x="15312" y="2771"/>
                    <a:pt x="21416" y="10908"/>
                    <a:pt x="21595" y="20202"/>
                  </a:cubicBezTo>
                </a:path>
                <a:path w="21596" h="20618" stroke="0" extrusionOk="0">
                  <a:moveTo>
                    <a:pt x="6439" y="0"/>
                  </a:moveTo>
                  <a:cubicBezTo>
                    <a:pt x="15312" y="2771"/>
                    <a:pt x="21416" y="10908"/>
                    <a:pt x="21595" y="20202"/>
                  </a:cubicBezTo>
                  <a:lnTo>
                    <a:pt x="0" y="2061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9206" name="Text Box 54"/>
            <p:cNvSpPr txBox="1">
              <a:spLocks noChangeArrowheads="1"/>
            </p:cNvSpPr>
            <p:nvPr/>
          </p:nvSpPr>
          <p:spPr bwMode="auto">
            <a:xfrm>
              <a:off x="7861" y="5040"/>
              <a:ext cx="1364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/>
                <a:t>Q=Q’’ &gt; Q*</a:t>
              </a:r>
              <a:endParaRPr lang="it-IT"/>
            </a:p>
          </p:txBody>
        </p:sp>
        <p:sp>
          <p:nvSpPr>
            <p:cNvPr id="49207" name="Line 55"/>
            <p:cNvSpPr>
              <a:spLocks noChangeShapeType="1"/>
            </p:cNvSpPr>
            <p:nvPr/>
          </p:nvSpPr>
          <p:spPr bwMode="auto">
            <a:xfrm flipV="1">
              <a:off x="4950" y="4403"/>
              <a:ext cx="455" cy="3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49208" name="Line 56"/>
            <p:cNvSpPr>
              <a:spLocks noChangeShapeType="1"/>
            </p:cNvSpPr>
            <p:nvPr/>
          </p:nvSpPr>
          <p:spPr bwMode="auto">
            <a:xfrm flipH="1">
              <a:off x="4405" y="4858"/>
              <a:ext cx="484" cy="4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A8759-F172-4093-8C51-59AACF17F444}" type="slidenum">
              <a:rPr lang="it-IT" altLang="en-US" smtClean="0"/>
              <a:pPr>
                <a:defRPr/>
              </a:pPr>
              <a:t>37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</p:spPr>
        <p:txBody>
          <a:bodyPr/>
          <a:lstStyle/>
          <a:p>
            <a:r>
              <a:rPr lang="it-IT" sz="3800"/>
              <a:t>Gli isoquanti sono convessi</a:t>
            </a:r>
          </a:p>
        </p:txBody>
      </p:sp>
      <p:grpSp>
        <p:nvGrpSpPr>
          <p:cNvPr id="2" name="Group 92"/>
          <p:cNvGrpSpPr>
            <a:grpSpLocks noChangeAspect="1"/>
          </p:cNvGrpSpPr>
          <p:nvPr/>
        </p:nvGrpSpPr>
        <p:grpSpPr bwMode="auto">
          <a:xfrm>
            <a:off x="0" y="981075"/>
            <a:ext cx="9144000" cy="5876925"/>
            <a:chOff x="2040" y="2040"/>
            <a:chExt cx="6730" cy="5340"/>
          </a:xfrm>
        </p:grpSpPr>
        <p:sp>
          <p:nvSpPr>
            <p:cNvPr id="39005" name="AutoShape 93"/>
            <p:cNvSpPr>
              <a:spLocks noChangeAspect="1" noChangeArrowheads="1"/>
            </p:cNvSpPr>
            <p:nvPr/>
          </p:nvSpPr>
          <p:spPr bwMode="auto">
            <a:xfrm>
              <a:off x="2040" y="2040"/>
              <a:ext cx="6730" cy="5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06" name="Line 94"/>
            <p:cNvSpPr>
              <a:spLocks noChangeShapeType="1"/>
            </p:cNvSpPr>
            <p:nvPr/>
          </p:nvSpPr>
          <p:spPr bwMode="auto">
            <a:xfrm flipV="1">
              <a:off x="2700" y="2341"/>
              <a:ext cx="0" cy="44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07" name="Line 95"/>
            <p:cNvSpPr>
              <a:spLocks noChangeShapeType="1"/>
            </p:cNvSpPr>
            <p:nvPr/>
          </p:nvSpPr>
          <p:spPr bwMode="auto">
            <a:xfrm>
              <a:off x="2700" y="6840"/>
              <a:ext cx="55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08" name="Text Box 96"/>
            <p:cNvSpPr txBox="1">
              <a:spLocks noChangeArrowheads="1"/>
            </p:cNvSpPr>
            <p:nvPr/>
          </p:nvSpPr>
          <p:spPr bwMode="auto">
            <a:xfrm>
              <a:off x="2160" y="2520"/>
              <a:ext cx="540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aseline="0"/>
                <a:t>K</a:t>
              </a:r>
              <a:endParaRPr lang="it-IT" baseline="0"/>
            </a:p>
          </p:txBody>
        </p:sp>
        <p:sp>
          <p:nvSpPr>
            <p:cNvPr id="39009" name="Text Box 97"/>
            <p:cNvSpPr txBox="1">
              <a:spLocks noChangeArrowheads="1"/>
            </p:cNvSpPr>
            <p:nvPr/>
          </p:nvSpPr>
          <p:spPr bwMode="auto">
            <a:xfrm>
              <a:off x="7920" y="6840"/>
              <a:ext cx="54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aseline="0"/>
                <a:t>L</a:t>
              </a:r>
              <a:endParaRPr lang="it-IT" baseline="0"/>
            </a:p>
          </p:txBody>
        </p:sp>
        <p:sp>
          <p:nvSpPr>
            <p:cNvPr id="39010" name="Text Box 98"/>
            <p:cNvSpPr txBox="1">
              <a:spLocks noChangeArrowheads="1"/>
            </p:cNvSpPr>
            <p:nvPr/>
          </p:nvSpPr>
          <p:spPr bwMode="auto">
            <a:xfrm>
              <a:off x="5400" y="4860"/>
              <a:ext cx="72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>
                  <a:solidFill>
                    <a:srgbClr val="0000FF"/>
                  </a:solidFill>
                </a:rPr>
                <a:t>A</a:t>
              </a:r>
              <a:r>
                <a:rPr lang="it-IT" sz="2000" b="1">
                  <a:solidFill>
                    <a:srgbClr val="0000FF"/>
                  </a:solidFill>
                </a:rPr>
                <a:t>0</a:t>
              </a:r>
              <a:endParaRPr lang="it-IT" baseline="0"/>
            </a:p>
          </p:txBody>
        </p:sp>
        <p:sp>
          <p:nvSpPr>
            <p:cNvPr id="39011" name="Text Box 99"/>
            <p:cNvSpPr txBox="1">
              <a:spLocks noChangeArrowheads="1"/>
            </p:cNvSpPr>
            <p:nvPr/>
          </p:nvSpPr>
          <p:spPr bwMode="auto">
            <a:xfrm>
              <a:off x="3738" y="2827"/>
              <a:ext cx="540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>
                  <a:solidFill>
                    <a:srgbClr val="FF0000"/>
                  </a:solidFill>
                </a:rPr>
                <a:t>B</a:t>
              </a:r>
              <a:r>
                <a:rPr lang="it-IT" sz="2000" b="1">
                  <a:solidFill>
                    <a:srgbClr val="FF0000"/>
                  </a:solidFill>
                </a:rPr>
                <a:t>0</a:t>
              </a:r>
              <a:endParaRPr lang="it-IT" baseline="0"/>
            </a:p>
          </p:txBody>
        </p:sp>
        <p:sp>
          <p:nvSpPr>
            <p:cNvPr id="39012" name="Arc 100"/>
            <p:cNvSpPr>
              <a:spLocks/>
            </p:cNvSpPr>
            <p:nvPr/>
          </p:nvSpPr>
          <p:spPr bwMode="auto">
            <a:xfrm rot="10660502">
              <a:off x="3780" y="2341"/>
              <a:ext cx="4140" cy="359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13" name="Line 101"/>
            <p:cNvSpPr>
              <a:spLocks noChangeShapeType="1"/>
            </p:cNvSpPr>
            <p:nvPr/>
          </p:nvSpPr>
          <p:spPr bwMode="auto">
            <a:xfrm>
              <a:off x="7020" y="5760"/>
              <a:ext cx="1" cy="108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14" name="Line 102"/>
            <p:cNvSpPr>
              <a:spLocks noChangeShapeType="1"/>
            </p:cNvSpPr>
            <p:nvPr/>
          </p:nvSpPr>
          <p:spPr bwMode="auto">
            <a:xfrm flipH="1" flipV="1">
              <a:off x="2700" y="5760"/>
              <a:ext cx="2700" cy="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15" name="Text Box 103"/>
            <p:cNvSpPr txBox="1">
              <a:spLocks noChangeArrowheads="1"/>
            </p:cNvSpPr>
            <p:nvPr/>
          </p:nvSpPr>
          <p:spPr bwMode="auto">
            <a:xfrm>
              <a:off x="5760" y="6840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>
                  <a:solidFill>
                    <a:srgbClr val="0000FF"/>
                  </a:solidFill>
                </a:rPr>
                <a:t>∆L</a:t>
              </a:r>
              <a:r>
                <a:rPr lang="it-IT" sz="2000" b="1">
                  <a:solidFill>
                    <a:srgbClr val="0000FF"/>
                  </a:solidFill>
                </a:rPr>
                <a:t>A</a:t>
              </a:r>
              <a:endParaRPr lang="it-IT" baseline="0"/>
            </a:p>
          </p:txBody>
        </p:sp>
        <p:sp>
          <p:nvSpPr>
            <p:cNvPr id="39016" name="Text Box 104"/>
            <p:cNvSpPr txBox="1">
              <a:spLocks noChangeArrowheads="1"/>
            </p:cNvSpPr>
            <p:nvPr/>
          </p:nvSpPr>
          <p:spPr bwMode="auto">
            <a:xfrm>
              <a:off x="2160" y="5400"/>
              <a:ext cx="72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>
                  <a:solidFill>
                    <a:srgbClr val="0000FF"/>
                  </a:solidFill>
                </a:rPr>
                <a:t>∆K</a:t>
              </a:r>
              <a:r>
                <a:rPr lang="it-IT" sz="2000" b="1">
                  <a:solidFill>
                    <a:srgbClr val="0000FF"/>
                  </a:solidFill>
                </a:rPr>
                <a:t>A</a:t>
              </a:r>
              <a:endParaRPr lang="it-IT" baseline="0"/>
            </a:p>
          </p:txBody>
        </p:sp>
        <p:sp>
          <p:nvSpPr>
            <p:cNvPr id="39017" name="Line 105"/>
            <p:cNvSpPr>
              <a:spLocks noChangeShapeType="1"/>
            </p:cNvSpPr>
            <p:nvPr/>
          </p:nvSpPr>
          <p:spPr bwMode="auto">
            <a:xfrm flipH="1" flipV="1">
              <a:off x="2700" y="5220"/>
              <a:ext cx="2700" cy="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18" name="Line 106"/>
            <p:cNvSpPr>
              <a:spLocks noChangeShapeType="1"/>
            </p:cNvSpPr>
            <p:nvPr/>
          </p:nvSpPr>
          <p:spPr bwMode="auto">
            <a:xfrm>
              <a:off x="5400" y="5760"/>
              <a:ext cx="1" cy="108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19" name="Line 107"/>
            <p:cNvSpPr>
              <a:spLocks noChangeShapeType="1"/>
            </p:cNvSpPr>
            <p:nvPr/>
          </p:nvSpPr>
          <p:spPr bwMode="auto">
            <a:xfrm>
              <a:off x="5400" y="5220"/>
              <a:ext cx="0" cy="54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20" name="Line 108"/>
            <p:cNvSpPr>
              <a:spLocks noChangeShapeType="1"/>
            </p:cNvSpPr>
            <p:nvPr/>
          </p:nvSpPr>
          <p:spPr bwMode="auto">
            <a:xfrm>
              <a:off x="5400" y="5760"/>
              <a:ext cx="1620" cy="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21" name="Text Box 109"/>
            <p:cNvSpPr txBox="1">
              <a:spLocks noChangeArrowheads="1"/>
            </p:cNvSpPr>
            <p:nvPr/>
          </p:nvSpPr>
          <p:spPr bwMode="auto">
            <a:xfrm>
              <a:off x="7020" y="5400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>
                  <a:solidFill>
                    <a:srgbClr val="0000FF"/>
                  </a:solidFill>
                </a:rPr>
                <a:t>A</a:t>
              </a:r>
              <a:r>
                <a:rPr lang="it-IT" sz="2000" b="1">
                  <a:solidFill>
                    <a:srgbClr val="0000FF"/>
                  </a:solidFill>
                </a:rPr>
                <a:t>1</a:t>
              </a:r>
              <a:endParaRPr lang="it-IT" baseline="0"/>
            </a:p>
          </p:txBody>
        </p:sp>
        <p:sp>
          <p:nvSpPr>
            <p:cNvPr id="39022" name="Line 110"/>
            <p:cNvSpPr>
              <a:spLocks noChangeShapeType="1"/>
            </p:cNvSpPr>
            <p:nvPr/>
          </p:nvSpPr>
          <p:spPr bwMode="auto">
            <a:xfrm flipH="1" flipV="1">
              <a:off x="2700" y="3600"/>
              <a:ext cx="1260" cy="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23" name="Text Box 111"/>
            <p:cNvSpPr txBox="1">
              <a:spLocks noChangeArrowheads="1"/>
            </p:cNvSpPr>
            <p:nvPr/>
          </p:nvSpPr>
          <p:spPr bwMode="auto">
            <a:xfrm>
              <a:off x="2160" y="3240"/>
              <a:ext cx="72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>
                  <a:solidFill>
                    <a:srgbClr val="FF0000"/>
                  </a:solidFill>
                </a:rPr>
                <a:t>∆K</a:t>
              </a:r>
              <a:r>
                <a:rPr lang="it-IT" sz="2000" b="1">
                  <a:solidFill>
                    <a:srgbClr val="FF0000"/>
                  </a:solidFill>
                </a:rPr>
                <a:t>B</a:t>
              </a:r>
              <a:endParaRPr lang="it-IT" baseline="0"/>
            </a:p>
          </p:txBody>
        </p:sp>
        <p:sp>
          <p:nvSpPr>
            <p:cNvPr id="39024" name="Line 112"/>
            <p:cNvSpPr>
              <a:spLocks noChangeShapeType="1"/>
            </p:cNvSpPr>
            <p:nvPr/>
          </p:nvSpPr>
          <p:spPr bwMode="auto">
            <a:xfrm flipH="1" flipV="1">
              <a:off x="2700" y="3060"/>
              <a:ext cx="1080" cy="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25" name="Line 113"/>
            <p:cNvSpPr>
              <a:spLocks noChangeShapeType="1"/>
            </p:cNvSpPr>
            <p:nvPr/>
          </p:nvSpPr>
          <p:spPr bwMode="auto">
            <a:xfrm>
              <a:off x="3780" y="3060"/>
              <a:ext cx="1" cy="5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26" name="Line 114"/>
            <p:cNvSpPr>
              <a:spLocks noChangeShapeType="1"/>
            </p:cNvSpPr>
            <p:nvPr/>
          </p:nvSpPr>
          <p:spPr bwMode="auto">
            <a:xfrm>
              <a:off x="3960" y="3600"/>
              <a:ext cx="1" cy="3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27" name="Text Box 115"/>
            <p:cNvSpPr txBox="1">
              <a:spLocks noChangeArrowheads="1"/>
            </p:cNvSpPr>
            <p:nvPr/>
          </p:nvSpPr>
          <p:spPr bwMode="auto">
            <a:xfrm>
              <a:off x="3600" y="6840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>
                  <a:solidFill>
                    <a:srgbClr val="FF0000"/>
                  </a:solidFill>
                </a:rPr>
                <a:t>∆L</a:t>
              </a:r>
              <a:r>
                <a:rPr lang="it-IT" sz="2000" b="1">
                  <a:solidFill>
                    <a:srgbClr val="FF0000"/>
                  </a:solidFill>
                </a:rPr>
                <a:t>B</a:t>
              </a:r>
              <a:endParaRPr lang="it-IT" baseline="0"/>
            </a:p>
          </p:txBody>
        </p:sp>
        <p:sp>
          <p:nvSpPr>
            <p:cNvPr id="39028" name="Line 116"/>
            <p:cNvSpPr>
              <a:spLocks noChangeShapeType="1"/>
            </p:cNvSpPr>
            <p:nvPr/>
          </p:nvSpPr>
          <p:spPr bwMode="auto">
            <a:xfrm>
              <a:off x="3780" y="3600"/>
              <a:ext cx="1" cy="3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29" name="Line 117"/>
            <p:cNvSpPr>
              <a:spLocks noChangeShapeType="1"/>
            </p:cNvSpPr>
            <p:nvPr/>
          </p:nvSpPr>
          <p:spPr bwMode="auto">
            <a:xfrm>
              <a:off x="3780" y="3600"/>
              <a:ext cx="180" cy="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9030" name="Text Box 118"/>
            <p:cNvSpPr txBox="1">
              <a:spLocks noChangeArrowheads="1"/>
            </p:cNvSpPr>
            <p:nvPr/>
          </p:nvSpPr>
          <p:spPr bwMode="auto">
            <a:xfrm>
              <a:off x="5400" y="2700"/>
              <a:ext cx="198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300" b="1" baseline="0">
                  <a:solidFill>
                    <a:srgbClr val="0000FF"/>
                  </a:solidFill>
                </a:rPr>
                <a:t>∆K</a:t>
              </a:r>
              <a:r>
                <a:rPr lang="it-IT" sz="2300" b="1">
                  <a:solidFill>
                    <a:srgbClr val="0000FF"/>
                  </a:solidFill>
                </a:rPr>
                <a:t>A</a:t>
              </a:r>
              <a:r>
                <a:rPr lang="it-IT" sz="2300" b="1" baseline="0">
                  <a:solidFill>
                    <a:srgbClr val="FF0000"/>
                  </a:solidFill>
                </a:rPr>
                <a:t> </a:t>
              </a:r>
              <a:r>
                <a:rPr lang="it-IT" sz="2300" b="1" baseline="0"/>
                <a:t>=</a:t>
              </a:r>
              <a:r>
                <a:rPr lang="it-IT" sz="2300" b="1" baseline="0">
                  <a:solidFill>
                    <a:srgbClr val="FF0000"/>
                  </a:solidFill>
                </a:rPr>
                <a:t> ∆K</a:t>
              </a:r>
              <a:r>
                <a:rPr lang="it-IT" sz="2300" b="1">
                  <a:solidFill>
                    <a:srgbClr val="FF0000"/>
                  </a:solidFill>
                </a:rPr>
                <a:t>B</a:t>
              </a:r>
              <a:endParaRPr lang="it-IT" sz="2300" b="1" baseline="0">
                <a:solidFill>
                  <a:srgbClr val="FF0000"/>
                </a:solidFill>
              </a:endParaRPr>
            </a:p>
            <a:p>
              <a:r>
                <a:rPr lang="it-IT" sz="2300" b="1" baseline="0">
                  <a:solidFill>
                    <a:srgbClr val="0000FF"/>
                  </a:solidFill>
                </a:rPr>
                <a:t>∆L</a:t>
              </a:r>
              <a:r>
                <a:rPr lang="it-IT" sz="2300" b="1">
                  <a:solidFill>
                    <a:srgbClr val="0000FF"/>
                  </a:solidFill>
                </a:rPr>
                <a:t>A</a:t>
              </a:r>
              <a:r>
                <a:rPr lang="it-IT" sz="2300" b="1" baseline="0">
                  <a:solidFill>
                    <a:srgbClr val="FF0000"/>
                  </a:solidFill>
                </a:rPr>
                <a:t> </a:t>
              </a:r>
              <a:r>
                <a:rPr lang="it-IT" sz="2300" b="1" baseline="0"/>
                <a:t>&gt;</a:t>
              </a:r>
              <a:r>
                <a:rPr lang="it-IT" sz="2300" b="1" baseline="0">
                  <a:solidFill>
                    <a:srgbClr val="FF0000"/>
                  </a:solidFill>
                </a:rPr>
                <a:t> ∆L</a:t>
              </a:r>
              <a:r>
                <a:rPr lang="it-IT" sz="2300" b="1">
                  <a:solidFill>
                    <a:srgbClr val="FF0000"/>
                  </a:solidFill>
                </a:rPr>
                <a:t>B</a:t>
              </a:r>
              <a:endParaRPr lang="it-IT" baseline="0"/>
            </a:p>
          </p:txBody>
        </p:sp>
        <p:sp>
          <p:nvSpPr>
            <p:cNvPr id="39031" name="Text Box 119"/>
            <p:cNvSpPr txBox="1">
              <a:spLocks noChangeArrowheads="1"/>
            </p:cNvSpPr>
            <p:nvPr/>
          </p:nvSpPr>
          <p:spPr bwMode="auto">
            <a:xfrm>
              <a:off x="7920" y="5580"/>
              <a:ext cx="85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/>
                <a:t>Q=Q*</a:t>
              </a:r>
              <a:endParaRPr lang="it-IT" baseline="0"/>
            </a:p>
          </p:txBody>
        </p:sp>
        <p:sp>
          <p:nvSpPr>
            <p:cNvPr id="39032" name="Text Box 120"/>
            <p:cNvSpPr txBox="1">
              <a:spLocks noChangeArrowheads="1"/>
            </p:cNvSpPr>
            <p:nvPr/>
          </p:nvSpPr>
          <p:spPr bwMode="auto">
            <a:xfrm>
              <a:off x="4010" y="3372"/>
              <a:ext cx="540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1051" tIns="90526" rIns="181051" bIns="90526"/>
            <a:lstStyle/>
            <a:p>
              <a:r>
                <a:rPr lang="it-IT" sz="2000" b="1" baseline="0">
                  <a:solidFill>
                    <a:srgbClr val="FF0000"/>
                  </a:solidFill>
                </a:rPr>
                <a:t>B</a:t>
              </a:r>
              <a:r>
                <a:rPr lang="it-IT" sz="2000" b="1">
                  <a:solidFill>
                    <a:srgbClr val="FF0000"/>
                  </a:solidFill>
                </a:rPr>
                <a:t>1</a:t>
              </a:r>
              <a:endParaRPr lang="it-IT" baseline="0"/>
            </a:p>
          </p:txBody>
        </p:sp>
      </p:grp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A8759-F172-4093-8C51-59AACF17F444}" type="slidenum">
              <a:rPr lang="it-IT" altLang="en-US" smtClean="0"/>
              <a:pPr>
                <a:defRPr/>
              </a:pPr>
              <a:t>38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Proprietà degli isoquanti (…cont.)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eriod" startAt="3"/>
            </a:pPr>
            <a:r>
              <a:rPr lang="it-IT" sz="2600" b="1" dirty="0"/>
              <a:t>Gli isoquanti sono convessi</a:t>
            </a:r>
            <a:r>
              <a:rPr lang="it-IT" sz="2600" dirty="0"/>
              <a:t>. </a:t>
            </a:r>
          </a:p>
          <a:p>
            <a:pPr marL="763588" lvl="1" indent="-419100">
              <a:lnSpc>
                <a:spcPct val="90000"/>
              </a:lnSpc>
            </a:pPr>
            <a:r>
              <a:rPr lang="it-IT" sz="2200" dirty="0"/>
              <a:t>Quando stiamo usando molto L e poco K, la produttività di L è bassa e quella di K alta.</a:t>
            </a:r>
          </a:p>
          <a:p>
            <a:pPr marL="763588" lvl="1" indent="-419100">
              <a:lnSpc>
                <a:spcPct val="90000"/>
              </a:lnSpc>
            </a:pPr>
            <a:r>
              <a:rPr lang="it-IT" sz="2200" dirty="0"/>
              <a:t>Partiamo da A</a:t>
            </a:r>
            <a:r>
              <a:rPr lang="it-IT" sz="2200" baseline="-25000" dirty="0"/>
              <a:t>0</a:t>
            </a:r>
            <a:r>
              <a:rPr lang="it-IT" sz="2200" dirty="0"/>
              <a:t>, dove usiamo molti L e poco K per produrre </a:t>
            </a:r>
            <a:r>
              <a:rPr lang="it-IT" sz="2200" dirty="0" err="1"/>
              <a:t>Q*</a:t>
            </a:r>
            <a:r>
              <a:rPr lang="it-IT" sz="2200" dirty="0"/>
              <a:t>. Se Riduciamo K di ∆K</a:t>
            </a:r>
            <a:r>
              <a:rPr lang="it-IT" sz="2200" baseline="-25000" dirty="0"/>
              <a:t>A</a:t>
            </a:r>
            <a:r>
              <a:rPr lang="it-IT" sz="2200" dirty="0"/>
              <a:t> perdiamo molto output (la produttività di K è alta). Quindi, per continuare a produrre </a:t>
            </a:r>
            <a:r>
              <a:rPr lang="it-IT" sz="2200" dirty="0" err="1"/>
              <a:t>Q*</a:t>
            </a:r>
            <a:r>
              <a:rPr lang="it-IT" sz="2200" dirty="0"/>
              <a:t>, dobbiamo aumentare L di molto (perché dobbiamo recuperare la molta produzione persa riducendo K aumentando L la cui produttività è bassa) </a:t>
            </a:r>
          </a:p>
          <a:p>
            <a:pPr marL="763588" lvl="1" indent="-419100">
              <a:lnSpc>
                <a:spcPct val="90000"/>
              </a:lnSpc>
            </a:pPr>
            <a:r>
              <a:rPr lang="it-IT" sz="2200" dirty="0"/>
              <a:t>Se riduciamo K dello stesso ammontare ma partendo da B</a:t>
            </a:r>
            <a:r>
              <a:rPr lang="it-IT" sz="2200" baseline="-25000" dirty="0"/>
              <a:t>0</a:t>
            </a:r>
            <a:r>
              <a:rPr lang="it-IT" sz="2200" dirty="0"/>
              <a:t> (∆K</a:t>
            </a:r>
            <a:r>
              <a:rPr lang="it-IT" sz="2200" baseline="-25000" dirty="0"/>
              <a:t>A</a:t>
            </a:r>
            <a:r>
              <a:rPr lang="it-IT" sz="2200" dirty="0"/>
              <a:t> = ∆K</a:t>
            </a:r>
            <a:r>
              <a:rPr lang="it-IT" sz="2200" baseline="-25000" dirty="0"/>
              <a:t>B</a:t>
            </a:r>
            <a:r>
              <a:rPr lang="it-IT" sz="2200" dirty="0"/>
              <a:t>) succede il contrario. In B stiamo usando molto K e pochi L, quindi la produttività di K è bassa e quella di L è alta. Ridurre K di ∆K riduce l’output di poco e ci basta aumentare L di poco per tornare a produrre </a:t>
            </a:r>
            <a:r>
              <a:rPr lang="it-IT" sz="2200" dirty="0" err="1"/>
              <a:t>Q*</a:t>
            </a:r>
            <a:endParaRPr lang="it-IT" sz="22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A8759-F172-4093-8C51-59AACF17F444}" type="slidenum">
              <a:rPr lang="it-IT" altLang="en-US" smtClean="0"/>
              <a:pPr>
                <a:defRPr/>
              </a:pPr>
              <a:t>39</a:t>
            </a:fld>
            <a:endParaRPr lang="it-IT" altLang="en-US"/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49843-E6F4-4451-B67F-A37AEBF0CEE5}" type="slidenum">
              <a:rPr lang="it-IT" altLang="en-US"/>
              <a:pPr>
                <a:defRPr/>
              </a:pPr>
              <a:t>4</a:t>
            </a:fld>
            <a:endParaRPr lang="it-IT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800"/>
              <a:t>La produttività: i concetti fondamentali della teoria dell’impresa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000" dirty="0"/>
              <a:t>Produttività</a:t>
            </a:r>
          </a:p>
          <a:p>
            <a:pPr lvl="1" eaLnBrk="1" hangingPunct="1"/>
            <a:r>
              <a:rPr lang="it-IT" sz="2000" b="1" dirty="0"/>
              <a:t>Totale:</a:t>
            </a:r>
            <a:r>
              <a:rPr lang="it-IT" sz="2000" dirty="0"/>
              <a:t> massima quantità di output o di prodotto (Y) che si può ottenere utilizzando una determinata quantità di lavoro (L) e capitale (K). Si può esprimere con una funzione, (come nel caso del consumo per il lavoratore). Qui la Funzione di produzione è data dalla:        </a:t>
            </a:r>
          </a:p>
          <a:p>
            <a:pPr lvl="1" eaLnBrk="1" hangingPunct="1"/>
            <a:r>
              <a:rPr lang="it-IT" sz="2000" dirty="0">
                <a:solidFill>
                  <a:srgbClr val="FF0000"/>
                </a:solidFill>
              </a:rPr>
              <a:t>Y = f (K,L), con f’&gt;0 e f’’&lt;0</a:t>
            </a:r>
          </a:p>
          <a:p>
            <a:pPr lvl="1" eaLnBrk="1" hangingPunct="1">
              <a:spcAft>
                <a:spcPct val="75000"/>
              </a:spcAft>
            </a:pPr>
            <a:r>
              <a:rPr lang="it-IT" sz="2000" b="1" dirty="0"/>
              <a:t>media</a:t>
            </a:r>
            <a:r>
              <a:rPr lang="it-IT" sz="2000" dirty="0"/>
              <a:t>: è il rapporto tra il prodotto totale e la quantità di lavoro impiegata:</a:t>
            </a:r>
          </a:p>
          <a:p>
            <a:pPr lvl="1" eaLnBrk="1" hangingPunct="1"/>
            <a:r>
              <a:rPr lang="it-IT" sz="2000" b="1" dirty="0"/>
              <a:t>marginale</a:t>
            </a:r>
            <a:r>
              <a:rPr lang="it-IT" sz="2000" dirty="0"/>
              <a:t>: misura di quanto aumenta la produttività totale a seguito di </a:t>
            </a:r>
            <a:r>
              <a:rPr lang="it-IT" sz="2000" dirty="0">
                <a:solidFill>
                  <a:srgbClr val="0033CC"/>
                </a:solidFill>
              </a:rPr>
              <a:t>un incremento unitario dell’input impiegato</a:t>
            </a:r>
            <a:r>
              <a:rPr lang="it-IT" sz="2000" dirty="0"/>
              <a:t>, ed è pari al rapporto tra la variazione della quantità prodotta e l’incremento (dell’ultima unità) dell’input che ci interessa, il lavoro:</a:t>
            </a:r>
          </a:p>
        </p:txBody>
      </p:sp>
      <p:pic>
        <p:nvPicPr>
          <p:cNvPr id="1536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824538"/>
            <a:ext cx="1038225" cy="647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  <p:pic>
        <p:nvPicPr>
          <p:cNvPr id="1536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4221088"/>
            <a:ext cx="320837" cy="56083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4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A3077A-3DC4-407B-843C-F7B7A427DA81}" type="slidenum">
              <a:rPr lang="it-IT" altLang="en-US"/>
              <a:pPr>
                <a:defRPr/>
              </a:pPr>
              <a:t>5</a:t>
            </a:fld>
            <a:endParaRPr lang="it-IT" altLang="en-US"/>
          </a:p>
        </p:txBody>
      </p:sp>
      <p:pic>
        <p:nvPicPr>
          <p:cNvPr id="1638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1951" y="225425"/>
            <a:ext cx="6257925" cy="5686425"/>
          </a:xfrm>
          <a:prstGeom prst="rect">
            <a:avLst/>
          </a:prstGeom>
          <a:noFill/>
          <a:ln w="9525">
            <a:solidFill>
              <a:srgbClr val="FF3300"/>
            </a:solidFill>
            <a:prstDash val="sysDot"/>
            <a:miter lim="800000"/>
            <a:headEnd/>
            <a:tailEnd/>
          </a:ln>
        </p:spPr>
      </p:pic>
      <p:sp>
        <p:nvSpPr>
          <p:cNvPr id="16388" name="Freeform 7"/>
          <p:cNvSpPr>
            <a:spLocks/>
          </p:cNvSpPr>
          <p:nvPr/>
        </p:nvSpPr>
        <p:spPr bwMode="auto">
          <a:xfrm>
            <a:off x="2124075" y="3752850"/>
            <a:ext cx="2808288" cy="2197100"/>
          </a:xfrm>
          <a:custGeom>
            <a:avLst/>
            <a:gdLst>
              <a:gd name="T0" fmla="*/ 0 w 1769"/>
              <a:gd name="T1" fmla="*/ 1248 h 1384"/>
              <a:gd name="T2" fmla="*/ 862 w 1769"/>
              <a:gd name="T3" fmla="*/ 23 h 1384"/>
              <a:gd name="T4" fmla="*/ 1769 w 1769"/>
              <a:gd name="T5" fmla="*/ 1384 h 1384"/>
              <a:gd name="T6" fmla="*/ 0 60000 65536"/>
              <a:gd name="T7" fmla="*/ 0 60000 65536"/>
              <a:gd name="T8" fmla="*/ 0 60000 65536"/>
              <a:gd name="T9" fmla="*/ 0 w 1769"/>
              <a:gd name="T10" fmla="*/ 0 h 1384"/>
              <a:gd name="T11" fmla="*/ 1769 w 1769"/>
              <a:gd name="T12" fmla="*/ 1384 h 1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9" h="1384">
                <a:moveTo>
                  <a:pt x="0" y="1248"/>
                </a:moveTo>
                <a:cubicBezTo>
                  <a:pt x="283" y="624"/>
                  <a:pt x="567" y="0"/>
                  <a:pt x="862" y="23"/>
                </a:cubicBezTo>
                <a:cubicBezTo>
                  <a:pt x="1157" y="46"/>
                  <a:pt x="1603" y="1127"/>
                  <a:pt x="1769" y="13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89" name="Line 8"/>
          <p:cNvSpPr>
            <a:spLocks noChangeShapeType="1"/>
          </p:cNvSpPr>
          <p:nvPr/>
        </p:nvSpPr>
        <p:spPr bwMode="auto">
          <a:xfrm flipV="1">
            <a:off x="2339975" y="2565400"/>
            <a:ext cx="863600" cy="358775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0" name="Line 9"/>
          <p:cNvSpPr>
            <a:spLocks noChangeShapeType="1"/>
          </p:cNvSpPr>
          <p:nvPr/>
        </p:nvSpPr>
        <p:spPr bwMode="auto">
          <a:xfrm flipV="1">
            <a:off x="2916238" y="2276475"/>
            <a:ext cx="431800" cy="43180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1" name="Line 10"/>
          <p:cNvSpPr>
            <a:spLocks noChangeShapeType="1"/>
          </p:cNvSpPr>
          <p:nvPr/>
        </p:nvSpPr>
        <p:spPr bwMode="auto">
          <a:xfrm flipV="1">
            <a:off x="3348038" y="1844675"/>
            <a:ext cx="360362" cy="43180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2" name="Line 11"/>
          <p:cNvSpPr>
            <a:spLocks noChangeShapeType="1"/>
          </p:cNvSpPr>
          <p:nvPr/>
        </p:nvSpPr>
        <p:spPr bwMode="auto">
          <a:xfrm flipV="1">
            <a:off x="3674206" y="692695"/>
            <a:ext cx="1257834" cy="998241"/>
          </a:xfrm>
          <a:prstGeom prst="line">
            <a:avLst/>
          </a:prstGeom>
          <a:noFill/>
          <a:ln w="2857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393" name="Text Box 12"/>
          <p:cNvSpPr txBox="1">
            <a:spLocks noChangeArrowheads="1"/>
          </p:cNvSpPr>
          <p:nvPr/>
        </p:nvSpPr>
        <p:spPr bwMode="auto">
          <a:xfrm>
            <a:off x="1258888" y="3068638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b="1">
                <a:latin typeface="Times New Roman" pitchFamily="18" charset="0"/>
              </a:rPr>
              <a:t>MP</a:t>
            </a:r>
          </a:p>
        </p:txBody>
      </p:sp>
      <p:sp>
        <p:nvSpPr>
          <p:cNvPr id="16394" name="Rectangle 13"/>
          <p:cNvSpPr>
            <a:spLocks noChangeArrowheads="1"/>
          </p:cNvSpPr>
          <p:nvPr/>
        </p:nvSpPr>
        <p:spPr bwMode="auto">
          <a:xfrm>
            <a:off x="6732588" y="333375"/>
            <a:ext cx="2087562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/>
              <a:t>Funzione di</a:t>
            </a:r>
          </a:p>
          <a:p>
            <a:r>
              <a:rPr lang="it-IT" b="1"/>
              <a:t>produzione</a:t>
            </a:r>
          </a:p>
          <a:p>
            <a:r>
              <a:rPr lang="it-IT" b="1"/>
              <a:t>(dato il</a:t>
            </a:r>
          </a:p>
          <a:p>
            <a:r>
              <a:rPr lang="it-IT" b="1"/>
              <a:t>livello di</a:t>
            </a:r>
          </a:p>
          <a:p>
            <a:r>
              <a:rPr lang="it-IT" b="1"/>
              <a:t>capitale)</a:t>
            </a:r>
          </a:p>
          <a:p>
            <a:endParaRPr lang="it-IT" b="1"/>
          </a:p>
          <a:p>
            <a:endParaRPr lang="it-IT" b="1"/>
          </a:p>
          <a:p>
            <a:r>
              <a:rPr lang="it-IT" b="1"/>
              <a:t>e</a:t>
            </a:r>
          </a:p>
          <a:p>
            <a:endParaRPr lang="it-IT" b="1"/>
          </a:p>
          <a:p>
            <a:endParaRPr lang="it-IT" b="1"/>
          </a:p>
          <a:p>
            <a:endParaRPr lang="it-IT" b="1"/>
          </a:p>
          <a:p>
            <a:endParaRPr lang="it-IT" b="1"/>
          </a:p>
          <a:p>
            <a:endParaRPr lang="it-IT" b="1"/>
          </a:p>
          <a:p>
            <a:endParaRPr lang="it-IT" b="1"/>
          </a:p>
          <a:p>
            <a:r>
              <a:rPr lang="it-IT" b="1"/>
              <a:t>produttività</a:t>
            </a:r>
          </a:p>
          <a:p>
            <a:r>
              <a:rPr lang="it-IT" b="1"/>
              <a:t>del lavoro media (AP) e marginale (MP)</a:t>
            </a:r>
          </a:p>
        </p:txBody>
      </p:sp>
      <p:sp>
        <p:nvSpPr>
          <p:cNvPr id="16395" name="Text Box 14"/>
          <p:cNvSpPr txBox="1">
            <a:spLocks noChangeArrowheads="1"/>
          </p:cNvSpPr>
          <p:nvPr/>
        </p:nvSpPr>
        <p:spPr bwMode="auto">
          <a:xfrm>
            <a:off x="3563938" y="3500438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b="1" dirty="0">
                <a:latin typeface="Times New Roman" pitchFamily="18" charset="0"/>
              </a:rPr>
              <a:t>MP</a:t>
            </a:r>
          </a:p>
        </p:txBody>
      </p:sp>
      <p:sp>
        <p:nvSpPr>
          <p:cNvPr id="16396" name="Text Box 15"/>
          <p:cNvSpPr txBox="1">
            <a:spLocks noChangeArrowheads="1"/>
          </p:cNvSpPr>
          <p:nvPr/>
        </p:nvSpPr>
        <p:spPr bwMode="auto">
          <a:xfrm>
            <a:off x="5003800" y="4724400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b="1">
                <a:latin typeface="Times New Roman" pitchFamily="18" charset="0"/>
              </a:rPr>
              <a:t>AP</a:t>
            </a:r>
          </a:p>
        </p:txBody>
      </p:sp>
      <p:sp>
        <p:nvSpPr>
          <p:cNvPr id="16397" name="Line 16"/>
          <p:cNvSpPr>
            <a:spLocks noChangeShapeType="1"/>
          </p:cNvSpPr>
          <p:nvPr/>
        </p:nvSpPr>
        <p:spPr bwMode="auto">
          <a:xfrm flipV="1">
            <a:off x="1979712" y="764702"/>
            <a:ext cx="4032447" cy="648073"/>
          </a:xfrm>
          <a:prstGeom prst="line">
            <a:avLst/>
          </a:prstGeom>
          <a:noFill/>
          <a:ln w="28575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cxnSp>
        <p:nvCxnSpPr>
          <p:cNvPr id="16" name="Connettore 1 15"/>
          <p:cNvCxnSpPr/>
          <p:nvPr/>
        </p:nvCxnSpPr>
        <p:spPr>
          <a:xfrm>
            <a:off x="1979712" y="1196752"/>
            <a:ext cx="4248472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9" name="Oggetto 18"/>
          <p:cNvGraphicFramePr>
            <a:graphicFrameLocks noChangeAspect="1"/>
          </p:cNvGraphicFramePr>
          <p:nvPr/>
        </p:nvGraphicFramePr>
        <p:xfrm>
          <a:off x="1475656" y="1124744"/>
          <a:ext cx="32181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0" name="Equazione" r:id="rId4" imgW="177646" imgH="190335" progId="Equation.3">
                  <p:embed/>
                </p:oleObj>
              </mc:Choice>
              <mc:Fallback>
                <p:oleObj name="Equazione" r:id="rId4" imgW="177646" imgH="190335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124744"/>
                        <a:ext cx="321816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asellaDiTesto 19"/>
          <p:cNvSpPr txBox="1"/>
          <p:nvPr/>
        </p:nvSpPr>
        <p:spPr>
          <a:xfrm>
            <a:off x="0" y="188640"/>
            <a:ext cx="4031873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Nel breve periodo il fattore K è fissato</a:t>
            </a:r>
          </a:p>
        </p:txBody>
      </p:sp>
      <p:cxnSp>
        <p:nvCxnSpPr>
          <p:cNvPr id="22" name="Connettore 2 21"/>
          <p:cNvCxnSpPr/>
          <p:nvPr/>
        </p:nvCxnSpPr>
        <p:spPr>
          <a:xfrm>
            <a:off x="611560" y="548680"/>
            <a:ext cx="93610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/>
          <p:cNvCxnSpPr>
            <a:cxnSpLocks/>
          </p:cNvCxnSpPr>
          <p:nvPr/>
        </p:nvCxnSpPr>
        <p:spPr>
          <a:xfrm flipV="1">
            <a:off x="1999615" y="692696"/>
            <a:ext cx="2965988" cy="2232249"/>
          </a:xfrm>
          <a:prstGeom prst="line">
            <a:avLst/>
          </a:prstGeom>
          <a:ln w="190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3347864" y="6237312"/>
            <a:ext cx="2095445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BREVE PERIODO</a:t>
            </a:r>
          </a:p>
        </p:txBody>
      </p:sp>
      <p:cxnSp>
        <p:nvCxnSpPr>
          <p:cNvPr id="3" name="Connettore diritto 2"/>
          <p:cNvCxnSpPr/>
          <p:nvPr/>
        </p:nvCxnSpPr>
        <p:spPr>
          <a:xfrm flipV="1">
            <a:off x="4718236" y="414144"/>
            <a:ext cx="1041829" cy="624169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/>
          <p:cNvSpPr txBox="1"/>
          <p:nvPr/>
        </p:nvSpPr>
        <p:spPr>
          <a:xfrm flipH="1">
            <a:off x="5214838" y="35006"/>
            <a:ext cx="133836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/>
              <a:t>Produttività media</a:t>
            </a:r>
            <a:endParaRPr lang="en-US" sz="1600" dirty="0"/>
          </a:p>
        </p:txBody>
      </p:sp>
      <p:sp>
        <p:nvSpPr>
          <p:cNvPr id="7" name="Callout 1 6"/>
          <p:cNvSpPr/>
          <p:nvPr/>
        </p:nvSpPr>
        <p:spPr>
          <a:xfrm>
            <a:off x="5472930" y="1959405"/>
            <a:ext cx="1301377" cy="605995"/>
          </a:xfrm>
          <a:prstGeom prst="borderCallout1">
            <a:avLst>
              <a:gd name="adj1" fmla="val 18750"/>
              <a:gd name="adj2" fmla="val -8333"/>
              <a:gd name="adj3" fmla="val -194000"/>
              <a:gd name="adj4" fmla="val 311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/>
          <p:cNvSpPr txBox="1"/>
          <p:nvPr/>
        </p:nvSpPr>
        <p:spPr>
          <a:xfrm>
            <a:off x="5472931" y="1959405"/>
            <a:ext cx="1301377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/>
              <a:t>Produttività marginale</a:t>
            </a:r>
            <a:endParaRPr lang="en-US" sz="16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ABCAF9F-C8A9-4B94-AFF0-89F023EEF1EF}"/>
              </a:ext>
            </a:extLst>
          </p:cNvPr>
          <p:cNvSpPr txBox="1"/>
          <p:nvPr/>
        </p:nvSpPr>
        <p:spPr>
          <a:xfrm>
            <a:off x="128163" y="1611055"/>
            <a:ext cx="1440160" cy="116955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400" dirty="0"/>
              <a:t>La forma della funzione è determinata da quella del ciclo del prodotto</a:t>
            </a:r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4198542A-3806-4386-9D90-45027D94AC9D}"/>
              </a:ext>
            </a:extLst>
          </p:cNvPr>
          <p:cNvCxnSpPr>
            <a:stCxn id="2" idx="3"/>
          </p:cNvCxnSpPr>
          <p:nvPr/>
        </p:nvCxnSpPr>
        <p:spPr>
          <a:xfrm>
            <a:off x="1568323" y="2195831"/>
            <a:ext cx="1635252" cy="184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" name="Input penna 3">
                <a:extLst>
                  <a:ext uri="{FF2B5EF4-FFF2-40B4-BE49-F238E27FC236}">
                    <a16:creationId xmlns:a16="http://schemas.microsoft.com/office/drawing/2014/main" id="{11195A7B-346A-40F9-8C8D-1B621A5DBE50}"/>
                  </a:ext>
                </a:extLst>
              </p14:cNvPr>
              <p14:cNvContentPartPr/>
              <p14:nvPr/>
            </p14:nvContentPartPr>
            <p14:xfrm>
              <a:off x="7658320" y="2565865"/>
              <a:ext cx="88200" cy="37440"/>
            </p14:xfrm>
          </p:contentPart>
        </mc:Choice>
        <mc:Fallback>
          <p:pic>
            <p:nvPicPr>
              <p:cNvPr id="4" name="Input penna 3">
                <a:extLst>
                  <a:ext uri="{FF2B5EF4-FFF2-40B4-BE49-F238E27FC236}">
                    <a16:creationId xmlns:a16="http://schemas.microsoft.com/office/drawing/2014/main" id="{11195A7B-346A-40F9-8C8D-1B621A5DBE5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649320" y="2557225"/>
                <a:ext cx="105840" cy="5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9" name="Input penna 8">
                <a:extLst>
                  <a:ext uri="{FF2B5EF4-FFF2-40B4-BE49-F238E27FC236}">
                    <a16:creationId xmlns:a16="http://schemas.microsoft.com/office/drawing/2014/main" id="{504AA740-A653-4FB2-B6A3-7559C5349C7F}"/>
                  </a:ext>
                </a:extLst>
              </p14:cNvPr>
              <p14:cNvContentPartPr/>
              <p14:nvPr/>
            </p14:nvContentPartPr>
            <p14:xfrm>
              <a:off x="7699360" y="2469385"/>
              <a:ext cx="14400" cy="58680"/>
            </p14:xfrm>
          </p:contentPart>
        </mc:Choice>
        <mc:Fallback>
          <p:pic>
            <p:nvPicPr>
              <p:cNvPr id="9" name="Input penna 8">
                <a:extLst>
                  <a:ext uri="{FF2B5EF4-FFF2-40B4-BE49-F238E27FC236}">
                    <a16:creationId xmlns:a16="http://schemas.microsoft.com/office/drawing/2014/main" id="{504AA740-A653-4FB2-B6A3-7559C5349C7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690360" y="2460745"/>
                <a:ext cx="32040" cy="7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0" name="Input penna 9">
                <a:extLst>
                  <a:ext uri="{FF2B5EF4-FFF2-40B4-BE49-F238E27FC236}">
                    <a16:creationId xmlns:a16="http://schemas.microsoft.com/office/drawing/2014/main" id="{0E4AC5A1-881F-4202-8F23-7E1897CA11D1}"/>
                  </a:ext>
                </a:extLst>
              </p14:cNvPr>
              <p14:cNvContentPartPr/>
              <p14:nvPr/>
            </p14:nvContentPartPr>
            <p14:xfrm>
              <a:off x="330880" y="1467145"/>
              <a:ext cx="6840" cy="2880"/>
            </p14:xfrm>
          </p:contentPart>
        </mc:Choice>
        <mc:Fallback>
          <p:pic>
            <p:nvPicPr>
              <p:cNvPr id="10" name="Input penna 9">
                <a:extLst>
                  <a:ext uri="{FF2B5EF4-FFF2-40B4-BE49-F238E27FC236}">
                    <a16:creationId xmlns:a16="http://schemas.microsoft.com/office/drawing/2014/main" id="{0E4AC5A1-881F-4202-8F23-7E1897CA11D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22240" y="1458505"/>
                <a:ext cx="24480" cy="2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4" name="Input penna 13">
                <a:extLst>
                  <a:ext uri="{FF2B5EF4-FFF2-40B4-BE49-F238E27FC236}">
                    <a16:creationId xmlns:a16="http://schemas.microsoft.com/office/drawing/2014/main" id="{438C8A00-8A03-47DE-B5C1-C6AF5DADBB0B}"/>
                  </a:ext>
                </a:extLst>
              </p14:cNvPr>
              <p14:cNvContentPartPr/>
              <p14:nvPr/>
            </p14:nvContentPartPr>
            <p14:xfrm>
              <a:off x="815440" y="-7775"/>
              <a:ext cx="10080" cy="113400"/>
            </p14:xfrm>
          </p:contentPart>
        </mc:Choice>
        <mc:Fallback>
          <p:pic>
            <p:nvPicPr>
              <p:cNvPr id="14" name="Input penna 13">
                <a:extLst>
                  <a:ext uri="{FF2B5EF4-FFF2-40B4-BE49-F238E27FC236}">
                    <a16:creationId xmlns:a16="http://schemas.microsoft.com/office/drawing/2014/main" id="{438C8A00-8A03-47DE-B5C1-C6AF5DADBB0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06440" y="-16415"/>
                <a:ext cx="27720" cy="13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7" name="Input penna 16">
                <a:extLst>
                  <a:ext uri="{FF2B5EF4-FFF2-40B4-BE49-F238E27FC236}">
                    <a16:creationId xmlns:a16="http://schemas.microsoft.com/office/drawing/2014/main" id="{9AF6F2A8-946C-4974-8CFF-27639E3E4751}"/>
                  </a:ext>
                </a:extLst>
              </p14:cNvPr>
              <p14:cNvContentPartPr/>
              <p14:nvPr/>
            </p14:nvContentPartPr>
            <p14:xfrm>
              <a:off x="844240" y="1575095"/>
              <a:ext cx="26640" cy="109800"/>
            </p14:xfrm>
          </p:contentPart>
        </mc:Choice>
        <mc:Fallback>
          <p:pic>
            <p:nvPicPr>
              <p:cNvPr id="17" name="Input penna 16">
                <a:extLst>
                  <a:ext uri="{FF2B5EF4-FFF2-40B4-BE49-F238E27FC236}">
                    <a16:creationId xmlns:a16="http://schemas.microsoft.com/office/drawing/2014/main" id="{9AF6F2A8-946C-4974-8CFF-27639E3E475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35240" y="1566095"/>
                <a:ext cx="4428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8" name="Input penna 17">
                <a:extLst>
                  <a:ext uri="{FF2B5EF4-FFF2-40B4-BE49-F238E27FC236}">
                    <a16:creationId xmlns:a16="http://schemas.microsoft.com/office/drawing/2014/main" id="{D8A5DC7E-787A-465D-9E96-A7B5C74349F8}"/>
                  </a:ext>
                </a:extLst>
              </p14:cNvPr>
              <p14:cNvContentPartPr/>
              <p14:nvPr/>
            </p14:nvContentPartPr>
            <p14:xfrm>
              <a:off x="833440" y="-58225"/>
              <a:ext cx="360" cy="360"/>
            </p14:xfrm>
          </p:contentPart>
        </mc:Choice>
        <mc:Fallback>
          <p:pic>
            <p:nvPicPr>
              <p:cNvPr id="18" name="Input penna 17">
                <a:extLst>
                  <a:ext uri="{FF2B5EF4-FFF2-40B4-BE49-F238E27FC236}">
                    <a16:creationId xmlns:a16="http://schemas.microsoft.com/office/drawing/2014/main" id="{D8A5DC7E-787A-465D-9E96-A7B5C74349F8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824800" y="-66865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7" grpId="0" animBg="1"/>
      <p:bldP spid="20" grpId="0" animBg="1"/>
      <p:bldP spid="5" grpId="0" animBg="1"/>
      <p:bldP spid="7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A8835C-6ED0-4199-B3A7-CE11A9ACA7DC}" type="slidenum">
              <a:rPr lang="it-IT" altLang="en-US"/>
              <a:pPr>
                <a:defRPr/>
              </a:pPr>
              <a:t>6</a:t>
            </a:fld>
            <a:endParaRPr lang="it-IT" alt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800"/>
              <a:t>Concetto importante della teoria dell’impresa: </a:t>
            </a:r>
            <a:r>
              <a:rPr lang="it-IT" sz="3800">
                <a:solidFill>
                  <a:srgbClr val="FF3300"/>
                </a:solidFill>
              </a:rPr>
              <a:t>Legge della produttività marginale decrescente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3781425"/>
          </a:xfrm>
        </p:spPr>
        <p:txBody>
          <a:bodyPr/>
          <a:lstStyle/>
          <a:p>
            <a:pPr eaLnBrk="1" hangingPunct="1"/>
            <a:r>
              <a:rPr lang="it-IT" dirty="0"/>
              <a:t>Se si combinano quantità crescenti di un </a:t>
            </a:r>
            <a:r>
              <a:rPr lang="it-IT" dirty="0">
                <a:solidFill>
                  <a:srgbClr val="FF3300"/>
                </a:solidFill>
              </a:rPr>
              <a:t>fattore</a:t>
            </a:r>
            <a:r>
              <a:rPr lang="it-IT" dirty="0"/>
              <a:t> produttivo </a:t>
            </a:r>
            <a:r>
              <a:rPr lang="it-IT" dirty="0">
                <a:solidFill>
                  <a:srgbClr val="FF3300"/>
                </a:solidFill>
              </a:rPr>
              <a:t>variabile</a:t>
            </a:r>
            <a:r>
              <a:rPr lang="it-IT" dirty="0"/>
              <a:t> (il lavoro) con un dato ammontare di un </a:t>
            </a:r>
            <a:r>
              <a:rPr lang="it-IT" dirty="0">
                <a:solidFill>
                  <a:srgbClr val="FF3300"/>
                </a:solidFill>
              </a:rPr>
              <a:t>fattore</a:t>
            </a:r>
            <a:r>
              <a:rPr lang="it-IT" dirty="0"/>
              <a:t> produttivo </a:t>
            </a:r>
            <a:r>
              <a:rPr lang="it-IT" dirty="0">
                <a:solidFill>
                  <a:srgbClr val="FF3300"/>
                </a:solidFill>
              </a:rPr>
              <a:t>fisso </a:t>
            </a:r>
            <a:r>
              <a:rPr lang="it-IT" dirty="0"/>
              <a:t>(il capitale), ad un certo punto ogni unità aggiuntiva di fattore produttivo variabile, produrrà una minore quantità aggiuntiva di output rispetto all’unità precedente</a:t>
            </a: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A8759-F172-4093-8C51-59AACF17F444}" type="slidenum">
              <a:rPr lang="it-IT" altLang="en-US" smtClean="0"/>
              <a:pPr>
                <a:defRPr/>
              </a:pPr>
              <a:t>7</a:t>
            </a:fld>
            <a:endParaRPr lang="it-IT" altLang="en-US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527894"/>
            <a:ext cx="6257925" cy="56864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6" name="Freeform 7"/>
          <p:cNvSpPr>
            <a:spLocks/>
          </p:cNvSpPr>
          <p:nvPr/>
        </p:nvSpPr>
        <p:spPr bwMode="auto">
          <a:xfrm>
            <a:off x="2159732" y="3861158"/>
            <a:ext cx="3204356" cy="2088122"/>
          </a:xfrm>
          <a:custGeom>
            <a:avLst/>
            <a:gdLst>
              <a:gd name="T0" fmla="*/ 0 w 1769"/>
              <a:gd name="T1" fmla="*/ 1248 h 1384"/>
              <a:gd name="T2" fmla="*/ 862 w 1769"/>
              <a:gd name="T3" fmla="*/ 23 h 1384"/>
              <a:gd name="T4" fmla="*/ 1769 w 1769"/>
              <a:gd name="T5" fmla="*/ 1384 h 1384"/>
              <a:gd name="T6" fmla="*/ 0 60000 65536"/>
              <a:gd name="T7" fmla="*/ 0 60000 65536"/>
              <a:gd name="T8" fmla="*/ 0 60000 65536"/>
              <a:gd name="T9" fmla="*/ 0 w 1769"/>
              <a:gd name="T10" fmla="*/ 0 h 1384"/>
              <a:gd name="T11" fmla="*/ 1769 w 1769"/>
              <a:gd name="T12" fmla="*/ 1384 h 1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9" h="1384">
                <a:moveTo>
                  <a:pt x="0" y="1248"/>
                </a:moveTo>
                <a:cubicBezTo>
                  <a:pt x="283" y="624"/>
                  <a:pt x="567" y="0"/>
                  <a:pt x="862" y="23"/>
                </a:cubicBezTo>
                <a:cubicBezTo>
                  <a:pt x="1157" y="46"/>
                  <a:pt x="1603" y="1127"/>
                  <a:pt x="1769" y="13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502972" y="3933056"/>
            <a:ext cx="15135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>
                <a:solidFill>
                  <a:schemeClr val="accent1"/>
                </a:solidFill>
                <a:latin typeface="Times New Roman" pitchFamily="18" charset="0"/>
              </a:rPr>
              <a:t>massima MP</a:t>
            </a:r>
          </a:p>
        </p:txBody>
      </p:sp>
      <p:cxnSp>
        <p:nvCxnSpPr>
          <p:cNvPr id="9" name="Connettore diritto 8"/>
          <p:cNvCxnSpPr/>
          <p:nvPr/>
        </p:nvCxnSpPr>
        <p:spPr>
          <a:xfrm flipV="1">
            <a:off x="2485156" y="3861158"/>
            <a:ext cx="1222748" cy="12737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1 15"/>
          <p:cNvCxnSpPr/>
          <p:nvPr/>
        </p:nvCxnSpPr>
        <p:spPr>
          <a:xfrm>
            <a:off x="1909092" y="1556792"/>
            <a:ext cx="4248472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4" name="Oggetto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258788"/>
              </p:ext>
            </p:extLst>
          </p:nvPr>
        </p:nvGraphicFramePr>
        <p:xfrm>
          <a:off x="1477044" y="1340768"/>
          <a:ext cx="32181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7" name="Equazione" r:id="rId4" imgW="177646" imgH="190335" progId="Equation.3">
                  <p:embed/>
                </p:oleObj>
              </mc:Choice>
              <mc:Fallback>
                <p:oleObj name="Equazione" r:id="rId4" imgW="177646" imgH="190335" progId="Equation.3">
                  <p:embed/>
                  <p:pic>
                    <p:nvPicPr>
                      <p:cNvPr id="19" name="Oggetto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044" y="1340768"/>
                        <a:ext cx="321816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ttangolo 27"/>
          <p:cNvSpPr/>
          <p:nvPr/>
        </p:nvSpPr>
        <p:spPr>
          <a:xfrm>
            <a:off x="2123728" y="5157192"/>
            <a:ext cx="36142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Connettore diritto 29"/>
          <p:cNvCxnSpPr/>
          <p:nvPr/>
        </p:nvCxnSpPr>
        <p:spPr>
          <a:xfrm>
            <a:off x="3707904" y="2771031"/>
            <a:ext cx="360040" cy="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diritto 31"/>
          <p:cNvCxnSpPr/>
          <p:nvPr/>
        </p:nvCxnSpPr>
        <p:spPr>
          <a:xfrm flipV="1">
            <a:off x="4067944" y="2348880"/>
            <a:ext cx="0" cy="4320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diritto 35"/>
          <p:cNvCxnSpPr/>
          <p:nvPr/>
        </p:nvCxnSpPr>
        <p:spPr>
          <a:xfrm>
            <a:off x="5148064" y="1340768"/>
            <a:ext cx="0" cy="176994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diritto 36"/>
          <p:cNvCxnSpPr/>
          <p:nvPr/>
        </p:nvCxnSpPr>
        <p:spPr>
          <a:xfrm>
            <a:off x="4788024" y="1553605"/>
            <a:ext cx="360040" cy="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2473516D-C8A3-44E4-8E69-92EFD81583A0}"/>
              </a:ext>
            </a:extLst>
          </p:cNvPr>
          <p:cNvCxnSpPr/>
          <p:nvPr/>
        </p:nvCxnSpPr>
        <p:spPr>
          <a:xfrm>
            <a:off x="3347864" y="2996952"/>
            <a:ext cx="360040" cy="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9A2C1E73-A5F2-4ECF-9733-DFC40414F4C9}"/>
              </a:ext>
            </a:extLst>
          </p:cNvPr>
          <p:cNvSpPr txBox="1"/>
          <p:nvPr/>
        </p:nvSpPr>
        <p:spPr>
          <a:xfrm>
            <a:off x="5508104" y="1887215"/>
            <a:ext cx="280830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La produttività media (AP) prima cresce e poi decresce</a:t>
            </a:r>
          </a:p>
        </p:txBody>
      </p: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4C276FB7-FA3A-480F-8F60-656B7EE474D5}"/>
              </a:ext>
            </a:extLst>
          </p:cNvPr>
          <p:cNvCxnSpPr/>
          <p:nvPr/>
        </p:nvCxnSpPr>
        <p:spPr>
          <a:xfrm flipH="1" flipV="1">
            <a:off x="5734279" y="1409600"/>
            <a:ext cx="1008112" cy="4155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>
            <a:extLst>
              <a:ext uri="{FF2B5EF4-FFF2-40B4-BE49-F238E27FC236}">
                <a16:creationId xmlns:a16="http://schemas.microsoft.com/office/drawing/2014/main" id="{DA831DB8-8FF6-4750-AE92-C75177E4F5BD}"/>
              </a:ext>
            </a:extLst>
          </p:cNvPr>
          <p:cNvCxnSpPr>
            <a:stCxn id="26" idx="1"/>
          </p:cNvCxnSpPr>
          <p:nvPr/>
        </p:nvCxnSpPr>
        <p:spPr>
          <a:xfrm flipH="1">
            <a:off x="3778524" y="2348880"/>
            <a:ext cx="1729580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diritto 37">
            <a:extLst>
              <a:ext uri="{FF2B5EF4-FFF2-40B4-BE49-F238E27FC236}">
                <a16:creationId xmlns:a16="http://schemas.microsoft.com/office/drawing/2014/main" id="{473FD4D0-5641-4688-91CB-9AA4AD21FBCE}"/>
              </a:ext>
            </a:extLst>
          </p:cNvPr>
          <p:cNvCxnSpPr/>
          <p:nvPr/>
        </p:nvCxnSpPr>
        <p:spPr>
          <a:xfrm>
            <a:off x="4427984" y="1916832"/>
            <a:ext cx="360040" cy="0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A600163F-AF3D-4A4D-9F20-7051F898D871}"/>
              </a:ext>
            </a:extLst>
          </p:cNvPr>
          <p:cNvCxnSpPr>
            <a:cxnSpLocks/>
          </p:cNvCxnSpPr>
          <p:nvPr/>
        </p:nvCxnSpPr>
        <p:spPr>
          <a:xfrm flipV="1">
            <a:off x="3096530" y="2836658"/>
            <a:ext cx="611373" cy="294303"/>
          </a:xfrm>
          <a:prstGeom prst="line">
            <a:avLst/>
          </a:prstGeom>
          <a:ln w="28575">
            <a:solidFill>
              <a:srgbClr val="00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diritto 40">
            <a:extLst>
              <a:ext uri="{FF2B5EF4-FFF2-40B4-BE49-F238E27FC236}">
                <a16:creationId xmlns:a16="http://schemas.microsoft.com/office/drawing/2014/main" id="{BDC6D487-5780-4898-87F9-2187F31E77B0}"/>
              </a:ext>
            </a:extLst>
          </p:cNvPr>
          <p:cNvCxnSpPr>
            <a:cxnSpLocks/>
          </p:cNvCxnSpPr>
          <p:nvPr/>
        </p:nvCxnSpPr>
        <p:spPr>
          <a:xfrm flipV="1">
            <a:off x="3486724" y="2459921"/>
            <a:ext cx="613838" cy="496196"/>
          </a:xfrm>
          <a:prstGeom prst="line">
            <a:avLst/>
          </a:prstGeom>
          <a:ln w="28575">
            <a:solidFill>
              <a:srgbClr val="00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diritto 43">
            <a:extLst>
              <a:ext uri="{FF2B5EF4-FFF2-40B4-BE49-F238E27FC236}">
                <a16:creationId xmlns:a16="http://schemas.microsoft.com/office/drawing/2014/main" id="{2D8DA2C2-CB46-4BB1-960F-B1B2CE4AC53E}"/>
              </a:ext>
            </a:extLst>
          </p:cNvPr>
          <p:cNvCxnSpPr>
            <a:cxnSpLocks/>
          </p:cNvCxnSpPr>
          <p:nvPr/>
        </p:nvCxnSpPr>
        <p:spPr>
          <a:xfrm flipV="1">
            <a:off x="3090643" y="3129548"/>
            <a:ext cx="616529" cy="6534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1D3681B0-54CF-4CC7-A307-C80516D55BBB}"/>
              </a:ext>
            </a:extLst>
          </p:cNvPr>
          <p:cNvCxnSpPr/>
          <p:nvPr/>
        </p:nvCxnSpPr>
        <p:spPr>
          <a:xfrm flipV="1">
            <a:off x="3465097" y="2947730"/>
            <a:ext cx="616529" cy="19903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CDB5B286-5406-4A7C-9C81-30C39B4AFB59}"/>
              </a:ext>
            </a:extLst>
          </p:cNvPr>
          <p:cNvCxnSpPr>
            <a:cxnSpLocks/>
          </p:cNvCxnSpPr>
          <p:nvPr/>
        </p:nvCxnSpPr>
        <p:spPr>
          <a:xfrm flipV="1">
            <a:off x="3887334" y="2108245"/>
            <a:ext cx="361220" cy="431954"/>
          </a:xfrm>
          <a:prstGeom prst="line">
            <a:avLst/>
          </a:prstGeom>
          <a:ln w="28575">
            <a:solidFill>
              <a:srgbClr val="00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diritto 50">
            <a:extLst>
              <a:ext uri="{FF2B5EF4-FFF2-40B4-BE49-F238E27FC236}">
                <a16:creationId xmlns:a16="http://schemas.microsoft.com/office/drawing/2014/main" id="{65B6B4A9-D5F5-4DE8-BE37-5089172C06EA}"/>
              </a:ext>
            </a:extLst>
          </p:cNvPr>
          <p:cNvCxnSpPr>
            <a:cxnSpLocks/>
          </p:cNvCxnSpPr>
          <p:nvPr/>
        </p:nvCxnSpPr>
        <p:spPr>
          <a:xfrm flipV="1">
            <a:off x="3923825" y="2554858"/>
            <a:ext cx="864199" cy="1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diritto 51">
            <a:extLst>
              <a:ext uri="{FF2B5EF4-FFF2-40B4-BE49-F238E27FC236}">
                <a16:creationId xmlns:a16="http://schemas.microsoft.com/office/drawing/2014/main" id="{8C3DDF39-F8D4-43A6-8FD5-E380E132E664}"/>
              </a:ext>
            </a:extLst>
          </p:cNvPr>
          <p:cNvCxnSpPr>
            <a:cxnSpLocks/>
          </p:cNvCxnSpPr>
          <p:nvPr/>
        </p:nvCxnSpPr>
        <p:spPr>
          <a:xfrm flipV="1">
            <a:off x="4248554" y="1553606"/>
            <a:ext cx="466040" cy="554639"/>
          </a:xfrm>
          <a:prstGeom prst="line">
            <a:avLst/>
          </a:prstGeom>
          <a:ln w="28575">
            <a:solidFill>
              <a:srgbClr val="0033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diritto 57">
            <a:extLst>
              <a:ext uri="{FF2B5EF4-FFF2-40B4-BE49-F238E27FC236}">
                <a16:creationId xmlns:a16="http://schemas.microsoft.com/office/drawing/2014/main" id="{BA54DA20-7182-4382-B9C5-BFD6D2C59490}"/>
              </a:ext>
            </a:extLst>
          </p:cNvPr>
          <p:cNvCxnSpPr>
            <a:cxnSpLocks/>
          </p:cNvCxnSpPr>
          <p:nvPr/>
        </p:nvCxnSpPr>
        <p:spPr>
          <a:xfrm>
            <a:off x="4286174" y="2114781"/>
            <a:ext cx="501850" cy="8030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sellaDiTesto 61">
            <a:extLst>
              <a:ext uri="{FF2B5EF4-FFF2-40B4-BE49-F238E27FC236}">
                <a16:creationId xmlns:a16="http://schemas.microsoft.com/office/drawing/2014/main" id="{9D982C7A-17F9-4716-9E23-F29745BBFF5D}"/>
              </a:ext>
            </a:extLst>
          </p:cNvPr>
          <p:cNvSpPr txBox="1"/>
          <p:nvPr/>
        </p:nvSpPr>
        <p:spPr>
          <a:xfrm>
            <a:off x="5868144" y="3933056"/>
            <a:ext cx="280830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Lo stesso accade dopo il punto di flesso per la produttività marginale</a:t>
            </a:r>
          </a:p>
        </p:txBody>
      </p:sp>
      <p:cxnSp>
        <p:nvCxnSpPr>
          <p:cNvPr id="64" name="Connettore 2 63">
            <a:extLst>
              <a:ext uri="{FF2B5EF4-FFF2-40B4-BE49-F238E27FC236}">
                <a16:creationId xmlns:a16="http://schemas.microsoft.com/office/drawing/2014/main" id="{A7AF75AE-558F-4B70-AF60-78C1CC1C8738}"/>
              </a:ext>
            </a:extLst>
          </p:cNvPr>
          <p:cNvCxnSpPr>
            <a:cxnSpLocks/>
          </p:cNvCxnSpPr>
          <p:nvPr/>
        </p:nvCxnSpPr>
        <p:spPr>
          <a:xfrm flipH="1" flipV="1">
            <a:off x="4083674" y="2496856"/>
            <a:ext cx="1784470" cy="1724342"/>
          </a:xfrm>
          <a:prstGeom prst="straightConnector1">
            <a:avLst/>
          </a:prstGeom>
          <a:ln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2 65">
            <a:extLst>
              <a:ext uri="{FF2B5EF4-FFF2-40B4-BE49-F238E27FC236}">
                <a16:creationId xmlns:a16="http://schemas.microsoft.com/office/drawing/2014/main" id="{FF8EEC68-9DD4-4702-AAC5-6C06874EB541}"/>
              </a:ext>
            </a:extLst>
          </p:cNvPr>
          <p:cNvCxnSpPr>
            <a:cxnSpLocks/>
          </p:cNvCxnSpPr>
          <p:nvPr/>
        </p:nvCxnSpPr>
        <p:spPr>
          <a:xfrm flipH="1" flipV="1">
            <a:off x="4758789" y="1818741"/>
            <a:ext cx="1944216" cy="2088232"/>
          </a:xfrm>
          <a:prstGeom prst="straightConnector1">
            <a:avLst/>
          </a:prstGeom>
          <a:ln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240998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EAD3DE-A0B5-444D-9A81-F34E62BDF9AE}" type="slidenum">
              <a:rPr lang="it-IT" altLang="en-US"/>
              <a:pPr>
                <a:defRPr/>
              </a:pPr>
              <a:t>8</a:t>
            </a:fld>
            <a:endParaRPr lang="it-IT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800" dirty="0"/>
              <a:t>Le funzioni di produzione e i rendimenti (o tassi di variazione), </a:t>
            </a:r>
            <a:r>
              <a:rPr lang="it-IT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dato K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600" dirty="0"/>
              <a:t>Una funzione di produzione a rendimenti COSTANTI indica che la </a:t>
            </a:r>
            <a:r>
              <a:rPr lang="it-IT" sz="2600" dirty="0">
                <a:solidFill>
                  <a:srgbClr val="0033CC"/>
                </a:solidFill>
              </a:rPr>
              <a:t>produzione cresce proporzionalmente all’occupazione</a:t>
            </a:r>
            <a:r>
              <a:rPr lang="it-IT" sz="2600" dirty="0"/>
              <a:t>, la produttività media e marginale sono costanti</a:t>
            </a:r>
          </a:p>
          <a:p>
            <a:pPr eaLnBrk="1" hangingPunct="1">
              <a:lnSpc>
                <a:spcPct val="80000"/>
              </a:lnSpc>
            </a:pPr>
            <a:r>
              <a:rPr lang="it-IT" sz="2600" dirty="0"/>
              <a:t>Una funzione con rendimenti DECRESCENTI indica che la </a:t>
            </a:r>
            <a:r>
              <a:rPr lang="it-IT" sz="2600" dirty="0">
                <a:solidFill>
                  <a:srgbClr val="0033CC"/>
                </a:solidFill>
              </a:rPr>
              <a:t>produzione cresce ma meno che proporzionalmente dell’occupazione</a:t>
            </a:r>
            <a:r>
              <a:rPr lang="it-IT" sz="2600" dirty="0"/>
              <a:t>, la produttività media cala e quella marginale cala più velocemente</a:t>
            </a:r>
          </a:p>
          <a:p>
            <a:pPr eaLnBrk="1" hangingPunct="1">
              <a:lnSpc>
                <a:spcPct val="80000"/>
              </a:lnSpc>
            </a:pPr>
            <a:r>
              <a:rPr lang="it-IT" sz="2600" dirty="0"/>
              <a:t>Una funzione con rendimenti CRESCENTI indica che la </a:t>
            </a:r>
            <a:r>
              <a:rPr lang="it-IT" sz="2600" dirty="0">
                <a:solidFill>
                  <a:srgbClr val="0033CC"/>
                </a:solidFill>
              </a:rPr>
              <a:t>produzione cresce più che proporzionalmente dell’occupazione</a:t>
            </a:r>
            <a:r>
              <a:rPr lang="it-IT" sz="2600" dirty="0"/>
              <a:t>, la produttività media prima cresce e poi cala e quella marginale passa da un tasso di crescita &gt;0 a &lt;0 e incrocia la AP nel suo punto di massimo</a:t>
            </a:r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218238"/>
            <a:ext cx="2133600" cy="457200"/>
          </a:xfrm>
        </p:spPr>
        <p:txBody>
          <a:bodyPr/>
          <a:lstStyle/>
          <a:p>
            <a:pPr>
              <a:defRPr/>
            </a:pPr>
            <a:fld id="{B21096B7-DCF8-45D9-9F4B-B4C146965FDB}" type="slidenum">
              <a:rPr lang="it-IT" altLang="en-US"/>
              <a:pPr>
                <a:defRPr/>
              </a:pPr>
              <a:t>9</a:t>
            </a:fld>
            <a:endParaRPr lang="it-IT" alt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Il profitto e il suo significato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756" y="1268760"/>
            <a:ext cx="8229600" cy="4530725"/>
          </a:xfrm>
        </p:spPr>
        <p:txBody>
          <a:bodyPr/>
          <a:lstStyle/>
          <a:p>
            <a:pPr eaLnBrk="1" hangingPunct="1"/>
            <a:r>
              <a:rPr lang="it-IT" dirty="0"/>
              <a:t>Come si individua il livello di occupazione?</a:t>
            </a:r>
          </a:p>
          <a:p>
            <a:pPr eaLnBrk="1" hangingPunct="1"/>
            <a:r>
              <a:rPr lang="it-IT" dirty="0"/>
              <a:t>L’impresa massimizza il profitto, dato il salario:</a:t>
            </a:r>
          </a:p>
          <a:p>
            <a:pPr lvl="1" eaLnBrk="1" hangingPunct="1"/>
            <a:r>
              <a:rPr lang="it-IT" dirty="0" err="1"/>
              <a:t>max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</a:t>
            </a:r>
            <a:r>
              <a:rPr lang="it-IT" dirty="0"/>
              <a:t> = PY-(WL + </a:t>
            </a:r>
            <a:r>
              <a:rPr lang="it-IT" dirty="0" err="1"/>
              <a:t>rK</a:t>
            </a:r>
            <a:r>
              <a:rPr lang="it-IT" dirty="0"/>
              <a:t>)</a:t>
            </a:r>
          </a:p>
          <a:p>
            <a:pPr lvl="1" eaLnBrk="1" hangingPunct="1"/>
            <a:r>
              <a:rPr lang="it-IT" dirty="0"/>
              <a:t>sotto il vincolo Y =</a:t>
            </a:r>
          </a:p>
          <a:p>
            <a:pPr lvl="1" eaLnBrk="1" hangingPunct="1"/>
            <a:r>
              <a:rPr lang="it-IT" dirty="0"/>
              <a:t>Risolvendo si ottiene:</a:t>
            </a:r>
          </a:p>
          <a:p>
            <a:pPr lvl="1" eaLnBrk="1" hangingPunct="1"/>
            <a:endParaRPr lang="it-IT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731863"/>
              </p:ext>
            </p:extLst>
          </p:nvPr>
        </p:nvGraphicFramePr>
        <p:xfrm>
          <a:off x="3932237" y="3266628"/>
          <a:ext cx="12795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" name="Equazione" r:id="rId3" imgW="545863" imgH="228501" progId="Equation.3">
                  <p:embed/>
                </p:oleObj>
              </mc:Choice>
              <mc:Fallback>
                <p:oleObj name="Equazione" r:id="rId3" imgW="545863" imgH="228501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2237" y="3266628"/>
                        <a:ext cx="1279525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666215"/>
              </p:ext>
            </p:extLst>
          </p:nvPr>
        </p:nvGraphicFramePr>
        <p:xfrm>
          <a:off x="2195736" y="4354684"/>
          <a:ext cx="3600450" cy="209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" name="Equazione" r:id="rId5" imgW="2095500" imgH="1219200" progId="Equation.3">
                  <p:embed/>
                </p:oleObj>
              </mc:Choice>
              <mc:Fallback>
                <p:oleObj name="Equazione" r:id="rId5" imgW="2095500" imgH="12192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354684"/>
                        <a:ext cx="3600450" cy="20939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llout 1 1"/>
          <p:cNvSpPr/>
          <p:nvPr/>
        </p:nvSpPr>
        <p:spPr>
          <a:xfrm>
            <a:off x="6449109" y="2958057"/>
            <a:ext cx="2635696" cy="1152128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Prodotto Marginale del lavoro = Costo marginale (salario reale)</a:t>
            </a:r>
            <a:endParaRPr lang="en-US" dirty="0"/>
          </a:p>
        </p:txBody>
      </p:sp>
      <p:sp>
        <p:nvSpPr>
          <p:cNvPr id="3" name="Ovale 2"/>
          <p:cNvSpPr/>
          <p:nvPr/>
        </p:nvSpPr>
        <p:spPr>
          <a:xfrm>
            <a:off x="4667812" y="4238923"/>
            <a:ext cx="1296144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/>
      <p:bldP spid="1030" grpId="0" uiExpand="1" build="p" bldLvl="2"/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Bordi">
  <a:themeElements>
    <a:clrScheme name="Bordi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i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i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i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i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i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20503</TotalTime>
  <Words>2554</Words>
  <Application>Microsoft Office PowerPoint</Application>
  <PresentationFormat>Presentazione su schermo (4:3)</PresentationFormat>
  <Paragraphs>443</Paragraphs>
  <Slides>39</Slides>
  <Notes>12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39</vt:i4>
      </vt:variant>
    </vt:vector>
  </HeadingPairs>
  <TitlesOfParts>
    <vt:vector size="49" baseType="lpstr">
      <vt:lpstr>Arial</vt:lpstr>
      <vt:lpstr>Arial Unicode MS</vt:lpstr>
      <vt:lpstr>Cambria Math</vt:lpstr>
      <vt:lpstr>Garamond</vt:lpstr>
      <vt:lpstr>Symbol</vt:lpstr>
      <vt:lpstr>Times New Roman</vt:lpstr>
      <vt:lpstr>Wingdings</vt:lpstr>
      <vt:lpstr>Bordi</vt:lpstr>
      <vt:lpstr>Equazione</vt:lpstr>
      <vt:lpstr>Equation</vt:lpstr>
      <vt:lpstr>La domanda di lavoro e l’equilibrio concorrenziale</vt:lpstr>
      <vt:lpstr>La domanda di lavoro dell’impresa</vt:lpstr>
      <vt:lpstr>La domanda di lavoro nel modello neoclassico statico - Ipotesi</vt:lpstr>
      <vt:lpstr>La produttività: i concetti fondamentali della teoria dell’impresa</vt:lpstr>
      <vt:lpstr>Presentazione standard di PowerPoint</vt:lpstr>
      <vt:lpstr>Concetto importante della teoria dell’impresa: Legge della produttività marginale decrescente</vt:lpstr>
      <vt:lpstr>Presentazione standard di PowerPoint</vt:lpstr>
      <vt:lpstr>Le funzioni di produzione e i rendimenti (o tassi di variazione), dato K</vt:lpstr>
      <vt:lpstr>Il profitto e il suo significato</vt:lpstr>
      <vt:lpstr>Dalla Funzione di produzione alla Domanda di lavoro, dato K</vt:lpstr>
      <vt:lpstr>Presentazione standard di PowerPoint</vt:lpstr>
      <vt:lpstr>La domanda di lavoro</vt:lpstr>
      <vt:lpstr>La funzione di domanda di lavoro di breve periodo</vt:lpstr>
      <vt:lpstr>Ricordate che la relazione tra prodotto marginale del lavoro e il suo valore è.</vt:lpstr>
      <vt:lpstr> Perché la domanda di lavoro è inclinata negativamente</vt:lpstr>
      <vt:lpstr>Presentazione standard di PowerPoint</vt:lpstr>
      <vt:lpstr>L’elasticità della domanda</vt:lpstr>
      <vt:lpstr>Presentazione standard di PowerPoint</vt:lpstr>
      <vt:lpstr>Presentazione standard di PowerPoint</vt:lpstr>
      <vt:lpstr>Cambia la misura ma non l’elasticità</vt:lpstr>
      <vt:lpstr>Relazione tra pendenza ed elasticità</vt:lpstr>
      <vt:lpstr>Relazione tra pendenza ed elasticità…quindi</vt:lpstr>
      <vt:lpstr>Relazione tra pendenza ed elasticità</vt:lpstr>
      <vt:lpstr>Relazione tra pendenza ed elasticità</vt:lpstr>
      <vt:lpstr>Relazione tra pendenza ed elasticità</vt:lpstr>
      <vt:lpstr>Relazione tra pendenza ed elasticità</vt:lpstr>
      <vt:lpstr>Se foste un lavoratore quale domanda preferireste?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L'elasticità della domanda del lavoro al salario (analisi empirica) </vt:lpstr>
      <vt:lpstr>Da cosa dipende la domanda di lavoro delle imprese: un primo riassunto </vt:lpstr>
      <vt:lpstr>Derivazione grafica della domanda di lavoro nel lungo periodo</vt:lpstr>
      <vt:lpstr>Proprietà degli isoquanti</vt:lpstr>
      <vt:lpstr>Rappresentazione grafica della tecnologia: gli isoquanti</vt:lpstr>
      <vt:lpstr>Gli isoquanti sono convessi</vt:lpstr>
      <vt:lpstr>Proprietà degli isoquanti (…cont.)</vt:lpstr>
    </vt:vector>
  </TitlesOfParts>
  <Company>UNIV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chies</dc:creator>
  <cp:lastModifiedBy>CHIES LAURA</cp:lastModifiedBy>
  <cp:revision>199</cp:revision>
  <cp:lastPrinted>2024-10-21T10:52:45Z</cp:lastPrinted>
  <dcterms:created xsi:type="dcterms:W3CDTF">2007-02-27T06:12:18Z</dcterms:created>
  <dcterms:modified xsi:type="dcterms:W3CDTF">2024-10-21T15:51:20Z</dcterms:modified>
</cp:coreProperties>
</file>