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75" r:id="rId2"/>
    <p:sldId id="464" r:id="rId3"/>
    <p:sldId id="466" r:id="rId4"/>
    <p:sldId id="308" r:id="rId5"/>
    <p:sldId id="487" r:id="rId6"/>
    <p:sldId id="488" r:id="rId7"/>
    <p:sldId id="489" r:id="rId8"/>
    <p:sldId id="490" r:id="rId9"/>
    <p:sldId id="270" r:id="rId10"/>
    <p:sldId id="271" r:id="rId11"/>
    <p:sldId id="272" r:id="rId12"/>
    <p:sldId id="485" r:id="rId13"/>
    <p:sldId id="481" r:id="rId14"/>
    <p:sldId id="482" r:id="rId15"/>
    <p:sldId id="483" r:id="rId16"/>
    <p:sldId id="484" r:id="rId17"/>
    <p:sldId id="286" r:id="rId18"/>
    <p:sldId id="292" r:id="rId19"/>
    <p:sldId id="288" r:id="rId20"/>
    <p:sldId id="289" r:id="rId21"/>
    <p:sldId id="290" r:id="rId22"/>
    <p:sldId id="291" r:id="rId23"/>
    <p:sldId id="360" r:id="rId24"/>
    <p:sldId id="361" r:id="rId25"/>
    <p:sldId id="467" r:id="rId26"/>
    <p:sldId id="376" r:id="rId27"/>
    <p:sldId id="275" r:id="rId28"/>
    <p:sldId id="276" r:id="rId29"/>
    <p:sldId id="277" r:id="rId30"/>
    <p:sldId id="281" r:id="rId31"/>
    <p:sldId id="282" r:id="rId32"/>
    <p:sldId id="468" r:id="rId33"/>
    <p:sldId id="465" r:id="rId34"/>
    <p:sldId id="469" r:id="rId35"/>
    <p:sldId id="437" r:id="rId36"/>
    <p:sldId id="339" r:id="rId37"/>
    <p:sldId id="324" r:id="rId38"/>
    <p:sldId id="470" r:id="rId39"/>
    <p:sldId id="463" r:id="rId40"/>
    <p:sldId id="327" r:id="rId41"/>
    <p:sldId id="340" r:id="rId42"/>
    <p:sldId id="341" r:id="rId43"/>
    <p:sldId id="334" r:id="rId44"/>
    <p:sldId id="486" r:id="rId45"/>
    <p:sldId id="378" r:id="rId46"/>
    <p:sldId id="283" r:id="rId47"/>
    <p:sldId id="284" r:id="rId48"/>
    <p:sldId id="285" r:id="rId49"/>
    <p:sldId id="472" r:id="rId50"/>
    <p:sldId id="477" r:id="rId51"/>
    <p:sldId id="479" r:id="rId52"/>
    <p:sldId id="424" r:id="rId53"/>
    <p:sldId id="471" r:id="rId54"/>
    <p:sldId id="473" r:id="rId55"/>
    <p:sldId id="474" r:id="rId56"/>
    <p:sldId id="475" r:id="rId57"/>
    <p:sldId id="476" r:id="rId58"/>
    <p:sldId id="434" r:id="rId5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4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B181F-C2F7-4241-BA11-9C141B1395BD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F80C-BCFB-4266-B5F2-E78CFC6A42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02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93013-7D4F-44E1-A36A-465F0D18E4EB}" type="slidenum">
              <a:rPr lang="it-IT" smtClean="0">
                <a:latin typeface="Arial" pitchFamily="34" charset="0"/>
              </a:rPr>
              <a:pPr/>
              <a:t>8</a:t>
            </a:fld>
            <a:endParaRPr lang="it-IT">
              <a:latin typeface="Arial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0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5BE85F-79B2-4115-B47D-6793DD0727F2}" type="slidenum">
              <a:rPr lang="it-IT"/>
              <a:pPr/>
              <a:t>22</a:t>
            </a:fld>
            <a:endParaRPr lang="it-IT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660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9EBFF-12EA-4093-A019-C2321158A410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97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2761B-1146-4357-BB45-E51D91887593}" type="slidenum">
              <a:rPr lang="it-IT" smtClean="0">
                <a:latin typeface="Arial" pitchFamily="34" charset="0"/>
              </a:rPr>
              <a:pPr/>
              <a:t>46</a:t>
            </a:fld>
            <a:endParaRPr lang="it-IT">
              <a:latin typeface="Arial" pitchFamily="34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0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EABDE-8CDD-4988-BD62-94E7DBD74DA7}" type="slidenum">
              <a:rPr lang="it-IT" smtClean="0">
                <a:latin typeface="Arial" pitchFamily="34" charset="0"/>
              </a:rPr>
              <a:pPr/>
              <a:t>9</a:t>
            </a:fld>
            <a:endParaRPr lang="it-IT">
              <a:latin typeface="Arial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3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753A6-421E-45B6-97DB-20D1D9ADB5AB}" type="slidenum">
              <a:rPr lang="it-IT" smtClean="0">
                <a:latin typeface="Arial" pitchFamily="34" charset="0"/>
              </a:rPr>
              <a:pPr/>
              <a:t>11</a:t>
            </a:fld>
            <a:endParaRPr lang="it-IT">
              <a:latin typeface="Arial" pitchFamily="34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endParaRPr lang="it-IT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0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00D096-4168-4B99-9A8B-CC284B6A7C68}" type="slidenum">
              <a:rPr lang="it-IT"/>
              <a:pPr/>
              <a:t>16</a:t>
            </a:fld>
            <a:endParaRPr lang="it-IT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803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51259B-2AD7-4005-AE39-14D1F26E809C}" type="slidenum">
              <a:rPr lang="it-IT"/>
              <a:pPr/>
              <a:t>17</a:t>
            </a:fld>
            <a:endParaRPr lang="it-IT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12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5F6152-95E8-4FB3-9F64-5EA91836B85E}" type="slidenum">
              <a:rPr lang="it-IT"/>
              <a:pPr/>
              <a:t>18</a:t>
            </a:fld>
            <a:endParaRPr lang="it-IT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270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A4C745-C541-4218-83D9-B0F581C6EFAF}" type="slidenum">
              <a:rPr lang="it-IT"/>
              <a:pPr/>
              <a:t>19</a:t>
            </a:fld>
            <a:endParaRPr lang="it-IT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68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429864-3469-4FB8-8B72-70FEEE77A0F9}" type="slidenum">
              <a:rPr lang="it-IT"/>
              <a:pPr/>
              <a:t>20</a:t>
            </a:fld>
            <a:endParaRPr lang="it-IT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810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C775E1-80C0-497B-828F-0B707ECB674D}" type="slidenum">
              <a:rPr lang="it-IT"/>
              <a:pPr/>
              <a:t>21</a:t>
            </a:fld>
            <a:endParaRPr lang="it-IT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80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AE595-09EA-4A98-907B-344910C3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2A3C0B0-7D61-4421-A55B-1EFA6D2A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7A59F9-DE2E-4FD1-A5B8-6C850B6C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8AC903-3925-4E2F-A9DA-7C1F9B9E9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E874F5-E8AE-40BB-9B3A-EDE12B3A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60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702C85-93F1-4F86-A31A-99BF0622A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E6D317-ADAF-4112-8E9A-7D83F6AB2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8135E8-F698-4590-B9FD-3992426F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82E57D-9020-4A55-AEA7-C19BF2AD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A9D964-7637-4B65-BFAE-0B1A0D2F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92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0A91521-3749-486C-AB5F-DDB9C0877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8D53EB-905C-4CE4-95B3-BC6310AD4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24457C-E507-4EB2-AE05-2A0E8DB6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29B778-0726-443D-B508-DBC8ABF3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A72330-C5B5-4C63-9EC3-22A23E18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31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oratorio di fut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6" descr="logo_units_istituzional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4231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10" descr="barra_bl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26"/>
            <a:ext cx="12192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1" descr="units_blu_trasparen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617" y="4797426"/>
            <a:ext cx="5892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6" descr="barracolor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917" y="0"/>
            <a:ext cx="74400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8" descr="barra_blu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917" y="152401"/>
            <a:ext cx="744008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egnaposto testo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5040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15476E"/>
              </a:buClr>
              <a:buFont typeface="Wingdings" charset="2"/>
              <a:buChar char="§"/>
              <a:defRPr sz="2400">
                <a:solidFill>
                  <a:srgbClr val="083A6F"/>
                </a:solidFill>
                <a:latin typeface="MetaPlus-Book"/>
                <a:cs typeface="MetaPlus-Book"/>
              </a:defRPr>
            </a:lvl1pPr>
            <a:lvl2pPr>
              <a:buClr>
                <a:srgbClr val="15476E"/>
              </a:buClr>
              <a:buFont typeface="Wingdings" charset="2"/>
              <a:buChar char="§"/>
              <a:defRPr>
                <a:solidFill>
                  <a:srgbClr val="083A6F"/>
                </a:solidFill>
                <a:latin typeface="MetaPlus-Book"/>
                <a:cs typeface="MetaPlus-Book"/>
              </a:defRPr>
            </a:lvl2pPr>
            <a:lvl3pPr>
              <a:buClr>
                <a:srgbClr val="15476E"/>
              </a:buClr>
              <a:buFont typeface="Wingdings" charset="2"/>
              <a:buChar char="§"/>
              <a:defRPr>
                <a:solidFill>
                  <a:srgbClr val="083A6F"/>
                </a:solidFill>
                <a:latin typeface="MetaPlus-Book"/>
                <a:cs typeface="MetaPlus-Book"/>
              </a:defRPr>
            </a:lvl3pPr>
            <a:lvl4pPr>
              <a:buClr>
                <a:srgbClr val="15476E"/>
              </a:buClr>
              <a:buFont typeface="Wingdings" charset="2"/>
              <a:buChar char="§"/>
              <a:defRPr>
                <a:solidFill>
                  <a:srgbClr val="083A6F"/>
                </a:solidFill>
                <a:latin typeface="MetaPlus-Book"/>
                <a:cs typeface="MetaPlus-Book"/>
              </a:defRPr>
            </a:lvl4pPr>
            <a:lvl5pPr>
              <a:buClr>
                <a:srgbClr val="15476E"/>
              </a:buClr>
              <a:buFont typeface="Wingdings" charset="2"/>
              <a:buChar char="§"/>
              <a:defRPr>
                <a:solidFill>
                  <a:srgbClr val="083A6F"/>
                </a:solidFill>
                <a:latin typeface="MetaPlus-Book"/>
                <a:cs typeface="MetaPlus-Book"/>
              </a:defRPr>
            </a:lvl5pPr>
          </a:lstStyle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6525345"/>
            <a:ext cx="3919669" cy="333375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943872" y="228600"/>
            <a:ext cx="7008779" cy="464096"/>
          </a:xfrm>
        </p:spPr>
        <p:txBody>
          <a:bodyPr/>
          <a:lstStyle>
            <a:lvl1pPr algn="l">
              <a:defRPr sz="16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20203" y="6524626"/>
            <a:ext cx="3919669" cy="333375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5554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DC0C3-5745-4D60-8217-A750E2775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330019-2881-41A7-868E-389287131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F843D9-16C4-4C2D-A9F5-9D72CC3B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8189C5-BD83-4392-A5B2-D70B2871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D89B0-E394-4BD7-9CBF-06BA2A90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2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C6348A-3F19-40AD-860A-F00490FF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86DDAB-2C86-437C-8DA1-DFB7EC761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0C6150-E0B0-42CE-B365-B6F97388C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C5C0A6-3A19-46A0-BB99-46B8140C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DFE110-7EEE-4AEA-BA93-26CCF7D4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60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078C57-2776-4871-9E3C-018B35B2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7844F4-7D86-4BB3-B13C-8891398A3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A2B600-64DF-4AD9-AB33-3E269350F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9A89EF7-DAC6-4A69-A26C-DA92FF44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047F52-4268-423B-B255-8F202CFB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3902A6-3881-487C-A1C3-9EA2F6FDB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53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2EF4D9-2FED-4D9F-909B-CCCBFCB2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E74809-FF2A-43DB-A494-B7D2A8241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481BFD-9363-46FD-999C-C315CBF32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D440042-17CE-4CB9-A506-9BF5F5F2A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138DF5-AD2B-4456-9801-636C8B0D7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B255BBD-2BCD-47FB-94A7-32C80AEF7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B46FD00-DC28-407E-985E-5AA204E6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B0CF6B-BD27-4CED-8354-28430D5B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2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FE176D-170C-4A19-B992-0F74AB82F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990607-A94B-48FA-B966-FE0A075F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3A6D62D-83B6-44EF-8A70-A6AA1A1D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5EF9531-D376-4233-BFFA-DCFA967D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99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24F94D2-6028-49F9-8EAC-6127A7F3D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8DB1F7-CACC-44FA-A2DB-CA5EE302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873006-83D8-44B1-9ED3-059E75BA0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97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86DDE9-7460-444D-964C-620822AB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A54167-3950-40CC-AE39-2F6E6C80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74C992-DDE3-45CA-BF3F-7393BA763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5DFE57-0024-4490-9F22-F4755BAE0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A0053AC-1404-45DE-8023-0B31AF1D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57C09-CB4D-44C4-9C3E-BCB11512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11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489D1E-6B89-4847-854E-3A72C9D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61A3F3C-B2D0-45AF-ADF5-F031304EF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415B10B-F7DC-4E03-8EDA-ED1448845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8B6792-30DE-435A-99AA-190901F2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2B565E-F77D-4CDA-AA85-A7063A57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D48582-8CDB-4057-B62D-D02387A1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2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8311546-AFC3-48CB-9C3F-172328C2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8B6636-6795-403D-8597-4922C7F71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D51004-2EF9-43FF-A004-EFA516B19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CCC9-1B23-4352-9F2C-CE1BD63C8603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10CE5F-6E5C-47FD-9AB7-4213F2DB5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40E959-48E7-4FB9-9897-6F416D793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20E61-9029-4345-9CE2-59BC8F6B5F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99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oecd.org/skills/piaac/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lavoce.info/archives/23246/la-laurea-un-ottimo-investimento/" TargetMode="Externa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nvalsi-areaprove.cineca.it/index.php?get=static&amp;pag=home" TargetMode="External"/><Relationship Id="rId2" Type="http://schemas.openxmlformats.org/officeDocument/2006/relationships/hyperlink" Target="https://www.invalsi.it/invalsi/ri/pisa2018.php?page=pisa2018_it_0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invalsi-areaprove.cineca.it/docs/2024/Indagini%20internazionali/RAPPORTI/Rapporto_nazionale_PISA2022_.pdf" TargetMode="External"/><Relationship Id="rId3" Type="http://schemas.openxmlformats.org/officeDocument/2006/relationships/hyperlink" Target="https://www.invalsi.it/invalsi/ric.php?page=intocse" TargetMode="External"/><Relationship Id="rId7" Type="http://schemas.openxmlformats.org/officeDocument/2006/relationships/hyperlink" Target="https://www.invalsi.it/invalsi/ri/pisa2018/docris/2019/Rapporto_Nazionale.pdf" TargetMode="External"/><Relationship Id="rId2" Type="http://schemas.openxmlformats.org/officeDocument/2006/relationships/hyperlink" Target="https://www.invalsi.it/invalsi/ric.php?page=inti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ecd.org/education/talis/TALIS2018_CN_ITA_it.pdf" TargetMode="External"/><Relationship Id="rId5" Type="http://schemas.openxmlformats.org/officeDocument/2006/relationships/hyperlink" Target="http://www.oecd.org/education/talis/" TargetMode="External"/><Relationship Id="rId4" Type="http://schemas.openxmlformats.org/officeDocument/2006/relationships/hyperlink" Target="http://www.oecd.org/pisa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malaurea.it/universita/indagini/laureati" TargetMode="External"/><Relationship Id="rId2" Type="http://schemas.openxmlformats.org/officeDocument/2006/relationships/hyperlink" Target="https://eduscopio.it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hanushek.stanford.edu/sites/default/files/publications/Hanushek+Woessmann%202010%20OECD_0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Oltre il rendimento dell’istruzione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Le principali componenti dell’investimento in capitale umano e della sua produzione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74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524000" y="242649"/>
            <a:ext cx="9574491" cy="914400"/>
          </a:xfrm>
        </p:spPr>
        <p:txBody>
          <a:bodyPr>
            <a:normAutofit fontScale="90000"/>
          </a:bodyPr>
          <a:lstStyle/>
          <a:p>
            <a:r>
              <a:rPr lang="it-IT" dirty="0"/>
              <a:t>Errore nella stima dell’effetto! (</a:t>
            </a:r>
            <a:r>
              <a:rPr lang="it-IT" dirty="0" err="1"/>
              <a:t>ability</a:t>
            </a:r>
            <a:r>
              <a:rPr lang="it-IT" dirty="0"/>
              <a:t> </a:t>
            </a:r>
            <a:r>
              <a:rPr lang="it-IT" dirty="0" err="1"/>
              <a:t>bias</a:t>
            </a:r>
            <a:r>
              <a:rPr lang="it-IT" dirty="0"/>
              <a:t>)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22A-0EEA-4272-9E96-75C6B52CBFA3}" type="slidenum">
              <a:rPr lang="it-IT" altLang="en-US" smtClean="0"/>
              <a:pPr>
                <a:defRPr/>
              </a:pPr>
              <a:t>10</a:t>
            </a:fld>
            <a:endParaRPr lang="it-IT" alt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24745"/>
            <a:ext cx="8847728" cy="5074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8" name="Connettore 2 7"/>
          <p:cNvCxnSpPr>
            <a:cxnSpLocks/>
            <a:stCxn id="9" idx="2"/>
          </p:cNvCxnSpPr>
          <p:nvPr/>
        </p:nvCxnSpPr>
        <p:spPr>
          <a:xfrm flipH="1">
            <a:off x="7315207" y="1494076"/>
            <a:ext cx="883228" cy="2011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096001" y="1124744"/>
            <a:ext cx="42048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Dati osservati senza tener conto dell’abilità</a:t>
            </a:r>
          </a:p>
        </p:txBody>
      </p:sp>
      <p:cxnSp>
        <p:nvCxnSpPr>
          <p:cNvPr id="11" name="Connettore 1 10"/>
          <p:cNvCxnSpPr/>
          <p:nvPr/>
        </p:nvCxnSpPr>
        <p:spPr>
          <a:xfrm>
            <a:off x="7315200" y="3581400"/>
            <a:ext cx="1295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rentesi graffa chiusa 11"/>
          <p:cNvSpPr/>
          <p:nvPr/>
        </p:nvSpPr>
        <p:spPr>
          <a:xfrm>
            <a:off x="8610600" y="3048000"/>
            <a:ext cx="304800" cy="533400"/>
          </a:xfrm>
          <a:prstGeom prst="rightBrace">
            <a:avLst>
              <a:gd name="adj1" fmla="val 0"/>
              <a:gd name="adj2" fmla="val 5190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803580" y="3035221"/>
            <a:ext cx="186442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Aumento «certo»</a:t>
            </a:r>
          </a:p>
          <a:p>
            <a:r>
              <a:rPr lang="it-IT" dirty="0"/>
              <a:t>nel guadagno</a:t>
            </a:r>
          </a:p>
        </p:txBody>
      </p:sp>
      <p:sp>
        <p:nvSpPr>
          <p:cNvPr id="4" name="Parentesi graffa chiusa 3"/>
          <p:cNvSpPr/>
          <p:nvPr/>
        </p:nvSpPr>
        <p:spPr>
          <a:xfrm>
            <a:off x="8610600" y="1988841"/>
            <a:ext cx="378884" cy="99553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9050517" y="2298938"/>
            <a:ext cx="12601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/>
              <a:t>Ability</a:t>
            </a:r>
            <a:r>
              <a:rPr lang="it-IT" dirty="0"/>
              <a:t> </a:t>
            </a:r>
            <a:r>
              <a:rPr lang="it-IT" dirty="0" err="1"/>
              <a:t>bias</a:t>
            </a:r>
            <a:endParaRPr lang="en-US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F545048-A1C9-438A-9855-3B20D9609B7A}"/>
              </a:ext>
            </a:extLst>
          </p:cNvPr>
          <p:cNvCxnSpPr>
            <a:cxnSpLocks/>
          </p:cNvCxnSpPr>
          <p:nvPr/>
        </p:nvCxnSpPr>
        <p:spPr>
          <a:xfrm>
            <a:off x="8198436" y="1524000"/>
            <a:ext cx="351133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D70C27C-9A66-4541-A140-4236D423A051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981200" y="381000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999900"/>
                </a:solidFill>
                <a:latin typeface="Garamond" pitchFamily="18" charset="0"/>
              </a:rPr>
              <a:t>Il capitale umano – Istruzione e guadagni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1919288" y="1489076"/>
            <a:ext cx="8532812" cy="547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400" b="1" i="1" u="sng" dirty="0">
                <a:solidFill>
                  <a:srgbClr val="000000"/>
                </a:solidFill>
                <a:latin typeface="Garamond" pitchFamily="18" charset="0"/>
              </a:rPr>
              <a:t>Ma compie un errore fatale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: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il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 policy maker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sta implicitamente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34" charset="0"/>
              </a:rPr>
              <a:t>supponendo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che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i diplomati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e quelli che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abbandonano l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a scuola superiore abbiano la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34" charset="0"/>
              </a:rPr>
              <a:t>stessa curva salario-istruzione,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ovvero le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stesse abilità.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Se invece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l’abilità dei diplomati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fosse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34" charset="0"/>
              </a:rPr>
              <a:t>maggiore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di coloro che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abbandonano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la scuola (e quindi anche la loro curva salario – istruzione) =&gt;  coloro che sono ‘aiutati’ dall’ incentivo a diplomarsi potrebbero ottenere, come abbiamo visto, un aumento di guadagni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34" charset="0"/>
              </a:rPr>
              <a:t>minore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di 15.000€</a:t>
            </a:r>
          </a:p>
          <a:p>
            <a:pPr marL="342900" indent="-342900" algn="just">
              <a:spcBef>
                <a:spcPts val="700"/>
              </a:spcBef>
              <a:buSzPct val="75000"/>
              <a:buFont typeface="Symbol" panose="05050102010706020507" pitchFamily="18" charset="2"/>
              <a:buChar char="Þ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difficile sostenere che il programma si paga da solo!</a:t>
            </a:r>
          </a:p>
          <a:p>
            <a:pPr marL="342900" indent="-342900" algn="just">
              <a:spcBef>
                <a:spcPts val="700"/>
              </a:spcBef>
              <a:buSzPct val="75000"/>
              <a:buFont typeface="Symbol" panose="05050102010706020507" pitchFamily="18" charset="2"/>
              <a:buChar char="Þ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In generale però, le analisi empiriche mettono in evidenza che l’istruzione produce esternalità positive… </a:t>
            </a: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i="1" dirty="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EEFF131-3E50-4415-BA55-A267AAC6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La scelta di istruzione e il problema dell’autoselezione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FB247D3-321A-42CA-8715-7C18CC3C7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061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L’ipotesi controfattuale alla base dell’autoselezione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Consideriamo per assurdo la scelta di continuare/non continuare a studiare per una stessa persona, valutando:</a:t>
            </a:r>
          </a:p>
          <a:p>
            <a:pPr lvl="1"/>
            <a:r>
              <a:rPr lang="it-IT" dirty="0"/>
              <a:t>1. il mancato guadagno del diplomato che non continua a studiare all’università</a:t>
            </a:r>
          </a:p>
          <a:p>
            <a:pPr lvl="1"/>
            <a:r>
              <a:rPr lang="it-IT" dirty="0"/>
              <a:t>2. il minor guadagno di un laureato se avesse conseguito solo il diploma</a:t>
            </a:r>
          </a:p>
          <a:p>
            <a:r>
              <a:rPr lang="it-IT" b="1" dirty="0">
                <a:solidFill>
                  <a:srgbClr val="000000"/>
                </a:solidFill>
                <a:latin typeface="Franklin Gothic Medium" charset="0"/>
              </a:rPr>
              <a:t>Impossibile! 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Una volta che un lavoratore fa una scelta  possiamo solamente osservare il flusso di guadagni che deriva da quella scelta.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massimizzazione guadagni nel ciclo di vita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Noi possiamo osservare nella realtà solo il dato medio dei guadagni dei laureati e dei diplomati e considerare le due situazioni “come se” avessero operato anche la scelta alternativa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b="1" dirty="0">
                <a:solidFill>
                  <a:srgbClr val="000000"/>
                </a:solidFill>
                <a:latin typeface="Garamond" charset="0"/>
              </a:rPr>
              <a:t>Dall’analisi proposta prima sappiamo inoltre che è </a:t>
            </a:r>
            <a:r>
              <a:rPr lang="it-IT" b="1" dirty="0">
                <a:solidFill>
                  <a:srgbClr val="000000"/>
                </a:solidFill>
                <a:latin typeface="Franklin Gothic Medium" charset="0"/>
              </a:rPr>
              <a:t>corretto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 stimare il differenziale dei guadagni se laureati e diplomati si trovano sulla </a:t>
            </a:r>
            <a:r>
              <a:rPr lang="it-IT" b="1" i="1" dirty="0">
                <a:solidFill>
                  <a:srgbClr val="000000"/>
                </a:solidFill>
                <a:latin typeface="Garamond" charset="0"/>
              </a:rPr>
              <a:t>stessa curva salario-istruzione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 ma </a:t>
            </a:r>
            <a:r>
              <a:rPr lang="it-IT" b="1" dirty="0">
                <a:solidFill>
                  <a:srgbClr val="000000"/>
                </a:solidFill>
                <a:latin typeface="Franklin Gothic Medium" charset="0"/>
              </a:rPr>
              <a:t>non è corretto </a:t>
            </a:r>
            <a:r>
              <a:rPr lang="it-IT" b="1" u="sng" dirty="0">
                <a:solidFill>
                  <a:srgbClr val="000000"/>
                </a:solidFill>
                <a:latin typeface="Garamond" charset="0"/>
              </a:rPr>
              <a:t>se esistono </a:t>
            </a:r>
            <a:r>
              <a:rPr lang="it-IT" b="1" i="1" u="sng" dirty="0">
                <a:solidFill>
                  <a:srgbClr val="000000"/>
                </a:solidFill>
                <a:latin typeface="Garamond" charset="0"/>
              </a:rPr>
              <a:t>differenze di capacità</a:t>
            </a:r>
            <a:r>
              <a:rPr lang="it-IT" b="1" u="sng" dirty="0">
                <a:solidFill>
                  <a:srgbClr val="000000"/>
                </a:solidFill>
                <a:latin typeface="Garamond" charset="0"/>
              </a:rPr>
              <a:t>.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b="1" dirty="0">
                <a:solidFill>
                  <a:srgbClr val="000000"/>
                </a:solidFill>
                <a:latin typeface="Garamond" charset="0"/>
              </a:rPr>
              <a:t> Infatti il </a:t>
            </a:r>
            <a:r>
              <a:rPr lang="it-IT" b="1" i="1" dirty="0">
                <a:solidFill>
                  <a:srgbClr val="000000"/>
                </a:solidFill>
                <a:latin typeface="Garamond" charset="0"/>
              </a:rPr>
              <a:t>differenziale salariale osservato tra laureati e diplomati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 riflette non solo i </a:t>
            </a:r>
            <a:r>
              <a:rPr lang="it-IT" b="1" dirty="0">
                <a:solidFill>
                  <a:srgbClr val="000000"/>
                </a:solidFill>
                <a:latin typeface="Franklin Gothic Demi" pitchFamily="32" charset="0"/>
              </a:rPr>
              <a:t>rendimenti differenziali dell’università 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ma anche </a:t>
            </a:r>
            <a:r>
              <a:rPr lang="it-IT" b="1" dirty="0">
                <a:solidFill>
                  <a:srgbClr val="000000"/>
                </a:solidFill>
                <a:latin typeface="Franklin Gothic Demi" pitchFamily="32" charset="0"/>
              </a:rPr>
              <a:t>i rendimenti delle diverse capacità </a:t>
            </a:r>
            <a:r>
              <a:rPr lang="it-IT" b="1" dirty="0">
                <a:solidFill>
                  <a:srgbClr val="000000"/>
                </a:solidFill>
                <a:latin typeface="Garamond" charset="0"/>
              </a:rPr>
              <a:t>dei due gruppi.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3200" dirty="0"/>
              <a:t>Come operare la scelta migliore tra lavorare subito e dopo un percorso di studi?</a:t>
            </a:r>
          </a:p>
        </p:txBody>
      </p:sp>
      <p:sp>
        <p:nvSpPr>
          <p:cNvPr id="47107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/>
              <a:t>Riprendiamo il concetto di Valore Presente Scontato (VPS o VP) e consideriamo ogni individuo prima e dopo la scelta (solo 2 periodi)</a:t>
            </a:r>
          </a:p>
          <a:p>
            <a:r>
              <a:rPr lang="it-IT" dirty="0"/>
              <a:t>Nel libro di testo </a:t>
            </a:r>
            <a:r>
              <a:rPr lang="it-IT" dirty="0" err="1"/>
              <a:t>Borjas</a:t>
            </a:r>
            <a:r>
              <a:rPr lang="it-IT" dirty="0"/>
              <a:t> (p. 208) si considerano 2 individui: Wilma e Walter, in 2 periodi del ciclo di vita (primo periodo scuola, secondo lavoro). Si ipotizza inoltre che: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Wilma è adatta ad un lavoro qualificato </a:t>
            </a:r>
            <a:r>
              <a:rPr lang="it-IT" dirty="0"/>
              <a:t>che necessita di scolarizzazione nel primo periodo e lavora solo nel secondo </a:t>
            </a:r>
          </a:p>
          <a:p>
            <a:pPr lvl="1"/>
            <a:r>
              <a:rPr lang="it-IT" dirty="0">
                <a:solidFill>
                  <a:srgbClr val="0070C0"/>
                </a:solidFill>
              </a:rPr>
              <a:t>Walter è adatto ad un lavoro manuale </a:t>
            </a:r>
            <a:r>
              <a:rPr lang="it-IT" dirty="0"/>
              <a:t>e quindi può dedicarsi al lavoro in entrambi i periodi</a:t>
            </a:r>
          </a:p>
          <a:p>
            <a:pPr eaLnBrk="1" hangingPunct="1"/>
            <a:endParaRPr lang="it-IT" dirty="0"/>
          </a:p>
          <a:p>
            <a:pPr eaLnBrk="1" hangingPunct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A9C75-B0B0-441F-BF49-C0451ABDF860}" type="slidenum">
              <a:rPr lang="it-IT" altLang="en-US"/>
              <a:pPr>
                <a:defRPr/>
              </a:pPr>
              <a:t>15</a:t>
            </a:fld>
            <a:endParaRPr lang="it-IT" alt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C314BDB-390F-44DD-95DB-7F0F108E64AA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84662" y="1408611"/>
            <a:ext cx="9927771" cy="5260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200" b="1" i="1" dirty="0">
                <a:solidFill>
                  <a:srgbClr val="000000"/>
                </a:solidFill>
                <a:latin typeface="Garamond" charset="0"/>
              </a:rPr>
              <a:t>La curva salario-istruzione osservata per ogni tipo di lavoratore: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400" b="1" dirty="0">
              <a:solidFill>
                <a:srgbClr val="000000"/>
              </a:solidFill>
              <a:latin typeface="Garamond" charset="0"/>
            </a:endParaRP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400" b="1" dirty="0">
              <a:solidFill>
                <a:srgbClr val="000000"/>
              </a:solidFill>
              <a:latin typeface="Garamond" charset="0"/>
            </a:endParaRP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400" b="1" dirty="0">
              <a:solidFill>
                <a:srgbClr val="000000"/>
              </a:solidFill>
              <a:latin typeface="Garamond" charset="0"/>
            </a:endParaRPr>
          </a:p>
          <a:p>
            <a:pPr algn="just">
              <a:spcBef>
                <a:spcPts val="65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400" b="1" dirty="0">
              <a:solidFill>
                <a:srgbClr val="000000"/>
              </a:solidFill>
              <a:latin typeface="Garamond" charset="0"/>
            </a:endParaRPr>
          </a:p>
          <a:p>
            <a:pPr algn="just">
              <a:spcBef>
                <a:spcPts val="65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Walter,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più bravo in lavoro manuale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, guadagna di più (20.000€) all’anno di quanto guadagnerebbe Wilma se facesse il suo stesso lavoro (15.000€)</a:t>
            </a:r>
          </a:p>
          <a:p>
            <a:pPr algn="just">
              <a:spcBef>
                <a:spcPts val="65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Dato che </a:t>
            </a:r>
            <a:r>
              <a:rPr lang="it-IT" sz="2400" b="1" dirty="0" err="1">
                <a:solidFill>
                  <a:srgbClr val="000000"/>
                </a:solidFill>
                <a:latin typeface="Garamond" charset="0"/>
              </a:rPr>
              <a:t>Wilma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è </a:t>
            </a:r>
            <a:r>
              <a:rPr lang="it-IT" sz="2400" b="1" i="1" dirty="0">
                <a:solidFill>
                  <a:srgbClr val="000000"/>
                </a:solidFill>
                <a:latin typeface="Garamond" charset="0"/>
              </a:rPr>
              <a:t>più brava a fare un lavoro qualificato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, guadagna di più (41.000€) nel suo lavoro di quanto guadagnerebbe Walter (40.000€) </a:t>
            </a:r>
          </a:p>
          <a:p>
            <a:pPr algn="just">
              <a:spcBef>
                <a:spcPts val="65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400" b="1" dirty="0" err="1">
                <a:solidFill>
                  <a:srgbClr val="000000"/>
                </a:solidFill>
                <a:latin typeface="Garamond" charset="0"/>
              </a:rPr>
              <a:t>Hp</a:t>
            </a:r>
            <a:r>
              <a:rPr lang="it-IT" sz="2400" b="1" dirty="0">
                <a:solidFill>
                  <a:srgbClr val="000000"/>
                </a:solidFill>
                <a:latin typeface="Garamond" charset="0"/>
              </a:rPr>
              <a:t>.: entrambi hanno lo stesso tasso di sconto r = 10%. </a:t>
            </a:r>
          </a:p>
          <a:p>
            <a:pPr algn="just">
              <a:spcBef>
                <a:spcPts val="650"/>
              </a:spcBef>
              <a:buClr>
                <a:srgbClr val="666600"/>
              </a:buClr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400" b="1" dirty="0">
              <a:solidFill>
                <a:srgbClr val="000000"/>
              </a:solidFill>
              <a:latin typeface="Garamond" charset="0"/>
            </a:endParaRPr>
          </a:p>
        </p:txBody>
      </p:sp>
      <p:graphicFrame>
        <p:nvGraphicFramePr>
          <p:cNvPr id="9220" name="Group 4"/>
          <p:cNvGraphicFramePr>
            <a:graphicFrameLocks noGrp="1"/>
          </p:cNvGraphicFramePr>
          <p:nvPr/>
        </p:nvGraphicFramePr>
        <p:xfrm>
          <a:off x="2855641" y="1916833"/>
          <a:ext cx="7059613" cy="1587501"/>
        </p:xfrm>
        <a:graphic>
          <a:graphicData uri="http://schemas.openxmlformats.org/drawingml/2006/table">
            <a:tbl>
              <a:tblPr/>
              <a:tblGrid>
                <a:gridCol w="235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ＭＳ Ｐゴシック" charset="-128"/>
                          <a:cs typeface="Times New Roman" pitchFamily="16" charset="0"/>
                        </a:rPr>
                        <a:t>Lavoratore</a:t>
                      </a:r>
                    </a:p>
                  </a:txBody>
                  <a:tcPr marL="90000" marR="90000" marT="56880" marB="46800" horzOverflow="overflow">
                    <a:lnL>
                      <a:noFill/>
                    </a:lnL>
                    <a:lnR>
                      <a:noFill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ＭＳ Ｐゴシック" charset="-128"/>
                          <a:cs typeface="Times New Roman" pitchFamily="16" charset="0"/>
                        </a:rPr>
                        <a:t>Guadagni di un lavoro manuale</a:t>
                      </a:r>
                    </a:p>
                  </a:txBody>
                  <a:tcPr marL="90000" marR="90000" marT="56880" marB="46800" horzOverflow="overflow">
                    <a:lnL>
                      <a:noFill/>
                    </a:lnL>
                    <a:lnR>
                      <a:noFill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ＭＳ Ｐゴシック" charset="-128"/>
                          <a:cs typeface="Times New Roman" pitchFamily="16" charset="0"/>
                        </a:rPr>
                        <a:t>Guadagni di un lavoro qualificato</a:t>
                      </a:r>
                    </a:p>
                  </a:txBody>
                  <a:tcPr marL="90000" marR="90000" marT="56880" marB="46800" horzOverflow="overflow">
                    <a:lnL>
                      <a:noFill/>
                    </a:lnL>
                    <a:lnR>
                      <a:noFill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ＭＳ Ｐゴシック" charset="-128"/>
                          <a:cs typeface="Times New Roman" pitchFamily="16" charset="0"/>
                        </a:rPr>
                        <a:t>Walter</a:t>
                      </a:r>
                    </a:p>
                  </a:txBody>
                  <a:tcPr marL="90000" marR="90000" marT="56880" marB="46800" horzOverflow="overflow">
                    <a:lnL>
                      <a:noFill/>
                    </a:lnL>
                    <a:lnR>
                      <a:noFill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ＭＳ Ｐゴシック" charset="-128"/>
                          <a:cs typeface="Times New Roman" pitchFamily="16" charset="0"/>
                        </a:rPr>
                        <a:t>20.000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pitchFamily="16" charset="0"/>
                        </a:rPr>
                        <a:t>€</a:t>
                      </a:r>
                    </a:p>
                  </a:txBody>
                  <a:tcPr marL="90000" marR="90000" marT="56880" marB="46800" horzOverflow="overflow">
                    <a:lnL>
                      <a:noFill/>
                    </a:lnL>
                    <a:lnR>
                      <a:noFill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ＭＳ Ｐゴシック" charset="-128"/>
                          <a:cs typeface="Times New Roman" pitchFamily="16" charset="0"/>
                        </a:rPr>
                        <a:t>40.000</a:t>
                      </a: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pitchFamily="16" charset="0"/>
                        </a:rPr>
                        <a:t>€</a:t>
                      </a:r>
                    </a:p>
                  </a:txBody>
                  <a:tcPr marL="90000" marR="90000" marT="56880" marB="46800" horzOverflow="overflow">
                    <a:lnL>
                      <a:noFill/>
                    </a:lnL>
                    <a:lnR>
                      <a:noFill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ＭＳ Ｐゴシック" charset="-128"/>
                          <a:cs typeface="Times New Roman" pitchFamily="16" charset="0"/>
                        </a:rPr>
                        <a:t>Wilma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ＭＳ Ｐゴシック" charset="-128"/>
                        <a:cs typeface="Times New Roman" pitchFamily="16" charset="0"/>
                      </a:endParaRPr>
                    </a:p>
                  </a:txBody>
                  <a:tcPr marL="90000" marR="90000" marT="568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ＭＳ Ｐゴシック" charset="-128"/>
                          <a:cs typeface="Times New Roman" pitchFamily="16" charset="0"/>
                        </a:rPr>
                        <a:t>15.000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pitchFamily="16" charset="0"/>
                        </a:rPr>
                        <a:t>€</a:t>
                      </a:r>
                    </a:p>
                  </a:txBody>
                  <a:tcPr marL="90000" marR="90000" marT="568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ＭＳ Ｐゴシック" charset="-128"/>
                          <a:cs typeface="Times New Roman" pitchFamily="16" charset="0"/>
                        </a:rPr>
                        <a:t>41.000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-128"/>
                          <a:cs typeface="Times New Roman" pitchFamily="16" charset="0"/>
                        </a:rPr>
                        <a:t>€</a:t>
                      </a:r>
                    </a:p>
                  </a:txBody>
                  <a:tcPr marL="90000" marR="90000" marT="568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>
          <a:xfrm>
            <a:off x="879567" y="274638"/>
            <a:ext cx="10210799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it-IT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Un esempio numerico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58091" y="1690688"/>
            <a:ext cx="9237254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I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valori presenti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dei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flussi alternativi di guadagni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di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Walter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sono:</a:t>
            </a:r>
          </a:p>
          <a:p>
            <a:pPr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 Se non va a scuola =                                       </a:t>
            </a:r>
          </a:p>
          <a:p>
            <a:pPr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800" b="1" dirty="0">
              <a:solidFill>
                <a:srgbClr val="000000"/>
              </a:solidFill>
              <a:latin typeface="Garamond" charset="0"/>
            </a:endParaRPr>
          </a:p>
          <a:p>
            <a:pPr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 Se va a scuola =                                                </a:t>
            </a:r>
          </a:p>
          <a:p>
            <a:pPr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800" b="1" dirty="0">
              <a:solidFill>
                <a:srgbClr val="000000"/>
              </a:solidFill>
              <a:latin typeface="Garamond" charset="0"/>
            </a:endParaRPr>
          </a:p>
          <a:p>
            <a:pPr algn="just"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=&gt; Walter deciderà di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non andare a scuola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e sarà un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lavoratore manuale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.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6589845" y="2544391"/>
            <a:ext cx="1008112" cy="64807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400">
              <a:solidFill>
                <a:schemeClr val="bg1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D61CFB4-6F92-4CC3-9FB5-5257D191F018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24000" y="321945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07305"/>
              </p:ext>
            </p:extLst>
          </p:nvPr>
        </p:nvGraphicFramePr>
        <p:xfrm>
          <a:off x="4502332" y="2534750"/>
          <a:ext cx="309562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4" imgW="1714500" imgH="419100" progId="Equation.3">
                  <p:embed/>
                </p:oleObj>
              </mc:Choice>
              <mc:Fallback>
                <p:oleObj r:id="rId4" imgW="1714500" imgH="419100" progId="Equation.3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332" y="2534750"/>
                        <a:ext cx="309562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48257"/>
              </p:ext>
            </p:extLst>
          </p:nvPr>
        </p:nvGraphicFramePr>
        <p:xfrm>
          <a:off x="3855630" y="3569846"/>
          <a:ext cx="24860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6" imgW="1371600" imgH="419100" progId="Equation.3">
                  <p:embed/>
                </p:oleObj>
              </mc:Choice>
              <mc:Fallback>
                <p:oleObj r:id="rId6" imgW="1371600" imgH="419100" progId="Equation.3">
                  <p:embed/>
                  <p:pic>
                    <p:nvPicPr>
                      <p:cNvPr id="102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630" y="3569846"/>
                        <a:ext cx="248602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Un lavoratore adatto ad un posto di lavoro manuale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92629" y="1690688"/>
            <a:ext cx="9559471" cy="425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I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valori presenti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dei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flussi dei guadagni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potenziali di </a:t>
            </a:r>
            <a:r>
              <a:rPr lang="it-IT" sz="2800" b="1" dirty="0" err="1">
                <a:solidFill>
                  <a:srgbClr val="000000"/>
                </a:solidFill>
                <a:latin typeface="Garamond" charset="0"/>
              </a:rPr>
              <a:t>Wilma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sono:</a:t>
            </a:r>
          </a:p>
          <a:p>
            <a:pPr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  Se non va a scuola =</a:t>
            </a:r>
          </a:p>
          <a:p>
            <a:pPr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800" b="1" dirty="0">
              <a:solidFill>
                <a:srgbClr val="000000"/>
              </a:solidFill>
              <a:latin typeface="Garamond" charset="0"/>
            </a:endParaRPr>
          </a:p>
          <a:p>
            <a:pPr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  Se va a scuola =</a:t>
            </a:r>
          </a:p>
          <a:p>
            <a:pPr algn="just"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800" b="1" dirty="0">
              <a:solidFill>
                <a:srgbClr val="000000"/>
              </a:solidFill>
              <a:latin typeface="Garamond" charset="0"/>
            </a:endParaRPr>
          </a:p>
          <a:p>
            <a:pPr algn="just"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=&gt; </a:t>
            </a:r>
            <a:r>
              <a:rPr lang="it-IT" sz="2800" b="1" dirty="0" err="1">
                <a:solidFill>
                  <a:srgbClr val="000000"/>
                </a:solidFill>
                <a:latin typeface="Garamond" charset="0"/>
              </a:rPr>
              <a:t>Wilma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va a scuola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nel primo periodo e lavora come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colletto bianco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nel secondo.</a:t>
            </a:r>
          </a:p>
        </p:txBody>
      </p:sp>
      <p:sp>
        <p:nvSpPr>
          <p:cNvPr id="9" name="Rettangolo 8"/>
          <p:cNvSpPr/>
          <p:nvPr/>
        </p:nvSpPr>
        <p:spPr bwMode="auto">
          <a:xfrm>
            <a:off x="5337561" y="3610211"/>
            <a:ext cx="1008112" cy="64807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it-IT" sz="2400">
              <a:solidFill>
                <a:schemeClr val="bg1"/>
              </a:solidFill>
              <a:latin typeface="Verdana" charset="0"/>
              <a:ea typeface="ＭＳ Ｐゴシック" charset="-128"/>
            </a:endParaRPr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33B0583-A4B2-4405-8791-029C694B27E0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24000" y="321945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20286"/>
              </p:ext>
            </p:extLst>
          </p:nvPr>
        </p:nvGraphicFramePr>
        <p:xfrm>
          <a:off x="4406200" y="2553654"/>
          <a:ext cx="305593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r:id="rId4" imgW="1689100" imgH="419100" progId="Equation.3">
                  <p:embed/>
                </p:oleObj>
              </mc:Choice>
              <mc:Fallback>
                <p:oleObj r:id="rId4" imgW="1689100" imgH="419100" progId="Equation.3">
                  <p:embed/>
                  <p:pic>
                    <p:nvPicPr>
                      <p:cNvPr id="112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200" y="2553654"/>
                        <a:ext cx="3055937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524000" y="3219450"/>
            <a:ext cx="9144000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361176"/>
              </p:ext>
            </p:extLst>
          </p:nvPr>
        </p:nvGraphicFramePr>
        <p:xfrm>
          <a:off x="3830277" y="3598068"/>
          <a:ext cx="24860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r:id="rId6" imgW="1371600" imgH="419100" progId="Equation.3">
                  <p:embed/>
                </p:oleObj>
              </mc:Choice>
              <mc:Fallback>
                <p:oleObj r:id="rId6" imgW="1371600" imgH="419100" progId="Equation.3">
                  <p:embed/>
                  <p:pic>
                    <p:nvPicPr>
                      <p:cNvPr id="11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277" y="3598068"/>
                        <a:ext cx="248602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Un lavoratore adatto ad un posto di lavoro qualificato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3D70B4B-BDFF-42C7-B15E-6E58E8050A04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67608" y="-76200"/>
            <a:ext cx="7643192" cy="1493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solidFill>
                <a:srgbClr val="999900"/>
              </a:solidFill>
              <a:latin typeface="Garamond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33235" y="1769926"/>
            <a:ext cx="10125529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Se queste scelte fossero generalizzate, i guadagni degli individui che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non vanno a scuola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e sono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lavoratori manuali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, come Walter sarebbero: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VP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guadagni = </a:t>
            </a:r>
            <a:r>
              <a:rPr lang="it-IT" sz="2800" b="1" dirty="0">
                <a:solidFill>
                  <a:srgbClr val="FF0000"/>
                </a:solidFill>
                <a:latin typeface="Garamond" charset="0"/>
              </a:rPr>
              <a:t>38.182€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I guadagni degli individui che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vanno a scuola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e sono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lavoratori qualificati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, come Wilma: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VP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guadagni = </a:t>
            </a:r>
            <a:r>
              <a:rPr lang="it-IT" sz="2800" b="1" dirty="0">
                <a:solidFill>
                  <a:srgbClr val="FF0000"/>
                </a:solidFill>
                <a:latin typeface="Garamond" charset="0"/>
              </a:rPr>
              <a:t>37.237€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Symbol" charset="2"/>
              <a:buChar char="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Guadagno di  cha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va a scuola &lt;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guadagno di chi 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non va a scuola!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Symbol" charset="2"/>
              <a:buChar char="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Allora </a:t>
            </a:r>
            <a:r>
              <a:rPr lang="it-IT" sz="2800" b="1" dirty="0" err="1">
                <a:solidFill>
                  <a:srgbClr val="000000"/>
                </a:solidFill>
                <a:latin typeface="Garamond" charset="0"/>
              </a:rPr>
              <a:t>Wilma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ha fatto un terribile errore e quindi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rifiutiamo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il modello del capitale umano?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Quali dati osserviamo sul mercato del lavoro?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681D5E-863B-4E2C-B6B7-C0E108E3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primo riassunto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F63D07-EA85-4D82-9D75-AF6A7594F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7278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Abbiamo visto nella lezione precedente come gli individui domandino </a:t>
            </a:r>
            <a:r>
              <a:rPr lang="it-IT" u="sng" dirty="0"/>
              <a:t>istruzione</a:t>
            </a:r>
            <a:r>
              <a:rPr lang="it-IT" dirty="0"/>
              <a:t> oggi </a:t>
            </a:r>
            <a:r>
              <a:rPr lang="it-IT" dirty="0">
                <a:solidFill>
                  <a:srgbClr val="FF0000"/>
                </a:solidFill>
              </a:rPr>
              <a:t>per migliorare le prospettive di vita e reddito </a:t>
            </a:r>
            <a:r>
              <a:rPr lang="it-IT" dirty="0"/>
              <a:t>domani.</a:t>
            </a:r>
          </a:p>
          <a:p>
            <a:r>
              <a:rPr lang="it-IT" dirty="0"/>
              <a:t>L’istruzione può essere pensata come un </a:t>
            </a:r>
            <a:r>
              <a:rPr lang="it-IT" dirty="0">
                <a:solidFill>
                  <a:srgbClr val="FF0000"/>
                </a:solidFill>
              </a:rPr>
              <a:t>bene d’investimento </a:t>
            </a:r>
            <a:r>
              <a:rPr lang="it-IT" dirty="0"/>
              <a:t>e può essere accumulata negli individui che la useranno nel processo produttivo (oltre che per migliorare il proprio benessere in termini culturali, di salute, di sicurezza, informazione, ecc.)</a:t>
            </a:r>
          </a:p>
          <a:p>
            <a:r>
              <a:rPr lang="it-IT" dirty="0"/>
              <a:t>Se incorporano </a:t>
            </a:r>
            <a:r>
              <a:rPr lang="it-IT" dirty="0">
                <a:solidFill>
                  <a:srgbClr val="FF0000"/>
                </a:solidFill>
              </a:rPr>
              <a:t>maggiore conoscenza i lavoratori saranno più produttivi </a:t>
            </a:r>
            <a:r>
              <a:rPr lang="it-IT" dirty="0"/>
              <a:t>e le imprese saranno disposte a retribuirli di più</a:t>
            </a:r>
          </a:p>
          <a:p>
            <a:r>
              <a:rPr lang="it-IT" dirty="0"/>
              <a:t>A differenza del capitale produttivo e finanziario, il </a:t>
            </a:r>
            <a:r>
              <a:rPr lang="it-IT" dirty="0">
                <a:solidFill>
                  <a:srgbClr val="FF0000"/>
                </a:solidFill>
              </a:rPr>
              <a:t>capitale umano non può essere trasferito ad altri</a:t>
            </a:r>
            <a:r>
              <a:rPr lang="it-IT" dirty="0"/>
              <a:t> e nemmeno venduto, perché incorporato negli individui</a:t>
            </a:r>
          </a:p>
          <a:p>
            <a:r>
              <a:rPr lang="it-IT" dirty="0">
                <a:solidFill>
                  <a:srgbClr val="FF0000"/>
                </a:solidFill>
              </a:rPr>
              <a:t>Per ottenerlo occorrono investimenti finanziari </a:t>
            </a:r>
            <a:r>
              <a:rPr lang="it-IT" dirty="0"/>
              <a:t>(famiglia o banche) per far fronte a costi diretti e alla rinuncia ai redditi acquisibili con il lavoro, inoltre </a:t>
            </a:r>
            <a:r>
              <a:rPr lang="it-IT" dirty="0">
                <a:solidFill>
                  <a:srgbClr val="FF0000"/>
                </a:solidFill>
              </a:rPr>
              <a:t>la scelta </a:t>
            </a:r>
            <a:r>
              <a:rPr lang="it-IT" dirty="0"/>
              <a:t>se e quanto istruirsi </a:t>
            </a:r>
            <a:r>
              <a:rPr lang="it-IT" dirty="0">
                <a:solidFill>
                  <a:srgbClr val="FF0000"/>
                </a:solidFill>
              </a:rPr>
              <a:t>dipende dalle capacità/abilità</a:t>
            </a:r>
            <a:r>
              <a:rPr lang="it-IT" dirty="0"/>
              <a:t> individuali</a:t>
            </a:r>
          </a:p>
          <a:p>
            <a:r>
              <a:rPr lang="it-IT" dirty="0">
                <a:solidFill>
                  <a:srgbClr val="FF0000"/>
                </a:solidFill>
              </a:rPr>
              <a:t>Il rendimento che si estrae dall’istruzione dipende</a:t>
            </a:r>
            <a:r>
              <a:rPr lang="it-IT" dirty="0"/>
              <a:t> quindi dal differenziale salariale e di reddito che si ottiene con diversi livelli di istruzione, </a:t>
            </a:r>
            <a:r>
              <a:rPr lang="it-IT" u="sng" dirty="0"/>
              <a:t>condizionatamente</a:t>
            </a:r>
            <a:r>
              <a:rPr lang="it-IT" dirty="0"/>
              <a:t> al livello di </a:t>
            </a:r>
            <a:r>
              <a:rPr lang="it-IT" dirty="0">
                <a:solidFill>
                  <a:srgbClr val="FF0000"/>
                </a:solidFill>
              </a:rPr>
              <a:t>abilità</a:t>
            </a:r>
            <a:r>
              <a:rPr lang="it-IT" dirty="0"/>
              <a:t> posseduto, ma anche da f</a:t>
            </a:r>
            <a:r>
              <a:rPr lang="it-IT" dirty="0">
                <a:solidFill>
                  <a:srgbClr val="FF0000"/>
                </a:solidFill>
              </a:rPr>
              <a:t>attori di ordine familiare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sociale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ambientale</a:t>
            </a:r>
            <a:r>
              <a:rPr lang="it-IT" dirty="0"/>
              <a:t>, dal </a:t>
            </a:r>
            <a:r>
              <a:rPr lang="it-IT" dirty="0">
                <a:solidFill>
                  <a:srgbClr val="FF0000"/>
                </a:solidFill>
              </a:rPr>
              <a:t>tipo di scuola</a:t>
            </a:r>
            <a:r>
              <a:rPr lang="it-IT" dirty="0"/>
              <a:t>….</a:t>
            </a:r>
          </a:p>
          <a:p>
            <a:r>
              <a:rPr lang="it-IT" dirty="0"/>
              <a:t>E ancora, essendo una scelta individuale, essa può essere condizionata da problemi di </a:t>
            </a:r>
            <a:r>
              <a:rPr lang="it-IT" dirty="0">
                <a:solidFill>
                  <a:srgbClr val="FF0000"/>
                </a:solidFill>
              </a:rPr>
              <a:t>autoselezione</a:t>
            </a:r>
          </a:p>
        </p:txBody>
      </p:sp>
    </p:spTree>
    <p:extLst>
      <p:ext uri="{BB962C8B-B14F-4D97-AF65-F5344CB8AC3E}">
        <p14:creationId xmlns:p14="http://schemas.microsoft.com/office/powerpoint/2010/main" val="330058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1A74CC4-F69A-496D-9D0F-92E9C5A03747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1501232"/>
            <a:ext cx="10363200" cy="46992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Poiché i lavoratori si combinano con particolari occupazioni questo è un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confronto irrilevante: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Symbol" charset="2"/>
              <a:buChar char="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Sia Walter che </a:t>
            </a:r>
            <a:r>
              <a:rPr lang="it-IT" sz="2800" b="1" dirty="0" err="1">
                <a:solidFill>
                  <a:srgbClr val="000000"/>
                </a:solidFill>
                <a:latin typeface="Garamond" charset="0"/>
              </a:rPr>
              <a:t>Wilma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hanno fatto la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scelta giusta.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dirty="0">
                <a:solidFill>
                  <a:srgbClr val="000000"/>
                </a:solidFill>
                <a:latin typeface="Garamond" charset="0"/>
              </a:rPr>
              <a:t>Il </a:t>
            </a:r>
            <a:r>
              <a:rPr lang="it-IT" sz="2800" dirty="0">
                <a:solidFill>
                  <a:srgbClr val="000000"/>
                </a:solidFill>
                <a:latin typeface="Franklin Gothic Medium" charset="0"/>
              </a:rPr>
              <a:t>confronto</a:t>
            </a:r>
            <a:r>
              <a:rPr lang="it-IT" sz="2800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dei guadagni dei due tipi di lavoratori (come mele e arance) è </a:t>
            </a:r>
            <a:r>
              <a:rPr lang="it-IT" sz="2800" dirty="0">
                <a:solidFill>
                  <a:srgbClr val="000000"/>
                </a:solidFill>
                <a:latin typeface="Franklin Gothic Medium" charset="0"/>
              </a:rPr>
              <a:t>contaminato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dalla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distorsione della selezione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(</a:t>
            </a:r>
            <a:r>
              <a:rPr lang="it-IT" sz="2800" b="1" i="1" dirty="0" err="1">
                <a:solidFill>
                  <a:srgbClr val="FF0000"/>
                </a:solidFill>
                <a:latin typeface="Garamond" charset="0"/>
              </a:rPr>
              <a:t>selection</a:t>
            </a:r>
            <a:r>
              <a:rPr lang="it-IT" sz="2800" b="1" i="1" dirty="0">
                <a:solidFill>
                  <a:srgbClr val="FF0000"/>
                </a:solidFill>
                <a:latin typeface="Garamond" charset="0"/>
              </a:rPr>
              <a:t> </a:t>
            </a:r>
            <a:r>
              <a:rPr lang="it-IT" sz="2800" b="1" i="1" dirty="0" err="1">
                <a:solidFill>
                  <a:srgbClr val="FF0000"/>
                </a:solidFill>
                <a:latin typeface="Garamond" charset="0"/>
              </a:rPr>
              <a:t>bias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), cioè i lavoratori si </a:t>
            </a:r>
            <a:r>
              <a:rPr lang="it-IT" sz="2800" b="1" dirty="0" err="1">
                <a:solidFill>
                  <a:srgbClr val="000000"/>
                </a:solidFill>
                <a:latin typeface="Franklin Gothic Medium" charset="0"/>
              </a:rPr>
              <a:t>autoselezionano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nei lavori per cui sono più adatti:</a:t>
            </a:r>
          </a:p>
          <a:p>
            <a:pPr algn="just"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=&gt; Nel nostro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esempio numerico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il problema di selezione ci porta </a:t>
            </a:r>
            <a:r>
              <a:rPr lang="it-IT" sz="2800" b="1" dirty="0">
                <a:solidFill>
                  <a:srgbClr val="FF0000"/>
                </a:solidFill>
                <a:latin typeface="Garamond" charset="0"/>
              </a:rPr>
              <a:t>erroneamente a rifiutare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la validità del modello del capitale umano.</a:t>
            </a:r>
            <a:r>
              <a:rPr lang="it-IT" sz="2800" dirty="0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ts val="700"/>
              </a:spcBef>
              <a:buSzPct val="75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problema dell’autoselezione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87C77E-AF7F-41C1-9F69-3F05C190C7DC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8977" y="1750424"/>
            <a:ext cx="10054046" cy="45371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charset="2"/>
              <a:buChar char="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Si usano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tecniche statistiche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, conosciute come le “correzioni del </a:t>
            </a:r>
            <a:r>
              <a:rPr lang="it-IT" sz="2800" b="1" i="1" dirty="0" err="1">
                <a:solidFill>
                  <a:srgbClr val="000000"/>
                </a:solidFill>
                <a:latin typeface="Garamond" charset="0"/>
              </a:rPr>
              <a:t>selection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 </a:t>
            </a:r>
            <a:r>
              <a:rPr lang="it-IT" sz="2800" b="1" i="1" dirty="0" err="1">
                <a:solidFill>
                  <a:srgbClr val="000000"/>
                </a:solidFill>
                <a:latin typeface="Garamond" charset="0"/>
              </a:rPr>
              <a:t>bias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” (o “correzioni del disturbo della selezione”) per prevedere il guadagno di un diplomato se avesse frequentato l’università e viceversa.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Quindi si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stimano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i profili età – guadagni del ciclo vitale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per le due alternative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(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università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o 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diploma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) </a:t>
            </a:r>
            <a:r>
              <a:rPr lang="it-IT" sz="2800" b="1" u="sng" dirty="0">
                <a:solidFill>
                  <a:srgbClr val="000000"/>
                </a:solidFill>
                <a:latin typeface="Garamond" charset="0"/>
              </a:rPr>
              <a:t>per un gran numero di lavoratori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.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 L’analisi empirica in genere </a:t>
            </a:r>
            <a:r>
              <a:rPr lang="it-IT" sz="2800" b="1" dirty="0">
                <a:solidFill>
                  <a:srgbClr val="000000"/>
                </a:solidFill>
                <a:latin typeface="Franklin Gothic Medium" charset="0"/>
              </a:rPr>
              <a:t>conferma le ipotesi </a:t>
            </a:r>
            <a:r>
              <a:rPr lang="it-IT" sz="2800" b="1" dirty="0">
                <a:solidFill>
                  <a:srgbClr val="000000"/>
                </a:solidFill>
                <a:latin typeface="Garamond" charset="0"/>
              </a:rPr>
              <a:t>base della teoria: in media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, </a:t>
            </a:r>
            <a:r>
              <a:rPr lang="it-IT" sz="2800" b="1" i="1" dirty="0">
                <a:solidFill>
                  <a:srgbClr val="FF0000"/>
                </a:solidFill>
                <a:latin typeface="Garamond" charset="0"/>
              </a:rPr>
              <a:t>i lavoratori scelgono l’opzione di istruzione che massimizza il VP dei guadagni di tutta la vita</a:t>
            </a:r>
            <a:r>
              <a:rPr lang="it-IT" sz="2800" b="1" i="1" dirty="0">
                <a:solidFill>
                  <a:srgbClr val="000000"/>
                </a:solidFill>
                <a:latin typeface="Garamond" charset="0"/>
              </a:rPr>
              <a:t>. 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correggere il </a:t>
            </a:r>
            <a:r>
              <a:rPr lang="it-IT" dirty="0" err="1"/>
              <a:t>selection</a:t>
            </a:r>
            <a:r>
              <a:rPr lang="it-IT" dirty="0"/>
              <a:t> </a:t>
            </a:r>
            <a:r>
              <a:rPr lang="it-IT" dirty="0" err="1"/>
              <a:t>bias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2A73002-65DE-44A1-952E-EF0EDCBB91D2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empirici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 dati indicano che:</a:t>
            </a:r>
          </a:p>
          <a:p>
            <a:r>
              <a:rPr lang="it-IT" i="1" dirty="0"/>
              <a:t>se diplomato e laureato </a:t>
            </a:r>
            <a:r>
              <a:rPr lang="it-IT" dirty="0"/>
              <a:t>occupano un </a:t>
            </a:r>
            <a:r>
              <a:rPr lang="it-IT" dirty="0">
                <a:solidFill>
                  <a:srgbClr val="FF0000"/>
                </a:solidFill>
              </a:rPr>
              <a:t>posto di lavoro che richiede un titolo di scuola superiore</a:t>
            </a:r>
            <a:r>
              <a:rPr lang="it-IT" dirty="0"/>
              <a:t> =&gt; </a:t>
            </a:r>
            <a:r>
              <a:rPr lang="it-IT" b="1" dirty="0"/>
              <a:t>diplomato è più produttivo</a:t>
            </a:r>
            <a:r>
              <a:rPr lang="it-IT" dirty="0"/>
              <a:t>. </a:t>
            </a:r>
          </a:p>
          <a:p>
            <a:r>
              <a:rPr lang="it-IT" i="1" dirty="0"/>
              <a:t>se diplomato e laureato </a:t>
            </a:r>
            <a:r>
              <a:rPr lang="it-IT" dirty="0"/>
              <a:t>occupano un </a:t>
            </a:r>
            <a:r>
              <a:rPr lang="it-IT" dirty="0">
                <a:solidFill>
                  <a:srgbClr val="0070C0"/>
                </a:solidFill>
              </a:rPr>
              <a:t>posto di lavoro che richiede la laurea </a:t>
            </a:r>
            <a:r>
              <a:rPr lang="it-IT" dirty="0"/>
              <a:t>=&gt; </a:t>
            </a:r>
            <a:r>
              <a:rPr lang="it-IT" b="1" dirty="0"/>
              <a:t>laureato è più produttivo</a:t>
            </a:r>
            <a:r>
              <a:rPr lang="it-IT" dirty="0"/>
              <a:t>.</a:t>
            </a:r>
          </a:p>
          <a:p>
            <a:r>
              <a:rPr lang="it-IT" dirty="0"/>
              <a:t>=&gt; esistono </a:t>
            </a:r>
            <a:r>
              <a:rPr lang="it-IT" u="sng" dirty="0"/>
              <a:t>vari tipi di capacità </a:t>
            </a:r>
            <a:r>
              <a:rPr lang="it-IT" dirty="0"/>
              <a:t>e ognuno di noi può essere particolarmente adatto a fare alcune cose e  inadatto a farne altre: alcuni lavoratori hanno un vantaggio comparato nel fare un lavoro qualificato, altri no. Il problema che abbiamo è come misurare questa capacità…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84362-3A46-4E2E-B68D-B357DF1B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69" y="274320"/>
            <a:ext cx="9473619" cy="634400"/>
          </a:xfrm>
        </p:spPr>
        <p:txBody>
          <a:bodyPr>
            <a:noAutofit/>
          </a:bodyPr>
          <a:lstStyle/>
          <a:p>
            <a:r>
              <a:rPr lang="it-IT" sz="2800" b="1" dirty="0"/>
              <a:t>Dove posso trovare dati/analisi sulla qualità delle competenze? Servono per l’occupazione? </a:t>
            </a:r>
            <a:r>
              <a:rPr lang="it-IT" sz="2800" dirty="0">
                <a:hlinkClick r:id="rId2"/>
              </a:rPr>
              <a:t>Indagine PIAAC OCSE</a:t>
            </a:r>
            <a:endParaRPr lang="it-IT" sz="28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29D572-6D02-4BA3-9E73-5AFF5C814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173478"/>
            <a:ext cx="6197985" cy="489654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4E23690-7D67-4FC7-8443-E53C964EF81D}"/>
              </a:ext>
            </a:extLst>
          </p:cNvPr>
          <p:cNvSpPr/>
          <p:nvPr/>
        </p:nvSpPr>
        <p:spPr>
          <a:xfrm>
            <a:off x="2423592" y="633478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eciliaLTStd-Roman"/>
              </a:rPr>
              <a:t>OECD (2019), </a:t>
            </a:r>
            <a:r>
              <a:rPr lang="en-US" sz="1400" i="1" dirty="0">
                <a:latin typeface="CaeciliaLTStd-Italic"/>
              </a:rPr>
              <a:t>Skills Matter: Additional Results from the Survey of Adult Skills</a:t>
            </a:r>
            <a:r>
              <a:rPr lang="en-US" sz="1400" dirty="0">
                <a:latin typeface="CaeciliaLTStd-Roman"/>
              </a:rPr>
              <a:t>, OECD Skills Studies, OECD; p. 114</a:t>
            </a:r>
          </a:p>
          <a:p>
            <a:r>
              <a:rPr lang="en-US" sz="1400" dirty="0">
                <a:latin typeface="CaeciliaLTStd-Roman"/>
              </a:rPr>
              <a:t>Publishing, Paris, </a:t>
            </a:r>
            <a:r>
              <a:rPr lang="en-US" sz="1400" i="1" dirty="0">
                <a:latin typeface="CaeciliaLTStd-Italic"/>
              </a:rPr>
              <a:t>https://doi.org/10.1787/1f029d8f-en</a:t>
            </a:r>
            <a:r>
              <a:rPr lang="en-US" sz="1400" dirty="0">
                <a:latin typeface="CaeciliaLTStd-Roman"/>
              </a:rPr>
              <a:t>.</a:t>
            </a:r>
            <a:endParaRPr lang="it-IT" sz="1400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D8AD5361-C18D-4ABD-9A35-FD58ECF225BA}"/>
              </a:ext>
            </a:extLst>
          </p:cNvPr>
          <p:cNvSpPr/>
          <p:nvPr/>
        </p:nvSpPr>
        <p:spPr>
          <a:xfrm>
            <a:off x="7981203" y="2279211"/>
            <a:ext cx="144016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680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03F0E2-2A0F-4441-81FD-33D9B2AA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ma ha un effetto contenuto sui salari in Italia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2466471-5A5B-42FF-A81F-EE6093726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516" y="1337266"/>
            <a:ext cx="6336704" cy="4870646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80D192A-2DBB-413F-AE92-B39E46FBA8DD}"/>
              </a:ext>
            </a:extLst>
          </p:cNvPr>
          <p:cNvSpPr/>
          <p:nvPr/>
        </p:nvSpPr>
        <p:spPr>
          <a:xfrm>
            <a:off x="2567608" y="6151307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eciliaLTStd-Roman"/>
              </a:rPr>
              <a:t>OECD (2019), </a:t>
            </a:r>
            <a:r>
              <a:rPr lang="en-US" sz="1400" i="1" dirty="0">
                <a:latin typeface="CaeciliaLTStd-Italic"/>
              </a:rPr>
              <a:t>Skills Matter: Additional Results from the Survey of Adult Skills</a:t>
            </a:r>
            <a:r>
              <a:rPr lang="en-US" sz="1400" dirty="0">
                <a:latin typeface="CaeciliaLTStd-Roman"/>
              </a:rPr>
              <a:t>, OECD Skills Studies, OECD: p. 30</a:t>
            </a:r>
          </a:p>
          <a:p>
            <a:r>
              <a:rPr lang="en-US" sz="1400" dirty="0">
                <a:latin typeface="CaeciliaLTStd-Roman"/>
              </a:rPr>
              <a:t>Publishing, Paris, </a:t>
            </a:r>
            <a:r>
              <a:rPr lang="en-US" sz="1400" i="1" dirty="0">
                <a:latin typeface="CaeciliaLTStd-Italic"/>
              </a:rPr>
              <a:t>https://doi.org/10.1787/1f029d8f-en</a:t>
            </a:r>
            <a:r>
              <a:rPr lang="en-US" sz="1400" dirty="0">
                <a:latin typeface="CaeciliaLTStd-Roman"/>
              </a:rPr>
              <a:t>.</a:t>
            </a:r>
            <a:endParaRPr lang="it-IT" sz="1400" dirty="0"/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127E2507-1343-435A-94EC-3DE39BCD66F1}"/>
              </a:ext>
            </a:extLst>
          </p:cNvPr>
          <p:cNvSpPr/>
          <p:nvPr/>
        </p:nvSpPr>
        <p:spPr>
          <a:xfrm>
            <a:off x="3151988" y="3014045"/>
            <a:ext cx="144016" cy="216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92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 Una valutazione  dell’investimento in istruzione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Studiare di più rende di più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24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dirty="0"/>
              <a:t>Verifichiamo con i dati se la scelta formativa produce vantaggi </a:t>
            </a:r>
            <a:r>
              <a:rPr lang="it-IT" dirty="0">
                <a:solidFill>
                  <a:srgbClr val="0000FF"/>
                </a:solidFill>
              </a:rPr>
              <a:t>privati </a:t>
            </a:r>
            <a:r>
              <a:rPr lang="it-IT" dirty="0"/>
              <a:t>connessi ai livelli di istruzione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u="sng" dirty="0"/>
              <a:t>Cosa determina la scelta di istruirsi? 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/>
              <a:t>Preferenze rispetto allo studio dopo la scuola dell’obbligo (utilità ricavata dallo studio)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/>
              <a:t>Rendimento dell’istruzione superiore e universitaria (investimento sul futuro, misurato dal Valore Presente Scontato dei redditi futuri)</a:t>
            </a:r>
            <a:endParaRPr lang="it-IT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u="sng" dirty="0"/>
              <a:t>Quali sono i vantaggi in termini economici?</a:t>
            </a:r>
            <a:endParaRPr lang="it-IT" dirty="0"/>
          </a:p>
          <a:p>
            <a:pPr lvl="1" eaLnBrk="1" hangingPunct="1">
              <a:lnSpc>
                <a:spcPct val="90000"/>
              </a:lnSpc>
            </a:pPr>
            <a:r>
              <a:rPr lang="it-IT" dirty="0"/>
              <a:t>Differenziali stipendiali maggiori al crescere degli anni di studio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/>
              <a:t>Maggiore probabilità di occupazione</a:t>
            </a:r>
          </a:p>
          <a:p>
            <a:pPr lvl="1" eaLnBrk="1" hangingPunct="1">
              <a:lnSpc>
                <a:spcPct val="90000"/>
              </a:lnSpc>
            </a:pPr>
            <a:r>
              <a:rPr lang="it-IT" dirty="0"/>
              <a:t>Minor rischio di disoccupazione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6A1FF-9951-4F44-ADE9-C5B0D04DD958}" type="slidenum">
              <a:rPr lang="it-IT" altLang="en-US"/>
              <a:pPr>
                <a:defRPr/>
              </a:pPr>
              <a:t>26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06015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Conviene studiare? Vediamo prima un semplice esempio del concetto di rendimento</a:t>
            </a:r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2136648" y="6356350"/>
            <a:ext cx="3883152" cy="365760"/>
          </a:xfrm>
        </p:spPr>
        <p:txBody>
          <a:bodyPr/>
          <a:lstStyle/>
          <a:p>
            <a:fld id="{00171C13-3BCD-4A06-B99F-F0328D375B44}" type="slidenum">
              <a:rPr lang="it-IT" altLang="en-US" smtClean="0"/>
              <a:pPr/>
              <a:t>27</a:t>
            </a:fld>
            <a:r>
              <a:rPr lang="it-IT" dirty="0"/>
              <a:t> (Fonte: </a:t>
            </a:r>
            <a:r>
              <a:rPr lang="it-IT" dirty="0" err="1"/>
              <a:t>Lavoce.info</a:t>
            </a:r>
            <a:r>
              <a:rPr lang="it-IT" dirty="0"/>
              <a:t>, Moro e </a:t>
            </a:r>
            <a:r>
              <a:rPr lang="it-IT" dirty="0" err="1"/>
              <a:t>Bisin</a:t>
            </a:r>
            <a:r>
              <a:rPr lang="it-IT" dirty="0"/>
              <a:t>, 2005)</a:t>
            </a:r>
            <a:endParaRPr lang="it-IT" altLang="en-US" dirty="0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150" y="2289176"/>
            <a:ext cx="568801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71600"/>
            <a:ext cx="40751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torno 5">
            <a:hlinkClick r:id="rId4" action="ppaction://hlinksldjump" highlightClick="1"/>
          </p:cNvPr>
          <p:cNvSpPr/>
          <p:nvPr/>
        </p:nvSpPr>
        <p:spPr>
          <a:xfrm>
            <a:off x="9551989" y="5732464"/>
            <a:ext cx="288925" cy="2889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D79D96F-6540-4ACC-8E9C-EF923687A5B0}"/>
              </a:ext>
            </a:extLst>
          </p:cNvPr>
          <p:cNvSpPr/>
          <p:nvPr/>
        </p:nvSpPr>
        <p:spPr>
          <a:xfrm>
            <a:off x="209550" y="5876926"/>
            <a:ext cx="264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5"/>
              </a:rPr>
              <a:t>https://www.lavoce.info/archives/23246/la-laurea-un-ottimo-investimento/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076124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Ma quanto mi costa?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1AC0F-2936-4F0A-B787-8A8C4CB9FD57}" type="slidenum">
              <a:rPr lang="it-IT" altLang="en-US"/>
              <a:pPr>
                <a:defRPr/>
              </a:pPr>
              <a:t>28</a:t>
            </a:fld>
            <a:endParaRPr lang="it-IT" altLang="en-US"/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6863" y="1358266"/>
            <a:ext cx="669607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116922" y="3505200"/>
          <a:ext cx="251297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zione" r:id="rId5" imgW="1968480" imgH="596880" progId="Equation.3">
                  <p:embed/>
                </p:oleObj>
              </mc:Choice>
              <mc:Fallback>
                <p:oleObj name="Equazione" r:id="rId5" imgW="1968480" imgH="59688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6922" y="3505200"/>
                        <a:ext cx="2512979" cy="762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35210" y="2949178"/>
            <a:ext cx="1676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Corrisponde</a:t>
            </a:r>
            <a:r>
              <a:rPr lang="en-US" dirty="0"/>
              <a:t> 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3"/>
              <p:cNvSpPr txBox="1"/>
              <p:nvPr/>
            </p:nvSpPr>
            <p:spPr bwMode="auto">
              <a:xfrm>
                <a:off x="6016625" y="6110288"/>
                <a:ext cx="3594100" cy="533400"/>
              </a:xfrm>
              <a:prstGeom prst="rect">
                <a:avLst/>
              </a:prstGeom>
              <a:noFill/>
              <a:ex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𝐷𝐼𝑃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𝐷𝐼𝑃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𝐷𝐼𝑃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𝐷𝐼𝑃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𝐷𝐼𝑃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6625" y="6110288"/>
                <a:ext cx="3594100" cy="533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56938" y="5879029"/>
            <a:ext cx="3594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Flusso</a:t>
            </a:r>
            <a:r>
              <a:rPr lang="en-US" sz="1400" b="1" dirty="0"/>
              <a:t> </a:t>
            </a:r>
            <a:r>
              <a:rPr lang="en-US" sz="1400" b="1" dirty="0" err="1"/>
              <a:t>dei</a:t>
            </a:r>
            <a:r>
              <a:rPr lang="en-US" sz="1400" b="1" dirty="0"/>
              <a:t> </a:t>
            </a:r>
            <a:r>
              <a:rPr lang="en-US" sz="1400" b="1" dirty="0" err="1"/>
              <a:t>guadagni</a:t>
            </a:r>
            <a:r>
              <a:rPr lang="en-US" sz="1400" b="1" dirty="0"/>
              <a:t> </a:t>
            </a:r>
            <a:r>
              <a:rPr lang="en-US" sz="1400" b="1" dirty="0" err="1"/>
              <a:t>dei</a:t>
            </a:r>
            <a:r>
              <a:rPr lang="en-US" sz="1400" b="1" dirty="0"/>
              <a:t> </a:t>
            </a:r>
            <a:r>
              <a:rPr lang="en-US" sz="1400" b="1" dirty="0" err="1"/>
              <a:t>diplomati</a:t>
            </a:r>
            <a:r>
              <a:rPr lang="en-US" sz="1400" b="1" dirty="0"/>
              <a:t> </a:t>
            </a:r>
            <a:r>
              <a:rPr lang="en-US" sz="1400" b="1" dirty="0" err="1"/>
              <a:t>nei</a:t>
            </a:r>
            <a:r>
              <a:rPr lang="en-US" sz="1400" b="1" dirty="0"/>
              <a:t> 4 </a:t>
            </a:r>
            <a:r>
              <a:rPr lang="en-US" sz="1400" b="1" dirty="0" err="1"/>
              <a:t>anni</a:t>
            </a:r>
            <a:endParaRPr lang="en-US" sz="1400" b="1" dirty="0"/>
          </a:p>
        </p:txBody>
      </p:sp>
      <p:sp>
        <p:nvSpPr>
          <p:cNvPr id="7" name="Bent Arrow 6"/>
          <p:cNvSpPr/>
          <p:nvPr/>
        </p:nvSpPr>
        <p:spPr>
          <a:xfrm rot="5400000">
            <a:off x="7871440" y="4777760"/>
            <a:ext cx="1230828" cy="971708"/>
          </a:xfrm>
          <a:prstGeom prst="bentArrow">
            <a:avLst>
              <a:gd name="adj1" fmla="val 10297"/>
              <a:gd name="adj2" fmla="val 12839"/>
              <a:gd name="adj3" fmla="val 28921"/>
              <a:gd name="adj4" fmla="val 35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74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Ritorniamo all’esempio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100" b="1" dirty="0"/>
              <a:t>I benefici. </a:t>
            </a:r>
            <a:r>
              <a:rPr lang="it-IT" sz="2100" dirty="0"/>
              <a:t>Quanto guadagna un laureato più di un diplomato? Come possiamo osservare dalla </a:t>
            </a:r>
            <a:r>
              <a:rPr lang="it-IT" sz="2100" dirty="0">
                <a:hlinkClick r:id="rId2" action="ppaction://hlinksldjump"/>
              </a:rPr>
              <a:t>tabella 1</a:t>
            </a:r>
            <a:r>
              <a:rPr lang="it-IT" sz="2100" dirty="0"/>
              <a:t>, il differenziale salariale medio tra un uomo con titolo universitario e uno con diploma di Maturità è in media di 9.050 Euro l’anno.</a:t>
            </a:r>
          </a:p>
          <a:p>
            <a:pPr eaLnBrk="1" hangingPunct="1">
              <a:lnSpc>
                <a:spcPct val="90000"/>
              </a:lnSpc>
            </a:pPr>
            <a:r>
              <a:rPr lang="it-IT" sz="2100" b="1" dirty="0"/>
              <a:t>Quanto rende la laurea? </a:t>
            </a:r>
          </a:p>
          <a:p>
            <a:pPr eaLnBrk="1" hangingPunct="1">
              <a:lnSpc>
                <a:spcPct val="90000"/>
              </a:lnSpc>
            </a:pPr>
            <a:r>
              <a:rPr lang="it-IT" sz="2100" dirty="0"/>
              <a:t>Assumendo una vita lavorativa di un laureato di 40 anni, il titolo universitario in media produce un differenziale di reddito attualizzato che ammonta a circa 134.000 Euro. Che corrisponde a:</a:t>
            </a:r>
          </a:p>
          <a:p>
            <a:pPr eaLnBrk="1" hangingPunct="1">
              <a:lnSpc>
                <a:spcPct val="90000"/>
              </a:lnSpc>
            </a:pPr>
            <a:endParaRPr lang="it-IT" sz="2100" dirty="0"/>
          </a:p>
          <a:p>
            <a:pPr eaLnBrk="1" hangingPunct="1">
              <a:lnSpc>
                <a:spcPct val="90000"/>
              </a:lnSpc>
            </a:pPr>
            <a:endParaRPr lang="it-IT" sz="2100" dirty="0"/>
          </a:p>
          <a:p>
            <a:pPr eaLnBrk="1" hangingPunct="1">
              <a:lnSpc>
                <a:spcPct val="90000"/>
              </a:lnSpc>
            </a:pPr>
            <a:endParaRPr lang="it-IT" sz="2100" dirty="0"/>
          </a:p>
          <a:p>
            <a:pPr eaLnBrk="1" hangingPunct="1">
              <a:lnSpc>
                <a:spcPct val="90000"/>
              </a:lnSpc>
            </a:pPr>
            <a:r>
              <a:rPr lang="it-IT" sz="2100" dirty="0"/>
              <a:t>Il </a:t>
            </a:r>
            <a:r>
              <a:rPr lang="it-IT" sz="2100" b="1" dirty="0"/>
              <a:t>valore differenziale attualizzato del titolo universitario </a:t>
            </a:r>
            <a:r>
              <a:rPr lang="it-IT" sz="2100" dirty="0"/>
              <a:t>al netto dei costi di cui alla </a:t>
            </a:r>
            <a:r>
              <a:rPr lang="it-IT" sz="2100" dirty="0">
                <a:hlinkClick r:id="rId3" action="ppaction://hlinksldjump"/>
              </a:rPr>
              <a:t>tabella 2</a:t>
            </a:r>
            <a:r>
              <a:rPr lang="it-IT" sz="2100" dirty="0">
                <a:hlinkClick r:id="" action="ppaction://noaction"/>
              </a:rPr>
              <a:t> </a:t>
            </a:r>
            <a:r>
              <a:rPr lang="it-IT" sz="2100" dirty="0"/>
              <a:t>(71,737) è dunque di </a:t>
            </a:r>
            <a:r>
              <a:rPr lang="it-IT" sz="2100" dirty="0">
                <a:solidFill>
                  <a:srgbClr val="FF0000"/>
                </a:solidFill>
              </a:rPr>
              <a:t>62.408</a:t>
            </a:r>
            <a:r>
              <a:rPr lang="it-IT" sz="2100" dirty="0"/>
              <a:t> Euro. </a:t>
            </a:r>
          </a:p>
          <a:p>
            <a:pPr eaLnBrk="1" hangingPunct="1">
              <a:lnSpc>
                <a:spcPct val="90000"/>
              </a:lnSpc>
            </a:pPr>
            <a:r>
              <a:rPr lang="it-IT" sz="2100" dirty="0"/>
              <a:t>Assumendo un guadagno differenziale costante di 9.050 Euro l'anno per 40 anni a partire dalla data della laurea, il rendimento del titolo di laurea corrisponde quindi a quello di un titolo che </a:t>
            </a:r>
            <a:r>
              <a:rPr lang="it-IT" sz="2100" b="1" dirty="0"/>
              <a:t>frutta il 9.9% annuo</a:t>
            </a:r>
            <a:endParaRPr lang="it-IT" sz="2100" dirty="0"/>
          </a:p>
          <a:p>
            <a:pPr eaLnBrk="1" hangingPunct="1">
              <a:lnSpc>
                <a:spcPct val="90000"/>
              </a:lnSpc>
            </a:pPr>
            <a:endParaRPr lang="it-IT" sz="21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DBF43-71D9-4C13-983C-C20917F980A1}" type="slidenum">
              <a:rPr lang="it-IT" altLang="en-US"/>
              <a:pPr>
                <a:defRPr/>
              </a:pPr>
              <a:t>29</a:t>
            </a:fld>
            <a:endParaRPr lang="it-IT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/>
              <p:nvPr/>
            </p:nvSpPr>
            <p:spPr>
              <a:xfrm>
                <a:off x="4451350" y="3505200"/>
                <a:ext cx="3289300" cy="990600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it-IT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𝑈𝑁𝐼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𝑈𝑁𝐼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it-IT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it-IT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+....+</m:t>
                              </m:r>
                              <m:f>
                                <m:fPr>
                                  <m:ctrlP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𝑈𝑁𝐼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it-IT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sSup>
                                    <m:sSupPr>
                                      <m:ctrlP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it-IT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it-IT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Flusso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dei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guadagni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post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it-IT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universitari</m:t>
                          </m:r>
                        </m:lim>
                      </m:limLow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350" y="3505200"/>
                <a:ext cx="3289300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7759024" y="361211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ym typeface="Symbol" panose="05050102010706020507" pitchFamily="18" charset="2"/>
              </a:rPr>
              <a:t> 134,000€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91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50B3F9-0C80-43BE-81F6-BB19E076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Lezione 18/11: contenuti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526D33-AD99-43A8-AD3F-D52F0C448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Come incidono i costi sulla scelta ottima di istruzione?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I problemi di auto-selezione, come risolverli?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 Il rendimento di un anno di istruzione in più conferma l’ipotesi base del capitale umano? Il rendimento marginale in pratica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Approfondimenti: oltre il rendimento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/>
              <a:t>Il problema di misurazione dell’abilità. Gli indicatori usati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/>
              <a:t>Il ruolo della famiglia: quanto conta nel determinare il percorso scolastico dei figli?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/>
              <a:t>La qualità della scuola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0001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it-IT" sz="3200" dirty="0"/>
              <a:t>Abbiamo detto nella lezione precedente che occorre tener conto delle caratteristiche individuali: qui genere e localizzazione geografica:</a:t>
            </a:r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B211-69DC-4987-9543-DBF1C5ABADDD}" type="slidenum">
              <a:rPr lang="it-IT" altLang="en-US"/>
              <a:pPr>
                <a:defRPr/>
              </a:pPr>
              <a:t>30</a:t>
            </a:fld>
            <a:endParaRPr lang="it-IT" altLang="en-US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188" y="1700213"/>
            <a:ext cx="82804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1" name="Line 3"/>
          <p:cNvSpPr>
            <a:spLocks noChangeShapeType="1"/>
          </p:cNvSpPr>
          <p:nvPr/>
        </p:nvSpPr>
        <p:spPr bwMode="auto">
          <a:xfrm>
            <a:off x="6816726" y="3068638"/>
            <a:ext cx="574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0532" name="Line 4"/>
          <p:cNvSpPr>
            <a:spLocks noChangeShapeType="1"/>
          </p:cNvSpPr>
          <p:nvPr/>
        </p:nvSpPr>
        <p:spPr bwMode="auto">
          <a:xfrm>
            <a:off x="6816726" y="4437063"/>
            <a:ext cx="574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0" name="AutoShape 5"/>
          <p:cNvSpPr>
            <a:spLocks/>
          </p:cNvSpPr>
          <p:nvPr/>
        </p:nvSpPr>
        <p:spPr bwMode="auto">
          <a:xfrm>
            <a:off x="6600826" y="2852739"/>
            <a:ext cx="142875" cy="504825"/>
          </a:xfrm>
          <a:prstGeom prst="rightBrace">
            <a:avLst>
              <a:gd name="adj1" fmla="val 2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Oval 1"/>
          <p:cNvSpPr/>
          <p:nvPr/>
        </p:nvSpPr>
        <p:spPr>
          <a:xfrm>
            <a:off x="5867401" y="4267200"/>
            <a:ext cx="733425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66B484-C17B-4106-9371-4979FE8CA931}"/>
              </a:ext>
            </a:extLst>
          </p:cNvPr>
          <p:cNvSpPr txBox="1"/>
          <p:nvPr/>
        </p:nvSpPr>
        <p:spPr>
          <a:xfrm>
            <a:off x="739942" y="6190247"/>
            <a:ext cx="9053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Cingano&amp; Cipollone (2009), I rendimenti dell’istruzione, Questioni di Economia e Finanza n. 53, Banca d’Italia p. 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151677-6651-4AA8-86E2-B19A81323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65" y="1956200"/>
            <a:ext cx="1512148" cy="211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85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animBg="1"/>
      <p:bldP spid="1505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Il rendimento dell’istruzione per corsi di studio</a:t>
            </a:r>
          </a:p>
        </p:txBody>
      </p:sp>
      <p:sp>
        <p:nvSpPr>
          <p:cNvPr id="1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82A0A-24E7-414E-82D2-B14631726E18}" type="slidenum">
              <a:rPr lang="it-IT" altLang="en-US"/>
              <a:pPr>
                <a:defRPr/>
              </a:pPr>
              <a:t>31</a:t>
            </a:fld>
            <a:endParaRPr lang="it-IT" altLang="en-US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389" y="1628775"/>
            <a:ext cx="8785225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Line 3"/>
          <p:cNvSpPr>
            <a:spLocks noChangeShapeType="1"/>
          </p:cNvSpPr>
          <p:nvPr/>
        </p:nvSpPr>
        <p:spPr bwMode="auto">
          <a:xfrm>
            <a:off x="6743701" y="4221163"/>
            <a:ext cx="574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3" name="AutoShape 4"/>
          <p:cNvSpPr>
            <a:spLocks/>
          </p:cNvSpPr>
          <p:nvPr/>
        </p:nvSpPr>
        <p:spPr bwMode="auto">
          <a:xfrm>
            <a:off x="6527801" y="4005264"/>
            <a:ext cx="142875" cy="504825"/>
          </a:xfrm>
          <a:prstGeom prst="rightBrace">
            <a:avLst>
              <a:gd name="adj1" fmla="val 2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1557" name="Line 5"/>
          <p:cNvSpPr>
            <a:spLocks noChangeShapeType="1"/>
          </p:cNvSpPr>
          <p:nvPr/>
        </p:nvSpPr>
        <p:spPr bwMode="auto">
          <a:xfrm>
            <a:off x="6383339" y="3429000"/>
            <a:ext cx="5746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9480551" y="3284539"/>
            <a:ext cx="574675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8376" name="AutoShape 7"/>
          <p:cNvSpPr>
            <a:spLocks/>
          </p:cNvSpPr>
          <p:nvPr/>
        </p:nvSpPr>
        <p:spPr bwMode="auto">
          <a:xfrm>
            <a:off x="9264651" y="3068639"/>
            <a:ext cx="142875" cy="504825"/>
          </a:xfrm>
          <a:prstGeom prst="rightBrace">
            <a:avLst>
              <a:gd name="adj1" fmla="val 29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EA23BBA-769A-4077-B8F1-82591E3238E1}"/>
              </a:ext>
            </a:extLst>
          </p:cNvPr>
          <p:cNvSpPr txBox="1"/>
          <p:nvPr/>
        </p:nvSpPr>
        <p:spPr>
          <a:xfrm>
            <a:off x="739942" y="6190247"/>
            <a:ext cx="9053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Cingano&amp; Cipollone (2009), I rendimenti dell’istruzione, Questioni di Economia e Finanza n. 53, Banca d’Italia p. 24</a:t>
            </a:r>
          </a:p>
        </p:txBody>
      </p:sp>
    </p:spTree>
    <p:extLst>
      <p:ext uri="{BB962C8B-B14F-4D97-AF65-F5344CB8AC3E}">
        <p14:creationId xmlns:p14="http://schemas.microsoft.com/office/powerpoint/2010/main" val="4172861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/>
      <p:bldP spid="151557" grpId="0" animBg="1"/>
      <p:bldP spid="1515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515372A-7039-48A7-947A-834B443D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Oltre il rendimento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D1BE92A-63CD-49F3-ABC1-85B663A19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Approfondimenti sulle componenti della produzione di capitale umano</a:t>
            </a:r>
          </a:p>
        </p:txBody>
      </p:sp>
    </p:spTree>
    <p:extLst>
      <p:ext uri="{BB962C8B-B14F-4D97-AF65-F5344CB8AC3E}">
        <p14:creationId xmlns:p14="http://schemas.microsoft.com/office/powerpoint/2010/main" val="1186828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83F265-01D7-415E-845B-BC3CEF0CA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2.1 Come misurare l’abilità?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8E6663-5D70-4169-A04D-B6E1C46B4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Tenere conto dell’abilità nell’istruzione significa verificare:</a:t>
            </a:r>
          </a:p>
          <a:p>
            <a:pPr lvl="1"/>
            <a:r>
              <a:rPr lang="it-IT" dirty="0"/>
              <a:t>I risultati ottenuti negli esami, durante il percorso di studio alla fine dell’anno o del percorso di studio (di difficile recupero)</a:t>
            </a:r>
          </a:p>
          <a:p>
            <a:pPr lvl="1"/>
            <a:r>
              <a:rPr lang="it-IT" dirty="0"/>
              <a:t>I risultati ottenuti con </a:t>
            </a:r>
            <a:r>
              <a:rPr lang="it-IT" dirty="0">
                <a:solidFill>
                  <a:srgbClr val="FF0000"/>
                </a:solidFill>
              </a:rPr>
              <a:t>studi o indagini ad hoc </a:t>
            </a:r>
            <a:r>
              <a:rPr lang="it-IT" dirty="0"/>
              <a:t>(</a:t>
            </a:r>
            <a:r>
              <a:rPr lang="it-IT" b="1" dirty="0"/>
              <a:t>TIMMS, </a:t>
            </a:r>
            <a:r>
              <a:rPr lang="it-IT" b="1" dirty="0">
                <a:hlinkClick r:id="rId2"/>
              </a:rPr>
              <a:t>PISA</a:t>
            </a:r>
            <a:r>
              <a:rPr lang="it-IT" dirty="0"/>
              <a:t>…) diffusi a livello internazionale (con comparazioni difficili): “</a:t>
            </a:r>
            <a:r>
              <a:rPr lang="it-IT" i="1" dirty="0"/>
              <a:t>PISA ha l’obiettivo di valutare la capacità di usare conoscenze e abilità per affrontare situazioni del mondo reale</a:t>
            </a:r>
            <a:r>
              <a:rPr lang="it-IT" dirty="0"/>
              <a:t>”</a:t>
            </a:r>
          </a:p>
          <a:p>
            <a:r>
              <a:rPr lang="it-IT" dirty="0"/>
              <a:t>La difficoltà nella raccolta dei dati dai singoli plessi scolastici in un unico dataset nazionale ha portato a preferire l’indagine sulle capacità che è anche una misura più diretta dell’abilità individuale: l’indagine è condotta da </a:t>
            </a:r>
            <a:r>
              <a:rPr lang="it-IT" dirty="0">
                <a:solidFill>
                  <a:srgbClr val="FF0000"/>
                </a:solidFill>
              </a:rPr>
              <a:t>INVALSI</a:t>
            </a:r>
            <a:r>
              <a:rPr lang="it-IT" dirty="0"/>
              <a:t> per conto dell’OCSE (indagine PISA) per le comparazioni internazionali e con le prove </a:t>
            </a:r>
            <a:r>
              <a:rPr lang="it-IT" dirty="0">
                <a:hlinkClick r:id="rId3"/>
              </a:rPr>
              <a:t>INVALSI</a:t>
            </a:r>
            <a:r>
              <a:rPr lang="it-IT" dirty="0"/>
              <a:t> nazionali per i diversi gradi di studio (primaria, secondaria di primo e secondo grado)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7354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L’indagine come metodo di </a:t>
            </a:r>
            <a:r>
              <a:rPr lang="it-IT" dirty="0" err="1"/>
              <a:t>benchmarking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 tooltip="conduce all'area IEA "/>
              </a:rPr>
              <a:t>IEA International Association for the Evaluation of Educational Achievement </a:t>
            </a:r>
            <a:r>
              <a:rPr lang="en-US" dirty="0"/>
              <a:t>(53 </a:t>
            </a:r>
            <a:r>
              <a:rPr lang="en-US" dirty="0" err="1"/>
              <a:t>Paesi</a:t>
            </a:r>
            <a:r>
              <a:rPr lang="en-US" dirty="0"/>
              <a:t>, </a:t>
            </a:r>
            <a:r>
              <a:rPr lang="en-US" dirty="0" err="1"/>
              <a:t>sede</a:t>
            </a:r>
            <a:r>
              <a:rPr lang="en-US" dirty="0"/>
              <a:t> in </a:t>
            </a:r>
            <a:r>
              <a:rPr lang="en-US" dirty="0" err="1"/>
              <a:t>Olanda</a:t>
            </a:r>
            <a:r>
              <a:rPr lang="en-US" dirty="0"/>
              <a:t>, opera dal 1958) – </a:t>
            </a:r>
            <a:r>
              <a:rPr lang="en-US" dirty="0" err="1"/>
              <a:t>Indagini</a:t>
            </a:r>
            <a:r>
              <a:rPr lang="en-US" dirty="0"/>
              <a:t> </a:t>
            </a:r>
            <a:r>
              <a:rPr lang="en-US" dirty="0" err="1"/>
              <a:t>promosse</a:t>
            </a:r>
            <a:r>
              <a:rPr lang="en-US" dirty="0"/>
              <a:t>: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ECES</a:t>
            </a:r>
            <a:r>
              <a:rPr lang="it-IT" dirty="0"/>
              <a:t> (</a:t>
            </a:r>
            <a:r>
              <a:rPr lang="en-US" dirty="0"/>
              <a:t>Early Childhood Policies Study) </a:t>
            </a:r>
            <a:r>
              <a:rPr lang="it-IT" dirty="0"/>
              <a:t>2016 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PIRLS</a:t>
            </a:r>
            <a:r>
              <a:rPr lang="it-IT" dirty="0"/>
              <a:t> (</a:t>
            </a:r>
            <a:r>
              <a:rPr lang="en-US" dirty="0"/>
              <a:t>Progress in International Reading Literacy Study dal 2001 – in 4a </a:t>
            </a:r>
            <a:r>
              <a:rPr lang="en-US" dirty="0" err="1"/>
              <a:t>primaria</a:t>
            </a:r>
            <a:r>
              <a:rPr lang="en-US" dirty="0"/>
              <a:t> </a:t>
            </a:r>
            <a:r>
              <a:rPr lang="en-US" dirty="0" err="1"/>
              <a:t>ogni</a:t>
            </a:r>
            <a:r>
              <a:rPr lang="en-US" dirty="0"/>
              <a:t> 5 </a:t>
            </a:r>
            <a:r>
              <a:rPr lang="en-US" dirty="0" err="1"/>
              <a:t>anni</a:t>
            </a:r>
            <a:r>
              <a:rPr lang="en-US" dirty="0"/>
              <a:t>) </a:t>
            </a:r>
            <a:r>
              <a:rPr lang="it-IT" dirty="0"/>
              <a:t>2016 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ICCS</a:t>
            </a:r>
            <a:r>
              <a:rPr lang="it-IT" dirty="0"/>
              <a:t> (</a:t>
            </a:r>
            <a:r>
              <a:rPr lang="en-US" i="1" dirty="0"/>
              <a:t>International Civic and Citizenship Education Study</a:t>
            </a:r>
            <a:r>
              <a:rPr lang="en-US" dirty="0"/>
              <a:t>) </a:t>
            </a:r>
            <a:r>
              <a:rPr lang="it-IT" dirty="0"/>
              <a:t>2016 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TIMSS</a:t>
            </a:r>
            <a:r>
              <a:rPr lang="it-IT" dirty="0"/>
              <a:t> (</a:t>
            </a:r>
            <a:r>
              <a:rPr lang="en-US" dirty="0"/>
              <a:t>Trends in International Mathematics and Science Study – 6° </a:t>
            </a:r>
            <a:r>
              <a:rPr lang="en-US" dirty="0" err="1"/>
              <a:t>ciclo</a:t>
            </a:r>
            <a:r>
              <a:rPr lang="en-US" dirty="0"/>
              <a:t> 4a </a:t>
            </a:r>
            <a:r>
              <a:rPr lang="en-US" dirty="0" err="1"/>
              <a:t>primaria</a:t>
            </a:r>
            <a:r>
              <a:rPr lang="en-US" dirty="0"/>
              <a:t> e 3a media) </a:t>
            </a:r>
            <a:r>
              <a:rPr lang="it-IT" dirty="0"/>
              <a:t>2015 </a:t>
            </a:r>
          </a:p>
          <a:p>
            <a:pPr lvl="1"/>
            <a:r>
              <a:rPr lang="it-IT" dirty="0">
                <a:solidFill>
                  <a:srgbClr val="FF0000"/>
                </a:solidFill>
              </a:rPr>
              <a:t>TIMSS ADVANCED</a:t>
            </a:r>
            <a:r>
              <a:rPr lang="it-IT" dirty="0"/>
              <a:t> 2015 (matematica e fisica in 5° superiore)</a:t>
            </a:r>
          </a:p>
          <a:p>
            <a:r>
              <a:rPr lang="it-IT" dirty="0"/>
              <a:t>OECD (</a:t>
            </a:r>
            <a:r>
              <a:rPr lang="en-US" dirty="0" err="1">
                <a:hlinkClick r:id="rId3" tooltip="conduce all'area OCSE "/>
              </a:rPr>
              <a:t>Organisation</a:t>
            </a:r>
            <a:r>
              <a:rPr lang="en-US" dirty="0">
                <a:hlinkClick r:id="rId3" tooltip="conduce all'area OCSE "/>
              </a:rPr>
              <a:t> for Economic Co-operation and Development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  <a:hlinkClick r:id="rId4"/>
              </a:rPr>
              <a:t>PISA</a:t>
            </a:r>
            <a:r>
              <a:rPr lang="en-US" dirty="0"/>
              <a:t> (</a:t>
            </a:r>
            <a:r>
              <a:rPr lang="it-IT" i="1" dirty="0" err="1"/>
              <a:t>Programme</a:t>
            </a:r>
            <a:r>
              <a:rPr lang="it-IT" i="1" dirty="0"/>
              <a:t> for International </a:t>
            </a:r>
            <a:r>
              <a:rPr lang="it-IT" i="1" dirty="0" err="1"/>
              <a:t>Student</a:t>
            </a:r>
            <a:r>
              <a:rPr lang="it-IT" i="1" dirty="0"/>
              <a:t> </a:t>
            </a:r>
            <a:r>
              <a:rPr lang="it-IT" i="1" dirty="0" err="1"/>
              <a:t>Assessment</a:t>
            </a:r>
            <a:r>
              <a:rPr lang="it-IT" dirty="0"/>
              <a:t>) 2018 – 7a edizione in 80 Paesi</a:t>
            </a:r>
          </a:p>
          <a:p>
            <a:pPr lvl="1"/>
            <a:r>
              <a:rPr lang="it-IT" dirty="0">
                <a:solidFill>
                  <a:srgbClr val="FF0000"/>
                </a:solidFill>
                <a:hlinkClick r:id="rId5"/>
              </a:rPr>
              <a:t>TALIS</a:t>
            </a:r>
            <a:r>
              <a:rPr lang="it-IT" dirty="0"/>
              <a:t> (</a:t>
            </a:r>
            <a:r>
              <a:rPr lang="it-IT" dirty="0" err="1"/>
              <a:t>Teaching</a:t>
            </a:r>
            <a:r>
              <a:rPr lang="it-IT" dirty="0"/>
              <a:t> and Learning International </a:t>
            </a:r>
            <a:r>
              <a:rPr lang="it-IT" dirty="0" err="1"/>
              <a:t>Survey</a:t>
            </a:r>
            <a:r>
              <a:rPr lang="it-IT" dirty="0"/>
              <a:t>) </a:t>
            </a:r>
            <a:r>
              <a:rPr lang="it-IT" dirty="0">
                <a:hlinkClick r:id="rId6"/>
              </a:rPr>
              <a:t>2018</a:t>
            </a:r>
            <a:r>
              <a:rPr lang="it-IT" dirty="0"/>
              <a:t> – 3° edizione ogni 5 anni in 45 paesi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9699" y="5645623"/>
            <a:ext cx="11262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sz="1600" dirty="0">
                <a:hlinkClick r:id="rId7"/>
              </a:rPr>
              <a:t>https://www.invalsi.it/invalsi/ri/pisa2018/docris/2019/Rapporto_Nazionale.pdf</a:t>
            </a:r>
            <a:endParaRPr lang="it-IT" sz="1600" dirty="0"/>
          </a:p>
          <a:p>
            <a:pPr lvl="1"/>
            <a:r>
              <a:rPr lang="it-IT" sz="1600" dirty="0">
                <a:hlinkClick r:id="rId8"/>
              </a:rPr>
              <a:t>https://invalsi-areaprove.cineca.it/docs/2024/Indagini%20internazionali/RAPPORTI/Rapporto_nazionale_PISA2022_.pdf</a:t>
            </a:r>
            <a:r>
              <a:rPr lang="it-IT" sz="1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239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82016" y="228600"/>
            <a:ext cx="6729984" cy="914400"/>
          </a:xfrm>
        </p:spPr>
        <p:txBody>
          <a:bodyPr>
            <a:normAutofit fontScale="90000"/>
          </a:bodyPr>
          <a:lstStyle/>
          <a:p>
            <a:r>
              <a:rPr lang="it-IT" dirty="0"/>
              <a:t>Consideriamo il programma PISA: 7 cicli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364" y="-273304"/>
            <a:ext cx="3464700" cy="71969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1" y="1571753"/>
            <a:ext cx="5263201" cy="4200967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9FBE4F01-6722-435A-9468-86960DD70F21}"/>
              </a:ext>
            </a:extLst>
          </p:cNvPr>
          <p:cNvSpPr/>
          <p:nvPr/>
        </p:nvSpPr>
        <p:spPr>
          <a:xfrm>
            <a:off x="7112000" y="6245258"/>
            <a:ext cx="1438111" cy="575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2022: matematica</a:t>
            </a:r>
          </a:p>
        </p:txBody>
      </p:sp>
    </p:spTree>
    <p:extLst>
      <p:ext uri="{BB962C8B-B14F-4D97-AF65-F5344CB8AC3E}">
        <p14:creationId xmlns:p14="http://schemas.microsoft.com/office/powerpoint/2010/main" val="2598801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722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PISA: Nel 2018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partecipato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4800600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un test di 2 ore, lo stesso per tutti i paesi… </a:t>
            </a:r>
          </a:p>
          <a:p>
            <a:r>
              <a:rPr lang="it-IT" dirty="0"/>
              <a:t>Un test che non mira solo a valutare se gli studenti sanno ripetere quello che è stato loro insegnato, … ma valorizza la capacità degli studenti di estrapolare da ciò che hanno appreso e di applicare autonomamente il loro sapere in situazioni nuove e non scolastiche.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36" y="1166950"/>
            <a:ext cx="6830178" cy="1780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155" y="2923900"/>
            <a:ext cx="7695759" cy="18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65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08A4ABF-1687-4F9C-84EE-56D38AC3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36" y="291973"/>
            <a:ext cx="4558792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Si sintetizzano le conoscenze in livelli nei test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22A-0EEA-4272-9E96-75C6B52CBFA3}" type="slidenum">
              <a:rPr lang="it-IT" altLang="en-US" smtClean="0"/>
              <a:pPr>
                <a:defRPr/>
              </a:pPr>
              <a:t>37</a:t>
            </a:fld>
            <a:endParaRPr lang="it-IT" alt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482142-D9FC-4917-B368-113C88BAB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504" y="136525"/>
            <a:ext cx="3710432" cy="680864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597A9BB-B50D-4B5A-9F94-C4F25FD92C7D}"/>
              </a:ext>
            </a:extLst>
          </p:cNvPr>
          <p:cNvSpPr/>
          <p:nvPr/>
        </p:nvSpPr>
        <p:spPr>
          <a:xfrm>
            <a:off x="406400" y="21589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Figura 1.1. Relazione tra difficoltà dei quesiti e le abilità degli studenti sulla stessa scala (Rapporto PISA 2018: p.26)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59EEF35-D201-4312-8C3C-F9C8FFC0B45C}"/>
              </a:ext>
            </a:extLst>
          </p:cNvPr>
          <p:cNvSpPr/>
          <p:nvPr/>
        </p:nvSpPr>
        <p:spPr>
          <a:xfrm>
            <a:off x="544576" y="39586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Non c’è un punteggio minimo o massimo in PISA; i risultati vengono scalati per adattarsi approssimativamente alla distribuzione normale, con media di circa 500 punti e deviazione standard di circa 100 punti.</a:t>
            </a:r>
          </a:p>
        </p:txBody>
      </p:sp>
    </p:spTree>
    <p:extLst>
      <p:ext uri="{BB962C8B-B14F-4D97-AF65-F5344CB8AC3E}">
        <p14:creationId xmlns:p14="http://schemas.microsoft.com/office/powerpoint/2010/main" val="332771372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4615C-B399-4458-8F68-9863BE78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67432" cy="1325563"/>
          </a:xfrm>
        </p:spPr>
        <p:txBody>
          <a:bodyPr/>
          <a:lstStyle/>
          <a:p>
            <a:r>
              <a:rPr lang="it-IT" dirty="0"/>
              <a:t>I livelli e i punteggi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71797A1-DE2F-4068-8879-CAFC4DC7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677" y="0"/>
            <a:ext cx="4712207" cy="6825624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B2EA351-AD17-4E1B-984E-0F2520119CE1}"/>
              </a:ext>
            </a:extLst>
          </p:cNvPr>
          <p:cNvSpPr/>
          <p:nvPr/>
        </p:nvSpPr>
        <p:spPr>
          <a:xfrm>
            <a:off x="450455" y="15710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In PISA 2018, </a:t>
            </a:r>
            <a:r>
              <a:rPr lang="it-IT" dirty="0">
                <a:highlight>
                  <a:srgbClr val="FFFF00"/>
                </a:highlight>
              </a:rPr>
              <a:t>l’Italia con </a:t>
            </a:r>
            <a:r>
              <a:rPr lang="it-IT" dirty="0" err="1">
                <a:highlight>
                  <a:srgbClr val="FFFF00"/>
                </a:highlight>
              </a:rPr>
              <a:t>con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b="1" dirty="0">
                <a:highlight>
                  <a:srgbClr val="FFFF00"/>
                </a:highlight>
              </a:rPr>
              <a:t>476 punti </a:t>
            </a:r>
            <a:r>
              <a:rPr lang="it-IT" dirty="0">
                <a:highlight>
                  <a:srgbClr val="FFFF00"/>
                </a:highlight>
              </a:rPr>
              <a:t>consegue un punteggio medio in lettura inferiore a quello medio OCSE (</a:t>
            </a:r>
            <a:r>
              <a:rPr lang="it-IT" b="1" dirty="0">
                <a:highlight>
                  <a:srgbClr val="FFFF00"/>
                </a:highlight>
              </a:rPr>
              <a:t>487</a:t>
            </a:r>
            <a:r>
              <a:rPr lang="it-IT" dirty="0">
                <a:highlight>
                  <a:srgbClr val="FFFF00"/>
                </a:highlight>
              </a:rPr>
              <a:t>)</a:t>
            </a:r>
            <a:r>
              <a:rPr lang="it-IT" dirty="0"/>
              <a:t>, collocandosi tra il 23° e il 29° posto tra i paesi OCSE (Rapporto, p. 39)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47FABA5-66FB-400F-92AB-ECE07FD948AC}"/>
              </a:ext>
            </a:extLst>
          </p:cNvPr>
          <p:cNvSpPr/>
          <p:nvPr/>
        </p:nvSpPr>
        <p:spPr>
          <a:xfrm>
            <a:off x="390752" y="3029028"/>
            <a:ext cx="18965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In PISA 2022, </a:t>
            </a:r>
            <a:r>
              <a:rPr lang="it-IT" dirty="0">
                <a:highlight>
                  <a:srgbClr val="FFFF00"/>
                </a:highlight>
              </a:rPr>
              <a:t>l’Italia con </a:t>
            </a:r>
            <a:r>
              <a:rPr lang="it-IT" dirty="0" err="1">
                <a:highlight>
                  <a:srgbClr val="FFFF00"/>
                </a:highlight>
              </a:rPr>
              <a:t>con</a:t>
            </a:r>
            <a:r>
              <a:rPr lang="it-IT" dirty="0">
                <a:highlight>
                  <a:srgbClr val="FFFF00"/>
                </a:highlight>
              </a:rPr>
              <a:t> </a:t>
            </a:r>
            <a:r>
              <a:rPr lang="it-IT" b="1" dirty="0">
                <a:highlight>
                  <a:srgbClr val="FFFF00"/>
                </a:highlight>
              </a:rPr>
              <a:t>471punti </a:t>
            </a:r>
            <a:r>
              <a:rPr lang="it-IT" dirty="0">
                <a:highlight>
                  <a:srgbClr val="FFFF00"/>
                </a:highlight>
              </a:rPr>
              <a:t>consegue un punteggio medio in matematica inferiore a quello medio OCSE (</a:t>
            </a:r>
            <a:r>
              <a:rPr lang="it-IT" b="1" dirty="0">
                <a:highlight>
                  <a:srgbClr val="FFFF00"/>
                </a:highlight>
              </a:rPr>
              <a:t>480</a:t>
            </a:r>
            <a:r>
              <a:rPr lang="it-IT" dirty="0">
                <a:highlight>
                  <a:srgbClr val="FFFF00"/>
                </a:highlight>
              </a:rPr>
              <a:t>)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F44313-5E01-462B-8503-9232A3ECF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347" y="2634792"/>
            <a:ext cx="4731694" cy="34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52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9DCAA6-4289-4D9E-B2F5-1EAD18273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la qualità dei risultati?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5CAB6B1-5030-4528-86E6-FACBAF39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88" y="1295400"/>
            <a:ext cx="77856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1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1. La curva costi-istruzione</a:t>
            </a:r>
          </a:p>
        </p:txBody>
      </p:sp>
      <p:sp>
        <p:nvSpPr>
          <p:cNvPr id="36867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600" dirty="0"/>
              <a:t>I costi che vanno a formare la reale curva dei costi d’istruzione non dipende solo dalla propensione all’investimento misurata dal tasso di sconto, in essa sono compresi anche i </a:t>
            </a:r>
            <a:r>
              <a:rPr lang="it-IT" sz="2600" dirty="0">
                <a:solidFill>
                  <a:srgbClr val="FF0000"/>
                </a:solidFill>
              </a:rPr>
              <a:t>costi diretti </a:t>
            </a:r>
            <a:r>
              <a:rPr lang="it-IT" sz="2600" dirty="0"/>
              <a:t>(libri, affitto, tasse, trasporto…) e il </a:t>
            </a:r>
            <a:r>
              <a:rPr lang="it-IT" sz="2600" dirty="0">
                <a:solidFill>
                  <a:srgbClr val="FF0000"/>
                </a:solidFill>
              </a:rPr>
              <a:t>costo opportunità</a:t>
            </a:r>
            <a:r>
              <a:rPr lang="it-IT" sz="2600" dirty="0"/>
              <a:t> di non lavorare con il grado inferiore di istruzione (es. rinuncia al salario), come già visto dalla curva dei rendimenti dell’istruzione nel ciclo di vita</a:t>
            </a:r>
          </a:p>
          <a:p>
            <a:r>
              <a:rPr lang="it-IT" sz="2600" dirty="0"/>
              <a:t>Se quindi r è una buona approssimazione di questi costi, possiamo però analizzare come incidono le diverse componenti dei costi d’istruzione sulla scelta ottima di studio e riportare il nostro modello dentro il noto schema di scelta individuale</a:t>
            </a:r>
          </a:p>
          <a:p>
            <a:r>
              <a:rPr lang="it-IT" sz="2600" dirty="0"/>
              <a:t>I costi aumentano all’aumentare dell’istruzione a tassi crescenti: Curva convessa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41384-8D95-4C70-9E80-F4E4406087B7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600627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L’abilità in lettura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0A522A-0EEA-4272-9E96-75C6B52CBFA3}" type="slidenum">
              <a:rPr lang="it-IT" altLang="en-US" smtClean="0"/>
              <a:pPr>
                <a:defRPr/>
              </a:pPr>
              <a:t>40</a:t>
            </a:fld>
            <a:endParaRPr lang="it-IT" alt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9679886" y="6858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493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21" y="1327150"/>
            <a:ext cx="8525007" cy="50292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886201" y="6381996"/>
            <a:ext cx="334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Media OCSE 487; </a:t>
            </a:r>
            <a:r>
              <a:rPr lang="it-IT" dirty="0">
                <a:solidFill>
                  <a:srgbClr val="FF0000"/>
                </a:solidFill>
              </a:rPr>
              <a:t>Media Italia 476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4517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21" y="142541"/>
            <a:ext cx="10515600" cy="1325563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matematica</a:t>
            </a:r>
            <a:r>
              <a:rPr lang="en-US" dirty="0"/>
              <a:t> </a:t>
            </a:r>
            <a:r>
              <a:rPr lang="en-US" dirty="0" err="1"/>
              <a:t>com’è</a:t>
            </a:r>
            <a:r>
              <a:rPr lang="en-US" dirty="0"/>
              <a:t> </a:t>
            </a:r>
            <a:r>
              <a:rPr lang="en-US" dirty="0" err="1"/>
              <a:t>andata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macroregioni</a:t>
            </a:r>
            <a:r>
              <a:rPr lang="en-US" dirty="0"/>
              <a:t>?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74" y="1371601"/>
            <a:ext cx="8000999" cy="48183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810001" y="6233843"/>
            <a:ext cx="334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Media OCSE 489; Media Italia 487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27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in </a:t>
            </a:r>
            <a:r>
              <a:rPr lang="en-US" dirty="0" err="1"/>
              <a:t>Scienze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10001" y="6233843"/>
            <a:ext cx="334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Media OCSE 489; </a:t>
            </a:r>
            <a:r>
              <a:rPr lang="it-IT" dirty="0">
                <a:solidFill>
                  <a:srgbClr val="FF0000"/>
                </a:solidFill>
              </a:rPr>
              <a:t>Media Italia 468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985" y="1369645"/>
            <a:ext cx="7696199" cy="486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48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Migliori informazioni, minori errori?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Conoscere quali background familiari, scolastici, quali siano i corsi di studio che permettono di ottenere risultati migliori, la localizzazione ecc. riduce la probabilità di commettere errori nel disegno di politiche per l’istruzione</a:t>
            </a:r>
          </a:p>
          <a:p>
            <a:r>
              <a:rPr lang="it-IT" dirty="0"/>
              <a:t>Ma rimangono problemi connessi con le attitudini che non si è sempre in grado di governare….</a:t>
            </a:r>
          </a:p>
        </p:txBody>
      </p:sp>
    </p:spTree>
    <p:extLst>
      <p:ext uri="{BB962C8B-B14F-4D97-AF65-F5344CB8AC3E}">
        <p14:creationId xmlns:p14="http://schemas.microsoft.com/office/powerpoint/2010/main" val="3752889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56CC5C-4FCD-4BD3-8D82-E57923D9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Quali fattori incidono di più sul rendimento scolastico?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1D447B-42E3-412F-B0CD-A9AFD5DE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268" y="1590998"/>
            <a:ext cx="7180217" cy="508870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6FAB06C-585B-49F2-AD74-DD250C9AC73F}"/>
              </a:ext>
            </a:extLst>
          </p:cNvPr>
          <p:cNvSpPr txBox="1"/>
          <p:nvPr/>
        </p:nvSpPr>
        <p:spPr>
          <a:xfrm>
            <a:off x="679269" y="3113314"/>
            <a:ext cx="246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Rapporto INVALSI (2022), p. 108</a:t>
            </a:r>
          </a:p>
        </p:txBody>
      </p:sp>
    </p:spTree>
    <p:extLst>
      <p:ext uri="{BB962C8B-B14F-4D97-AF65-F5344CB8AC3E}">
        <p14:creationId xmlns:p14="http://schemas.microsoft.com/office/powerpoint/2010/main" val="8158431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3.2 Il ruolo della famiglia</a:t>
            </a:r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</a:t>
            </a:r>
            <a:r>
              <a:rPr lang="it-IT" dirty="0" err="1"/>
              <a:t>endogeneità</a:t>
            </a:r>
            <a:r>
              <a:rPr lang="it-IT" dirty="0"/>
              <a:t> della scelta di istruzione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190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077378C-832B-4802-A47B-E9C4D48EC1A7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981200" y="168276"/>
            <a:ext cx="8229600" cy="124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999900"/>
                </a:solidFill>
                <a:latin typeface="Garamond" pitchFamily="18" charset="0"/>
              </a:rPr>
              <a:t>Il capitale umano – </a:t>
            </a:r>
            <a:br>
              <a:rPr lang="it-IT" sz="3200">
                <a:solidFill>
                  <a:srgbClr val="999900"/>
                </a:solidFill>
                <a:latin typeface="Garamond" pitchFamily="18" charset="0"/>
              </a:rPr>
            </a:br>
            <a:r>
              <a:rPr lang="it-IT" sz="3200">
                <a:solidFill>
                  <a:srgbClr val="999900"/>
                </a:solidFill>
                <a:latin typeface="Garamond" pitchFamily="18" charset="0"/>
              </a:rPr>
              <a:t>La stima del tasso di rendimento dell’istruzione</a:t>
            </a:r>
            <a:r>
              <a:rPr lang="it-IT" sz="4400">
                <a:solidFill>
                  <a:srgbClr val="9999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1919288" y="1336676"/>
            <a:ext cx="8532812" cy="590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Il rendimento dell’istruzione potrebbe essere il risultato della correlazione dell’istruzione con l’errore nella stima (</a:t>
            </a:r>
            <a:r>
              <a:rPr lang="it-IT" sz="2400" b="1" dirty="0" err="1">
                <a:solidFill>
                  <a:srgbClr val="000000"/>
                </a:solidFill>
                <a:latin typeface="Garamond" pitchFamily="18" charset="0"/>
              </a:rPr>
              <a:t>endogeneità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)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Per tenere conto dell’</a:t>
            </a:r>
            <a:r>
              <a:rPr lang="it-IT" sz="2400" b="1" dirty="0" err="1">
                <a:solidFill>
                  <a:srgbClr val="000000"/>
                </a:solidFill>
                <a:latin typeface="Franklin Gothic Medium" pitchFamily="34" charset="0"/>
              </a:rPr>
              <a:t>endogeneità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della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scelta formativa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in Italia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34" charset="0"/>
              </a:rPr>
              <a:t>,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la variabile strumentale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più usata è </a:t>
            </a:r>
            <a:r>
              <a:rPr lang="it-IT" sz="2400" b="1" i="1" dirty="0">
                <a:solidFill>
                  <a:srgbClr val="FF0000"/>
                </a:solidFill>
                <a:latin typeface="Garamond" pitchFamily="18" charset="0"/>
              </a:rPr>
              <a:t>l’istruzione dei genitori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u="sng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400" b="1" i="1" u="sng" dirty="0">
                <a:solidFill>
                  <a:srgbClr val="000000"/>
                </a:solidFill>
                <a:latin typeface="Garamond" pitchFamily="18" charset="0"/>
              </a:rPr>
              <a:t>Critica: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potrebbe catturare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34" charset="0"/>
              </a:rPr>
              <a:t>effetti di rete sociale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(genitori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400" b="1" i="1" dirty="0">
                <a:solidFill>
                  <a:srgbClr val="000000"/>
                </a:solidFill>
                <a:latin typeface="Franklin Gothic Medium" pitchFamily="34" charset="0"/>
              </a:rPr>
              <a:t>più istruiti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non solo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 indurrebbero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i figli a </a:t>
            </a:r>
            <a:r>
              <a:rPr lang="it-IT" sz="2400" b="1" i="1" dirty="0">
                <a:solidFill>
                  <a:srgbClr val="000000"/>
                </a:solidFill>
                <a:latin typeface="Franklin Gothic Medium" pitchFamily="34" charset="0"/>
              </a:rPr>
              <a:t>studiare di più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ma li aiuterebbero anche nella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ricerca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di un posto di </a:t>
            </a:r>
            <a:r>
              <a:rPr lang="it-IT" sz="2400" b="1" i="1" dirty="0">
                <a:solidFill>
                  <a:srgbClr val="000000"/>
                </a:solidFill>
                <a:latin typeface="Franklin Gothic Medium" pitchFamily="34" charset="0"/>
              </a:rPr>
              <a:t>lavoro più prestigioso, </a:t>
            </a:r>
            <a:r>
              <a:rPr lang="it-IT" sz="2400" dirty="0">
                <a:solidFill>
                  <a:srgbClr val="000000"/>
                </a:solidFill>
                <a:latin typeface="Franklin Gothic Medium" pitchFamily="34" charset="0"/>
              </a:rPr>
              <a:t>che comporterà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w più elevati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).</a:t>
            </a:r>
            <a:r>
              <a:rPr lang="it-IT" sz="2400" dirty="0">
                <a:solidFill>
                  <a:srgbClr val="000000"/>
                </a:solidFill>
                <a:latin typeface="Garamond" pitchFamily="18" charset="0"/>
              </a:rPr>
              <a:t> 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Garamond" pitchFamily="18" charset="0"/>
              </a:rPr>
              <a:t> Una misura evidente di questo problema è riportato nelle analisi che Daniele Checchi ha effettuato per il caso italiano</a:t>
            </a: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dirty="0">
              <a:solidFill>
                <a:srgbClr val="00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70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12D44-AB27-4AFD-B446-BFA68304BDB1}" type="slidenum">
              <a:rPr lang="it-IT" altLang="en-US"/>
              <a:pPr>
                <a:defRPr/>
              </a:pPr>
              <a:t>47</a:t>
            </a:fld>
            <a:endParaRPr lang="it-IT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15889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800" dirty="0" err="1"/>
              <a:t>Checchi</a:t>
            </a:r>
            <a:r>
              <a:rPr lang="it-IT" sz="3800" dirty="0"/>
              <a:t> </a:t>
            </a:r>
            <a:r>
              <a:rPr lang="it-IT" sz="3800" dirty="0" err="1"/>
              <a:t>et</a:t>
            </a:r>
            <a:r>
              <a:rPr lang="it-IT" sz="3800" dirty="0"/>
              <a:t> al. (2006) - </a:t>
            </a:r>
            <a:r>
              <a:rPr lang="it-IT" sz="2400" dirty="0"/>
              <a:t>SESSANTA ANNI </a:t>
            </a:r>
            <a:r>
              <a:rPr lang="it-IT" sz="2400" dirty="0" err="1"/>
              <a:t>DI</a:t>
            </a:r>
            <a:r>
              <a:rPr lang="it-IT" sz="2400" dirty="0"/>
              <a:t> ISTRUZIONE SCOLASTICA IN ITALIA: </a:t>
            </a:r>
            <a:r>
              <a:rPr lang="it-IT" sz="2400" dirty="0">
                <a:solidFill>
                  <a:srgbClr val="FF0000"/>
                </a:solidFill>
              </a:rPr>
              <a:t>il ruolo della famiglia</a:t>
            </a: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289" y="1196975"/>
            <a:ext cx="84740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3799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Continua…</a:t>
            </a:r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27808-0671-48AF-912B-51351AA06EA5}" type="slidenum">
              <a:rPr lang="it-IT" altLang="en-US"/>
              <a:pPr>
                <a:defRPr/>
              </a:pPr>
              <a:t>48</a:t>
            </a:fld>
            <a:endParaRPr lang="it-IT" altLang="en-US"/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722" y="1436688"/>
            <a:ext cx="7127875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917652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CBC8B-7704-41C9-BE9C-A4AD4F1DF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2270"/>
          </a:xfrm>
        </p:spPr>
        <p:txBody>
          <a:bodyPr>
            <a:normAutofit fontScale="90000"/>
          </a:bodyPr>
          <a:lstStyle/>
          <a:p>
            <a:r>
              <a:rPr lang="it-IT" dirty="0"/>
              <a:t>E nell’indagine più recente il divario continua anche nei risultati scolastici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EC4457-99CC-468D-8049-65F18409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05" y="1437395"/>
            <a:ext cx="8727790" cy="510487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F285C6-2049-48F6-B673-1B39CB6E40BD}"/>
              </a:ext>
            </a:extLst>
          </p:cNvPr>
          <p:cNvSpPr txBox="1"/>
          <p:nvPr/>
        </p:nvSpPr>
        <p:spPr>
          <a:xfrm>
            <a:off x="10111232" y="2418080"/>
            <a:ext cx="1609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Presentazione Rapporto Invalsi 2022</a:t>
            </a:r>
          </a:p>
        </p:txBody>
      </p:sp>
    </p:spTree>
    <p:extLst>
      <p:ext uri="{BB962C8B-B14F-4D97-AF65-F5344CB8AC3E}">
        <p14:creationId xmlns:p14="http://schemas.microsoft.com/office/powerpoint/2010/main" val="8296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3FA1F-4D4A-4730-9D6A-2B346FA7A494}" type="slidenum">
              <a:rPr lang="it-IT" altLang="en-US" smtClean="0"/>
              <a:pPr/>
              <a:t>5</a:t>
            </a:fld>
            <a:endParaRPr lang="it-IT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260351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500" b="1" dirty="0"/>
              <a:t>Consideriamo sia la curva salari-istruzione e la curva costi-istruzione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38400" y="1557338"/>
            <a:ext cx="8229600" cy="1655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000" u="sng" dirty="0"/>
              <a:t>L’ipotesi è restrittiva: individuo price </a:t>
            </a:r>
            <a:r>
              <a:rPr lang="it-IT" sz="2000" u="sng" dirty="0" err="1"/>
              <a:t>taker</a:t>
            </a:r>
            <a:r>
              <a:rPr lang="it-IT" sz="2000" u="sng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dirty="0"/>
              <a:t>Prezzo dell’istruzione è dato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dirty="0"/>
              <a:t>Rendimenti costanti nel tempo (r sempre =5%, ad es.)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000" dirty="0"/>
              <a:t>Ottengo qualsiasi quantità d’istruzione desidero, ma i costi aumentano</a:t>
            </a: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6672264" y="623728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pitchFamily="34" charset="0"/>
              </a:rPr>
              <a:t>Istruzione</a:t>
            </a:r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4089400" y="350202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5847" name="Line 6"/>
          <p:cNvSpPr>
            <a:spLocks noChangeShapeType="1"/>
          </p:cNvSpPr>
          <p:nvPr/>
        </p:nvSpPr>
        <p:spPr bwMode="auto">
          <a:xfrm>
            <a:off x="4089400" y="6094413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5848" name="Arc 7"/>
          <p:cNvSpPr>
            <a:spLocks/>
          </p:cNvSpPr>
          <p:nvPr/>
        </p:nvSpPr>
        <p:spPr bwMode="auto">
          <a:xfrm flipV="1">
            <a:off x="4583114" y="2420939"/>
            <a:ext cx="2473325" cy="2376487"/>
          </a:xfrm>
          <a:custGeom>
            <a:avLst/>
            <a:gdLst>
              <a:gd name="T0" fmla="*/ 0 w 21209"/>
              <a:gd name="T1" fmla="*/ 0 h 21600"/>
              <a:gd name="T2" fmla="*/ 2147483647 w 21209"/>
              <a:gd name="T3" fmla="*/ 2147483647 h 21600"/>
              <a:gd name="T4" fmla="*/ 0 w 21209"/>
              <a:gd name="T5" fmla="*/ 2147483647 h 21600"/>
              <a:gd name="T6" fmla="*/ 0 60000 65536"/>
              <a:gd name="T7" fmla="*/ 0 60000 65536"/>
              <a:gd name="T8" fmla="*/ 0 60000 65536"/>
              <a:gd name="T9" fmla="*/ 0 w 21209"/>
              <a:gd name="T10" fmla="*/ 0 h 21600"/>
              <a:gd name="T11" fmla="*/ 21209 w 212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9" h="21600" fill="none" extrusionOk="0">
                <a:moveTo>
                  <a:pt x="-1" y="0"/>
                </a:moveTo>
                <a:cubicBezTo>
                  <a:pt x="10351" y="0"/>
                  <a:pt x="19247" y="7343"/>
                  <a:pt x="21208" y="17508"/>
                </a:cubicBezTo>
              </a:path>
              <a:path w="21209" h="21600" stroke="0" extrusionOk="0">
                <a:moveTo>
                  <a:pt x="-1" y="0"/>
                </a:moveTo>
                <a:cubicBezTo>
                  <a:pt x="10351" y="0"/>
                  <a:pt x="19247" y="7343"/>
                  <a:pt x="21208" y="1750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49" name="Arc 8"/>
          <p:cNvSpPr>
            <a:spLocks/>
          </p:cNvSpPr>
          <p:nvPr/>
        </p:nvSpPr>
        <p:spPr bwMode="auto">
          <a:xfrm rot="11381256" flipV="1">
            <a:off x="5018088" y="3929064"/>
            <a:ext cx="2519362" cy="2308225"/>
          </a:xfrm>
          <a:custGeom>
            <a:avLst/>
            <a:gdLst>
              <a:gd name="T0" fmla="*/ 2147483647 w 21600"/>
              <a:gd name="T1" fmla="*/ 0 h 20979"/>
              <a:gd name="T2" fmla="*/ 2147483647 w 21600"/>
              <a:gd name="T3" fmla="*/ 2147483647 h 20979"/>
              <a:gd name="T4" fmla="*/ 0 w 21600"/>
              <a:gd name="T5" fmla="*/ 2147483647 h 20979"/>
              <a:gd name="T6" fmla="*/ 0 60000 65536"/>
              <a:gd name="T7" fmla="*/ 0 60000 65536"/>
              <a:gd name="T8" fmla="*/ 0 60000 65536"/>
              <a:gd name="T9" fmla="*/ 0 w 21600"/>
              <a:gd name="T10" fmla="*/ 0 h 20979"/>
              <a:gd name="T11" fmla="*/ 21600 w 21600"/>
              <a:gd name="T12" fmla="*/ 20979 h 20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979" fill="none" extrusionOk="0">
                <a:moveTo>
                  <a:pt x="5142" y="0"/>
                </a:moveTo>
                <a:cubicBezTo>
                  <a:pt x="14805" y="2368"/>
                  <a:pt x="21600" y="11030"/>
                  <a:pt x="21600" y="20979"/>
                </a:cubicBezTo>
              </a:path>
              <a:path w="21600" h="20979" stroke="0" extrusionOk="0">
                <a:moveTo>
                  <a:pt x="5142" y="0"/>
                </a:moveTo>
                <a:cubicBezTo>
                  <a:pt x="14805" y="2368"/>
                  <a:pt x="21600" y="11030"/>
                  <a:pt x="21600" y="20979"/>
                </a:cubicBezTo>
                <a:lnTo>
                  <a:pt x="0" y="2097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5808663" y="3933826"/>
            <a:ext cx="38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Arial" pitchFamily="34" charset="0"/>
              </a:rPr>
              <a:t>E’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287713" y="3573464"/>
            <a:ext cx="3603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pitchFamily="34" charset="0"/>
              </a:rPr>
              <a:t>Guadagni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5735639" y="5013325"/>
            <a:ext cx="9525" cy="1081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H="1">
            <a:off x="4079876" y="4941888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648076" y="4797426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pitchFamily="34" charset="0"/>
              </a:rPr>
              <a:t>G*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519739" y="6092826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pitchFamily="34" charset="0"/>
              </a:rPr>
              <a:t>S*</a:t>
            </a:r>
          </a:p>
        </p:txBody>
      </p:sp>
      <p:sp>
        <p:nvSpPr>
          <p:cNvPr id="35856" name="Arc 16"/>
          <p:cNvSpPr>
            <a:spLocks/>
          </p:cNvSpPr>
          <p:nvPr/>
        </p:nvSpPr>
        <p:spPr bwMode="auto">
          <a:xfrm rot="11381256" flipV="1">
            <a:off x="5233988" y="4144964"/>
            <a:ext cx="2519362" cy="2308225"/>
          </a:xfrm>
          <a:custGeom>
            <a:avLst/>
            <a:gdLst>
              <a:gd name="T0" fmla="*/ 2147483647 w 21600"/>
              <a:gd name="T1" fmla="*/ 0 h 20979"/>
              <a:gd name="T2" fmla="*/ 2147483647 w 21600"/>
              <a:gd name="T3" fmla="*/ 2147483647 h 20979"/>
              <a:gd name="T4" fmla="*/ 0 w 21600"/>
              <a:gd name="T5" fmla="*/ 2147483647 h 20979"/>
              <a:gd name="T6" fmla="*/ 0 60000 65536"/>
              <a:gd name="T7" fmla="*/ 0 60000 65536"/>
              <a:gd name="T8" fmla="*/ 0 60000 65536"/>
              <a:gd name="T9" fmla="*/ 0 w 21600"/>
              <a:gd name="T10" fmla="*/ 0 h 20979"/>
              <a:gd name="T11" fmla="*/ 21600 w 21600"/>
              <a:gd name="T12" fmla="*/ 20979 h 20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979" fill="none" extrusionOk="0">
                <a:moveTo>
                  <a:pt x="5142" y="0"/>
                </a:moveTo>
                <a:cubicBezTo>
                  <a:pt x="14805" y="2368"/>
                  <a:pt x="21600" y="11030"/>
                  <a:pt x="21600" y="20979"/>
                </a:cubicBezTo>
              </a:path>
              <a:path w="21600" h="20979" stroke="0" extrusionOk="0">
                <a:moveTo>
                  <a:pt x="5142" y="0"/>
                </a:moveTo>
                <a:cubicBezTo>
                  <a:pt x="14805" y="2368"/>
                  <a:pt x="21600" y="11030"/>
                  <a:pt x="21600" y="20979"/>
                </a:cubicBezTo>
                <a:lnTo>
                  <a:pt x="0" y="2097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57" name="Arc 17"/>
          <p:cNvSpPr>
            <a:spLocks/>
          </p:cNvSpPr>
          <p:nvPr/>
        </p:nvSpPr>
        <p:spPr bwMode="auto">
          <a:xfrm flipV="1">
            <a:off x="3935414" y="3284539"/>
            <a:ext cx="2473325" cy="2376487"/>
          </a:xfrm>
          <a:custGeom>
            <a:avLst/>
            <a:gdLst>
              <a:gd name="T0" fmla="*/ 0 w 21209"/>
              <a:gd name="T1" fmla="*/ 0 h 21600"/>
              <a:gd name="T2" fmla="*/ 2147483647 w 21209"/>
              <a:gd name="T3" fmla="*/ 2147483647 h 21600"/>
              <a:gd name="T4" fmla="*/ 0 w 21209"/>
              <a:gd name="T5" fmla="*/ 2147483647 h 21600"/>
              <a:gd name="T6" fmla="*/ 0 60000 65536"/>
              <a:gd name="T7" fmla="*/ 0 60000 65536"/>
              <a:gd name="T8" fmla="*/ 0 60000 65536"/>
              <a:gd name="T9" fmla="*/ 0 w 21209"/>
              <a:gd name="T10" fmla="*/ 0 h 21600"/>
              <a:gd name="T11" fmla="*/ 21209 w 212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9" h="21600" fill="none" extrusionOk="0">
                <a:moveTo>
                  <a:pt x="-1" y="0"/>
                </a:moveTo>
                <a:cubicBezTo>
                  <a:pt x="10351" y="0"/>
                  <a:pt x="19247" y="7343"/>
                  <a:pt x="21208" y="17508"/>
                </a:cubicBezTo>
              </a:path>
              <a:path w="21209" h="21600" stroke="0" extrusionOk="0">
                <a:moveTo>
                  <a:pt x="-1" y="0"/>
                </a:moveTo>
                <a:cubicBezTo>
                  <a:pt x="10351" y="0"/>
                  <a:pt x="19247" y="7343"/>
                  <a:pt x="21208" y="1750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6024564" y="4365625"/>
            <a:ext cx="9525" cy="17287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951539" y="6092826"/>
            <a:ext cx="503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pitchFamily="34" charset="0"/>
              </a:rPr>
              <a:t>S’</a:t>
            </a:r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519739" y="4652963"/>
            <a:ext cx="433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Arial" pitchFamily="34" charset="0"/>
              </a:rPr>
              <a:t>E</a:t>
            </a:r>
          </a:p>
        </p:txBody>
      </p:sp>
      <p:sp>
        <p:nvSpPr>
          <p:cNvPr id="35861" name="Line 22"/>
          <p:cNvSpPr>
            <a:spLocks noChangeShapeType="1"/>
          </p:cNvSpPr>
          <p:nvPr/>
        </p:nvSpPr>
        <p:spPr bwMode="auto">
          <a:xfrm flipH="1">
            <a:off x="4079875" y="436562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5862" name="Text Box 23"/>
          <p:cNvSpPr txBox="1">
            <a:spLocks noChangeArrowheads="1"/>
          </p:cNvSpPr>
          <p:nvPr/>
        </p:nvSpPr>
        <p:spPr bwMode="auto">
          <a:xfrm>
            <a:off x="3719513" y="4149726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>
                <a:latin typeface="Arial" pitchFamily="34" charset="0"/>
              </a:rPr>
              <a:t>G’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8112126" y="4221164"/>
            <a:ext cx="1800225" cy="376237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Effetto di A</a:t>
            </a:r>
            <a:r>
              <a:rPr lang="it-IT" baseline="-25000"/>
              <a:t>i</a:t>
            </a:r>
            <a:r>
              <a:rPr lang="it-IT"/>
              <a:t> e </a:t>
            </a:r>
            <a:r>
              <a:rPr lang="it-IT">
                <a:sym typeface="Symbol" pitchFamily="18" charset="2"/>
              </a:rPr>
              <a:t>r</a:t>
            </a:r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 flipH="1" flipV="1">
            <a:off x="6383339" y="4292600"/>
            <a:ext cx="15128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032625" y="3500438"/>
            <a:ext cx="220413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Curva costi-istruzione</a:t>
            </a:r>
          </a:p>
        </p:txBody>
      </p:sp>
      <p:cxnSp>
        <p:nvCxnSpPr>
          <p:cNvPr id="28" name="Connettore 2 27"/>
          <p:cNvCxnSpPr/>
          <p:nvPr/>
        </p:nvCxnSpPr>
        <p:spPr>
          <a:xfrm>
            <a:off x="7032626" y="3284538"/>
            <a:ext cx="792163" cy="2159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6477001" y="4800600"/>
            <a:ext cx="35500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Curva dei rendimenti dell’istruzione</a:t>
            </a:r>
          </a:p>
        </p:txBody>
      </p:sp>
      <p:cxnSp>
        <p:nvCxnSpPr>
          <p:cNvPr id="31" name="Connettore 2 30"/>
          <p:cNvCxnSpPr/>
          <p:nvPr/>
        </p:nvCxnSpPr>
        <p:spPr>
          <a:xfrm flipH="1" flipV="1">
            <a:off x="6477000" y="44958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5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build="p" bldLvl="2"/>
      <p:bldP spid="45080" grpId="0" animBg="1"/>
      <p:bldP spid="4508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CBE02E-06E1-4D15-8AD0-40B7A755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più in generale: quanto problematica è la distribuzione dell’istruzione in Italia?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EFD6AC-C1FA-4679-8D31-2427F95E2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59" y="1772816"/>
            <a:ext cx="7760881" cy="4548010"/>
          </a:xfrm>
          <a:prstGeom prst="rect">
            <a:avLst/>
          </a:prstGeom>
        </p:spPr>
      </p:pic>
      <p:sp>
        <p:nvSpPr>
          <p:cNvPr id="4" name="Titolo 8">
            <a:extLst>
              <a:ext uri="{FF2B5EF4-FFF2-40B4-BE49-F238E27FC236}">
                <a16:creationId xmlns:a16="http://schemas.microsoft.com/office/drawing/2014/main" id="{7EC3935A-A51A-477D-8452-F27C3AA83979}"/>
              </a:ext>
            </a:extLst>
          </p:cNvPr>
          <p:cNvSpPr txBox="1">
            <a:spLocks/>
          </p:cNvSpPr>
          <p:nvPr/>
        </p:nvSpPr>
        <p:spPr>
          <a:xfrm>
            <a:off x="7236994" y="1919856"/>
            <a:ext cx="4505827" cy="7904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sz="168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168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Popolazione in età 25-64 anni che ha conseguito al più un livello di istruzione secondario inferiore (percentuale) – Anni più recenti</a:t>
            </a:r>
          </a:p>
        </p:txBody>
      </p:sp>
    </p:spTree>
    <p:extLst>
      <p:ext uri="{BB962C8B-B14F-4D97-AF65-F5344CB8AC3E}">
        <p14:creationId xmlns:p14="http://schemas.microsoft.com/office/powerpoint/2010/main" val="1096360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8B5F95-0E2D-46DB-9C6C-F97CCB79B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35018563-FCE5-4A43-8403-899C6758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In Europa nel 2021: siamo tra i primi ad abbandonare e tra gli ultimi a laurearci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BAD464E-AAC8-422D-8E90-097DA5A5FD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File:EarlyLeaversOp1 IG 23-05-2022.png">
            <a:extLst>
              <a:ext uri="{FF2B5EF4-FFF2-40B4-BE49-F238E27FC236}">
                <a16:creationId xmlns:a16="http://schemas.microsoft.com/office/drawing/2014/main" id="{5F823EB6-BD7D-496C-ABC3-2F9710C4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46796"/>
            <a:ext cx="4778896" cy="47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7263FFC-0583-485F-804A-7C3C85291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563" y="2342004"/>
            <a:ext cx="4349309" cy="4349309"/>
          </a:xfrm>
          <a:prstGeom prst="rect">
            <a:avLst/>
          </a:prstGeom>
        </p:spPr>
      </p:pic>
      <p:sp>
        <p:nvSpPr>
          <p:cNvPr id="11" name="Freccia a sinistra 10">
            <a:extLst>
              <a:ext uri="{FF2B5EF4-FFF2-40B4-BE49-F238E27FC236}">
                <a16:creationId xmlns:a16="http://schemas.microsoft.com/office/drawing/2014/main" id="{9E2390B2-713E-49B3-A7AB-FDA3056AE64F}"/>
              </a:ext>
            </a:extLst>
          </p:cNvPr>
          <p:cNvSpPr/>
          <p:nvPr/>
        </p:nvSpPr>
        <p:spPr>
          <a:xfrm>
            <a:off x="8529218" y="5570323"/>
            <a:ext cx="36004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2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5CE8C71-46D8-4F9C-B9D9-65EA9F5E4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55" y="1504397"/>
            <a:ext cx="8772491" cy="465248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Fascia d’età 30-34 Tasso d’istruzione terziaria: si sta recuperando?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47E5A-FE9F-43C5-9B09-D6A23BDB6AFC}" type="slidenum">
              <a:rPr lang="it-IT" altLang="en-US" smtClean="0"/>
              <a:pPr>
                <a:defRPr/>
              </a:pPr>
              <a:t>52</a:t>
            </a:fld>
            <a:endParaRPr lang="it-IT" altLang="en-US"/>
          </a:p>
        </p:txBody>
      </p:sp>
      <p:cxnSp>
        <p:nvCxnSpPr>
          <p:cNvPr id="7" name="Connettore 1 6"/>
          <p:cNvCxnSpPr>
            <a:cxnSpLocks/>
          </p:cNvCxnSpPr>
          <p:nvPr/>
        </p:nvCxnSpPr>
        <p:spPr>
          <a:xfrm>
            <a:off x="2339165" y="2780928"/>
            <a:ext cx="8143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>
            <a:cxnSpLocks/>
          </p:cNvCxnSpPr>
          <p:nvPr/>
        </p:nvCxnSpPr>
        <p:spPr>
          <a:xfrm>
            <a:off x="2339165" y="1716003"/>
            <a:ext cx="8143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863753" y="4293097"/>
            <a:ext cx="566193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27% Obiettivo Italia 2020: </a:t>
            </a:r>
          </a:p>
          <a:p>
            <a:r>
              <a:rPr lang="it-IT" dirty="0"/>
              <a:t>raggiunto nel 2018, ma la crisi ha disincentivato lo studio…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4E80CF-37C3-4B6D-8D70-FCCA42AD8E11}"/>
              </a:ext>
            </a:extLst>
          </p:cNvPr>
          <p:cNvSpPr txBox="1"/>
          <p:nvPr/>
        </p:nvSpPr>
        <p:spPr>
          <a:xfrm>
            <a:off x="1094874" y="6304547"/>
            <a:ext cx="955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Fonte: Elaborazioni proprie su dati Istat. Indicatori di sviluppo regionale</a:t>
            </a:r>
          </a:p>
        </p:txBody>
      </p:sp>
    </p:spTree>
    <p:extLst>
      <p:ext uri="{BB962C8B-B14F-4D97-AF65-F5344CB8AC3E}">
        <p14:creationId xmlns:p14="http://schemas.microsoft.com/office/powerpoint/2010/main" val="30082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B836A7F-8403-4CBF-8767-1D376DB9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3.3 La qualità della scuola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DAF446-5B17-4F55-8298-5B3C139CA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12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21F69FF-058F-4426-8DBD-F5334B6A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Ulteriori fonti per misurare qualità e costi-rendimenti dei livelli di studio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D934D64-BF62-486C-A6F1-6B921F492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Non tutti gli anni di scuola sono uguali, dipende da dove si studia, quale percorso si sceglie, quali caratteristiche presenta la scuola e com’è interazione con «i pari»</a:t>
            </a:r>
          </a:p>
          <a:p>
            <a:r>
              <a:rPr lang="it-IT" dirty="0"/>
              <a:t>Gli approfondimenti vengono effettuati da due gruppi di ricerca che hanno proposto diversi indicatori per misurare qualità e successo:</a:t>
            </a:r>
          </a:p>
          <a:p>
            <a:pPr lvl="1"/>
            <a:r>
              <a:rPr lang="it-IT" sz="2500" dirty="0" err="1">
                <a:hlinkClick r:id="rId2"/>
              </a:rPr>
              <a:t>Eduscopio</a:t>
            </a:r>
            <a:r>
              <a:rPr lang="it-IT" sz="2500" dirty="0"/>
              <a:t> (Scuole superiori)</a:t>
            </a:r>
          </a:p>
          <a:p>
            <a:pPr lvl="1"/>
            <a:r>
              <a:rPr lang="it-IT" sz="2500" dirty="0">
                <a:hlinkClick r:id="rId3"/>
              </a:rPr>
              <a:t>Almalaurea</a:t>
            </a:r>
            <a:r>
              <a:rPr lang="it-IT" sz="2500" dirty="0"/>
              <a:t> (Università)</a:t>
            </a:r>
          </a:p>
          <a:p>
            <a:r>
              <a:rPr lang="it-IT" dirty="0"/>
              <a:t>Si possono confrontare i finanziamenti all’istruzione, il rapporto studenti/docenti e le retribuzioni dei docenti</a:t>
            </a:r>
          </a:p>
        </p:txBody>
      </p:sp>
    </p:spTree>
    <p:extLst>
      <p:ext uri="{BB962C8B-B14F-4D97-AF65-F5344CB8AC3E}">
        <p14:creationId xmlns:p14="http://schemas.microsoft.com/office/powerpoint/2010/main" val="37678142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977F7D-92CA-41F3-A5B7-1ABF446A3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 spende forse poco per l’istruzione in Italia?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A9430DC-DD62-477D-90C7-ADEF750F7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3" y="1432044"/>
            <a:ext cx="6144301" cy="4738494"/>
          </a:xfrm>
          <a:prstGeom prst="rect">
            <a:avLst/>
          </a:prstGeom>
        </p:spPr>
      </p:pic>
      <p:sp>
        <p:nvSpPr>
          <p:cNvPr id="4" name="Freccia in giù 3">
            <a:extLst>
              <a:ext uri="{FF2B5EF4-FFF2-40B4-BE49-F238E27FC236}">
                <a16:creationId xmlns:a16="http://schemas.microsoft.com/office/drawing/2014/main" id="{87633DDB-1BF0-48B1-9D64-273C8C41A604}"/>
              </a:ext>
            </a:extLst>
          </p:cNvPr>
          <p:cNvSpPr/>
          <p:nvPr/>
        </p:nvSpPr>
        <p:spPr>
          <a:xfrm>
            <a:off x="4524102" y="3532195"/>
            <a:ext cx="204652" cy="2656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8566CB0-00B4-4F12-8787-C12A71A22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454" y="2033451"/>
            <a:ext cx="5799909" cy="3866606"/>
          </a:xfrm>
          <a:prstGeom prst="rect">
            <a:avLst/>
          </a:prstGeom>
        </p:spPr>
      </p:pic>
      <p:sp>
        <p:nvSpPr>
          <p:cNvPr id="7" name="Freccia in giù 6">
            <a:extLst>
              <a:ext uri="{FF2B5EF4-FFF2-40B4-BE49-F238E27FC236}">
                <a16:creationId xmlns:a16="http://schemas.microsoft.com/office/drawing/2014/main" id="{DFB196A1-B22E-4C8E-A36F-CB379A044CAD}"/>
              </a:ext>
            </a:extLst>
          </p:cNvPr>
          <p:cNvSpPr/>
          <p:nvPr/>
        </p:nvSpPr>
        <p:spPr>
          <a:xfrm>
            <a:off x="10019210" y="3998104"/>
            <a:ext cx="204652" cy="2656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1819E476-8FC4-49E0-BF2D-137FFF9AA71B}"/>
              </a:ext>
            </a:extLst>
          </p:cNvPr>
          <p:cNvSpPr/>
          <p:nvPr/>
        </p:nvSpPr>
        <p:spPr>
          <a:xfrm>
            <a:off x="992776" y="3057578"/>
            <a:ext cx="204652" cy="26561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6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825748-9E5A-4639-B7D2-86CBCAC8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Docenti con un’età media elevata…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5E1C7A6-FFEC-444F-8C01-56AB1C80D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643" y="1489822"/>
            <a:ext cx="6973407" cy="5211768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D56FD5AE-8112-442F-92E7-ABC06A26B77E}"/>
              </a:ext>
            </a:extLst>
          </p:cNvPr>
          <p:cNvSpPr/>
          <p:nvPr/>
        </p:nvSpPr>
        <p:spPr>
          <a:xfrm>
            <a:off x="2973976" y="2046515"/>
            <a:ext cx="200297" cy="2917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122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78631-19B2-4DF5-B095-7EF9C77E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un rapporto studenti/docenti nelle università piuttosto elevato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C1F3048-D83F-4150-8A99-1B9F7601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653" y="1754985"/>
            <a:ext cx="6759189" cy="4946603"/>
          </a:xfrm>
          <a:prstGeom prst="rect">
            <a:avLst/>
          </a:prstGeom>
        </p:spPr>
      </p:pic>
      <p:sp>
        <p:nvSpPr>
          <p:cNvPr id="4" name="Freccia in giù 3">
            <a:extLst>
              <a:ext uri="{FF2B5EF4-FFF2-40B4-BE49-F238E27FC236}">
                <a16:creationId xmlns:a16="http://schemas.microsoft.com/office/drawing/2014/main" id="{B0846332-0665-4956-B65F-BE9254C25807}"/>
              </a:ext>
            </a:extLst>
          </p:cNvPr>
          <p:cNvSpPr/>
          <p:nvPr/>
        </p:nvSpPr>
        <p:spPr>
          <a:xfrm>
            <a:off x="3548741" y="3545258"/>
            <a:ext cx="204652" cy="2656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550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Riassumendo…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L’accumulo di capitale umano e il suo rendimento dipendono da diverse variabili:</a:t>
            </a:r>
          </a:p>
          <a:p>
            <a:pPr lvl="1"/>
            <a:r>
              <a:rPr lang="it-IT" dirty="0"/>
              <a:t>I costi dell’istruzione (individuali e aggregati)</a:t>
            </a:r>
          </a:p>
          <a:p>
            <a:pPr lvl="1"/>
            <a:r>
              <a:rPr lang="it-IT" dirty="0"/>
              <a:t>La qualità dei mercati finanziari</a:t>
            </a:r>
          </a:p>
          <a:p>
            <a:pPr lvl="1"/>
            <a:r>
              <a:rPr lang="it-IT" dirty="0"/>
              <a:t>L’ambiente sociale e familiare</a:t>
            </a:r>
          </a:p>
          <a:p>
            <a:pPr lvl="1"/>
            <a:r>
              <a:rPr lang="it-IT" dirty="0"/>
              <a:t>L’abilità individuale</a:t>
            </a:r>
          </a:p>
          <a:p>
            <a:pPr lvl="1"/>
            <a:r>
              <a:rPr lang="it-IT" dirty="0"/>
              <a:t>La struttura e la qualità del sistema d’istruzione</a:t>
            </a:r>
          </a:p>
          <a:p>
            <a:pPr lvl="1"/>
            <a:r>
              <a:rPr lang="it-IT" dirty="0"/>
              <a:t>Il successo post-scolastico nel mercato del lavoro in base a:</a:t>
            </a:r>
          </a:p>
          <a:p>
            <a:pPr lvl="2"/>
            <a:r>
              <a:rPr lang="it-IT" dirty="0"/>
              <a:t>Tasso di crescita dei livelli di istruzione</a:t>
            </a:r>
          </a:p>
          <a:p>
            <a:pPr lvl="2"/>
            <a:r>
              <a:rPr lang="it-IT" dirty="0"/>
              <a:t>Apprezzamento dell’istruzione da parte delle imprese sia in termini di domanda di lavoro che di retribuzioni associate</a:t>
            </a:r>
          </a:p>
          <a:p>
            <a:r>
              <a:rPr lang="it-IT" dirty="0"/>
              <a:t>Quindi il miglioramento di tali indicatori influirà sulla capacità di sviluppo dei paesi (vedi stime </a:t>
            </a:r>
            <a:r>
              <a:rPr lang="it-IT" dirty="0">
                <a:hlinkClick r:id="rId2"/>
              </a:rPr>
              <a:t>OCSE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047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542-C049-4514-88A1-FE9D3308DB8C}" type="slidenum">
              <a:rPr lang="it-IT" altLang="en-US" smtClean="0"/>
              <a:pPr/>
              <a:t>6</a:t>
            </a:fld>
            <a:endParaRPr lang="it-IT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3765" y="128548"/>
            <a:ext cx="9414235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it-IT" sz="3800" dirty="0"/>
              <a:t>Il rendimento però non è costante nel tempo e dipende da: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63136" y="1325025"/>
            <a:ext cx="9192704" cy="137687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1600" dirty="0"/>
              <a:t>Quantità delle risorse impiegate nella formazione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dirty="0"/>
              <a:t>Qualità dell’ambiente culturale, sociale e scolastico che determina l’abilità individuale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dirty="0"/>
              <a:t>Vediamo come una maggiore abilità possa essere vista sia come un aumento dei rendimenti, a parità di costo o come una riduzione di costo (che aumenta sia il rendimento che il numero di anni di scolarizzazione) a parità di rendimento.</a:t>
            </a:r>
          </a:p>
          <a:p>
            <a:pPr eaLnBrk="1" hangingPunct="1">
              <a:lnSpc>
                <a:spcPct val="80000"/>
              </a:lnSpc>
            </a:pPr>
            <a:r>
              <a:rPr lang="it-IT" sz="1600" dirty="0"/>
              <a:t>La presenza di mercati finanziari incompleti riduce la capacità di studiare un numero superiore di anni</a:t>
            </a: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4511675" y="37163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4511676" y="6165850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4800601" y="3789364"/>
            <a:ext cx="2303463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4943475" y="3789363"/>
            <a:ext cx="2376488" cy="187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1" name="Line 25"/>
          <p:cNvSpPr>
            <a:spLocks noChangeShapeType="1"/>
          </p:cNvSpPr>
          <p:nvPr/>
        </p:nvSpPr>
        <p:spPr bwMode="auto">
          <a:xfrm>
            <a:off x="5519738" y="3429001"/>
            <a:ext cx="2303462" cy="20161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3" name="Line 27"/>
          <p:cNvSpPr>
            <a:spLocks noChangeShapeType="1"/>
          </p:cNvSpPr>
          <p:nvPr/>
        </p:nvSpPr>
        <p:spPr bwMode="auto">
          <a:xfrm flipH="1" flipV="1">
            <a:off x="6024563" y="3573463"/>
            <a:ext cx="0" cy="12239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43" name="Line 29"/>
          <p:cNvSpPr>
            <a:spLocks noChangeShapeType="1"/>
          </p:cNvSpPr>
          <p:nvPr/>
        </p:nvSpPr>
        <p:spPr bwMode="auto">
          <a:xfrm>
            <a:off x="6024563" y="4868864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5" name="Line 30"/>
          <p:cNvSpPr>
            <a:spLocks noChangeShapeType="1"/>
          </p:cNvSpPr>
          <p:nvPr/>
        </p:nvSpPr>
        <p:spPr bwMode="auto">
          <a:xfrm>
            <a:off x="6600825" y="4365626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66" name="Text Box 32"/>
          <p:cNvSpPr txBox="1">
            <a:spLocks noChangeArrowheads="1"/>
          </p:cNvSpPr>
          <p:nvPr/>
        </p:nvSpPr>
        <p:spPr bwMode="auto">
          <a:xfrm>
            <a:off x="4943476" y="2924176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Arial" pitchFamily="34" charset="0"/>
              </a:rPr>
              <a:t>Effetto ricchezza</a:t>
            </a:r>
          </a:p>
        </p:txBody>
      </p:sp>
      <p:sp>
        <p:nvSpPr>
          <p:cNvPr id="23567" name="Text Box 33"/>
          <p:cNvSpPr txBox="1">
            <a:spLocks noChangeArrowheads="1"/>
          </p:cNvSpPr>
          <p:nvPr/>
        </p:nvSpPr>
        <p:spPr bwMode="auto">
          <a:xfrm>
            <a:off x="2208214" y="53736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latin typeface="Arial" pitchFamily="34" charset="0"/>
              </a:rPr>
              <a:t>Effetto abilità</a:t>
            </a:r>
          </a:p>
        </p:txBody>
      </p:sp>
      <p:sp>
        <p:nvSpPr>
          <p:cNvPr id="23568" name="Line 34"/>
          <p:cNvSpPr>
            <a:spLocks noChangeShapeType="1"/>
          </p:cNvSpPr>
          <p:nvPr/>
        </p:nvSpPr>
        <p:spPr bwMode="auto">
          <a:xfrm>
            <a:off x="4872038" y="3357563"/>
            <a:ext cx="107950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569" name="Line 35"/>
          <p:cNvSpPr>
            <a:spLocks noChangeShapeType="1"/>
          </p:cNvSpPr>
          <p:nvPr/>
        </p:nvSpPr>
        <p:spPr bwMode="auto">
          <a:xfrm flipV="1">
            <a:off x="2782889" y="4365625"/>
            <a:ext cx="1368425" cy="10795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44049" name="Text Box 36"/>
          <p:cNvSpPr txBox="1">
            <a:spLocks noChangeArrowheads="1"/>
          </p:cNvSpPr>
          <p:nvPr/>
        </p:nvSpPr>
        <p:spPr bwMode="auto">
          <a:xfrm>
            <a:off x="5804795" y="6108700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>
                <a:latin typeface="Arial" pitchFamily="34" charset="0"/>
              </a:rPr>
              <a:t>S*</a:t>
            </a:r>
          </a:p>
        </p:txBody>
      </p:sp>
      <p:sp>
        <p:nvSpPr>
          <p:cNvPr id="23571" name="Text Box 38"/>
          <p:cNvSpPr txBox="1">
            <a:spLocks noChangeArrowheads="1"/>
          </p:cNvSpPr>
          <p:nvPr/>
        </p:nvSpPr>
        <p:spPr bwMode="auto">
          <a:xfrm>
            <a:off x="6406972" y="6125133"/>
            <a:ext cx="43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latin typeface="Arial" pitchFamily="34" charset="0"/>
              </a:rPr>
              <a:t>S’</a:t>
            </a:r>
          </a:p>
        </p:txBody>
      </p:sp>
      <p:sp>
        <p:nvSpPr>
          <p:cNvPr id="44051" name="Text Box 40"/>
          <p:cNvSpPr txBox="1">
            <a:spLocks noChangeArrowheads="1"/>
          </p:cNvSpPr>
          <p:nvPr/>
        </p:nvSpPr>
        <p:spPr bwMode="auto">
          <a:xfrm>
            <a:off x="2135188" y="3141663"/>
            <a:ext cx="2228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Arial" pitchFamily="34" charset="0"/>
              </a:rPr>
              <a:t>Rendimento (R)/</a:t>
            </a:r>
          </a:p>
          <a:p>
            <a:r>
              <a:rPr lang="it-IT">
                <a:latin typeface="Arial" pitchFamily="34" charset="0"/>
              </a:rPr>
              <a:t>Costo marginale (C)</a:t>
            </a:r>
          </a:p>
        </p:txBody>
      </p:sp>
      <p:sp>
        <p:nvSpPr>
          <p:cNvPr id="44052" name="Text Box 44"/>
          <p:cNvSpPr txBox="1">
            <a:spLocks noChangeArrowheads="1"/>
          </p:cNvSpPr>
          <p:nvPr/>
        </p:nvSpPr>
        <p:spPr bwMode="auto">
          <a:xfrm>
            <a:off x="7659688" y="6108700"/>
            <a:ext cx="1489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Anni di scuola</a:t>
            </a:r>
          </a:p>
        </p:txBody>
      </p:sp>
      <p:sp>
        <p:nvSpPr>
          <p:cNvPr id="23578" name="Text Box 45"/>
          <p:cNvSpPr txBox="1">
            <a:spLocks noChangeArrowheads="1"/>
          </p:cNvSpPr>
          <p:nvPr/>
        </p:nvSpPr>
        <p:spPr bwMode="auto">
          <a:xfrm>
            <a:off x="7751764" y="5167590"/>
            <a:ext cx="1511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MRR(S</a:t>
            </a:r>
            <a:r>
              <a:rPr lang="it-IT" sz="1400" dirty="0"/>
              <a:t>i</a:t>
            </a:r>
            <a:r>
              <a:rPr lang="it-IT" dirty="0"/>
              <a:t>, A</a:t>
            </a:r>
            <a:r>
              <a:rPr lang="it-IT" sz="1400" dirty="0"/>
              <a:t>i</a:t>
            </a:r>
            <a:r>
              <a:rPr lang="it-IT" dirty="0"/>
              <a:t>)</a:t>
            </a:r>
          </a:p>
        </p:txBody>
      </p:sp>
      <p:sp>
        <p:nvSpPr>
          <p:cNvPr id="44054" name="Text Box 47"/>
          <p:cNvSpPr txBox="1">
            <a:spLocks noChangeArrowheads="1"/>
          </p:cNvSpPr>
          <p:nvPr/>
        </p:nvSpPr>
        <p:spPr bwMode="auto">
          <a:xfrm>
            <a:off x="6833394" y="5740400"/>
            <a:ext cx="1262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MRR(S</a:t>
            </a:r>
            <a:r>
              <a:rPr lang="it-IT" sz="1400" dirty="0"/>
              <a:t>i</a:t>
            </a:r>
            <a:r>
              <a:rPr lang="it-IT" dirty="0"/>
              <a:t>)</a:t>
            </a:r>
          </a:p>
        </p:txBody>
      </p:sp>
      <p:sp>
        <p:nvSpPr>
          <p:cNvPr id="44055" name="Text Box 48"/>
          <p:cNvSpPr txBox="1">
            <a:spLocks noChangeArrowheads="1"/>
          </p:cNvSpPr>
          <p:nvPr/>
        </p:nvSpPr>
        <p:spPr bwMode="auto">
          <a:xfrm>
            <a:off x="7391400" y="3933825"/>
            <a:ext cx="1368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MCR(S</a:t>
            </a:r>
            <a:r>
              <a:rPr lang="it-IT" sz="1400" dirty="0"/>
              <a:t>i</a:t>
            </a:r>
            <a:r>
              <a:rPr lang="it-IT" dirty="0"/>
              <a:t>, A</a:t>
            </a:r>
            <a:r>
              <a:rPr lang="it-IT" sz="1400" dirty="0"/>
              <a:t>i</a:t>
            </a:r>
            <a:r>
              <a:rPr lang="it-IT" dirty="0"/>
              <a:t>)</a:t>
            </a:r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4511676" y="4365625"/>
            <a:ext cx="2016125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57" name="Line 33"/>
          <p:cNvSpPr>
            <a:spLocks noChangeShapeType="1"/>
          </p:cNvSpPr>
          <p:nvPr/>
        </p:nvSpPr>
        <p:spPr bwMode="auto">
          <a:xfrm flipH="1">
            <a:off x="4511676" y="4868863"/>
            <a:ext cx="14398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58" name="Text Box 34"/>
          <p:cNvSpPr txBox="1">
            <a:spLocks noChangeArrowheads="1"/>
          </p:cNvSpPr>
          <p:nvPr/>
        </p:nvSpPr>
        <p:spPr bwMode="auto">
          <a:xfrm>
            <a:off x="4128871" y="4684197"/>
            <a:ext cx="380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r*</a:t>
            </a: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4151314" y="4149725"/>
            <a:ext cx="332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r’</a:t>
            </a:r>
          </a:p>
        </p:txBody>
      </p:sp>
      <p:sp>
        <p:nvSpPr>
          <p:cNvPr id="23588" name="Line 35"/>
          <p:cNvSpPr>
            <a:spLocks noChangeShapeType="1"/>
          </p:cNvSpPr>
          <p:nvPr/>
        </p:nvSpPr>
        <p:spPr bwMode="auto">
          <a:xfrm>
            <a:off x="3071814" y="5734050"/>
            <a:ext cx="2808287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3590" name="Line 27"/>
          <p:cNvSpPr>
            <a:spLocks noChangeShapeType="1"/>
          </p:cNvSpPr>
          <p:nvPr/>
        </p:nvSpPr>
        <p:spPr bwMode="auto">
          <a:xfrm flipV="1">
            <a:off x="6311900" y="3500438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91" name="Text Box 48"/>
          <p:cNvSpPr txBox="1">
            <a:spLocks noChangeArrowheads="1"/>
          </p:cNvSpPr>
          <p:nvPr/>
        </p:nvSpPr>
        <p:spPr bwMode="auto">
          <a:xfrm>
            <a:off x="6527801" y="32845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MCR(S</a:t>
            </a:r>
            <a:r>
              <a:rPr lang="it-IT" sz="1400" dirty="0"/>
              <a:t>i</a:t>
            </a:r>
            <a:r>
              <a:rPr lang="it-IT" dirty="0"/>
              <a:t>, A</a:t>
            </a:r>
            <a:r>
              <a:rPr lang="it-IT" sz="1400" dirty="0"/>
              <a:t>i, </a:t>
            </a:r>
            <a:r>
              <a:rPr lang="it-IT" sz="1400" b="1" dirty="0" err="1"/>
              <a:t>X</a:t>
            </a:r>
            <a:r>
              <a:rPr lang="it-IT" sz="1400" b="1" baseline="-25000" dirty="0" err="1"/>
              <a:t>i</a:t>
            </a:r>
            <a:r>
              <a:rPr lang="it-IT" dirty="0"/>
              <a:t>)</a:t>
            </a:r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flipV="1">
            <a:off x="4943476" y="4581525"/>
            <a:ext cx="1368425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>
            <a:off x="6311900" y="4581526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94" name="Text Box 38"/>
          <p:cNvSpPr txBox="1">
            <a:spLocks noChangeArrowheads="1"/>
          </p:cNvSpPr>
          <p:nvPr/>
        </p:nvSpPr>
        <p:spPr bwMode="auto">
          <a:xfrm>
            <a:off x="6167439" y="6108700"/>
            <a:ext cx="5762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dirty="0">
                <a:latin typeface="Arial" pitchFamily="34" charset="0"/>
              </a:rPr>
              <a:t>S’’</a:t>
            </a:r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 flipH="1">
            <a:off x="4511676" y="4581525"/>
            <a:ext cx="18002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4151313" y="4365625"/>
            <a:ext cx="390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r’’</a:t>
            </a:r>
          </a:p>
        </p:txBody>
      </p:sp>
      <p:sp>
        <p:nvSpPr>
          <p:cNvPr id="40" name="Callout 1 39"/>
          <p:cNvSpPr/>
          <p:nvPr/>
        </p:nvSpPr>
        <p:spPr>
          <a:xfrm>
            <a:off x="8688386" y="3128963"/>
            <a:ext cx="2397535" cy="1219200"/>
          </a:xfrm>
          <a:prstGeom prst="borderCallout1">
            <a:avLst>
              <a:gd name="adj1" fmla="val 18750"/>
              <a:gd name="adj2" fmla="val -8333"/>
              <a:gd name="adj3" fmla="val 118209"/>
              <a:gd name="adj4" fmla="val -9854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Non riesco ad ottenere il numero di anni desiderati; in questo caso la curva dei costi marginali non è costante, ma crescente</a:t>
            </a: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5305426" y="3677207"/>
            <a:ext cx="2303463" cy="2016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589A72C7-7EB6-4016-A258-A547ED725303}"/>
              </a:ext>
            </a:extLst>
          </p:cNvPr>
          <p:cNvCxnSpPr>
            <a:cxnSpLocks/>
            <a:endCxn id="23584" idx="0"/>
          </p:cNvCxnSpPr>
          <p:nvPr/>
        </p:nvCxnSpPr>
        <p:spPr>
          <a:xfrm flipH="1">
            <a:off x="6527801" y="3181546"/>
            <a:ext cx="2160586" cy="118407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build="p" bldLvl="2"/>
      <p:bldP spid="23560" grpId="0" animBg="1"/>
      <p:bldP spid="23561" grpId="0" animBg="1"/>
      <p:bldP spid="23563" grpId="0" animBg="1"/>
      <p:bldP spid="23565" grpId="0" animBg="1"/>
      <p:bldP spid="23566" grpId="0"/>
      <p:bldP spid="23567" grpId="0"/>
      <p:bldP spid="23568" grpId="0" animBg="1"/>
      <p:bldP spid="23569" grpId="0" animBg="1"/>
      <p:bldP spid="23571" grpId="0"/>
      <p:bldP spid="23578" grpId="0"/>
      <p:bldP spid="23584" grpId="0" animBg="1"/>
      <p:bldP spid="23587" grpId="0"/>
      <p:bldP spid="23588" grpId="0" animBg="1"/>
      <p:bldP spid="23590" grpId="0" animBg="1"/>
      <p:bldP spid="23591" grpId="0"/>
      <p:bldP spid="23592" grpId="0" animBg="1"/>
      <p:bldP spid="23593" grpId="0" animBg="1"/>
      <p:bldP spid="23594" grpId="0"/>
      <p:bldP spid="23594" grpId="1"/>
      <p:bldP spid="23595" grpId="0" animBg="1"/>
      <p:bldP spid="23596" grpId="0"/>
      <p:bldP spid="23596" grpId="1"/>
      <p:bldP spid="40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L’ability bias (Heckman)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CB4FA-7297-46E6-B17D-BA06D342BEFC}" type="slidenum">
              <a:rPr lang="it-IT" altLang="en-US" smtClean="0"/>
              <a:pPr/>
              <a:t>7</a:t>
            </a:fld>
            <a:endParaRPr lang="it-IT" altLang="en-US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919288" y="1412875"/>
            <a:ext cx="8532812" cy="453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i="1" u="sng" dirty="0" err="1">
                <a:solidFill>
                  <a:srgbClr val="000000"/>
                </a:solidFill>
                <a:latin typeface="Garamond" pitchFamily="18" charset="0"/>
              </a:rPr>
              <a:t>Ability</a:t>
            </a:r>
            <a:r>
              <a:rPr lang="it-IT" sz="2800" b="1" i="1" u="sng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800" b="1" i="1" u="sng" dirty="0" err="1">
                <a:solidFill>
                  <a:srgbClr val="000000"/>
                </a:solidFill>
                <a:latin typeface="Garamond" pitchFamily="18" charset="0"/>
              </a:rPr>
              <a:t>bias</a:t>
            </a:r>
            <a:r>
              <a:rPr lang="it-IT" sz="2800" b="1" i="1" u="sng" dirty="0">
                <a:solidFill>
                  <a:srgbClr val="000000"/>
                </a:solidFill>
                <a:latin typeface="Garamond" pitchFamily="18" charset="0"/>
              </a:rPr>
              <a:t>: </a:t>
            </a:r>
            <a:r>
              <a:rPr lang="it-IT" sz="2800" b="1" i="1" dirty="0">
                <a:solidFill>
                  <a:srgbClr val="000000"/>
                </a:solidFill>
                <a:latin typeface="Garamond" pitchFamily="18" charset="0"/>
              </a:rPr>
              <a:t>Il modello offre una lezione importante</a:t>
            </a: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 Se esistono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34" charset="0"/>
              </a:rPr>
              <a:t>differenze sistematiche non osservabili </a:t>
            </a: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nella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34" charset="0"/>
              </a:rPr>
              <a:t>capacità</a:t>
            </a: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 della popolazione =&gt; i </a:t>
            </a:r>
            <a:r>
              <a:rPr lang="it-IT" sz="2800" b="1" i="1" dirty="0">
                <a:solidFill>
                  <a:srgbClr val="000000"/>
                </a:solidFill>
                <a:latin typeface="Garamond" pitchFamily="18" charset="0"/>
              </a:rPr>
              <a:t>differenziali dei guadagni tra lavoratori</a:t>
            </a: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34" charset="0"/>
              </a:rPr>
              <a:t>non stimano</a:t>
            </a: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 i rendimenti dell’istruzione: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 la correlazione tra istruzione e guadagni è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34" charset="0"/>
              </a:rPr>
              <a:t>contaminata</a:t>
            </a: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 dai </a:t>
            </a:r>
            <a:r>
              <a:rPr lang="it-IT" sz="2800" b="1" i="1" dirty="0">
                <a:solidFill>
                  <a:srgbClr val="000000"/>
                </a:solidFill>
                <a:latin typeface="Garamond" pitchFamily="18" charset="0"/>
              </a:rPr>
              <a:t>differenziali di abilità </a:t>
            </a: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dei lavoratori =&gt; non dà una risposta alla domanda: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34" charset="0"/>
              </a:rPr>
              <a:t>di quanto aumenterebbero </a:t>
            </a: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i </a:t>
            </a:r>
            <a:r>
              <a:rPr lang="it-IT" sz="2800" b="1" i="1" dirty="0">
                <a:solidFill>
                  <a:srgbClr val="000000"/>
                </a:solidFill>
                <a:latin typeface="Garamond" pitchFamily="18" charset="0"/>
              </a:rPr>
              <a:t>guadagni </a:t>
            </a: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di </a:t>
            </a:r>
            <a:r>
              <a:rPr lang="it-IT" sz="2800" b="1" dirty="0">
                <a:solidFill>
                  <a:srgbClr val="000000"/>
                </a:solidFill>
                <a:latin typeface="Franklin Gothic Medium" pitchFamily="34" charset="0"/>
              </a:rPr>
              <a:t>un particolare lavoratore</a:t>
            </a: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 se avesse </a:t>
            </a:r>
            <a:r>
              <a:rPr lang="it-IT" sz="2800" b="1" i="1" dirty="0">
                <a:solidFill>
                  <a:srgbClr val="000000"/>
                </a:solidFill>
                <a:latin typeface="Garamond" pitchFamily="18" charset="0"/>
              </a:rPr>
              <a:t>più istruzione</a:t>
            </a:r>
            <a:r>
              <a:rPr lang="it-IT" sz="2800" b="1" dirty="0">
                <a:solidFill>
                  <a:srgbClr val="000000"/>
                </a:solidFill>
                <a:latin typeface="Garamond" pitchFamily="18" charset="0"/>
              </a:rPr>
              <a:t>?</a:t>
            </a:r>
            <a:r>
              <a:rPr lang="it-IT" sz="2800" dirty="0">
                <a:solidFill>
                  <a:srgbClr val="000000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F526C72-B1CD-4789-94B6-A128B28CC455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2057400" y="379414"/>
            <a:ext cx="8229600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999900"/>
                </a:solidFill>
                <a:latin typeface="Garamond" pitchFamily="18" charset="0"/>
              </a:rPr>
              <a:t>Il capitale umano – Istruzione e guadagni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1919288" y="4941889"/>
            <a:ext cx="8532812" cy="191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>
              <a:spcBef>
                <a:spcPts val="4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Garamond" pitchFamily="18" charset="0"/>
              </a:rPr>
              <a:t>Figura 6 – 5 Istruzione e guadagni quando i lavoratori hanno competenze diverse</a:t>
            </a:r>
          </a:p>
          <a:p>
            <a:pPr algn="just">
              <a:spcBef>
                <a:spcPts val="4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1600">
                <a:solidFill>
                  <a:srgbClr val="000000"/>
                </a:solidFill>
                <a:latin typeface="Franklin Gothic Demi" pitchFamily="34" charset="0"/>
              </a:rPr>
              <a:t>Andrea e Bruno hanno lo stesso tasso di sconto (</a:t>
            </a:r>
            <a:r>
              <a:rPr lang="it-IT" sz="1600" i="1">
                <a:solidFill>
                  <a:srgbClr val="000000"/>
                </a:solidFill>
                <a:latin typeface="Franklin Gothic Demi" pitchFamily="34" charset="0"/>
              </a:rPr>
              <a:t>r</a:t>
            </a:r>
            <a:r>
              <a:rPr lang="it-IT" sz="1600">
                <a:solidFill>
                  <a:srgbClr val="000000"/>
                </a:solidFill>
                <a:latin typeface="Franklin Gothic Demi" pitchFamily="34" charset="0"/>
              </a:rPr>
              <a:t>) ma ogni lavoratore ha una diversa curva salario – istruzione. Andrea abbandona la scuola superiore e Bruno ottiene il diploma. Il differenziale salariale tra Bruno e Andrea (ovvero </a:t>
            </a:r>
            <a:r>
              <a:rPr lang="it-IT" sz="1600" i="1">
                <a:solidFill>
                  <a:srgbClr val="000000"/>
                </a:solidFill>
                <a:latin typeface="Franklin Gothic Demi" pitchFamily="34" charset="0"/>
              </a:rPr>
              <a:t>w</a:t>
            </a:r>
            <a:r>
              <a:rPr lang="it-IT" sz="1600" i="1" baseline="-25000">
                <a:solidFill>
                  <a:srgbClr val="000000"/>
                </a:solidFill>
                <a:latin typeface="Franklin Gothic Demi" pitchFamily="34" charset="0"/>
              </a:rPr>
              <a:t>DIP</a:t>
            </a:r>
            <a:r>
              <a:rPr lang="it-IT" sz="1600" i="1">
                <a:solidFill>
                  <a:srgbClr val="000000"/>
                </a:solidFill>
                <a:latin typeface="Franklin Gothic Demi" pitchFamily="34" charset="0"/>
              </a:rPr>
              <a:t> – w</a:t>
            </a:r>
            <a:r>
              <a:rPr lang="it-IT" sz="1600" i="1" baseline="-25000">
                <a:solidFill>
                  <a:srgbClr val="000000"/>
                </a:solidFill>
                <a:latin typeface="Franklin Gothic Demi" pitchFamily="34" charset="0"/>
              </a:rPr>
              <a:t>DROP</a:t>
            </a:r>
            <a:r>
              <a:rPr lang="it-IT" sz="1600">
                <a:solidFill>
                  <a:srgbClr val="000000"/>
                </a:solidFill>
                <a:latin typeface="Franklin Gothic Demi" pitchFamily="34" charset="0"/>
              </a:rPr>
              <a:t>) si verifica sia perché Bruno va a scuola un anno in più sia perché è più capace. Di conseguenza, questo differenziale salariale non ci dice di quanto aumenterebbero i guadagni di Andrea se completasse la scuola superiore (ovvero </a:t>
            </a:r>
            <a:r>
              <a:rPr lang="it-IT" sz="1600" i="1">
                <a:solidFill>
                  <a:srgbClr val="000000"/>
                </a:solidFill>
                <a:latin typeface="Franklin Gothic Demi" pitchFamily="34" charset="0"/>
              </a:rPr>
              <a:t>w</a:t>
            </a:r>
            <a:r>
              <a:rPr lang="it-IT" sz="1600" i="1" baseline="-25000">
                <a:solidFill>
                  <a:srgbClr val="000000"/>
                </a:solidFill>
                <a:latin typeface="Franklin Gothic Demi" pitchFamily="34" charset="0"/>
              </a:rPr>
              <a:t>A</a:t>
            </a:r>
            <a:r>
              <a:rPr lang="it-IT" sz="1600" i="1">
                <a:solidFill>
                  <a:srgbClr val="000000"/>
                </a:solidFill>
                <a:latin typeface="Franklin Gothic Demi" pitchFamily="34" charset="0"/>
              </a:rPr>
              <a:t> – w</a:t>
            </a:r>
            <a:r>
              <a:rPr lang="it-IT" sz="1600" i="1" baseline="-25000">
                <a:solidFill>
                  <a:srgbClr val="000000"/>
                </a:solidFill>
                <a:latin typeface="Franklin Gothic Demi" pitchFamily="34" charset="0"/>
              </a:rPr>
              <a:t>DROP</a:t>
            </a:r>
            <a:r>
              <a:rPr lang="it-IT" sz="1600">
                <a:solidFill>
                  <a:srgbClr val="000000"/>
                </a:solidFill>
                <a:latin typeface="Franklin Gothic Demi" pitchFamily="34" charset="0"/>
              </a:rPr>
              <a:t>).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1451" y="1484314"/>
            <a:ext cx="6048375" cy="346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21336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17094E-5A6D-4568-92E2-2A10701455A0}" type="slidenum">
              <a:rPr lang="it-IT" sz="1000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8229600" cy="65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3200">
                <a:solidFill>
                  <a:srgbClr val="999900"/>
                </a:solidFill>
                <a:latin typeface="Garamond" pitchFamily="18" charset="0"/>
              </a:rPr>
              <a:t>Il capitale umano – Istruzione e guadagni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1919288" y="1371601"/>
            <a:ext cx="8532812" cy="599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Wingdings" pitchFamily="2" charset="2"/>
              <a:buChar char="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Perché  quindi si dovrebbe tenere conto dell’</a:t>
            </a:r>
            <a:r>
              <a:rPr lang="it-IT" sz="2400" b="1" i="1" u="sng" dirty="0" err="1">
                <a:solidFill>
                  <a:srgbClr val="000000"/>
                </a:solidFill>
                <a:latin typeface="Garamond" pitchFamily="18" charset="0"/>
              </a:rPr>
              <a:t>ability</a:t>
            </a:r>
            <a:r>
              <a:rPr lang="it-IT" sz="2400" b="1" i="1" u="sng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400" b="1" i="1" u="sng" dirty="0" err="1">
                <a:solidFill>
                  <a:srgbClr val="000000"/>
                </a:solidFill>
                <a:latin typeface="Garamond" pitchFamily="18" charset="0"/>
              </a:rPr>
              <a:t>bias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?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hp.: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policy maker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nota che i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diplomati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guadagnano all’anno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34" charset="0"/>
              </a:rPr>
              <a:t>15.000€ in più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di quelli che hanno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abbandonato la scuola superiore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.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Il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policy maker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34" charset="0"/>
              </a:rPr>
              <a:t>usa questi dati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per convincere il governo che i finanziamenti che incentivano gli studenti a completare la scuola superiore, potrebbero </a:t>
            </a:r>
            <a:r>
              <a:rPr lang="it-IT" sz="2400" b="1" dirty="0">
                <a:solidFill>
                  <a:srgbClr val="000000"/>
                </a:solidFill>
                <a:latin typeface="Wingdings" pitchFamily="2" charset="2"/>
              </a:rPr>
              <a:t>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il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w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medio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di chi ha abbandonato la scuola di 15.000€</a:t>
            </a:r>
          </a:p>
          <a:p>
            <a:pPr algn="just">
              <a:spcBef>
                <a:spcPts val="700"/>
              </a:spcBef>
              <a:buClr>
                <a:srgbClr val="666600"/>
              </a:buClr>
              <a:buSzPct val="75000"/>
              <a:buFont typeface="Symbol" pitchFamily="18" charset="2"/>
              <a:buChar char="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 il </a:t>
            </a:r>
            <a:r>
              <a:rPr lang="it-IT" sz="2400" b="1" dirty="0">
                <a:solidFill>
                  <a:srgbClr val="000000"/>
                </a:solidFill>
                <a:latin typeface="Franklin Gothic Medium" pitchFamily="34" charset="0"/>
              </a:rPr>
              <a:t>programma si autofinanzierebbe 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(</a:t>
            </a:r>
            <a:r>
              <a:rPr lang="it-IT" sz="2400" b="1" i="1" dirty="0">
                <a:solidFill>
                  <a:srgbClr val="000000"/>
                </a:solidFill>
                <a:latin typeface="Garamond" pitchFamily="18" charset="0"/>
              </a:rPr>
              <a:t>con maggiori entrate fiscali, spese inferiori per i programmi di assistenza sociale, minori livelli di criminalità, più elevati livelli di salute e così via</a:t>
            </a:r>
            <a:r>
              <a:rPr lang="it-IT" sz="2400" b="1" dirty="0">
                <a:solidFill>
                  <a:srgbClr val="000000"/>
                </a:solidFill>
                <a:latin typeface="Garamond" pitchFamily="18" charset="0"/>
              </a:rPr>
              <a:t>)</a:t>
            </a:r>
          </a:p>
          <a:p>
            <a:pPr algn="just">
              <a:spcBef>
                <a:spcPts val="700"/>
              </a:spcBef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400" b="1" dirty="0">
              <a:solidFill>
                <a:srgbClr val="0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3081</TotalTime>
  <Words>3683</Words>
  <Application>Microsoft Office PowerPoint</Application>
  <PresentationFormat>Widescreen</PresentationFormat>
  <Paragraphs>306</Paragraphs>
  <Slides>58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58</vt:i4>
      </vt:variant>
    </vt:vector>
  </HeadingPairs>
  <TitlesOfParts>
    <vt:vector size="76" baseType="lpstr">
      <vt:lpstr>ＭＳ Ｐゴシック</vt:lpstr>
      <vt:lpstr>Arial</vt:lpstr>
      <vt:lpstr>CaeciliaLTStd-Italic</vt:lpstr>
      <vt:lpstr>CaeciliaLTStd-Roman</vt:lpstr>
      <vt:lpstr>Calibri</vt:lpstr>
      <vt:lpstr>Calibri Light</vt:lpstr>
      <vt:lpstr>Cambria Math</vt:lpstr>
      <vt:lpstr>Franklin Gothic Demi</vt:lpstr>
      <vt:lpstr>Franklin Gothic Medium</vt:lpstr>
      <vt:lpstr>Garamond</vt:lpstr>
      <vt:lpstr>MetaPlus-Book</vt:lpstr>
      <vt:lpstr>Symbol</vt:lpstr>
      <vt:lpstr>Times New Roman</vt:lpstr>
      <vt:lpstr>Verdana</vt:lpstr>
      <vt:lpstr>Wingdings</vt:lpstr>
      <vt:lpstr>Tema di Office</vt:lpstr>
      <vt:lpstr>Equation.3</vt:lpstr>
      <vt:lpstr>Equazione</vt:lpstr>
      <vt:lpstr>Oltre il rendimento dell’istruzione</vt:lpstr>
      <vt:lpstr>Un primo riassunto</vt:lpstr>
      <vt:lpstr>Lezione 18/11: contenuti</vt:lpstr>
      <vt:lpstr>1. La curva costi-istruzione</vt:lpstr>
      <vt:lpstr>Consideriamo sia la curva salari-istruzione e la curva costi-istruzione</vt:lpstr>
      <vt:lpstr>Il rendimento però non è costante nel tempo e dipende da:</vt:lpstr>
      <vt:lpstr>L’ability bias (Heckman)</vt:lpstr>
      <vt:lpstr>Presentazione standard di PowerPoint</vt:lpstr>
      <vt:lpstr>Presentazione standard di PowerPoint</vt:lpstr>
      <vt:lpstr>Errore nella stima dell’effetto! (ability bias)</vt:lpstr>
      <vt:lpstr>Presentazione standard di PowerPoint</vt:lpstr>
      <vt:lpstr>2. La scelta di istruzione e il problema dell’autoselezione</vt:lpstr>
      <vt:lpstr>L’ipotesi controfattuale alla base dell’autoselezione</vt:lpstr>
      <vt:lpstr>La massimizzazione guadagni nel ciclo di vita</vt:lpstr>
      <vt:lpstr>Come operare la scelta migliore tra lavorare subito e dopo un percorso di studi?</vt:lpstr>
      <vt:lpstr>Presentazione standard di PowerPoint</vt:lpstr>
      <vt:lpstr>Un lavoratore adatto ad un posto di lavoro manuale</vt:lpstr>
      <vt:lpstr>Un lavoratore adatto ad un posto di lavoro qualificato</vt:lpstr>
      <vt:lpstr>Quali dati osserviamo sul mercato del lavoro?</vt:lpstr>
      <vt:lpstr>Il problema dell’autoselezione</vt:lpstr>
      <vt:lpstr>Come correggere il selection bias</vt:lpstr>
      <vt:lpstr>Risultati empirici</vt:lpstr>
      <vt:lpstr>Dove posso trovare dati/analisi sulla qualità delle competenze? Servono per l’occupazione? Indagine PIAAC OCSE</vt:lpstr>
      <vt:lpstr>… ma ha un effetto contenuto sui salari in Italia</vt:lpstr>
      <vt:lpstr>2. Una valutazione  dell’investimento in istruzione</vt:lpstr>
      <vt:lpstr>Verifichiamo con i dati se la scelta formativa produce vantaggi privati connessi ai livelli di istruzione</vt:lpstr>
      <vt:lpstr>Conviene studiare? Vediamo prima un semplice esempio del concetto di rendimento</vt:lpstr>
      <vt:lpstr>Ma quanto mi costa?</vt:lpstr>
      <vt:lpstr>Ritorniamo all’esempio</vt:lpstr>
      <vt:lpstr>Abbiamo detto nella lezione precedente che occorre tener conto delle caratteristiche individuali: qui genere e localizzazione geografica:</vt:lpstr>
      <vt:lpstr>Il rendimento dell’istruzione per corsi di studio</vt:lpstr>
      <vt:lpstr>3. Oltre il rendimento</vt:lpstr>
      <vt:lpstr>2.1 Come misurare l’abilità?</vt:lpstr>
      <vt:lpstr>L’indagine come metodo di benchmarking</vt:lpstr>
      <vt:lpstr>Consideriamo il programma PISA: 7 cicli</vt:lpstr>
      <vt:lpstr>PISA: Nel 2018 hanno partecipato</vt:lpstr>
      <vt:lpstr>Si sintetizzano le conoscenze in livelli nei test </vt:lpstr>
      <vt:lpstr>I livelli e i punteggi</vt:lpstr>
      <vt:lpstr>E la qualità dei risultati?</vt:lpstr>
      <vt:lpstr>L’abilità in lettura</vt:lpstr>
      <vt:lpstr>In matematica com’è andata nelle macroregioni?</vt:lpstr>
      <vt:lpstr>Ed in Scienze</vt:lpstr>
      <vt:lpstr>Migliori informazioni, minori errori?</vt:lpstr>
      <vt:lpstr>Quali fattori incidono di più sul rendimento scolastico?</vt:lpstr>
      <vt:lpstr>3.2 Il ruolo della famiglia</vt:lpstr>
      <vt:lpstr>Presentazione standard di PowerPoint</vt:lpstr>
      <vt:lpstr>Checchi et al. (2006) - SESSANTA ANNI DI ISTRUZIONE SCOLASTICA IN ITALIA: il ruolo della famiglia</vt:lpstr>
      <vt:lpstr>Continua…</vt:lpstr>
      <vt:lpstr>E nell’indagine più recente il divario continua anche nei risultati scolastici</vt:lpstr>
      <vt:lpstr>E più in generale: quanto problematica è la distribuzione dell’istruzione in Italia?</vt:lpstr>
      <vt:lpstr>In Europa nel 2021: siamo tra i primi ad abbandonare e tra gli ultimi a laurearci</vt:lpstr>
      <vt:lpstr>Fascia d’età 30-34 Tasso d’istruzione terziaria: si sta recuperando?</vt:lpstr>
      <vt:lpstr>3.3 La qualità della scuola </vt:lpstr>
      <vt:lpstr>Ulteriori fonti per misurare qualità e costi-rendimenti dei livelli di studio</vt:lpstr>
      <vt:lpstr>Si spende forse poco per l’istruzione in Italia?</vt:lpstr>
      <vt:lpstr>Docenti con un’età media elevata…</vt:lpstr>
      <vt:lpstr>E un rapporto studenti/docenti nelle università piuttosto elevato</vt:lpstr>
      <vt:lpstr>Riassumendo…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CHIES LAURA</dc:creator>
  <cp:lastModifiedBy>CHIES LAURA</cp:lastModifiedBy>
  <cp:revision>59</cp:revision>
  <dcterms:created xsi:type="dcterms:W3CDTF">2022-11-22T10:19:53Z</dcterms:created>
  <dcterms:modified xsi:type="dcterms:W3CDTF">2024-11-18T14:56:15Z</dcterms:modified>
</cp:coreProperties>
</file>