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2" r:id="rId3"/>
    <p:sldId id="336" r:id="rId4"/>
    <p:sldId id="263" r:id="rId5"/>
    <p:sldId id="264" r:id="rId6"/>
    <p:sldId id="319" r:id="rId7"/>
    <p:sldId id="322" r:id="rId8"/>
    <p:sldId id="344" r:id="rId9"/>
    <p:sldId id="320" r:id="rId10"/>
    <p:sldId id="321" r:id="rId11"/>
    <p:sldId id="323" r:id="rId12"/>
    <p:sldId id="274" r:id="rId13"/>
    <p:sldId id="337" r:id="rId14"/>
    <p:sldId id="342" r:id="rId15"/>
    <p:sldId id="275" r:id="rId16"/>
    <p:sldId id="343" r:id="rId17"/>
    <p:sldId id="278" r:id="rId18"/>
    <p:sldId id="324" r:id="rId19"/>
    <p:sldId id="346" r:id="rId20"/>
    <p:sldId id="345" r:id="rId21"/>
    <p:sldId id="316" r:id="rId22"/>
    <p:sldId id="317" r:id="rId23"/>
    <p:sldId id="318" r:id="rId24"/>
    <p:sldId id="325" r:id="rId25"/>
    <p:sldId id="279" r:id="rId26"/>
    <p:sldId id="281" r:id="rId27"/>
    <p:sldId id="282" r:id="rId28"/>
    <p:sldId id="280" r:id="rId29"/>
    <p:sldId id="283" r:id="rId30"/>
    <p:sldId id="287" r:id="rId31"/>
    <p:sldId id="288" r:id="rId32"/>
    <p:sldId id="289" r:id="rId33"/>
    <p:sldId id="290" r:id="rId34"/>
    <p:sldId id="293" r:id="rId35"/>
    <p:sldId id="294" r:id="rId36"/>
    <p:sldId id="295" r:id="rId37"/>
    <p:sldId id="296" r:id="rId38"/>
    <p:sldId id="347" r:id="rId39"/>
    <p:sldId id="297" r:id="rId40"/>
    <p:sldId id="298" r:id="rId41"/>
    <p:sldId id="299" r:id="rId42"/>
    <p:sldId id="300" r:id="rId43"/>
    <p:sldId id="301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29" r:id="rId52"/>
    <p:sldId id="330" r:id="rId53"/>
    <p:sldId id="334" r:id="rId54"/>
    <p:sldId id="335" r:id="rId5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B350-59F6-4067-8BFB-ADF533F9CB4D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38F2-2F35-408B-9D8C-049375A6F9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06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B350-59F6-4067-8BFB-ADF533F9CB4D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38F2-2F35-408B-9D8C-049375A6F9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75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B350-59F6-4067-8BFB-ADF533F9CB4D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38F2-2F35-408B-9D8C-049375A6F9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98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B350-59F6-4067-8BFB-ADF533F9CB4D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38F2-2F35-408B-9D8C-049375A6F9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08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B350-59F6-4067-8BFB-ADF533F9CB4D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38F2-2F35-408B-9D8C-049375A6F9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06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B350-59F6-4067-8BFB-ADF533F9CB4D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38F2-2F35-408B-9D8C-049375A6F9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18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B350-59F6-4067-8BFB-ADF533F9CB4D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38F2-2F35-408B-9D8C-049375A6F9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95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B350-59F6-4067-8BFB-ADF533F9CB4D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38F2-2F35-408B-9D8C-049375A6F9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03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B350-59F6-4067-8BFB-ADF533F9CB4D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38F2-2F35-408B-9D8C-049375A6F9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95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B350-59F6-4067-8BFB-ADF533F9CB4D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38F2-2F35-408B-9D8C-049375A6F9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95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B350-59F6-4067-8BFB-ADF533F9CB4D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38F2-2F35-408B-9D8C-049375A6F9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28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B350-59F6-4067-8BFB-ADF533F9CB4D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A38F2-2F35-408B-9D8C-049375A6F9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7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dorigami.wikispaces.com/file/view/PRENSKY+-+DIGITAL+NATIVES+AND+IMMIGRANTS+1.PDF" TargetMode="External"/><Relationship Id="rId7" Type="http://schemas.openxmlformats.org/officeDocument/2006/relationships/hyperlink" Target="https://it.wikipedia.org/wiki/Mondo_occidentale" TargetMode="External"/><Relationship Id="rId2" Type="http://schemas.openxmlformats.org/officeDocument/2006/relationships/hyperlink" Target="http://en.wikipedia.org/wiki/Generation_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Anni_2000" TargetMode="External"/><Relationship Id="rId5" Type="http://schemas.openxmlformats.org/officeDocument/2006/relationships/hyperlink" Target="https://it.wikipedia.org/wiki/Anni_1980" TargetMode="External"/><Relationship Id="rId4" Type="http://schemas.openxmlformats.org/officeDocument/2006/relationships/hyperlink" Target="http://en.wikipedia.org/wiki/Generation_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Generation_C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group.com/articles/millennials-digital-natives/?utm_source=Alertbox&amp;utm_campaign=e8d3c2d3ed-Deliverable_Collaborate_Millennials_01_03_2016&amp;utm_medium=email&amp;utm_term=0_7f29a2b335-e8d3c2d3ed-24390673" TargetMode="External"/><Relationship Id="rId2" Type="http://schemas.openxmlformats.org/officeDocument/2006/relationships/hyperlink" Target="https://www.nngroup.com/articles/author/kate-meye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winternet.org/2015/04/01/us-smartphone-use-in-2015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eendom.com/tests/access_page/index.htm?idRegTest=111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technology/2016/01/25/obsolete-technologies-that-will-baffle-modern-children-in-pictu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group.com/articles/website-reading/" TargetMode="External"/><Relationship Id="rId2" Type="http://schemas.openxmlformats.org/officeDocument/2006/relationships/hyperlink" Target="http://www.nngroup.com/a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rictremblay.blogspot.it/2013/11/6-to-7-minutes-of-instructional-video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playlists/182/talks_from_inspiring_teachers?utm_source=newsletter_weekly_2015-09-26&amp;utm_campaign=newsletter_weekly&amp;utm_medium=email&amp;utm_content=playlist_butto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hyperlink" Target="http://www.nngroup.com/articles/author/jakob-nielsen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te.com/articles/technology/technology/2013/06/how_people_read_online_why_you_won_t_finish_this_article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hyperlink" Target="https://s3.amazonaws.com/media.nngroup.com/media/editor/2014/04/25/london_700_2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 chi ci rivolgiamo?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6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17530" cy="51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Baby </a:t>
            </a:r>
            <a:r>
              <a:rPr lang="it-IT" dirty="0" err="1" smtClean="0"/>
              <a:t>boomer…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it-IT" dirty="0"/>
              <a:t>decadimento cognitivo, </a:t>
            </a:r>
            <a:endParaRPr lang="it-IT" dirty="0" smtClean="0"/>
          </a:p>
          <a:p>
            <a:pPr lvl="0"/>
            <a:r>
              <a:rPr lang="it-IT" dirty="0" smtClean="0"/>
              <a:t>ma </a:t>
            </a:r>
            <a:r>
              <a:rPr lang="it-IT" dirty="0"/>
              <a:t>possesso di schemi, expertise, competenze che possono trasmettere ad </a:t>
            </a:r>
            <a:r>
              <a:rPr lang="it-IT" dirty="0" smtClean="0"/>
              <a:t>altri</a:t>
            </a:r>
            <a:endParaRPr lang="it-IT" dirty="0"/>
          </a:p>
          <a:p>
            <a:pPr lvl="0"/>
            <a:r>
              <a:rPr lang="it-IT" dirty="0"/>
              <a:t>differenze nel modo di apprendere (per problemi, nel contesto, bisogno di segnalare collegamenti a conoscenze possedute)</a:t>
            </a:r>
          </a:p>
          <a:p>
            <a:pPr lvl="0"/>
            <a:r>
              <a:rPr lang="it-IT" dirty="0"/>
              <a:t>bassa </a:t>
            </a:r>
            <a:r>
              <a:rPr lang="it-IT" dirty="0" err="1"/>
              <a:t>literacy</a:t>
            </a:r>
            <a:endParaRPr lang="it-IT" dirty="0"/>
          </a:p>
          <a:p>
            <a:pPr lvl="0"/>
            <a:r>
              <a:rPr lang="it-IT" dirty="0"/>
              <a:t>in parte non sanno usare il </a:t>
            </a:r>
            <a:r>
              <a:rPr lang="it-IT" dirty="0" smtClean="0"/>
              <a:t>computer (non ce l’hanno, non lo usano al lavoro)</a:t>
            </a:r>
          </a:p>
          <a:p>
            <a:pPr lvl="0"/>
            <a:r>
              <a:rPr lang="it-IT" dirty="0" smtClean="0"/>
              <a:t>chi ha perso il lavoro, rientra e deve riqualificarsi…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43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Gen. X, 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  </a:t>
            </a:r>
            <a:r>
              <a:rPr lang="it-IT" u="sng" dirty="0" err="1">
                <a:hlinkClick r:id="rId2" tooltip="Gen x"/>
              </a:rPr>
              <a:t>Gen</a:t>
            </a:r>
            <a:r>
              <a:rPr lang="it-IT" u="sng" dirty="0">
                <a:hlinkClick r:id="rId2" tooltip="Gen x"/>
              </a:rPr>
              <a:t>-X</a:t>
            </a:r>
            <a:r>
              <a:rPr lang="it-IT" dirty="0"/>
              <a:t>, nati tra il 1960 e il 1980 </a:t>
            </a:r>
            <a:r>
              <a:rPr lang="it-IT" u="sng" dirty="0">
                <a:hlinkClick r:id="rId3" tooltip="Digital Immigrants"/>
              </a:rPr>
              <a:t>Digital </a:t>
            </a:r>
            <a:r>
              <a:rPr lang="it-IT" u="sng" dirty="0" err="1">
                <a:hlinkClick r:id="rId3" tooltip="Digital Immigrants"/>
              </a:rPr>
              <a:t>Immigrants</a:t>
            </a:r>
            <a:r>
              <a:rPr lang="it-IT" u="sng" dirty="0"/>
              <a:t>, contribuiscono alla diffusione di internet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dirty="0" smtClean="0"/>
              <a:t> </a:t>
            </a:r>
            <a:r>
              <a:rPr lang="it-IT" dirty="0"/>
              <a:t> </a:t>
            </a:r>
            <a:r>
              <a:rPr lang="it-IT" u="sng" dirty="0" err="1" smtClean="0">
                <a:hlinkClick r:id="rId4" tooltip="Gen y"/>
              </a:rPr>
              <a:t>Gen</a:t>
            </a:r>
            <a:r>
              <a:rPr lang="it-IT" u="sng" dirty="0" smtClean="0">
                <a:hlinkClick r:id="rId4" tooltip="Gen y"/>
              </a:rPr>
              <a:t>-Y</a:t>
            </a:r>
            <a:r>
              <a:rPr lang="it-IT" dirty="0"/>
              <a:t>,</a:t>
            </a:r>
            <a:r>
              <a:rPr lang="it-IT" dirty="0" smtClean="0"/>
              <a:t>  </a:t>
            </a:r>
            <a:r>
              <a:rPr lang="it-IT" dirty="0"/>
              <a:t>Nati tra 1980 e 2000 (</a:t>
            </a:r>
            <a:r>
              <a:rPr lang="it-IT" dirty="0" smtClean="0"/>
              <a:t>anche </a:t>
            </a:r>
            <a:r>
              <a:rPr lang="it-IT" b="1" dirty="0" err="1" smtClean="0"/>
              <a:t>Millennial</a:t>
            </a:r>
            <a:r>
              <a:rPr lang="it-IT" b="1" dirty="0" smtClean="0"/>
              <a:t> Generation</a:t>
            </a:r>
            <a:r>
              <a:rPr lang="it-IT" dirty="0" smtClean="0"/>
              <a:t>)</a:t>
            </a:r>
          </a:p>
          <a:p>
            <a:pPr>
              <a:buNone/>
            </a:pPr>
            <a:r>
              <a:rPr lang="it-IT" dirty="0" smtClean="0"/>
              <a:t>  </a:t>
            </a:r>
            <a:endParaRPr lang="it-IT" dirty="0"/>
          </a:p>
          <a:p>
            <a:r>
              <a:rPr lang="it-IT" i="1" dirty="0" err="1"/>
              <a:t>Millennials</a:t>
            </a:r>
            <a:r>
              <a:rPr lang="it-IT" dirty="0"/>
              <a:t> </a:t>
            </a:r>
            <a:r>
              <a:rPr lang="it-IT" dirty="0" smtClean="0"/>
              <a:t>- persone </a:t>
            </a:r>
            <a:r>
              <a:rPr lang="it-IT" dirty="0"/>
              <a:t>nate tra gli </a:t>
            </a:r>
            <a:r>
              <a:rPr lang="it-IT" u="sng" dirty="0">
                <a:hlinkClick r:id="rId5" tooltip="Anni 1980"/>
              </a:rPr>
              <a:t>anni ottanta</a:t>
            </a:r>
            <a:r>
              <a:rPr lang="it-IT" dirty="0"/>
              <a:t> e i primi </a:t>
            </a:r>
            <a:r>
              <a:rPr lang="it-IT" u="sng" dirty="0">
                <a:hlinkClick r:id="rId6" tooltip="Anni 2000"/>
              </a:rPr>
              <a:t>anni duemila</a:t>
            </a:r>
            <a:r>
              <a:rPr lang="it-IT" dirty="0"/>
              <a:t> nel </a:t>
            </a:r>
            <a:r>
              <a:rPr lang="it-IT" u="sng" dirty="0">
                <a:hlinkClick r:id="rId7" tooltip="Mondo occidentale"/>
              </a:rPr>
              <a:t>mondo occidentale</a:t>
            </a:r>
            <a:r>
              <a:rPr lang="it-IT" dirty="0"/>
              <a:t> 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Dal 1985 Nativi digitali</a:t>
            </a:r>
            <a:endParaRPr lang="it-IT" dirty="0"/>
          </a:p>
          <a:p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4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795338"/>
            <a:ext cx="6916812" cy="587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6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39752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http://www.pewglobal.org/2019/02/05/smartphone-ownership-is-growing-rapidly-around-the-world-but-not-always-equally/</a:t>
            </a:r>
            <a:endParaRPr lang="it-IT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45024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err="1">
                <a:hlinkClick r:id="rId2" tooltip="Gen z"/>
              </a:rPr>
              <a:t>Gen</a:t>
            </a:r>
            <a:r>
              <a:rPr lang="it-IT" u="sng" dirty="0">
                <a:hlinkClick r:id="rId2" tooltip="Gen z"/>
              </a:rPr>
              <a:t>-Z</a:t>
            </a:r>
            <a:r>
              <a:rPr lang="it-IT" dirty="0"/>
              <a:t>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nati </a:t>
            </a:r>
            <a:r>
              <a:rPr lang="it-IT" dirty="0"/>
              <a:t>dopo il 2000 </a:t>
            </a:r>
            <a:r>
              <a:rPr lang="it-IT" dirty="0" smtClean="0"/>
              <a:t>(fino al…)</a:t>
            </a:r>
          </a:p>
          <a:p>
            <a:r>
              <a:rPr lang="it-IT" dirty="0" smtClean="0"/>
              <a:t>completamente </a:t>
            </a:r>
            <a:r>
              <a:rPr lang="it-IT" dirty="0"/>
              <a:t>connessi. </a:t>
            </a:r>
            <a:endParaRPr lang="it-IT" dirty="0" smtClean="0"/>
          </a:p>
          <a:p>
            <a:pPr marL="0" indent="0">
              <a:buNone/>
            </a:pPr>
            <a:r>
              <a:rPr lang="en-US" dirty="0" err="1" smtClean="0"/>
              <a:t>usano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 </a:t>
            </a:r>
            <a:r>
              <a:rPr lang="en-US" dirty="0"/>
              <a:t>cell per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it-IT" dirty="0"/>
          </a:p>
          <a:p>
            <a:r>
              <a:rPr lang="en-US" dirty="0"/>
              <a:t>This group will drive the market, not the other way around, and it’s this customer we need to get in front of (if we can.)</a:t>
            </a:r>
            <a:endParaRPr lang="it-IT" dirty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369568" cy="259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1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64" y="1124744"/>
            <a:ext cx="7511111" cy="397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/>
              <a:t>TECHNOLOGY TIMELINE 1995 TO 2014</a:t>
            </a:r>
            <a:br>
              <a:rPr lang="en-US" b="1" cap="all" dirty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1997</a:t>
            </a:r>
            <a:r>
              <a:rPr lang="en-US" dirty="0"/>
              <a:t>: Google.com is registered as a domain</a:t>
            </a:r>
          </a:p>
          <a:p>
            <a:r>
              <a:rPr lang="en-US" dirty="0"/>
              <a:t>1998: Portable MP3 players enter the market</a:t>
            </a:r>
          </a:p>
          <a:p>
            <a:r>
              <a:rPr lang="en-US" dirty="0"/>
              <a:t>2000: USB flash drives become available, Nokia 3310 launched</a:t>
            </a:r>
          </a:p>
          <a:p>
            <a:r>
              <a:rPr lang="en-US" dirty="0"/>
              <a:t>2001: Wikipedia is launched</a:t>
            </a:r>
          </a:p>
          <a:p>
            <a:r>
              <a:rPr lang="en-US" dirty="0"/>
              <a:t>2003: </a:t>
            </a:r>
            <a:r>
              <a:rPr lang="en-US" dirty="0" err="1"/>
              <a:t>MySpace</a:t>
            </a:r>
            <a:r>
              <a:rPr lang="en-US" dirty="0"/>
              <a:t> is launched</a:t>
            </a:r>
          </a:p>
          <a:p>
            <a:r>
              <a:rPr lang="en-US" dirty="0"/>
              <a:t>2005: YouTube is launched</a:t>
            </a:r>
          </a:p>
          <a:p>
            <a:r>
              <a:rPr lang="en-US" dirty="0"/>
              <a:t>2006: Facebook opens to the public</a:t>
            </a:r>
          </a:p>
          <a:p>
            <a:r>
              <a:rPr lang="en-US" dirty="0"/>
              <a:t>2006: Twitter is launched</a:t>
            </a:r>
          </a:p>
          <a:p>
            <a:r>
              <a:rPr lang="en-US" dirty="0"/>
              <a:t>2007: Dropbox founded</a:t>
            </a:r>
          </a:p>
          <a:p>
            <a:r>
              <a:rPr lang="en-US" dirty="0"/>
              <a:t>2007: First iPhone released</a:t>
            </a:r>
          </a:p>
          <a:p>
            <a:r>
              <a:rPr lang="en-US" dirty="0"/>
              <a:t>2009: </a:t>
            </a:r>
            <a:r>
              <a:rPr lang="en-US" dirty="0" err="1"/>
              <a:t>Whatsapp</a:t>
            </a:r>
            <a:r>
              <a:rPr lang="en-US" dirty="0"/>
              <a:t> </a:t>
            </a:r>
            <a:r>
              <a:rPr lang="en-US" dirty="0" smtClean="0"/>
              <a:t>founded</a:t>
            </a:r>
          </a:p>
          <a:p>
            <a:r>
              <a:rPr lang="en-US" dirty="0" smtClean="0"/>
              <a:t>2010</a:t>
            </a:r>
            <a:r>
              <a:rPr lang="en-US" dirty="0"/>
              <a:t>: iPad is launched</a:t>
            </a:r>
          </a:p>
          <a:p>
            <a:r>
              <a:rPr lang="en-US" dirty="0"/>
              <a:t>2010: Instagram launched</a:t>
            </a:r>
          </a:p>
          <a:p>
            <a:r>
              <a:rPr lang="en-US" dirty="0"/>
              <a:t>2012: Facebook has 1 billion active users</a:t>
            </a:r>
          </a:p>
          <a:p>
            <a:r>
              <a:rPr lang="en-US" dirty="0"/>
              <a:t>2014: Google Glass launched</a:t>
            </a:r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1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nostri destinatari più probabili?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/>
              <a:t>Millennials</a:t>
            </a:r>
            <a:r>
              <a:rPr lang="it-IT" dirty="0" smtClean="0"/>
              <a:t>? (</a:t>
            </a:r>
            <a:r>
              <a:rPr lang="it-IT" i="1" dirty="0" smtClean="0"/>
              <a:t>adulti nel 2000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Nel 2015 la generazione </a:t>
            </a:r>
            <a:r>
              <a:rPr lang="it-IT" dirty="0" err="1" smtClean="0"/>
              <a:t>piu’</a:t>
            </a:r>
            <a:r>
              <a:rPr lang="it-IT" dirty="0" smtClean="0"/>
              <a:t> presente nel mondo del lavoro (35%)</a:t>
            </a:r>
          </a:p>
          <a:p>
            <a:r>
              <a:rPr lang="it-IT" dirty="0" smtClean="0"/>
              <a:t>Nel 2020 il 50% della forza lavoro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41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2…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241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DESTINATARI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i="1" dirty="0" smtClean="0"/>
              <a:t> Quale </a:t>
            </a:r>
            <a:r>
              <a:rPr lang="it-IT" i="1" dirty="0"/>
              <a:t>strumento possiamo </a:t>
            </a:r>
            <a:r>
              <a:rPr lang="it-IT" i="1" dirty="0" smtClean="0"/>
              <a:t>usare per la formazione</a:t>
            </a:r>
            <a:r>
              <a:rPr lang="it-IT" i="1" dirty="0"/>
              <a:t>?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lezione e libro hanno un futuro?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l’e-book </a:t>
            </a:r>
            <a:r>
              <a:rPr lang="it-IT" dirty="0" err="1" smtClean="0"/>
              <a:t>byod</a:t>
            </a:r>
            <a:r>
              <a:rPr lang="it-IT" dirty="0"/>
              <a:t>, </a:t>
            </a:r>
            <a:r>
              <a:rPr lang="it-IT" dirty="0" err="1"/>
              <a:t>smartphone</a:t>
            </a:r>
            <a:r>
              <a:rPr lang="it-IT" dirty="0"/>
              <a:t>, </a:t>
            </a:r>
            <a:r>
              <a:rPr lang="it-IT" dirty="0" smtClean="0"/>
              <a:t>mobile…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La lezione e  i libro vanno adattati ai nostri utenti</a:t>
            </a:r>
            <a:r>
              <a:rPr lang="it-IT" dirty="0" smtClean="0"/>
              <a:t>?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Messi online? Accorciati? Si può leggere e apprendere da </a:t>
            </a:r>
            <a:r>
              <a:rPr lang="it-IT" dirty="0" err="1"/>
              <a:t>smartphone</a:t>
            </a:r>
            <a:r>
              <a:rPr lang="it-IT" dirty="0"/>
              <a:t>?</a:t>
            </a:r>
          </a:p>
          <a:p>
            <a:pPr marL="0" indent="0">
              <a:buNone/>
            </a:pPr>
            <a:r>
              <a:rPr lang="it-IT" i="1" dirty="0"/>
              <a:t> 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Si sente dire che </a:t>
            </a:r>
            <a:r>
              <a:rPr lang="it-IT" i="1" dirty="0" smtClean="0"/>
              <a:t>  </a:t>
            </a:r>
            <a:r>
              <a:rPr lang="it-IT" i="1" dirty="0"/>
              <a:t>i nativi digitali </a:t>
            </a:r>
            <a:r>
              <a:rPr lang="it-IT" i="1" dirty="0" smtClean="0"/>
              <a:t> 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sono più intelligenti, più distratti, </a:t>
            </a:r>
            <a:r>
              <a:rPr lang="it-IT" i="1" dirty="0" smtClean="0"/>
              <a:t>  </a:t>
            </a:r>
            <a:r>
              <a:rPr lang="it-IT" i="1" dirty="0"/>
              <a:t>più tecnologici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Ma è vero?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29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KATE MEYER</a:t>
            </a:r>
            <a:r>
              <a:rPr lang="en-US" dirty="0"/>
              <a:t> on January 3, 2016 Millennials as Digital Natives: Myths and </a:t>
            </a:r>
            <a:r>
              <a:rPr lang="en-US" dirty="0" smtClean="0"/>
              <a:t>Realities</a:t>
            </a:r>
          </a:p>
          <a:p>
            <a:endParaRPr lang="it-IT" dirty="0"/>
          </a:p>
          <a:p>
            <a:r>
              <a:rPr lang="en-US" sz="1600" u="sng" dirty="0">
                <a:hlinkClick r:id="rId3"/>
              </a:rPr>
              <a:t>https://www.nngroup.com/articles/millennials-digital-natives/?utm_source=Alertbox&amp;utm_campaign=e8d3c2d3ed-Deliverable_Collaborate_Millennials_01_03_2016&amp;utm_medium=email&amp;utm_term=0_7f29a2b335-e8d3c2d3ed-24390673</a:t>
            </a:r>
            <a:endParaRPr lang="it-IT" sz="1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6646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Kate Mayer (2016)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MYTH 1: “Digital natives possess inferior social skills </a:t>
            </a:r>
            <a:endParaRPr lang="en-US" dirty="0" smtClean="0"/>
          </a:p>
          <a:p>
            <a:pPr lvl="0"/>
            <a:r>
              <a:rPr lang="en-US" dirty="0" smtClean="0"/>
              <a:t>MYTH </a:t>
            </a:r>
            <a:r>
              <a:rPr lang="en-US" dirty="0"/>
              <a:t>2: </a:t>
            </a:r>
            <a:r>
              <a:rPr lang="en-US" dirty="0" smtClean="0"/>
              <a:t>“much </a:t>
            </a:r>
            <a:r>
              <a:rPr lang="en-US" dirty="0"/>
              <a:t>better at multitasking </a:t>
            </a:r>
            <a:endParaRPr lang="en-US" dirty="0" smtClean="0"/>
          </a:p>
          <a:p>
            <a:pPr lvl="0"/>
            <a:r>
              <a:rPr lang="en-US" dirty="0" smtClean="0"/>
              <a:t>MYTH 3: “natural instincts about how to use or fix computers 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89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MYTH 1: “Digital natives possess inferior social skills……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Pew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smtClean="0"/>
              <a:t>Center: </a:t>
            </a:r>
            <a:r>
              <a:rPr lang="it-IT" dirty="0"/>
              <a:t>spediscono  più text </a:t>
            </a:r>
            <a:r>
              <a:rPr lang="it-IT" dirty="0" err="1" smtClean="0"/>
              <a:t>messages</a:t>
            </a:r>
            <a:r>
              <a:rPr lang="it-IT" dirty="0" smtClean="0"/>
              <a:t>, fanno </a:t>
            </a:r>
            <a:r>
              <a:rPr lang="it-IT" dirty="0"/>
              <a:t>lo stesso numero di chiamate vocali quindi c’è un aumento delle interazioni.</a:t>
            </a:r>
          </a:p>
          <a:p>
            <a:r>
              <a:rPr lang="en-US" dirty="0"/>
              <a:t>Pew Internet. U.S. Smartphone Use in 2015 (2015). </a:t>
            </a:r>
            <a:r>
              <a:rPr lang="it-IT" u="sng" dirty="0">
                <a:hlinkClick r:id="rId2"/>
              </a:rPr>
              <a:t>http://www.pewinternet.org/2015/04/01/us-smartphone-use-in-2015/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39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MYTH 2: “Digital natives are much better at multitasking than digital immigrants.”</a:t>
            </a:r>
            <a:r>
              <a:rPr lang="it-IT" sz="4000" dirty="0" smtClean="0"/>
              <a:t/>
            </a:r>
            <a:br>
              <a:rPr lang="it-IT" sz="4000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choosing </a:t>
            </a:r>
            <a:r>
              <a:rPr lang="en-US" b="1" dirty="0"/>
              <a:t>to multitask</a:t>
            </a:r>
            <a:r>
              <a:rPr lang="en-US" dirty="0"/>
              <a:t> — that is, purposefully engaging in multiple activities at apparently the same time, and</a:t>
            </a:r>
            <a:endParaRPr lang="it-IT" dirty="0"/>
          </a:p>
          <a:p>
            <a:pPr lvl="0"/>
            <a:r>
              <a:rPr lang="en-US" b="1" dirty="0"/>
              <a:t>multitasking proficiency </a:t>
            </a:r>
            <a:r>
              <a:rPr lang="en-US" dirty="0"/>
              <a:t>— that is, the ability to process multiple sources of information at the same time efficiently.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24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multitasking</a:t>
            </a:r>
            <a:endParaRPr lang="it-IT" dirty="0"/>
          </a:p>
        </p:txBody>
      </p:sp>
      <p:pic>
        <p:nvPicPr>
          <p:cNvPr id="4" name="Segnaposto contenuto 3" descr="https://media.nngroup.com/media/editor/2015/12/23/youngadult-multitasking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26469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7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Patricia M. Greenfield JANUARY 2009Technology and Informal </a:t>
            </a:r>
            <a:r>
              <a:rPr lang="en-US" sz="3600" dirty="0" err="1" smtClean="0"/>
              <a:t>Education:What</a:t>
            </a:r>
            <a:r>
              <a:rPr lang="en-US" sz="3600" dirty="0" smtClean="0"/>
              <a:t> Is Taught, What Is Learned ww.sciencemag.org SCIENCE VOL 323 2 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5" y="2902874"/>
            <a:ext cx="3816424" cy="339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652120" y="2564904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FLYNN EFFECT</a:t>
            </a:r>
          </a:p>
          <a:p>
            <a:r>
              <a:rPr lang="it-IT" sz="2400" dirty="0" smtClean="0"/>
              <a:t>Crescita performance intellettiva da 100 anni</a:t>
            </a:r>
          </a:p>
          <a:p>
            <a:r>
              <a:rPr lang="it-IT" sz="2400" dirty="0" smtClean="0"/>
              <a:t>Test non verbali, visivi ma non solo</a:t>
            </a:r>
          </a:p>
          <a:p>
            <a:r>
              <a:rPr lang="it-IT" sz="2400" dirty="0" smtClean="0"/>
              <a:t>Per alimentazione, educazione, ecc.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26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Misurata come? Perché?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7655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932040" y="1988840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Matrici di </a:t>
            </a:r>
            <a:r>
              <a:rPr lang="it-IT" sz="2400" dirty="0" err="1" smtClean="0"/>
              <a:t>Raven</a:t>
            </a:r>
            <a:r>
              <a:rPr lang="it-IT" sz="2400" dirty="0" smtClean="0"/>
              <a:t> 1942 – 1992</a:t>
            </a:r>
          </a:p>
          <a:p>
            <a:endParaRPr lang="it-IT" sz="2400" dirty="0"/>
          </a:p>
          <a:p>
            <a:r>
              <a:rPr lang="it-IT" sz="2400" dirty="0" smtClean="0"/>
              <a:t>Sviluppo intelligenza visiva, spaziale</a:t>
            </a:r>
          </a:p>
        </p:txBody>
      </p:sp>
    </p:spTree>
    <p:extLst>
      <p:ext uri="{BB962C8B-B14F-4D97-AF65-F5344CB8AC3E}">
        <p14:creationId xmlns:p14="http://schemas.microsoft.com/office/powerpoint/2010/main" val="202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Greenfield</a:t>
            </a:r>
            <a:r>
              <a:rPr lang="it-IT" dirty="0" smtClean="0"/>
              <a:t>, 2009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Ambienti informali, tecnologie, tv e videogame</a:t>
            </a:r>
          </a:p>
          <a:p>
            <a:r>
              <a:rPr lang="it-IT" dirty="0" smtClean="0"/>
              <a:t>Aumenta la capacità di dividere l’attenzione, di fare multitasking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MT: Effetti positivi e negativi</a:t>
            </a:r>
          </a:p>
          <a:p>
            <a:r>
              <a:rPr lang="it-IT" dirty="0" smtClean="0"/>
              <a:t>Dal testo </a:t>
            </a:r>
            <a:r>
              <a:rPr lang="it-IT" dirty="0" err="1" smtClean="0"/>
              <a:t>critical</a:t>
            </a:r>
            <a:r>
              <a:rPr lang="it-IT" dirty="0" smtClean="0"/>
              <a:t> </a:t>
            </a:r>
            <a:r>
              <a:rPr lang="it-IT" dirty="0" err="1" smtClean="0"/>
              <a:t>thinking</a:t>
            </a:r>
            <a:r>
              <a:rPr lang="it-IT" dirty="0" smtClean="0"/>
              <a:t>, riflessione…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4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www.queendom.com/tests/access_page/index.htm?idRegTest=1118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(test intelligenza </a:t>
            </a:r>
            <a:r>
              <a:rPr lang="it-IT" dirty="0" err="1" smtClean="0"/>
              <a:t>visuo</a:t>
            </a:r>
            <a:r>
              <a:rPr lang="it-IT" dirty="0" smtClean="0"/>
              <a:t>-spaziale)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5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760"/>
            <a:ext cx="82192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Più distratti?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0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772009" cy="4525963"/>
          </a:xfrm>
          <a:prstGeom prst="rect">
            <a:avLst/>
          </a:prstGeom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67544" y="57332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http://www.telegraph.co.uk/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technology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/2016/01/25/obsolete-technologies-that-will-baffle-modern-children-in-pictur/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vogliono i teen?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0648"/>
            <a:ext cx="9519270" cy="535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7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1258" y="2329543"/>
            <a:ext cx="7772400" cy="3199076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MEDIA MENAGEMENT CENTER </a:t>
            </a:r>
            <a:br>
              <a:rPr lang="it-IT" sz="3600" dirty="0" smtClean="0"/>
            </a:br>
            <a:r>
              <a:rPr lang="it-IT" sz="3600" dirty="0" smtClean="0"/>
              <a:t>Università del </a:t>
            </a:r>
            <a:r>
              <a:rPr lang="it-IT" sz="3600" dirty="0" err="1" smtClean="0"/>
              <a:t>Northwestern</a:t>
            </a:r>
            <a:r>
              <a:rPr lang="it-IT" sz="3600" dirty="0" smtClean="0"/>
              <a:t>, Illinois</a:t>
            </a:r>
            <a:br>
              <a:rPr lang="it-IT" sz="3600" dirty="0" smtClean="0"/>
            </a:br>
            <a:r>
              <a:rPr lang="it-IT" sz="3600" dirty="0" smtClean="0"/>
              <a:t>2009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i="1" dirty="0" smtClean="0"/>
              <a:t>TEENS KNOW WHAT THEY WANT FROM ONLINE NEWS: DO YOU?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Dati da una ricerca con ragazzi dai 13 ai 18 anni.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Immagine 3" descr="FOT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7000" y="1665514"/>
            <a:ext cx="2597000" cy="179745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0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PROBLEMA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Gli adolescenti:</a:t>
            </a:r>
          </a:p>
          <a:p>
            <a:r>
              <a:rPr lang="it-IT" dirty="0" smtClean="0"/>
              <a:t>Usano molto i media;</a:t>
            </a:r>
          </a:p>
          <a:p>
            <a:r>
              <a:rPr lang="it-IT" dirty="0" smtClean="0"/>
              <a:t>Leggono meno le news</a:t>
            </a:r>
          </a:p>
          <a:p>
            <a:r>
              <a:rPr lang="it-IT" dirty="0" smtClean="0"/>
              <a:t>Non sviluppano in seguito interesse per le news.</a:t>
            </a:r>
          </a:p>
          <a:p>
            <a:r>
              <a:rPr lang="it-IT" dirty="0" smtClean="0"/>
              <a:t>Se usano molto i media hanno voti più bassi e più problemi di comportamento.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SOLUZIONI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Occorre aumentare il contatto con le news:</a:t>
            </a:r>
          </a:p>
          <a:p>
            <a:endParaRPr lang="it-IT" smtClean="0"/>
          </a:p>
          <a:p>
            <a:r>
              <a:rPr lang="it-IT" smtClean="0"/>
              <a:t>Usare cellulare, mp3, consolle per le news online;</a:t>
            </a:r>
          </a:p>
          <a:p>
            <a:endParaRPr lang="it-IT" smtClean="0"/>
          </a:p>
          <a:p>
            <a:r>
              <a:rPr lang="it-IT" smtClean="0"/>
              <a:t>Modificare le pagine online.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5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SOGGETTI</a:t>
            </a:r>
          </a:p>
          <a:p>
            <a:pPr lvl="1"/>
            <a:r>
              <a:rPr lang="it-IT" dirty="0" smtClean="0"/>
              <a:t>96 ragazzi dai 13 ai 18 anni, 12 focus </a:t>
            </a:r>
            <a:r>
              <a:rPr lang="it-IT" dirty="0" err="1" smtClean="0"/>
              <a:t>group</a:t>
            </a:r>
            <a:r>
              <a:rPr lang="it-IT" dirty="0" smtClean="0"/>
              <a:t>, </a:t>
            </a:r>
            <a:r>
              <a:rPr lang="it-IT" dirty="0" err="1" smtClean="0"/>
              <a:t>6</a:t>
            </a:r>
            <a:r>
              <a:rPr lang="it-IT" dirty="0" smtClean="0"/>
              <a:t> città U.S.A.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MATERIALE</a:t>
            </a:r>
          </a:p>
          <a:p>
            <a:pPr lvl="1"/>
            <a:r>
              <a:rPr lang="it-IT" dirty="0" smtClean="0"/>
              <a:t>Creazione di un sito di notizie fittizio</a:t>
            </a:r>
          </a:p>
          <a:p>
            <a:pPr lvl="1"/>
            <a:r>
              <a:rPr lang="it-IT" dirty="0" smtClean="0"/>
              <a:t>Home </a:t>
            </a:r>
            <a:r>
              <a:rPr lang="it-IT" dirty="0" err="1" smtClean="0"/>
              <a:t>page</a:t>
            </a:r>
            <a:r>
              <a:rPr lang="it-IT" dirty="0" smtClean="0"/>
              <a:t> e pagine interne ad hoc:</a:t>
            </a:r>
          </a:p>
          <a:p>
            <a:pPr lvl="2"/>
            <a:r>
              <a:rPr lang="it-IT" dirty="0" smtClean="0"/>
              <a:t>Poche notizie, brevi, visive, gerarchizzate.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PROCEDURA</a:t>
            </a:r>
          </a:p>
          <a:p>
            <a:pPr lvl="1"/>
            <a:r>
              <a:rPr lang="it-IT" dirty="0" smtClean="0"/>
              <a:t>interviste e focus </a:t>
            </a:r>
            <a:r>
              <a:rPr lang="it-IT" dirty="0" err="1" smtClean="0"/>
              <a:t>group</a:t>
            </a:r>
            <a:r>
              <a:rPr lang="it-IT" dirty="0" smtClean="0"/>
              <a:t> per testare il sito migliore.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4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RISULTATI: 10 LEZIONI CHIAVE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Don’</a:t>
            </a:r>
            <a:r>
              <a:rPr lang="it-IT" dirty="0" err="1" smtClean="0"/>
              <a:t>t</a:t>
            </a:r>
            <a:r>
              <a:rPr lang="it-IT" dirty="0" smtClean="0"/>
              <a:t> </a:t>
            </a:r>
            <a:r>
              <a:rPr lang="it-IT" dirty="0" err="1" smtClean="0"/>
              <a:t>overload</a:t>
            </a:r>
            <a:r>
              <a:rPr lang="it-IT" dirty="0" smtClean="0"/>
              <a:t>: poche storie/eventi, più spazio alle visualizzazioni;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Home </a:t>
            </a:r>
            <a:r>
              <a:rPr lang="it-IT" dirty="0" err="1" smtClean="0"/>
              <a:t>page</a:t>
            </a:r>
            <a:r>
              <a:rPr lang="it-IT" dirty="0" smtClean="0"/>
              <a:t> soddisfacenti;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Attirare l’attenzione;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Un riassunto di ogni notizia nell’home </a:t>
            </a:r>
            <a:r>
              <a:rPr lang="it-IT" dirty="0" err="1" smtClean="0"/>
              <a:t>page</a:t>
            </a:r>
            <a:r>
              <a:rPr lang="it-IT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Una foto per ogni riassunto;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Mostrare la gerarchia di importanza delle notizie;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Notizie brevi, senza link;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Fornire notizie di background;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Tagliare le informazioni in segmenti;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Eliminare gli elementi non pertinenti.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2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cap="all" dirty="0" smtClean="0"/>
              <a:t> </a:t>
            </a:r>
            <a:endParaRPr lang="it-IT" cap="all" dirty="0"/>
          </a:p>
        </p:txBody>
      </p:sp>
      <p:pic>
        <p:nvPicPr>
          <p:cNvPr id="4" name="Segnaposto contenuto 3" descr="ok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01041" r="-101041"/>
          <a:stretch>
            <a:fillRect/>
          </a:stretch>
        </p:blipFill>
        <p:spPr>
          <a:xfrm>
            <a:off x="1403648" y="806797"/>
            <a:ext cx="9741768" cy="5357597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36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362898" cy="561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3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	Costruzione di </a:t>
            </a:r>
            <a:r>
              <a:rPr lang="it-IT" smtClean="0"/>
              <a:t>un nuovo </a:t>
            </a:r>
            <a:r>
              <a:rPr lang="it-IT" dirty="0" smtClean="0"/>
              <a:t>sito di notizie, caratteristiche: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Home </a:t>
            </a:r>
            <a:r>
              <a:rPr lang="it-IT" dirty="0" err="1" smtClean="0"/>
              <a:t>page</a:t>
            </a:r>
            <a:r>
              <a:rPr lang="it-IT" dirty="0" smtClean="0"/>
              <a:t> con </a:t>
            </a:r>
            <a:r>
              <a:rPr lang="it-IT" dirty="0" err="1" smtClean="0"/>
              <a:t>6</a:t>
            </a:r>
            <a:r>
              <a:rPr lang="it-IT" dirty="0" smtClean="0"/>
              <a:t> notizie;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Ogni notizia con foto e riassunto;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Chiara gerarchia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Eliminazione elementi non pertinenti;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Tagliata la lunghezza della pagina;</a:t>
            </a:r>
          </a:p>
          <a:p>
            <a:pPr lvl="1">
              <a:buFont typeface="Arial"/>
              <a:buChar char="•"/>
            </a:pPr>
            <a:r>
              <a:rPr lang="it-IT" dirty="0" err="1" smtClean="0"/>
              <a:t>Template</a:t>
            </a:r>
            <a:r>
              <a:rPr lang="it-IT" dirty="0" smtClean="0"/>
              <a:t> per spezzare testi lunghi;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Etichetta per le notizie aggiuntive.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2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19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Solo i </a:t>
            </a:r>
            <a:r>
              <a:rPr lang="it-IT" dirty="0" err="1" smtClean="0"/>
              <a:t>teens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sz="2800" dirty="0" smtClean="0">
              <a:hlinkClick r:id="rId2"/>
            </a:endParaRPr>
          </a:p>
          <a:p>
            <a:pPr>
              <a:buNone/>
            </a:pPr>
            <a:r>
              <a:rPr lang="it-IT" sz="2800" dirty="0" smtClean="0">
                <a:hlinkClick r:id="rId3"/>
              </a:rPr>
              <a:t>h</a:t>
            </a:r>
            <a:r>
              <a:rPr lang="it-IT" sz="2800" dirty="0">
                <a:hlinkClick r:id="rId4"/>
              </a:rPr>
              <a:t>http://</a:t>
            </a:r>
            <a:r>
              <a:rPr lang="it-IT" sz="2800" dirty="0" smtClean="0">
                <a:hlinkClick r:id="rId4"/>
              </a:rPr>
              <a:t>erictremblay.blogspot.it/2013/11/6-to-7-minutes-of-instructional-video.html</a:t>
            </a:r>
            <a:endParaRPr lang="it-IT" sz="2800" dirty="0" smtClean="0"/>
          </a:p>
          <a:p>
            <a:pPr>
              <a:buNone/>
            </a:pPr>
            <a:endParaRPr lang="it-IT" sz="2800" dirty="0"/>
          </a:p>
          <a:p>
            <a:pPr>
              <a:buNone/>
            </a:pPr>
            <a:r>
              <a:rPr lang="it-IT" sz="2800" dirty="0" smtClean="0">
                <a:hlinkClick r:id="rId3"/>
              </a:rPr>
              <a:t>ttp</a:t>
            </a:r>
            <a:r>
              <a:rPr lang="it-IT" sz="2800" dirty="0">
                <a:hlinkClick r:id="rId3"/>
              </a:rPr>
              <a:t>://www.nngroup.com/articles/website-reading</a:t>
            </a:r>
            <a:r>
              <a:rPr lang="it-IT" sz="2800" dirty="0" smtClean="0">
                <a:hlinkClick r:id="rId3"/>
              </a:rPr>
              <a:t>/</a:t>
            </a:r>
            <a:endParaRPr lang="it-IT" sz="2800" dirty="0" smtClean="0"/>
          </a:p>
          <a:p>
            <a:pPr>
              <a:buNone/>
            </a:pPr>
            <a:endParaRPr lang="it-IT" sz="2800" dirty="0"/>
          </a:p>
          <a:p>
            <a:pPr>
              <a:buNone/>
            </a:pP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CF38-A8A7-854E-BD7C-A41BF901E254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4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P</a:t>
            </a:r>
            <a:r>
              <a:rPr lang="it-IT" dirty="0" smtClean="0"/>
              <a:t>rossimi 20 anni </a:t>
            </a:r>
            <a:r>
              <a:rPr lang="it-IT" dirty="0"/>
              <a:t>avremo 3,4 diversi utenti.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 </a:t>
            </a:r>
            <a:r>
              <a:rPr lang="en-US" dirty="0" smtClean="0"/>
              <a:t>Baby </a:t>
            </a:r>
            <a:r>
              <a:rPr lang="en-US" dirty="0"/>
              <a:t>boomers</a:t>
            </a:r>
            <a:endParaRPr lang="it-IT" dirty="0"/>
          </a:p>
          <a:p>
            <a:pPr lvl="0"/>
            <a:r>
              <a:rPr lang="en-US" dirty="0"/>
              <a:t>Gen. X (Digital Immigrants)</a:t>
            </a:r>
            <a:endParaRPr lang="it-IT" dirty="0"/>
          </a:p>
          <a:p>
            <a:pPr lvl="0"/>
            <a:r>
              <a:rPr lang="en-US" dirty="0"/>
              <a:t>Gen. Y</a:t>
            </a:r>
            <a:endParaRPr lang="it-IT" dirty="0"/>
          </a:p>
          <a:p>
            <a:pPr lvl="0"/>
            <a:r>
              <a:rPr lang="en-US" dirty="0"/>
              <a:t>Gen. Z (Digital Natives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Gen. Alfa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12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40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0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41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-819472"/>
            <a:ext cx="623887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7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42</a:t>
            </a:fld>
            <a:endParaRPr lang="it-IT"/>
          </a:p>
        </p:txBody>
      </p:sp>
      <p:pic>
        <p:nvPicPr>
          <p:cNvPr id="60418" name="Picture 2" descr="C:\Users\Lenovo\Dropbox\Screenshot\Screenshot 2015-10-07 11.44.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1760"/>
            <a:ext cx="11229629" cy="631624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0" y="116632"/>
            <a:ext cx="74168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 smtClean="0">
                <a:hlinkClick r:id="rId3"/>
              </a:rPr>
              <a:t>http://www.ted.com/</a:t>
            </a:r>
            <a:r>
              <a:rPr lang="it-IT" sz="1050" dirty="0" err="1" smtClean="0">
                <a:hlinkClick r:id="rId3"/>
              </a:rPr>
              <a:t>playlists</a:t>
            </a:r>
            <a:r>
              <a:rPr lang="it-IT" sz="1050" dirty="0" smtClean="0">
                <a:hlinkClick r:id="rId3"/>
              </a:rPr>
              <a:t>/182/talks_from_inspiring_teachers?utm_source=newsletter_weekly_2015-09-26&amp;utm_campaign=newsletter_weekly&amp;utm_medium=email&amp;utm_content=playlist_button</a:t>
            </a:r>
            <a:endParaRPr lang="it-IT" sz="1050" dirty="0" smtClean="0"/>
          </a:p>
          <a:p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34629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43</a:t>
            </a:fld>
            <a:endParaRPr lang="it-IT"/>
          </a:p>
        </p:txBody>
      </p:sp>
      <p:pic>
        <p:nvPicPr>
          <p:cNvPr id="61442" name="Picture 2" descr="C:\Users\Lenovo\Dropbox\Screenshot\Screenshot 2015-10-07 11.48.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387424"/>
            <a:ext cx="18286413" cy="1028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21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44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332656"/>
            <a:ext cx="11125202" cy="624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3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45</a:t>
            </a:fld>
            <a:endParaRPr lang="it-IT"/>
          </a:p>
        </p:txBody>
      </p:sp>
      <p:pic>
        <p:nvPicPr>
          <p:cNvPr id="63490" name="Picture 2" descr="Risultati immagini per eyetrac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4234691" cy="3672408"/>
          </a:xfrm>
          <a:prstGeom prst="rect">
            <a:avLst/>
          </a:prstGeom>
          <a:noFill/>
        </p:spPr>
      </p:pic>
      <p:pic>
        <p:nvPicPr>
          <p:cNvPr id="63492" name="Picture 4" descr="Risultati immagini per eyetrac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93096"/>
            <a:ext cx="28575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5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/>
              <a:t>F-Shaped Pattern For Reading Web Content</a:t>
            </a:r>
            <a:br>
              <a:rPr lang="en-US" sz="2200" b="1" dirty="0"/>
            </a:br>
            <a:r>
              <a:rPr lang="en-US" sz="2200" dirty="0"/>
              <a:t>by </a:t>
            </a:r>
            <a:r>
              <a:rPr lang="en-US" sz="2200" b="1" cap="all" dirty="0">
                <a:hlinkClick r:id="rId2"/>
              </a:rPr>
              <a:t>JAKOB NIELSEN</a:t>
            </a:r>
            <a:r>
              <a:rPr lang="en-US" sz="2200" dirty="0"/>
              <a:t> on April 17, 2006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http://www.nngroup.com/articles/f-shaped-pattern-reading-web-content/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46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979"/>
            <a:ext cx="8874579" cy="48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0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47</a:t>
            </a:fld>
            <a:endParaRPr lang="it-IT"/>
          </a:p>
        </p:txBody>
      </p:sp>
      <p:pic>
        <p:nvPicPr>
          <p:cNvPr id="62466" name="Picture 2" descr="C:\Users\Lenovo\Dropbox\Screenshot\Screenshot 2015-10-07 12.26.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4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48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6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Ben strutturato</a:t>
            </a:r>
          </a:p>
          <a:p>
            <a:r>
              <a:rPr lang="it-IT" dirty="0" smtClean="0"/>
              <a:t>Buon layout</a:t>
            </a:r>
          </a:p>
          <a:p>
            <a:r>
              <a:rPr lang="it-IT" dirty="0" smtClean="0"/>
              <a:t>Titoletti come </a:t>
            </a:r>
            <a:r>
              <a:rPr lang="it-IT" smtClean="0"/>
              <a:t>summary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49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9432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5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 baby </a:t>
            </a:r>
            <a:r>
              <a:rPr lang="it-IT" b="1" dirty="0" err="1"/>
              <a:t>boomer</a:t>
            </a:r>
            <a:r>
              <a:rPr lang="it-IT" b="1" dirty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Nati dopo </a:t>
            </a:r>
            <a:r>
              <a:rPr lang="it-IT" dirty="0"/>
              <a:t>la guerra, tra 1946 e 1964. </a:t>
            </a:r>
          </a:p>
          <a:p>
            <a:r>
              <a:rPr lang="it-IT" dirty="0" smtClean="0"/>
              <a:t>Amano i </a:t>
            </a:r>
            <a:r>
              <a:rPr lang="it-IT" dirty="0"/>
              <a:t>libri, </a:t>
            </a:r>
            <a:r>
              <a:rPr lang="it-IT" dirty="0" smtClean="0"/>
              <a:t>studiano </a:t>
            </a:r>
            <a:r>
              <a:rPr lang="it-IT" dirty="0"/>
              <a:t>da manuali e grammatiche, riluttante usare le nuove tecnologie e gli </a:t>
            </a:r>
            <a:r>
              <a:rPr lang="it-IT" dirty="0" err="1"/>
              <a:t>ebook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Hanno </a:t>
            </a:r>
            <a:r>
              <a:rPr lang="it-IT" b="1" dirty="0" smtClean="0"/>
              <a:t>imparato</a:t>
            </a:r>
            <a:r>
              <a:rPr lang="it-IT" dirty="0" smtClean="0"/>
              <a:t> </a:t>
            </a:r>
            <a:r>
              <a:rPr lang="it-IT" dirty="0"/>
              <a:t>a usare il web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99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L’importanza di essere primi…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50</a:t>
            </a:fld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988840"/>
            <a:ext cx="8301250" cy="391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7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36390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9512" y="5805264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sng" dirty="0">
                <a:hlinkClick r:id="rId3"/>
              </a:rPr>
              <a:t>http://www.slate.com/articles/technology/technology/2013/06/how_people_read_online_why_you_won_t_finish_this_article.html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24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752475"/>
            <a:ext cx="58769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319213"/>
            <a:ext cx="67913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1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9423" y="29186"/>
            <a:ext cx="3072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Responsive Web Design (RWD)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516831" y="5733256"/>
            <a:ext cx="7195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2"/>
              </a:rPr>
              <a:t>https://s3.amazonaws.com/media.nngroup.com/media/editor/2014/04/25/london_700_2.mp4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59062"/>
            <a:ext cx="6211962" cy="450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8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3" y="985838"/>
            <a:ext cx="7821116" cy="561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5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878497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ISTAT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24744"/>
            <a:ext cx="8496944" cy="5544616"/>
          </a:xfrm>
        </p:spPr>
        <p:txBody>
          <a:bodyPr>
            <a:normAutofit fontScale="70000" lnSpcReduction="20000"/>
          </a:bodyPr>
          <a:lstStyle/>
          <a:p>
            <a:r>
              <a:rPr lang="it-IT" b="1" cap="all" dirty="0"/>
              <a:t/>
            </a:r>
            <a:br>
              <a:rPr lang="it-IT" b="1" cap="all" dirty="0"/>
            </a:br>
            <a:r>
              <a:rPr lang="it-IT" b="1" cap="all" dirty="0"/>
              <a:t>COMUNICATO STAMPA</a:t>
            </a:r>
            <a:r>
              <a:rPr lang="it-IT" cap="all" dirty="0"/>
              <a:t>CITTADINI E ICT</a:t>
            </a:r>
          </a:p>
          <a:p>
            <a:r>
              <a:rPr lang="it-IT" dirty="0"/>
              <a:t>L’accesso a Internet e la diffusione della banda larga sono alcuni dei presupposti per la diffusione delle ICT tra la popolazione. Nel 2019, in Italia, il 76,1% delle famiglie dispone di un accesso a Internet e il 74,7% di una connessione a banda larga.</a:t>
            </a:r>
          </a:p>
          <a:p>
            <a:r>
              <a:rPr lang="it-IT" dirty="0"/>
              <a:t>Tra le famiglie resta un forte divario digitale da ricondurre soprattutto a fattori generazionali e culturali. La quasi totalità delle famiglie con almeno un minorenne dispone di un collegamento a banda larga (95,1%); tra le famiglie composte esclusivamente da persone ultrasessantacinquenni tale quota scende al 34,0%.</a:t>
            </a:r>
          </a:p>
          <a:p>
            <a:r>
              <a:rPr lang="it-IT" dirty="0"/>
              <a:t>La maggior parte delle famiglie senza accesso a Internet da casa indica come principale motivo la mancanza di capacità (56,4%) e il 25,5% non considera Internet uno strumento utile e interessante. Seguono motivazioni di ordine economico legate all’alto costo dei collegamenti o degli strumenti necessari (13,8%), mentre il 9,2% non naviga in Rete da casa perché almeno un componente della famiglia accede a Internet da un altro luogo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451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byod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BYOD: La tendenza ad utilizzare il computer o dispositivo mobile personale sul posto di lavoro, detta BYOD (</a:t>
            </a:r>
            <a:r>
              <a:rPr lang="it-IT" dirty="0" err="1"/>
              <a:t>bring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own</a:t>
            </a:r>
            <a:r>
              <a:rPr lang="it-IT" dirty="0"/>
              <a:t> </a:t>
            </a:r>
            <a:r>
              <a:rPr lang="it-IT" dirty="0" err="1"/>
              <a:t>device</a:t>
            </a:r>
            <a:r>
              <a:rPr lang="it-IT" dirty="0"/>
              <a:t>), è diventata talmente diffusa che da opzione volontaria, autorizzata dalle aziende, si sta trasformando in una scelta obbligata, indirizzata dai datori di lavoro.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59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866</Words>
  <Application>Microsoft Office PowerPoint</Application>
  <PresentationFormat>Presentazione su schermo (4:3)</PresentationFormat>
  <Paragraphs>198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55" baseType="lpstr">
      <vt:lpstr>Tema di Office</vt:lpstr>
      <vt:lpstr>A chi ci rivolgiamo?</vt:lpstr>
      <vt:lpstr>DESTINATARI</vt:lpstr>
      <vt:lpstr>Presentazione standard di PowerPoint</vt:lpstr>
      <vt:lpstr>Prossimi 20 anni avremo 3,4 diversi utenti. </vt:lpstr>
      <vt:lpstr>I baby boomer </vt:lpstr>
      <vt:lpstr>Presentazione standard di PowerPoint</vt:lpstr>
      <vt:lpstr>Presentazione standard di PowerPoint</vt:lpstr>
      <vt:lpstr>ISTAT</vt:lpstr>
      <vt:lpstr>byod</vt:lpstr>
      <vt:lpstr>Presentazione standard di PowerPoint</vt:lpstr>
      <vt:lpstr>Baby boomer…</vt:lpstr>
      <vt:lpstr>Gen. X, Y</vt:lpstr>
      <vt:lpstr>Presentazione standard di PowerPoint</vt:lpstr>
      <vt:lpstr>Presentazione standard di PowerPoint</vt:lpstr>
      <vt:lpstr>Gen-Z </vt:lpstr>
      <vt:lpstr>Presentazione standard di PowerPoint</vt:lpstr>
      <vt:lpstr>TECHNOLOGY TIMELINE 1995 TO 2014 </vt:lpstr>
      <vt:lpstr>I nostri destinatari più probabili?</vt:lpstr>
      <vt:lpstr>Presentazione standard di PowerPoint</vt:lpstr>
      <vt:lpstr>Presentazione standard di PowerPoint</vt:lpstr>
      <vt:lpstr>Kate Mayer (2016)</vt:lpstr>
      <vt:lpstr>MYTH 1: “Digital natives possess inferior social skills……</vt:lpstr>
      <vt:lpstr>MYTH 2: “Digital natives are much better at multitasking than digital immigrants.” </vt:lpstr>
      <vt:lpstr>Esempio multitasking</vt:lpstr>
      <vt:lpstr>Patricia M. Greenfield JANUARY 2009Technology and Informal Education:What Is Taught, What Is Learned ww.sciencemag.org SCIENCE VOL 323 2  </vt:lpstr>
      <vt:lpstr>Misurata come? Perché?</vt:lpstr>
      <vt:lpstr>Greenfield, 2009</vt:lpstr>
      <vt:lpstr>Presentazione standard di PowerPoint</vt:lpstr>
      <vt:lpstr>Più distratti?</vt:lpstr>
      <vt:lpstr>Cosa vogliono i teen?</vt:lpstr>
      <vt:lpstr>   MEDIA MENAGEMENT CENTER  Università del Northwestern, Illinois 2009  TEENS KNOW WHAT THEY WANT FROM ONLINE NEWS: DO YOU?  Dati da una ricerca con ragazzi dai 13 ai 18 anni.   </vt:lpstr>
      <vt:lpstr>PROBLEMA</vt:lpstr>
      <vt:lpstr>SOLUZIONI</vt:lpstr>
      <vt:lpstr>METODO</vt:lpstr>
      <vt:lpstr>RISULTATI: 10 LEZIONI CHIAVE</vt:lpstr>
      <vt:lpstr> </vt:lpstr>
      <vt:lpstr>CONCLUSIONI</vt:lpstr>
      <vt:lpstr>Presentazione standard di PowerPoint</vt:lpstr>
      <vt:lpstr>Solo i teens?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F-Shaped Pattern For Reading Web Content by JAKOB NIELSEN on April 17, 2006 http://www.nngroup.com/articles/f-shaped-pattern-reading-web-content/</vt:lpstr>
      <vt:lpstr>Presentazione standard di PowerPoint</vt:lpstr>
      <vt:lpstr>Presentazione standard di PowerPoint</vt:lpstr>
      <vt:lpstr>Presentazione standard di PowerPoint</vt:lpstr>
      <vt:lpstr>L’importanza di essere primi…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</dc:creator>
  <cp:lastModifiedBy>Acer</cp:lastModifiedBy>
  <cp:revision>57</cp:revision>
  <dcterms:created xsi:type="dcterms:W3CDTF">2016-01-11T17:40:13Z</dcterms:created>
  <dcterms:modified xsi:type="dcterms:W3CDTF">2020-03-12T16:01:42Z</dcterms:modified>
</cp:coreProperties>
</file>