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DEE2-F659-465A-B0BD-86CD42BAF1D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5529-B8AF-4958-BC37-68D81BD0A15C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24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DEE2-F659-465A-B0BD-86CD42BAF1D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5529-B8AF-4958-BC37-68D81BD0A1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DEE2-F659-465A-B0BD-86CD42BAF1D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5529-B8AF-4958-BC37-68D81BD0A1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5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DEE2-F659-465A-B0BD-86CD42BAF1D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5529-B8AF-4958-BC37-68D81BD0A15C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285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DEE2-F659-465A-B0BD-86CD42BAF1D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5529-B8AF-4958-BC37-68D81BD0A1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03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DEE2-F659-465A-B0BD-86CD42BAF1D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5529-B8AF-4958-BC37-68D81BD0A15C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456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DEE2-F659-465A-B0BD-86CD42BAF1D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5529-B8AF-4958-BC37-68D81BD0A1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9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DEE2-F659-465A-B0BD-86CD42BAF1D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5529-B8AF-4958-BC37-68D81BD0A1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08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DEE2-F659-465A-B0BD-86CD42BAF1D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5529-B8AF-4958-BC37-68D81BD0A1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75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DEE2-F659-465A-B0BD-86CD42BAF1D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5529-B8AF-4958-BC37-68D81BD0A1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61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3CFDEE2-F659-465A-B0BD-86CD42BAF1D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7D5529-B8AF-4958-BC37-68D81BD0A1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DEE2-F659-465A-B0BD-86CD42BAF1D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5529-B8AF-4958-BC37-68D81BD0A1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36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DEE2-F659-465A-B0BD-86CD42BAF1D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5529-B8AF-4958-BC37-68D81BD0A1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67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DEE2-F659-465A-B0BD-86CD42BAF1D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5529-B8AF-4958-BC37-68D81BD0A1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6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DEE2-F659-465A-B0BD-86CD42BAF1D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5529-B8AF-4958-BC37-68D81BD0A1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0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DEE2-F659-465A-B0BD-86CD42BAF1D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5529-B8AF-4958-BC37-68D81BD0A15C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25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DEE2-F659-465A-B0BD-86CD42BAF1D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5529-B8AF-4958-BC37-68D81BD0A1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9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DEE2-F659-465A-B0BD-86CD42BAF1D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5529-B8AF-4958-BC37-68D81BD0A1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5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DEE2-F659-465A-B0BD-86CD42BAF1D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5529-B8AF-4958-BC37-68D81BD0A1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2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DEE2-F659-465A-B0BD-86CD42BAF1D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5529-B8AF-4958-BC37-68D81BD0A1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6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3CFDEE2-F659-465A-B0BD-86CD42BAF1D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7D5529-B8AF-4958-BC37-68D81BD0A1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7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DEE2-F659-465A-B0BD-86CD42BAF1D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5529-B8AF-4958-BC37-68D81BD0A1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8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CFDEE2-F659-465A-B0BD-86CD42BAF1D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C7D5529-B8AF-4958-BC37-68D81BD0A15C}" type="slidenum">
              <a:rPr lang="en-US" smtClean="0"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1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CFDEE2-F659-465A-B0BD-86CD42BAF1D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C7D5529-B8AF-4958-BC37-68D81BD0A15C}" type="slidenum">
              <a:rPr lang="en-US" smtClean="0"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99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kingsupervision.europa.eu/about/thessm/html/index.it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wXzHuZGbRc&amp;annotation_id=52df9c13-0-2090-9d2c-90e6ba5bc69f&amp;feature=iv&amp;src_vid=1RI7n7y-eXg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sistema Europeo delle banche centrali e l’</a:t>
            </a:r>
            <a:r>
              <a:rPr lang="it-IT" dirty="0" err="1" smtClean="0"/>
              <a:t>eurosistema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L’analisi dell’organizzazione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663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2291" name="Rectangle 3" descr="slide_or_010"/>
          <p:cNvSpPr>
            <a:spLocks noGrp="1" noChangeAspect="1" noChangeArrowheads="1"/>
          </p:cNvSpPr>
          <p:nvPr isPhoto="1"/>
        </p:nvSpPr>
        <p:spPr bwMode="auto">
          <a:xfrm>
            <a:off x="1524000" y="4764"/>
            <a:ext cx="9144000" cy="68532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79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Non sono compiti della BCE </a:t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Prestatore </a:t>
            </a:r>
            <a:r>
              <a:rPr lang="it-IT" dirty="0"/>
              <a:t>di ultima istanza (</a:t>
            </a:r>
            <a:r>
              <a:rPr lang="it-IT" i="1" dirty="0" err="1"/>
              <a:t>lender</a:t>
            </a:r>
            <a:r>
              <a:rPr lang="it-IT" i="1" dirty="0"/>
              <a:t> of last </a:t>
            </a:r>
            <a:r>
              <a:rPr lang="it-IT" i="1" dirty="0" err="1"/>
              <a:t>resort</a:t>
            </a:r>
            <a:r>
              <a:rPr lang="it-IT" i="1" dirty="0"/>
              <a:t>) </a:t>
            </a:r>
            <a:endParaRPr lang="it-IT" dirty="0"/>
          </a:p>
          <a:p>
            <a:r>
              <a:rPr lang="it-IT" dirty="0" smtClean="0"/>
              <a:t>Regolamentazione </a:t>
            </a:r>
            <a:r>
              <a:rPr lang="it-IT" dirty="0"/>
              <a:t>e vigilanza del sistema </a:t>
            </a:r>
            <a:r>
              <a:rPr lang="it-IT" dirty="0" smtClean="0"/>
              <a:t>finanziario: </a:t>
            </a:r>
            <a:r>
              <a:rPr lang="it-IT" u="sng" dirty="0" smtClean="0"/>
              <a:t>questo compito è in parte cambiato</a:t>
            </a:r>
            <a:endParaRPr lang="it-IT" u="sng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517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4339" name="Rectangle 3" descr="slide_or_012"/>
          <p:cNvSpPr>
            <a:spLocks noGrp="1" noChangeAspect="1" noChangeArrowheads="1"/>
          </p:cNvSpPr>
          <p:nvPr isPhoto="1"/>
        </p:nvSpPr>
        <p:spPr bwMode="auto">
          <a:xfrm>
            <a:off x="1524000" y="4764"/>
            <a:ext cx="9144000" cy="68532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9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5363" name="Rectangle 3" descr="slide_or_013"/>
          <p:cNvSpPr>
            <a:spLocks noGrp="1" noChangeAspect="1" noChangeArrowheads="1"/>
          </p:cNvSpPr>
          <p:nvPr isPhoto="1"/>
        </p:nvSpPr>
        <p:spPr bwMode="auto">
          <a:xfrm>
            <a:off x="1524000" y="4764"/>
            <a:ext cx="9144000" cy="68532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2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6387" name="Rectangle 3" descr="slide_or_014"/>
          <p:cNvSpPr>
            <a:spLocks noGrp="1" noChangeAspect="1" noChangeArrowheads="1"/>
          </p:cNvSpPr>
          <p:nvPr isPhoto="1"/>
        </p:nvSpPr>
        <p:spPr bwMode="auto">
          <a:xfrm>
            <a:off x="1524000" y="4764"/>
            <a:ext cx="9144000" cy="68532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8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Composizione organi BCE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r>
              <a:rPr lang="it-IT" u="sng" dirty="0"/>
              <a:t>Presidente BCE (Mario Draghi) </a:t>
            </a:r>
          </a:p>
          <a:p>
            <a:r>
              <a:rPr lang="it-IT" u="sng" dirty="0" smtClean="0"/>
              <a:t>Comitato </a:t>
            </a:r>
            <a:r>
              <a:rPr lang="it-IT" u="sng" dirty="0"/>
              <a:t>Esecutivo (CE): 4 consiglieri + presidente </a:t>
            </a:r>
            <a:r>
              <a:rPr lang="it-IT" u="sng" dirty="0" smtClean="0"/>
              <a:t>e vicepresidente BCE </a:t>
            </a:r>
          </a:p>
          <a:p>
            <a:r>
              <a:rPr lang="it-IT" u="sng" dirty="0" smtClean="0"/>
              <a:t>Consiglio </a:t>
            </a:r>
            <a:r>
              <a:rPr lang="it-IT" u="sng" dirty="0"/>
              <a:t>Direttivo (CD): componenti CE + </a:t>
            </a:r>
            <a:r>
              <a:rPr lang="it-IT" u="sng" dirty="0" smtClean="0"/>
              <a:t>19 </a:t>
            </a:r>
            <a:r>
              <a:rPr lang="it-IT" u="sng" dirty="0"/>
              <a:t>governatori BCN </a:t>
            </a:r>
            <a:r>
              <a:rPr lang="it-IT" u="sng" dirty="0" err="1"/>
              <a:t>Eurosistema</a:t>
            </a:r>
            <a:r>
              <a:rPr lang="it-IT" u="sng" dirty="0"/>
              <a:t> (gli iniziali 11 paesi + Grecia dal 2001, Slovenia dal 2007, Cipro e Malta dal 2008, Slovacchia dal 2009, Estonia dal </a:t>
            </a:r>
            <a:r>
              <a:rPr lang="it-IT" u="sng" dirty="0" smtClean="0"/>
              <a:t>2011, Lettonia dal 2014, Lituania 2015) </a:t>
            </a:r>
            <a:endParaRPr lang="it-IT" u="sng" dirty="0"/>
          </a:p>
          <a:p>
            <a:r>
              <a:rPr lang="it-IT" u="sng" dirty="0" smtClean="0"/>
              <a:t>Consiglio </a:t>
            </a:r>
            <a:r>
              <a:rPr lang="it-IT" u="sng" dirty="0"/>
              <a:t>Generale: componenti CE + </a:t>
            </a:r>
            <a:r>
              <a:rPr lang="it-IT" u="sng" dirty="0" smtClean="0"/>
              <a:t>28 </a:t>
            </a:r>
            <a:r>
              <a:rPr lang="it-IT" u="sng" dirty="0"/>
              <a:t>governatori BCN (</a:t>
            </a:r>
            <a:r>
              <a:rPr lang="it-IT" u="sng" dirty="0" smtClean="0"/>
              <a:t>19 </a:t>
            </a:r>
            <a:r>
              <a:rPr lang="it-IT" u="sng" dirty="0"/>
              <a:t>dell’</a:t>
            </a:r>
            <a:r>
              <a:rPr lang="it-IT" u="sng" dirty="0" err="1"/>
              <a:t>Eurosistema</a:t>
            </a:r>
            <a:r>
              <a:rPr lang="it-IT" u="sng" dirty="0"/>
              <a:t> + altri paesi aderenti al SEBC)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983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171" name="Rectangle 3" descr="slide_or_005"/>
          <p:cNvSpPr>
            <a:spLocks noGrp="1" noChangeAspect="1" noChangeArrowheads="1"/>
          </p:cNvSpPr>
          <p:nvPr isPhoto="1"/>
        </p:nvSpPr>
        <p:spPr bwMode="auto">
          <a:xfrm>
            <a:off x="1524000" y="4764"/>
            <a:ext cx="9144000" cy="68532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158" y="2338754"/>
            <a:ext cx="3043683" cy="232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7411" name="Rectangle 3" descr="slide_or_015"/>
          <p:cNvSpPr>
            <a:spLocks noGrp="1" noChangeAspect="1" noChangeArrowheads="1"/>
          </p:cNvSpPr>
          <p:nvPr isPhoto="1"/>
        </p:nvSpPr>
        <p:spPr bwMode="auto">
          <a:xfrm>
            <a:off x="1524000" y="4764"/>
            <a:ext cx="9144000" cy="68532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0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8435" name="Rectangle 3" descr="slide_or_016"/>
          <p:cNvSpPr>
            <a:spLocks noGrp="1" noChangeAspect="1" noChangeArrowheads="1"/>
          </p:cNvSpPr>
          <p:nvPr isPhoto="1"/>
        </p:nvSpPr>
        <p:spPr bwMode="auto">
          <a:xfrm>
            <a:off x="1524000" y="4764"/>
            <a:ext cx="9144000" cy="68532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51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9459" name="Rectangle 3" descr="slide_or_017"/>
          <p:cNvSpPr>
            <a:spLocks noGrp="1" noChangeAspect="1" noChangeArrowheads="1"/>
          </p:cNvSpPr>
          <p:nvPr isPhoto="1"/>
        </p:nvSpPr>
        <p:spPr bwMode="auto">
          <a:xfrm>
            <a:off x="1524000" y="4764"/>
            <a:ext cx="9144000" cy="68532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03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050" name="Picture 1" descr="slide_or_001.i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3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0483" name="Rectangle 3" descr="slide_or_018"/>
          <p:cNvSpPr>
            <a:spLocks noGrp="1" noChangeAspect="1" noChangeArrowheads="1"/>
          </p:cNvSpPr>
          <p:nvPr isPhoto="1"/>
        </p:nvSpPr>
        <p:spPr bwMode="auto">
          <a:xfrm>
            <a:off x="1524000" y="4764"/>
            <a:ext cx="9144000" cy="68532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9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Supervisione dal 2014: compiti separati della funzione di vigilanza bancaria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74291" y="1737360"/>
            <a:ext cx="7467600" cy="4873752"/>
          </a:xfrm>
        </p:spPr>
        <p:txBody>
          <a:bodyPr>
            <a:noAutofit/>
          </a:bodyPr>
          <a:lstStyle/>
          <a:p>
            <a:r>
              <a:rPr lang="it-IT" sz="1800" dirty="0"/>
              <a:t>La decisione, dal profondo carattere politico, di creare l’</a:t>
            </a:r>
            <a:r>
              <a:rPr lang="it-IT" sz="1800" dirty="0">
                <a:solidFill>
                  <a:srgbClr val="2B0BB5"/>
                </a:solidFill>
              </a:rPr>
              <a:t>MVU</a:t>
            </a:r>
            <a:r>
              <a:rPr lang="it-IT" sz="1800" dirty="0"/>
              <a:t> (</a:t>
            </a:r>
            <a:r>
              <a:rPr lang="it-IT" sz="1800" b="1" dirty="0">
                <a:solidFill>
                  <a:srgbClr val="FF0000"/>
                </a:solidFill>
              </a:rPr>
              <a:t>Meccanismo di Vigilanza Unico</a:t>
            </a:r>
            <a:r>
              <a:rPr lang="it-IT" sz="1800" dirty="0"/>
              <a:t>) affidando compiti di vigilanza alla BCE è stata adottata dai legislatori europei (Consiglio dell’UE e Parlamento europeo) </a:t>
            </a:r>
            <a:r>
              <a:rPr lang="it-IT" sz="1800" u="sng" dirty="0"/>
              <a:t>nell’ottobre 2013 </a:t>
            </a:r>
          </a:p>
          <a:p>
            <a:r>
              <a:rPr lang="it-IT" sz="1800" dirty="0"/>
              <a:t>L’MVU crea le condizioni istituzionali per superare la frammentazione delle prassi di vigilanza e definisce un modello di vigilanza unico. </a:t>
            </a:r>
          </a:p>
          <a:p>
            <a:r>
              <a:rPr lang="it-IT" sz="1800" dirty="0"/>
              <a:t>Dal 4 novembre 2014 la Banca centrale europea ha assunto le competenze di vigilanza per il settore bancario dell’area dell’euro. </a:t>
            </a:r>
          </a:p>
          <a:p>
            <a:r>
              <a:rPr lang="it-IT" sz="1800" dirty="0"/>
              <a:t>La BCE </a:t>
            </a:r>
            <a:r>
              <a:rPr lang="it-IT" sz="1800" b="1" dirty="0">
                <a:solidFill>
                  <a:srgbClr val="FF0000"/>
                </a:solidFill>
              </a:rPr>
              <a:t>vigila direttamente su </a:t>
            </a:r>
            <a:r>
              <a:rPr lang="it-IT" sz="1800" b="1" dirty="0" smtClean="0">
                <a:solidFill>
                  <a:srgbClr val="FF0000"/>
                </a:solidFill>
              </a:rPr>
              <a:t>126 </a:t>
            </a:r>
            <a:r>
              <a:rPr lang="it-IT" sz="1800" b="1" dirty="0">
                <a:solidFill>
                  <a:srgbClr val="FF0000"/>
                </a:solidFill>
              </a:rPr>
              <a:t>gruppi bancari </a:t>
            </a:r>
            <a:r>
              <a:rPr lang="it-IT" sz="1800" dirty="0"/>
              <a:t>nell’area, ovvero circa 1.200 enti creditizi pari a quasi </a:t>
            </a:r>
            <a:r>
              <a:rPr lang="it-IT" sz="1800" b="1" dirty="0">
                <a:solidFill>
                  <a:srgbClr val="FF0000"/>
                </a:solidFill>
              </a:rPr>
              <a:t>l’85 per cento del totale delle attività bancarie</a:t>
            </a:r>
            <a:r>
              <a:rPr lang="it-IT" sz="1800" dirty="0"/>
              <a:t>, e indirettamente su circa 3.500 intermediari di minori dimensioni, tramite le Autorità Nazionali Competenti (</a:t>
            </a:r>
            <a:r>
              <a:rPr lang="it-IT" sz="1800" b="1" dirty="0">
                <a:solidFill>
                  <a:srgbClr val="2B0BB5"/>
                </a:solidFill>
              </a:rPr>
              <a:t>ANC</a:t>
            </a:r>
            <a:r>
              <a:rPr lang="it-IT" sz="1800" dirty="0"/>
              <a:t>). </a:t>
            </a:r>
          </a:p>
          <a:p>
            <a:r>
              <a:rPr lang="it-IT" sz="1800" dirty="0"/>
              <a:t>Il </a:t>
            </a:r>
            <a:r>
              <a:rPr lang="it-IT" sz="1800" b="1" dirty="0"/>
              <a:t>primo rapporto </a:t>
            </a:r>
            <a:r>
              <a:rPr lang="it-IT" sz="1800" dirty="0"/>
              <a:t>è stato pubblicato l’11 marzo 2015 ed è relativo al periodo 4 novembre 2013 al 31 dicembre 2014. </a:t>
            </a:r>
            <a:endParaRPr lang="it-IT" sz="1800" dirty="0" smtClean="0"/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2930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5345" y="1025136"/>
            <a:ext cx="7467600" cy="27404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Struttura centrale della vigilanza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345" y="1641928"/>
            <a:ext cx="6460466" cy="514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5126966" y="8242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hlinkClick r:id="rId3"/>
              </a:rPr>
              <a:t>https://</a:t>
            </a:r>
            <a:r>
              <a:rPr lang="it-IT" dirty="0" smtClean="0">
                <a:hlinkClick r:id="rId3"/>
              </a:rPr>
              <a:t>www.bankingsupervision.europa.eu/about/thessm/html/index.it.html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307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-84333"/>
            <a:ext cx="10058400" cy="1450757"/>
          </a:xfrm>
        </p:spPr>
        <p:txBody>
          <a:bodyPr/>
          <a:lstStyle/>
          <a:p>
            <a:r>
              <a:rPr lang="it-IT" dirty="0" smtClean="0"/>
              <a:t>La struttura di vigilanza decentrata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426" y="1297216"/>
            <a:ext cx="6896660" cy="556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7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4533" y="-38013"/>
            <a:ext cx="10058400" cy="1450757"/>
          </a:xfrm>
        </p:spPr>
        <p:txBody>
          <a:bodyPr/>
          <a:lstStyle/>
          <a:p>
            <a:r>
              <a:rPr lang="it-IT" dirty="0" smtClean="0"/>
              <a:t>Come è avvenuta la valutazione del sistema bancario Unico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877683" y="4804150"/>
            <a:ext cx="8939842" cy="1300418"/>
          </a:xfrm>
        </p:spPr>
        <p:txBody>
          <a:bodyPr>
            <a:normAutofit/>
          </a:bodyPr>
          <a:lstStyle/>
          <a:p>
            <a:r>
              <a:rPr lang="it-IT" sz="2400" dirty="0"/>
              <a:t>Nello scenario di base alle banche è stato richiesto di detenere un coefficiente minimo di </a:t>
            </a:r>
            <a:r>
              <a:rPr lang="it-IT" sz="2400" dirty="0">
                <a:solidFill>
                  <a:srgbClr val="2B0BB5"/>
                </a:solidFill>
              </a:rPr>
              <a:t>CET1</a:t>
            </a:r>
            <a:r>
              <a:rPr lang="it-IT" sz="2400" dirty="0"/>
              <a:t> dell’8 per cento, mentre nello scenario avverso il requisito relativo a tale coefficiente era pari al 5,5 per cento.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906" y="1402640"/>
            <a:ext cx="9687464" cy="335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2063552" y="5982240"/>
            <a:ext cx="487979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2400" dirty="0"/>
              <a:t>AQR = esame della qualità degli attivi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063552" y="6448583"/>
            <a:ext cx="640871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/>
              <a:t>CET1= coefficiente minimo di capitale primario di classe 1 </a:t>
            </a:r>
          </a:p>
        </p:txBody>
      </p:sp>
    </p:spTree>
    <p:extLst>
      <p:ext uri="{BB962C8B-B14F-4D97-AF65-F5344CB8AC3E}">
        <p14:creationId xmlns:p14="http://schemas.microsoft.com/office/powerpoint/2010/main" val="316558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Risultati dello stress test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365285"/>
          </a:xfrm>
        </p:spPr>
        <p:txBody>
          <a:bodyPr>
            <a:noAutofit/>
          </a:bodyPr>
          <a:lstStyle/>
          <a:p>
            <a:r>
              <a:rPr lang="it-IT" dirty="0" smtClean="0"/>
              <a:t>Nell’insieme, la valutazione approfondita ha rilevato carenze patrimoniali per un importo di 24,6 miliardi di euro.</a:t>
            </a:r>
          </a:p>
          <a:p>
            <a:r>
              <a:rPr lang="it-IT" dirty="0" smtClean="0"/>
              <a:t>In </a:t>
            </a:r>
            <a:r>
              <a:rPr lang="it-IT" dirty="0" smtClean="0">
                <a:solidFill>
                  <a:srgbClr val="FF0000"/>
                </a:solidFill>
              </a:rPr>
              <a:t>Italia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FF0000"/>
                </a:solidFill>
              </a:rPr>
              <a:t>15 banche </a:t>
            </a:r>
            <a:r>
              <a:rPr lang="it-IT" dirty="0" smtClean="0"/>
              <a:t>(Banco </a:t>
            </a:r>
            <a:r>
              <a:rPr lang="it-IT" b="1" dirty="0" smtClean="0"/>
              <a:t>Popolare</a:t>
            </a:r>
            <a:r>
              <a:rPr lang="it-IT" dirty="0" smtClean="0"/>
              <a:t>, Banca </a:t>
            </a:r>
            <a:r>
              <a:rPr lang="it-IT" b="1" dirty="0" smtClean="0"/>
              <a:t>Popolare</a:t>
            </a:r>
            <a:r>
              <a:rPr lang="it-IT" dirty="0" smtClean="0"/>
              <a:t> dell’Emilia Romagna, Banca </a:t>
            </a:r>
            <a:r>
              <a:rPr lang="it-IT" b="1" dirty="0" smtClean="0"/>
              <a:t>Popolare</a:t>
            </a:r>
            <a:r>
              <a:rPr lang="it-IT" dirty="0" smtClean="0"/>
              <a:t> di Milano, Banca </a:t>
            </a:r>
            <a:r>
              <a:rPr lang="it-IT" b="1" dirty="0" smtClean="0"/>
              <a:t>Popolare</a:t>
            </a:r>
            <a:r>
              <a:rPr lang="it-IT" dirty="0" smtClean="0"/>
              <a:t> di Sondrio, Banca </a:t>
            </a:r>
            <a:r>
              <a:rPr lang="it-IT" b="1" dirty="0" smtClean="0"/>
              <a:t>Popolare</a:t>
            </a:r>
            <a:r>
              <a:rPr lang="it-IT" dirty="0" smtClean="0"/>
              <a:t> di Vicenza, Carige, Credito Emiliano, Credito Valtellinese, </a:t>
            </a:r>
            <a:r>
              <a:rPr lang="it-IT" dirty="0" err="1" smtClean="0"/>
              <a:t>Iccrea</a:t>
            </a:r>
            <a:r>
              <a:rPr lang="it-IT" dirty="0" smtClean="0"/>
              <a:t>, Intesa </a:t>
            </a:r>
            <a:r>
              <a:rPr lang="it-IT" dirty="0" err="1" smtClean="0"/>
              <a:t>Sanpaolo</a:t>
            </a:r>
            <a:r>
              <a:rPr lang="it-IT" dirty="0" smtClean="0"/>
              <a:t>, Mediobanca, Monte dei Paschi di Siena, Unione di Banche Italiane, UniCredit, Veneto Banca) </a:t>
            </a:r>
          </a:p>
          <a:p>
            <a:r>
              <a:rPr lang="it-IT" dirty="0" smtClean="0"/>
              <a:t>Tra il 1° gennaio e il 30 settembre 2014 le banche partecipanti hanno raccolto capitale per un ammontare complessivo di 57,1 miliardi di euro, riducendo così le </a:t>
            </a:r>
            <a:r>
              <a:rPr lang="it-IT" dirty="0" err="1" smtClean="0"/>
              <a:t>incapienze</a:t>
            </a:r>
            <a:r>
              <a:rPr lang="it-IT" dirty="0" smtClean="0"/>
              <a:t> individuate. </a:t>
            </a:r>
          </a:p>
          <a:p>
            <a:r>
              <a:rPr lang="it-IT" dirty="0" smtClean="0"/>
              <a:t>A seguito della contabilizzazione di queste misure patrimoniali, le carenze sono scese a 9,5 miliardi di euro, interessando 13 banche. </a:t>
            </a:r>
          </a:p>
          <a:p>
            <a:r>
              <a:rPr lang="it-IT" dirty="0" smtClean="0"/>
              <a:t>Il numero di banche con residue carenze di capitale si riduce per </a:t>
            </a:r>
            <a:r>
              <a:rPr lang="it-IT" b="1" dirty="0" smtClean="0"/>
              <a:t>l’Italia</a:t>
            </a:r>
            <a:r>
              <a:rPr lang="it-IT" dirty="0" smtClean="0"/>
              <a:t> a </a:t>
            </a:r>
            <a:r>
              <a:rPr lang="it-IT" dirty="0" smtClean="0">
                <a:solidFill>
                  <a:srgbClr val="FF0000"/>
                </a:solidFill>
              </a:rPr>
              <a:t>2</a:t>
            </a:r>
            <a:r>
              <a:rPr lang="it-IT" dirty="0" smtClean="0"/>
              <a:t> (Carige e Monte dei Paschi di Siena). Nel </a:t>
            </a:r>
            <a:r>
              <a:rPr lang="it-IT" b="1" dirty="0"/>
              <a:t>2016</a:t>
            </a:r>
            <a:r>
              <a:rPr lang="it-IT" dirty="0"/>
              <a:t> sono state sottoposte a stress test </a:t>
            </a:r>
            <a:r>
              <a:rPr lang="it-IT" b="1" dirty="0"/>
              <a:t>51 grandi istituti di credito, quelli con un attivo superiore ai 30 miliardi di euro (Unicredit e MPS per l’Italia)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493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cambiamento di strategia di pm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dirty="0" smtClean="0"/>
              <a:t>Dal 2003, i due pilastri sono scambiati, il ruolo della moneta si è ridotto, la strategia è più vicina </a:t>
            </a:r>
            <a:r>
              <a:rPr lang="it-IT" dirty="0" smtClean="0">
                <a:solidFill>
                  <a:srgbClr val="FF0000"/>
                </a:solidFill>
              </a:rPr>
              <a:t>all’</a:t>
            </a:r>
            <a:r>
              <a:rPr lang="it-IT" dirty="0" err="1" smtClean="0">
                <a:solidFill>
                  <a:srgbClr val="FF0000"/>
                </a:solidFill>
              </a:rPr>
              <a:t>inflation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Targeting</a:t>
            </a:r>
            <a:r>
              <a:rPr lang="it-IT" dirty="0" smtClean="0"/>
              <a:t>:</a:t>
            </a:r>
          </a:p>
          <a:p>
            <a:pPr lvl="1"/>
            <a:r>
              <a:rPr lang="it-IT" sz="2000" dirty="0" smtClean="0"/>
              <a:t>Analisi economica per identificare i rischi della stabilità dei prezzi (le proiezioni vengono pubblicate)</a:t>
            </a:r>
          </a:p>
          <a:p>
            <a:pPr lvl="1"/>
            <a:r>
              <a:rPr lang="it-IT" sz="2000" dirty="0" smtClean="0"/>
              <a:t>Analisi della moneta per definire il trend dell’inflazione nel medio e lungo periodo</a:t>
            </a:r>
          </a:p>
          <a:p>
            <a:r>
              <a:rPr lang="it-IT" b="1" dirty="0" smtClean="0"/>
              <a:t>Elementi essenziali </a:t>
            </a:r>
            <a:r>
              <a:rPr lang="it-IT" dirty="0" smtClean="0"/>
              <a:t>dell’</a:t>
            </a:r>
            <a:r>
              <a:rPr lang="it-IT" dirty="0" err="1" smtClean="0"/>
              <a:t>Inflation</a:t>
            </a:r>
            <a:r>
              <a:rPr lang="it-IT" dirty="0" smtClean="0"/>
              <a:t> </a:t>
            </a:r>
            <a:r>
              <a:rPr lang="it-IT" dirty="0" err="1" smtClean="0"/>
              <a:t>Targeting</a:t>
            </a:r>
            <a:r>
              <a:rPr lang="it-IT" dirty="0" smtClean="0"/>
              <a:t> (</a:t>
            </a:r>
            <a:r>
              <a:rPr lang="it-IT" dirty="0" err="1" smtClean="0"/>
              <a:t>Lars</a:t>
            </a:r>
            <a:r>
              <a:rPr lang="it-IT" dirty="0" smtClean="0"/>
              <a:t> </a:t>
            </a:r>
            <a:r>
              <a:rPr lang="it-IT" dirty="0" err="1" smtClean="0"/>
              <a:t>Svensonn</a:t>
            </a:r>
            <a:r>
              <a:rPr lang="it-IT" dirty="0" smtClean="0"/>
              <a:t>) </a:t>
            </a:r>
          </a:p>
          <a:p>
            <a:r>
              <a:rPr lang="it-IT" dirty="0" smtClean="0"/>
              <a:t>Un </a:t>
            </a:r>
            <a:r>
              <a:rPr lang="it-IT" u="sng" dirty="0" smtClean="0">
                <a:solidFill>
                  <a:srgbClr val="FF0000"/>
                </a:solidFill>
              </a:rPr>
              <a:t>target inflazionistico numerico </a:t>
            </a:r>
            <a:r>
              <a:rPr lang="it-IT" dirty="0" smtClean="0"/>
              <a:t>preciso ed anche un </a:t>
            </a:r>
            <a:r>
              <a:rPr lang="it-IT" u="sng" dirty="0" smtClean="0"/>
              <a:t>target per una variabile reale come l’output gap</a:t>
            </a:r>
            <a:r>
              <a:rPr lang="it-IT" dirty="0" smtClean="0"/>
              <a:t> (il primo è di lungo periodo, il secondo è di breve, ma condizionato al primo)</a:t>
            </a:r>
          </a:p>
          <a:p>
            <a:r>
              <a:rPr lang="it-IT" dirty="0" smtClean="0"/>
              <a:t>Un </a:t>
            </a:r>
            <a:r>
              <a:rPr lang="it-IT" u="sng" dirty="0" smtClean="0">
                <a:solidFill>
                  <a:srgbClr val="FF0000"/>
                </a:solidFill>
              </a:rPr>
              <a:t>processo decisionale interno </a:t>
            </a:r>
            <a:r>
              <a:rPr lang="it-IT" dirty="0" smtClean="0"/>
              <a:t>dove i meccanismi per le proiezioni delle variabili target siano ben identificati. In Europa le proiezioni vengono pubblicate due volte l’anno: giugno e dicembre.</a:t>
            </a:r>
          </a:p>
          <a:p>
            <a:r>
              <a:rPr lang="it-IT" dirty="0" smtClean="0"/>
              <a:t>Un </a:t>
            </a:r>
            <a:r>
              <a:rPr lang="it-IT" u="sng" dirty="0" smtClean="0">
                <a:solidFill>
                  <a:srgbClr val="FF0000"/>
                </a:solidFill>
              </a:rPr>
              <a:t>alto grado di trasparenza </a:t>
            </a:r>
            <a:r>
              <a:rPr lang="it-IT" u="sng" dirty="0" smtClean="0"/>
              <a:t>e </a:t>
            </a:r>
            <a:r>
              <a:rPr lang="it-IT" u="sng" dirty="0" err="1" smtClean="0">
                <a:solidFill>
                  <a:srgbClr val="FF0000"/>
                </a:solidFill>
              </a:rPr>
              <a:t>accountability</a:t>
            </a:r>
            <a:r>
              <a:rPr lang="it-IT" u="sng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(responsabilizzazione). Pubblicazione delle proiezioni interne con le motivazioni dettagliate di esse e delle decisioni sui tassi, anche per valutare dall’esterno il comportamento della banca.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908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Politica Monetaria </a:t>
            </a:r>
            <a:r>
              <a:rPr lang="it-IT" dirty="0" err="1"/>
              <a:t>Eurosistema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Obiettivi (</a:t>
            </a:r>
            <a:r>
              <a:rPr lang="it-IT" dirty="0" err="1" smtClean="0"/>
              <a:t>inflation</a:t>
            </a:r>
            <a:r>
              <a:rPr lang="it-IT" dirty="0" smtClean="0"/>
              <a:t> </a:t>
            </a:r>
            <a:r>
              <a:rPr lang="it-IT" dirty="0" err="1" smtClean="0"/>
              <a:t>targeting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 smtClean="0"/>
              <a:t>Modalità </a:t>
            </a:r>
            <a:r>
              <a:rPr lang="it-IT" dirty="0"/>
              <a:t>operative </a:t>
            </a:r>
            <a:endParaRPr lang="it-IT" dirty="0" smtClean="0"/>
          </a:p>
          <a:p>
            <a:r>
              <a:rPr lang="it-IT" dirty="0" smtClean="0"/>
              <a:t>Strumenti </a:t>
            </a:r>
          </a:p>
          <a:p>
            <a:r>
              <a:rPr lang="it-IT" dirty="0" smtClean="0"/>
              <a:t>Per una visione della comunicazione del Presidente BCE Draghi al Parlamento italiano sulla politica monetaria e riforme strutturali marzo 2015: </a:t>
            </a:r>
            <a:r>
              <a:rPr lang="it-IT" dirty="0" smtClean="0">
                <a:hlinkClick r:id="rId2"/>
              </a:rPr>
              <a:t>https://www.youtube.com/watch?v=vwXzHuZGbRc&amp;annotation_id=52df9c13-0-2090-9d2c-90e6ba5bc69f&amp;feature=iv&amp;src_vid=1RI7n7y-eXg</a:t>
            </a:r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590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Obiettivo e cambiamento di strategia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it-IT" dirty="0" smtClean="0"/>
              <a:t>La BCE nel </a:t>
            </a:r>
            <a:r>
              <a:rPr lang="it-IT" dirty="0" smtClean="0">
                <a:solidFill>
                  <a:srgbClr val="2B0BB5"/>
                </a:solidFill>
              </a:rPr>
              <a:t>1998</a:t>
            </a:r>
            <a:r>
              <a:rPr lang="it-IT" dirty="0" smtClean="0"/>
              <a:t> decide di definire stabile una variazione dello IACP entro il 2% (precisando: dallo zero al 2%) (è da combattere anche un tasso negativo)</a:t>
            </a:r>
          </a:p>
          <a:p>
            <a:pPr>
              <a:spcBef>
                <a:spcPct val="50000"/>
              </a:spcBef>
            </a:pPr>
            <a:r>
              <a:rPr lang="it-IT" dirty="0" smtClean="0"/>
              <a:t>E che la stabilità deve essere mantenuta in un orizzonte di medio termine. Non deve preoccupare la volatilità di breve periodo (oggi le previsioni sono a </a:t>
            </a:r>
            <a:r>
              <a:rPr lang="it-IT" dirty="0" smtClean="0">
                <a:solidFill>
                  <a:srgbClr val="2B0BB5"/>
                </a:solidFill>
              </a:rPr>
              <a:t>0% nel 2015, 1,6% nel 2016 (reale 1,1%) e 1,8 in seguito</a:t>
            </a:r>
            <a:r>
              <a:rPr lang="it-IT" dirty="0" smtClean="0"/>
              <a:t>)</a:t>
            </a:r>
          </a:p>
          <a:p>
            <a:pPr>
              <a:spcBef>
                <a:spcPct val="50000"/>
              </a:spcBef>
            </a:pPr>
            <a:r>
              <a:rPr lang="it-IT" dirty="0" smtClean="0"/>
              <a:t>Dal maggio 2003 si è passati da un target a fasce ad uno puntuale con una nuova definizione di stabilità: situazione nella quale il tasso di crescita dei prezzi è vicino al 2% nel medio periodo (TERZA FASE)</a:t>
            </a:r>
          </a:p>
          <a:p>
            <a:pPr marL="342900" indent="-342900">
              <a:spcBef>
                <a:spcPct val="50000"/>
              </a:spcBef>
            </a:pPr>
            <a:r>
              <a:rPr lang="it-IT" dirty="0" smtClean="0">
                <a:solidFill>
                  <a:srgbClr val="FF0000"/>
                </a:solidFill>
              </a:rPr>
              <a:t>Prima del 2003 </a:t>
            </a:r>
            <a:r>
              <a:rPr lang="it-IT" dirty="0" smtClean="0"/>
              <a:t>strategia mista, a metà tra il </a:t>
            </a:r>
            <a:r>
              <a:rPr lang="it-IT" dirty="0" err="1" smtClean="0"/>
              <a:t>Monetary</a:t>
            </a:r>
            <a:r>
              <a:rPr lang="it-IT" dirty="0" smtClean="0"/>
              <a:t> </a:t>
            </a:r>
            <a:r>
              <a:rPr lang="it-IT" dirty="0" err="1" smtClean="0"/>
              <a:t>targeting</a:t>
            </a:r>
            <a:r>
              <a:rPr lang="it-IT" dirty="0" smtClean="0"/>
              <a:t> e l’</a:t>
            </a:r>
            <a:r>
              <a:rPr lang="it-IT" dirty="0" err="1" smtClean="0"/>
              <a:t>Inflation</a:t>
            </a:r>
            <a:r>
              <a:rPr lang="it-IT" dirty="0" smtClean="0"/>
              <a:t> </a:t>
            </a:r>
            <a:r>
              <a:rPr lang="it-IT" dirty="0" err="1" smtClean="0"/>
              <a:t>targeting</a:t>
            </a:r>
            <a:r>
              <a:rPr lang="it-IT" dirty="0" smtClean="0"/>
              <a:t>:</a:t>
            </a:r>
          </a:p>
          <a:p>
            <a:pPr marL="342900" indent="-342900">
              <a:spcBef>
                <a:spcPct val="50000"/>
              </a:spcBef>
            </a:pPr>
            <a:r>
              <a:rPr lang="it-IT" dirty="0" smtClean="0"/>
              <a:t>2 Pilastri (Obiettivi fondamentali; vedi slide seguente):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it-IT" dirty="0" smtClean="0"/>
              <a:t>Definizione di un </a:t>
            </a:r>
            <a:r>
              <a:rPr lang="it-IT" dirty="0" smtClean="0">
                <a:solidFill>
                  <a:srgbClr val="FF0000"/>
                </a:solidFill>
              </a:rPr>
              <a:t>valore di riferimento per la crescita dell’aggregato monetario</a:t>
            </a:r>
            <a:r>
              <a:rPr lang="it-IT" dirty="0" smtClean="0"/>
              <a:t>, anche se non vincolante. </a:t>
            </a:r>
            <a:r>
              <a:rPr lang="it-IT" dirty="0" smtClean="0">
                <a:solidFill>
                  <a:srgbClr val="FF0000"/>
                </a:solidFill>
              </a:rPr>
              <a:t>Moneta come variabile informativa privilegiata.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it-IT" dirty="0" smtClean="0"/>
              <a:t>Ampio ventaglio di </a:t>
            </a:r>
            <a:r>
              <a:rPr lang="it-IT" dirty="0" smtClean="0">
                <a:solidFill>
                  <a:srgbClr val="FF0000"/>
                </a:solidFill>
              </a:rPr>
              <a:t>indicatori economici </a:t>
            </a:r>
            <a:r>
              <a:rPr lang="it-IT" dirty="0" smtClean="0"/>
              <a:t>per una valutazione complessiva dell’andamento dei prezzi e della loro stabilità (</a:t>
            </a:r>
            <a:r>
              <a:rPr lang="it-IT" dirty="0" smtClean="0">
                <a:solidFill>
                  <a:srgbClr val="2B0BB5"/>
                </a:solidFill>
              </a:rPr>
              <a:t>output</a:t>
            </a:r>
            <a:r>
              <a:rPr lang="it-IT" dirty="0" smtClean="0"/>
              <a:t> dell’area, </a:t>
            </a:r>
            <a:r>
              <a:rPr lang="it-IT" dirty="0" smtClean="0">
                <a:solidFill>
                  <a:srgbClr val="2B0BB5"/>
                </a:solidFill>
              </a:rPr>
              <a:t>salari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2B0BB5"/>
                </a:solidFill>
              </a:rPr>
              <a:t>tassi di cambio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2B0BB5"/>
                </a:solidFill>
              </a:rPr>
              <a:t>prezzi</a:t>
            </a:r>
            <a:r>
              <a:rPr lang="it-IT" dirty="0" smtClean="0"/>
              <a:t> delle attività finanziarie, ecc.) </a:t>
            </a:r>
            <a:r>
              <a:rPr lang="it-IT" b="1" dirty="0" smtClean="0"/>
              <a:t>Le previsioni inflazionistiche non venivano pubblicate</a:t>
            </a:r>
            <a:r>
              <a:rPr lang="it-IT" dirty="0" smtClean="0"/>
              <a:t>.</a:t>
            </a:r>
            <a:endParaRPr lang="it-IT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65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147" name="Rectangle 3" descr="slide_mp_004"/>
          <p:cNvSpPr>
            <a:spLocks noGrp="1" noChangeAspect="1" noChangeArrowheads="1"/>
          </p:cNvSpPr>
          <p:nvPr isPhoto="1"/>
        </p:nvSpPr>
        <p:spPr bwMode="auto">
          <a:xfrm>
            <a:off x="1524000" y="4764"/>
            <a:ext cx="9144000" cy="68532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13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074" name="Picture 1" descr="slide_or_002.i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8688288" y="29969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18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703513" y="6454118"/>
            <a:ext cx="188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18 </a:t>
            </a:r>
            <a:r>
              <a:rPr lang="it-IT" b="1" dirty="0">
                <a:solidFill>
                  <a:schemeClr val="bg1"/>
                </a:solidFill>
              </a:rPr>
              <a:t>Banca Lettone</a:t>
            </a:r>
            <a:r>
              <a:rPr lang="it-IT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544272" y="32849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19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223793" y="6488668"/>
            <a:ext cx="1861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19</a:t>
            </a:r>
            <a:r>
              <a:rPr lang="it-IT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b="1" dirty="0">
                <a:solidFill>
                  <a:schemeClr val="bg1"/>
                </a:solidFill>
              </a:rPr>
              <a:t>Banca Lituana</a:t>
            </a:r>
            <a:r>
              <a:rPr lang="it-IT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271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Inflazione nell’area EURO: nuova visione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0776" y="1651000"/>
            <a:ext cx="6937552" cy="4763408"/>
          </a:xfrm>
          <a:prstGeom prst="rect">
            <a:avLst/>
          </a:prstGeom>
        </p:spPr>
      </p:pic>
      <p:pic>
        <p:nvPicPr>
          <p:cNvPr id="39938" name="Picture 2" descr="http://www.programmazioneeconomica.gov.it/wp-content/uploads/2015/03/31-tasso-inflazione-i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864" y="2060848"/>
            <a:ext cx="5877052" cy="4248472"/>
          </a:xfrm>
          <a:prstGeom prst="rect">
            <a:avLst/>
          </a:prstGeom>
          <a:noFill/>
        </p:spPr>
      </p:pic>
      <p:cxnSp>
        <p:nvCxnSpPr>
          <p:cNvPr id="6" name="Connettore 1 5"/>
          <p:cNvCxnSpPr/>
          <p:nvPr/>
        </p:nvCxnSpPr>
        <p:spPr>
          <a:xfrm>
            <a:off x="5231904" y="4365104"/>
            <a:ext cx="5436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10886536" y="585733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Gen. 2017</a:t>
            </a:r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 flipV="1">
            <a:off x="10403457" y="4520242"/>
            <a:ext cx="888520" cy="75049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1291977" y="436510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1,76%</a:t>
            </a:r>
            <a:endParaRPr lang="it-IT" dirty="0"/>
          </a:p>
        </p:txBody>
      </p:sp>
      <p:cxnSp>
        <p:nvCxnSpPr>
          <p:cNvPr id="10" name="Connettore 1 9"/>
          <p:cNvCxnSpPr/>
          <p:nvPr/>
        </p:nvCxnSpPr>
        <p:spPr>
          <a:xfrm flipV="1">
            <a:off x="10438456" y="4895491"/>
            <a:ext cx="853521" cy="53038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1274463" y="470490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1,0%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17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Inflazione durante la crisi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0791" y="1628800"/>
            <a:ext cx="7896820" cy="4970264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>
            <a:off x="7755147" y="3010619"/>
            <a:ext cx="103517" cy="267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3740989" y="3010618"/>
            <a:ext cx="103517" cy="267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78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379" y="341325"/>
            <a:ext cx="7467600" cy="34605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situazione ATTUALE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9579" y="0"/>
            <a:ext cx="611505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459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123" name="Rectangle 3" descr="slide_or_003"/>
          <p:cNvSpPr>
            <a:spLocks noGrp="1" noChangeAspect="1" noChangeArrowheads="1"/>
          </p:cNvSpPr>
          <p:nvPr isPhoto="1"/>
        </p:nvSpPr>
        <p:spPr bwMode="auto">
          <a:xfrm>
            <a:off x="1524000" y="4764"/>
            <a:ext cx="9144000" cy="68532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04377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</a:endParaRPr>
          </a:p>
        </p:txBody>
      </p:sp>
      <p:sp>
        <p:nvSpPr>
          <p:cNvPr id="2" name="Figura a mano libera 1"/>
          <p:cNvSpPr/>
          <p:nvPr/>
        </p:nvSpPr>
        <p:spPr>
          <a:xfrm>
            <a:off x="8288954" y="3544390"/>
            <a:ext cx="402750" cy="176193"/>
          </a:xfrm>
          <a:custGeom>
            <a:avLst/>
            <a:gdLst>
              <a:gd name="connsiteX0" fmla="*/ 45149 w 402750"/>
              <a:gd name="connsiteY0" fmla="*/ 130628 h 176193"/>
              <a:gd name="connsiteX1" fmla="*/ 45149 w 402750"/>
              <a:gd name="connsiteY1" fmla="*/ 104502 h 176193"/>
              <a:gd name="connsiteX2" fmla="*/ 27732 w 402750"/>
              <a:gd name="connsiteY2" fmla="*/ 121920 h 176193"/>
              <a:gd name="connsiteX3" fmla="*/ 19023 w 402750"/>
              <a:gd name="connsiteY3" fmla="*/ 95794 h 176193"/>
              <a:gd name="connsiteX4" fmla="*/ 10315 w 402750"/>
              <a:gd name="connsiteY4" fmla="*/ 121920 h 176193"/>
              <a:gd name="connsiteX5" fmla="*/ 1606 w 402750"/>
              <a:gd name="connsiteY5" fmla="*/ 174171 h 176193"/>
              <a:gd name="connsiteX6" fmla="*/ 19023 w 402750"/>
              <a:gd name="connsiteY6" fmla="*/ 148045 h 176193"/>
              <a:gd name="connsiteX7" fmla="*/ 45149 w 402750"/>
              <a:gd name="connsiteY7" fmla="*/ 139337 h 176193"/>
              <a:gd name="connsiteX8" fmla="*/ 53857 w 402750"/>
              <a:gd name="connsiteY8" fmla="*/ 165462 h 176193"/>
              <a:gd name="connsiteX9" fmla="*/ 106109 w 402750"/>
              <a:gd name="connsiteY9" fmla="*/ 148045 h 176193"/>
              <a:gd name="connsiteX10" fmla="*/ 132235 w 402750"/>
              <a:gd name="connsiteY10" fmla="*/ 156754 h 176193"/>
              <a:gd name="connsiteX11" fmla="*/ 167069 w 402750"/>
              <a:gd name="connsiteY11" fmla="*/ 148045 h 176193"/>
              <a:gd name="connsiteX12" fmla="*/ 193195 w 402750"/>
              <a:gd name="connsiteY12" fmla="*/ 95794 h 176193"/>
              <a:gd name="connsiteX13" fmla="*/ 210612 w 402750"/>
              <a:gd name="connsiteY13" fmla="*/ 69668 h 176193"/>
              <a:gd name="connsiteX14" fmla="*/ 219320 w 402750"/>
              <a:gd name="connsiteY14" fmla="*/ 43542 h 176193"/>
              <a:gd name="connsiteX15" fmla="*/ 210612 w 402750"/>
              <a:gd name="connsiteY15" fmla="*/ 17417 h 176193"/>
              <a:gd name="connsiteX16" fmla="*/ 193195 w 402750"/>
              <a:gd name="connsiteY16" fmla="*/ 43542 h 176193"/>
              <a:gd name="connsiteX17" fmla="*/ 236737 w 402750"/>
              <a:gd name="connsiteY17" fmla="*/ 78377 h 176193"/>
              <a:gd name="connsiteX18" fmla="*/ 262863 w 402750"/>
              <a:gd name="connsiteY18" fmla="*/ 52251 h 176193"/>
              <a:gd name="connsiteX19" fmla="*/ 254155 w 402750"/>
              <a:gd name="connsiteY19" fmla="*/ 78377 h 176193"/>
              <a:gd name="connsiteX20" fmla="*/ 245446 w 402750"/>
              <a:gd name="connsiteY20" fmla="*/ 52251 h 176193"/>
              <a:gd name="connsiteX21" fmla="*/ 254155 w 402750"/>
              <a:gd name="connsiteY21" fmla="*/ 95794 h 176193"/>
              <a:gd name="connsiteX22" fmla="*/ 262863 w 402750"/>
              <a:gd name="connsiteY22" fmla="*/ 69668 h 176193"/>
              <a:gd name="connsiteX23" fmla="*/ 280280 w 402750"/>
              <a:gd name="connsiteY23" fmla="*/ 43542 h 176193"/>
              <a:gd name="connsiteX24" fmla="*/ 306406 w 402750"/>
              <a:gd name="connsiteY24" fmla="*/ 69668 h 176193"/>
              <a:gd name="connsiteX25" fmla="*/ 323823 w 402750"/>
              <a:gd name="connsiteY25" fmla="*/ 43542 h 176193"/>
              <a:gd name="connsiteX26" fmla="*/ 315115 w 402750"/>
              <a:gd name="connsiteY26" fmla="*/ 87085 h 176193"/>
              <a:gd name="connsiteX27" fmla="*/ 306406 w 402750"/>
              <a:gd name="connsiteY27" fmla="*/ 95794 h 176193"/>
              <a:gd name="connsiteX28" fmla="*/ 315115 w 402750"/>
              <a:gd name="connsiteY28" fmla="*/ 69668 h 176193"/>
              <a:gd name="connsiteX29" fmla="*/ 323823 w 402750"/>
              <a:gd name="connsiteY29" fmla="*/ 95794 h 176193"/>
              <a:gd name="connsiteX30" fmla="*/ 332532 w 402750"/>
              <a:gd name="connsiteY30" fmla="*/ 139337 h 176193"/>
              <a:gd name="connsiteX31" fmla="*/ 341240 w 402750"/>
              <a:gd name="connsiteY31" fmla="*/ 113211 h 176193"/>
              <a:gd name="connsiteX32" fmla="*/ 349949 w 402750"/>
              <a:gd name="connsiteY32" fmla="*/ 78377 h 176193"/>
              <a:gd name="connsiteX33" fmla="*/ 358657 w 402750"/>
              <a:gd name="connsiteY33" fmla="*/ 121920 h 176193"/>
              <a:gd name="connsiteX34" fmla="*/ 376075 w 402750"/>
              <a:gd name="connsiteY34" fmla="*/ 139337 h 176193"/>
              <a:gd name="connsiteX35" fmla="*/ 341240 w 402750"/>
              <a:gd name="connsiteY35" fmla="*/ 87085 h 176193"/>
              <a:gd name="connsiteX36" fmla="*/ 332532 w 402750"/>
              <a:gd name="connsiteY36" fmla="*/ 60960 h 176193"/>
              <a:gd name="connsiteX37" fmla="*/ 358657 w 402750"/>
              <a:gd name="connsiteY37" fmla="*/ 52251 h 176193"/>
              <a:gd name="connsiteX38" fmla="*/ 332532 w 402750"/>
              <a:gd name="connsiteY38" fmla="*/ 43542 h 176193"/>
              <a:gd name="connsiteX39" fmla="*/ 245446 w 402750"/>
              <a:gd name="connsiteY39" fmla="*/ 17417 h 176193"/>
              <a:gd name="connsiteX40" fmla="*/ 219320 w 402750"/>
              <a:gd name="connsiteY40" fmla="*/ 0 h 176193"/>
              <a:gd name="connsiteX41" fmla="*/ 184486 w 402750"/>
              <a:gd name="connsiteY41" fmla="*/ 43542 h 176193"/>
              <a:gd name="connsiteX42" fmla="*/ 175777 w 402750"/>
              <a:gd name="connsiteY42" fmla="*/ 104502 h 176193"/>
              <a:gd name="connsiteX43" fmla="*/ 71275 w 402750"/>
              <a:gd name="connsiteY43" fmla="*/ 113211 h 176193"/>
              <a:gd name="connsiteX44" fmla="*/ 53857 w 402750"/>
              <a:gd name="connsiteY44" fmla="*/ 95794 h 176193"/>
              <a:gd name="connsiteX45" fmla="*/ 27732 w 402750"/>
              <a:gd name="connsiteY45" fmla="*/ 87085 h 176193"/>
              <a:gd name="connsiteX46" fmla="*/ 53857 w 402750"/>
              <a:gd name="connsiteY46" fmla="*/ 113211 h 176193"/>
              <a:gd name="connsiteX47" fmla="*/ 79983 w 402750"/>
              <a:gd name="connsiteY47" fmla="*/ 121920 h 176193"/>
              <a:gd name="connsiteX48" fmla="*/ 149652 w 402750"/>
              <a:gd name="connsiteY48" fmla="*/ 139337 h 176193"/>
              <a:gd name="connsiteX49" fmla="*/ 288989 w 402750"/>
              <a:gd name="connsiteY49" fmla="*/ 104502 h 176193"/>
              <a:gd name="connsiteX50" fmla="*/ 262863 w 402750"/>
              <a:gd name="connsiteY50" fmla="*/ 87085 h 176193"/>
              <a:gd name="connsiteX51" fmla="*/ 228029 w 402750"/>
              <a:gd name="connsiteY51" fmla="*/ 87085 h 176193"/>
              <a:gd name="connsiteX52" fmla="*/ 210612 w 402750"/>
              <a:gd name="connsiteY52" fmla="*/ 113211 h 176193"/>
              <a:gd name="connsiteX53" fmla="*/ 245446 w 402750"/>
              <a:gd name="connsiteY53" fmla="*/ 104502 h 176193"/>
              <a:gd name="connsiteX54" fmla="*/ 297697 w 402750"/>
              <a:gd name="connsiteY54" fmla="*/ 130628 h 176193"/>
              <a:gd name="connsiteX55" fmla="*/ 315115 w 402750"/>
              <a:gd name="connsiteY55" fmla="*/ 148045 h 176193"/>
              <a:gd name="connsiteX56" fmla="*/ 341240 w 402750"/>
              <a:gd name="connsiteY56" fmla="*/ 156754 h 176193"/>
              <a:gd name="connsiteX57" fmla="*/ 393492 w 402750"/>
              <a:gd name="connsiteY57" fmla="*/ 148045 h 176193"/>
              <a:gd name="connsiteX58" fmla="*/ 402200 w 402750"/>
              <a:gd name="connsiteY58" fmla="*/ 121920 h 176193"/>
              <a:gd name="connsiteX59" fmla="*/ 358657 w 402750"/>
              <a:gd name="connsiteY59" fmla="*/ 95794 h 176193"/>
              <a:gd name="connsiteX60" fmla="*/ 358657 w 402750"/>
              <a:gd name="connsiteY60" fmla="*/ 34834 h 176193"/>
              <a:gd name="connsiteX61" fmla="*/ 341240 w 402750"/>
              <a:gd name="connsiteY61" fmla="*/ 34834 h 17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02750" h="176193">
                <a:moveTo>
                  <a:pt x="45149" y="130628"/>
                </a:moveTo>
                <a:cubicBezTo>
                  <a:pt x="72791" y="47702"/>
                  <a:pt x="68808" y="74928"/>
                  <a:pt x="45149" y="104502"/>
                </a:cubicBezTo>
                <a:cubicBezTo>
                  <a:pt x="40020" y="110913"/>
                  <a:pt x="33538" y="116114"/>
                  <a:pt x="27732" y="121920"/>
                </a:cubicBezTo>
                <a:cubicBezTo>
                  <a:pt x="24829" y="113211"/>
                  <a:pt x="28203" y="95794"/>
                  <a:pt x="19023" y="95794"/>
                </a:cubicBezTo>
                <a:cubicBezTo>
                  <a:pt x="9843" y="95794"/>
                  <a:pt x="12306" y="112959"/>
                  <a:pt x="10315" y="121920"/>
                </a:cubicBezTo>
                <a:cubicBezTo>
                  <a:pt x="6485" y="139157"/>
                  <a:pt x="-3978" y="157420"/>
                  <a:pt x="1606" y="174171"/>
                </a:cubicBezTo>
                <a:cubicBezTo>
                  <a:pt x="4916" y="184100"/>
                  <a:pt x="10850" y="154583"/>
                  <a:pt x="19023" y="148045"/>
                </a:cubicBezTo>
                <a:cubicBezTo>
                  <a:pt x="26191" y="142311"/>
                  <a:pt x="36440" y="142240"/>
                  <a:pt x="45149" y="139337"/>
                </a:cubicBezTo>
                <a:cubicBezTo>
                  <a:pt x="48052" y="148045"/>
                  <a:pt x="44770" y="164164"/>
                  <a:pt x="53857" y="165462"/>
                </a:cubicBezTo>
                <a:cubicBezTo>
                  <a:pt x="72032" y="168058"/>
                  <a:pt x="106109" y="148045"/>
                  <a:pt x="106109" y="148045"/>
                </a:cubicBezTo>
                <a:cubicBezTo>
                  <a:pt x="114818" y="150948"/>
                  <a:pt x="123055" y="156754"/>
                  <a:pt x="132235" y="156754"/>
                </a:cubicBezTo>
                <a:cubicBezTo>
                  <a:pt x="144204" y="156754"/>
                  <a:pt x="157110" y="154684"/>
                  <a:pt x="167069" y="148045"/>
                </a:cubicBezTo>
                <a:cubicBezTo>
                  <a:pt x="181539" y="138398"/>
                  <a:pt x="188227" y="110697"/>
                  <a:pt x="193195" y="95794"/>
                </a:cubicBezTo>
                <a:cubicBezTo>
                  <a:pt x="208549" y="141858"/>
                  <a:pt x="198351" y="124845"/>
                  <a:pt x="210612" y="69668"/>
                </a:cubicBezTo>
                <a:cubicBezTo>
                  <a:pt x="212603" y="60707"/>
                  <a:pt x="216417" y="52251"/>
                  <a:pt x="219320" y="43542"/>
                </a:cubicBezTo>
                <a:cubicBezTo>
                  <a:pt x="216417" y="34834"/>
                  <a:pt x="219791" y="17417"/>
                  <a:pt x="210612" y="17417"/>
                </a:cubicBezTo>
                <a:cubicBezTo>
                  <a:pt x="200146" y="17417"/>
                  <a:pt x="193195" y="33076"/>
                  <a:pt x="193195" y="43542"/>
                </a:cubicBezTo>
                <a:cubicBezTo>
                  <a:pt x="193195" y="69802"/>
                  <a:pt x="220424" y="72939"/>
                  <a:pt x="236737" y="78377"/>
                </a:cubicBezTo>
                <a:cubicBezTo>
                  <a:pt x="245446" y="69668"/>
                  <a:pt x="266757" y="40567"/>
                  <a:pt x="262863" y="52251"/>
                </a:cubicBezTo>
                <a:lnTo>
                  <a:pt x="254155" y="78377"/>
                </a:lnTo>
                <a:cubicBezTo>
                  <a:pt x="251252" y="69668"/>
                  <a:pt x="245446" y="43071"/>
                  <a:pt x="245446" y="52251"/>
                </a:cubicBezTo>
                <a:cubicBezTo>
                  <a:pt x="245446" y="67053"/>
                  <a:pt x="243689" y="85328"/>
                  <a:pt x="254155" y="95794"/>
                </a:cubicBezTo>
                <a:cubicBezTo>
                  <a:pt x="260646" y="102285"/>
                  <a:pt x="258758" y="77879"/>
                  <a:pt x="262863" y="69668"/>
                </a:cubicBezTo>
                <a:cubicBezTo>
                  <a:pt x="267544" y="60306"/>
                  <a:pt x="274474" y="52251"/>
                  <a:pt x="280280" y="43542"/>
                </a:cubicBezTo>
                <a:cubicBezTo>
                  <a:pt x="306405" y="121919"/>
                  <a:pt x="288988" y="104503"/>
                  <a:pt x="306406" y="69668"/>
                </a:cubicBezTo>
                <a:cubicBezTo>
                  <a:pt x="311087" y="60307"/>
                  <a:pt x="318017" y="52251"/>
                  <a:pt x="323823" y="43542"/>
                </a:cubicBezTo>
                <a:cubicBezTo>
                  <a:pt x="320920" y="58056"/>
                  <a:pt x="319010" y="72805"/>
                  <a:pt x="315115" y="87085"/>
                </a:cubicBezTo>
                <a:cubicBezTo>
                  <a:pt x="294615" y="162250"/>
                  <a:pt x="292807" y="150188"/>
                  <a:pt x="306406" y="95794"/>
                </a:cubicBezTo>
                <a:cubicBezTo>
                  <a:pt x="308633" y="86888"/>
                  <a:pt x="312212" y="78377"/>
                  <a:pt x="315115" y="69668"/>
                </a:cubicBezTo>
                <a:cubicBezTo>
                  <a:pt x="318018" y="78377"/>
                  <a:pt x="321597" y="86888"/>
                  <a:pt x="323823" y="95794"/>
                </a:cubicBezTo>
                <a:cubicBezTo>
                  <a:pt x="327413" y="110154"/>
                  <a:pt x="322066" y="128871"/>
                  <a:pt x="332532" y="139337"/>
                </a:cubicBezTo>
                <a:cubicBezTo>
                  <a:pt x="339023" y="145828"/>
                  <a:pt x="338718" y="122037"/>
                  <a:pt x="341240" y="113211"/>
                </a:cubicBezTo>
                <a:cubicBezTo>
                  <a:pt x="344528" y="101703"/>
                  <a:pt x="347046" y="89988"/>
                  <a:pt x="349949" y="78377"/>
                </a:cubicBezTo>
                <a:cubicBezTo>
                  <a:pt x="352852" y="92891"/>
                  <a:pt x="352826" y="108315"/>
                  <a:pt x="358657" y="121920"/>
                </a:cubicBezTo>
                <a:cubicBezTo>
                  <a:pt x="361891" y="129467"/>
                  <a:pt x="379747" y="146681"/>
                  <a:pt x="376075" y="139337"/>
                </a:cubicBezTo>
                <a:cubicBezTo>
                  <a:pt x="366714" y="120614"/>
                  <a:pt x="341240" y="87085"/>
                  <a:pt x="341240" y="87085"/>
                </a:cubicBezTo>
                <a:cubicBezTo>
                  <a:pt x="338337" y="78377"/>
                  <a:pt x="328427" y="69170"/>
                  <a:pt x="332532" y="60960"/>
                </a:cubicBezTo>
                <a:cubicBezTo>
                  <a:pt x="336637" y="52750"/>
                  <a:pt x="358657" y="61430"/>
                  <a:pt x="358657" y="52251"/>
                </a:cubicBezTo>
                <a:cubicBezTo>
                  <a:pt x="358657" y="43072"/>
                  <a:pt x="340742" y="47647"/>
                  <a:pt x="332532" y="43542"/>
                </a:cubicBezTo>
                <a:cubicBezTo>
                  <a:pt x="269168" y="11860"/>
                  <a:pt x="356301" y="33252"/>
                  <a:pt x="245446" y="17417"/>
                </a:cubicBezTo>
                <a:cubicBezTo>
                  <a:pt x="236737" y="11611"/>
                  <a:pt x="229786" y="0"/>
                  <a:pt x="219320" y="0"/>
                </a:cubicBezTo>
                <a:cubicBezTo>
                  <a:pt x="193061" y="0"/>
                  <a:pt x="189924" y="27230"/>
                  <a:pt x="184486" y="43542"/>
                </a:cubicBezTo>
                <a:cubicBezTo>
                  <a:pt x="181583" y="63862"/>
                  <a:pt x="182268" y="85029"/>
                  <a:pt x="175777" y="104502"/>
                </a:cubicBezTo>
                <a:cubicBezTo>
                  <a:pt x="162276" y="145004"/>
                  <a:pt x="79322" y="114016"/>
                  <a:pt x="71275" y="113211"/>
                </a:cubicBezTo>
                <a:cubicBezTo>
                  <a:pt x="65469" y="107405"/>
                  <a:pt x="60898" y="100018"/>
                  <a:pt x="53857" y="95794"/>
                </a:cubicBezTo>
                <a:cubicBezTo>
                  <a:pt x="45986" y="91071"/>
                  <a:pt x="27732" y="77906"/>
                  <a:pt x="27732" y="87085"/>
                </a:cubicBezTo>
                <a:cubicBezTo>
                  <a:pt x="27732" y="99401"/>
                  <a:pt x="43610" y="106379"/>
                  <a:pt x="53857" y="113211"/>
                </a:cubicBezTo>
                <a:cubicBezTo>
                  <a:pt x="61495" y="118303"/>
                  <a:pt x="71077" y="119694"/>
                  <a:pt x="79983" y="121920"/>
                </a:cubicBezTo>
                <a:lnTo>
                  <a:pt x="149652" y="139337"/>
                </a:lnTo>
                <a:cubicBezTo>
                  <a:pt x="206849" y="136159"/>
                  <a:pt x="357436" y="172949"/>
                  <a:pt x="288989" y="104502"/>
                </a:cubicBezTo>
                <a:cubicBezTo>
                  <a:pt x="281588" y="97101"/>
                  <a:pt x="271572" y="92891"/>
                  <a:pt x="262863" y="87085"/>
                </a:cubicBezTo>
                <a:cubicBezTo>
                  <a:pt x="216418" y="156754"/>
                  <a:pt x="274474" y="87085"/>
                  <a:pt x="228029" y="87085"/>
                </a:cubicBezTo>
                <a:cubicBezTo>
                  <a:pt x="217563" y="87085"/>
                  <a:pt x="203211" y="105810"/>
                  <a:pt x="210612" y="113211"/>
                </a:cubicBezTo>
                <a:cubicBezTo>
                  <a:pt x="219075" y="121674"/>
                  <a:pt x="233835" y="107405"/>
                  <a:pt x="245446" y="104502"/>
                </a:cubicBezTo>
                <a:cubicBezTo>
                  <a:pt x="273041" y="113701"/>
                  <a:pt x="273579" y="111334"/>
                  <a:pt x="297697" y="130628"/>
                </a:cubicBezTo>
                <a:cubicBezTo>
                  <a:pt x="304108" y="135757"/>
                  <a:pt x="308074" y="143821"/>
                  <a:pt x="315115" y="148045"/>
                </a:cubicBezTo>
                <a:cubicBezTo>
                  <a:pt x="322986" y="152768"/>
                  <a:pt x="332532" y="153851"/>
                  <a:pt x="341240" y="156754"/>
                </a:cubicBezTo>
                <a:cubicBezTo>
                  <a:pt x="358657" y="153851"/>
                  <a:pt x="378161" y="156806"/>
                  <a:pt x="393492" y="148045"/>
                </a:cubicBezTo>
                <a:cubicBezTo>
                  <a:pt x="401462" y="143491"/>
                  <a:pt x="404000" y="130921"/>
                  <a:pt x="402200" y="121920"/>
                </a:cubicBezTo>
                <a:cubicBezTo>
                  <a:pt x="398784" y="104841"/>
                  <a:pt x="369662" y="99462"/>
                  <a:pt x="358657" y="95794"/>
                </a:cubicBezTo>
                <a:cubicBezTo>
                  <a:pt x="363077" y="78116"/>
                  <a:pt x="376149" y="52326"/>
                  <a:pt x="358657" y="34834"/>
                </a:cubicBezTo>
                <a:cubicBezTo>
                  <a:pt x="354552" y="30729"/>
                  <a:pt x="347046" y="34834"/>
                  <a:pt x="341240" y="34834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37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7170" name="Picture 1" descr="slide_or_006.i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a destra 1"/>
          <p:cNvSpPr/>
          <p:nvPr/>
        </p:nvSpPr>
        <p:spPr>
          <a:xfrm>
            <a:off x="1095555" y="4063042"/>
            <a:ext cx="577970" cy="172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233697" y="1915064"/>
            <a:ext cx="3016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656617" y="6001110"/>
            <a:ext cx="3016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233697" y="3611592"/>
            <a:ext cx="3016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3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93869" y="3964640"/>
            <a:ext cx="3016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50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9219" name="Rectangle 3" descr="slide_or_007"/>
          <p:cNvSpPr>
            <a:spLocks noGrp="1" noChangeAspect="1" noChangeArrowheads="1"/>
          </p:cNvSpPr>
          <p:nvPr isPhoto="1"/>
        </p:nvSpPr>
        <p:spPr bwMode="auto">
          <a:xfrm>
            <a:off x="1524000" y="4764"/>
            <a:ext cx="9144000" cy="68532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71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243" name="Rectangle 3" descr="slide_or_008"/>
          <p:cNvSpPr>
            <a:spLocks noGrp="1" noChangeAspect="1" noChangeArrowheads="1"/>
          </p:cNvSpPr>
          <p:nvPr isPhoto="1"/>
        </p:nvSpPr>
        <p:spPr bwMode="auto">
          <a:xfrm>
            <a:off x="1524000" y="4764"/>
            <a:ext cx="9144000" cy="68532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3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1267" name="Rectangle 3" descr="slide_or_009"/>
          <p:cNvSpPr>
            <a:spLocks noGrp="1" noChangeAspect="1" noChangeArrowheads="1"/>
          </p:cNvSpPr>
          <p:nvPr isPhoto="1"/>
        </p:nvSpPr>
        <p:spPr bwMode="auto">
          <a:xfrm>
            <a:off x="1524000" y="4764"/>
            <a:ext cx="9144000" cy="68532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3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1002</Words>
  <Application>Microsoft Office PowerPoint</Application>
  <PresentationFormat>Widescreen</PresentationFormat>
  <Paragraphs>65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ヒラギノ角ゴ Pro W3</vt:lpstr>
      <vt:lpstr>Retrospettivo</vt:lpstr>
      <vt:lpstr>1_Retrospettivo</vt:lpstr>
      <vt:lpstr>Il sistema Europeo delle banche centrali e l’eurosistema</vt:lpstr>
      <vt:lpstr>Presentazione standard di PowerPoint</vt:lpstr>
      <vt:lpstr>Presentazione standard di PowerPoint</vt:lpstr>
      <vt:lpstr>La situazione ATTUALE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Non sono compiti della BCE  </vt:lpstr>
      <vt:lpstr>Presentazione standard di PowerPoint</vt:lpstr>
      <vt:lpstr>Presentazione standard di PowerPoint</vt:lpstr>
      <vt:lpstr>Presentazione standard di PowerPoint</vt:lpstr>
      <vt:lpstr>Composizione organi BCE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Supervisione dal 2014: compiti separati della funzione di vigilanza bancaria </vt:lpstr>
      <vt:lpstr>La Struttura centrale della vigilanza</vt:lpstr>
      <vt:lpstr>La struttura di vigilanza decentrata</vt:lpstr>
      <vt:lpstr>Come è avvenuta la valutazione del sistema bancario Unico</vt:lpstr>
      <vt:lpstr>Risultati dello stress test</vt:lpstr>
      <vt:lpstr>Il cambiamento di strategia di pm</vt:lpstr>
      <vt:lpstr>Politica Monetaria Eurosistema </vt:lpstr>
      <vt:lpstr>Obiettivo e cambiamento di strategia</vt:lpstr>
      <vt:lpstr>Presentazione standard di PowerPoint</vt:lpstr>
      <vt:lpstr>Inflazione nell’area EURO: nuova visione</vt:lpstr>
      <vt:lpstr>Inflazione durante la crisi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sistema Europeo delle banche centrali e l’eurosistema</dc:title>
  <dc:creator>Deams</dc:creator>
  <cp:lastModifiedBy>Laura</cp:lastModifiedBy>
  <cp:revision>9</cp:revision>
  <dcterms:created xsi:type="dcterms:W3CDTF">2016-03-07T06:03:23Z</dcterms:created>
  <dcterms:modified xsi:type="dcterms:W3CDTF">2017-03-13T11:54:51Z</dcterms:modified>
</cp:coreProperties>
</file>