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8" r:id="rId2"/>
    <p:sldId id="496" r:id="rId3"/>
    <p:sldId id="311" r:id="rId4"/>
    <p:sldId id="410" r:id="rId5"/>
    <p:sldId id="411" r:id="rId6"/>
    <p:sldId id="413" r:id="rId7"/>
    <p:sldId id="418" r:id="rId8"/>
    <p:sldId id="287" r:id="rId9"/>
    <p:sldId id="416" r:id="rId10"/>
    <p:sldId id="299" r:id="rId11"/>
    <p:sldId id="300" r:id="rId12"/>
    <p:sldId id="301" r:id="rId13"/>
    <p:sldId id="302" r:id="rId14"/>
    <p:sldId id="307" r:id="rId15"/>
    <p:sldId id="368" r:id="rId16"/>
    <p:sldId id="370" r:id="rId17"/>
    <p:sldId id="371" r:id="rId18"/>
    <p:sldId id="376" r:id="rId19"/>
    <p:sldId id="379" r:id="rId20"/>
    <p:sldId id="382" r:id="rId21"/>
    <p:sldId id="420" r:id="rId22"/>
    <p:sldId id="422" r:id="rId23"/>
    <p:sldId id="423" r:id="rId24"/>
    <p:sldId id="434" r:id="rId25"/>
    <p:sldId id="446" r:id="rId26"/>
    <p:sldId id="447" r:id="rId27"/>
    <p:sldId id="449" r:id="rId28"/>
    <p:sldId id="450" r:id="rId29"/>
    <p:sldId id="451" r:id="rId30"/>
    <p:sldId id="452" r:id="rId31"/>
    <p:sldId id="458" r:id="rId32"/>
    <p:sldId id="459" r:id="rId33"/>
    <p:sldId id="460" r:id="rId3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51097344"/>
        <c:axId val="151098880"/>
        <c:axId val="0"/>
      </c:bar3DChart>
      <c:catAx>
        <c:axId val="151097344"/>
        <c:scaling>
          <c:orientation val="minMax"/>
        </c:scaling>
        <c:delete val="0"/>
        <c:axPos val="b"/>
        <c:majorTickMark val="out"/>
        <c:minorTickMark val="none"/>
        <c:tickLblPos val="low"/>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151098880"/>
        <c:crosses val="autoZero"/>
        <c:auto val="1"/>
        <c:lblAlgn val="ctr"/>
        <c:lblOffset val="100"/>
        <c:tickMarkSkip val="1"/>
        <c:noMultiLvlLbl val="0"/>
      </c:catAx>
      <c:valAx>
        <c:axId val="151098880"/>
        <c:scaling>
          <c:orientation val="minMax"/>
        </c:scaling>
        <c:delete val="0"/>
        <c:axPos val="l"/>
        <c:majorGridlines>
          <c:spPr>
            <a:ln w="3161">
              <a:solidFill>
                <a:schemeClr val="tx1"/>
              </a:solidFill>
              <a:prstDash val="solid"/>
            </a:ln>
          </c:spPr>
        </c:majorGridlines>
        <c:majorTickMark val="out"/>
        <c:minorTickMark val="none"/>
        <c:tickLblPos val="nextTo"/>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151097344"/>
        <c:crosses val="autoZero"/>
        <c:crossBetween val="between"/>
      </c:valAx>
      <c:spPr>
        <a:noFill/>
        <a:ln w="25286">
          <a:noFill/>
        </a:ln>
      </c:spPr>
    </c:plotArea>
    <c:legend>
      <c:legendPos val="r"/>
      <c:layout>
        <c:manualLayout>
          <c:xMode val="edge"/>
          <c:yMode val="edge"/>
          <c:x val="0.89454094292803965"/>
          <c:y val="0.40284360189573482"/>
          <c:w val="0.10049627791563369"/>
          <c:h val="0.19668246445497703"/>
        </c:manualLayout>
      </c:layout>
      <c:overlay val="0"/>
      <c:spPr>
        <a:noFill/>
        <a:ln w="3161">
          <a:solidFill>
            <a:schemeClr val="tx1"/>
          </a:solidFill>
          <a:prstDash val="solid"/>
        </a:ln>
      </c:spPr>
      <c:txPr>
        <a:bodyPr/>
        <a:lstStyle/>
        <a:p>
          <a:pPr>
            <a:defRPr sz="1648"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2" b="1" i="0" u="none" strike="noStrike" baseline="0">
          <a:solidFill>
            <a:schemeClr val="tx1"/>
          </a:solidFill>
          <a:latin typeface="Times New Roman"/>
          <a:ea typeface="Times New Roman"/>
          <a:cs typeface="Times New Roman"/>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884367-19FE-4BD4-9182-E059FC08669E}" type="slidenum">
              <a:rPr lang="it-IT"/>
              <a:pPr>
                <a:defRPr/>
              </a:pPr>
              <a:t>‹#›</a:t>
            </a:fld>
            <a:endParaRPr lang="it-IT"/>
          </a:p>
        </p:txBody>
      </p:sp>
    </p:spTree>
    <p:extLst>
      <p:ext uri="{BB962C8B-B14F-4D97-AF65-F5344CB8AC3E}">
        <p14:creationId xmlns:p14="http://schemas.microsoft.com/office/powerpoint/2010/main" val="1536321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6" name="Rectangle 6"/>
          <p:cNvSpPr>
            <a:spLocks noGrp="1" noChangeArrowheads="1"/>
          </p:cNvSpPr>
          <p:nvPr>
            <p:ph type="sldNum" sz="quarter" idx="12"/>
          </p:nvPr>
        </p:nvSpPr>
        <p:spPr>
          <a:ln/>
        </p:spPr>
        <p:txBody>
          <a:bodyPr/>
          <a:lstStyle>
            <a:lvl1pPr>
              <a:defRPr/>
            </a:lvl1pPr>
          </a:lstStyle>
          <a:p>
            <a:pPr>
              <a:defRPr/>
            </a:pPr>
            <a:fld id="{D43150DF-D8E0-48FC-AFEF-56A8D9953C6E}" type="slidenum">
              <a:rPr lang="it-IT"/>
              <a:pPr>
                <a:defRPr/>
              </a:pPr>
              <a:t>‹#›</a:t>
            </a:fld>
            <a:endParaRPr lang="it-IT"/>
          </a:p>
        </p:txBody>
      </p:sp>
    </p:spTree>
    <p:extLst>
      <p:ext uri="{BB962C8B-B14F-4D97-AF65-F5344CB8AC3E}">
        <p14:creationId xmlns:p14="http://schemas.microsoft.com/office/powerpoint/2010/main" val="221908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6" name="Rectangle 6"/>
          <p:cNvSpPr>
            <a:spLocks noGrp="1" noChangeArrowheads="1"/>
          </p:cNvSpPr>
          <p:nvPr>
            <p:ph type="sldNum" sz="quarter" idx="12"/>
          </p:nvPr>
        </p:nvSpPr>
        <p:spPr>
          <a:ln/>
        </p:spPr>
        <p:txBody>
          <a:bodyPr/>
          <a:lstStyle>
            <a:lvl1pPr>
              <a:defRPr/>
            </a:lvl1pPr>
          </a:lstStyle>
          <a:p>
            <a:pPr>
              <a:defRPr/>
            </a:pPr>
            <a:fld id="{CBBFFAA0-8F67-4B88-A66D-CA611D71358C}" type="slidenum">
              <a:rPr lang="it-IT"/>
              <a:pPr>
                <a:defRPr/>
              </a:pPr>
              <a:t>‹#›</a:t>
            </a:fld>
            <a:endParaRPr lang="it-IT"/>
          </a:p>
        </p:txBody>
      </p:sp>
    </p:spTree>
    <p:extLst>
      <p:ext uri="{BB962C8B-B14F-4D97-AF65-F5344CB8AC3E}">
        <p14:creationId xmlns:p14="http://schemas.microsoft.com/office/powerpoint/2010/main" val="142182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6" name="Rectangle 6"/>
          <p:cNvSpPr>
            <a:spLocks noGrp="1" noChangeArrowheads="1"/>
          </p:cNvSpPr>
          <p:nvPr>
            <p:ph type="sldNum" sz="quarter" idx="12"/>
          </p:nvPr>
        </p:nvSpPr>
        <p:spPr>
          <a:ln/>
        </p:spPr>
        <p:txBody>
          <a:bodyPr/>
          <a:lstStyle>
            <a:lvl1pPr>
              <a:defRPr/>
            </a:lvl1pPr>
          </a:lstStyle>
          <a:p>
            <a:pPr>
              <a:defRPr/>
            </a:pPr>
            <a:fld id="{793E72D1-B45D-4576-8768-546A3709950F}" type="slidenum">
              <a:rPr lang="it-IT"/>
              <a:pPr>
                <a:defRPr/>
              </a:pPr>
              <a:t>‹#›</a:t>
            </a:fld>
            <a:endParaRPr lang="it-IT"/>
          </a:p>
        </p:txBody>
      </p:sp>
    </p:spTree>
    <p:extLst>
      <p:ext uri="{BB962C8B-B14F-4D97-AF65-F5344CB8AC3E}">
        <p14:creationId xmlns:p14="http://schemas.microsoft.com/office/powerpoint/2010/main" val="318142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AE93CD-BB87-45E1-9F62-931139DB886F}" type="slidenum">
              <a:rPr lang="it-IT"/>
              <a:pPr>
                <a:defRPr/>
              </a:pPr>
              <a:t>‹#›</a:t>
            </a:fld>
            <a:endParaRPr lang="it-IT"/>
          </a:p>
        </p:txBody>
      </p:sp>
    </p:spTree>
    <p:extLst>
      <p:ext uri="{BB962C8B-B14F-4D97-AF65-F5344CB8AC3E}">
        <p14:creationId xmlns:p14="http://schemas.microsoft.com/office/powerpoint/2010/main" val="176335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3F0A16-4978-4D8F-B950-75D7CC04A57F}" type="slidenum">
              <a:rPr lang="it-IT"/>
              <a:pPr>
                <a:defRPr/>
              </a:pPr>
              <a:t>‹#›</a:t>
            </a:fld>
            <a:endParaRPr lang="it-IT"/>
          </a:p>
        </p:txBody>
      </p:sp>
    </p:spTree>
    <p:extLst>
      <p:ext uri="{BB962C8B-B14F-4D97-AF65-F5344CB8AC3E}">
        <p14:creationId xmlns:p14="http://schemas.microsoft.com/office/powerpoint/2010/main" val="157967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6" name="Rectangle 6"/>
          <p:cNvSpPr>
            <a:spLocks noGrp="1" noChangeArrowheads="1"/>
          </p:cNvSpPr>
          <p:nvPr>
            <p:ph type="sldNum" sz="quarter" idx="12"/>
          </p:nvPr>
        </p:nvSpPr>
        <p:spPr>
          <a:ln/>
        </p:spPr>
        <p:txBody>
          <a:bodyPr/>
          <a:lstStyle>
            <a:lvl1pPr>
              <a:defRPr/>
            </a:lvl1pPr>
          </a:lstStyle>
          <a:p>
            <a:pPr>
              <a:defRPr/>
            </a:pPr>
            <a:fld id="{2CD3E055-CB99-4F3B-AEAA-29A07EB9DF1B}" type="slidenum">
              <a:rPr lang="it-IT"/>
              <a:pPr>
                <a:defRPr/>
              </a:pPr>
              <a:t>‹#›</a:t>
            </a:fld>
            <a:endParaRPr lang="it-IT"/>
          </a:p>
        </p:txBody>
      </p:sp>
    </p:spTree>
    <p:extLst>
      <p:ext uri="{BB962C8B-B14F-4D97-AF65-F5344CB8AC3E}">
        <p14:creationId xmlns:p14="http://schemas.microsoft.com/office/powerpoint/2010/main" val="33454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6" name="Rectangle 6"/>
          <p:cNvSpPr>
            <a:spLocks noGrp="1" noChangeArrowheads="1"/>
          </p:cNvSpPr>
          <p:nvPr>
            <p:ph type="sldNum" sz="quarter" idx="12"/>
          </p:nvPr>
        </p:nvSpPr>
        <p:spPr>
          <a:ln/>
        </p:spPr>
        <p:txBody>
          <a:bodyPr/>
          <a:lstStyle>
            <a:lvl1pPr>
              <a:defRPr/>
            </a:lvl1pPr>
          </a:lstStyle>
          <a:p>
            <a:pPr>
              <a:defRPr/>
            </a:pPr>
            <a:fld id="{1FCF0191-4C5C-4045-9DB7-DE8C13AD9AA7}" type="slidenum">
              <a:rPr lang="it-IT"/>
              <a:pPr>
                <a:defRPr/>
              </a:pPr>
              <a:t>‹#›</a:t>
            </a:fld>
            <a:endParaRPr lang="it-IT"/>
          </a:p>
        </p:txBody>
      </p:sp>
    </p:spTree>
    <p:extLst>
      <p:ext uri="{BB962C8B-B14F-4D97-AF65-F5344CB8AC3E}">
        <p14:creationId xmlns:p14="http://schemas.microsoft.com/office/powerpoint/2010/main" val="173508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7" name="Rectangle 6"/>
          <p:cNvSpPr>
            <a:spLocks noGrp="1" noChangeArrowheads="1"/>
          </p:cNvSpPr>
          <p:nvPr>
            <p:ph type="sldNum" sz="quarter" idx="12"/>
          </p:nvPr>
        </p:nvSpPr>
        <p:spPr>
          <a:ln/>
        </p:spPr>
        <p:txBody>
          <a:bodyPr/>
          <a:lstStyle>
            <a:lvl1pPr>
              <a:defRPr/>
            </a:lvl1pPr>
          </a:lstStyle>
          <a:p>
            <a:pPr>
              <a:defRPr/>
            </a:pPr>
            <a:fld id="{6BD0B691-2420-492D-9DF3-E73EBBFBE586}" type="slidenum">
              <a:rPr lang="it-IT"/>
              <a:pPr>
                <a:defRPr/>
              </a:pPr>
              <a:t>‹#›</a:t>
            </a:fld>
            <a:endParaRPr lang="it-IT"/>
          </a:p>
        </p:txBody>
      </p:sp>
    </p:spTree>
    <p:extLst>
      <p:ext uri="{BB962C8B-B14F-4D97-AF65-F5344CB8AC3E}">
        <p14:creationId xmlns:p14="http://schemas.microsoft.com/office/powerpoint/2010/main" val="105173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9" name="Rectangle 6"/>
          <p:cNvSpPr>
            <a:spLocks noGrp="1" noChangeArrowheads="1"/>
          </p:cNvSpPr>
          <p:nvPr>
            <p:ph type="sldNum" sz="quarter" idx="12"/>
          </p:nvPr>
        </p:nvSpPr>
        <p:spPr>
          <a:ln/>
        </p:spPr>
        <p:txBody>
          <a:bodyPr/>
          <a:lstStyle>
            <a:lvl1pPr>
              <a:defRPr/>
            </a:lvl1pPr>
          </a:lstStyle>
          <a:p>
            <a:pPr>
              <a:defRPr/>
            </a:pPr>
            <a:fld id="{2FFFEB92-B380-47B9-8BB6-E6C20B90DFF0}" type="slidenum">
              <a:rPr lang="it-IT"/>
              <a:pPr>
                <a:defRPr/>
              </a:pPr>
              <a:t>‹#›</a:t>
            </a:fld>
            <a:endParaRPr lang="it-IT"/>
          </a:p>
        </p:txBody>
      </p:sp>
    </p:spTree>
    <p:extLst>
      <p:ext uri="{BB962C8B-B14F-4D97-AF65-F5344CB8AC3E}">
        <p14:creationId xmlns:p14="http://schemas.microsoft.com/office/powerpoint/2010/main" val="52601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5" name="Rectangle 6"/>
          <p:cNvSpPr>
            <a:spLocks noGrp="1" noChangeArrowheads="1"/>
          </p:cNvSpPr>
          <p:nvPr>
            <p:ph type="sldNum" sz="quarter" idx="12"/>
          </p:nvPr>
        </p:nvSpPr>
        <p:spPr>
          <a:ln/>
        </p:spPr>
        <p:txBody>
          <a:bodyPr/>
          <a:lstStyle>
            <a:lvl1pPr>
              <a:defRPr/>
            </a:lvl1pPr>
          </a:lstStyle>
          <a:p>
            <a:pPr>
              <a:defRPr/>
            </a:pPr>
            <a:fld id="{AAEDC40B-4E7E-471C-91CE-315FE1DDF9B6}" type="slidenum">
              <a:rPr lang="it-IT"/>
              <a:pPr>
                <a:defRPr/>
              </a:pPr>
              <a:t>‹#›</a:t>
            </a:fld>
            <a:endParaRPr lang="it-IT"/>
          </a:p>
        </p:txBody>
      </p:sp>
    </p:spTree>
    <p:extLst>
      <p:ext uri="{BB962C8B-B14F-4D97-AF65-F5344CB8AC3E}">
        <p14:creationId xmlns:p14="http://schemas.microsoft.com/office/powerpoint/2010/main" val="17380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4" name="Rectangle 6"/>
          <p:cNvSpPr>
            <a:spLocks noGrp="1" noChangeArrowheads="1"/>
          </p:cNvSpPr>
          <p:nvPr>
            <p:ph type="sldNum" sz="quarter" idx="12"/>
          </p:nvPr>
        </p:nvSpPr>
        <p:spPr>
          <a:ln/>
        </p:spPr>
        <p:txBody>
          <a:bodyPr/>
          <a:lstStyle>
            <a:lvl1pPr>
              <a:defRPr/>
            </a:lvl1pPr>
          </a:lstStyle>
          <a:p>
            <a:pPr>
              <a:defRPr/>
            </a:pPr>
            <a:fld id="{2C8CD2B1-5B0B-41AF-A68F-B42000D4D60E}" type="slidenum">
              <a:rPr lang="it-IT"/>
              <a:pPr>
                <a:defRPr/>
              </a:pPr>
              <a:t>‹#›</a:t>
            </a:fld>
            <a:endParaRPr lang="it-IT"/>
          </a:p>
        </p:txBody>
      </p:sp>
    </p:spTree>
    <p:extLst>
      <p:ext uri="{BB962C8B-B14F-4D97-AF65-F5344CB8AC3E}">
        <p14:creationId xmlns:p14="http://schemas.microsoft.com/office/powerpoint/2010/main" val="214482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7" name="Rectangle 6"/>
          <p:cNvSpPr>
            <a:spLocks noGrp="1" noChangeArrowheads="1"/>
          </p:cNvSpPr>
          <p:nvPr>
            <p:ph type="sldNum" sz="quarter" idx="12"/>
          </p:nvPr>
        </p:nvSpPr>
        <p:spPr>
          <a:ln/>
        </p:spPr>
        <p:txBody>
          <a:bodyPr/>
          <a:lstStyle>
            <a:lvl1pPr>
              <a:defRPr/>
            </a:lvl1pPr>
          </a:lstStyle>
          <a:p>
            <a:pPr>
              <a:defRPr/>
            </a:pPr>
            <a:fld id="{EF0975A3-E135-4C50-A3B9-D50600A00F6B}" type="slidenum">
              <a:rPr lang="it-IT"/>
              <a:pPr>
                <a:defRPr/>
              </a:pPr>
              <a:t>‹#›</a:t>
            </a:fld>
            <a:endParaRPr lang="it-IT"/>
          </a:p>
        </p:txBody>
      </p:sp>
    </p:spTree>
    <p:extLst>
      <p:ext uri="{BB962C8B-B14F-4D97-AF65-F5344CB8AC3E}">
        <p14:creationId xmlns:p14="http://schemas.microsoft.com/office/powerpoint/2010/main" val="58252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Testi e immagini</a:t>
            </a:r>
          </a:p>
        </p:txBody>
      </p:sp>
      <p:sp>
        <p:nvSpPr>
          <p:cNvPr id="7" name="Rectangle 6"/>
          <p:cNvSpPr>
            <a:spLocks noGrp="1" noChangeArrowheads="1"/>
          </p:cNvSpPr>
          <p:nvPr>
            <p:ph type="sldNum" sz="quarter" idx="12"/>
          </p:nvPr>
        </p:nvSpPr>
        <p:spPr>
          <a:ln/>
        </p:spPr>
        <p:txBody>
          <a:bodyPr/>
          <a:lstStyle>
            <a:lvl1pPr>
              <a:defRPr/>
            </a:lvl1pPr>
          </a:lstStyle>
          <a:p>
            <a:pPr>
              <a:defRPr/>
            </a:pPr>
            <a:fld id="{A39939EB-1A85-4577-ABBB-C0763A771156}" type="slidenum">
              <a:rPr lang="it-IT"/>
              <a:pPr>
                <a:defRPr/>
              </a:pPr>
              <a:t>‹#›</a:t>
            </a:fld>
            <a:endParaRPr lang="it-IT"/>
          </a:p>
        </p:txBody>
      </p:sp>
    </p:spTree>
    <p:extLst>
      <p:ext uri="{BB962C8B-B14F-4D97-AF65-F5344CB8AC3E}">
        <p14:creationId xmlns:p14="http://schemas.microsoft.com/office/powerpoint/2010/main" val="16790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3137"/>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it-IT"/>
              <a:t>Testi e immagini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272FE8-ED95-4525-83D2-2F4E1DD47937}"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www.memrise.com/course/48407/upper-intermediate-english/2/garden/grow/"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om/imgres?imgurl=http://www.associazionelecicogne.it/farfalla_2.gif&amp;imgrefurl=http://www.associazionelecicogne.it/sentiero%20farfalle.htm&amp;h=450&amp;w=600&amp;sz=63&amp;hl=it&amp;start=50&amp;um=1&amp;tbnid=0VdpdSzxv_goKM:&amp;tbnh=101&amp;tbnw=135&amp;prev=/images?q=farfalla&amp;start=36&amp;ndsp=18&amp;svnum=10&amp;um=1&amp;hl=it&amp;rls=com.microsoft:*:IE-SearchBox&amp;rlz=1I7SUNA&amp;sa=N"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mailto:%20barbara.chaparro@wichita.edu" TargetMode="External"/><Relationship Id="rId2" Type="http://schemas.openxmlformats.org/officeDocument/2006/relationships/hyperlink" Target="mailto:%20christinemichelle.phillips@gmail.com" TargetMode="External"/><Relationship Id="rId1" Type="http://schemas.openxmlformats.org/officeDocument/2006/relationships/slideLayout" Target="../slideLayouts/slideLayout2.xml"/><Relationship Id="rId6" Type="http://schemas.openxmlformats.org/officeDocument/2006/relationships/hyperlink" Target="http://www.surl.org/usabilitynews/112/aesthetic.asp"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mmons.wikimedia.org/wiki/Main_Pag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Comprendere i testi con le figure: vantaggi e svantaggi delle immagini, diagrammi, grafici </a:t>
            </a:r>
            <a:br>
              <a:rPr lang="it-IT" dirty="0" smtClean="0"/>
            </a:br>
            <a:endParaRPr lang="it-IT" dirty="0"/>
          </a:p>
        </p:txBody>
      </p:sp>
    </p:spTree>
    <p:extLst>
      <p:ext uri="{BB962C8B-B14F-4D97-AF65-F5344CB8AC3E}">
        <p14:creationId xmlns:p14="http://schemas.microsoft.com/office/powerpoint/2010/main" val="345532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it-IT" smtClean="0"/>
              <a:t>Integrazione di testo e figure</a:t>
            </a:r>
          </a:p>
        </p:txBody>
      </p:sp>
      <p:sp>
        <p:nvSpPr>
          <p:cNvPr id="26629" name="Rectangle 3"/>
          <p:cNvSpPr>
            <a:spLocks noGrp="1" noChangeArrowheads="1"/>
          </p:cNvSpPr>
          <p:nvPr>
            <p:ph sz="half" idx="1"/>
          </p:nvPr>
        </p:nvSpPr>
        <p:spPr/>
        <p:txBody>
          <a:bodyPr/>
          <a:lstStyle/>
          <a:p>
            <a:pPr eaLnBrk="1" hangingPunct="1">
              <a:buFontTx/>
              <a:buNone/>
            </a:pPr>
            <a:endParaRPr lang="it-IT" dirty="0" smtClean="0"/>
          </a:p>
          <a:p>
            <a:pPr algn="just" eaLnBrk="1" hangingPunct="1">
              <a:buFontTx/>
              <a:buNone/>
            </a:pPr>
            <a:r>
              <a:rPr lang="it-IT" dirty="0" smtClean="0"/>
              <a:t>Per capire </a:t>
            </a:r>
          </a:p>
          <a:p>
            <a:pPr algn="just" eaLnBrk="1" hangingPunct="1">
              <a:buFontTx/>
              <a:buNone/>
            </a:pPr>
            <a:r>
              <a:rPr lang="it-IT" dirty="0" smtClean="0"/>
              <a:t>Occorre compiere delle </a:t>
            </a:r>
            <a:r>
              <a:rPr lang="it-IT" dirty="0" err="1" smtClean="0"/>
              <a:t>attivita’</a:t>
            </a:r>
            <a:r>
              <a:rPr lang="it-IT" dirty="0" smtClean="0"/>
              <a:t> di </a:t>
            </a:r>
            <a:r>
              <a:rPr lang="it-IT" b="1" dirty="0" err="1" smtClean="0"/>
              <a:t>search</a:t>
            </a:r>
            <a:r>
              <a:rPr lang="it-IT" b="1" dirty="0" smtClean="0"/>
              <a:t> and match</a:t>
            </a:r>
            <a:r>
              <a:rPr lang="it-IT" dirty="0" smtClean="0"/>
              <a:t> </a:t>
            </a:r>
          </a:p>
          <a:p>
            <a:pPr algn="just" eaLnBrk="1" hangingPunct="1">
              <a:buFontTx/>
              <a:buNone/>
            </a:pPr>
            <a:r>
              <a:rPr lang="it-IT" dirty="0" smtClean="0"/>
              <a:t> dividendo le risorse in modo non necessario:</a:t>
            </a:r>
          </a:p>
          <a:p>
            <a:pPr algn="just" eaLnBrk="1" hangingPunct="1">
              <a:buFontTx/>
              <a:buNone/>
            </a:pPr>
            <a:r>
              <a:rPr lang="it-IT" b="1" i="1" dirty="0" smtClean="0"/>
              <a:t> split </a:t>
            </a:r>
            <a:r>
              <a:rPr lang="it-IT" b="1" i="1" dirty="0" err="1" smtClean="0"/>
              <a:t>attention</a:t>
            </a:r>
            <a:r>
              <a:rPr lang="it-IT" b="1" i="1" dirty="0" smtClean="0"/>
              <a:t> </a:t>
            </a:r>
            <a:r>
              <a:rPr lang="it-IT" b="1" i="1" dirty="0" err="1" smtClean="0"/>
              <a:t>effect</a:t>
            </a:r>
            <a:endParaRPr lang="it-IT" b="1" i="1" dirty="0" smtClean="0"/>
          </a:p>
        </p:txBody>
      </p:sp>
      <p:sp>
        <p:nvSpPr>
          <p:cNvPr id="26626" name="Segnaposto piè di pagina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26627"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8D36A2-17ED-4E75-82DD-F45C58D90B48}" type="slidenum">
              <a:rPr lang="it-IT" smtClean="0"/>
              <a:pPr eaLnBrk="1" hangingPunct="1"/>
              <a:t>10</a:t>
            </a:fld>
            <a:endParaRPr lang="it-IT" smtClean="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26745" y="1600200"/>
            <a:ext cx="348150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piè di pagina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28675"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39FA86-C30A-404B-8283-71744A695E90}" type="slidenum">
              <a:rPr lang="it-IT" smtClean="0"/>
              <a:pPr eaLnBrk="1" hangingPunct="1"/>
              <a:t>11</a:t>
            </a:fld>
            <a:endParaRPr lang="it-IT" smtClean="0"/>
          </a:p>
        </p:txBody>
      </p:sp>
      <p:sp>
        <p:nvSpPr>
          <p:cNvPr id="28676" name="Rectangle 3"/>
          <p:cNvSpPr>
            <a:spLocks noGrp="1" noChangeArrowheads="1"/>
          </p:cNvSpPr>
          <p:nvPr>
            <p:ph type="body" sz="half" idx="1"/>
          </p:nvPr>
        </p:nvSpPr>
        <p:spPr>
          <a:xfrm>
            <a:off x="684213" y="188913"/>
            <a:ext cx="7775575" cy="2016125"/>
          </a:xfrm>
        </p:spPr>
        <p:txBody>
          <a:bodyPr/>
          <a:lstStyle/>
          <a:p>
            <a:pPr marL="0" indent="0" eaLnBrk="1" hangingPunct="1">
              <a:lnSpc>
                <a:spcPct val="80000"/>
              </a:lnSpc>
              <a:buFontTx/>
              <a:buNone/>
            </a:pPr>
            <a:endParaRPr lang="it-IT" sz="2400" dirty="0" smtClean="0"/>
          </a:p>
          <a:p>
            <a:pPr marL="0" indent="0" eaLnBrk="1" hangingPunct="1">
              <a:lnSpc>
                <a:spcPct val="80000"/>
              </a:lnSpc>
              <a:buFont typeface="Symbol" pitchFamily="18" charset="2"/>
              <a:buNone/>
            </a:pPr>
            <a:r>
              <a:rPr lang="it-IT" sz="3200" b="1" dirty="0" smtClean="0"/>
              <a:t>I soluzione:</a:t>
            </a:r>
          </a:p>
          <a:p>
            <a:pPr marL="0" indent="0" eaLnBrk="1" hangingPunct="1">
              <a:lnSpc>
                <a:spcPct val="80000"/>
              </a:lnSpc>
              <a:buFont typeface="Symbol" pitchFamily="18" charset="2"/>
              <a:buNone/>
            </a:pPr>
            <a:r>
              <a:rPr lang="it-IT" u="sng" dirty="0" smtClean="0"/>
              <a:t>L’integrazione fisica</a:t>
            </a:r>
            <a:r>
              <a:rPr lang="it-IT" dirty="0" smtClean="0"/>
              <a:t> (frammenti di testo inseriti nel diagramma) </a:t>
            </a:r>
          </a:p>
          <a:p>
            <a:pPr marL="0" indent="0" eaLnBrk="1" hangingPunct="1">
              <a:lnSpc>
                <a:spcPct val="80000"/>
              </a:lnSpc>
              <a:buFont typeface="Symbol" pitchFamily="18" charset="2"/>
              <a:buNone/>
            </a:pPr>
            <a:r>
              <a:rPr lang="it-IT" dirty="0" smtClean="0"/>
              <a:t>riduce il carico della </a:t>
            </a:r>
            <a:r>
              <a:rPr lang="it-IT" dirty="0" err="1" smtClean="0"/>
              <a:t>working</a:t>
            </a:r>
            <a:r>
              <a:rPr lang="it-IT" dirty="0" smtClean="0"/>
              <a:t> </a:t>
            </a:r>
            <a:r>
              <a:rPr lang="it-IT" dirty="0" err="1" smtClean="0"/>
              <a:t>memory</a:t>
            </a:r>
            <a:r>
              <a:rPr lang="it-IT" dirty="0" smtClean="0"/>
              <a:t>.</a:t>
            </a:r>
          </a:p>
        </p:txBody>
      </p:sp>
      <p:pic>
        <p:nvPicPr>
          <p:cNvPr id="2867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63" y="2714625"/>
            <a:ext cx="60134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piè di pagina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29699"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DEA9E6-95FA-453C-88D7-ECA63615CBA8}" type="slidenum">
              <a:rPr lang="it-IT" smtClean="0"/>
              <a:pPr eaLnBrk="1" hangingPunct="1"/>
              <a:t>12</a:t>
            </a:fld>
            <a:endParaRPr lang="it-IT" smtClean="0"/>
          </a:p>
        </p:txBody>
      </p:sp>
      <p:sp>
        <p:nvSpPr>
          <p:cNvPr id="29700" name="Rectangle 2"/>
          <p:cNvSpPr>
            <a:spLocks noGrp="1" noChangeArrowheads="1"/>
          </p:cNvSpPr>
          <p:nvPr>
            <p:ph type="title"/>
          </p:nvPr>
        </p:nvSpPr>
        <p:spPr/>
        <p:txBody>
          <a:bodyPr/>
          <a:lstStyle/>
          <a:p>
            <a:pPr eaLnBrk="1" hangingPunct="1"/>
            <a:r>
              <a:rPr lang="it-IT" u="sng" smtClean="0"/>
              <a:t>II soluzione: eliminazione</a:t>
            </a:r>
          </a:p>
        </p:txBody>
      </p:sp>
      <p:sp>
        <p:nvSpPr>
          <p:cNvPr id="29701" name="Rectangle 3"/>
          <p:cNvSpPr>
            <a:spLocks noGrp="1" noChangeArrowheads="1"/>
          </p:cNvSpPr>
          <p:nvPr>
            <p:ph type="body" idx="1"/>
          </p:nvPr>
        </p:nvSpPr>
        <p:spPr>
          <a:xfrm>
            <a:off x="0" y="1600200"/>
            <a:ext cx="4643438" cy="4543425"/>
          </a:xfrm>
        </p:spPr>
        <p:txBody>
          <a:bodyPr/>
          <a:lstStyle/>
          <a:p>
            <a:pPr eaLnBrk="1" hangingPunct="1">
              <a:buFontTx/>
              <a:buNone/>
            </a:pPr>
            <a:r>
              <a:rPr lang="it-IT" dirty="0" smtClean="0"/>
              <a:t>Quando non è necessario avere </a:t>
            </a:r>
            <a:r>
              <a:rPr lang="it-IT" dirty="0" err="1" smtClean="0"/>
              <a:t>testo+figura</a:t>
            </a:r>
            <a:r>
              <a:rPr lang="it-IT" dirty="0" smtClean="0"/>
              <a:t>:</a:t>
            </a:r>
          </a:p>
          <a:p>
            <a:r>
              <a:rPr lang="en-US" dirty="0" err="1" smtClean="0"/>
              <a:t>testo</a:t>
            </a:r>
            <a:r>
              <a:rPr lang="en-US" dirty="0" smtClean="0"/>
              <a:t> </a:t>
            </a:r>
            <a:r>
              <a:rPr lang="en-US" dirty="0" err="1" smtClean="0"/>
              <a:t>semplice</a:t>
            </a:r>
            <a:endParaRPr lang="it-IT" dirty="0" smtClean="0"/>
          </a:p>
          <a:p>
            <a:r>
              <a:rPr lang="en-US" dirty="0" err="1" smtClean="0"/>
              <a:t>ridondante</a:t>
            </a:r>
            <a:endParaRPr lang="it-IT" dirty="0" smtClean="0"/>
          </a:p>
          <a:p>
            <a:r>
              <a:rPr lang="it-IT" dirty="0" smtClean="0"/>
              <a:t>la figura non è coerente</a:t>
            </a:r>
          </a:p>
          <a:p>
            <a:pPr eaLnBrk="1" hangingPunct="1">
              <a:buFontTx/>
              <a:buNone/>
            </a:pPr>
            <a:endParaRPr lang="it-IT" dirty="0" smtClean="0"/>
          </a:p>
        </p:txBody>
      </p:sp>
      <p:pic>
        <p:nvPicPr>
          <p:cNvPr id="29702" name="Segnaposto contenuto 5"/>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1196975"/>
            <a:ext cx="423703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piè di pagina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30723"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FDD76B-2863-4A60-9C2D-229C12821692}" type="slidenum">
              <a:rPr lang="it-IT" smtClean="0"/>
              <a:pPr eaLnBrk="1" hangingPunct="1"/>
              <a:t>13</a:t>
            </a:fld>
            <a:endParaRPr lang="it-IT" smtClean="0"/>
          </a:p>
        </p:txBody>
      </p:sp>
      <p:sp>
        <p:nvSpPr>
          <p:cNvPr id="30724" name="Rectangle 2"/>
          <p:cNvSpPr>
            <a:spLocks noGrp="1" noChangeArrowheads="1"/>
          </p:cNvSpPr>
          <p:nvPr>
            <p:ph type="title"/>
          </p:nvPr>
        </p:nvSpPr>
        <p:spPr/>
        <p:txBody>
          <a:bodyPr/>
          <a:lstStyle/>
          <a:p>
            <a:pPr eaLnBrk="1" hangingPunct="1"/>
            <a:r>
              <a:rPr lang="it-IT" u="sng" smtClean="0"/>
              <a:t>III soluzione: due modalità’</a:t>
            </a:r>
            <a:r>
              <a:rPr lang="it-IT" smtClean="0"/>
              <a:t> :</a:t>
            </a:r>
          </a:p>
        </p:txBody>
      </p:sp>
      <p:sp>
        <p:nvSpPr>
          <p:cNvPr id="30725" name="Rectangle 3"/>
          <p:cNvSpPr>
            <a:spLocks noGrp="1" noChangeArrowheads="1"/>
          </p:cNvSpPr>
          <p:nvPr>
            <p:ph type="body" idx="1"/>
          </p:nvPr>
        </p:nvSpPr>
        <p:spPr/>
        <p:txBody>
          <a:bodyPr/>
          <a:lstStyle/>
          <a:p>
            <a:pPr eaLnBrk="1" hangingPunct="1">
              <a:buFontTx/>
              <a:buNone/>
            </a:pPr>
            <a:r>
              <a:rPr lang="it-IT" dirty="0" smtClean="0"/>
              <a:t>basarsi sull’architettura della </a:t>
            </a:r>
            <a:r>
              <a:rPr lang="it-IT" dirty="0" err="1" smtClean="0"/>
              <a:t>working-memory</a:t>
            </a:r>
            <a:r>
              <a:rPr lang="it-IT" dirty="0" smtClean="0"/>
              <a:t> (processori multipli) </a:t>
            </a:r>
          </a:p>
          <a:p>
            <a:pPr eaLnBrk="1" hangingPunct="1">
              <a:buFontTx/>
              <a:buNone/>
            </a:pPr>
            <a:endParaRPr lang="it-IT" dirty="0" smtClean="0"/>
          </a:p>
          <a:p>
            <a:pPr eaLnBrk="1" hangingPunct="1">
              <a:buFontTx/>
              <a:buNone/>
            </a:pPr>
            <a:r>
              <a:rPr lang="it-IT" dirty="0" smtClean="0"/>
              <a:t>e proporre una presentazione in più modalità: visivo + uditivo..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piè di pagina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31747"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290EC4-6DD1-486F-8EFF-70914AF92C78}" type="slidenum">
              <a:rPr lang="it-IT" smtClean="0"/>
              <a:pPr eaLnBrk="1" hangingPunct="1"/>
              <a:t>14</a:t>
            </a:fld>
            <a:endParaRPr lang="it-IT" smtClean="0"/>
          </a:p>
        </p:txBody>
      </p:sp>
      <p:sp>
        <p:nvSpPr>
          <p:cNvPr id="31748" name="Rectangle 2"/>
          <p:cNvSpPr>
            <a:spLocks noGrp="1" noChangeArrowheads="1"/>
          </p:cNvSpPr>
          <p:nvPr>
            <p:ph type="title"/>
          </p:nvPr>
        </p:nvSpPr>
        <p:spPr>
          <a:xfrm>
            <a:off x="1071563" y="1000125"/>
            <a:ext cx="7500937" cy="4429125"/>
          </a:xfrm>
        </p:spPr>
        <p:txBody>
          <a:bodyPr/>
          <a:lstStyle/>
          <a:p>
            <a:pPr algn="l" eaLnBrk="1" hangingPunct="1"/>
            <a:r>
              <a:rPr lang="it-IT" sz="2800" b="1" dirty="0" smtClean="0"/>
              <a:t/>
            </a:r>
            <a:br>
              <a:rPr lang="it-IT" sz="2800" b="1" dirty="0" smtClean="0"/>
            </a:b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3200" dirty="0"/>
              <a:t>Q</a:t>
            </a:r>
            <a:r>
              <a:rPr lang="it-IT" sz="3200" dirty="0" smtClean="0"/>
              <a:t>uali sono le figure utili?</a:t>
            </a:r>
            <a:br>
              <a:rPr lang="it-IT" sz="3200" dirty="0" smtClean="0"/>
            </a:br>
            <a:r>
              <a:rPr lang="it-IT" sz="3200" dirty="0" smtClean="0"/>
              <a:t>Come si devono disporre nella pagina/schermo..?</a:t>
            </a:r>
            <a:br>
              <a:rPr lang="it-IT" sz="3200" dirty="0" smtClean="0"/>
            </a:br>
            <a:r>
              <a:rPr lang="it-IT" sz="3200" dirty="0" smtClean="0"/>
              <a:t/>
            </a:r>
            <a:br>
              <a:rPr lang="it-IT" sz="3200" dirty="0" smtClean="0"/>
            </a:br>
            <a:r>
              <a:rPr lang="it-IT" sz="2800" b="1" dirty="0" smtClean="0"/>
              <a:t/>
            </a:r>
            <a:br>
              <a:rPr lang="it-IT" sz="2800" b="1" dirty="0" smtClean="0"/>
            </a:br>
            <a:r>
              <a:rPr lang="it-IT" sz="2800" b="1" dirty="0" smtClean="0"/>
              <a:t/>
            </a:r>
            <a:br>
              <a:rPr lang="it-IT" sz="2800" b="1" dirty="0" smtClean="0"/>
            </a:br>
            <a:r>
              <a:rPr lang="it-IT" sz="1800" b="1" dirty="0" smtClean="0"/>
              <a:t/>
            </a:r>
            <a:br>
              <a:rPr lang="it-IT" sz="1800" b="1" dirty="0" smtClean="0"/>
            </a:br>
            <a:r>
              <a:rPr lang="it-IT" sz="1800" b="1" dirty="0" smtClean="0"/>
              <a:t/>
            </a:r>
            <a:br>
              <a:rPr lang="it-IT" sz="1800" b="1" dirty="0" smtClean="0"/>
            </a:br>
            <a:endParaRPr lang="it-IT" sz="18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smtClean="0"/>
              <a:t>Tipi di figure</a:t>
            </a:r>
          </a:p>
        </p:txBody>
      </p:sp>
      <p:sp>
        <p:nvSpPr>
          <p:cNvPr id="37891" name="Segnaposto contenuto 2"/>
          <p:cNvSpPr>
            <a:spLocks noGrp="1"/>
          </p:cNvSpPr>
          <p:nvPr>
            <p:ph idx="1"/>
          </p:nvPr>
        </p:nvSpPr>
        <p:spPr/>
        <p:txBody>
          <a:bodyPr/>
          <a:lstStyle/>
          <a:p>
            <a:r>
              <a:rPr lang="it-IT" smtClean="0"/>
              <a:t>..rappresentazioni molto diverse,</a:t>
            </a:r>
          </a:p>
          <a:p>
            <a:r>
              <a:rPr lang="it-IT" smtClean="0"/>
              <a:t> alcune riproducono l’informazione testuale in modo realistico (come le foto, i dipinti, i video),</a:t>
            </a:r>
          </a:p>
          <a:p>
            <a:r>
              <a:rPr lang="it-IT" smtClean="0"/>
              <a:t> altre non hanno una somiglianza con un referente fisico</a:t>
            </a:r>
          </a:p>
        </p:txBody>
      </p:sp>
      <p:sp>
        <p:nvSpPr>
          <p:cNvPr id="37892"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37893"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4669C-C29E-40C1-AA13-32291F2B58F3}" type="slidenum">
              <a:rPr lang="it-IT" smtClean="0"/>
              <a:pPr eaLnBrk="1" hangingPunct="1"/>
              <a:t>15</a:t>
            </a:fld>
            <a:endParaRPr lang="it-IT"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a:t>Hegarty</a:t>
            </a:r>
            <a:r>
              <a:rPr lang="it-IT" dirty="0"/>
              <a:t>, Carpenter e Just (1991):</a:t>
            </a:r>
            <a:br>
              <a:rPr lang="it-IT" dirty="0"/>
            </a:br>
            <a:endParaRPr lang="it-IT" dirty="0"/>
          </a:p>
        </p:txBody>
      </p:sp>
      <p:sp>
        <p:nvSpPr>
          <p:cNvPr id="40963" name="Segnaposto contenuto 2"/>
          <p:cNvSpPr>
            <a:spLocks noGrp="1"/>
          </p:cNvSpPr>
          <p:nvPr>
            <p:ph idx="1"/>
          </p:nvPr>
        </p:nvSpPr>
        <p:spPr>
          <a:xfrm>
            <a:off x="468313" y="1196975"/>
            <a:ext cx="8229600" cy="2303463"/>
          </a:xfrm>
        </p:spPr>
        <p:txBody>
          <a:bodyPr/>
          <a:lstStyle/>
          <a:p>
            <a:pPr>
              <a:buFontTx/>
              <a:buNone/>
            </a:pPr>
            <a:r>
              <a:rPr lang="it-IT" i="1" dirty="0" smtClean="0"/>
              <a:t>immagini</a:t>
            </a:r>
            <a:endParaRPr lang="it-IT" dirty="0" smtClean="0"/>
          </a:p>
          <a:p>
            <a:pPr marL="0" indent="0">
              <a:buNone/>
            </a:pPr>
            <a:r>
              <a:rPr lang="it-IT" i="1" dirty="0" smtClean="0"/>
              <a:t>diagrammi</a:t>
            </a:r>
            <a:endParaRPr lang="it-IT" dirty="0" smtClean="0"/>
          </a:p>
          <a:p>
            <a:pPr marL="0" indent="0">
              <a:buNone/>
            </a:pPr>
            <a:r>
              <a:rPr lang="it-IT" dirty="0" smtClean="0"/>
              <a:t> </a:t>
            </a:r>
            <a:r>
              <a:rPr lang="it-IT" i="1" dirty="0" smtClean="0"/>
              <a:t>grafici</a:t>
            </a:r>
            <a:endParaRPr lang="it-IT" dirty="0" smtClean="0"/>
          </a:p>
          <a:p>
            <a:endParaRPr lang="it-IT" dirty="0" smtClean="0"/>
          </a:p>
        </p:txBody>
      </p:sp>
      <p:sp>
        <p:nvSpPr>
          <p:cNvPr id="40964"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40965"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743AB7-D9DF-4152-B641-1C28966DDC45}" type="slidenum">
              <a:rPr lang="it-IT" smtClean="0"/>
              <a:pPr eaLnBrk="1" hangingPunct="1"/>
              <a:t>16</a:t>
            </a:fld>
            <a:endParaRPr lang="it-IT" smtClean="0"/>
          </a:p>
        </p:txBody>
      </p:sp>
      <p:pic>
        <p:nvPicPr>
          <p:cNvPr id="40966" name="Immagin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789363"/>
            <a:ext cx="27352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magin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3789363"/>
            <a:ext cx="25209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Immagin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89363"/>
            <a:ext cx="28813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p:txBody>
          <a:bodyPr/>
          <a:lstStyle/>
          <a:p>
            <a:r>
              <a:rPr lang="it-IT" dirty="0" smtClean="0"/>
              <a:t>Immagini</a:t>
            </a:r>
            <a:endParaRPr lang="it-IT" b="1" dirty="0" smtClean="0"/>
          </a:p>
        </p:txBody>
      </p:sp>
      <p:sp>
        <p:nvSpPr>
          <p:cNvPr id="41987" name="Segnaposto contenuto 2"/>
          <p:cNvSpPr>
            <a:spLocks noGrp="1"/>
          </p:cNvSpPr>
          <p:nvPr>
            <p:ph idx="1"/>
          </p:nvPr>
        </p:nvSpPr>
        <p:spPr>
          <a:xfrm>
            <a:off x="468313" y="1196975"/>
            <a:ext cx="8229600" cy="4525963"/>
          </a:xfrm>
        </p:spPr>
        <p:txBody>
          <a:bodyPr/>
          <a:lstStyle/>
          <a:p>
            <a:r>
              <a:rPr lang="it-IT" smtClean="0"/>
              <a:t>Rappresentano un referente concreto</a:t>
            </a:r>
          </a:p>
          <a:p>
            <a:r>
              <a:rPr lang="it-IT" smtClean="0"/>
              <a:t>Mostrano:</a:t>
            </a:r>
          </a:p>
          <a:p>
            <a:pPr lvl="1"/>
            <a:r>
              <a:rPr lang="it-IT" smtClean="0"/>
              <a:t>Configurazione</a:t>
            </a:r>
          </a:p>
          <a:p>
            <a:pPr lvl="1"/>
            <a:r>
              <a:rPr lang="it-IT" smtClean="0"/>
              <a:t>Comportamento</a:t>
            </a:r>
          </a:p>
          <a:p>
            <a:pPr lvl="1"/>
            <a:r>
              <a:rPr lang="it-IT" smtClean="0"/>
              <a:t>Funzione</a:t>
            </a:r>
          </a:p>
          <a:p>
            <a:endParaRPr lang="it-IT" smtClean="0"/>
          </a:p>
        </p:txBody>
      </p:sp>
      <p:sp>
        <p:nvSpPr>
          <p:cNvPr id="41988"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41989"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D59564-4B4F-484C-A140-771FC2EB29A9}" type="slidenum">
              <a:rPr lang="it-IT" smtClean="0"/>
              <a:pPr eaLnBrk="1" hangingPunct="1"/>
              <a:t>17</a:t>
            </a:fld>
            <a:endParaRPr lang="it-IT" smtClean="0"/>
          </a:p>
        </p:txBody>
      </p:sp>
      <p:pic>
        <p:nvPicPr>
          <p:cNvPr id="41990" name="Immagine 5" descr="pu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2781300"/>
            <a:ext cx="31908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magin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860800"/>
            <a:ext cx="30241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descr="http://www.passionescienza.it/contenuti/fisica/ato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3933825"/>
            <a:ext cx="2143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olo 1"/>
          <p:cNvSpPr>
            <a:spLocks noGrp="1"/>
          </p:cNvSpPr>
          <p:nvPr>
            <p:ph type="title"/>
          </p:nvPr>
        </p:nvSpPr>
        <p:spPr>
          <a:xfrm>
            <a:off x="431800" y="303023"/>
            <a:ext cx="8229600" cy="1143000"/>
          </a:xfrm>
        </p:spPr>
        <p:txBody>
          <a:bodyPr/>
          <a:lstStyle/>
          <a:p>
            <a:r>
              <a:rPr lang="it-IT" b="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rPr>
              <a:t>Diagrammi </a:t>
            </a:r>
            <a:br>
              <a:rPr lang="it-IT" b="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rPr>
            </a:br>
            <a:r>
              <a:rPr lang="it-IT" b="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rPr>
              <a:t>Organizzatori visivi</a:t>
            </a:r>
          </a:p>
        </p:txBody>
      </p:sp>
      <p:sp>
        <p:nvSpPr>
          <p:cNvPr id="1030"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103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7EFA35-3847-4879-B68D-1DDAD080D045}" type="slidenum">
              <a:rPr lang="it-IT" smtClean="0"/>
              <a:pPr eaLnBrk="1" hangingPunct="1"/>
              <a:t>18</a:t>
            </a:fld>
            <a:endParaRPr lang="it-IT" smtClean="0"/>
          </a:p>
        </p:txBody>
      </p:sp>
      <p:graphicFrame>
        <p:nvGraphicFramePr>
          <p:cNvPr id="1026" name="Object 8"/>
          <p:cNvGraphicFramePr>
            <a:graphicFrameLocks noChangeAspect="1"/>
          </p:cNvGraphicFramePr>
          <p:nvPr>
            <p:extLst>
              <p:ext uri="{D42A27DB-BD31-4B8C-83A1-F6EECF244321}">
                <p14:modId xmlns:p14="http://schemas.microsoft.com/office/powerpoint/2010/main" val="1597173846"/>
              </p:ext>
            </p:extLst>
          </p:nvPr>
        </p:nvGraphicFramePr>
        <p:xfrm>
          <a:off x="467544" y="2420888"/>
          <a:ext cx="1571625" cy="1771650"/>
        </p:xfrm>
        <a:graphic>
          <a:graphicData uri="http://schemas.openxmlformats.org/presentationml/2006/ole">
            <mc:AlternateContent xmlns:mc="http://schemas.openxmlformats.org/markup-compatibility/2006">
              <mc:Choice xmlns:v="urn:schemas-microsoft-com:vml" Requires="v">
                <p:oleObj spid="_x0000_s1155" name="Immagine bitmap" r:id="rId3" imgW="2400635" imgH="2715004" progId="PBrush">
                  <p:embed/>
                </p:oleObj>
              </mc:Choice>
              <mc:Fallback>
                <p:oleObj name="Immagine bitmap" r:id="rId3" imgW="2400635" imgH="2715004" progId="PBrush">
                  <p:embed/>
                  <p:pic>
                    <p:nvPicPr>
                      <p:cNvPr id="0"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1571625" cy="177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37" name="Picture 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2348880"/>
            <a:ext cx="2917032"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p:txBody>
          <a:bodyPr/>
          <a:lstStyle/>
          <a:p>
            <a:r>
              <a:rPr lang="it-IT" dirty="0" smtClean="0"/>
              <a:t>Aspetti da considerare/problemi analizzati</a:t>
            </a:r>
          </a:p>
        </p:txBody>
      </p:sp>
      <p:sp>
        <p:nvSpPr>
          <p:cNvPr id="54275"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5427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A7472F-27E3-46CB-8C2D-D11BD10EC712}" type="slidenum">
              <a:rPr lang="it-IT" smtClean="0"/>
              <a:pPr eaLnBrk="1" hangingPunct="1"/>
              <a:t>19</a:t>
            </a:fld>
            <a:endParaRPr lang="it-IT" smtClean="0"/>
          </a:p>
        </p:txBody>
      </p:sp>
      <p:pic>
        <p:nvPicPr>
          <p:cNvPr id="54277" name="Segnaposto contenuto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99592" y="1947466"/>
            <a:ext cx="2087463" cy="2376859"/>
          </a:xfrm>
        </p:spPr>
      </p:pic>
      <p:pic>
        <p:nvPicPr>
          <p:cNvPr id="54278" name="Immagin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917" y="2132856"/>
            <a:ext cx="2251381" cy="200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ttangolo 7"/>
          <p:cNvSpPr>
            <a:spLocks noChangeArrowheads="1"/>
          </p:cNvSpPr>
          <p:nvPr/>
        </p:nvSpPr>
        <p:spPr bwMode="auto">
          <a:xfrm>
            <a:off x="395288" y="5661025"/>
            <a:ext cx="858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dirty="0" smtClean="0"/>
              <a:t>Tener conto delle leggi </a:t>
            </a:r>
            <a:r>
              <a:rPr lang="it-IT" dirty="0"/>
              <a:t>di organizzazione – vicinanza, prossimità..</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302076"/>
            <a:ext cx="1284163" cy="12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307" y="4268248"/>
            <a:ext cx="1387327" cy="129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5196" y="4482493"/>
            <a:ext cx="1172624" cy="114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Testi e immagini</a:t>
            </a:r>
            <a:endParaRPr lang="it-IT"/>
          </a:p>
        </p:txBody>
      </p:sp>
      <p:sp>
        <p:nvSpPr>
          <p:cNvPr id="5" name="Segnaposto numero diapositiva 4"/>
          <p:cNvSpPr>
            <a:spLocks noGrp="1"/>
          </p:cNvSpPr>
          <p:nvPr>
            <p:ph type="sldNum" sz="quarter" idx="12"/>
          </p:nvPr>
        </p:nvSpPr>
        <p:spPr/>
        <p:txBody>
          <a:bodyPr/>
          <a:lstStyle/>
          <a:p>
            <a:pPr>
              <a:defRPr/>
            </a:pPr>
            <a:fld id="{2CD3E055-CB99-4F3B-AEAA-29A07EB9DF1B}" type="slidenum">
              <a:rPr lang="it-IT" smtClean="0"/>
              <a:pPr>
                <a:defRPr/>
              </a:pPr>
              <a:t>2</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1691680" y="4520703"/>
            <a:ext cx="3024336" cy="1477328"/>
          </a:xfrm>
          <a:prstGeom prst="rect">
            <a:avLst/>
          </a:prstGeom>
          <a:noFill/>
        </p:spPr>
        <p:txBody>
          <a:bodyPr wrap="square" rtlCol="0">
            <a:spAutoFit/>
          </a:bodyPr>
          <a:lstStyle/>
          <a:p>
            <a:r>
              <a:rPr lang="it-IT" dirty="0">
                <a:hlinkClick r:id="rId3"/>
              </a:rPr>
              <a:t>http://</a:t>
            </a:r>
            <a:r>
              <a:rPr lang="it-IT">
                <a:hlinkClick r:id="rId3"/>
              </a:rPr>
              <a:t>www.memrise.com/course/48407/upper-intermediate-english/2/garden/grow</a:t>
            </a:r>
            <a:r>
              <a:rPr lang="it-IT" smtClean="0">
                <a:hlinkClick r:id="rId3"/>
              </a:rPr>
              <a:t>/</a:t>
            </a:r>
            <a:endParaRPr lang="it-IT" smtClean="0"/>
          </a:p>
          <a:p>
            <a:endParaRPr lang="it-IT" dirty="0"/>
          </a:p>
        </p:txBody>
      </p:sp>
    </p:spTree>
    <p:extLst>
      <p:ext uri="{BB962C8B-B14F-4D97-AF65-F5344CB8AC3E}">
        <p14:creationId xmlns:p14="http://schemas.microsoft.com/office/powerpoint/2010/main" val="229499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p:txBody>
          <a:bodyPr/>
          <a:lstStyle/>
          <a:p>
            <a:r>
              <a:rPr lang="it-IT" sz="6000" b="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rPr>
              <a:t>Grafici</a:t>
            </a:r>
          </a:p>
        </p:txBody>
      </p:sp>
      <p:sp>
        <p:nvSpPr>
          <p:cNvPr id="58371" name="Segnaposto contenuto 2"/>
          <p:cNvSpPr>
            <a:spLocks noGrp="1"/>
          </p:cNvSpPr>
          <p:nvPr>
            <p:ph sz="half" idx="1"/>
          </p:nvPr>
        </p:nvSpPr>
        <p:spPr>
          <a:xfrm>
            <a:off x="107504" y="3500438"/>
            <a:ext cx="3169096" cy="2625725"/>
          </a:xfrm>
        </p:spPr>
        <p:txBody>
          <a:bodyPr/>
          <a:lstStyle/>
          <a:p>
            <a:endParaRPr lang="it-IT" dirty="0" smtClean="0"/>
          </a:p>
          <a:p>
            <a:endParaRPr lang="en-US" dirty="0" smtClean="0"/>
          </a:p>
          <a:p>
            <a:endParaRPr lang="it-IT" dirty="0" smtClean="0"/>
          </a:p>
        </p:txBody>
      </p:sp>
      <p:sp>
        <p:nvSpPr>
          <p:cNvPr id="58372"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58373"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23A19-98F3-404F-8B49-8C2958BA14C7}" type="slidenum">
              <a:rPr lang="it-IT" smtClean="0"/>
              <a:pPr eaLnBrk="1" hangingPunct="1"/>
              <a:t>20</a:t>
            </a:fld>
            <a:endParaRPr lang="it-IT" smtClean="0"/>
          </a:p>
        </p:txBody>
      </p:sp>
      <p:sp>
        <p:nvSpPr>
          <p:cNvPr id="58375" name="CasellaDiTesto 6"/>
          <p:cNvSpPr txBox="1">
            <a:spLocks noChangeArrowheads="1"/>
          </p:cNvSpPr>
          <p:nvPr/>
        </p:nvSpPr>
        <p:spPr bwMode="auto">
          <a:xfrm>
            <a:off x="755650" y="1341438"/>
            <a:ext cx="273623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800" dirty="0"/>
              <a:t>Aiutano a:</a:t>
            </a:r>
          </a:p>
          <a:p>
            <a:pPr marL="457200" indent="-457200" eaLnBrk="1" hangingPunct="1">
              <a:buFont typeface="Arial" pitchFamily="34" charset="0"/>
              <a:buChar char="•"/>
            </a:pPr>
            <a:r>
              <a:rPr lang="it-IT" sz="2800" dirty="0" smtClean="0"/>
              <a:t>Capire i dati</a:t>
            </a:r>
            <a:endParaRPr lang="it-IT" sz="2800" dirty="0"/>
          </a:p>
          <a:p>
            <a:pPr marL="457200" indent="-457200" eaLnBrk="1" hangingPunct="1">
              <a:buFont typeface="Arial" pitchFamily="34" charset="0"/>
              <a:buChar char="•"/>
            </a:pPr>
            <a:r>
              <a:rPr lang="it-IT" sz="2800" dirty="0"/>
              <a:t>Comunicare</a:t>
            </a:r>
          </a:p>
          <a:p>
            <a:pPr eaLnBrk="1" hangingPunct="1"/>
            <a:endParaRPr lang="it-IT"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8596"/>
            <a:ext cx="46450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829099"/>
            <a:ext cx="45847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E60F2B90-46ED-4FF2-8313-D8A87B69B705}" type="slidenum">
              <a:rPr lang="it-IT" smtClean="0">
                <a:latin typeface="+mn-lt"/>
              </a:rPr>
              <a:pPr/>
              <a:t>21</a:t>
            </a:fld>
            <a:endParaRPr lang="it-IT" dirty="0" smtClean="0">
              <a:latin typeface="+mn-lt"/>
            </a:endParaRPr>
          </a:p>
        </p:txBody>
      </p:sp>
      <p:sp>
        <p:nvSpPr>
          <p:cNvPr id="4099" name="Rectangle 2"/>
          <p:cNvSpPr>
            <a:spLocks noGrp="1" noChangeArrowheads="1"/>
          </p:cNvSpPr>
          <p:nvPr>
            <p:ph type="ctrTitle"/>
          </p:nvPr>
        </p:nvSpPr>
        <p:spPr>
          <a:xfrm>
            <a:off x="323850" y="620713"/>
            <a:ext cx="7772400" cy="1470025"/>
          </a:xfrm>
        </p:spPr>
        <p:txBody>
          <a:bodyPr/>
          <a:lstStyle/>
          <a:p>
            <a:pPr eaLnBrk="1" hangingPunct="1"/>
            <a:r>
              <a:rPr lang="it-IT" dirty="0" smtClean="0">
                <a:latin typeface="+mn-lt"/>
              </a:rPr>
              <a:t>Il rapporto tra testo e figura</a:t>
            </a:r>
          </a:p>
        </p:txBody>
      </p:sp>
      <p:sp>
        <p:nvSpPr>
          <p:cNvPr id="4100" name="Rectangle 3"/>
          <p:cNvSpPr>
            <a:spLocks noGrp="1" noChangeArrowheads="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pPr algn="l" eaLnBrk="1" hangingPunct="1"/>
            <a:r>
              <a:rPr lang="it-IT" dirty="0" smtClean="0"/>
              <a:t>Quali figure aiutano comprensione e apprendimento del testo</a:t>
            </a:r>
          </a:p>
        </p:txBody>
      </p:sp>
    </p:spTree>
    <p:extLst>
      <p:ext uri="{BB962C8B-B14F-4D97-AF65-F5344CB8AC3E}">
        <p14:creationId xmlns:p14="http://schemas.microsoft.com/office/powerpoint/2010/main" val="1115733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7E907491-E85D-4CF9-A886-42267E0FCB85}" type="slidenum">
              <a:rPr lang="it-IT" smtClean="0"/>
              <a:pPr/>
              <a:t>22</a:t>
            </a:fld>
            <a:endParaRPr lang="it-IT" smtClean="0"/>
          </a:p>
        </p:txBody>
      </p:sp>
      <p:sp>
        <p:nvSpPr>
          <p:cNvPr id="1028" name="Rectangle 2"/>
          <p:cNvSpPr>
            <a:spLocks noGrp="1" noChangeArrowheads="1"/>
          </p:cNvSpPr>
          <p:nvPr>
            <p:ph type="title"/>
          </p:nvPr>
        </p:nvSpPr>
        <p:spPr>
          <a:xfrm>
            <a:off x="684213" y="260350"/>
            <a:ext cx="7772400" cy="1143000"/>
          </a:xfrm>
        </p:spPr>
        <p:txBody>
          <a:bodyPr/>
          <a:lstStyle/>
          <a:p>
            <a:pPr eaLnBrk="1" hangingPunct="1"/>
            <a:r>
              <a:rPr lang="it-IT" sz="4000" smtClean="0">
                <a:latin typeface="Verdana" pitchFamily="34" charset="0"/>
              </a:rPr>
              <a:t>Efficacia dei vari tipi di figure</a:t>
            </a:r>
          </a:p>
        </p:txBody>
      </p:sp>
      <p:sp>
        <p:nvSpPr>
          <p:cNvPr id="1029" name="Text Box 4"/>
          <p:cNvSpPr txBox="1">
            <a:spLocks noChangeArrowheads="1"/>
          </p:cNvSpPr>
          <p:nvPr/>
        </p:nvSpPr>
        <p:spPr bwMode="auto">
          <a:xfrm>
            <a:off x="4932363" y="2133600"/>
            <a:ext cx="3743325" cy="3378200"/>
          </a:xfrm>
          <a:prstGeom prst="rect">
            <a:avLst/>
          </a:prstGeom>
          <a:noFill/>
          <a:ln w="9525">
            <a:noFill/>
            <a:miter lim="800000"/>
            <a:headEnd/>
            <a:tailEnd/>
          </a:ln>
        </p:spPr>
        <p:txBody>
          <a:bodyPr>
            <a:spAutoFit/>
          </a:bodyPr>
          <a:lstStyle/>
          <a:p>
            <a:pPr>
              <a:spcBef>
                <a:spcPct val="50000"/>
              </a:spcBef>
            </a:pPr>
            <a:r>
              <a:rPr lang="it-IT" sz="2400"/>
              <a:t>Decorativa: effetto negativo</a:t>
            </a:r>
          </a:p>
          <a:p>
            <a:pPr>
              <a:spcBef>
                <a:spcPct val="50000"/>
              </a:spcBef>
            </a:pPr>
            <a:endParaRPr lang="it-IT" sz="2400"/>
          </a:p>
          <a:p>
            <a:r>
              <a:rPr lang="it-IT" sz="2400"/>
              <a:t>Rappresentatica</a:t>
            </a:r>
          </a:p>
          <a:p>
            <a:r>
              <a:rPr lang="it-IT" sz="2400"/>
              <a:t>Organizzativa</a:t>
            </a:r>
          </a:p>
          <a:p>
            <a:r>
              <a:rPr lang="it-IT" sz="2400"/>
              <a:t>Interpretativa: effetto positivo</a:t>
            </a:r>
          </a:p>
          <a:p>
            <a:pPr>
              <a:spcBef>
                <a:spcPct val="50000"/>
              </a:spcBef>
            </a:pPr>
            <a:r>
              <a:rPr lang="it-IT" sz="2400"/>
              <a:t>Trasformazione: effetto molto positivo</a:t>
            </a:r>
          </a:p>
        </p:txBody>
      </p:sp>
      <p:graphicFrame>
        <p:nvGraphicFramePr>
          <p:cNvPr id="7" name="Object 5"/>
          <p:cNvGraphicFramePr>
            <a:graphicFrameLocks noGrp="1" noChangeAspect="1"/>
          </p:cNvGraphicFramePr>
          <p:nvPr>
            <p:ph type="chart" idx="1"/>
          </p:nvPr>
        </p:nvGraphicFramePr>
        <p:xfrm>
          <a:off x="899592" y="1700808"/>
          <a:ext cx="7737475" cy="4103687"/>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p:cNvPicPr>
            <a:picLocks noChangeAspect="1" noChangeArrowheads="1"/>
          </p:cNvPicPr>
          <p:nvPr/>
        </p:nvPicPr>
        <p:blipFill>
          <a:blip r:embed="rId3" cstate="print"/>
          <a:srcRect/>
          <a:stretch>
            <a:fillRect/>
          </a:stretch>
        </p:blipFill>
        <p:spPr bwMode="auto">
          <a:xfrm>
            <a:off x="0" y="1419225"/>
            <a:ext cx="4572000" cy="5438775"/>
          </a:xfrm>
          <a:prstGeom prst="rect">
            <a:avLst/>
          </a:prstGeom>
          <a:noFill/>
          <a:ln w="9525">
            <a:noFill/>
            <a:miter lim="800000"/>
            <a:headEnd/>
            <a:tailEnd/>
          </a:ln>
        </p:spPr>
      </p:pic>
      <p:sp>
        <p:nvSpPr>
          <p:cNvPr id="8" name="CasellaDiTesto 7"/>
          <p:cNvSpPr txBox="1"/>
          <p:nvPr/>
        </p:nvSpPr>
        <p:spPr>
          <a:xfrm>
            <a:off x="4857752" y="1357298"/>
            <a:ext cx="3286148" cy="461665"/>
          </a:xfrm>
          <a:prstGeom prst="rect">
            <a:avLst/>
          </a:prstGeom>
          <a:noFill/>
        </p:spPr>
        <p:txBody>
          <a:bodyPr wrap="square" rtlCol="0">
            <a:spAutoFit/>
          </a:bodyPr>
          <a:lstStyle/>
          <a:p>
            <a:r>
              <a:rPr lang="it-IT" sz="2400" dirty="0" err="1" smtClean="0"/>
              <a:t>Meta-analisi</a:t>
            </a:r>
            <a:r>
              <a:rPr lang="it-IT" sz="2400" dirty="0" smtClean="0"/>
              <a:t> 100 </a:t>
            </a:r>
            <a:r>
              <a:rPr lang="it-IT" sz="2400" dirty="0" err="1" smtClean="0"/>
              <a:t>exp</a:t>
            </a:r>
            <a:r>
              <a:rPr lang="it-IT" sz="2400" dirty="0" smtClean="0"/>
              <a:t>.</a:t>
            </a:r>
            <a:endParaRPr lang="it-IT" sz="2400" dirty="0"/>
          </a:p>
        </p:txBody>
      </p:sp>
    </p:spTree>
    <p:extLst>
      <p:ext uri="{BB962C8B-B14F-4D97-AF65-F5344CB8AC3E}">
        <p14:creationId xmlns:p14="http://schemas.microsoft.com/office/powerpoint/2010/main" val="3929794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noFill/>
        </p:spPr>
        <p:txBody>
          <a:bodyPr/>
          <a:lstStyle/>
          <a:p>
            <a:fld id="{FA98613D-A117-4700-A915-68B5053A7DA7}" type="slidenum">
              <a:rPr lang="it-IT" smtClean="0"/>
              <a:pPr/>
              <a:t>23</a:t>
            </a:fld>
            <a:endParaRPr lang="it-IT" smtClean="0"/>
          </a:p>
        </p:txBody>
      </p:sp>
      <p:sp>
        <p:nvSpPr>
          <p:cNvPr id="6147" name="Rectangle 2"/>
          <p:cNvSpPr>
            <a:spLocks noGrp="1" noChangeArrowheads="1"/>
          </p:cNvSpPr>
          <p:nvPr>
            <p:ph type="title"/>
          </p:nvPr>
        </p:nvSpPr>
        <p:spPr>
          <a:xfrm>
            <a:off x="755650" y="908050"/>
            <a:ext cx="7773988" cy="371475"/>
          </a:xfrm>
        </p:spPr>
        <p:txBody>
          <a:bodyPr/>
          <a:lstStyle/>
          <a:p>
            <a:pPr algn="l" eaLnBrk="1" hangingPunct="1"/>
            <a:r>
              <a:rPr lang="it-IT" sz="3200" b="1" smtClean="0">
                <a:latin typeface="Verdana" pitchFamily="34" charset="0"/>
              </a:rPr>
              <a:t/>
            </a:r>
            <a:br>
              <a:rPr lang="it-IT" sz="3200" b="1" smtClean="0">
                <a:latin typeface="Verdana" pitchFamily="34" charset="0"/>
              </a:rPr>
            </a:br>
            <a:r>
              <a:rPr lang="it-IT" sz="3200" b="1" smtClean="0">
                <a:latin typeface="Verdana" pitchFamily="34" charset="0"/>
              </a:rPr>
              <a:t>1 Decorativa</a:t>
            </a: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r>
              <a:rPr lang="it-IT" sz="2800" smtClean="0">
                <a:latin typeface="Verdana" pitchFamily="34" charset="0"/>
              </a:rPr>
              <a:t>Rende il testo più ”attraente”</a:t>
            </a:r>
            <a:r>
              <a:rPr lang="it-IT" sz="4000" smtClean="0"/>
              <a:t/>
            </a:r>
            <a:br>
              <a:rPr lang="it-IT" sz="4000" smtClean="0"/>
            </a:b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endParaRPr lang="it-IT" sz="2800" smtClean="0">
              <a:latin typeface="Verdana" pitchFamily="34" charset="0"/>
            </a:endParaRPr>
          </a:p>
        </p:txBody>
      </p:sp>
      <p:sp>
        <p:nvSpPr>
          <p:cNvPr id="6148" name="Rectangle 3"/>
          <p:cNvSpPr>
            <a:spLocks noGrp="1" noChangeArrowheads="1"/>
          </p:cNvSpPr>
          <p:nvPr>
            <p:ph type="body" idx="1"/>
          </p:nvPr>
        </p:nvSpPr>
        <p:spPr>
          <a:xfrm>
            <a:off x="1116013" y="1412875"/>
            <a:ext cx="2951162" cy="4154488"/>
          </a:xfrm>
        </p:spPr>
        <p:txBody>
          <a:bodyPr/>
          <a:lstStyle/>
          <a:p>
            <a:pPr eaLnBrk="1" hangingPunct="1">
              <a:lnSpc>
                <a:spcPct val="80000"/>
              </a:lnSpc>
              <a:buFontTx/>
              <a:buNone/>
            </a:pPr>
            <a:r>
              <a:rPr lang="it-IT" sz="2800" smtClean="0">
                <a:latin typeface="Verdana" pitchFamily="34" charset="0"/>
              </a:rPr>
              <a:t>Esempi: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Una farfalla in un racconto di animali,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 pino e la descrizione di un sentiero</a:t>
            </a:r>
          </a:p>
        </p:txBody>
      </p:sp>
      <p:pic>
        <p:nvPicPr>
          <p:cNvPr id="6149" name="Picture 5" descr="farfalla_2">
            <a:hlinkClick r:id="rId2"/>
          </p:cNvPr>
          <p:cNvPicPr>
            <a:picLocks noChangeAspect="1" noChangeArrowheads="1"/>
          </p:cNvPicPr>
          <p:nvPr/>
        </p:nvPicPr>
        <p:blipFill>
          <a:blip r:embed="rId3" cstate="print"/>
          <a:srcRect/>
          <a:stretch>
            <a:fillRect/>
          </a:stretch>
        </p:blipFill>
        <p:spPr bwMode="auto">
          <a:xfrm>
            <a:off x="0" y="2708275"/>
            <a:ext cx="1285875" cy="962025"/>
          </a:xfrm>
          <a:prstGeom prst="rect">
            <a:avLst/>
          </a:prstGeom>
          <a:noFill/>
          <a:ln w="9525">
            <a:noFill/>
            <a:miter lim="800000"/>
            <a:headEnd/>
            <a:tailEnd/>
          </a:ln>
        </p:spPr>
      </p:pic>
      <p:sp>
        <p:nvSpPr>
          <p:cNvPr id="6152" name="Text Box 15"/>
          <p:cNvSpPr txBox="1">
            <a:spLocks noChangeArrowheads="1"/>
          </p:cNvSpPr>
          <p:nvPr/>
        </p:nvSpPr>
        <p:spPr bwMode="auto">
          <a:xfrm>
            <a:off x="0" y="5288340"/>
            <a:ext cx="4499992" cy="1569660"/>
          </a:xfrm>
          <a:prstGeom prst="rect">
            <a:avLst/>
          </a:prstGeom>
          <a:noFill/>
          <a:ln w="9525">
            <a:noFill/>
            <a:miter lim="800000"/>
            <a:headEnd/>
            <a:tailEnd/>
          </a:ln>
        </p:spPr>
        <p:txBody>
          <a:bodyPr wrap="square">
            <a:spAutoFit/>
          </a:bodyPr>
          <a:lstStyle/>
          <a:p>
            <a:pPr>
              <a:spcBef>
                <a:spcPct val="50000"/>
              </a:spcBef>
            </a:pPr>
            <a:r>
              <a:rPr lang="it-IT" dirty="0" smtClean="0">
                <a:solidFill>
                  <a:schemeClr val="tx2"/>
                </a:solidFill>
                <a:latin typeface="Verdana" pitchFamily="34" charset="0"/>
              </a:rPr>
              <a:t>Marginalmente </a:t>
            </a:r>
            <a:r>
              <a:rPr lang="it-IT" dirty="0">
                <a:solidFill>
                  <a:schemeClr val="tx2"/>
                </a:solidFill>
                <a:latin typeface="Verdana" pitchFamily="34" charset="0"/>
              </a:rPr>
              <a:t>legata al  contenuto</a:t>
            </a:r>
            <a:br>
              <a:rPr lang="it-IT" dirty="0">
                <a:solidFill>
                  <a:schemeClr val="tx2"/>
                </a:solidFill>
                <a:latin typeface="Verdana" pitchFamily="34" charset="0"/>
              </a:rPr>
            </a:br>
            <a:endParaRPr lang="it-IT" dirty="0">
              <a:solidFill>
                <a:schemeClr val="tx2"/>
              </a:solidFill>
              <a:latin typeface="Verdana" pitchFamily="34" charset="0"/>
            </a:endParaRPr>
          </a:p>
        </p:txBody>
      </p:sp>
      <p:pic>
        <p:nvPicPr>
          <p:cNvPr id="46081" name="Picture 1"/>
          <p:cNvPicPr>
            <a:picLocks noChangeAspect="1" noChangeArrowheads="1"/>
          </p:cNvPicPr>
          <p:nvPr/>
        </p:nvPicPr>
        <p:blipFill>
          <a:blip r:embed="rId4" cstate="print"/>
          <a:srcRect/>
          <a:stretch>
            <a:fillRect/>
          </a:stretch>
        </p:blipFill>
        <p:spPr bwMode="auto">
          <a:xfrm>
            <a:off x="4652856" y="1413634"/>
            <a:ext cx="4099128" cy="5111710"/>
          </a:xfrm>
          <a:prstGeom prst="rect">
            <a:avLst/>
          </a:prstGeom>
          <a:noFill/>
          <a:ln w="9525">
            <a:noFill/>
            <a:miter lim="800000"/>
            <a:headEnd/>
            <a:tailEnd/>
          </a:ln>
        </p:spPr>
      </p:pic>
    </p:spTree>
    <p:extLst>
      <p:ext uri="{BB962C8B-B14F-4D97-AF65-F5344CB8AC3E}">
        <p14:creationId xmlns:p14="http://schemas.microsoft.com/office/powerpoint/2010/main" val="1172900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t>Visual Appeal vs. Usability: Which One Influences User </a:t>
            </a:r>
            <a:r>
              <a:rPr lang="en-US" sz="1400" b="1" dirty="0" smtClean="0"/>
              <a:t>Perceptions of a Website More? </a:t>
            </a:r>
            <a:br>
              <a:rPr lang="en-US" sz="1400" b="1" dirty="0" smtClean="0"/>
            </a:br>
            <a:r>
              <a:rPr lang="en-US" sz="1400" b="1" dirty="0" smtClean="0">
                <a:hlinkClick r:id="rId2"/>
              </a:rPr>
              <a:t>Christine Phillips</a:t>
            </a:r>
            <a:r>
              <a:rPr lang="en-US" sz="1400" b="1" dirty="0" smtClean="0"/>
              <a:t>* &amp; </a:t>
            </a:r>
            <a:r>
              <a:rPr lang="en-US" sz="1400" b="1" dirty="0" smtClean="0">
                <a:hlinkClick r:id="rId3"/>
              </a:rPr>
              <a:t>Barbara S. </a:t>
            </a:r>
            <a:r>
              <a:rPr lang="en-US" sz="1400" b="1" dirty="0" err="1" smtClean="0">
                <a:hlinkClick r:id="rId3"/>
              </a:rPr>
              <a:t>Chaparro</a:t>
            </a:r>
            <a:r>
              <a:rPr lang="en-US" b="1" dirty="0" smtClean="0"/>
              <a:t/>
            </a:r>
            <a:br>
              <a:rPr lang="en-US" b="1" dirty="0" smtClean="0"/>
            </a:b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24</a:t>
            </a:fld>
            <a:endParaRPr lang="it-IT"/>
          </a:p>
        </p:txBody>
      </p:sp>
      <p:pic>
        <p:nvPicPr>
          <p:cNvPr id="69634" name="Picture 2"/>
          <p:cNvPicPr>
            <a:picLocks noGrp="1" noChangeAspect="1" noChangeArrowheads="1"/>
          </p:cNvPicPr>
          <p:nvPr>
            <p:ph idx="1"/>
          </p:nvPr>
        </p:nvPicPr>
        <p:blipFill>
          <a:blip r:embed="rId4" cstate="print"/>
          <a:srcRect/>
          <a:stretch>
            <a:fillRect/>
          </a:stretch>
        </p:blipFill>
        <p:spPr bwMode="auto">
          <a:xfrm>
            <a:off x="0" y="2132856"/>
            <a:ext cx="4467225" cy="3495675"/>
          </a:xfrm>
          <a:prstGeom prst="rect">
            <a:avLst/>
          </a:prstGeom>
          <a:noFill/>
          <a:ln w="9525">
            <a:noFill/>
            <a:miter lim="800000"/>
            <a:headEnd/>
            <a:tailEnd/>
          </a:ln>
        </p:spPr>
      </p:pic>
      <p:pic>
        <p:nvPicPr>
          <p:cNvPr id="69635" name="Picture 3"/>
          <p:cNvPicPr>
            <a:picLocks noChangeAspect="1" noChangeArrowheads="1"/>
          </p:cNvPicPr>
          <p:nvPr/>
        </p:nvPicPr>
        <p:blipFill>
          <a:blip r:embed="rId5" cstate="print"/>
          <a:srcRect/>
          <a:stretch>
            <a:fillRect/>
          </a:stretch>
        </p:blipFill>
        <p:spPr bwMode="auto">
          <a:xfrm>
            <a:off x="4427984" y="2420888"/>
            <a:ext cx="4972050" cy="2990850"/>
          </a:xfrm>
          <a:prstGeom prst="rect">
            <a:avLst/>
          </a:prstGeom>
          <a:noFill/>
          <a:ln w="9525">
            <a:noFill/>
            <a:miter lim="800000"/>
            <a:headEnd/>
            <a:tailEnd/>
          </a:ln>
        </p:spPr>
      </p:pic>
      <p:sp>
        <p:nvSpPr>
          <p:cNvPr id="7" name="Rettangolo 6"/>
          <p:cNvSpPr/>
          <p:nvPr/>
        </p:nvSpPr>
        <p:spPr>
          <a:xfrm>
            <a:off x="323528" y="5780782"/>
            <a:ext cx="8208912" cy="830997"/>
          </a:xfrm>
          <a:prstGeom prst="rect">
            <a:avLst/>
          </a:prstGeom>
        </p:spPr>
        <p:txBody>
          <a:bodyPr wrap="square">
            <a:spAutoFit/>
          </a:bodyPr>
          <a:lstStyle/>
          <a:p>
            <a:r>
              <a:rPr lang="it-IT" sz="2400" dirty="0" smtClean="0">
                <a:hlinkClick r:id="rId6"/>
              </a:rPr>
              <a:t>http://www.surl.org/</a:t>
            </a:r>
            <a:r>
              <a:rPr lang="it-IT" sz="2400" dirty="0" err="1" smtClean="0">
                <a:hlinkClick r:id="rId6"/>
              </a:rPr>
              <a:t>usabilitynews</a:t>
            </a:r>
            <a:r>
              <a:rPr lang="it-IT" sz="2400" dirty="0" smtClean="0">
                <a:hlinkClick r:id="rId6"/>
              </a:rPr>
              <a:t>/112/</a:t>
            </a:r>
            <a:r>
              <a:rPr lang="it-IT" sz="2400" dirty="0" err="1" smtClean="0">
                <a:hlinkClick r:id="rId6"/>
              </a:rPr>
              <a:t>aesthetic.asp</a:t>
            </a:r>
            <a:endParaRPr lang="it-IT" sz="2400" dirty="0" smtClean="0"/>
          </a:p>
          <a:p>
            <a:endParaRPr lang="it-IT" sz="2400" dirty="0"/>
          </a:p>
        </p:txBody>
      </p:sp>
    </p:spTree>
    <p:extLst>
      <p:ext uri="{BB962C8B-B14F-4D97-AF65-F5344CB8AC3E}">
        <p14:creationId xmlns:p14="http://schemas.microsoft.com/office/powerpoint/2010/main" val="402652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p:spPr>
        <p:txBody>
          <a:bodyPr/>
          <a:lstStyle/>
          <a:p>
            <a:fld id="{2A101720-DBAE-444B-BBBC-76FE963A68B9}" type="slidenum">
              <a:rPr lang="it-IT" smtClean="0"/>
              <a:pPr/>
              <a:t>25</a:t>
            </a:fld>
            <a:endParaRPr lang="it-IT" smtClean="0"/>
          </a:p>
        </p:txBody>
      </p:sp>
      <p:sp>
        <p:nvSpPr>
          <p:cNvPr id="10243" name="Rectangle 2"/>
          <p:cNvSpPr>
            <a:spLocks noGrp="1" noChangeArrowheads="1"/>
          </p:cNvSpPr>
          <p:nvPr>
            <p:ph type="ctrTitle"/>
          </p:nvPr>
        </p:nvSpPr>
        <p:spPr>
          <a:xfrm>
            <a:off x="684213" y="333375"/>
            <a:ext cx="7772400" cy="935038"/>
          </a:xfrm>
        </p:spPr>
        <p:txBody>
          <a:bodyPr/>
          <a:lstStyle/>
          <a:p>
            <a:pPr algn="l" eaLnBrk="1" hangingPunct="1"/>
            <a:r>
              <a:rPr lang="it-IT" sz="3200" dirty="0" smtClean="0">
                <a:latin typeface="Verdana" pitchFamily="34" charset="0"/>
              </a:rPr>
              <a:t>2 Rappresentativa</a:t>
            </a:r>
          </a:p>
        </p:txBody>
      </p:sp>
      <p:sp>
        <p:nvSpPr>
          <p:cNvPr id="10244" name="Rectangle 3"/>
          <p:cNvSpPr>
            <a:spLocks noGrp="1" noChangeArrowheads="1"/>
          </p:cNvSpPr>
          <p:nvPr>
            <p:ph type="subTitle" idx="1"/>
          </p:nvPr>
        </p:nvSpPr>
        <p:spPr>
          <a:xfrm>
            <a:off x="684213" y="1125538"/>
            <a:ext cx="7848600" cy="5543550"/>
          </a:xfrm>
        </p:spPr>
        <p:txBody>
          <a:bodyPr/>
          <a:lstStyle/>
          <a:p>
            <a:pPr algn="l" eaLnBrk="1" hangingPunct="1">
              <a:lnSpc>
                <a:spcPct val="90000"/>
              </a:lnSpc>
            </a:pPr>
            <a:r>
              <a:rPr lang="it-IT" sz="2400" dirty="0" smtClean="0">
                <a:latin typeface="Verdana" pitchFamily="34" charset="0"/>
              </a:rPr>
              <a:t>Rispecchia (in parte o completamente)   il contenuto del testo narrativo o espositivo </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Rappresenta gli agenti, gli oggetti e le attività descritte</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Pro:</a:t>
            </a:r>
          </a:p>
          <a:p>
            <a:pPr lvl="1" algn="l" eaLnBrk="1" hangingPunct="1">
              <a:lnSpc>
                <a:spcPct val="90000"/>
              </a:lnSpc>
            </a:pPr>
            <a:r>
              <a:rPr lang="it-IT" sz="2000" dirty="0" smtClean="0">
                <a:latin typeface="Verdana" pitchFamily="34" charset="0"/>
              </a:rPr>
              <a:t> Sovrapposizione (</a:t>
            </a:r>
            <a:r>
              <a:rPr lang="it-IT" sz="2000" dirty="0" err="1" smtClean="0">
                <a:latin typeface="Verdana" pitchFamily="34" charset="0"/>
              </a:rPr>
              <a:t>overlap</a:t>
            </a:r>
            <a:r>
              <a:rPr lang="it-IT" sz="2000" dirty="0" smtClean="0">
                <a:latin typeface="Verdana" pitchFamily="34" charset="0"/>
              </a:rPr>
              <a:t>) con il testo che rende più </a:t>
            </a:r>
            <a:r>
              <a:rPr lang="it-IT" sz="2000" i="1" dirty="0" smtClean="0">
                <a:latin typeface="Verdana" pitchFamily="34" charset="0"/>
              </a:rPr>
              <a:t>concreto</a:t>
            </a:r>
            <a:r>
              <a:rPr lang="it-IT" sz="2000" dirty="0" smtClean="0">
                <a:latin typeface="Verdana" pitchFamily="34" charset="0"/>
              </a:rPr>
              <a:t> quanto detto nel testo</a:t>
            </a:r>
          </a:p>
          <a:p>
            <a:pPr lvl="1" algn="l" eaLnBrk="1" hangingPunct="1">
              <a:lnSpc>
                <a:spcPct val="90000"/>
              </a:lnSpc>
            </a:pPr>
            <a:r>
              <a:rPr lang="it-IT" sz="2000" dirty="0" smtClean="0">
                <a:latin typeface="Verdana" pitchFamily="34" charset="0"/>
              </a:rPr>
              <a:t>Migliore ricordo</a:t>
            </a:r>
          </a:p>
          <a:p>
            <a:pPr lvl="1" algn="l" eaLnBrk="1" hangingPunct="1">
              <a:lnSpc>
                <a:spcPct val="90000"/>
              </a:lnSpc>
            </a:pPr>
            <a:r>
              <a:rPr lang="it-IT" sz="2000" dirty="0" smtClean="0">
                <a:latin typeface="Verdana" pitchFamily="34" charset="0"/>
              </a:rPr>
              <a:t>Migliore comprensione</a:t>
            </a:r>
          </a:p>
          <a:p>
            <a:pPr lvl="1" algn="l" eaLnBrk="1" hangingPunct="1">
              <a:lnSpc>
                <a:spcPct val="90000"/>
              </a:lnSpc>
            </a:pPr>
            <a:endParaRPr lang="it-IT" sz="2000" dirty="0" smtClean="0">
              <a:latin typeface="Verdana" pitchFamily="34" charset="0"/>
            </a:endParaRPr>
          </a:p>
          <a:p>
            <a:pPr algn="l" eaLnBrk="1" hangingPunct="1">
              <a:lnSpc>
                <a:spcPct val="90000"/>
              </a:lnSpc>
            </a:pPr>
            <a:r>
              <a:rPr lang="it-IT" sz="2400" dirty="0" smtClean="0">
                <a:latin typeface="Verdana" pitchFamily="34" charset="0"/>
              </a:rPr>
              <a:t>Esempio:</a:t>
            </a:r>
          </a:p>
          <a:p>
            <a:pPr lvl="1" algn="l" eaLnBrk="1" hangingPunct="1">
              <a:lnSpc>
                <a:spcPct val="90000"/>
              </a:lnSpc>
            </a:pPr>
            <a:r>
              <a:rPr lang="it-IT" sz="2000" dirty="0" smtClean="0">
                <a:latin typeface="Verdana" pitchFamily="34" charset="0"/>
              </a:rPr>
              <a:t> una figura che rappresenta fedelmente una scena descritta in un libro di narrativa, o una figura geometrica che descrive un problema da risolvere</a:t>
            </a:r>
          </a:p>
          <a:p>
            <a:pPr eaLnBrk="1" hangingPunct="1">
              <a:lnSpc>
                <a:spcPct val="90000"/>
              </a:lnSpc>
            </a:pPr>
            <a:endParaRPr lang="it-IT" sz="2400" dirty="0" smtClean="0">
              <a:latin typeface="Verdana" pitchFamily="34" charset="0"/>
            </a:endParaRPr>
          </a:p>
        </p:txBody>
      </p:sp>
    </p:spTree>
    <p:extLst>
      <p:ext uri="{BB962C8B-B14F-4D97-AF65-F5344CB8AC3E}">
        <p14:creationId xmlns:p14="http://schemas.microsoft.com/office/powerpoint/2010/main" val="3428998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6"/>
          <p:cNvSpPr>
            <a:spLocks noGrp="1"/>
          </p:cNvSpPr>
          <p:nvPr>
            <p:ph type="sldNum" sz="quarter" idx="12"/>
          </p:nvPr>
        </p:nvSpPr>
        <p:spPr>
          <a:noFill/>
        </p:spPr>
        <p:txBody>
          <a:bodyPr/>
          <a:lstStyle/>
          <a:p>
            <a:fld id="{FEA6C1D4-6A94-4A0C-9A9A-339044A85C24}" type="slidenum">
              <a:rPr lang="it-IT" smtClean="0"/>
              <a:pPr/>
              <a:t>26</a:t>
            </a:fld>
            <a:endParaRPr lang="it-IT" smtClean="0"/>
          </a:p>
        </p:txBody>
      </p:sp>
      <p:sp>
        <p:nvSpPr>
          <p:cNvPr id="11267" name="Rectangle 2"/>
          <p:cNvSpPr>
            <a:spLocks noGrp="1" noChangeArrowheads="1"/>
          </p:cNvSpPr>
          <p:nvPr>
            <p:ph type="title"/>
          </p:nvPr>
        </p:nvSpPr>
        <p:spPr/>
        <p:txBody>
          <a:bodyPr/>
          <a:lstStyle/>
          <a:p>
            <a:pPr algn="l" eaLnBrk="1" hangingPunct="1"/>
            <a:r>
              <a:rPr lang="it-IT" sz="3200" smtClean="0">
                <a:latin typeface="Verdana" pitchFamily="34" charset="0"/>
              </a:rPr>
              <a:t>Esempio: fig. Rappresentantiva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Qui il testo e la figura rappresentano  gli stessi oggetti</a:t>
            </a:r>
          </a:p>
        </p:txBody>
      </p:sp>
      <p:sp>
        <p:nvSpPr>
          <p:cNvPr id="11268" name="Rectangle 3"/>
          <p:cNvSpPr>
            <a:spLocks noGrp="1" noChangeArrowheads="1"/>
          </p:cNvSpPr>
          <p:nvPr>
            <p:ph type="body" sz="half" idx="1"/>
          </p:nvPr>
        </p:nvSpPr>
        <p:spPr>
          <a:xfrm>
            <a:off x="468313" y="3429000"/>
            <a:ext cx="3810000" cy="2808288"/>
          </a:xfrm>
        </p:spPr>
        <p:txBody>
          <a:bodyPr/>
          <a:lstStyle/>
          <a:p>
            <a:pPr eaLnBrk="1" hangingPunct="1"/>
            <a:r>
              <a:rPr lang="it-IT" sz="2400" smtClean="0">
                <a:latin typeface="Verdana" pitchFamily="34" charset="0"/>
              </a:rPr>
              <a:t>Mrs Gaddy era una contadina, aveva una piccola vecchia casa con un grande granaio, aveva un campo di granturco, un orto....</a:t>
            </a:r>
            <a:r>
              <a:rPr lang="it-IT" smtClean="0"/>
              <a:t>    </a:t>
            </a:r>
          </a:p>
        </p:txBody>
      </p:sp>
      <p:sp>
        <p:nvSpPr>
          <p:cNvPr id="11269" name="Rectangle 4"/>
          <p:cNvSpPr>
            <a:spLocks noGrp="1" noChangeArrowheads="1"/>
          </p:cNvSpPr>
          <p:nvPr>
            <p:ph type="body" sz="half" idx="2"/>
          </p:nvPr>
        </p:nvSpPr>
        <p:spPr/>
        <p:txBody>
          <a:bodyPr/>
          <a:lstStyle/>
          <a:p>
            <a:pPr eaLnBrk="1" hangingPunct="1"/>
            <a:endParaRPr lang="it-IT" smtClean="0"/>
          </a:p>
        </p:txBody>
      </p:sp>
      <p:pic>
        <p:nvPicPr>
          <p:cNvPr id="11270" name="Picture 5"/>
          <p:cNvPicPr>
            <a:picLocks noChangeAspect="1" noChangeArrowheads="1"/>
          </p:cNvPicPr>
          <p:nvPr/>
        </p:nvPicPr>
        <p:blipFill>
          <a:blip r:embed="rId2" cstate="print"/>
          <a:srcRect/>
          <a:stretch>
            <a:fillRect/>
          </a:stretch>
        </p:blipFill>
        <p:spPr bwMode="auto">
          <a:xfrm>
            <a:off x="4572000" y="2133600"/>
            <a:ext cx="4032250" cy="3967163"/>
          </a:xfrm>
          <a:prstGeom prst="rect">
            <a:avLst/>
          </a:prstGeom>
          <a:noFill/>
          <a:ln w="9525">
            <a:noFill/>
            <a:miter lim="800000"/>
            <a:headEnd/>
            <a:tailEnd/>
          </a:ln>
        </p:spPr>
      </p:pic>
    </p:spTree>
    <p:extLst>
      <p:ext uri="{BB962C8B-B14F-4D97-AF65-F5344CB8AC3E}">
        <p14:creationId xmlns:p14="http://schemas.microsoft.com/office/powerpoint/2010/main" val="347464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42910" y="0"/>
            <a:ext cx="7772400" cy="1143000"/>
          </a:xfrm>
        </p:spPr>
        <p:txBody>
          <a:bodyPr/>
          <a:lstStyle/>
          <a:p>
            <a:r>
              <a:rPr lang="it-IT" dirty="0" smtClean="0"/>
              <a:t>Ricordo e comprensione</a:t>
            </a:r>
            <a:endParaRPr lang="it-IT" dirty="0"/>
          </a:p>
        </p:txBody>
      </p:sp>
      <p:sp>
        <p:nvSpPr>
          <p:cNvPr id="7" name="Segnaposto contenuto 6"/>
          <p:cNvSpPr>
            <a:spLocks noGrp="1"/>
          </p:cNvSpPr>
          <p:nvPr>
            <p:ph idx="1"/>
          </p:nvPr>
        </p:nvSpPr>
        <p:spPr>
          <a:xfrm>
            <a:off x="714348" y="1000108"/>
            <a:ext cx="5643602" cy="4286280"/>
          </a:xfrm>
        </p:spPr>
        <p:txBody>
          <a:bodyPr/>
          <a:lstStyle/>
          <a:p>
            <a:r>
              <a:rPr lang="it-IT" dirty="0" err="1" smtClean="0"/>
              <a:t>Paivio</a:t>
            </a:r>
            <a:r>
              <a:rPr lang="it-IT" dirty="0" smtClean="0"/>
              <a:t> - influenza sul ricordo del grado di concretezza vs. astrattezza del materiale</a:t>
            </a:r>
          </a:p>
          <a:p>
            <a:r>
              <a:rPr lang="it-IT" dirty="0" err="1" smtClean="0"/>
              <a:t>Schnotz</a:t>
            </a:r>
            <a:r>
              <a:rPr lang="it-IT" dirty="0" smtClean="0"/>
              <a:t> -Spesso la figura interviene sulla possibilità di capire il testo</a:t>
            </a:r>
          </a:p>
          <a:p>
            <a:pPr lvl="1"/>
            <a:r>
              <a:rPr lang="it-IT" dirty="0" smtClean="0"/>
              <a:t>Può facilitare la costruzione di un modello mentale </a:t>
            </a:r>
          </a:p>
          <a:p>
            <a:pPr lvl="1"/>
            <a:r>
              <a:rPr lang="it-IT" dirty="0" smtClean="0"/>
              <a:t>L’immagine ci dà una descrizione esplicita dell’oggetto</a:t>
            </a:r>
          </a:p>
          <a:p>
            <a:endParaRPr lang="it-IT" dirty="0"/>
          </a:p>
        </p:txBody>
      </p:sp>
      <p:sp>
        <p:nvSpPr>
          <p:cNvPr id="5" name="Segnaposto numero diapositiva 4"/>
          <p:cNvSpPr>
            <a:spLocks noGrp="1"/>
          </p:cNvSpPr>
          <p:nvPr>
            <p:ph type="sldNum" sz="quarter" idx="12"/>
          </p:nvPr>
        </p:nvSpPr>
        <p:spPr/>
        <p:txBody>
          <a:bodyPr/>
          <a:lstStyle/>
          <a:p>
            <a:pPr>
              <a:defRPr/>
            </a:pPr>
            <a:fld id="{4CBE76B8-E3B7-4033-A82D-13E7A06371E7}" type="slidenum">
              <a:rPr lang="it-IT" smtClean="0"/>
              <a:pPr>
                <a:defRPr/>
              </a:pPr>
              <a:t>27</a:t>
            </a:fld>
            <a:endParaRPr lang="it-IT"/>
          </a:p>
        </p:txBody>
      </p:sp>
      <p:pic>
        <p:nvPicPr>
          <p:cNvPr id="36866" name="Picture 2"/>
          <p:cNvPicPr>
            <a:picLocks noChangeAspect="1" noChangeArrowheads="1"/>
          </p:cNvPicPr>
          <p:nvPr/>
        </p:nvPicPr>
        <p:blipFill>
          <a:blip r:embed="rId2" cstate="print"/>
          <a:srcRect/>
          <a:stretch>
            <a:fillRect/>
          </a:stretch>
        </p:blipFill>
        <p:spPr bwMode="auto">
          <a:xfrm>
            <a:off x="5857884" y="1357298"/>
            <a:ext cx="2419350" cy="1152525"/>
          </a:xfrm>
          <a:prstGeom prst="rect">
            <a:avLst/>
          </a:prstGeom>
          <a:noFill/>
          <a:ln w="9525">
            <a:noFill/>
            <a:miter lim="800000"/>
            <a:headEnd/>
            <a:tailEnd/>
          </a:ln>
        </p:spPr>
      </p:pic>
    </p:spTree>
    <p:extLst>
      <p:ext uri="{BB962C8B-B14F-4D97-AF65-F5344CB8AC3E}">
        <p14:creationId xmlns:p14="http://schemas.microsoft.com/office/powerpoint/2010/main" val="974299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contenuto 3"/>
          <p:cNvSpPr>
            <a:spLocks noGrp="1"/>
          </p:cNvSpPr>
          <p:nvPr>
            <p:ph sz="half" idx="2"/>
          </p:nvPr>
        </p:nvSpPr>
        <p:spPr/>
        <p:txBody>
          <a:bodyPr/>
          <a:lstStyle/>
          <a:p>
            <a:r>
              <a:rPr lang="it-IT" dirty="0" smtClean="0"/>
              <a:t>Mostra l’oggetto</a:t>
            </a:r>
          </a:p>
          <a:p>
            <a:endParaRPr lang="it-IT" dirty="0" smtClean="0"/>
          </a:p>
        </p:txBody>
      </p:sp>
      <p:sp>
        <p:nvSpPr>
          <p:cNvPr id="12292" name="Segnaposto numero diapositiva 4"/>
          <p:cNvSpPr>
            <a:spLocks noGrp="1"/>
          </p:cNvSpPr>
          <p:nvPr>
            <p:ph type="sldNum" sz="quarter" idx="12"/>
          </p:nvPr>
        </p:nvSpPr>
        <p:spPr>
          <a:noFill/>
        </p:spPr>
        <p:txBody>
          <a:bodyPr/>
          <a:lstStyle/>
          <a:p>
            <a:fld id="{8756E505-A8FC-47C5-8420-544AA92FCDE9}" type="slidenum">
              <a:rPr lang="it-IT" smtClean="0"/>
              <a:pPr/>
              <a:t>28</a:t>
            </a:fld>
            <a:endParaRPr lang="it-IT" smtClean="0"/>
          </a:p>
        </p:txBody>
      </p:sp>
      <p:sp>
        <p:nvSpPr>
          <p:cNvPr id="7" name="Segnaposto contenuto 6"/>
          <p:cNvSpPr>
            <a:spLocks noGrp="1"/>
          </p:cNvSpPr>
          <p:nvPr>
            <p:ph sz="half" idx="1"/>
          </p:nvPr>
        </p:nvSpPr>
        <p:spPr>
          <a:xfrm>
            <a:off x="0" y="214290"/>
            <a:ext cx="4138642" cy="6429420"/>
          </a:xfrm>
        </p:spPr>
        <p:txBody>
          <a:bodyPr/>
          <a:lstStyle/>
          <a:p>
            <a:pPr>
              <a:buNone/>
            </a:pPr>
            <a:r>
              <a:rPr lang="it-IT" sz="1800" i="1" dirty="0" smtClean="0"/>
              <a:t>Leggere vs. vedere</a:t>
            </a:r>
          </a:p>
          <a:p>
            <a:pPr>
              <a:buNone/>
            </a:pPr>
            <a:r>
              <a:rPr lang="it-IT" sz="1800" dirty="0" smtClean="0"/>
              <a:t>Questo sistema consiste di tre carrucole, due corde e un peso. La carrucola superiore è attaccata al soffitto. Le altre carrucole si muovono liberamente su e giù. La corda superiore è attaccata al soffitto da un lato, passa sotto la carrucola di mezzo e sopra la carrucola superiore ed è libera all’altra estremità. La corda inferiore è attaccata al soffitto con una estremità. Passa sotto la carrucola inferiore ed e’ attaccata alla carrucola di mezzo all’altra estremità. Il peso è sospeso alla carrucola inferiore. Quando l’estremità libera della corda superiore  viene tirata, la corda si muove sopra la carrucola superiore e sotto la carrucola di mezzo e tira su la carrucola di mezzo. Questo fa si che la corda inferiore si muova sotto la carrucola inferiore e tiri su il peso.&gt;&gt; (</a:t>
            </a:r>
            <a:r>
              <a:rPr lang="it-IT" sz="1800" dirty="0" err="1" smtClean="0"/>
              <a:t>Hegarty</a:t>
            </a:r>
            <a:r>
              <a:rPr lang="it-IT" sz="1800" dirty="0" smtClean="0"/>
              <a:t>, Carpenter, Just, 1991, p.655).</a:t>
            </a:r>
            <a:endParaRPr lang="it-IT" sz="1800" dirty="0"/>
          </a:p>
        </p:txBody>
      </p:sp>
      <p:pic>
        <p:nvPicPr>
          <p:cNvPr id="9" name="Immagine 8" descr="pulley1.jpg"/>
          <p:cNvPicPr/>
          <p:nvPr/>
        </p:nvPicPr>
        <p:blipFill>
          <a:blip r:embed="rId2" cstate="print"/>
          <a:stretch>
            <a:fillRect/>
          </a:stretch>
        </p:blipFill>
        <p:spPr>
          <a:xfrm>
            <a:off x="4429124" y="428605"/>
            <a:ext cx="4500594" cy="5500725"/>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82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5"/>
          <p:cNvSpPr>
            <a:spLocks noGrp="1"/>
          </p:cNvSpPr>
          <p:nvPr>
            <p:ph type="sldNum" sz="quarter" idx="12"/>
          </p:nvPr>
        </p:nvSpPr>
        <p:spPr>
          <a:noFill/>
        </p:spPr>
        <p:txBody>
          <a:bodyPr/>
          <a:lstStyle/>
          <a:p>
            <a:fld id="{C3DAB571-F9AC-4F16-8799-875E1407CA06}" type="slidenum">
              <a:rPr lang="it-IT" smtClean="0"/>
              <a:pPr/>
              <a:t>29</a:t>
            </a:fld>
            <a:endParaRPr lang="it-IT" smtClean="0"/>
          </a:p>
        </p:txBody>
      </p:sp>
      <p:sp>
        <p:nvSpPr>
          <p:cNvPr id="13315" name="Rectangle 2"/>
          <p:cNvSpPr>
            <a:spLocks noGrp="1" noChangeArrowheads="1"/>
          </p:cNvSpPr>
          <p:nvPr>
            <p:ph type="title"/>
          </p:nvPr>
        </p:nvSpPr>
        <p:spPr>
          <a:xfrm>
            <a:off x="323850" y="188913"/>
            <a:ext cx="7772400" cy="863600"/>
          </a:xfrm>
        </p:spPr>
        <p:txBody>
          <a:bodyPr/>
          <a:lstStyle/>
          <a:p>
            <a:pPr algn="l" eaLnBrk="1" hangingPunct="1"/>
            <a:r>
              <a:rPr lang="it-IT" sz="3600" smtClean="0">
                <a:latin typeface="Verdana" pitchFamily="34" charset="0"/>
              </a:rPr>
              <a:t>3 Organizzazione</a:t>
            </a:r>
          </a:p>
        </p:txBody>
      </p:sp>
      <p:sp>
        <p:nvSpPr>
          <p:cNvPr id="13316" name="Rectangle 3"/>
          <p:cNvSpPr>
            <a:spLocks noGrp="1" noChangeArrowheads="1"/>
          </p:cNvSpPr>
          <p:nvPr>
            <p:ph type="body" idx="1"/>
          </p:nvPr>
        </p:nvSpPr>
        <p:spPr>
          <a:xfrm>
            <a:off x="323850" y="1196975"/>
            <a:ext cx="7772400" cy="4114800"/>
          </a:xfrm>
        </p:spPr>
        <p:txBody>
          <a:bodyPr/>
          <a:lstStyle/>
          <a:p>
            <a:pPr eaLnBrk="1" hangingPunct="1">
              <a:lnSpc>
                <a:spcPct val="80000"/>
              </a:lnSpc>
              <a:buFontTx/>
              <a:buNone/>
            </a:pPr>
            <a:r>
              <a:rPr lang="it-IT" sz="2400" dirty="0" smtClean="0">
                <a:latin typeface="Verdana" pitchFamily="34" charset="0"/>
              </a:rPr>
              <a:t>Fornisce uno schema  che mostra l’organizzazione del testo, le relazioni tra gli elementi descritti</a:t>
            </a:r>
          </a:p>
          <a:p>
            <a:pPr eaLnBrk="1" hangingPunct="1">
              <a:lnSpc>
                <a:spcPct val="80000"/>
              </a:lnSpc>
            </a:pPr>
            <a:endParaRPr lang="it-IT" sz="2400" dirty="0" smtClean="0">
              <a:latin typeface="Verdana" pitchFamily="34" charset="0"/>
            </a:endParaRPr>
          </a:p>
          <a:p>
            <a:pPr eaLnBrk="1" hangingPunct="1">
              <a:lnSpc>
                <a:spcPct val="80000"/>
              </a:lnSpc>
            </a:pPr>
            <a:r>
              <a:rPr lang="it-IT" sz="2000" dirty="0" smtClean="0">
                <a:latin typeface="Verdana" pitchFamily="34" charset="0"/>
              </a:rPr>
              <a:t>Pro. </a:t>
            </a:r>
          </a:p>
          <a:p>
            <a:pPr lvl="1" eaLnBrk="1" hangingPunct="1">
              <a:lnSpc>
                <a:spcPct val="80000"/>
              </a:lnSpc>
              <a:buFontTx/>
              <a:buNone/>
            </a:pPr>
            <a:r>
              <a:rPr lang="it-IT" sz="1800" dirty="0" smtClean="0">
                <a:latin typeface="Verdana" pitchFamily="34" charset="0"/>
              </a:rPr>
              <a:t>dà organizzazione e </a:t>
            </a:r>
          </a:p>
          <a:p>
            <a:pPr lvl="1" eaLnBrk="1" hangingPunct="1">
              <a:lnSpc>
                <a:spcPct val="80000"/>
              </a:lnSpc>
              <a:buFontTx/>
              <a:buNone/>
            </a:pPr>
            <a:r>
              <a:rPr lang="it-IT" sz="1800" dirty="0" smtClean="0">
                <a:latin typeface="Verdana" pitchFamily="34" charset="0"/>
              </a:rPr>
              <a:t>coerenza al testo</a:t>
            </a:r>
          </a:p>
          <a:p>
            <a:pPr lvl="1" eaLnBrk="1" hangingPunct="1">
              <a:lnSpc>
                <a:spcPct val="80000"/>
              </a:lnSpc>
              <a:buFontTx/>
              <a:buNone/>
            </a:pPr>
            <a:r>
              <a:rPr lang="it-IT" sz="1800" dirty="0" smtClean="0">
                <a:latin typeface="Verdana" pitchFamily="34" charset="0"/>
              </a:rPr>
              <a:t>Migliore comprensione e ricordo</a:t>
            </a:r>
          </a:p>
          <a:p>
            <a:pPr eaLnBrk="1" hangingPunct="1">
              <a:lnSpc>
                <a:spcPct val="80000"/>
              </a:lnSpc>
            </a:pPr>
            <a:endParaRPr lang="it-IT" sz="2000" dirty="0" smtClean="0">
              <a:latin typeface="Verdana" pitchFamily="34" charset="0"/>
            </a:endParaRPr>
          </a:p>
          <a:p>
            <a:pPr eaLnBrk="1" hangingPunct="1">
              <a:lnSpc>
                <a:spcPct val="80000"/>
              </a:lnSpc>
              <a:buFontTx/>
              <a:buNone/>
            </a:pPr>
            <a:r>
              <a:rPr lang="it-IT" sz="2000" dirty="0" smtClean="0">
                <a:latin typeface="Verdana" pitchFamily="34" charset="0"/>
              </a:rPr>
              <a:t>esempi:</a:t>
            </a:r>
          </a:p>
          <a:p>
            <a:pPr lvl="1" eaLnBrk="1" hangingPunct="1">
              <a:lnSpc>
                <a:spcPct val="80000"/>
              </a:lnSpc>
              <a:buFontTx/>
              <a:buNone/>
            </a:pPr>
            <a:r>
              <a:rPr lang="it-IT" sz="1800" dirty="0" smtClean="0">
                <a:latin typeface="Verdana" pitchFamily="34" charset="0"/>
              </a:rPr>
              <a:t>Una mappa di un  sentiero</a:t>
            </a:r>
          </a:p>
          <a:p>
            <a:pPr lvl="1" eaLnBrk="1" hangingPunct="1">
              <a:lnSpc>
                <a:spcPct val="80000"/>
              </a:lnSpc>
              <a:buFontTx/>
              <a:buNone/>
            </a:pPr>
            <a:r>
              <a:rPr lang="it-IT" sz="1800" dirty="0" smtClean="0">
                <a:latin typeface="Verdana" pitchFamily="34" charset="0"/>
              </a:rPr>
              <a:t>la serie di passi per svolgere</a:t>
            </a:r>
          </a:p>
          <a:p>
            <a:pPr lvl="1" eaLnBrk="1" hangingPunct="1">
              <a:lnSpc>
                <a:spcPct val="80000"/>
              </a:lnSpc>
              <a:buFontTx/>
              <a:buNone/>
            </a:pPr>
            <a:r>
              <a:rPr lang="it-IT" sz="1800" dirty="0" smtClean="0">
                <a:latin typeface="Verdana" pitchFamily="34" charset="0"/>
              </a:rPr>
              <a:t> una procedura</a:t>
            </a:r>
          </a:p>
        </p:txBody>
      </p:sp>
      <p:pic>
        <p:nvPicPr>
          <p:cNvPr id="13317" name="Picture 5"/>
          <p:cNvPicPr>
            <a:picLocks noChangeAspect="1" noChangeArrowheads="1"/>
          </p:cNvPicPr>
          <p:nvPr/>
        </p:nvPicPr>
        <p:blipFill>
          <a:blip r:embed="rId2" cstate="print"/>
          <a:srcRect/>
          <a:stretch>
            <a:fillRect/>
          </a:stretch>
        </p:blipFill>
        <p:spPr bwMode="auto">
          <a:xfrm>
            <a:off x="5435600" y="3357563"/>
            <a:ext cx="2419350" cy="2514600"/>
          </a:xfrm>
          <a:prstGeom prst="rect">
            <a:avLst/>
          </a:prstGeom>
          <a:noFill/>
          <a:ln w="9525">
            <a:noFill/>
            <a:miter lim="800000"/>
            <a:headEnd/>
            <a:tailEnd/>
          </a:ln>
        </p:spPr>
      </p:pic>
      <p:sp>
        <p:nvSpPr>
          <p:cNvPr id="13318" name="Text Box 6"/>
          <p:cNvSpPr txBox="1">
            <a:spLocks noChangeArrowheads="1"/>
          </p:cNvSpPr>
          <p:nvPr/>
        </p:nvSpPr>
        <p:spPr bwMode="auto">
          <a:xfrm>
            <a:off x="5435600" y="5734050"/>
            <a:ext cx="3240088" cy="701675"/>
          </a:xfrm>
          <a:prstGeom prst="rect">
            <a:avLst/>
          </a:prstGeom>
          <a:noFill/>
          <a:ln w="9525">
            <a:noFill/>
            <a:miter lim="800000"/>
            <a:headEnd/>
            <a:tailEnd/>
          </a:ln>
        </p:spPr>
        <p:txBody>
          <a:bodyPr>
            <a:spAutoFit/>
          </a:bodyPr>
          <a:lstStyle/>
          <a:p>
            <a:pPr>
              <a:spcBef>
                <a:spcPct val="50000"/>
              </a:spcBef>
            </a:pPr>
            <a:r>
              <a:rPr lang="it-IT" sz="2000" i="1">
                <a:latin typeface="Verdana" pitchFamily="34" charset="0"/>
              </a:rPr>
              <a:t>Come si fa la respirazione artificiale</a:t>
            </a:r>
          </a:p>
        </p:txBody>
      </p:sp>
    </p:spTree>
    <p:extLst>
      <p:ext uri="{BB962C8B-B14F-4D97-AF65-F5344CB8AC3E}">
        <p14:creationId xmlns:p14="http://schemas.microsoft.com/office/powerpoint/2010/main" val="272366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84213" y="549275"/>
            <a:ext cx="4608512" cy="865188"/>
          </a:xfrm>
        </p:spPr>
        <p:txBody>
          <a:bodyPr/>
          <a:lstStyle/>
          <a:p>
            <a:pPr eaLnBrk="1" hangingPunct="1">
              <a:lnSpc>
                <a:spcPct val="80000"/>
              </a:lnSpc>
              <a:buFontTx/>
              <a:buNone/>
            </a:pPr>
            <a:r>
              <a:rPr lang="it-IT" dirty="0" smtClean="0"/>
              <a:t>Le figure: </a:t>
            </a:r>
          </a:p>
          <a:p>
            <a:pPr eaLnBrk="1" hangingPunct="1">
              <a:lnSpc>
                <a:spcPct val="80000"/>
              </a:lnSpc>
              <a:buFontTx/>
              <a:buNone/>
            </a:pPr>
            <a:endParaRPr lang="it-IT" sz="2400" dirty="0" smtClean="0"/>
          </a:p>
          <a:p>
            <a:pPr lvl="2" eaLnBrk="1" hangingPunct="1">
              <a:lnSpc>
                <a:spcPct val="80000"/>
              </a:lnSpc>
              <a:buFontTx/>
              <a:buNone/>
            </a:pPr>
            <a:r>
              <a:rPr lang="it-IT" sz="2800" dirty="0" smtClean="0"/>
              <a:t>Usate da sempre per insegnare, informare, divulgare</a:t>
            </a:r>
          </a:p>
          <a:p>
            <a:pPr lvl="2" eaLnBrk="1" hangingPunct="1">
              <a:lnSpc>
                <a:spcPct val="80000"/>
              </a:lnSpc>
              <a:buFontTx/>
              <a:buNone/>
            </a:pPr>
            <a:endParaRPr lang="it-IT" sz="2000" dirty="0" smtClean="0"/>
          </a:p>
        </p:txBody>
      </p:sp>
      <p:pic>
        <p:nvPicPr>
          <p:cNvPr id="21507" name="Picture 5" descr="ty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623" y="2492896"/>
            <a:ext cx="6265862"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6661150" y="332656"/>
            <a:ext cx="223202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800" dirty="0"/>
              <a:t>Carte geografiche</a:t>
            </a:r>
          </a:p>
          <a:p>
            <a:pPr eaLnBrk="1" hangingPunct="1">
              <a:spcBef>
                <a:spcPct val="50000"/>
              </a:spcBef>
            </a:pPr>
            <a:r>
              <a:rPr lang="it-IT" sz="2800" dirty="0"/>
              <a:t>Dipinti</a:t>
            </a:r>
          </a:p>
          <a:p>
            <a:pPr eaLnBrk="1" hangingPunct="1">
              <a:spcBef>
                <a:spcPct val="50000"/>
              </a:spcBef>
            </a:pPr>
            <a:r>
              <a:rPr lang="it-IT" sz="2800" dirty="0"/>
              <a:t>Tassonomie </a:t>
            </a:r>
          </a:p>
          <a:p>
            <a:pPr eaLnBrk="1" hangingPunct="1">
              <a:spcBef>
                <a:spcPct val="50000"/>
              </a:spcBef>
            </a:pPr>
            <a:r>
              <a:rPr lang="it-IT" sz="2800" dirty="0"/>
              <a:t>Modelli anatomici</a:t>
            </a:r>
          </a:p>
          <a:p>
            <a:pPr eaLnBrk="1" hangingPunct="1">
              <a:spcBef>
                <a:spcPct val="50000"/>
              </a:spcBef>
            </a:pPr>
            <a:r>
              <a:rPr lang="it-IT" sz="2800" dirty="0"/>
              <a:t>Modelli scientifici</a:t>
            </a:r>
          </a:p>
          <a:p>
            <a:pPr eaLnBrk="1" hangingPunct="1">
              <a:spcBef>
                <a:spcPct val="50000"/>
              </a:spcBef>
            </a:pPr>
            <a:r>
              <a:rPr lang="it-IT" sz="2800" dirty="0"/>
              <a:t>Libri illustrati</a:t>
            </a:r>
          </a:p>
        </p:txBody>
      </p:sp>
      <p:sp>
        <p:nvSpPr>
          <p:cNvPr id="21509"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FBF6DA-CCD8-4EEF-BDD1-A5F93F055FA7}" type="slidenum">
              <a:rPr lang="it-IT" smtClean="0"/>
              <a:pPr eaLnBrk="1" hangingPunct="1"/>
              <a:t>3</a:t>
            </a:fld>
            <a:endParaRPr lang="it-IT" smtClean="0"/>
          </a:p>
        </p:txBody>
      </p:sp>
      <p:sp>
        <p:nvSpPr>
          <p:cNvPr id="21510" name="Segnaposto piè di pagina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5"/>
          <p:cNvSpPr>
            <a:spLocks noGrp="1"/>
          </p:cNvSpPr>
          <p:nvPr>
            <p:ph type="sldNum" sz="quarter" idx="12"/>
          </p:nvPr>
        </p:nvSpPr>
        <p:spPr>
          <a:noFill/>
        </p:spPr>
        <p:txBody>
          <a:bodyPr/>
          <a:lstStyle/>
          <a:p>
            <a:fld id="{6B9DE2AD-1004-4867-8D95-7CA5BEDC16E1}" type="slidenum">
              <a:rPr lang="it-IT" smtClean="0"/>
              <a:pPr/>
              <a:t>30</a:t>
            </a:fld>
            <a:endParaRPr lang="it-IT" smtClean="0"/>
          </a:p>
        </p:txBody>
      </p:sp>
      <p:sp>
        <p:nvSpPr>
          <p:cNvPr id="14339" name="Rectangle 2"/>
          <p:cNvSpPr>
            <a:spLocks noGrp="1" noChangeArrowheads="1"/>
          </p:cNvSpPr>
          <p:nvPr>
            <p:ph type="title"/>
          </p:nvPr>
        </p:nvSpPr>
        <p:spPr/>
        <p:txBody>
          <a:bodyPr/>
          <a:lstStyle/>
          <a:p>
            <a:pPr algn="l" eaLnBrk="1" hangingPunct="1"/>
            <a:r>
              <a:rPr lang="it-IT" sz="3200" smtClean="0">
                <a:latin typeface="Verdana" pitchFamily="34" charset="0"/>
              </a:rPr>
              <a:t>Esempio – fig. Organizzativa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mappa che mostra il cammino che bisogna fare per raggiungere una destinazione</a:t>
            </a:r>
          </a:p>
        </p:txBody>
      </p:sp>
      <p:sp>
        <p:nvSpPr>
          <p:cNvPr id="14340" name="Rectangle 4"/>
          <p:cNvSpPr>
            <a:spLocks noChangeArrowheads="1"/>
          </p:cNvSpPr>
          <p:nvPr/>
        </p:nvSpPr>
        <p:spPr bwMode="auto">
          <a:xfrm>
            <a:off x="684213" y="1989138"/>
            <a:ext cx="7772400" cy="4114800"/>
          </a:xfrm>
          <a:prstGeom prst="rect">
            <a:avLst/>
          </a:prstGeom>
          <a:noFill/>
          <a:ln w="9525">
            <a:noFill/>
            <a:miter lim="800000"/>
            <a:headEnd/>
            <a:tailEnd/>
          </a:ln>
        </p:spPr>
        <p:txBody>
          <a:bodyPr/>
          <a:lstStyle/>
          <a:p>
            <a:pPr marL="342900" indent="-342900">
              <a:spcBef>
                <a:spcPct val="20000"/>
              </a:spcBef>
              <a:buFontTx/>
              <a:buChar char="•"/>
            </a:pPr>
            <a:endParaRPr lang="it-IT"/>
          </a:p>
        </p:txBody>
      </p:sp>
      <p:pic>
        <p:nvPicPr>
          <p:cNvPr id="14341" name="Picture 5" descr="mappa"/>
          <p:cNvPicPr>
            <a:picLocks noChangeAspect="1" noChangeArrowheads="1"/>
          </p:cNvPicPr>
          <p:nvPr/>
        </p:nvPicPr>
        <p:blipFill>
          <a:blip r:embed="rId2" cstate="print"/>
          <a:srcRect r="19354" b="23090"/>
          <a:stretch>
            <a:fillRect/>
          </a:stretch>
        </p:blipFill>
        <p:spPr bwMode="auto">
          <a:xfrm>
            <a:off x="4643438" y="2276475"/>
            <a:ext cx="3622675" cy="4581525"/>
          </a:xfrm>
          <a:prstGeom prst="rect">
            <a:avLst/>
          </a:prstGeom>
          <a:noFill/>
          <a:ln w="9525">
            <a:noFill/>
            <a:miter lim="800000"/>
            <a:headEnd/>
            <a:tailEnd/>
          </a:ln>
        </p:spPr>
      </p:pic>
      <p:sp>
        <p:nvSpPr>
          <p:cNvPr id="14342" name="Text Box 6"/>
          <p:cNvSpPr txBox="1">
            <a:spLocks noChangeArrowheads="1"/>
          </p:cNvSpPr>
          <p:nvPr/>
        </p:nvSpPr>
        <p:spPr bwMode="auto">
          <a:xfrm>
            <a:off x="827088" y="3644900"/>
            <a:ext cx="2736850" cy="1311275"/>
          </a:xfrm>
          <a:prstGeom prst="rect">
            <a:avLst/>
          </a:prstGeom>
          <a:noFill/>
          <a:ln w="9525">
            <a:noFill/>
            <a:miter lim="800000"/>
            <a:headEnd/>
            <a:tailEnd/>
          </a:ln>
        </p:spPr>
        <p:txBody>
          <a:bodyPr>
            <a:spAutoFit/>
          </a:bodyPr>
          <a:lstStyle/>
          <a:p>
            <a:pPr>
              <a:spcBef>
                <a:spcPct val="50000"/>
              </a:spcBef>
            </a:pPr>
            <a:r>
              <a:rPr lang="it-IT">
                <a:latin typeface="Verdana" pitchFamily="34" charset="0"/>
              </a:rPr>
              <a:t>Sintetica</a:t>
            </a:r>
          </a:p>
          <a:p>
            <a:pPr>
              <a:spcBef>
                <a:spcPct val="50000"/>
              </a:spcBef>
            </a:pPr>
            <a:r>
              <a:rPr lang="it-IT">
                <a:latin typeface="Verdana" pitchFamily="34" charset="0"/>
              </a:rPr>
              <a:t>simultanea</a:t>
            </a:r>
          </a:p>
        </p:txBody>
      </p:sp>
    </p:spTree>
    <p:extLst>
      <p:ext uri="{BB962C8B-B14F-4D97-AF65-F5344CB8AC3E}">
        <p14:creationId xmlns:p14="http://schemas.microsoft.com/office/powerpoint/2010/main" val="2717424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DA41AE99-F3DD-4FEC-9C84-04338A6E32A5}" type="slidenum">
              <a:rPr lang="it-IT" smtClean="0"/>
              <a:pPr/>
              <a:t>31</a:t>
            </a:fld>
            <a:endParaRPr lang="it-IT" smtClean="0"/>
          </a:p>
        </p:txBody>
      </p:sp>
      <p:sp>
        <p:nvSpPr>
          <p:cNvPr id="18435" name="Rectangle 2"/>
          <p:cNvSpPr>
            <a:spLocks noGrp="1" noChangeArrowheads="1"/>
          </p:cNvSpPr>
          <p:nvPr>
            <p:ph type="title"/>
          </p:nvPr>
        </p:nvSpPr>
        <p:spPr>
          <a:xfrm>
            <a:off x="611188" y="333375"/>
            <a:ext cx="7772400" cy="874713"/>
          </a:xfrm>
        </p:spPr>
        <p:txBody>
          <a:bodyPr/>
          <a:lstStyle/>
          <a:p>
            <a:pPr algn="l" eaLnBrk="1" hangingPunct="1"/>
            <a:r>
              <a:rPr lang="it-IT" sz="3600" smtClean="0">
                <a:latin typeface="Verdana" pitchFamily="34" charset="0"/>
              </a:rPr>
              <a:t>4 Interpretazione</a:t>
            </a:r>
          </a:p>
        </p:txBody>
      </p:sp>
      <p:sp>
        <p:nvSpPr>
          <p:cNvPr id="18436" name="Rectangle 3"/>
          <p:cNvSpPr>
            <a:spLocks noGrp="1" noChangeArrowheads="1"/>
          </p:cNvSpPr>
          <p:nvPr>
            <p:ph type="body" idx="1"/>
          </p:nvPr>
        </p:nvSpPr>
        <p:spPr>
          <a:xfrm>
            <a:off x="323528" y="2276872"/>
            <a:ext cx="8136904" cy="4114800"/>
          </a:xfrm>
        </p:spPr>
        <p:txBody>
          <a:bodyPr/>
          <a:lstStyle/>
          <a:p>
            <a:pPr eaLnBrk="1" hangingPunct="1">
              <a:lnSpc>
                <a:spcPct val="80000"/>
              </a:lnSpc>
              <a:buFontTx/>
              <a:buNone/>
            </a:pPr>
            <a:r>
              <a:rPr lang="it-IT" sz="2800" dirty="0" smtClean="0">
                <a:latin typeface="Verdana" pitchFamily="34" charset="0"/>
              </a:rPr>
              <a:t>Migliora la comprensibilità di un concetto o testo difficile.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Consente di superare una situazione di stallo.</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Suggerisce uno schema di interpretazione.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endParaRPr lang="it-IT" sz="2800" i="1" dirty="0" smtClean="0">
              <a:latin typeface="Verdana" pitchFamily="34" charset="0"/>
            </a:endParaRPr>
          </a:p>
          <a:p>
            <a:pPr eaLnBrk="1" hangingPunct="1">
              <a:lnSpc>
                <a:spcPct val="80000"/>
              </a:lnSpc>
            </a:pPr>
            <a:endParaRPr lang="it-IT" sz="2400" dirty="0" smtClean="0"/>
          </a:p>
        </p:txBody>
      </p:sp>
    </p:spTree>
    <p:extLst>
      <p:ext uri="{BB962C8B-B14F-4D97-AF65-F5344CB8AC3E}">
        <p14:creationId xmlns:p14="http://schemas.microsoft.com/office/powerpoint/2010/main" val="3234850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p:txBody>
          <a:bodyPr/>
          <a:lstStyle/>
          <a:p>
            <a:r>
              <a:rPr lang="it-IT" smtClean="0"/>
              <a:t>Testo difficile</a:t>
            </a:r>
          </a:p>
        </p:txBody>
      </p:sp>
      <p:sp>
        <p:nvSpPr>
          <p:cNvPr id="20483" name="Segnaposto contenuto 6"/>
          <p:cNvSpPr>
            <a:spLocks noGrp="1"/>
          </p:cNvSpPr>
          <p:nvPr>
            <p:ph idx="1"/>
          </p:nvPr>
        </p:nvSpPr>
        <p:spPr/>
        <p:txBody>
          <a:bodyPr/>
          <a:lstStyle/>
          <a:p>
            <a:r>
              <a:rPr lang="it-IT" sz="2000" i="1" dirty="0" smtClean="0"/>
              <a:t>Se i palloncini scoppiassero il suono non raggiungerebbe più la sua meta perché il tutto verrebbe a trovarsi troppo lontano dal piano giusto, anche una finestra chiusa impedirebbe al suono di arrivare dove deve arrivare poiché la maggior parte degli edifici tende ad essere bene isolata. Data che l’intera operazione dipende da un flusso continuo di elettricità, se il cavo si rompesse questo anche creerebbe dei problemi , naturalmente l’individuo potrebbe urlare, ma la voce umana non arriva così lontano. Un ulteriore problema è che una corda dello strumento potrebbe rompersi, se ciò succedesse non ci sarebbe più accompagnamento al messaggio. È chiaro che la situazione migliore chiederebbe un a minor distanza, allora ci sarebbero meno problemi potenziali, meglio di tutto sarebbe se ci fosse contatto faccia a faccia.</a:t>
            </a:r>
            <a:endParaRPr lang="it-IT" sz="2000" dirty="0" smtClean="0"/>
          </a:p>
          <a:p>
            <a:endParaRPr lang="it-IT" dirty="0" smtClean="0"/>
          </a:p>
        </p:txBody>
      </p:sp>
      <p:sp>
        <p:nvSpPr>
          <p:cNvPr id="20484" name="Segnaposto numero diapositiva 4"/>
          <p:cNvSpPr>
            <a:spLocks noGrp="1"/>
          </p:cNvSpPr>
          <p:nvPr>
            <p:ph type="sldNum" sz="quarter" idx="12"/>
          </p:nvPr>
        </p:nvSpPr>
        <p:spPr>
          <a:noFill/>
        </p:spPr>
        <p:txBody>
          <a:bodyPr/>
          <a:lstStyle/>
          <a:p>
            <a:fld id="{1739C789-1D0A-4A2D-9B0A-1047DB8560A1}" type="slidenum">
              <a:rPr lang="it-IT" smtClean="0"/>
              <a:pPr/>
              <a:t>32</a:t>
            </a:fld>
            <a:endParaRPr lang="it-IT" smtClean="0"/>
          </a:p>
        </p:txBody>
      </p:sp>
    </p:spTree>
    <p:extLst>
      <p:ext uri="{BB962C8B-B14F-4D97-AF65-F5344CB8AC3E}">
        <p14:creationId xmlns:p14="http://schemas.microsoft.com/office/powerpoint/2010/main" val="1738387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6"/>
          <p:cNvSpPr>
            <a:spLocks noGrp="1"/>
          </p:cNvSpPr>
          <p:nvPr>
            <p:ph type="title"/>
          </p:nvPr>
        </p:nvSpPr>
        <p:spPr/>
        <p:txBody>
          <a:bodyPr/>
          <a:lstStyle/>
          <a:p>
            <a:r>
              <a:rPr lang="it-IT" sz="4000" smtClean="0"/>
              <a:t>Figura utile per l’interpretazione</a:t>
            </a:r>
          </a:p>
        </p:txBody>
      </p:sp>
      <p:pic>
        <p:nvPicPr>
          <p:cNvPr id="21507" name="Segnaposto contenuto 5" descr="C:\Documenti\corso 2003\e-learning\romeo.tif"/>
          <p:cNvPicPr>
            <a:picLocks noGrp="1"/>
          </p:cNvPicPr>
          <p:nvPr>
            <p:ph idx="1"/>
          </p:nvPr>
        </p:nvPicPr>
        <p:blipFill>
          <a:blip r:embed="rId2" cstate="print"/>
          <a:srcRect/>
          <a:stretch>
            <a:fillRect/>
          </a:stretch>
        </p:blipFill>
        <p:spPr>
          <a:xfrm>
            <a:off x="1142976" y="1500174"/>
            <a:ext cx="3917965" cy="5667386"/>
          </a:xfrm>
        </p:spPr>
      </p:pic>
      <p:sp>
        <p:nvSpPr>
          <p:cNvPr id="21508" name="Segnaposto numero diapositiva 4"/>
          <p:cNvSpPr>
            <a:spLocks noGrp="1"/>
          </p:cNvSpPr>
          <p:nvPr>
            <p:ph type="sldNum" sz="quarter" idx="12"/>
          </p:nvPr>
        </p:nvSpPr>
        <p:spPr>
          <a:noFill/>
        </p:spPr>
        <p:txBody>
          <a:bodyPr/>
          <a:lstStyle/>
          <a:p>
            <a:fld id="{AE1BCBB7-36A7-4D49-BEB0-14CEEBE33C87}" type="slidenum">
              <a:rPr lang="it-IT" smtClean="0"/>
              <a:pPr/>
              <a:t>33</a:t>
            </a:fld>
            <a:endParaRPr lang="it-IT" smtClean="0"/>
          </a:p>
        </p:txBody>
      </p:sp>
    </p:spTree>
    <p:extLst>
      <p:ext uri="{BB962C8B-B14F-4D97-AF65-F5344CB8AC3E}">
        <p14:creationId xmlns:p14="http://schemas.microsoft.com/office/powerpoint/2010/main" val="86170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4C1D0730-296D-4239-B709-981ACBB52F82}" type="slidenum">
              <a:rPr lang="it-IT" smtClean="0"/>
              <a:pPr>
                <a:defRPr/>
              </a:pPr>
              <a:t>4</a:t>
            </a:fld>
            <a:endParaRPr lang="it-IT"/>
          </a:p>
        </p:txBody>
      </p:sp>
      <p:sp>
        <p:nvSpPr>
          <p:cNvPr id="3" name="CasellaDiTesto 2"/>
          <p:cNvSpPr txBox="1"/>
          <p:nvPr/>
        </p:nvSpPr>
        <p:spPr>
          <a:xfrm>
            <a:off x="251520" y="260648"/>
            <a:ext cx="5472608" cy="800219"/>
          </a:xfrm>
          <a:prstGeom prst="rect">
            <a:avLst/>
          </a:prstGeom>
          <a:noFill/>
        </p:spPr>
        <p:txBody>
          <a:bodyPr wrap="square" rtlCol="0">
            <a:spAutoFit/>
          </a:bodyPr>
          <a:lstStyle/>
          <a:p>
            <a:r>
              <a:rPr lang="it-IT" sz="2800" dirty="0" smtClean="0"/>
              <a:t>Oggi è più facile</a:t>
            </a:r>
          </a:p>
          <a:p>
            <a:r>
              <a:rPr lang="it-IT" u="sng" dirty="0" smtClean="0">
                <a:hlinkClick r:id="rId2"/>
              </a:rPr>
              <a:t>http://commons.wikimedia.org/wiki/Main_Page</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395536" y="1268760"/>
            <a:ext cx="8447584" cy="5279740"/>
          </a:xfrm>
          <a:prstGeom prst="rect">
            <a:avLst/>
          </a:prstGeom>
          <a:noFill/>
          <a:ln w="9525">
            <a:noFill/>
            <a:miter lim="800000"/>
            <a:headEnd/>
            <a:tailEnd/>
          </a:ln>
        </p:spPr>
      </p:pic>
    </p:spTree>
    <p:extLst>
      <p:ext uri="{BB962C8B-B14F-4D97-AF65-F5344CB8AC3E}">
        <p14:creationId xmlns:p14="http://schemas.microsoft.com/office/powerpoint/2010/main" val="213645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4C1D0730-296D-4239-B709-981ACBB52F82}" type="slidenum">
              <a:rPr lang="it-IT" smtClean="0"/>
              <a:pPr>
                <a:defRPr/>
              </a:pPr>
              <a:t>5</a:t>
            </a:fld>
            <a:endParaRPr lang="it-IT"/>
          </a:p>
        </p:txBody>
      </p:sp>
      <p:pic>
        <p:nvPicPr>
          <p:cNvPr id="3" name="Immagine 2"/>
          <p:cNvPicPr/>
          <p:nvPr/>
        </p:nvPicPr>
        <p:blipFill>
          <a:blip r:embed="rId2" cstate="print"/>
          <a:srcRect/>
          <a:stretch>
            <a:fillRect/>
          </a:stretch>
        </p:blipFill>
        <p:spPr bwMode="auto">
          <a:xfrm>
            <a:off x="251520" y="1772817"/>
            <a:ext cx="6624736" cy="4032448"/>
          </a:xfrm>
          <a:prstGeom prst="rect">
            <a:avLst/>
          </a:prstGeom>
          <a:noFill/>
          <a:ln w="9525">
            <a:noFill/>
            <a:miter lim="800000"/>
            <a:headEnd/>
            <a:tailEnd/>
          </a:ln>
        </p:spPr>
      </p:pic>
      <p:sp>
        <p:nvSpPr>
          <p:cNvPr id="4" name="CasellaDiTesto 3"/>
          <p:cNvSpPr txBox="1"/>
          <p:nvPr/>
        </p:nvSpPr>
        <p:spPr>
          <a:xfrm>
            <a:off x="323528" y="188640"/>
            <a:ext cx="8136904" cy="2123658"/>
          </a:xfrm>
          <a:prstGeom prst="rect">
            <a:avLst/>
          </a:prstGeom>
          <a:noFill/>
        </p:spPr>
        <p:txBody>
          <a:bodyPr wrap="square" rtlCol="0">
            <a:spAutoFit/>
          </a:bodyPr>
          <a:lstStyle/>
          <a:p>
            <a:r>
              <a:rPr lang="it-IT" sz="2400" b="1" dirty="0" smtClean="0"/>
              <a:t>E poi: sono cambiate le caratteristiche dei lettori</a:t>
            </a:r>
            <a:r>
              <a:rPr lang="it-IT" sz="2400" dirty="0" smtClean="0"/>
              <a:t> </a:t>
            </a:r>
            <a:r>
              <a:rPr lang="it-IT" dirty="0" smtClean="0"/>
              <a:t>-</a:t>
            </a:r>
            <a:r>
              <a:rPr lang="it-IT" sz="1600" dirty="0" smtClean="0"/>
              <a:t>&gt; </a:t>
            </a:r>
            <a:r>
              <a:rPr lang="it-IT" dirty="0" smtClean="0"/>
              <a:t>il materiale testuale viene sempre più ridotto rispetto a quello visivo.</a:t>
            </a:r>
          </a:p>
          <a:p>
            <a:endParaRPr lang="it-IT" dirty="0" smtClean="0"/>
          </a:p>
          <a:p>
            <a:r>
              <a:rPr lang="en-US" b="1" dirty="0" smtClean="0"/>
              <a:t>Edward F. </a:t>
            </a:r>
            <a:r>
              <a:rPr lang="en-US" b="1" dirty="0" err="1" smtClean="0"/>
              <a:t>McQuarrie</a:t>
            </a:r>
            <a:r>
              <a:rPr lang="en-US" b="1" dirty="0" smtClean="0"/>
              <a:t> and Barbara J. Phillips (2008). It’s Not Your Father’s Magazine Ad, Journal of Advertising,</a:t>
            </a:r>
            <a:endParaRPr lang="it-IT" dirty="0" smtClean="0"/>
          </a:p>
          <a:p>
            <a:endParaRPr lang="it-IT" dirty="0" smtClean="0"/>
          </a:p>
          <a:p>
            <a:endParaRPr lang="it-IT" dirty="0"/>
          </a:p>
        </p:txBody>
      </p:sp>
      <p:sp>
        <p:nvSpPr>
          <p:cNvPr id="5" name="CasellaDiTesto 4"/>
          <p:cNvSpPr txBox="1"/>
          <p:nvPr/>
        </p:nvSpPr>
        <p:spPr>
          <a:xfrm>
            <a:off x="1043608" y="6309320"/>
            <a:ext cx="2160240" cy="369332"/>
          </a:xfrm>
          <a:prstGeom prst="rect">
            <a:avLst/>
          </a:prstGeom>
          <a:noFill/>
        </p:spPr>
        <p:txBody>
          <a:bodyPr wrap="square" rtlCol="0">
            <a:spAutoFit/>
          </a:bodyPr>
          <a:lstStyle/>
          <a:p>
            <a:r>
              <a:rPr lang="it-IT" dirty="0" smtClean="0"/>
              <a:t>Anni ‘60</a:t>
            </a:r>
            <a:endParaRPr lang="it-IT" dirty="0"/>
          </a:p>
        </p:txBody>
      </p:sp>
    </p:spTree>
    <p:extLst>
      <p:ext uri="{BB962C8B-B14F-4D97-AF65-F5344CB8AC3E}">
        <p14:creationId xmlns:p14="http://schemas.microsoft.com/office/powerpoint/2010/main" val="302069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4C1D0730-296D-4239-B709-981ACBB52F82}" type="slidenum">
              <a:rPr lang="it-IT" smtClean="0"/>
              <a:pPr>
                <a:defRPr/>
              </a:pPr>
              <a:t>6</a:t>
            </a:fld>
            <a:endParaRPr lang="it-IT"/>
          </a:p>
        </p:txBody>
      </p:sp>
      <p:pic>
        <p:nvPicPr>
          <p:cNvPr id="3" name="Immagine 2"/>
          <p:cNvPicPr/>
          <p:nvPr/>
        </p:nvPicPr>
        <p:blipFill>
          <a:blip r:embed="rId2" cstate="print"/>
          <a:srcRect/>
          <a:stretch>
            <a:fillRect/>
          </a:stretch>
        </p:blipFill>
        <p:spPr bwMode="auto">
          <a:xfrm>
            <a:off x="1331640" y="0"/>
            <a:ext cx="6876256" cy="5661248"/>
          </a:xfrm>
          <a:prstGeom prst="rect">
            <a:avLst/>
          </a:prstGeom>
          <a:noFill/>
          <a:ln w="9525">
            <a:noFill/>
            <a:miter lim="800000"/>
            <a:headEnd/>
            <a:tailEnd/>
          </a:ln>
        </p:spPr>
      </p:pic>
      <p:sp>
        <p:nvSpPr>
          <p:cNvPr id="4" name="CasellaDiTesto 3"/>
          <p:cNvSpPr txBox="1"/>
          <p:nvPr/>
        </p:nvSpPr>
        <p:spPr>
          <a:xfrm>
            <a:off x="755576" y="6093296"/>
            <a:ext cx="3456384" cy="369332"/>
          </a:xfrm>
          <a:prstGeom prst="rect">
            <a:avLst/>
          </a:prstGeom>
          <a:noFill/>
        </p:spPr>
        <p:txBody>
          <a:bodyPr wrap="square" rtlCol="0">
            <a:spAutoFit/>
          </a:bodyPr>
          <a:lstStyle/>
          <a:p>
            <a:r>
              <a:rPr lang="it-IT" dirty="0" smtClean="0"/>
              <a:t>Oggi: il “lettore” non legge</a:t>
            </a:r>
            <a:endParaRPr lang="it-IT" dirty="0"/>
          </a:p>
        </p:txBody>
      </p:sp>
    </p:spTree>
    <p:extLst>
      <p:ext uri="{BB962C8B-B14F-4D97-AF65-F5344CB8AC3E}">
        <p14:creationId xmlns:p14="http://schemas.microsoft.com/office/powerpoint/2010/main" val="190055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Testi e immagini</a:t>
            </a:r>
            <a:endParaRPr lang="it-IT"/>
          </a:p>
        </p:txBody>
      </p:sp>
      <p:sp>
        <p:nvSpPr>
          <p:cNvPr id="3" name="Segnaposto numero diapositiva 2"/>
          <p:cNvSpPr>
            <a:spLocks noGrp="1"/>
          </p:cNvSpPr>
          <p:nvPr>
            <p:ph type="sldNum" sz="quarter" idx="12"/>
          </p:nvPr>
        </p:nvSpPr>
        <p:spPr/>
        <p:txBody>
          <a:bodyPr/>
          <a:lstStyle/>
          <a:p>
            <a:pPr>
              <a:defRPr/>
            </a:pPr>
            <a:fld id="{2C8CD2B1-5B0B-41AF-A68F-B42000D4D60E}" type="slidenum">
              <a:rPr lang="it-IT" smtClean="0"/>
              <a:pPr>
                <a:defRPr/>
              </a:pPr>
              <a:t>7</a:t>
            </a:fld>
            <a:endParaRPr lang="it-IT"/>
          </a:p>
        </p:txBody>
      </p:sp>
      <p:pic>
        <p:nvPicPr>
          <p:cNvPr id="972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755" y="836712"/>
            <a:ext cx="6173834" cy="47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67544" y="332656"/>
            <a:ext cx="7560840" cy="369332"/>
          </a:xfrm>
          <a:prstGeom prst="rect">
            <a:avLst/>
          </a:prstGeom>
          <a:noFill/>
        </p:spPr>
        <p:txBody>
          <a:bodyPr wrap="square" rtlCol="0">
            <a:spAutoFit/>
          </a:bodyPr>
          <a:lstStyle/>
          <a:p>
            <a:r>
              <a:rPr lang="it-IT" dirty="0" smtClean="0"/>
              <a:t>Conferma dai teen</a:t>
            </a:r>
            <a:endParaRPr lang="it-IT" dirty="0"/>
          </a:p>
        </p:txBody>
      </p:sp>
    </p:spTree>
    <p:extLst>
      <p:ext uri="{BB962C8B-B14F-4D97-AF65-F5344CB8AC3E}">
        <p14:creationId xmlns:p14="http://schemas.microsoft.com/office/powerpoint/2010/main" val="346759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piè di pagina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mtClean="0"/>
              <a:t>Testi e immagini</a:t>
            </a:r>
          </a:p>
        </p:txBody>
      </p:sp>
      <p:sp>
        <p:nvSpPr>
          <p:cNvPr id="4099"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F824A-17E3-478C-8671-64C7BF76D1A0}" type="slidenum">
              <a:rPr lang="it-IT" smtClean="0"/>
              <a:pPr eaLnBrk="1" hangingPunct="1"/>
              <a:t>8</a:t>
            </a:fld>
            <a:endParaRPr lang="it-IT" smtClean="0"/>
          </a:p>
        </p:txBody>
      </p:sp>
      <p:sp>
        <p:nvSpPr>
          <p:cNvPr id="4100" name="Rectangle 2"/>
          <p:cNvSpPr>
            <a:spLocks noGrp="1" noChangeArrowheads="1"/>
          </p:cNvSpPr>
          <p:nvPr>
            <p:ph type="body" idx="1"/>
          </p:nvPr>
        </p:nvSpPr>
        <p:spPr>
          <a:xfrm>
            <a:off x="395288" y="476250"/>
            <a:ext cx="8291512" cy="5649913"/>
          </a:xfrm>
        </p:spPr>
        <p:txBody>
          <a:bodyPr/>
          <a:lstStyle/>
          <a:p>
            <a:pPr algn="just" eaLnBrk="1" hangingPunct="1">
              <a:buFontTx/>
              <a:buNone/>
              <a:tabLst>
                <a:tab pos="92075" algn="l"/>
              </a:tabLst>
            </a:pPr>
            <a:r>
              <a:rPr lang="it-IT" dirty="0" smtClean="0"/>
              <a:t>Le illustrazioni = aiuto  nella comprensione e nel ricordo.</a:t>
            </a:r>
          </a:p>
          <a:p>
            <a:pPr algn="just" eaLnBrk="1" hangingPunct="1">
              <a:buFontTx/>
              <a:buNone/>
              <a:tabLst>
                <a:tab pos="92075" algn="l"/>
              </a:tabLst>
            </a:pPr>
            <a:endParaRPr lang="it-IT" b="1" i="1" dirty="0" smtClean="0"/>
          </a:p>
          <a:p>
            <a:pPr algn="just" eaLnBrk="1" hangingPunct="1">
              <a:buFontTx/>
              <a:buNone/>
              <a:tabLst>
                <a:tab pos="92075" algn="l"/>
              </a:tabLst>
            </a:pPr>
            <a:r>
              <a:rPr lang="it-IT" b="1" i="1" dirty="0" smtClean="0"/>
              <a:t>possono:</a:t>
            </a:r>
          </a:p>
          <a:p>
            <a:pPr algn="just" eaLnBrk="1" hangingPunct="1">
              <a:buFontTx/>
              <a:buBlip>
                <a:blip r:embed="rId2"/>
              </a:buBlip>
              <a:tabLst>
                <a:tab pos="92075" algn="l"/>
              </a:tabLst>
            </a:pPr>
            <a:r>
              <a:rPr lang="it-IT" dirty="0" smtClean="0"/>
              <a:t>Aiutare a comprendere - ricordare</a:t>
            </a:r>
          </a:p>
          <a:p>
            <a:pPr algn="just" eaLnBrk="1" hangingPunct="1">
              <a:buFontTx/>
              <a:buBlip>
                <a:blip r:embed="rId2"/>
              </a:buBlip>
              <a:tabLst>
                <a:tab pos="92075" algn="l"/>
              </a:tabLst>
            </a:pPr>
            <a:r>
              <a:rPr lang="it-IT" dirty="0" smtClean="0"/>
              <a:t>mostrare la situazione descritta dal testo </a:t>
            </a:r>
          </a:p>
          <a:p>
            <a:pPr algn="just" eaLnBrk="1" hangingPunct="1">
              <a:buFontTx/>
              <a:buBlip>
                <a:blip r:embed="rId2"/>
              </a:buBlip>
              <a:tabLst>
                <a:tab pos="92075" algn="l"/>
              </a:tabLst>
            </a:pPr>
            <a:r>
              <a:rPr lang="it-IT" dirty="0" smtClean="0"/>
              <a:t>Facili da elaborare</a:t>
            </a:r>
          </a:p>
          <a:p>
            <a:pPr algn="just" eaLnBrk="1" hangingPunct="1">
              <a:buFontTx/>
              <a:buNone/>
              <a:tabLst>
                <a:tab pos="92075" algn="l"/>
              </a:tabLst>
            </a:pPr>
            <a:endParaRPr lang="it-IT" sz="2800" dirty="0" smtClean="0"/>
          </a:p>
          <a:p>
            <a:pPr algn="just" eaLnBrk="1" hangingPunct="1">
              <a:buFontTx/>
              <a:buNone/>
              <a:tabLst>
                <a:tab pos="92075" algn="l"/>
              </a:tabLst>
            </a:pPr>
            <a:endParaRPr lang="it-IT"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395536" y="692696"/>
            <a:ext cx="8229600" cy="5832648"/>
          </a:xfrm>
        </p:spPr>
        <p:txBody>
          <a:bodyPr>
            <a:normAutofit/>
          </a:bodyPr>
          <a:lstStyle/>
          <a:p>
            <a:pPr>
              <a:buNone/>
            </a:pPr>
            <a:r>
              <a:rPr lang="it-IT" dirty="0" smtClean="0"/>
              <a:t>si dice che una figura vale 10.000 parole, ma….</a:t>
            </a:r>
          </a:p>
          <a:p>
            <a:pPr>
              <a:buNone/>
            </a:pPr>
            <a:endParaRPr lang="it-IT" dirty="0" smtClean="0"/>
          </a:p>
          <a:p>
            <a:pPr eaLnBrk="1" hangingPunct="1">
              <a:buFontTx/>
              <a:buNone/>
            </a:pPr>
            <a:r>
              <a:rPr lang="it-IT" dirty="0"/>
              <a:t>Dipende dal tipo di figure </a:t>
            </a:r>
          </a:p>
          <a:p>
            <a:pPr eaLnBrk="1" hangingPunct="1">
              <a:buFontTx/>
              <a:buNone/>
            </a:pPr>
            <a:r>
              <a:rPr lang="it-IT" dirty="0"/>
              <a:t>dal rapporto figura/testo</a:t>
            </a:r>
          </a:p>
          <a:p>
            <a:pPr eaLnBrk="1" hangingPunct="1">
              <a:buFontTx/>
              <a:buNone/>
            </a:pPr>
            <a:r>
              <a:rPr lang="it-IT" dirty="0"/>
              <a:t>dal design della pagina e del </a:t>
            </a:r>
            <a:r>
              <a:rPr lang="it-IT" dirty="0" smtClean="0"/>
              <a:t>multimedia (testo e figura sono vicini)?</a:t>
            </a:r>
            <a:endParaRPr lang="it-IT" sz="2800" dirty="0"/>
          </a:p>
          <a:p>
            <a:pPr algn="just" eaLnBrk="1" hangingPunct="1">
              <a:buFontTx/>
              <a:buNone/>
              <a:tabLst>
                <a:tab pos="92075" algn="l"/>
              </a:tabLst>
            </a:pPr>
            <a:endParaRPr lang="it-IT" dirty="0" smtClean="0"/>
          </a:p>
          <a:p>
            <a:pPr algn="just" eaLnBrk="1" hangingPunct="1">
              <a:buFontTx/>
              <a:buNone/>
              <a:tabLst>
                <a:tab pos="92075" algn="l"/>
              </a:tabLst>
            </a:pPr>
            <a:r>
              <a:rPr lang="it-IT" dirty="0" smtClean="0"/>
              <a:t>dare più fonti non è sempre efficace.</a:t>
            </a:r>
          </a:p>
          <a:p>
            <a:endParaRPr lang="it-IT" i="1" dirty="0" smtClean="0"/>
          </a:p>
          <a:p>
            <a:endParaRPr lang="it-IT" i="1" dirty="0" smtClean="0"/>
          </a:p>
        </p:txBody>
      </p:sp>
      <p:sp>
        <p:nvSpPr>
          <p:cNvPr id="2" name="Segnaposto numero diapositiva 1"/>
          <p:cNvSpPr>
            <a:spLocks noGrp="1"/>
          </p:cNvSpPr>
          <p:nvPr>
            <p:ph type="sldNum" sz="quarter" idx="12"/>
          </p:nvPr>
        </p:nvSpPr>
        <p:spPr/>
        <p:txBody>
          <a:bodyPr/>
          <a:lstStyle/>
          <a:p>
            <a:pPr>
              <a:defRPr/>
            </a:pPr>
            <a:fld id="{4C1D0730-296D-4239-B709-981ACBB52F82}" type="slidenum">
              <a:rPr lang="it-IT" smtClean="0"/>
              <a:pPr>
                <a:defRPr/>
              </a:pPr>
              <a:t>9</a:t>
            </a:fld>
            <a:endParaRPr lang="it-IT"/>
          </a:p>
        </p:txBody>
      </p:sp>
    </p:spTree>
    <p:extLst>
      <p:ext uri="{BB962C8B-B14F-4D97-AF65-F5344CB8AC3E}">
        <p14:creationId xmlns:p14="http://schemas.microsoft.com/office/powerpoint/2010/main" val="26297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3220</TotalTime>
  <Words>1130</Words>
  <Application>Microsoft Office PowerPoint</Application>
  <PresentationFormat>On-screen Show (4:3)</PresentationFormat>
  <Paragraphs>188</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Symbol</vt:lpstr>
      <vt:lpstr>Verdana</vt:lpstr>
      <vt:lpstr>Struttura predefinita</vt:lpstr>
      <vt:lpstr>Immagine bitmap</vt:lpstr>
      <vt:lpstr>Comprendere i testi con le figure: vantaggi e svantaggi delle immagini, diagrammi, grafici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Integrazione di testo e figure</vt:lpstr>
      <vt:lpstr>PowerPoint Presentation</vt:lpstr>
      <vt:lpstr>II soluzione: eliminazione</vt:lpstr>
      <vt:lpstr>III soluzione: due modalità’ :</vt:lpstr>
      <vt:lpstr>    Quali sono le figure utili? Come si devono disporre nella pagina/schermo..?      </vt:lpstr>
      <vt:lpstr>Tipi di figure</vt:lpstr>
      <vt:lpstr>Hegarty, Carpenter e Just (1991): </vt:lpstr>
      <vt:lpstr>Immagini</vt:lpstr>
      <vt:lpstr>Diagrammi  Organizzatori visivi</vt:lpstr>
      <vt:lpstr>Aspetti da considerare/problemi analizzati</vt:lpstr>
      <vt:lpstr>Grafici</vt:lpstr>
      <vt:lpstr>Il rapporto tra testo e figura</vt:lpstr>
      <vt:lpstr>Efficacia dei vari tipi di figure</vt:lpstr>
      <vt:lpstr> 1 Decorativa  Rende il testo più ”attraente”   </vt:lpstr>
      <vt:lpstr>Visual Appeal vs. Usability: Which One Influences User Perceptions of a Website More?  Christine Phillips* &amp; Barbara S. Chaparro </vt:lpstr>
      <vt:lpstr>2 Rappresentativa</vt:lpstr>
      <vt:lpstr>Esempio: fig. Rappresentantiva  Qui il testo e la figura rappresentano  gli stessi oggetti</vt:lpstr>
      <vt:lpstr>Ricordo e comprensione</vt:lpstr>
      <vt:lpstr>PowerPoint Presentation</vt:lpstr>
      <vt:lpstr>3 Organizzazione</vt:lpstr>
      <vt:lpstr>Esempio – fig. Organizzativa  mappa che mostra il cammino che bisogna fare per raggiungere una destinazione</vt:lpstr>
      <vt:lpstr>4 Interpretazione</vt:lpstr>
      <vt:lpstr>Testo difficile</vt:lpstr>
      <vt:lpstr>Figura utile per l’interpretazione</vt:lpstr>
    </vt:vector>
  </TitlesOfParts>
  <Company>Università di Trieste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APPLICATA ALLE TECNOLOGIE DELL’ISTRUZIONE</dc:title>
  <dc:creator>Giovanni Alessandrini</dc:creator>
  <cp:lastModifiedBy>Acer</cp:lastModifiedBy>
  <cp:revision>300</cp:revision>
  <dcterms:created xsi:type="dcterms:W3CDTF">2005-10-03T07:54:42Z</dcterms:created>
  <dcterms:modified xsi:type="dcterms:W3CDTF">2020-11-24T11:13:09Z</dcterms:modified>
</cp:coreProperties>
</file>