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8" r:id="rId4"/>
    <p:sldId id="279" r:id="rId5"/>
    <p:sldId id="273" r:id="rId6"/>
    <p:sldId id="274" r:id="rId7"/>
    <p:sldId id="275" r:id="rId8"/>
    <p:sldId id="276" r:id="rId9"/>
    <p:sldId id="282" r:id="rId10"/>
    <p:sldId id="277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46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65D6-0840-40A7-A3BC-904279E87142}" type="datetimeFigureOut">
              <a:rPr lang="en-GB" smtClean="0"/>
              <a:pPr/>
              <a:t>18/10/2015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7443-2D9F-4E5A-9E41-C6EBBB1496C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0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9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66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4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2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9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4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C140-510B-4B2E-914A-F1EA6496F686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DB1B-84EF-4A84-87CF-D0AA4B0CAE1D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5F12-CAAA-4800-AEBB-C727D4A5AA80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52528"/>
          </a:xfrm>
          <a:solidFill>
            <a:schemeClr val="accent1"/>
          </a:solidFill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946448" cy="365125"/>
          </a:xfrm>
        </p:spPr>
        <p:txBody>
          <a:bodyPr/>
          <a:lstStyle/>
          <a:p>
            <a:fld id="{26C5EF49-F6FC-4F0C-96EA-94E866ABD3AB}" type="datetime1">
              <a:rPr lang="en-GB" smtClean="0"/>
              <a:pPr/>
              <a:t>18/10/2015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331639" y="6356350"/>
            <a:ext cx="667169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03339" y="6356349"/>
            <a:ext cx="94644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r>
              <a:rPr lang="en-GB" dirty="0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7E9F-42E3-4541-A46D-EA3B52BD8B7E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B7C-41B8-454F-97C6-75DBD23F8D5E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D3E6-A448-4F52-B0B5-F4B7F647DD96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4A25-5243-4E7A-9936-623F441BD6CB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4ECC-4AA0-4456-9B18-AA0933D15F07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7478-C724-48DD-9071-04B236D08918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6414-C829-4A73-875A-A60069C79AE0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6DDB-6380-4B13-9A34-9706AFC96990}" type="datetime1">
              <a:rPr lang="en-GB" smtClean="0"/>
              <a:pPr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C46-FDDA-420F-91A1-9A3A4415F34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category.php?id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cconline.net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STORIA GLOBALE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Guido Abbattista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Laurea</a:t>
            </a:r>
            <a:r>
              <a:rPr lang="en-GB" sz="1400" dirty="0" smtClean="0"/>
              <a:t> </a:t>
            </a:r>
            <a:r>
              <a:rPr lang="en-GB" sz="1400" dirty="0" err="1" smtClean="0"/>
              <a:t>Magistrale</a:t>
            </a:r>
            <a:r>
              <a:rPr lang="en-GB" sz="1400" dirty="0" smtClean="0"/>
              <a:t> </a:t>
            </a:r>
            <a:r>
              <a:rPr lang="en-GB" sz="1400" dirty="0" err="1" smtClean="0"/>
              <a:t>Interateneo</a:t>
            </a:r>
            <a:r>
              <a:rPr lang="en-GB" sz="1400" dirty="0" smtClean="0"/>
              <a:t> in </a:t>
            </a:r>
            <a:r>
              <a:rPr lang="en-GB" sz="1400" dirty="0" err="1" smtClean="0"/>
              <a:t>Studi</a:t>
            </a:r>
            <a:r>
              <a:rPr lang="en-GB" sz="1400" dirty="0" smtClean="0"/>
              <a:t> </a:t>
            </a:r>
            <a:r>
              <a:rPr lang="en-GB" sz="1400" dirty="0" err="1" smtClean="0"/>
              <a:t>Storici</a:t>
            </a:r>
            <a:r>
              <a:rPr lang="en-GB" sz="1400" dirty="0" smtClean="0"/>
              <a:t> dal </a:t>
            </a:r>
            <a:r>
              <a:rPr lang="en-GB" sz="1400" dirty="0" err="1" smtClean="0"/>
              <a:t>Medioevo</a:t>
            </a:r>
            <a:r>
              <a:rPr lang="en-GB" sz="1400" dirty="0" smtClean="0"/>
              <a:t> </a:t>
            </a:r>
            <a:r>
              <a:rPr lang="en-GB" sz="1400" dirty="0" err="1" smtClean="0"/>
              <a:t>all’età</a:t>
            </a:r>
            <a:r>
              <a:rPr lang="en-GB" sz="1400" dirty="0" smtClean="0"/>
              <a:t> </a:t>
            </a:r>
            <a:r>
              <a:rPr lang="en-GB" sz="1400" dirty="0" err="1" smtClean="0"/>
              <a:t>contemporanea</a:t>
            </a:r>
            <a:endParaRPr lang="en-GB" sz="1400" dirty="0" smtClean="0"/>
          </a:p>
          <a:p>
            <a:r>
              <a:rPr lang="en-GB" sz="1400" dirty="0"/>
              <a:t>Anno </a:t>
            </a:r>
            <a:r>
              <a:rPr lang="en-GB" sz="1400" dirty="0" err="1"/>
              <a:t>accademico</a:t>
            </a:r>
            <a:r>
              <a:rPr lang="en-GB" sz="1400" dirty="0"/>
              <a:t> </a:t>
            </a:r>
            <a:r>
              <a:rPr lang="en-GB" sz="1400" dirty="0" smtClean="0"/>
              <a:t>2015-2016</a:t>
            </a:r>
          </a:p>
          <a:p>
            <a:endParaRPr lang="en-GB" sz="2400" b="1" dirty="0" smtClean="0">
              <a:hlinkClick r:id="rId3"/>
            </a:endParaRPr>
          </a:p>
          <a:p>
            <a:r>
              <a:rPr lang="en-GB" sz="2400" b="1" dirty="0" smtClean="0">
                <a:hlinkClick r:id="rId3"/>
              </a:rPr>
              <a:t>Moodle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smtClean="0"/>
              <a:t>enrolment key</a:t>
            </a:r>
            <a:r>
              <a:rPr lang="en-GB" sz="2400" smtClean="0"/>
              <a:t>: </a:t>
            </a:r>
            <a:r>
              <a:rPr lang="en-GB" sz="2400" b="1" smtClean="0">
                <a:solidFill>
                  <a:srgbClr val="FFFF00"/>
                </a:solidFill>
              </a:rPr>
              <a:t>GLOBHIST</a:t>
            </a: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50106"/>
          </a:xfrm>
        </p:spPr>
        <p:txBody>
          <a:bodyPr/>
          <a:lstStyle/>
          <a:p>
            <a:r>
              <a:rPr lang="en-GB" sz="3200" dirty="0" smtClean="0"/>
              <a:t>Carta </a:t>
            </a:r>
            <a:r>
              <a:rPr lang="en-GB" sz="3200" dirty="0" err="1" smtClean="0"/>
              <a:t>della</a:t>
            </a:r>
            <a:r>
              <a:rPr lang="en-GB" sz="3200" dirty="0" smtClean="0"/>
              <a:t> </a:t>
            </a:r>
            <a:r>
              <a:rPr lang="en-GB" sz="3200" dirty="0" err="1" smtClean="0"/>
              <a:t>Cina</a:t>
            </a:r>
            <a:r>
              <a:rPr lang="en-GB" sz="3200" dirty="0" smtClean="0"/>
              <a:t> di Jean-Baptiste </a:t>
            </a:r>
            <a:r>
              <a:rPr lang="en-GB" sz="3200" dirty="0" err="1" smtClean="0"/>
              <a:t>D’Anville</a:t>
            </a:r>
            <a:r>
              <a:rPr lang="en-GB" sz="3200" dirty="0" smtClean="0"/>
              <a:t> (1734) (</a:t>
            </a:r>
            <a:r>
              <a:rPr lang="en-GB" sz="3200" dirty="0" err="1" smtClean="0"/>
              <a:t>autore</a:t>
            </a:r>
            <a:r>
              <a:rPr lang="en-GB" sz="3200" dirty="0" smtClean="0"/>
              <a:t> </a:t>
            </a:r>
            <a:r>
              <a:rPr lang="en-GB" sz="3200" dirty="0" err="1" smtClean="0"/>
              <a:t>delle</a:t>
            </a:r>
            <a:r>
              <a:rPr lang="en-GB" sz="3200" dirty="0" smtClean="0"/>
              <a:t> carte </a:t>
            </a:r>
            <a:r>
              <a:rPr lang="en-GB" sz="3200" dirty="0" err="1" smtClean="0"/>
              <a:t>dell’atlante</a:t>
            </a:r>
            <a:r>
              <a:rPr lang="en-GB" sz="3200" dirty="0" smtClean="0"/>
              <a:t> di Du </a:t>
            </a:r>
            <a:r>
              <a:rPr lang="en-GB" sz="3200" dirty="0" err="1" smtClean="0"/>
              <a:t>Halde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10</a:t>
            </a:fld>
            <a:r>
              <a:rPr lang="en-GB" smtClean="0"/>
              <a:t> / 40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97008" cy="531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C000"/>
                </a:solidFill>
              </a:rPr>
              <a:t>Lezione</a:t>
            </a:r>
            <a:r>
              <a:rPr lang="en-GB" b="1" smtClean="0">
                <a:solidFill>
                  <a:srgbClr val="FFC000"/>
                </a:solidFill>
              </a:rPr>
              <a:t> 6</a:t>
            </a: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err="1" smtClean="0">
                <a:solidFill>
                  <a:srgbClr val="FFC000"/>
                </a:solidFill>
              </a:rPr>
              <a:t>relazioni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tra</a:t>
            </a:r>
            <a:r>
              <a:rPr lang="en-GB" b="1" dirty="0" smtClean="0">
                <a:solidFill>
                  <a:srgbClr val="FFC000"/>
                </a:solidFill>
              </a:rPr>
              <a:t> Europa e la </a:t>
            </a:r>
            <a:r>
              <a:rPr lang="en-GB" b="1" dirty="0" err="1" smtClean="0">
                <a:solidFill>
                  <a:srgbClr val="FFC000"/>
                </a:solidFill>
              </a:rPr>
              <a:t>Cina</a:t>
            </a:r>
            <a:r>
              <a:rPr lang="en-GB" b="1" dirty="0" smtClean="0">
                <a:solidFill>
                  <a:srgbClr val="FFC000"/>
                </a:solidFill>
              </a:rPr>
              <a:t> in </a:t>
            </a:r>
            <a:r>
              <a:rPr lang="en-GB" b="1" dirty="0" err="1" smtClean="0">
                <a:solidFill>
                  <a:srgbClr val="FFC000"/>
                </a:solidFill>
              </a:rPr>
              <a:t>età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moderna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Dall’epoca</a:t>
            </a:r>
            <a:r>
              <a:rPr lang="en-GB" dirty="0" smtClean="0"/>
              <a:t> </a:t>
            </a:r>
            <a:r>
              <a:rPr lang="en-GB" dirty="0" err="1" smtClean="0"/>
              <a:t>d’oro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missioni</a:t>
            </a:r>
            <a:r>
              <a:rPr lang="en-GB" dirty="0" smtClean="0"/>
              <a:t> </a:t>
            </a:r>
            <a:r>
              <a:rPr lang="en-GB" dirty="0" err="1" smtClean="0"/>
              <a:t>all’età</a:t>
            </a:r>
            <a:r>
              <a:rPr lang="en-GB" dirty="0" smtClean="0"/>
              <a:t> </a:t>
            </a:r>
            <a:r>
              <a:rPr lang="en-GB" dirty="0" err="1" smtClean="0"/>
              <a:t>dell’Illuminismo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568863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2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Missioni</a:t>
            </a:r>
            <a:r>
              <a:rPr lang="en-GB" dirty="0" smtClean="0"/>
              <a:t> </a:t>
            </a:r>
            <a:r>
              <a:rPr lang="en-GB" dirty="0" err="1" smtClean="0"/>
              <a:t>cattoliche</a:t>
            </a:r>
            <a:r>
              <a:rPr lang="en-GB" dirty="0" smtClean="0"/>
              <a:t> in Asia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 </a:t>
            </a: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regioni</a:t>
            </a:r>
            <a:r>
              <a:rPr lang="en-GB" dirty="0" smtClean="0"/>
              <a:t>: India, </a:t>
            </a:r>
            <a:r>
              <a:rPr lang="en-GB" dirty="0" err="1" smtClean="0"/>
              <a:t>Giappone</a:t>
            </a:r>
            <a:r>
              <a:rPr lang="en-GB" dirty="0" smtClean="0"/>
              <a:t> e </a:t>
            </a:r>
            <a:r>
              <a:rPr lang="en-GB" dirty="0" err="1" smtClean="0"/>
              <a:t>Cina</a:t>
            </a:r>
            <a:endParaRPr lang="en-GB" dirty="0" smtClean="0"/>
          </a:p>
          <a:p>
            <a:r>
              <a:rPr lang="en-GB" dirty="0" err="1" smtClean="0"/>
              <a:t>Paesi</a:t>
            </a:r>
            <a:r>
              <a:rPr lang="en-GB" dirty="0" smtClean="0"/>
              <a:t> </a:t>
            </a:r>
            <a:r>
              <a:rPr lang="en-GB" dirty="0" err="1" smtClean="0"/>
              <a:t>soggetti</a:t>
            </a:r>
            <a:r>
              <a:rPr lang="en-GB" dirty="0" smtClean="0"/>
              <a:t> a </a:t>
            </a: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mutamenti</a:t>
            </a:r>
            <a:r>
              <a:rPr lang="en-GB" dirty="0" smtClean="0"/>
              <a:t> </a:t>
            </a:r>
            <a:r>
              <a:rPr lang="en-GB" dirty="0" err="1" smtClean="0"/>
              <a:t>interni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metà</a:t>
            </a:r>
            <a:r>
              <a:rPr lang="en-GB" dirty="0" smtClean="0"/>
              <a:t> ‘500 e </a:t>
            </a:r>
            <a:r>
              <a:rPr lang="en-GB" dirty="0" err="1" smtClean="0"/>
              <a:t>inizio</a:t>
            </a:r>
            <a:r>
              <a:rPr lang="en-GB" dirty="0" smtClean="0"/>
              <a:t> ‘600</a:t>
            </a:r>
          </a:p>
          <a:p>
            <a:r>
              <a:rPr lang="en-GB" dirty="0" smtClean="0"/>
              <a:t>La </a:t>
            </a:r>
            <a:r>
              <a:rPr lang="en-GB" dirty="0" err="1" smtClean="0"/>
              <a:t>strategia</a:t>
            </a:r>
            <a:r>
              <a:rPr lang="en-GB" dirty="0" smtClean="0"/>
              <a:t> del </a:t>
            </a:r>
            <a:r>
              <a:rPr lang="en-GB" dirty="0" err="1" smtClean="0"/>
              <a:t>dialogo</a:t>
            </a:r>
            <a:r>
              <a:rPr lang="en-GB" dirty="0" smtClean="0"/>
              <a:t> e </a:t>
            </a:r>
            <a:r>
              <a:rPr lang="en-GB" dirty="0" err="1" smtClean="0"/>
              <a:t>dell’adattamento</a:t>
            </a:r>
            <a:endParaRPr lang="en-GB" dirty="0" smtClean="0"/>
          </a:p>
          <a:p>
            <a:r>
              <a:rPr lang="en-GB" dirty="0" smtClean="0"/>
              <a:t>Roberto De </a:t>
            </a:r>
            <a:r>
              <a:rPr lang="en-GB" dirty="0" err="1" smtClean="0"/>
              <a:t>Nobili</a:t>
            </a:r>
            <a:r>
              <a:rPr lang="en-GB" dirty="0" smtClean="0"/>
              <a:t>, 1606-1656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it-IT" i="1" dirty="0" err="1"/>
              <a:t>Tractatus</a:t>
            </a:r>
            <a:r>
              <a:rPr lang="it-IT" i="1" dirty="0"/>
              <a:t> de </a:t>
            </a:r>
            <a:r>
              <a:rPr lang="it-IT" i="1" dirty="0" err="1"/>
              <a:t>Brachmanum</a:t>
            </a:r>
            <a:r>
              <a:rPr lang="it-IT" i="1" dirty="0"/>
              <a:t> </a:t>
            </a:r>
            <a:r>
              <a:rPr lang="it-IT" i="1" dirty="0" err="1"/>
              <a:t>Theologia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3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2074"/>
          </a:xfrm>
        </p:spPr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riti</a:t>
            </a:r>
            <a:r>
              <a:rPr lang="en-GB" dirty="0" smtClean="0"/>
              <a:t> “</a:t>
            </a:r>
            <a:r>
              <a:rPr lang="en-GB" dirty="0" err="1" smtClean="0"/>
              <a:t>malabarici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400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La</a:t>
            </a:r>
            <a:r>
              <a:rPr lang="it-IT" sz="1800" i="1" dirty="0"/>
              <a:t> Controversia dei riti malabarici</a:t>
            </a:r>
            <a:r>
              <a:rPr lang="it-IT" sz="1800" dirty="0"/>
              <a:t> fu una disputa sviluppatasi agli inizi del Seicento in concomitanza con l’affine e coeva </a:t>
            </a:r>
            <a:r>
              <a:rPr lang="it-IT" sz="1800" i="1" dirty="0"/>
              <a:t>Questione dei riti cinesi</a:t>
            </a:r>
            <a:r>
              <a:rPr lang="it-IT" sz="1800" dirty="0"/>
              <a:t>. L’espressione trae origine dalla regione indiana del </a:t>
            </a:r>
            <a:r>
              <a:rPr lang="it-IT" sz="1800" dirty="0" err="1"/>
              <a:t>Malabar</a:t>
            </a:r>
            <a:r>
              <a:rPr lang="it-IT" sz="1800" dirty="0"/>
              <a:t>, in cui allora era presente un’importante missione gesuitica, più precisamente nella città di </a:t>
            </a:r>
            <a:r>
              <a:rPr lang="it-IT" sz="1800" dirty="0" err="1"/>
              <a:t>Madura</a:t>
            </a:r>
            <a:r>
              <a:rPr lang="it-IT" sz="1800" dirty="0"/>
              <a:t> (oggi Madurai). Nulla a che fare, dunque, con la Chiesa cattolica siro-</a:t>
            </a:r>
            <a:r>
              <a:rPr lang="it-IT" sz="1800" dirty="0" err="1"/>
              <a:t>malabarese</a:t>
            </a:r>
            <a:r>
              <a:rPr lang="it-IT" sz="18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Tale disputa nacque in occasione del viaggio in India del missionario gesuita Roberto de Nobili, compiuto nel 1604: de Nobili ruppe infatti la consuetudine dei missionari di impedire ai neofiti il ricorso a pratiche e usanze locali molto antiche, come l’uso di alcuni segni distintivi delle caste e certe abluzioni (a cui fu in seguito attribuito il nome di riti malabarici).</a:t>
            </a:r>
            <a:br>
              <a:rPr lang="it-IT" sz="1800" dirty="0"/>
            </a:br>
            <a:r>
              <a:rPr lang="it-IT" sz="1800" dirty="0"/>
              <a:t>Nonostante avesse portato a un consistente aumento delle conversioni, tale condotta fu messa in discussione a Roma perché considerata troppo lassista. Nel </a:t>
            </a:r>
            <a:r>
              <a:rPr lang="it-IT" sz="1800" b="1" dirty="0">
                <a:solidFill>
                  <a:srgbClr val="FFC000"/>
                </a:solidFill>
              </a:rPr>
              <a:t>1623</a:t>
            </a:r>
            <a:r>
              <a:rPr lang="it-IT" sz="1800" dirty="0">
                <a:solidFill>
                  <a:srgbClr val="FFC000"/>
                </a:solidFill>
              </a:rPr>
              <a:t> </a:t>
            </a:r>
            <a:r>
              <a:rPr lang="it-IT" sz="1800" dirty="0"/>
              <a:t>papa Gregorio XV si pronunciò </a:t>
            </a:r>
            <a:r>
              <a:rPr lang="it-IT" sz="1800" b="1" dirty="0">
                <a:solidFill>
                  <a:srgbClr val="FFC000"/>
                </a:solidFill>
              </a:rPr>
              <a:t>a favore di de Nobili</a:t>
            </a:r>
            <a:r>
              <a:rPr lang="it-IT" sz="1800" dirty="0"/>
              <a:t>, ma agli inizi del Settecento furono i </a:t>
            </a:r>
            <a:r>
              <a:rPr lang="it-IT" sz="1800" b="1" dirty="0">
                <a:solidFill>
                  <a:srgbClr val="FFC000"/>
                </a:solidFill>
              </a:rPr>
              <a:t>cappuccini</a:t>
            </a:r>
            <a:r>
              <a:rPr lang="it-IT" sz="1800" dirty="0"/>
              <a:t> a pronunciarsi contro formulando 36 tesi di </a:t>
            </a:r>
            <a:r>
              <a:rPr lang="it-IT" sz="1800" dirty="0" smtClean="0"/>
              <a:t>critica. Una </a:t>
            </a:r>
            <a:r>
              <a:rPr lang="it-IT" sz="1800" dirty="0"/>
              <a:t>prima </a:t>
            </a:r>
            <a:r>
              <a:rPr lang="it-IT" sz="1800" b="1" dirty="0">
                <a:solidFill>
                  <a:srgbClr val="FFC000"/>
                </a:solidFill>
              </a:rPr>
              <a:t>condanna</a:t>
            </a:r>
            <a:r>
              <a:rPr lang="it-IT" sz="1800" dirty="0"/>
              <a:t> dei Riti Malabarici venne promulgata nel </a:t>
            </a:r>
            <a:r>
              <a:rPr lang="it-IT" sz="1800" b="1" dirty="0">
                <a:solidFill>
                  <a:srgbClr val="FFC000"/>
                </a:solidFill>
              </a:rPr>
              <a:t>1704</a:t>
            </a:r>
            <a:r>
              <a:rPr lang="it-IT" sz="1800" dirty="0"/>
              <a:t> dal legato papale Carlo Tommaso </a:t>
            </a:r>
            <a:r>
              <a:rPr lang="it-IT" sz="1800" dirty="0" err="1"/>
              <a:t>Maillard</a:t>
            </a:r>
            <a:r>
              <a:rPr lang="it-IT" sz="1800" dirty="0"/>
              <a:t> de </a:t>
            </a:r>
            <a:r>
              <a:rPr lang="it-IT" sz="1800" dirty="0" err="1"/>
              <a:t>Tournon</a:t>
            </a:r>
            <a:r>
              <a:rPr lang="it-IT" sz="1800" dirty="0"/>
              <a:t>, diretto in </a:t>
            </a:r>
            <a:r>
              <a:rPr lang="it-IT" sz="1800" dirty="0" smtClean="0"/>
              <a:t>Cina. Nel </a:t>
            </a:r>
            <a:r>
              <a:rPr lang="it-IT" sz="1800" b="1" dirty="0">
                <a:solidFill>
                  <a:srgbClr val="FFC000"/>
                </a:solidFill>
              </a:rPr>
              <a:t>1744</a:t>
            </a:r>
            <a:r>
              <a:rPr lang="it-IT" sz="1800" dirty="0"/>
              <a:t> papa Benedetto </a:t>
            </a:r>
            <a:r>
              <a:rPr lang="it-IT" sz="1800" dirty="0" smtClean="0"/>
              <a:t>XIV </a:t>
            </a:r>
            <a:r>
              <a:rPr lang="it-IT" sz="1800" dirty="0"/>
              <a:t>sancì le 16 norme a cui i missionari cattolici erano obbligati ad attenersi nell’attività di apostolato, tra cui l’obbligo di far assumere ai neofiti nomi di battesimo dei santi cristiani e di vietare l’uso dei segni distintivi delle caste. I missionari dovevano anche pronunciare un giuramento di </a:t>
            </a:r>
            <a:r>
              <a:rPr lang="it-IT" sz="1800" dirty="0" smtClean="0"/>
              <a:t>fedeltà. Fu </a:t>
            </a:r>
            <a:r>
              <a:rPr lang="it-IT" sz="1800" dirty="0"/>
              <a:t>poi papa </a:t>
            </a:r>
            <a:r>
              <a:rPr lang="it-IT" sz="1800" b="1" dirty="0">
                <a:solidFill>
                  <a:srgbClr val="FFC000"/>
                </a:solidFill>
              </a:rPr>
              <a:t>Pio XII</a:t>
            </a:r>
            <a:r>
              <a:rPr lang="it-IT" sz="1800" dirty="0"/>
              <a:t>, nell’aprile </a:t>
            </a:r>
            <a:r>
              <a:rPr lang="it-IT" sz="1800" b="1" dirty="0">
                <a:solidFill>
                  <a:srgbClr val="FFC000"/>
                </a:solidFill>
              </a:rPr>
              <a:t>1940</a:t>
            </a:r>
            <a:r>
              <a:rPr lang="it-IT" sz="1800" dirty="0"/>
              <a:t>, ad abrogare il divieto dei riti malabarici e il giuramento di fedeltà.</a:t>
            </a:r>
            <a:endParaRPr lang="it-IT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4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2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Cronologia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missioni</a:t>
            </a:r>
            <a:r>
              <a:rPr lang="en-GB" dirty="0" smtClean="0"/>
              <a:t> </a:t>
            </a:r>
            <a:r>
              <a:rPr lang="en-GB" dirty="0" err="1" smtClean="0"/>
              <a:t>cattoliche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Francesco Saverio a Goa </a:t>
            </a:r>
            <a:r>
              <a:rPr lang="en-GB" dirty="0" err="1" smtClean="0"/>
              <a:t>nel</a:t>
            </a:r>
            <a:r>
              <a:rPr lang="en-GB" dirty="0" smtClean="0"/>
              <a:t> 1542, in </a:t>
            </a:r>
            <a:r>
              <a:rPr lang="en-GB" dirty="0" err="1" smtClean="0"/>
              <a:t>Giappone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1549, </a:t>
            </a:r>
            <a:r>
              <a:rPr lang="en-GB" dirty="0" err="1" smtClean="0"/>
              <a:t>muore</a:t>
            </a:r>
            <a:r>
              <a:rPr lang="en-GB" dirty="0" smtClean="0"/>
              <a:t> in </a:t>
            </a:r>
            <a:r>
              <a:rPr lang="en-GB" dirty="0" err="1" smtClean="0"/>
              <a:t>Cina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1552</a:t>
            </a:r>
          </a:p>
          <a:p>
            <a:r>
              <a:rPr lang="en-GB" dirty="0" smtClean="0"/>
              <a:t>“La </a:t>
            </a:r>
            <a:r>
              <a:rPr lang="en-GB" dirty="0" err="1" smtClean="0"/>
              <a:t>Cina</a:t>
            </a:r>
            <a:r>
              <a:rPr lang="en-GB" dirty="0" smtClean="0"/>
              <a:t> è un </a:t>
            </a:r>
            <a:r>
              <a:rPr lang="en-GB" dirty="0" err="1" smtClean="0"/>
              <a:t>paese</a:t>
            </a:r>
            <a:r>
              <a:rPr lang="en-GB" dirty="0" smtClean="0"/>
              <a:t> di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estensione</a:t>
            </a:r>
            <a:r>
              <a:rPr lang="en-GB" dirty="0" smtClean="0"/>
              <a:t>, </a:t>
            </a:r>
            <a:r>
              <a:rPr lang="en-GB" dirty="0" err="1" smtClean="0"/>
              <a:t>pacifico</a:t>
            </a:r>
            <a:r>
              <a:rPr lang="en-GB" dirty="0" smtClean="0"/>
              <a:t> e </a:t>
            </a:r>
            <a:r>
              <a:rPr lang="en-GB" dirty="0" err="1" smtClean="0"/>
              <a:t>governato</a:t>
            </a:r>
            <a:r>
              <a:rPr lang="en-GB" dirty="0" smtClean="0"/>
              <a:t> da </a:t>
            </a: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leggi</a:t>
            </a:r>
            <a:r>
              <a:rPr lang="en-GB" dirty="0" smtClean="0"/>
              <a:t>. Vi è un solo re </a:t>
            </a:r>
            <a:r>
              <a:rPr lang="en-GB" dirty="0" err="1" smtClean="0"/>
              <a:t>che</a:t>
            </a:r>
            <a:r>
              <a:rPr lang="en-GB" dirty="0" smtClean="0"/>
              <a:t> è </a:t>
            </a:r>
            <a:r>
              <a:rPr lang="en-GB" dirty="0" err="1" smtClean="0"/>
              <a:t>oggetto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massima</a:t>
            </a:r>
            <a:r>
              <a:rPr lang="en-GB" dirty="0" smtClean="0"/>
              <a:t> </a:t>
            </a:r>
            <a:r>
              <a:rPr lang="en-GB" dirty="0" err="1" smtClean="0"/>
              <a:t>obbedienza</a:t>
            </a:r>
            <a:r>
              <a:rPr lang="en-GB" dirty="0" smtClean="0"/>
              <a:t>...Se qui, in India, non vi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impedimenti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ostacolino</a:t>
            </a:r>
            <a:r>
              <a:rPr lang="en-GB" dirty="0" smtClean="0"/>
              <a:t> la </a:t>
            </a:r>
            <a:r>
              <a:rPr lang="en-GB" dirty="0" err="1" smtClean="0"/>
              <a:t>mia</a:t>
            </a:r>
            <a:r>
              <a:rPr lang="en-GB" dirty="0" smtClean="0"/>
              <a:t> </a:t>
            </a:r>
            <a:r>
              <a:rPr lang="en-GB" dirty="0" err="1" smtClean="0"/>
              <a:t>partenza</a:t>
            </a:r>
            <a:r>
              <a:rPr lang="en-GB" dirty="0" smtClean="0"/>
              <a:t> in </a:t>
            </a:r>
            <a:r>
              <a:rPr lang="en-GB" dirty="0" err="1" smtClean="0"/>
              <a:t>quest’anno</a:t>
            </a:r>
            <a:r>
              <a:rPr lang="en-GB" dirty="0" smtClean="0"/>
              <a:t> 1552, </a:t>
            </a:r>
            <a:r>
              <a:rPr lang="en-GB" dirty="0" err="1" smtClean="0"/>
              <a:t>spero</a:t>
            </a:r>
            <a:r>
              <a:rPr lang="en-GB" dirty="0" smtClean="0"/>
              <a:t> di </a:t>
            </a:r>
            <a:r>
              <a:rPr lang="en-GB" dirty="0" err="1" smtClean="0"/>
              <a:t>partire</a:t>
            </a:r>
            <a:r>
              <a:rPr lang="en-GB" dirty="0" smtClean="0"/>
              <a:t> per la </a:t>
            </a:r>
            <a:r>
              <a:rPr lang="en-GB" dirty="0" err="1" smtClean="0"/>
              <a:t>Cina</a:t>
            </a:r>
            <a:r>
              <a:rPr lang="en-GB" dirty="0" smtClean="0"/>
              <a:t> per </a:t>
            </a:r>
            <a:r>
              <a:rPr lang="en-GB" dirty="0" err="1" smtClean="0"/>
              <a:t>realizzare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servizio</a:t>
            </a:r>
            <a:r>
              <a:rPr lang="en-GB" dirty="0" smtClean="0"/>
              <a:t> del </a:t>
            </a:r>
            <a:r>
              <a:rPr lang="en-GB" dirty="0" err="1" smtClean="0"/>
              <a:t>nostro</a:t>
            </a:r>
            <a:r>
              <a:rPr lang="en-GB" dirty="0" smtClean="0"/>
              <a:t> </a:t>
            </a:r>
            <a:r>
              <a:rPr lang="en-GB" dirty="0" err="1" smtClean="0"/>
              <a:t>Dio</a:t>
            </a:r>
            <a:r>
              <a:rPr lang="en-GB" dirty="0" smtClean="0"/>
              <a:t>, </a:t>
            </a:r>
            <a:r>
              <a:rPr lang="en-GB" dirty="0" err="1" smtClean="0"/>
              <a:t>cosa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fare </a:t>
            </a:r>
            <a:r>
              <a:rPr lang="en-GB" dirty="0" err="1" smtClean="0"/>
              <a:t>altrettanto</a:t>
            </a:r>
            <a:r>
              <a:rPr lang="en-GB" dirty="0" smtClean="0"/>
              <a:t> in </a:t>
            </a:r>
            <a:r>
              <a:rPr lang="en-GB" dirty="0" err="1" smtClean="0"/>
              <a:t>Cina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in </a:t>
            </a:r>
            <a:r>
              <a:rPr lang="en-GB" dirty="0" err="1" smtClean="0"/>
              <a:t>Giappone</a:t>
            </a:r>
            <a:r>
              <a:rPr lang="en-GB" dirty="0" smtClean="0"/>
              <a:t>” (Francesco Saverio a </a:t>
            </a:r>
            <a:r>
              <a:rPr lang="en-GB" dirty="0" err="1" smtClean="0"/>
              <a:t>Ignazio</a:t>
            </a:r>
            <a:r>
              <a:rPr lang="en-GB" dirty="0" smtClean="0"/>
              <a:t> di Loyola, 29 </a:t>
            </a:r>
            <a:r>
              <a:rPr lang="en-GB" dirty="0" err="1" smtClean="0"/>
              <a:t>gennaio</a:t>
            </a:r>
            <a:r>
              <a:rPr lang="en-GB" dirty="0" smtClean="0"/>
              <a:t> 1552)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5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L’itinerario</a:t>
            </a:r>
            <a:r>
              <a:rPr lang="en-GB" dirty="0" smtClean="0"/>
              <a:t> </a:t>
            </a:r>
            <a:r>
              <a:rPr lang="en-GB" dirty="0" err="1" smtClean="0"/>
              <a:t>asiatico</a:t>
            </a:r>
            <a:r>
              <a:rPr lang="en-GB" dirty="0" smtClean="0"/>
              <a:t> di Francesco Saverio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6</a:t>
            </a:fld>
            <a:r>
              <a:rPr lang="en-GB" smtClean="0"/>
              <a:t> / 40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4856" cy="456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/>
          <a:lstStyle/>
          <a:p>
            <a:r>
              <a:rPr lang="en-GB" dirty="0" err="1" smtClean="0"/>
              <a:t>Gesuiti</a:t>
            </a:r>
            <a:r>
              <a:rPr lang="en-GB" dirty="0" smtClean="0"/>
              <a:t> in </a:t>
            </a:r>
            <a:r>
              <a:rPr lang="en-GB" dirty="0" err="1" smtClean="0"/>
              <a:t>Giappone</a:t>
            </a:r>
            <a:r>
              <a:rPr lang="en-GB" dirty="0" smtClean="0"/>
              <a:t>, 1549-1614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Francesco Saverio a Kyoto (1549-1551) e la </a:t>
            </a:r>
            <a:r>
              <a:rPr lang="en-GB" dirty="0" err="1" smtClean="0"/>
              <a:t>strategia</a:t>
            </a:r>
            <a:r>
              <a:rPr lang="en-GB" dirty="0" smtClean="0"/>
              <a:t> del </a:t>
            </a:r>
            <a:r>
              <a:rPr lang="en-GB" dirty="0" err="1" smtClean="0"/>
              <a:t>dialogo</a:t>
            </a:r>
            <a:r>
              <a:rPr lang="en-GB" dirty="0" smtClean="0"/>
              <a:t> e del </a:t>
            </a:r>
            <a:r>
              <a:rPr lang="en-GB" dirty="0" err="1" smtClean="0"/>
              <a:t>confronto</a:t>
            </a:r>
            <a:r>
              <a:rPr lang="en-GB" dirty="0" smtClean="0"/>
              <a:t> con la </a:t>
            </a:r>
            <a:r>
              <a:rPr lang="en-GB" dirty="0" err="1" smtClean="0"/>
              <a:t>cultura</a:t>
            </a:r>
            <a:r>
              <a:rPr lang="en-GB" dirty="0" smtClean="0"/>
              <a:t> e le </a:t>
            </a:r>
            <a:r>
              <a:rPr lang="en-GB" dirty="0" err="1" smtClean="0"/>
              <a:t>classi</a:t>
            </a:r>
            <a:r>
              <a:rPr lang="en-GB" dirty="0" smtClean="0"/>
              <a:t> </a:t>
            </a:r>
            <a:r>
              <a:rPr lang="en-GB" dirty="0" err="1" smtClean="0"/>
              <a:t>dominanti</a:t>
            </a:r>
            <a:r>
              <a:rPr lang="en-GB" dirty="0" smtClean="0"/>
              <a:t> </a:t>
            </a:r>
            <a:r>
              <a:rPr lang="en-GB" dirty="0" err="1" smtClean="0"/>
              <a:t>locali</a:t>
            </a:r>
            <a:r>
              <a:rPr lang="en-GB" dirty="0" smtClean="0"/>
              <a:t> (</a:t>
            </a:r>
            <a:r>
              <a:rPr lang="en-GB" dirty="0" err="1" smtClean="0"/>
              <a:t>potere</a:t>
            </a:r>
            <a:r>
              <a:rPr lang="en-GB" dirty="0" smtClean="0"/>
              <a:t> </a:t>
            </a:r>
            <a:r>
              <a:rPr lang="en-GB" dirty="0" err="1" smtClean="0"/>
              <a:t>imperiale</a:t>
            </a:r>
            <a:r>
              <a:rPr lang="en-GB" dirty="0" smtClean="0"/>
              <a:t> e </a:t>
            </a:r>
            <a:r>
              <a:rPr lang="en-GB" i="1" dirty="0" smtClean="0"/>
              <a:t>daimyo</a:t>
            </a:r>
            <a:r>
              <a:rPr lang="en-GB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Cosme</a:t>
            </a:r>
            <a:r>
              <a:rPr lang="it-IT" dirty="0"/>
              <a:t> de Torres (</a:t>
            </a:r>
            <a:r>
              <a:rPr lang="it-IT" dirty="0" smtClean="0"/>
              <a:t>1551-1570): Nagasaki diviene il centro della cristianità giapponese: chiese. Battesimi, ordinazioni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Missioni di Alessandro </a:t>
            </a:r>
            <a:r>
              <a:rPr lang="it-IT" dirty="0" err="1" smtClean="0"/>
              <a:t>Valignano</a:t>
            </a:r>
            <a:r>
              <a:rPr lang="it-IT" dirty="0" smtClean="0"/>
              <a:t>, 1579-1582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I francescani spagnoli, dispute, conflitti tra Spagnoli e Portoghesi e tra Inglesi e Olandesi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FFC000"/>
                </a:solidFill>
              </a:rPr>
              <a:t>Avvento dei </a:t>
            </a:r>
            <a:r>
              <a:rPr lang="it-IT" b="1" dirty="0" err="1" smtClean="0">
                <a:solidFill>
                  <a:srgbClr val="FFC000"/>
                </a:solidFill>
              </a:rPr>
              <a:t>Tokugawa</a:t>
            </a:r>
            <a:r>
              <a:rPr lang="it-IT" b="1" dirty="0" smtClean="0">
                <a:solidFill>
                  <a:srgbClr val="FFC000"/>
                </a:solidFill>
              </a:rPr>
              <a:t> (shogunato): 1603-1868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1614: editto di persecuzione generale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1616: espulsione dei missionari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Persecuzione dei cattolici giapponesi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 smtClean="0"/>
              <a:t>Chiusura del Giappone (Olandesi a </a:t>
            </a:r>
            <a:r>
              <a:rPr lang="it-IT" dirty="0" err="1" smtClean="0"/>
              <a:t>Deshima</a:t>
            </a:r>
            <a:r>
              <a:rPr lang="it-IT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7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0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Cina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016" y="1052736"/>
            <a:ext cx="8856984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Michele </a:t>
            </a:r>
            <a:r>
              <a:rPr lang="en-GB" sz="2400" dirty="0" err="1" smtClean="0"/>
              <a:t>Ruggieri</a:t>
            </a:r>
            <a:r>
              <a:rPr lang="en-GB" sz="2400" dirty="0" smtClean="0"/>
              <a:t> (1582-1607)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Matteo Ricci (1582-1610)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 smtClean="0"/>
              <a:t>Niccolò</a:t>
            </a:r>
            <a:r>
              <a:rPr lang="en-GB" sz="2400" dirty="0" smtClean="0"/>
              <a:t> Longobardi (1610-1622)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400" dirty="0"/>
              <a:t>Johann Adam Schall von </a:t>
            </a:r>
            <a:r>
              <a:rPr lang="de-DE" sz="2400" dirty="0" smtClean="0"/>
              <a:t>Bell</a:t>
            </a:r>
            <a:r>
              <a:rPr lang="en-GB" sz="2400" dirty="0" smtClean="0"/>
              <a:t>, 1622-1666 (</a:t>
            </a:r>
            <a:r>
              <a:rPr lang="en-GB" sz="2400" dirty="0" err="1" smtClean="0"/>
              <a:t>mandarino</a:t>
            </a:r>
            <a:r>
              <a:rPr lang="en-GB" sz="2400" dirty="0" smtClean="0"/>
              <a:t> e </a:t>
            </a:r>
            <a:r>
              <a:rPr lang="en-GB" sz="2400" dirty="0" err="1" smtClean="0"/>
              <a:t>presidente</a:t>
            </a:r>
            <a:r>
              <a:rPr lang="en-GB" sz="2400" dirty="0" smtClean="0"/>
              <a:t> del </a:t>
            </a:r>
            <a:r>
              <a:rPr lang="en-GB" sz="2400" dirty="0" err="1" smtClean="0"/>
              <a:t>Tribunale</a:t>
            </a:r>
            <a:r>
              <a:rPr lang="en-GB" sz="2400" dirty="0" smtClean="0"/>
              <a:t> </a:t>
            </a:r>
            <a:r>
              <a:rPr lang="en-GB" sz="2400" dirty="0" err="1" smtClean="0"/>
              <a:t>delle</a:t>
            </a:r>
            <a:r>
              <a:rPr lang="en-GB" sz="2400" dirty="0" smtClean="0"/>
              <a:t> </a:t>
            </a:r>
            <a:r>
              <a:rPr lang="en-GB" sz="2400" dirty="0" err="1" smtClean="0"/>
              <a:t>matematiche</a:t>
            </a:r>
            <a:r>
              <a:rPr lang="en-GB" sz="24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FFC000"/>
                </a:solidFill>
              </a:rPr>
              <a:t>1661: </a:t>
            </a:r>
            <a:r>
              <a:rPr lang="en-GB" sz="2400" b="1" dirty="0" err="1" smtClean="0">
                <a:solidFill>
                  <a:srgbClr val="FFC000"/>
                </a:solidFill>
              </a:rPr>
              <a:t>ascesa</a:t>
            </a:r>
            <a:r>
              <a:rPr lang="en-GB" sz="2400" b="1" dirty="0" smtClean="0">
                <a:solidFill>
                  <a:srgbClr val="FFC000"/>
                </a:solidFill>
              </a:rPr>
              <a:t> al </a:t>
            </a:r>
            <a:r>
              <a:rPr lang="en-GB" sz="2400" b="1" dirty="0" err="1" smtClean="0">
                <a:solidFill>
                  <a:srgbClr val="FFC000"/>
                </a:solidFill>
              </a:rPr>
              <a:t>trono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imperiale</a:t>
            </a:r>
            <a:r>
              <a:rPr lang="en-GB" sz="2400" b="1" dirty="0" smtClean="0">
                <a:solidFill>
                  <a:srgbClr val="FFC000"/>
                </a:solidFill>
              </a:rPr>
              <a:t> di Kang Xi: </a:t>
            </a:r>
            <a:r>
              <a:rPr lang="en-GB" sz="2400" b="1" dirty="0" err="1" smtClean="0">
                <a:solidFill>
                  <a:srgbClr val="FFC000"/>
                </a:solidFill>
              </a:rPr>
              <a:t>età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d’oro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della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missione</a:t>
            </a:r>
            <a:r>
              <a:rPr lang="en-GB" sz="2400" b="1" dirty="0" smtClean="0">
                <a:solidFill>
                  <a:srgbClr val="FFC000"/>
                </a:solidFill>
              </a:rPr>
              <a:t> di </a:t>
            </a:r>
            <a:r>
              <a:rPr lang="en-GB" sz="2400" b="1" dirty="0" err="1" smtClean="0">
                <a:solidFill>
                  <a:srgbClr val="FFC000"/>
                </a:solidFill>
              </a:rPr>
              <a:t>Pechino</a:t>
            </a:r>
            <a:endParaRPr lang="en-GB" sz="2400" b="1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Ferdinand </a:t>
            </a:r>
            <a:r>
              <a:rPr lang="en-GB" sz="2400" dirty="0" err="1"/>
              <a:t>Verbiest</a:t>
            </a:r>
            <a:r>
              <a:rPr lang="en-GB" sz="2400" dirty="0"/>
              <a:t>, 1660-1688, a capo del </a:t>
            </a:r>
            <a:r>
              <a:rPr lang="en-GB" sz="2400" dirty="0" err="1"/>
              <a:t>Tribunale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Matematiche</a:t>
            </a: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/>
              <a:t>Fontenay</a:t>
            </a:r>
            <a:r>
              <a:rPr lang="en-GB" sz="2400" dirty="0"/>
              <a:t>, </a:t>
            </a:r>
            <a:r>
              <a:rPr lang="en-GB" sz="2400" dirty="0" err="1"/>
              <a:t>Gerbillon</a:t>
            </a:r>
            <a:r>
              <a:rPr lang="en-GB" sz="2400" dirty="0"/>
              <a:t>, Bouvet, </a:t>
            </a:r>
            <a:r>
              <a:rPr lang="en-GB" sz="2400" dirty="0" err="1"/>
              <a:t>Tachard</a:t>
            </a:r>
            <a:r>
              <a:rPr lang="en-GB" sz="2400" dirty="0"/>
              <a:t>, </a:t>
            </a:r>
            <a:r>
              <a:rPr lang="en-GB" sz="2400" dirty="0" err="1"/>
              <a:t>Lecomte</a:t>
            </a:r>
            <a:r>
              <a:rPr lang="en-GB" sz="2400" dirty="0"/>
              <a:t> e </a:t>
            </a:r>
            <a:r>
              <a:rPr lang="en-GB" sz="2400" dirty="0" err="1"/>
              <a:t>Visdelou</a:t>
            </a:r>
            <a:r>
              <a:rPr lang="en-GB" sz="2400" dirty="0"/>
              <a:t>, 1685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Thomas </a:t>
            </a:r>
            <a:r>
              <a:rPr lang="en-GB" sz="2400" dirty="0" err="1"/>
              <a:t>Pereyra</a:t>
            </a:r>
            <a:r>
              <a:rPr lang="en-GB" sz="2400" dirty="0"/>
              <a:t>, 1688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err="1"/>
              <a:t>Decreto</a:t>
            </a:r>
            <a:r>
              <a:rPr lang="en-GB" sz="2400" dirty="0"/>
              <a:t> di </a:t>
            </a:r>
            <a:r>
              <a:rPr lang="en-GB" sz="2400" dirty="0" err="1"/>
              <a:t>ammissione</a:t>
            </a:r>
            <a:r>
              <a:rPr lang="en-GB" sz="2400" dirty="0"/>
              <a:t> del </a:t>
            </a:r>
            <a:r>
              <a:rPr lang="en-GB" sz="2400" dirty="0" err="1"/>
              <a:t>cristianesimo</a:t>
            </a:r>
            <a:r>
              <a:rPr lang="en-GB" sz="2400" dirty="0"/>
              <a:t> in </a:t>
            </a:r>
            <a:r>
              <a:rPr lang="en-GB" sz="2400" dirty="0" err="1"/>
              <a:t>Cina</a:t>
            </a:r>
            <a:r>
              <a:rPr lang="en-GB" sz="2400" dirty="0"/>
              <a:t>, 1692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b="1" dirty="0" smtClean="0">
              <a:solidFill>
                <a:srgbClr val="FFC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8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dirty="0" err="1" smtClean="0"/>
              <a:t>Nel</a:t>
            </a:r>
            <a:r>
              <a:rPr lang="en-GB" sz="3700" dirty="0" smtClean="0"/>
              <a:t> </a:t>
            </a:r>
            <a:r>
              <a:rPr lang="en-GB" sz="3700" dirty="0"/>
              <a:t>1700 circa 300.000 </a:t>
            </a:r>
            <a:r>
              <a:rPr lang="en-GB" sz="3700" dirty="0" err="1"/>
              <a:t>cristiani</a:t>
            </a:r>
            <a:r>
              <a:rPr lang="en-GB" sz="3700" dirty="0"/>
              <a:t> in </a:t>
            </a:r>
            <a:r>
              <a:rPr lang="en-GB" sz="3700" dirty="0" err="1"/>
              <a:t>Cina</a:t>
            </a:r>
            <a:endParaRPr lang="en-GB" sz="3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dirty="0" err="1"/>
              <a:t>Condanna</a:t>
            </a:r>
            <a:r>
              <a:rPr lang="en-GB" sz="3700" dirty="0"/>
              <a:t> </a:t>
            </a:r>
            <a:r>
              <a:rPr lang="en-GB" sz="3700" dirty="0" err="1"/>
              <a:t>papale</a:t>
            </a:r>
            <a:r>
              <a:rPr lang="en-GB" sz="3700" dirty="0"/>
              <a:t> </a:t>
            </a:r>
            <a:r>
              <a:rPr lang="en-GB" sz="3700" dirty="0" err="1"/>
              <a:t>dei</a:t>
            </a:r>
            <a:r>
              <a:rPr lang="en-GB" sz="3700" dirty="0"/>
              <a:t> </a:t>
            </a:r>
            <a:r>
              <a:rPr lang="en-GB" sz="3700" dirty="0" err="1"/>
              <a:t>riti</a:t>
            </a:r>
            <a:r>
              <a:rPr lang="en-GB" sz="3700" dirty="0"/>
              <a:t> </a:t>
            </a:r>
            <a:r>
              <a:rPr lang="en-GB" sz="3700" dirty="0" err="1"/>
              <a:t>cinesi</a:t>
            </a:r>
            <a:r>
              <a:rPr lang="en-GB" sz="3700" dirty="0"/>
              <a:t>, 1704, </a:t>
            </a:r>
            <a:r>
              <a:rPr lang="en-GB" sz="3700" dirty="0" err="1"/>
              <a:t>ribadita</a:t>
            </a:r>
            <a:r>
              <a:rPr lang="en-GB" sz="3700" dirty="0"/>
              <a:t> </a:t>
            </a:r>
            <a:r>
              <a:rPr lang="en-GB" sz="3700" dirty="0" err="1"/>
              <a:t>nel</a:t>
            </a:r>
            <a:r>
              <a:rPr lang="en-GB" sz="3700" dirty="0"/>
              <a:t> 1715 da Clemente XI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dirty="0" smtClean="0"/>
              <a:t>1722: </a:t>
            </a:r>
            <a:r>
              <a:rPr lang="en-GB" sz="3700" dirty="0" err="1" smtClean="0"/>
              <a:t>morte</a:t>
            </a:r>
            <a:r>
              <a:rPr lang="en-GB" sz="3700" dirty="0" smtClean="0"/>
              <a:t> di Kang Xi (non </a:t>
            </a:r>
            <a:r>
              <a:rPr lang="en-GB" sz="3700" dirty="0" err="1" smtClean="0"/>
              <a:t>battezzato</a:t>
            </a:r>
            <a:r>
              <a:rPr lang="en-GB" sz="3700" dirty="0" smtClean="0"/>
              <a:t>) e </a:t>
            </a:r>
            <a:r>
              <a:rPr lang="en-GB" sz="3700" dirty="0" err="1" smtClean="0"/>
              <a:t>successione</a:t>
            </a:r>
            <a:r>
              <a:rPr lang="en-GB" sz="3700" dirty="0" smtClean="0"/>
              <a:t> di </a:t>
            </a:r>
            <a:r>
              <a:rPr lang="it-IT" sz="3700" dirty="0" err="1"/>
              <a:t>Yongzheng</a:t>
            </a:r>
            <a:r>
              <a:rPr lang="en-GB" sz="3700" dirty="0" smtClean="0"/>
              <a:t>, </a:t>
            </a:r>
            <a:r>
              <a:rPr lang="en-GB" sz="3700" dirty="0" err="1" smtClean="0"/>
              <a:t>anticristiano</a:t>
            </a:r>
            <a:endParaRPr lang="en-GB" sz="3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dirty="0" err="1" smtClean="0"/>
              <a:t>Editti</a:t>
            </a:r>
            <a:r>
              <a:rPr lang="en-GB" sz="3700" dirty="0" smtClean="0"/>
              <a:t> </a:t>
            </a:r>
            <a:r>
              <a:rPr lang="en-GB" sz="3700" dirty="0" err="1"/>
              <a:t>imperiali</a:t>
            </a:r>
            <a:r>
              <a:rPr lang="en-GB" sz="3700" dirty="0"/>
              <a:t> di </a:t>
            </a:r>
            <a:r>
              <a:rPr lang="en-GB" sz="3700" dirty="0" err="1"/>
              <a:t>proscrizione</a:t>
            </a:r>
            <a:r>
              <a:rPr lang="en-GB" sz="3700" dirty="0"/>
              <a:t> del </a:t>
            </a:r>
            <a:r>
              <a:rPr lang="en-GB" sz="3700" dirty="0" err="1"/>
              <a:t>cristianesimo</a:t>
            </a:r>
            <a:r>
              <a:rPr lang="en-GB" sz="3700" dirty="0"/>
              <a:t>, 1724 e 1732, </a:t>
            </a:r>
            <a:r>
              <a:rPr lang="en-GB" sz="3700" dirty="0" err="1" smtClean="0"/>
              <a:t>persecuzioni</a:t>
            </a:r>
            <a:r>
              <a:rPr lang="en-GB" sz="3700" dirty="0" smtClean="0"/>
              <a:t> </a:t>
            </a:r>
            <a:r>
              <a:rPr lang="en-GB" sz="3700" dirty="0" err="1" smtClean="0"/>
              <a:t>nelle</a:t>
            </a:r>
            <a:r>
              <a:rPr lang="en-GB" sz="3700" dirty="0" smtClean="0"/>
              <a:t> province, </a:t>
            </a:r>
            <a:r>
              <a:rPr lang="en-GB" sz="3700" dirty="0" err="1" smtClean="0"/>
              <a:t>confisca</a:t>
            </a:r>
            <a:r>
              <a:rPr lang="en-GB" sz="3700" dirty="0" smtClean="0"/>
              <a:t> di </a:t>
            </a:r>
            <a:r>
              <a:rPr lang="en-GB" sz="3700" dirty="0" err="1" smtClean="0"/>
              <a:t>chiese</a:t>
            </a:r>
            <a:r>
              <a:rPr lang="en-GB" sz="3700" dirty="0" smtClean="0"/>
              <a:t>, </a:t>
            </a:r>
            <a:r>
              <a:rPr lang="en-GB" sz="3700" dirty="0" err="1" smtClean="0"/>
              <a:t>esilio</a:t>
            </a:r>
            <a:r>
              <a:rPr lang="en-GB" sz="3700" dirty="0" smtClean="0"/>
              <a:t> </a:t>
            </a:r>
            <a:r>
              <a:rPr lang="en-GB" sz="3700" dirty="0" err="1"/>
              <a:t>dei</a:t>
            </a:r>
            <a:r>
              <a:rPr lang="en-GB" sz="3700" dirty="0"/>
              <a:t> </a:t>
            </a:r>
            <a:r>
              <a:rPr lang="en-GB" sz="3700" dirty="0" err="1"/>
              <a:t>missionari</a:t>
            </a:r>
            <a:r>
              <a:rPr lang="en-GB" sz="3700" dirty="0"/>
              <a:t> a Macao, </a:t>
            </a:r>
            <a:r>
              <a:rPr lang="en-GB" sz="3700" dirty="0" err="1"/>
              <a:t>restano</a:t>
            </a:r>
            <a:r>
              <a:rPr lang="en-GB" sz="3700" dirty="0"/>
              <a:t> solo </a:t>
            </a:r>
            <a:r>
              <a:rPr lang="en-GB" sz="3700" dirty="0" err="1"/>
              <a:t>quelli</a:t>
            </a:r>
            <a:r>
              <a:rPr lang="en-GB" sz="3700" dirty="0"/>
              <a:t> di </a:t>
            </a:r>
            <a:r>
              <a:rPr lang="en-GB" sz="3700" dirty="0" err="1"/>
              <a:t>Pechino</a:t>
            </a:r>
            <a:r>
              <a:rPr lang="en-GB" sz="3700" dirty="0"/>
              <a:t> (Benoit, </a:t>
            </a:r>
            <a:r>
              <a:rPr lang="en-GB" sz="3700" dirty="0" err="1"/>
              <a:t>Attiret</a:t>
            </a:r>
            <a:r>
              <a:rPr lang="en-GB" sz="3700" dirty="0"/>
              <a:t>, Castiglione</a:t>
            </a:r>
            <a:r>
              <a:rPr lang="en-GB" sz="37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700" dirty="0" smtClean="0"/>
              <a:t>1742: </a:t>
            </a:r>
            <a:r>
              <a:rPr lang="en-GB" sz="3700" dirty="0" err="1" smtClean="0"/>
              <a:t>bolla</a:t>
            </a:r>
            <a:r>
              <a:rPr lang="en-GB" sz="3700" dirty="0" smtClean="0"/>
              <a:t> </a:t>
            </a:r>
            <a:r>
              <a:rPr lang="en-GB" sz="3700" i="1" dirty="0" smtClean="0"/>
              <a:t>Ex quo </a:t>
            </a:r>
            <a:r>
              <a:rPr lang="en-GB" sz="3700" i="1" dirty="0" err="1" smtClean="0"/>
              <a:t>singulari</a:t>
            </a:r>
            <a:r>
              <a:rPr lang="en-GB" sz="3700" i="1" dirty="0" smtClean="0"/>
              <a:t> </a:t>
            </a:r>
            <a:r>
              <a:rPr lang="en-GB" sz="3700" dirty="0" smtClean="0"/>
              <a:t>di </a:t>
            </a:r>
            <a:r>
              <a:rPr lang="en-GB" sz="3700" dirty="0" err="1" smtClean="0"/>
              <a:t>Benedetto</a:t>
            </a:r>
            <a:r>
              <a:rPr lang="en-GB" sz="3700" smtClean="0"/>
              <a:t> XIV </a:t>
            </a:r>
            <a:r>
              <a:rPr lang="en-GB" sz="3700" dirty="0" smtClean="0"/>
              <a:t>e </a:t>
            </a:r>
            <a:r>
              <a:rPr lang="en-GB" sz="3700" dirty="0" err="1" smtClean="0"/>
              <a:t>condanna</a:t>
            </a:r>
            <a:r>
              <a:rPr lang="en-GB" sz="3700" dirty="0" smtClean="0"/>
              <a:t> </a:t>
            </a:r>
            <a:r>
              <a:rPr lang="en-GB" sz="3700" dirty="0" err="1" smtClean="0"/>
              <a:t>definitiva</a:t>
            </a:r>
            <a:r>
              <a:rPr lang="en-GB" sz="3700" dirty="0" smtClean="0"/>
              <a:t> </a:t>
            </a:r>
            <a:r>
              <a:rPr lang="en-GB" sz="3700" dirty="0" err="1" smtClean="0"/>
              <a:t>dei</a:t>
            </a:r>
            <a:r>
              <a:rPr lang="en-GB" sz="3700" dirty="0" smtClean="0"/>
              <a:t> </a:t>
            </a:r>
            <a:r>
              <a:rPr lang="en-GB" sz="3700" dirty="0" err="1" smtClean="0"/>
              <a:t>riti</a:t>
            </a:r>
            <a:r>
              <a:rPr lang="en-GB" sz="3700" dirty="0" smtClean="0"/>
              <a:t> </a:t>
            </a:r>
            <a:r>
              <a:rPr lang="en-GB" sz="3700" dirty="0" err="1" smtClean="0"/>
              <a:t>cinesi</a:t>
            </a:r>
            <a:endParaRPr lang="en-GB" sz="37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hlinkClick r:id="rId3"/>
              </a:rPr>
              <a:t>Biographical Dictionary of Chinese Christianity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pPr/>
              <a:t>9</a:t>
            </a:fld>
            <a:r>
              <a:rPr lang="en-GB" smtClean="0"/>
              <a:t> / 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DN_IT_ModelloStrutturaTemaRaccoglitore</Template>
  <TotalTime>1755</TotalTime>
  <Words>662</Words>
  <Application>Microsoft Office PowerPoint</Application>
  <PresentationFormat>Presentazione su schermo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STORIA GLOBALE</vt:lpstr>
      <vt:lpstr>Lezione 6  Le relazioni tra Europa e la Cina in età moderna</vt:lpstr>
      <vt:lpstr>Missioni cattoliche in Asia</vt:lpstr>
      <vt:lpstr>I riti “malabarici”</vt:lpstr>
      <vt:lpstr>Cronologia delle missioni cattoliche</vt:lpstr>
      <vt:lpstr>L’itinerario asiatico di Francesco Saverio</vt:lpstr>
      <vt:lpstr>Gesuiti in Giappone, 1549-1614</vt:lpstr>
      <vt:lpstr>In Cina</vt:lpstr>
      <vt:lpstr>Presentazione standard di PowerPoint</vt:lpstr>
      <vt:lpstr>Carta della Cina di Jean-Baptiste D’Anville (1734) (autore delle carte dell’atlante di Du Halde)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Guido Abbattista</cp:lastModifiedBy>
  <cp:revision>247</cp:revision>
  <dcterms:created xsi:type="dcterms:W3CDTF">2012-10-07T14:13:19Z</dcterms:created>
  <dcterms:modified xsi:type="dcterms:W3CDTF">2015-10-18T16:29:38Z</dcterms:modified>
</cp:coreProperties>
</file>