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6" r:id="rId2"/>
    <p:sldId id="267" r:id="rId3"/>
    <p:sldId id="259" r:id="rId4"/>
    <p:sldId id="296" r:id="rId5"/>
    <p:sldId id="297" r:id="rId6"/>
    <p:sldId id="261" r:id="rId7"/>
    <p:sldId id="268" r:id="rId8"/>
    <p:sldId id="262" r:id="rId9"/>
    <p:sldId id="263" r:id="rId10"/>
    <p:sldId id="264" r:id="rId11"/>
    <p:sldId id="269" r:id="rId12"/>
    <p:sldId id="271" r:id="rId13"/>
    <p:sldId id="273" r:id="rId14"/>
    <p:sldId id="274" r:id="rId15"/>
    <p:sldId id="275" r:id="rId16"/>
    <p:sldId id="298" r:id="rId17"/>
    <p:sldId id="277" r:id="rId18"/>
    <p:sldId id="307" r:id="rId19"/>
    <p:sldId id="300" r:id="rId20"/>
    <p:sldId id="308" r:id="rId21"/>
    <p:sldId id="309" r:id="rId22"/>
    <p:sldId id="31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20" r:id="rId36"/>
    <p:sldId id="321" r:id="rId37"/>
    <p:sldId id="322" r:id="rId38"/>
    <p:sldId id="323" r:id="rId39"/>
    <p:sldId id="324" r:id="rId40"/>
    <p:sldId id="325" r:id="rId41"/>
    <p:sldId id="326" r:id="rId42"/>
    <p:sldId id="327" r:id="rId43"/>
    <p:sldId id="328" r:id="rId44"/>
    <p:sldId id="329"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8"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713" autoAdjust="0"/>
  </p:normalViewPr>
  <p:slideViewPr>
    <p:cSldViewPr>
      <p:cViewPr>
        <p:scale>
          <a:sx n="73" d="100"/>
          <a:sy n="73" d="100"/>
        </p:scale>
        <p:origin x="-1050" y="-72"/>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sorterViewPr>
    <p:cViewPr>
      <p:scale>
        <a:sx n="80" d="100"/>
        <a:sy n="80"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96A56-EB02-422A-84DF-84F1DB817E60}" type="datetimeFigureOut">
              <a:rPr lang="it-IT" smtClean="0"/>
              <a:pPr/>
              <a:t>24/10/2019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FAF96-538F-4F92-85CA-D90F77E61D16}" type="slidenum">
              <a:rPr lang="it-IT" smtClean="0"/>
              <a:pPr/>
              <a:t>‹N›</a:t>
            </a:fld>
            <a:endParaRPr lang="it-IT"/>
          </a:p>
        </p:txBody>
      </p:sp>
    </p:spTree>
    <p:extLst>
      <p:ext uri="{BB962C8B-B14F-4D97-AF65-F5344CB8AC3E}">
        <p14:creationId xmlns:p14="http://schemas.microsoft.com/office/powerpoint/2010/main" val="310519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ACC61E-963C-47B2-A172-9F7CEE0D6CE4}" type="datetime1">
              <a:rPr lang="it-IT" smtClean="0"/>
              <a:pPr/>
              <a:t>24/10/2019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22942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F9FAF3-308C-4225-96EA-F7AE305B4004}" type="datetime1">
              <a:rPr lang="it-IT" smtClean="0"/>
              <a:pPr/>
              <a:t>24/10/2019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03363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1B625E-0379-4933-89C4-C2C0E09B7DD5}" type="datetime1">
              <a:rPr lang="it-IT" smtClean="0"/>
              <a:pPr/>
              <a:t>24/10/2019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44369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416993-3EB3-4F23-A16A-665ED0A34C21}" type="datetime1">
              <a:rPr lang="it-IT" smtClean="0"/>
              <a:pPr/>
              <a:t>24/10/2019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511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8524153-85C6-4B8B-A7A5-410B5F25A45F}" type="datetime1">
              <a:rPr lang="it-IT" smtClean="0"/>
              <a:pPr/>
              <a:t>24/10/2019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1622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065D65-4A2C-4003-84B8-837CC1582EF3}" type="datetime1">
              <a:rPr lang="it-IT" smtClean="0"/>
              <a:pPr/>
              <a:t>24/10/2019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7758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5689088-0722-4569-A11D-274BA83EDB68}" type="datetime1">
              <a:rPr lang="it-IT" smtClean="0"/>
              <a:pPr/>
              <a:t>24/10/2019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37868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918F4F2-8156-47B0-8386-3A5744D560A2}" type="datetime1">
              <a:rPr lang="it-IT" smtClean="0"/>
              <a:pPr/>
              <a:t>24/10/2019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43990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70B8BF-317A-4F74-B6C0-5A3A676BC774}" type="datetime1">
              <a:rPr lang="it-IT" smtClean="0"/>
              <a:pPr/>
              <a:t>24/10/2019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73080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A0A0FC-B05B-4C47-B5E3-5DB69A20AA40}" type="datetime1">
              <a:rPr lang="it-IT" smtClean="0"/>
              <a:pPr/>
              <a:t>24/10/2019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137077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55C972B-B7C5-4976-A11A-B66E9B3C4B68}" type="datetime1">
              <a:rPr lang="it-IT" smtClean="0"/>
              <a:pPr/>
              <a:t>24/10/2019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398024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E4BF6-56E9-40B9-BACB-E6651AFA5ED7}" type="datetime1">
              <a:rPr lang="it-IT" smtClean="0"/>
              <a:pPr/>
              <a:t>24/10/2019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5EE92-3722-4029-9F5E-E736B12294A4}" type="slidenum">
              <a:rPr lang="it-IT" smtClean="0"/>
              <a:pPr/>
              <a:t>‹N›</a:t>
            </a:fld>
            <a:endParaRPr lang="it-IT"/>
          </a:p>
        </p:txBody>
      </p:sp>
    </p:spTree>
    <p:extLst>
      <p:ext uri="{BB962C8B-B14F-4D97-AF65-F5344CB8AC3E}">
        <p14:creationId xmlns:p14="http://schemas.microsoft.com/office/powerpoint/2010/main" val="32145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JzIAYVuHll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stat.it/it/archivio/14529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seit.com/alertbox/reading_pattern.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aafoundation.org/Research/Foundation/Youth-Content/Teens-Know-What-They-Want-From-Online-News.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t.wikipedia.org/wiki/Contratto" TargetMode="External"/><Relationship Id="rId2" Type="http://schemas.openxmlformats.org/officeDocument/2006/relationships/hyperlink" Target="http://it.wikipedia.org/wiki/Alfabetizzazione" TargetMode="External"/><Relationship Id="rId1" Type="http://schemas.openxmlformats.org/officeDocument/2006/relationships/slideLayout" Target="../slideLayouts/slideLayout2.xml"/><Relationship Id="rId4" Type="http://schemas.openxmlformats.org/officeDocument/2006/relationships/hyperlink" Target="http://it.wikipedia.org/wiki/Information_and_Communication_Technolog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lideshare.net/luzrello/rellokanvindebaezaw4a2012"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Un </a:t>
            </a:r>
            <a:r>
              <a:rPr lang="it-IT" dirty="0" err="1" smtClean="0"/>
              <a:t>framework</a:t>
            </a:r>
            <a:r>
              <a:rPr lang="it-IT" dirty="0" smtClean="0"/>
              <a:t> per l’analisi dell’interazione</a:t>
            </a:r>
            <a:endParaRPr lang="it-IT" dirty="0"/>
          </a:p>
        </p:txBody>
      </p:sp>
      <p:sp>
        <p:nvSpPr>
          <p:cNvPr id="3" name="Sottotitolo 2"/>
          <p:cNvSpPr>
            <a:spLocks noGrp="1"/>
          </p:cNvSpPr>
          <p:nvPr>
            <p:ph type="subTitle" idx="1"/>
          </p:nvPr>
        </p:nvSpPr>
        <p:spPr/>
        <p:txBody>
          <a:bodyPr/>
          <a:lstStyle/>
          <a:p>
            <a:r>
              <a:rPr lang="it-IT" dirty="0" err="1" smtClean="0"/>
              <a:t>Conversational</a:t>
            </a:r>
            <a:r>
              <a:rPr lang="it-IT" dirty="0" smtClean="0"/>
              <a:t> </a:t>
            </a:r>
            <a:r>
              <a:rPr lang="it-IT" dirty="0" err="1" smtClean="0"/>
              <a:t>framework</a:t>
            </a:r>
            <a:r>
              <a:rPr lang="it-IT" dirty="0" smtClean="0"/>
              <a:t> </a:t>
            </a:r>
          </a:p>
        </p:txBody>
      </p:sp>
      <p:sp>
        <p:nvSpPr>
          <p:cNvPr id="4" name="CasellaDiTesto 3"/>
          <p:cNvSpPr txBox="1"/>
          <p:nvPr/>
        </p:nvSpPr>
        <p:spPr>
          <a:xfrm>
            <a:off x="3491880" y="5949280"/>
            <a:ext cx="4608512" cy="646331"/>
          </a:xfrm>
          <a:prstGeom prst="rect">
            <a:avLst/>
          </a:prstGeom>
          <a:noFill/>
        </p:spPr>
        <p:txBody>
          <a:bodyPr wrap="square" rtlCol="0">
            <a:spAutoFit/>
          </a:bodyPr>
          <a:lstStyle/>
          <a:p>
            <a:r>
              <a:rPr lang="it-IT" dirty="0"/>
              <a:t>(Diane </a:t>
            </a:r>
            <a:r>
              <a:rPr lang="it-IT" dirty="0" err="1"/>
              <a:t>Laurillard</a:t>
            </a:r>
            <a:r>
              <a:rPr lang="it-IT" dirty="0"/>
              <a:t>)</a:t>
            </a:r>
          </a:p>
          <a:p>
            <a:r>
              <a:rPr lang="it-IT" u="sng" dirty="0" smtClean="0">
                <a:hlinkClick r:id="rId2"/>
              </a:rPr>
              <a:t>http</a:t>
            </a:r>
            <a:r>
              <a:rPr lang="it-IT" u="sng" dirty="0">
                <a:hlinkClick r:id="rId2"/>
              </a:rPr>
              <a:t>://www.youtube.com/watch?v=JzIAYVuHll8</a:t>
            </a:r>
            <a:endParaRPr lang="it-IT" dirty="0"/>
          </a:p>
        </p:txBody>
      </p:sp>
      <p:sp>
        <p:nvSpPr>
          <p:cNvPr id="5" name="Segnaposto numero diapositiva 4"/>
          <p:cNvSpPr>
            <a:spLocks noGrp="1"/>
          </p:cNvSpPr>
          <p:nvPr>
            <p:ph type="sldNum" sz="quarter" idx="12"/>
          </p:nvPr>
        </p:nvSpPr>
        <p:spPr/>
        <p:txBody>
          <a:bodyPr/>
          <a:lstStyle/>
          <a:p>
            <a:fld id="{3715EE92-3722-4029-9F5E-E736B12294A4}" type="slidenum">
              <a:rPr lang="it-IT" smtClean="0"/>
              <a:pPr/>
              <a:t>1</a:t>
            </a:fld>
            <a:endParaRPr lang="it-IT"/>
          </a:p>
        </p:txBody>
      </p:sp>
    </p:spTree>
    <p:extLst>
      <p:ext uri="{BB962C8B-B14F-4D97-AF65-F5344CB8AC3E}">
        <p14:creationId xmlns:p14="http://schemas.microsoft.com/office/powerpoint/2010/main" val="355480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0BB12-5B98-490A-BB57-2C7C69091F56}" type="slidenum">
              <a:rPr lang="it-IT" altLang="it-IT" smtClean="0"/>
              <a:pPr eaLnBrk="1" hangingPunct="1"/>
              <a:t>10</a:t>
            </a:fld>
            <a:endParaRPr lang="it-IT" altLang="it-IT" smtClean="0"/>
          </a:p>
        </p:txBody>
      </p:sp>
      <p:sp>
        <p:nvSpPr>
          <p:cNvPr id="50179" name="Rectangle 2"/>
          <p:cNvSpPr>
            <a:spLocks noGrp="1" noChangeArrowheads="1"/>
          </p:cNvSpPr>
          <p:nvPr>
            <p:ph type="title"/>
          </p:nvPr>
        </p:nvSpPr>
        <p:spPr/>
        <p:txBody>
          <a:bodyPr/>
          <a:lstStyle/>
          <a:p>
            <a:pPr eaLnBrk="1" hangingPunct="1"/>
            <a:r>
              <a:rPr lang="it-IT" altLang="it-IT" b="1" dirty="0" smtClean="0"/>
              <a:t>Riflessività</a:t>
            </a:r>
            <a:endParaRPr lang="it-IT" altLang="it-IT" dirty="0" smtClean="0"/>
          </a:p>
        </p:txBody>
      </p:sp>
      <p:sp>
        <p:nvSpPr>
          <p:cNvPr id="76803" name="Rectangle 3"/>
          <p:cNvSpPr>
            <a:spLocks noGrp="1" noChangeArrowheads="1"/>
          </p:cNvSpPr>
          <p:nvPr>
            <p:ph type="body" idx="1"/>
          </p:nvPr>
        </p:nvSpPr>
        <p:spPr/>
        <p:txBody>
          <a:bodyPr>
            <a:normAutofit/>
          </a:bodyPr>
          <a:lstStyle/>
          <a:p>
            <a:r>
              <a:rPr lang="it-IT" altLang="it-IT" dirty="0"/>
              <a:t>Il goal era chiaro? è stato raggiunto</a:t>
            </a:r>
            <a:r>
              <a:rPr lang="it-IT" altLang="it-IT" dirty="0" smtClean="0"/>
              <a:t>?</a:t>
            </a:r>
          </a:p>
          <a:p>
            <a:endParaRPr lang="it-IT" altLang="it-IT" dirty="0"/>
          </a:p>
          <a:p>
            <a:pPr eaLnBrk="1" hangingPunct="1"/>
            <a:r>
              <a:rPr lang="it-IT" altLang="it-IT" dirty="0" smtClean="0"/>
              <a:t>Si sa riflettere sul processo di insegnamento e apprendimento?</a:t>
            </a:r>
          </a:p>
          <a:p>
            <a:pPr eaLnBrk="1" hangingPunct="1"/>
            <a:r>
              <a:rPr lang="it-IT" altLang="it-IT" dirty="0" smtClean="0"/>
              <a:t>L’insegnante ha ottenuto ciò che voleva?</a:t>
            </a:r>
          </a:p>
          <a:p>
            <a:pPr eaLnBrk="1" hangingPunct="1"/>
            <a:r>
              <a:rPr lang="it-IT" altLang="it-IT" dirty="0" smtClean="0"/>
              <a:t>Lo studente ha capito?</a:t>
            </a:r>
          </a:p>
        </p:txBody>
      </p:sp>
    </p:spTree>
    <p:extLst>
      <p:ext uri="{BB962C8B-B14F-4D97-AF65-F5344CB8AC3E}">
        <p14:creationId xmlns:p14="http://schemas.microsoft.com/office/powerpoint/2010/main" val="362186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6803">
                                            <p:txEl>
                                              <p:pRg st="0" end="0"/>
                                            </p:txEl>
                                          </p:spTgt>
                                        </p:tgtEl>
                                        <p:attrNameLst>
                                          <p:attrName>style.color</p:attrName>
                                        </p:attrNameLst>
                                      </p:cBhvr>
                                      <p:to>
                                        <a:schemeClr val="tx1"/>
                                      </p:to>
                                    </p:animClr>
                                    <p:animClr clrSpc="rgb" dir="cw">
                                      <p:cBhvr>
                                        <p:cTn id="7" dur="500" fill="hold"/>
                                        <p:tgtEl>
                                          <p:spTgt spid="76803">
                                            <p:txEl>
                                              <p:pRg st="0" end="0"/>
                                            </p:txEl>
                                          </p:spTgt>
                                        </p:tgtEl>
                                        <p:attrNameLst>
                                          <p:attrName>fillcolor</p:attrName>
                                        </p:attrNameLst>
                                      </p:cBhvr>
                                      <p:to>
                                        <a:schemeClr val="tx1"/>
                                      </p:to>
                                    </p:animClr>
                                    <p:set>
                                      <p:cBhvr>
                                        <p:cTn id="8" dur="500" fill="hold"/>
                                        <p:tgtEl>
                                          <p:spTgt spid="76803">
                                            <p:txEl>
                                              <p:pRg st="0" end="0"/>
                                            </p:txEl>
                                          </p:spTgt>
                                        </p:tgtEl>
                                        <p:attrNameLst>
                                          <p:attrName>fill.type</p:attrName>
                                        </p:attrNameLst>
                                      </p:cBhvr>
                                      <p:to>
                                        <p:strVal val="solid"/>
                                      </p:to>
                                    </p:set>
                                    <p:set>
                                      <p:cBhvr>
                                        <p:cTn id="9" dur="500" fill="hold"/>
                                        <p:tgtEl>
                                          <p:spTgt spid="7680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6803">
                                            <p:txEl>
                                              <p:pRg st="2" end="2"/>
                                            </p:txEl>
                                          </p:spTgt>
                                        </p:tgtEl>
                                        <p:attrNameLst>
                                          <p:attrName>style.color</p:attrName>
                                        </p:attrNameLst>
                                      </p:cBhvr>
                                      <p:to>
                                        <a:schemeClr val="tx1"/>
                                      </p:to>
                                    </p:animClr>
                                    <p:animClr clrSpc="rgb" dir="cw">
                                      <p:cBhvr>
                                        <p:cTn id="14" dur="500" fill="hold"/>
                                        <p:tgtEl>
                                          <p:spTgt spid="76803">
                                            <p:txEl>
                                              <p:pRg st="2" end="2"/>
                                            </p:txEl>
                                          </p:spTgt>
                                        </p:tgtEl>
                                        <p:attrNameLst>
                                          <p:attrName>fillcolor</p:attrName>
                                        </p:attrNameLst>
                                      </p:cBhvr>
                                      <p:to>
                                        <a:schemeClr val="tx1"/>
                                      </p:to>
                                    </p:animClr>
                                    <p:set>
                                      <p:cBhvr>
                                        <p:cTn id="15" dur="500" fill="hold"/>
                                        <p:tgtEl>
                                          <p:spTgt spid="76803">
                                            <p:txEl>
                                              <p:pRg st="2" end="2"/>
                                            </p:txEl>
                                          </p:spTgt>
                                        </p:tgtEl>
                                        <p:attrNameLst>
                                          <p:attrName>fill.type</p:attrName>
                                        </p:attrNameLst>
                                      </p:cBhvr>
                                      <p:to>
                                        <p:strVal val="solid"/>
                                      </p:to>
                                    </p:set>
                                    <p:set>
                                      <p:cBhvr>
                                        <p:cTn id="16" dur="500" fill="hold"/>
                                        <p:tgtEl>
                                          <p:spTgt spid="7680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6803">
                                            <p:txEl>
                                              <p:pRg st="3" end="3"/>
                                            </p:txEl>
                                          </p:spTgt>
                                        </p:tgtEl>
                                        <p:attrNameLst>
                                          <p:attrName>style.color</p:attrName>
                                        </p:attrNameLst>
                                      </p:cBhvr>
                                      <p:to>
                                        <a:schemeClr val="tx1"/>
                                      </p:to>
                                    </p:animClr>
                                    <p:animClr clrSpc="rgb" dir="cw">
                                      <p:cBhvr>
                                        <p:cTn id="21" dur="500" fill="hold"/>
                                        <p:tgtEl>
                                          <p:spTgt spid="76803">
                                            <p:txEl>
                                              <p:pRg st="3" end="3"/>
                                            </p:txEl>
                                          </p:spTgt>
                                        </p:tgtEl>
                                        <p:attrNameLst>
                                          <p:attrName>fillcolor</p:attrName>
                                        </p:attrNameLst>
                                      </p:cBhvr>
                                      <p:to>
                                        <a:schemeClr val="tx1"/>
                                      </p:to>
                                    </p:animClr>
                                    <p:set>
                                      <p:cBhvr>
                                        <p:cTn id="22" dur="500" fill="hold"/>
                                        <p:tgtEl>
                                          <p:spTgt spid="76803">
                                            <p:txEl>
                                              <p:pRg st="3" end="3"/>
                                            </p:txEl>
                                          </p:spTgt>
                                        </p:tgtEl>
                                        <p:attrNameLst>
                                          <p:attrName>fill.type</p:attrName>
                                        </p:attrNameLst>
                                      </p:cBhvr>
                                      <p:to>
                                        <p:strVal val="solid"/>
                                      </p:to>
                                    </p:set>
                                    <p:set>
                                      <p:cBhvr>
                                        <p:cTn id="23" dur="500" fill="hold"/>
                                        <p:tgtEl>
                                          <p:spTgt spid="76803">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6803">
                                            <p:txEl>
                                              <p:pRg st="4" end="4"/>
                                            </p:txEl>
                                          </p:spTgt>
                                        </p:tgtEl>
                                        <p:attrNameLst>
                                          <p:attrName>style.color</p:attrName>
                                        </p:attrNameLst>
                                      </p:cBhvr>
                                      <p:to>
                                        <a:schemeClr val="tx1"/>
                                      </p:to>
                                    </p:animClr>
                                    <p:animClr clrSpc="rgb" dir="cw">
                                      <p:cBhvr>
                                        <p:cTn id="28" dur="500" fill="hold"/>
                                        <p:tgtEl>
                                          <p:spTgt spid="76803">
                                            <p:txEl>
                                              <p:pRg st="4" end="4"/>
                                            </p:txEl>
                                          </p:spTgt>
                                        </p:tgtEl>
                                        <p:attrNameLst>
                                          <p:attrName>fillcolor</p:attrName>
                                        </p:attrNameLst>
                                      </p:cBhvr>
                                      <p:to>
                                        <a:schemeClr val="tx1"/>
                                      </p:to>
                                    </p:animClr>
                                    <p:set>
                                      <p:cBhvr>
                                        <p:cTn id="29" dur="500" fill="hold"/>
                                        <p:tgtEl>
                                          <p:spTgt spid="76803">
                                            <p:txEl>
                                              <p:pRg st="4" end="4"/>
                                            </p:txEl>
                                          </p:spTgt>
                                        </p:tgtEl>
                                        <p:attrNameLst>
                                          <p:attrName>fill.type</p:attrName>
                                        </p:attrNameLst>
                                      </p:cBhvr>
                                      <p:to>
                                        <p:strVal val="solid"/>
                                      </p:to>
                                    </p:set>
                                    <p:set>
                                      <p:cBhvr>
                                        <p:cTn id="30" dur="500" fill="hold"/>
                                        <p:tgtEl>
                                          <p:spTgt spid="7680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 y="116632"/>
            <a:ext cx="9458527" cy="384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3715EE92-3722-4029-9F5E-E736B12294A4}" type="slidenum">
              <a:rPr lang="it-IT" smtClean="0"/>
              <a:pPr/>
              <a:t>11</a:t>
            </a:fld>
            <a:endParaRPr lang="it-IT"/>
          </a:p>
        </p:txBody>
      </p:sp>
      <p:sp>
        <p:nvSpPr>
          <p:cNvPr id="3" name="Rettangolo 2"/>
          <p:cNvSpPr/>
          <p:nvPr/>
        </p:nvSpPr>
        <p:spPr>
          <a:xfrm>
            <a:off x="1619672" y="4221088"/>
            <a:ext cx="5076056" cy="1754326"/>
          </a:xfrm>
          <a:prstGeom prst="rect">
            <a:avLst/>
          </a:prstGeom>
        </p:spPr>
        <p:txBody>
          <a:bodyPr wrap="square">
            <a:spAutoFit/>
          </a:bodyPr>
          <a:lstStyle/>
          <a:p>
            <a:r>
              <a:rPr lang="it-IT" dirty="0"/>
              <a:t>Prima .. </a:t>
            </a:r>
          </a:p>
          <a:p>
            <a:r>
              <a:rPr lang="it-IT" dirty="0"/>
              <a:t>Strumenti non informatici</a:t>
            </a:r>
          </a:p>
          <a:p>
            <a:endParaRPr lang="it-IT" dirty="0"/>
          </a:p>
          <a:p>
            <a:r>
              <a:rPr lang="it-IT" dirty="0"/>
              <a:t>Ma adesso</a:t>
            </a:r>
          </a:p>
          <a:p>
            <a:r>
              <a:rPr lang="it-IT" dirty="0"/>
              <a:t>Estensioni web, risorse online, presentazioni visive, ecc.</a:t>
            </a:r>
          </a:p>
        </p:txBody>
      </p:sp>
    </p:spTree>
    <p:extLst>
      <p:ext uri="{BB962C8B-B14F-4D97-AF65-F5344CB8AC3E}">
        <p14:creationId xmlns:p14="http://schemas.microsoft.com/office/powerpoint/2010/main" val="232199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6"/>
          <p:cNvSpPr>
            <a:spLocks noGrp="1"/>
          </p:cNvSpPr>
          <p:nvPr>
            <p:ph type="title"/>
          </p:nvPr>
        </p:nvSpPr>
        <p:spPr>
          <a:xfrm>
            <a:off x="323850" y="692150"/>
            <a:ext cx="8229600" cy="1143000"/>
          </a:xfrm>
        </p:spPr>
        <p:txBody>
          <a:bodyPr>
            <a:normAutofit fontScale="90000"/>
          </a:bodyPr>
          <a:lstStyle/>
          <a:p>
            <a:r>
              <a:rPr lang="it-IT" altLang="it-IT" sz="4000" dirty="0"/>
              <a:t>I media </a:t>
            </a:r>
            <a:r>
              <a:rPr lang="it-IT" altLang="it-IT" sz="4000" dirty="0" smtClean="0"/>
              <a:t>narrativi: Lezione, testo, audio, audiocassette, televisione, video  e cd….</a:t>
            </a:r>
            <a:br>
              <a:rPr lang="it-IT" altLang="it-IT" sz="4000" dirty="0" smtClean="0"/>
            </a:br>
            <a:endParaRPr lang="it-IT" altLang="it-IT" dirty="0" smtClean="0"/>
          </a:p>
        </p:txBody>
      </p:sp>
      <p:sp>
        <p:nvSpPr>
          <p:cNvPr id="3075" name="Rectangle 3"/>
          <p:cNvSpPr>
            <a:spLocks noGrp="1" noChangeArrowheads="1"/>
          </p:cNvSpPr>
          <p:nvPr>
            <p:ph idx="1"/>
          </p:nvPr>
        </p:nvSpPr>
        <p:spPr/>
        <p:txBody>
          <a:bodyPr/>
          <a:lstStyle/>
          <a:p>
            <a:pPr eaLnBrk="1" hangingPunct="1"/>
            <a:endParaRPr lang="it-IT" altLang="it-IT" dirty="0" smtClean="0"/>
          </a:p>
          <a:p>
            <a:pPr eaLnBrk="1" hangingPunct="1"/>
            <a:r>
              <a:rPr lang="it-IT" altLang="it-IT" dirty="0" smtClean="0"/>
              <a:t>non interattivi </a:t>
            </a:r>
          </a:p>
          <a:p>
            <a:pPr eaLnBrk="1" hangingPunct="1"/>
            <a:r>
              <a:rPr lang="it-IT" altLang="it-IT" dirty="0" smtClean="0"/>
              <a:t>presentazione lineare </a:t>
            </a:r>
          </a:p>
          <a:p>
            <a:pPr eaLnBrk="1" hangingPunct="1"/>
            <a:r>
              <a:rPr lang="it-IT" altLang="it-IT" dirty="0" smtClean="0"/>
              <a:t>sfruttano la loro forma narrativa: </a:t>
            </a:r>
          </a:p>
          <a:p>
            <a:pPr lvl="1" eaLnBrk="1" hangingPunct="1"/>
            <a:r>
              <a:rPr lang="it-IT" altLang="it-IT" dirty="0" smtClean="0"/>
              <a:t>Dà coerenza globale</a:t>
            </a:r>
          </a:p>
          <a:p>
            <a:pPr lvl="1" eaLnBrk="1" hangingPunct="1"/>
            <a:r>
              <a:rPr lang="it-IT" altLang="it-IT" dirty="0" smtClean="0"/>
              <a:t>uso di link temporali, causali….</a:t>
            </a:r>
          </a:p>
          <a:p>
            <a:pPr eaLnBrk="1" hangingPunct="1"/>
            <a:r>
              <a:rPr lang="it-IT" altLang="it-IT" dirty="0" smtClean="0"/>
              <a:t>Consentono solo la descrizione delle concettualizzazioni del docente.</a:t>
            </a:r>
          </a:p>
        </p:txBody>
      </p:sp>
      <p:sp>
        <p:nvSpPr>
          <p:cNvPr id="3076"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E2582A-72F1-4431-AE0D-F482556FA9A3}" type="slidenum">
              <a:rPr lang="it-IT" altLang="it-IT" sz="1400" smtClean="0"/>
              <a:pPr eaLnBrk="1" hangingPunct="1">
                <a:spcBef>
                  <a:spcPct val="0"/>
                </a:spcBef>
                <a:buFontTx/>
                <a:buNone/>
              </a:pPr>
              <a:t>12</a:t>
            </a:fld>
            <a:endParaRPr lang="it-IT" altLang="it-IT" sz="1400" smtClean="0"/>
          </a:p>
        </p:txBody>
      </p:sp>
    </p:spTree>
    <p:extLst>
      <p:ext uri="{BB962C8B-B14F-4D97-AF65-F5344CB8AC3E}">
        <p14:creationId xmlns:p14="http://schemas.microsoft.com/office/powerpoint/2010/main" val="3284381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it-IT" altLang="it-IT" smtClean="0"/>
              <a:t>Lezione</a:t>
            </a:r>
            <a:br>
              <a:rPr lang="it-IT" altLang="it-IT" smtClean="0"/>
            </a:br>
            <a:endParaRPr lang="it-IT" altLang="it-IT" smtClean="0"/>
          </a:p>
        </p:txBody>
      </p:sp>
      <p:sp>
        <p:nvSpPr>
          <p:cNvPr id="5123" name="Rectangle 3"/>
          <p:cNvSpPr>
            <a:spLocks noGrp="1" noChangeArrowheads="1"/>
          </p:cNvSpPr>
          <p:nvPr>
            <p:ph sz="half" idx="1"/>
          </p:nvPr>
        </p:nvSpPr>
        <p:spPr/>
        <p:txBody>
          <a:bodyPr>
            <a:normAutofit lnSpcReduction="10000"/>
          </a:bodyPr>
          <a:lstStyle/>
          <a:p>
            <a:pPr marL="0" indent="0" eaLnBrk="1" hangingPunct="1">
              <a:buFontTx/>
              <a:buNone/>
              <a:defRPr/>
            </a:pPr>
            <a:r>
              <a:rPr lang="it-IT" altLang="it-IT" dirty="0" smtClean="0"/>
              <a:t>Base per il confronto. </a:t>
            </a:r>
          </a:p>
          <a:p>
            <a:pPr eaLnBrk="1" hangingPunct="1">
              <a:defRPr/>
            </a:pPr>
            <a:endParaRPr lang="it-IT" altLang="it-IT" dirty="0" smtClean="0"/>
          </a:p>
          <a:p>
            <a:pPr marL="0" indent="0" eaLnBrk="1" hangingPunct="1">
              <a:buFontTx/>
              <a:buNone/>
              <a:defRPr/>
            </a:pPr>
            <a:r>
              <a:rPr lang="it-IT" altLang="it-IT" dirty="0" smtClean="0"/>
              <a:t>Non è:</a:t>
            </a:r>
          </a:p>
          <a:p>
            <a:pPr lvl="1" eaLnBrk="1" hangingPunct="1">
              <a:defRPr/>
            </a:pPr>
            <a:r>
              <a:rPr lang="it-IT" altLang="it-IT" dirty="0" smtClean="0"/>
              <a:t>Discorsiva (permette solo al docente di comunicare le sue concezioni)</a:t>
            </a:r>
          </a:p>
          <a:p>
            <a:pPr lvl="1" eaLnBrk="1" hangingPunct="1">
              <a:defRPr/>
            </a:pPr>
            <a:r>
              <a:rPr lang="it-IT" altLang="it-IT" dirty="0" smtClean="0"/>
              <a:t>interattiva,</a:t>
            </a:r>
          </a:p>
          <a:p>
            <a:pPr lvl="1" eaLnBrk="1" hangingPunct="1">
              <a:defRPr/>
            </a:pPr>
            <a:r>
              <a:rPr lang="it-IT" altLang="it-IT" dirty="0" smtClean="0"/>
              <a:t>adattiva, </a:t>
            </a:r>
          </a:p>
          <a:p>
            <a:pPr lvl="1" eaLnBrk="1" hangingPunct="1">
              <a:defRPr/>
            </a:pPr>
            <a:r>
              <a:rPr lang="it-IT" altLang="it-IT" dirty="0" smtClean="0"/>
              <a:t>non incoraggia la riflessione…</a:t>
            </a:r>
          </a:p>
          <a:p>
            <a:pPr marL="457200" lvl="1" indent="0" eaLnBrk="1" hangingPunct="1">
              <a:buFontTx/>
              <a:buNone/>
              <a:defRPr/>
            </a:pPr>
            <a:endParaRPr lang="it-IT" altLang="it-IT" dirty="0" smtClean="0"/>
          </a:p>
        </p:txBody>
      </p:sp>
      <p:sp>
        <p:nvSpPr>
          <p:cNvPr id="5124" name="Segnaposto contenuto 1"/>
          <p:cNvSpPr>
            <a:spLocks noGrp="1"/>
          </p:cNvSpPr>
          <p:nvPr>
            <p:ph sz="half" idx="2"/>
          </p:nvPr>
        </p:nvSpPr>
        <p:spPr/>
        <p:txBody>
          <a:bodyPr>
            <a:normAutofit lnSpcReduction="10000"/>
          </a:bodyPr>
          <a:lstStyle/>
          <a:p>
            <a:r>
              <a:rPr lang="it-IT" altLang="it-IT" dirty="0" smtClean="0"/>
              <a:t>È ispirata?</a:t>
            </a:r>
          </a:p>
          <a:p>
            <a:r>
              <a:rPr lang="it-IT" altLang="it-IT" dirty="0" smtClean="0"/>
              <a:t>Dà chiave di lettura</a:t>
            </a:r>
          </a:p>
          <a:p>
            <a:r>
              <a:rPr lang="it-IT" altLang="it-IT" dirty="0" smtClean="0"/>
              <a:t>Aggiornabile</a:t>
            </a:r>
          </a:p>
          <a:p>
            <a:r>
              <a:rPr lang="it-IT" altLang="it-IT" dirty="0" smtClean="0"/>
              <a:t>Basso costo..</a:t>
            </a:r>
          </a:p>
          <a:p>
            <a:endParaRPr lang="it-IT" altLang="it-IT" dirty="0" smtClean="0"/>
          </a:p>
        </p:txBody>
      </p:sp>
      <p:sp>
        <p:nvSpPr>
          <p:cNvPr id="5125"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D6B991-B966-4A3A-826F-76033D04D3AF}" type="slidenum">
              <a:rPr lang="it-IT" altLang="it-IT" sz="1400" smtClean="0"/>
              <a:pPr eaLnBrk="1" hangingPunct="1">
                <a:spcBef>
                  <a:spcPct val="0"/>
                </a:spcBef>
                <a:buFontTx/>
                <a:buNone/>
              </a:pPr>
              <a:t>13</a:t>
            </a:fld>
            <a:endParaRPr lang="it-IT" altLang="it-IT" sz="1400" smtClean="0"/>
          </a:p>
        </p:txBody>
      </p:sp>
    </p:spTree>
    <p:extLst>
      <p:ext uri="{BB962C8B-B14F-4D97-AF65-F5344CB8AC3E}">
        <p14:creationId xmlns:p14="http://schemas.microsoft.com/office/powerpoint/2010/main" val="384329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normAutofit fontScale="90000"/>
          </a:bodyPr>
          <a:lstStyle/>
          <a:p>
            <a:r>
              <a:rPr lang="it-IT" altLang="it-IT" smtClean="0"/>
              <a:t>Per aumentare discorsività e interattività</a:t>
            </a:r>
          </a:p>
        </p:txBody>
      </p:sp>
      <p:sp>
        <p:nvSpPr>
          <p:cNvPr id="6147" name="Segnaposto contenuto 2"/>
          <p:cNvSpPr>
            <a:spLocks noGrp="1"/>
          </p:cNvSpPr>
          <p:nvPr>
            <p:ph idx="1"/>
          </p:nvPr>
        </p:nvSpPr>
        <p:spPr/>
        <p:txBody>
          <a:bodyPr/>
          <a:lstStyle/>
          <a:p>
            <a:r>
              <a:rPr lang="it-IT" altLang="it-IT" dirty="0" smtClean="0"/>
              <a:t>Domande?</a:t>
            </a:r>
          </a:p>
          <a:p>
            <a:r>
              <a:rPr lang="it-IT" altLang="it-IT" dirty="0" smtClean="0"/>
              <a:t>Appunti, compiti… &lt;- feedback</a:t>
            </a:r>
          </a:p>
          <a:p>
            <a:r>
              <a:rPr lang="it-IT" altLang="it-IT" dirty="0" smtClean="0"/>
              <a:t>Ascoltare (è compito impegnativo… trovare struttura, info. importanti..)</a:t>
            </a:r>
          </a:p>
          <a:p>
            <a:r>
              <a:rPr lang="it-IT" altLang="it-IT" dirty="0" smtClean="0"/>
              <a:t>Forum</a:t>
            </a:r>
          </a:p>
          <a:p>
            <a:r>
              <a:rPr lang="it-IT" altLang="it-IT" dirty="0" smtClean="0"/>
              <a:t>Presentation manager</a:t>
            </a:r>
          </a:p>
        </p:txBody>
      </p:sp>
      <p:sp>
        <p:nvSpPr>
          <p:cNvPr id="614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CC798E-51E7-4316-B047-A1795FBDEB98}" type="slidenum">
              <a:rPr lang="it-IT" altLang="it-IT" sz="1400" smtClean="0"/>
              <a:pPr eaLnBrk="1" hangingPunct="1">
                <a:spcBef>
                  <a:spcPct val="0"/>
                </a:spcBef>
                <a:buFontTx/>
                <a:buNone/>
              </a:pPr>
              <a:t>14</a:t>
            </a:fld>
            <a:endParaRPr lang="it-IT" altLang="it-IT" sz="1400" smtClean="0"/>
          </a:p>
        </p:txBody>
      </p:sp>
    </p:spTree>
    <p:extLst>
      <p:ext uri="{BB962C8B-B14F-4D97-AF65-F5344CB8AC3E}">
        <p14:creationId xmlns:p14="http://schemas.microsoft.com/office/powerpoint/2010/main" val="2581514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altLang="it-IT" smtClean="0"/>
              <a:t>Migliorabile?</a:t>
            </a:r>
          </a:p>
        </p:txBody>
      </p:sp>
      <p:sp>
        <p:nvSpPr>
          <p:cNvPr id="7171" name="Segnaposto contenuto 2"/>
          <p:cNvSpPr>
            <a:spLocks noGrp="1"/>
          </p:cNvSpPr>
          <p:nvPr>
            <p:ph idx="1"/>
          </p:nvPr>
        </p:nvSpPr>
        <p:spPr/>
        <p:txBody>
          <a:bodyPr/>
          <a:lstStyle/>
          <a:p>
            <a:r>
              <a:rPr lang="it-IT" altLang="it-IT" smtClean="0"/>
              <a:t>Forum (discorsività)</a:t>
            </a:r>
          </a:p>
          <a:p>
            <a:r>
              <a:rPr lang="it-IT" altLang="it-IT" smtClean="0"/>
              <a:t>Presentation manager (ppt, prezi,..), mostro struttura, aiuto elaborazione</a:t>
            </a:r>
          </a:p>
          <a:p>
            <a:r>
              <a:rPr lang="it-IT" altLang="it-IT" smtClean="0"/>
              <a:t> LIM</a:t>
            </a:r>
          </a:p>
          <a:p>
            <a:r>
              <a:rPr lang="it-IT" altLang="it-IT" smtClean="0"/>
              <a:t>….. moodle</a:t>
            </a:r>
          </a:p>
        </p:txBody>
      </p:sp>
      <p:sp>
        <p:nvSpPr>
          <p:cNvPr id="717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31D2EB-487E-4F1A-A8D0-3085B7CBB91F}" type="slidenum">
              <a:rPr lang="it-IT" altLang="it-IT" sz="1400" smtClean="0"/>
              <a:pPr eaLnBrk="1" hangingPunct="1">
                <a:spcBef>
                  <a:spcPct val="0"/>
                </a:spcBef>
                <a:buFontTx/>
                <a:buNone/>
              </a:pPr>
              <a:t>15</a:t>
            </a:fld>
            <a:endParaRPr lang="it-IT" altLang="it-IT" sz="1400" smtClean="0"/>
          </a:p>
        </p:txBody>
      </p:sp>
    </p:spTree>
    <p:extLst>
      <p:ext uri="{BB962C8B-B14F-4D97-AF65-F5344CB8AC3E}">
        <p14:creationId xmlns:p14="http://schemas.microsoft.com/office/powerpoint/2010/main" val="211448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836712"/>
            <a:ext cx="8147248" cy="5289451"/>
          </a:xfrm>
          <a:solidFill>
            <a:schemeClr val="tx1"/>
          </a:solidFill>
        </p:spPr>
        <p:txBody>
          <a:bodyPr/>
          <a:lstStyle/>
          <a:p>
            <a:pPr marL="0" indent="0">
              <a:buNone/>
            </a:pPr>
            <a:endParaRPr lang="it-IT" sz="4800" dirty="0" smtClean="0">
              <a:solidFill>
                <a:schemeClr val="bg1"/>
              </a:solidFill>
            </a:endParaRPr>
          </a:p>
          <a:p>
            <a:pPr marL="0" indent="0">
              <a:buNone/>
            </a:pPr>
            <a:endParaRPr lang="it-IT" sz="4800" dirty="0">
              <a:solidFill>
                <a:schemeClr val="bg1"/>
              </a:solidFill>
            </a:endParaRPr>
          </a:p>
          <a:p>
            <a:pPr marL="0" indent="0">
              <a:buNone/>
            </a:pPr>
            <a:r>
              <a:rPr lang="it-IT" sz="4800" dirty="0" smtClean="0">
                <a:solidFill>
                  <a:schemeClr val="bg1"/>
                </a:solidFill>
              </a:rPr>
              <a:t>ARE </a:t>
            </a:r>
            <a:r>
              <a:rPr lang="it-IT" sz="4800" dirty="0">
                <a:solidFill>
                  <a:schemeClr val="bg1"/>
                </a:solidFill>
              </a:rPr>
              <a:t>YOU MINDWONDERING?</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16</a:t>
            </a:fld>
            <a:endParaRPr lang="it-IT"/>
          </a:p>
        </p:txBody>
      </p:sp>
    </p:spTree>
    <p:extLst>
      <p:ext uri="{BB962C8B-B14F-4D97-AF65-F5344CB8AC3E}">
        <p14:creationId xmlns:p14="http://schemas.microsoft.com/office/powerpoint/2010/main" val="344758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solidFill>
            <a:schemeClr val="tx1"/>
          </a:solidFill>
        </p:spPr>
        <p:txBody>
          <a:bodyPr>
            <a:normAutofit fontScale="90000"/>
          </a:bodyPr>
          <a:lstStyle/>
          <a:p>
            <a:r>
              <a:rPr lang="it-IT" altLang="it-IT" dirty="0" err="1" smtClean="0">
                <a:solidFill>
                  <a:schemeClr val="bg1"/>
                </a:solidFill>
              </a:rPr>
              <a:t>Mindwondering</a:t>
            </a:r>
            <a:r>
              <a:rPr lang="it-IT" altLang="it-IT" dirty="0" smtClean="0"/>
              <a:t/>
            </a:r>
            <a:br>
              <a:rPr lang="it-IT" altLang="it-IT" dirty="0" smtClean="0"/>
            </a:br>
            <a:endParaRPr lang="it-IT" altLang="it-IT" dirty="0" smtClean="0"/>
          </a:p>
        </p:txBody>
      </p:sp>
      <p:sp>
        <p:nvSpPr>
          <p:cNvPr id="9219" name="Segnaposto contenuto 2"/>
          <p:cNvSpPr>
            <a:spLocks noGrp="1"/>
          </p:cNvSpPr>
          <p:nvPr>
            <p:ph idx="1"/>
          </p:nvPr>
        </p:nvSpPr>
        <p:spPr/>
        <p:txBody>
          <a:bodyPr/>
          <a:lstStyle/>
          <a:p>
            <a:pPr marL="0" indent="0">
              <a:buNone/>
            </a:pPr>
            <a:r>
              <a:rPr lang="en-US" altLang="it-IT" sz="2400" dirty="0" err="1" smtClean="0"/>
              <a:t>Risko</a:t>
            </a:r>
            <a:r>
              <a:rPr lang="en-US" altLang="it-IT" sz="2400" dirty="0" smtClean="0"/>
              <a:t>, E. Anderson, N. , </a:t>
            </a:r>
            <a:r>
              <a:rPr lang="en-US" altLang="it-IT" sz="2400" dirty="0" err="1" smtClean="0"/>
              <a:t>Sarwal</a:t>
            </a:r>
            <a:r>
              <a:rPr lang="en-US" altLang="it-IT" sz="2400" dirty="0" smtClean="0"/>
              <a:t>, A. , </a:t>
            </a:r>
            <a:r>
              <a:rPr lang="en-US" altLang="it-IT" sz="2400" dirty="0" err="1" smtClean="0"/>
              <a:t>Engelhardt</a:t>
            </a:r>
            <a:r>
              <a:rPr lang="en-US" altLang="it-IT" sz="2400" dirty="0" smtClean="0"/>
              <a:t>, M.  and </a:t>
            </a:r>
            <a:r>
              <a:rPr lang="en-US" altLang="it-IT" sz="2400" dirty="0" err="1" smtClean="0"/>
              <a:t>Kingstone</a:t>
            </a:r>
            <a:r>
              <a:rPr lang="en-US" altLang="it-IT" sz="2400" dirty="0" smtClean="0"/>
              <a:t>, A. (2012). Everyday attention: variation in mind wandering and memory in a lecture, </a:t>
            </a:r>
            <a:r>
              <a:rPr lang="en-US" altLang="it-IT" sz="2400" i="1" dirty="0" smtClean="0"/>
              <a:t>Applied cognitive psychology, </a:t>
            </a:r>
            <a:r>
              <a:rPr lang="en-US" altLang="it-IT" sz="2400" dirty="0" smtClean="0"/>
              <a:t>26: 234–242 .</a:t>
            </a:r>
          </a:p>
          <a:p>
            <a:endParaRPr lang="it-IT" altLang="it-IT" sz="2400" dirty="0" smtClean="0"/>
          </a:p>
          <a:p>
            <a:r>
              <a:rPr lang="it-IT" altLang="it-IT" sz="2400" dirty="0" smtClean="0"/>
              <a:t>uno spostamento di attenzione da uno stimolo esterno a dei pensieri interni </a:t>
            </a:r>
          </a:p>
          <a:p>
            <a:r>
              <a:rPr lang="it-IT" altLang="it-IT" sz="2400" dirty="0" smtClean="0"/>
              <a:t>compromette la codifica</a:t>
            </a:r>
          </a:p>
          <a:p>
            <a:r>
              <a:rPr lang="it-IT" altLang="it-IT" sz="2400" dirty="0" smtClean="0"/>
              <a:t> ha un impatto negativo sulla performance</a:t>
            </a:r>
          </a:p>
        </p:txBody>
      </p:sp>
      <p:sp>
        <p:nvSpPr>
          <p:cNvPr id="922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C15EAC9-A006-45A9-AF15-E164570CCFDA}" type="slidenum">
              <a:rPr lang="it-IT" altLang="it-IT" sz="1400" smtClean="0"/>
              <a:pPr eaLnBrk="1" hangingPunct="1">
                <a:spcBef>
                  <a:spcPct val="0"/>
                </a:spcBef>
                <a:buFontTx/>
                <a:buNone/>
              </a:pPr>
              <a:t>17</a:t>
            </a:fld>
            <a:endParaRPr lang="it-IT" altLang="it-IT" sz="1400" smtClean="0"/>
          </a:p>
        </p:txBody>
      </p:sp>
    </p:spTree>
    <p:extLst>
      <p:ext uri="{BB962C8B-B14F-4D97-AF65-F5344CB8AC3E}">
        <p14:creationId xmlns:p14="http://schemas.microsoft.com/office/powerpoint/2010/main" val="111020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normAutofit fontScale="90000"/>
          </a:bodyPr>
          <a:lstStyle/>
          <a:p>
            <a:r>
              <a:rPr lang="it-IT" altLang="it-IT" smtClean="0"/>
              <a:t>Esperimento 1</a:t>
            </a:r>
            <a:br>
              <a:rPr lang="it-IT" altLang="it-IT" smtClean="0"/>
            </a:br>
            <a:endParaRPr lang="it-IT" altLang="it-IT" smtClean="0"/>
          </a:p>
        </p:txBody>
      </p:sp>
      <p:sp>
        <p:nvSpPr>
          <p:cNvPr id="12291" name="Segnaposto contenuto 2"/>
          <p:cNvSpPr>
            <a:spLocks noGrp="1"/>
          </p:cNvSpPr>
          <p:nvPr>
            <p:ph idx="1"/>
          </p:nvPr>
        </p:nvSpPr>
        <p:spPr/>
        <p:txBody>
          <a:bodyPr/>
          <a:lstStyle/>
          <a:p>
            <a:r>
              <a:rPr lang="it-IT" altLang="it-IT" smtClean="0"/>
              <a:t>60 studenti universitari </a:t>
            </a:r>
          </a:p>
          <a:p>
            <a:r>
              <a:rPr lang="it-IT" altLang="it-IT" smtClean="0"/>
              <a:t>guardare un video di 60 minuti.  </a:t>
            </a:r>
          </a:p>
          <a:p>
            <a:r>
              <a:rPr lang="it-IT" altLang="it-IT" smtClean="0"/>
              <a:t>Dopo  5, 25, 40 e 55 minuti viene chiesto loro se stavano facendo mindwondering/ se i loro pensieri stavano vagando  (uno schermo nero interrompe la lezione). </a:t>
            </a:r>
          </a:p>
          <a:p>
            <a:endParaRPr lang="it-IT" altLang="it-IT" smtClean="0"/>
          </a:p>
        </p:txBody>
      </p:sp>
      <p:sp>
        <p:nvSpPr>
          <p:cNvPr id="12292" name="Segnaposto numero diapositiva 3"/>
          <p:cNvSpPr>
            <a:spLocks noGrp="1"/>
          </p:cNvSpPr>
          <p:nvPr>
            <p:ph type="sldNum" sz="quarter" idx="12"/>
          </p:nvPr>
        </p:nvSpPr>
        <p:spPr>
          <a:noFill/>
          <a:ln>
            <a:miter lim="800000"/>
            <a:headEnd/>
            <a:tailEnd/>
          </a:ln>
        </p:spPr>
        <p:txBody>
          <a:bodyPr/>
          <a:lstStyle/>
          <a:p>
            <a:fld id="{12B6CE02-317C-43CE-8A35-12E635448D2F}" type="slidenum">
              <a:rPr lang="it-IT" altLang="it-IT" smtClean="0"/>
              <a:pPr/>
              <a:t>18</a:t>
            </a:fld>
            <a:endParaRPr lang="it-IT" altLang="it-IT"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Procedure</a:t>
            </a:r>
            <a:br>
              <a:rPr lang="it-IT" dirty="0"/>
            </a:br>
            <a:endParaRPr lang="it-IT" dirty="0"/>
          </a:p>
        </p:txBody>
      </p:sp>
      <p:sp>
        <p:nvSpPr>
          <p:cNvPr id="6" name="Segnaposto contenuto 5"/>
          <p:cNvSpPr>
            <a:spLocks noGrp="1"/>
          </p:cNvSpPr>
          <p:nvPr>
            <p:ph idx="1"/>
          </p:nvPr>
        </p:nvSpPr>
        <p:spPr>
          <a:xfrm>
            <a:off x="467544" y="1124744"/>
            <a:ext cx="8229600" cy="4525963"/>
          </a:xfrm>
        </p:spPr>
        <p:txBody>
          <a:bodyPr>
            <a:noAutofit/>
          </a:bodyPr>
          <a:lstStyle/>
          <a:p>
            <a:pPr marL="0" indent="0">
              <a:buNone/>
            </a:pPr>
            <a:r>
              <a:rPr lang="en-US" sz="2400" dirty="0" smtClean="0"/>
              <a:t>Participants </a:t>
            </a:r>
            <a:r>
              <a:rPr lang="en-US" sz="2400" dirty="0"/>
              <a:t>were brought to the testing room and sat in front</a:t>
            </a:r>
          </a:p>
          <a:p>
            <a:pPr marL="0" indent="0">
              <a:buNone/>
            </a:pPr>
            <a:r>
              <a:rPr lang="en-US" sz="2400" dirty="0"/>
              <a:t>of a computer. They were told to watch the lecture and to</a:t>
            </a:r>
          </a:p>
          <a:p>
            <a:pPr marL="0" indent="0">
              <a:buNone/>
            </a:pPr>
            <a:r>
              <a:rPr lang="en-US" sz="2400" dirty="0"/>
              <a:t>treat it like a lecture in a course they were taking (i.e. pay</a:t>
            </a:r>
          </a:p>
          <a:p>
            <a:pPr marL="0" indent="0">
              <a:buNone/>
            </a:pPr>
            <a:r>
              <a:rPr lang="en-US" sz="2400" dirty="0"/>
              <a:t>attention and try and remember the material) because there</a:t>
            </a:r>
          </a:p>
          <a:p>
            <a:pPr marL="0" indent="0">
              <a:buNone/>
            </a:pPr>
            <a:r>
              <a:rPr lang="en-US" sz="2400" dirty="0"/>
              <a:t>would be a test afterward</a:t>
            </a:r>
            <a:r>
              <a:rPr lang="en-US" sz="2400" dirty="0" smtClean="0"/>
              <a:t>.</a:t>
            </a:r>
          </a:p>
          <a:p>
            <a:pPr marL="0" indent="0">
              <a:buNone/>
            </a:pPr>
            <a:r>
              <a:rPr lang="en-US" sz="2400" dirty="0" smtClean="0"/>
              <a:t> </a:t>
            </a:r>
            <a:r>
              <a:rPr lang="en-US" sz="2400" dirty="0"/>
              <a:t>Participants were also told that</a:t>
            </a:r>
          </a:p>
          <a:p>
            <a:pPr marL="0" indent="0">
              <a:buNone/>
            </a:pPr>
            <a:r>
              <a:rPr lang="en-US" sz="2400" b="1" dirty="0"/>
              <a:t>at various points in the lecture a screen would appear asking</a:t>
            </a:r>
          </a:p>
          <a:p>
            <a:pPr marL="0" indent="0">
              <a:buNone/>
            </a:pPr>
            <a:r>
              <a:rPr lang="en-US" sz="2400" b="1" dirty="0"/>
              <a:t>if they were mind wandering at the point the screen</a:t>
            </a:r>
          </a:p>
          <a:p>
            <a:pPr marL="0" indent="0">
              <a:buNone/>
            </a:pPr>
            <a:r>
              <a:rPr lang="en-US" sz="2400" b="1" dirty="0"/>
              <a:t>appeared. Participants were instructed to consider mind</a:t>
            </a:r>
          </a:p>
          <a:p>
            <a:pPr marL="0" indent="0">
              <a:buNone/>
            </a:pPr>
            <a:r>
              <a:rPr lang="en-US" sz="2400" b="1" dirty="0"/>
              <a:t>wandering as thinking about something other than the lecture</a:t>
            </a:r>
          </a:p>
          <a:p>
            <a:pPr marL="0" indent="0">
              <a:buNone/>
            </a:pPr>
            <a:r>
              <a:rPr lang="en-US" sz="2400" b="1" dirty="0"/>
              <a:t>(i.e. task unrelated thought). </a:t>
            </a:r>
            <a:r>
              <a:rPr lang="en-US" sz="2400" dirty="0"/>
              <a:t>Following the lecture, the test</a:t>
            </a:r>
          </a:p>
          <a:p>
            <a:pPr marL="0" indent="0">
              <a:buNone/>
            </a:pPr>
            <a:r>
              <a:rPr lang="en-US" sz="2400" dirty="0"/>
              <a:t>was administered. The entire experiment took approximately</a:t>
            </a:r>
          </a:p>
          <a:p>
            <a:pPr marL="0" indent="0">
              <a:buNone/>
            </a:pPr>
            <a:r>
              <a:rPr lang="en-US" sz="2400" dirty="0"/>
              <a:t>one and a half hours.</a:t>
            </a:r>
            <a:endParaRPr lang="it-IT" sz="2400"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19</a:t>
            </a:fld>
            <a:endParaRPr lang="it-IT"/>
          </a:p>
        </p:txBody>
      </p:sp>
    </p:spTree>
    <p:extLst>
      <p:ext uri="{BB962C8B-B14F-4D97-AF65-F5344CB8AC3E}">
        <p14:creationId xmlns:p14="http://schemas.microsoft.com/office/powerpoint/2010/main" val="3976375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76672"/>
            <a:ext cx="8363272" cy="5649491"/>
          </a:xfrm>
        </p:spPr>
        <p:txBody>
          <a:bodyPr>
            <a:normAutofit lnSpcReduction="10000"/>
          </a:bodyPr>
          <a:lstStyle/>
          <a:p>
            <a:pPr marL="0" indent="0">
              <a:buNone/>
            </a:pPr>
            <a:r>
              <a:rPr lang="it-IT" dirty="0" smtClean="0"/>
              <a:t>Difficile costruire una lezione/risorsa che risponde alle (diverse) esigenze di ognuno:</a:t>
            </a:r>
          </a:p>
          <a:p>
            <a:r>
              <a:rPr lang="it-IT" dirty="0" smtClean="0"/>
              <a:t>Diverse …preconoscenze</a:t>
            </a:r>
          </a:p>
          <a:p>
            <a:r>
              <a:rPr lang="it-IT" dirty="0" smtClean="0"/>
              <a:t>Abilità</a:t>
            </a:r>
          </a:p>
          <a:p>
            <a:r>
              <a:rPr lang="it-IT" dirty="0" smtClean="0"/>
              <a:t>Motivazione…</a:t>
            </a:r>
          </a:p>
          <a:p>
            <a:endParaRPr lang="it-IT" dirty="0" smtClean="0"/>
          </a:p>
          <a:p>
            <a:pPr marL="0" indent="0">
              <a:buNone/>
            </a:pPr>
            <a:r>
              <a:rPr lang="it-IT" dirty="0" smtClean="0"/>
              <a:t>Come migliorare l’efficacia?</a:t>
            </a:r>
          </a:p>
          <a:p>
            <a:pPr marL="0" indent="0">
              <a:buNone/>
            </a:pPr>
            <a:r>
              <a:rPr lang="it-IT" dirty="0" smtClean="0"/>
              <a:t>No: recitazione</a:t>
            </a:r>
          </a:p>
          <a:p>
            <a:pPr marL="0" indent="0">
              <a:buNone/>
            </a:pPr>
            <a:r>
              <a:rPr lang="it-IT" dirty="0" smtClean="0"/>
              <a:t>Sì: dialogo iterativo</a:t>
            </a:r>
          </a:p>
          <a:p>
            <a:pPr marL="0" indent="0">
              <a:buNone/>
            </a:pPr>
            <a:r>
              <a:rPr lang="it-IT" dirty="0" smtClean="0"/>
              <a:t> </a:t>
            </a:r>
            <a:endParaRPr lang="it-IT" dirty="0"/>
          </a:p>
        </p:txBody>
      </p:sp>
      <p:sp>
        <p:nvSpPr>
          <p:cNvPr id="2" name="Segnaposto numero diapositiva 1"/>
          <p:cNvSpPr>
            <a:spLocks noGrp="1"/>
          </p:cNvSpPr>
          <p:nvPr>
            <p:ph type="sldNum" sz="quarter" idx="12"/>
          </p:nvPr>
        </p:nvSpPr>
        <p:spPr/>
        <p:txBody>
          <a:bodyPr/>
          <a:lstStyle/>
          <a:p>
            <a:fld id="{3715EE92-3722-4029-9F5E-E736B12294A4}" type="slidenum">
              <a:rPr lang="it-IT" smtClean="0"/>
              <a:pPr/>
              <a:t>2</a:t>
            </a:fld>
            <a:endParaRPr lang="it-IT"/>
          </a:p>
        </p:txBody>
      </p:sp>
    </p:spTree>
    <p:extLst>
      <p:ext uri="{BB962C8B-B14F-4D97-AF65-F5344CB8AC3E}">
        <p14:creationId xmlns:p14="http://schemas.microsoft.com/office/powerpoint/2010/main" val="100828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endParaRPr lang="it-IT" altLang="it-IT" smtClean="0"/>
          </a:p>
        </p:txBody>
      </p:sp>
      <p:sp>
        <p:nvSpPr>
          <p:cNvPr id="13315" name="Segnaposto contenuto 2"/>
          <p:cNvSpPr>
            <a:spLocks noGrp="1"/>
          </p:cNvSpPr>
          <p:nvPr>
            <p:ph idx="1"/>
          </p:nvPr>
        </p:nvSpPr>
        <p:spPr/>
        <p:txBody>
          <a:bodyPr/>
          <a:lstStyle/>
          <a:p>
            <a:pPr marL="0" indent="0" algn="ctr">
              <a:buFontTx/>
              <a:buNone/>
            </a:pPr>
            <a:endParaRPr lang="it-IT" altLang="it-IT" sz="4000" smtClean="0"/>
          </a:p>
          <a:p>
            <a:pPr marL="0" indent="0" algn="ctr">
              <a:buFontTx/>
              <a:buNone/>
            </a:pPr>
            <a:endParaRPr lang="it-IT" altLang="it-IT" sz="4000" smtClean="0"/>
          </a:p>
          <a:p>
            <a:pPr marL="0" indent="0" algn="ctr">
              <a:buFontTx/>
              <a:buNone/>
            </a:pPr>
            <a:r>
              <a:rPr lang="it-IT" altLang="it-IT" sz="4000" smtClean="0"/>
              <a:t>Were you mindwandering?</a:t>
            </a:r>
          </a:p>
        </p:txBody>
      </p:sp>
      <p:sp>
        <p:nvSpPr>
          <p:cNvPr id="13316" name="Segnaposto numero diapositiva 3"/>
          <p:cNvSpPr>
            <a:spLocks noGrp="1"/>
          </p:cNvSpPr>
          <p:nvPr>
            <p:ph type="sldNum" sz="quarter" idx="12"/>
          </p:nvPr>
        </p:nvSpPr>
        <p:spPr>
          <a:noFill/>
          <a:ln>
            <a:miter lim="800000"/>
            <a:headEnd/>
            <a:tailEnd/>
          </a:ln>
        </p:spPr>
        <p:txBody>
          <a:bodyPr/>
          <a:lstStyle/>
          <a:p>
            <a:fld id="{566FFE3F-F003-4609-857D-6F94A3730EDF}" type="slidenum">
              <a:rPr lang="it-IT" altLang="it-IT" smtClean="0"/>
              <a:pPr/>
              <a:t>20</a:t>
            </a:fld>
            <a:endParaRPr lang="it-IT" alt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smtClean="0"/>
              <a:t>Stai facendo MW?</a:t>
            </a:r>
          </a:p>
        </p:txBody>
      </p:sp>
      <p:sp>
        <p:nvSpPr>
          <p:cNvPr id="14339" name="Segnaposto contenuto 2"/>
          <p:cNvSpPr>
            <a:spLocks noGrp="1"/>
          </p:cNvSpPr>
          <p:nvPr>
            <p:ph idx="1"/>
          </p:nvPr>
        </p:nvSpPr>
        <p:spPr/>
        <p:txBody>
          <a:bodyPr/>
          <a:lstStyle/>
          <a:p>
            <a:r>
              <a:rPr lang="it-IT" altLang="it-IT" smtClean="0"/>
              <a:t>Yes 43%</a:t>
            </a:r>
          </a:p>
          <a:p>
            <a:endParaRPr lang="it-IT" altLang="it-IT" smtClean="0"/>
          </a:p>
          <a:p>
            <a:r>
              <a:rPr lang="it-IT" altLang="it-IT" smtClean="0"/>
              <a:t>Yes 35% prima metà</a:t>
            </a:r>
          </a:p>
          <a:p>
            <a:r>
              <a:rPr lang="it-IT" altLang="it-IT" smtClean="0"/>
              <a:t>Yes 52% seconda (e il ricordo è peggiore)</a:t>
            </a:r>
          </a:p>
          <a:p>
            <a:endParaRPr lang="it-IT" altLang="it-IT" smtClean="0"/>
          </a:p>
        </p:txBody>
      </p:sp>
      <p:sp>
        <p:nvSpPr>
          <p:cNvPr id="14340" name="Segnaposto numero diapositiva 3"/>
          <p:cNvSpPr>
            <a:spLocks noGrp="1"/>
          </p:cNvSpPr>
          <p:nvPr>
            <p:ph type="sldNum" sz="quarter" idx="12"/>
          </p:nvPr>
        </p:nvSpPr>
        <p:spPr>
          <a:noFill/>
          <a:ln>
            <a:miter lim="800000"/>
            <a:headEnd/>
            <a:tailEnd/>
          </a:ln>
        </p:spPr>
        <p:txBody>
          <a:bodyPr/>
          <a:lstStyle/>
          <a:p>
            <a:fld id="{7A79843B-0D50-46B3-9ABA-581540C88220}" type="slidenum">
              <a:rPr lang="it-IT" altLang="it-IT" smtClean="0"/>
              <a:pPr/>
              <a:t>21</a:t>
            </a:fld>
            <a:endParaRPr lang="it-IT" alt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fontScale="90000"/>
          </a:bodyPr>
          <a:lstStyle/>
          <a:p>
            <a:r>
              <a:rPr lang="it-IT" altLang="it-IT" smtClean="0"/>
              <a:t>Secondo esperimento</a:t>
            </a:r>
            <a:br>
              <a:rPr lang="it-IT" altLang="it-IT" smtClean="0"/>
            </a:br>
            <a:endParaRPr lang="it-IT" altLang="it-IT" smtClean="0"/>
          </a:p>
        </p:txBody>
      </p:sp>
      <p:sp>
        <p:nvSpPr>
          <p:cNvPr id="3" name="Segnaposto contenuto 2"/>
          <p:cNvSpPr>
            <a:spLocks noGrp="1"/>
          </p:cNvSpPr>
          <p:nvPr>
            <p:ph idx="1"/>
          </p:nvPr>
        </p:nvSpPr>
        <p:spPr>
          <a:xfrm>
            <a:off x="323850" y="1052513"/>
            <a:ext cx="8229600" cy="4525962"/>
          </a:xfrm>
        </p:spPr>
        <p:txBody>
          <a:bodyPr>
            <a:normAutofit fontScale="92500" lnSpcReduction="10000"/>
          </a:bodyPr>
          <a:lstStyle/>
          <a:p>
            <a:pPr marL="0" indent="0">
              <a:buFontTx/>
              <a:buNone/>
              <a:defRPr/>
            </a:pPr>
            <a:r>
              <a:rPr lang="it-IT" dirty="0" smtClean="0"/>
              <a:t>Viene </a:t>
            </a:r>
            <a:r>
              <a:rPr lang="it-IT" dirty="0"/>
              <a:t>cambiato il tempo della domanda: </a:t>
            </a:r>
            <a:endParaRPr lang="it-IT" dirty="0" smtClean="0"/>
          </a:p>
          <a:p>
            <a:pPr marL="0" indent="0">
              <a:buFontTx/>
              <a:buNone/>
              <a:defRPr/>
            </a:pPr>
            <a:r>
              <a:rPr lang="it-IT" dirty="0" smtClean="0"/>
              <a:t>2</a:t>
            </a:r>
            <a:r>
              <a:rPr lang="it-IT" dirty="0"/>
              <a:t>, 20, 35 e 50 minuti</a:t>
            </a:r>
            <a:r>
              <a:rPr lang="it-IT" dirty="0" smtClean="0"/>
              <a:t>,</a:t>
            </a:r>
          </a:p>
          <a:p>
            <a:pPr marL="0" indent="0">
              <a:buFontTx/>
              <a:buNone/>
              <a:defRPr/>
            </a:pPr>
            <a:r>
              <a:rPr lang="it-IT" dirty="0" smtClean="0"/>
              <a:t> </a:t>
            </a:r>
            <a:r>
              <a:rPr lang="it-IT" dirty="0"/>
              <a:t>le domande del test </a:t>
            </a:r>
            <a:r>
              <a:rPr lang="it-IT" dirty="0" smtClean="0"/>
              <a:t>sono: </a:t>
            </a:r>
          </a:p>
          <a:p>
            <a:pPr>
              <a:defRPr/>
            </a:pPr>
            <a:r>
              <a:rPr lang="it-IT" dirty="0" smtClean="0"/>
              <a:t> </a:t>
            </a:r>
            <a:r>
              <a:rPr lang="it-IT" dirty="0"/>
              <a:t>4 su materiale </a:t>
            </a:r>
            <a:r>
              <a:rPr lang="it-IT" dirty="0" smtClean="0"/>
              <a:t>spiegato appena </a:t>
            </a:r>
            <a:r>
              <a:rPr lang="it-IT" dirty="0"/>
              <a:t>prima </a:t>
            </a:r>
            <a:r>
              <a:rPr lang="it-IT" dirty="0" smtClean="0"/>
              <a:t>dell’interruzione</a:t>
            </a:r>
          </a:p>
          <a:p>
            <a:pPr>
              <a:defRPr/>
            </a:pPr>
            <a:r>
              <a:rPr lang="it-IT" dirty="0" smtClean="0"/>
              <a:t> </a:t>
            </a:r>
            <a:r>
              <a:rPr lang="it-IT" dirty="0"/>
              <a:t>4 su materiale che segue la domanda.</a:t>
            </a:r>
          </a:p>
          <a:p>
            <a:pPr>
              <a:defRPr/>
            </a:pPr>
            <a:endParaRPr lang="it-IT" dirty="0" smtClean="0"/>
          </a:p>
          <a:p>
            <a:pPr marL="0" indent="0">
              <a:buFontTx/>
              <a:buNone/>
              <a:defRPr/>
            </a:pPr>
            <a:r>
              <a:rPr lang="it-IT" u="sng" dirty="0" smtClean="0"/>
              <a:t>La domanda </a:t>
            </a:r>
            <a:r>
              <a:rPr lang="it-IT" u="sng" dirty="0"/>
              <a:t>agisce come un fattore di </a:t>
            </a:r>
            <a:r>
              <a:rPr lang="it-IT" u="sng" dirty="0" err="1"/>
              <a:t>ri</a:t>
            </a:r>
            <a:r>
              <a:rPr lang="it-IT" u="sng" dirty="0"/>
              <a:t>-orientamento </a:t>
            </a:r>
            <a:r>
              <a:rPr lang="it-IT" u="sng" dirty="0" smtClean="0"/>
              <a:t>dell’attenzione</a:t>
            </a:r>
            <a:endParaRPr lang="it-IT" dirty="0"/>
          </a:p>
        </p:txBody>
      </p:sp>
      <p:sp>
        <p:nvSpPr>
          <p:cNvPr id="15364" name="Segnaposto numero diapositiva 3"/>
          <p:cNvSpPr>
            <a:spLocks noGrp="1"/>
          </p:cNvSpPr>
          <p:nvPr>
            <p:ph type="sldNum" sz="quarter" idx="12"/>
          </p:nvPr>
        </p:nvSpPr>
        <p:spPr>
          <a:noFill/>
          <a:ln>
            <a:miter lim="800000"/>
            <a:headEnd/>
            <a:tailEnd/>
          </a:ln>
        </p:spPr>
        <p:txBody>
          <a:bodyPr/>
          <a:lstStyle/>
          <a:p>
            <a:fld id="{934FCEC7-9FA4-4127-A059-6CDF92FD1FB0}" type="slidenum">
              <a:rPr lang="it-IT" altLang="it-IT" smtClean="0"/>
              <a:pPr/>
              <a:t>22</a:t>
            </a:fld>
            <a:endParaRPr lang="it-IT" alt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it-IT" altLang="it-IT" smtClean="0"/>
              <a:t/>
            </a:r>
            <a:br>
              <a:rPr lang="it-IT" altLang="it-IT" smtClean="0"/>
            </a:br>
            <a:r>
              <a:rPr lang="it-IT" altLang="it-IT" smtClean="0"/>
              <a:t>Testi, stampa</a:t>
            </a:r>
            <a:br>
              <a:rPr lang="it-IT" altLang="it-IT" smtClean="0"/>
            </a:br>
            <a:endParaRPr lang="it-IT" altLang="it-IT" smtClean="0"/>
          </a:p>
        </p:txBody>
      </p:sp>
      <p:sp>
        <p:nvSpPr>
          <p:cNvPr id="10243" name="Rectangle 3"/>
          <p:cNvSpPr>
            <a:spLocks noGrp="1" noChangeArrowheads="1"/>
          </p:cNvSpPr>
          <p:nvPr>
            <p:ph idx="1"/>
          </p:nvPr>
        </p:nvSpPr>
        <p:spPr/>
        <p:txBody>
          <a:bodyPr/>
          <a:lstStyle/>
          <a:p>
            <a:pPr eaLnBrk="1" hangingPunct="1">
              <a:defRPr/>
            </a:pPr>
            <a:r>
              <a:rPr lang="it-IT" altLang="it-IT" dirty="0" smtClean="0"/>
              <a:t>I libri sono il mezzo educativo più importante e diffuso. </a:t>
            </a:r>
          </a:p>
          <a:p>
            <a:pPr eaLnBrk="1" hangingPunct="1">
              <a:defRPr/>
            </a:pPr>
            <a:r>
              <a:rPr lang="it-IT" altLang="it-IT" dirty="0" smtClean="0"/>
              <a:t>Il libro il mezzo più facile da</a:t>
            </a:r>
          </a:p>
          <a:p>
            <a:pPr lvl="1" eaLnBrk="1" hangingPunct="1">
              <a:defRPr/>
            </a:pPr>
            <a:r>
              <a:rPr lang="it-IT" altLang="it-IT" dirty="0" smtClean="0"/>
              <a:t>produrre, </a:t>
            </a:r>
          </a:p>
          <a:p>
            <a:pPr lvl="1" eaLnBrk="1" hangingPunct="1">
              <a:defRPr/>
            </a:pPr>
            <a:r>
              <a:rPr lang="it-IT" altLang="it-IT" dirty="0" smtClean="0"/>
              <a:t>pubblicare,</a:t>
            </a:r>
          </a:p>
          <a:p>
            <a:pPr lvl="1" eaLnBrk="1" hangingPunct="1">
              <a:defRPr/>
            </a:pPr>
            <a:r>
              <a:rPr lang="it-IT" altLang="it-IT" dirty="0" smtClean="0"/>
              <a:t>portare, e usare (accesso random, indici).</a:t>
            </a:r>
          </a:p>
          <a:p>
            <a:pPr marL="0" indent="0" eaLnBrk="1" hangingPunct="1">
              <a:buFontTx/>
              <a:buNone/>
              <a:defRPr/>
            </a:pPr>
            <a:r>
              <a:rPr lang="it-IT" altLang="it-IT" dirty="0" smtClean="0"/>
              <a:t> </a:t>
            </a:r>
          </a:p>
        </p:txBody>
      </p:sp>
      <p:sp>
        <p:nvSpPr>
          <p:cNvPr id="10244"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DAA7B44-2E79-412E-8396-52FA846FF5D8}" type="slidenum">
              <a:rPr lang="it-IT" altLang="it-IT" sz="1400" smtClean="0"/>
              <a:pPr eaLnBrk="1" hangingPunct="1">
                <a:spcBef>
                  <a:spcPct val="0"/>
                </a:spcBef>
                <a:buFontTx/>
                <a:buNone/>
              </a:pPr>
              <a:t>23</a:t>
            </a:fld>
            <a:endParaRPr lang="it-IT" altLang="it-IT" sz="1400" smtClean="0"/>
          </a:p>
        </p:txBody>
      </p:sp>
    </p:spTree>
    <p:extLst>
      <p:ext uri="{BB962C8B-B14F-4D97-AF65-F5344CB8AC3E}">
        <p14:creationId xmlns:p14="http://schemas.microsoft.com/office/powerpoint/2010/main" val="2026811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 calcmode="lin" valueType="num">
                                      <p:cBhvr additive="base">
                                        <p:cTn id="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mph" presetSubtype="0" fill="hold" nodeType="clickEffect">
                                  <p:stCondLst>
                                    <p:cond delay="0"/>
                                  </p:stCondLst>
                                  <p:childTnLst>
                                    <p:animClr clrSpc="rgb" dir="cw">
                                      <p:cBhvr override="childStyle">
                                        <p:cTn id="12" dur="500" fill="hold"/>
                                        <p:tgtEl>
                                          <p:spTgt spid="10243">
                                            <p:txEl>
                                              <p:pRg st="0" end="0"/>
                                            </p:txEl>
                                          </p:spTgt>
                                        </p:tgtEl>
                                        <p:attrNameLst>
                                          <p:attrName>style.color</p:attrName>
                                        </p:attrNameLst>
                                      </p:cBhvr>
                                      <p:to>
                                        <a:schemeClr val="accent2"/>
                                      </p:to>
                                    </p:animClr>
                                    <p:animClr clrSpc="rgb" dir="cw">
                                      <p:cBhvr>
                                        <p:cTn id="13" dur="500" fill="hold"/>
                                        <p:tgtEl>
                                          <p:spTgt spid="10243">
                                            <p:txEl>
                                              <p:pRg st="0" end="0"/>
                                            </p:txEl>
                                          </p:spTgt>
                                        </p:tgtEl>
                                        <p:attrNameLst>
                                          <p:attrName>fillcolor</p:attrName>
                                        </p:attrNameLst>
                                      </p:cBhvr>
                                      <p:to>
                                        <a:schemeClr val="accent2"/>
                                      </p:to>
                                    </p:animClr>
                                    <p:set>
                                      <p:cBhvr>
                                        <p:cTn id="14" dur="500" fill="hold"/>
                                        <p:tgtEl>
                                          <p:spTgt spid="10243">
                                            <p:txEl>
                                              <p:pRg st="0" end="0"/>
                                            </p:txEl>
                                          </p:spTgt>
                                        </p:tgtEl>
                                        <p:attrNameLst>
                                          <p:attrName>fill.type</p:attrName>
                                        </p:attrNameLst>
                                      </p:cBhvr>
                                      <p:to>
                                        <p:strVal val="solid"/>
                                      </p:to>
                                    </p:set>
                                    <p:set>
                                      <p:cBhvr>
                                        <p:cTn id="15" dur="500" fill="hold"/>
                                        <p:tgtEl>
                                          <p:spTgt spid="10243">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0243">
                                            <p:txEl>
                                              <p:pRg st="0" end="0"/>
                                            </p:txEl>
                                          </p:spTgt>
                                        </p:tgtEl>
                                        <p:attrNameLst>
                                          <p:attrName>ppt_c</p:attrName>
                                        </p:attrNameLst>
                                      </p:cBhvr>
                                      <p:to>
                                        <a:schemeClr val="tx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9" presetClass="emph" presetSubtype="0" fill="hold" nodeType="clickEffect">
                                  <p:stCondLst>
                                    <p:cond delay="0"/>
                                  </p:stCondLst>
                                  <p:childTnLst>
                                    <p:animClr clrSpc="rgb" dir="cw">
                                      <p:cBhvr override="childStyle">
                                        <p:cTn id="19" dur="500" fill="hold"/>
                                        <p:tgtEl>
                                          <p:spTgt spid="10243">
                                            <p:txEl>
                                              <p:pRg st="1" end="1"/>
                                            </p:txEl>
                                          </p:spTgt>
                                        </p:tgtEl>
                                        <p:attrNameLst>
                                          <p:attrName>style.color</p:attrName>
                                        </p:attrNameLst>
                                      </p:cBhvr>
                                      <p:to>
                                        <a:schemeClr val="accent2"/>
                                      </p:to>
                                    </p:animClr>
                                    <p:animClr clrSpc="rgb" dir="cw">
                                      <p:cBhvr>
                                        <p:cTn id="20" dur="500" fill="hold"/>
                                        <p:tgtEl>
                                          <p:spTgt spid="10243">
                                            <p:txEl>
                                              <p:pRg st="1" end="1"/>
                                            </p:txEl>
                                          </p:spTgt>
                                        </p:tgtEl>
                                        <p:attrNameLst>
                                          <p:attrName>fillcolor</p:attrName>
                                        </p:attrNameLst>
                                      </p:cBhvr>
                                      <p:to>
                                        <a:schemeClr val="accent2"/>
                                      </p:to>
                                    </p:animClr>
                                    <p:set>
                                      <p:cBhvr>
                                        <p:cTn id="21" dur="500" fill="hold"/>
                                        <p:tgtEl>
                                          <p:spTgt spid="10243">
                                            <p:txEl>
                                              <p:pRg st="1" end="1"/>
                                            </p:txEl>
                                          </p:spTgt>
                                        </p:tgtEl>
                                        <p:attrNameLst>
                                          <p:attrName>fill.type</p:attrName>
                                        </p:attrNameLst>
                                      </p:cBhvr>
                                      <p:to>
                                        <p:strVal val="solid"/>
                                      </p:to>
                                    </p:set>
                                    <p:set>
                                      <p:cBhvr>
                                        <p:cTn id="22" dur="500" fill="hold"/>
                                        <p:tgtEl>
                                          <p:spTgt spid="10243">
                                            <p:txEl>
                                              <p:pRg st="1" end="1"/>
                                            </p:txEl>
                                          </p:spTgt>
                                        </p:tgtEl>
                                        <p:attrNameLst>
                                          <p:attrName>fill.on</p:attrName>
                                        </p:attrNameLst>
                                      </p:cBhvr>
                                      <p:to>
                                        <p:strVal val="true"/>
                                      </p:to>
                                    </p:set>
                                  </p:childTnLst>
                                  <p:subTnLst>
                                    <p:animClr clrSpc="rgb" dir="cw">
                                      <p:cBhvr override="childStyle">
                                        <p:cTn dur="1" fill="hold" display="0" masterRel="nextClick" afterEffect="1"/>
                                        <p:tgtEl>
                                          <p:spTgt spid="10243">
                                            <p:txEl>
                                              <p:pRg st="1" end="1"/>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mph" presetSubtype="0" fill="hold" nodeType="clickEffect">
                                  <p:stCondLst>
                                    <p:cond delay="0"/>
                                  </p:stCondLst>
                                  <p:childTnLst>
                                    <p:animClr clrSpc="rgb" dir="cw">
                                      <p:cBhvr override="childStyle">
                                        <p:cTn id="26" dur="500" fill="hold"/>
                                        <p:tgtEl>
                                          <p:spTgt spid="10243">
                                            <p:txEl>
                                              <p:pRg st="2" end="2"/>
                                            </p:txEl>
                                          </p:spTgt>
                                        </p:tgtEl>
                                        <p:attrNameLst>
                                          <p:attrName>style.color</p:attrName>
                                        </p:attrNameLst>
                                      </p:cBhvr>
                                      <p:to>
                                        <a:schemeClr val="accent2"/>
                                      </p:to>
                                    </p:animClr>
                                    <p:animClr clrSpc="rgb" dir="cw">
                                      <p:cBhvr>
                                        <p:cTn id="27" dur="500" fill="hold"/>
                                        <p:tgtEl>
                                          <p:spTgt spid="10243">
                                            <p:txEl>
                                              <p:pRg st="2" end="2"/>
                                            </p:txEl>
                                          </p:spTgt>
                                        </p:tgtEl>
                                        <p:attrNameLst>
                                          <p:attrName>fillcolor</p:attrName>
                                        </p:attrNameLst>
                                      </p:cBhvr>
                                      <p:to>
                                        <a:schemeClr val="accent2"/>
                                      </p:to>
                                    </p:animClr>
                                    <p:set>
                                      <p:cBhvr>
                                        <p:cTn id="28" dur="500" fill="hold"/>
                                        <p:tgtEl>
                                          <p:spTgt spid="10243">
                                            <p:txEl>
                                              <p:pRg st="2" end="2"/>
                                            </p:txEl>
                                          </p:spTgt>
                                        </p:tgtEl>
                                        <p:attrNameLst>
                                          <p:attrName>fill.type</p:attrName>
                                        </p:attrNameLst>
                                      </p:cBhvr>
                                      <p:to>
                                        <p:strVal val="solid"/>
                                      </p:to>
                                    </p:set>
                                    <p:set>
                                      <p:cBhvr>
                                        <p:cTn id="29" dur="500" fill="hold"/>
                                        <p:tgtEl>
                                          <p:spTgt spid="10243">
                                            <p:txEl>
                                              <p:pRg st="2" end="2"/>
                                            </p:txEl>
                                          </p:spTgt>
                                        </p:tgtEl>
                                        <p:attrNameLst>
                                          <p:attrName>fill.on</p:attrName>
                                        </p:attrNameLst>
                                      </p:cBhvr>
                                      <p:to>
                                        <p:strVal val="true"/>
                                      </p:to>
                                    </p:set>
                                  </p:childTnLst>
                                  <p:subTnLst>
                                    <p:animClr clrSpc="rgb" dir="cw">
                                      <p:cBhvr override="childStyle">
                                        <p:cTn dur="1" fill="hold" display="0" masterRel="nextClick" afterEffect="1"/>
                                        <p:tgtEl>
                                          <p:spTgt spid="10243">
                                            <p:txEl>
                                              <p:pRg st="2" end="2"/>
                                            </p:txEl>
                                          </p:spTgt>
                                        </p:tgtEl>
                                        <p:attrNameLst>
                                          <p:attrName>ppt_c</p:attrName>
                                        </p:attrNameLst>
                                      </p:cBhvr>
                                      <p:to>
                                        <a:schemeClr val="tx1"/>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9" presetClass="emph" presetSubtype="0" fill="hold" nodeType="clickEffect">
                                  <p:stCondLst>
                                    <p:cond delay="0"/>
                                  </p:stCondLst>
                                  <p:childTnLst>
                                    <p:animClr clrSpc="rgb" dir="cw">
                                      <p:cBhvr override="childStyle">
                                        <p:cTn id="33" dur="500" fill="hold"/>
                                        <p:tgtEl>
                                          <p:spTgt spid="10243">
                                            <p:txEl>
                                              <p:pRg st="3" end="3"/>
                                            </p:txEl>
                                          </p:spTgt>
                                        </p:tgtEl>
                                        <p:attrNameLst>
                                          <p:attrName>style.color</p:attrName>
                                        </p:attrNameLst>
                                      </p:cBhvr>
                                      <p:to>
                                        <a:schemeClr val="accent2"/>
                                      </p:to>
                                    </p:animClr>
                                    <p:animClr clrSpc="rgb" dir="cw">
                                      <p:cBhvr>
                                        <p:cTn id="34" dur="500" fill="hold"/>
                                        <p:tgtEl>
                                          <p:spTgt spid="10243">
                                            <p:txEl>
                                              <p:pRg st="3" end="3"/>
                                            </p:txEl>
                                          </p:spTgt>
                                        </p:tgtEl>
                                        <p:attrNameLst>
                                          <p:attrName>fillcolor</p:attrName>
                                        </p:attrNameLst>
                                      </p:cBhvr>
                                      <p:to>
                                        <a:schemeClr val="accent2"/>
                                      </p:to>
                                    </p:animClr>
                                    <p:set>
                                      <p:cBhvr>
                                        <p:cTn id="35" dur="500" fill="hold"/>
                                        <p:tgtEl>
                                          <p:spTgt spid="10243">
                                            <p:txEl>
                                              <p:pRg st="3" end="3"/>
                                            </p:txEl>
                                          </p:spTgt>
                                        </p:tgtEl>
                                        <p:attrNameLst>
                                          <p:attrName>fill.type</p:attrName>
                                        </p:attrNameLst>
                                      </p:cBhvr>
                                      <p:to>
                                        <p:strVal val="solid"/>
                                      </p:to>
                                    </p:set>
                                    <p:set>
                                      <p:cBhvr>
                                        <p:cTn id="36" dur="500" fill="hold"/>
                                        <p:tgtEl>
                                          <p:spTgt spid="10243">
                                            <p:txEl>
                                              <p:pRg st="3" end="3"/>
                                            </p:txEl>
                                          </p:spTgt>
                                        </p:tgtEl>
                                        <p:attrNameLst>
                                          <p:attrName>fill.on</p:attrName>
                                        </p:attrNameLst>
                                      </p:cBhvr>
                                      <p:to>
                                        <p:strVal val="true"/>
                                      </p:to>
                                    </p:set>
                                  </p:childTnLst>
                                  <p:subTnLst>
                                    <p:animClr clrSpc="rgb" dir="cw">
                                      <p:cBhvr override="childStyle">
                                        <p:cTn dur="1" fill="hold" display="0" masterRel="nextClick" afterEffect="1"/>
                                        <p:tgtEl>
                                          <p:spTgt spid="10243">
                                            <p:txEl>
                                              <p:pRg st="3" end="3"/>
                                            </p:txEl>
                                          </p:spTgt>
                                        </p:tgtEl>
                                        <p:attrNameLst>
                                          <p:attrName>ppt_c</p:attrName>
                                        </p:attrNameLst>
                                      </p:cBhvr>
                                      <p:to>
                                        <a:schemeClr val="tx1"/>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9" presetClass="emph" presetSubtype="0" fill="hold" nodeType="clickEffect">
                                  <p:stCondLst>
                                    <p:cond delay="0"/>
                                  </p:stCondLst>
                                  <p:childTnLst>
                                    <p:animClr clrSpc="rgb" dir="cw">
                                      <p:cBhvr override="childStyle">
                                        <p:cTn id="40" dur="500" fill="hold"/>
                                        <p:tgtEl>
                                          <p:spTgt spid="10243">
                                            <p:txEl>
                                              <p:pRg st="4" end="4"/>
                                            </p:txEl>
                                          </p:spTgt>
                                        </p:tgtEl>
                                        <p:attrNameLst>
                                          <p:attrName>style.color</p:attrName>
                                        </p:attrNameLst>
                                      </p:cBhvr>
                                      <p:to>
                                        <a:schemeClr val="accent2"/>
                                      </p:to>
                                    </p:animClr>
                                    <p:animClr clrSpc="rgb" dir="cw">
                                      <p:cBhvr>
                                        <p:cTn id="41" dur="500" fill="hold"/>
                                        <p:tgtEl>
                                          <p:spTgt spid="10243">
                                            <p:txEl>
                                              <p:pRg st="4" end="4"/>
                                            </p:txEl>
                                          </p:spTgt>
                                        </p:tgtEl>
                                        <p:attrNameLst>
                                          <p:attrName>fillcolor</p:attrName>
                                        </p:attrNameLst>
                                      </p:cBhvr>
                                      <p:to>
                                        <a:schemeClr val="accent2"/>
                                      </p:to>
                                    </p:animClr>
                                    <p:set>
                                      <p:cBhvr>
                                        <p:cTn id="42" dur="500" fill="hold"/>
                                        <p:tgtEl>
                                          <p:spTgt spid="10243">
                                            <p:txEl>
                                              <p:pRg st="4" end="4"/>
                                            </p:txEl>
                                          </p:spTgt>
                                        </p:tgtEl>
                                        <p:attrNameLst>
                                          <p:attrName>fill.type</p:attrName>
                                        </p:attrNameLst>
                                      </p:cBhvr>
                                      <p:to>
                                        <p:strVal val="solid"/>
                                      </p:to>
                                    </p:set>
                                    <p:set>
                                      <p:cBhvr>
                                        <p:cTn id="43" dur="500" fill="hold"/>
                                        <p:tgtEl>
                                          <p:spTgt spid="10243">
                                            <p:txEl>
                                              <p:pRg st="4" end="4"/>
                                            </p:txEl>
                                          </p:spTgt>
                                        </p:tgtEl>
                                        <p:attrNameLst>
                                          <p:attrName>fill.on</p:attrName>
                                        </p:attrNameLst>
                                      </p:cBhvr>
                                      <p:to>
                                        <p:strVal val="true"/>
                                      </p:to>
                                    </p:set>
                                  </p:childTnLst>
                                  <p:subTnLst>
                                    <p:animClr clrSpc="rgb" dir="cw">
                                      <p:cBhvr override="childStyle">
                                        <p:cTn dur="1" fill="hold" display="0" masterRel="nextClick" afterEffect="1"/>
                                        <p:tgtEl>
                                          <p:spTgt spid="1024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it-IT" altLang="it-IT" smtClean="0"/>
              <a:t/>
            </a:r>
            <a:br>
              <a:rPr lang="it-IT" altLang="it-IT" smtClean="0"/>
            </a:br>
            <a:r>
              <a:rPr lang="it-IT" altLang="it-IT" smtClean="0"/>
              <a:t>il libro</a:t>
            </a:r>
          </a:p>
        </p:txBody>
      </p:sp>
      <p:sp>
        <p:nvSpPr>
          <p:cNvPr id="11267" name="Rectangle 3"/>
          <p:cNvSpPr>
            <a:spLocks noGrp="1" noChangeArrowheads="1"/>
          </p:cNvSpPr>
          <p:nvPr>
            <p:ph idx="1"/>
          </p:nvPr>
        </p:nvSpPr>
        <p:spPr/>
        <p:txBody>
          <a:bodyPr/>
          <a:lstStyle/>
          <a:p>
            <a:pPr marL="0" indent="0" eaLnBrk="1" hangingPunct="1">
              <a:buFontTx/>
              <a:buNone/>
              <a:defRPr/>
            </a:pPr>
            <a:r>
              <a:rPr lang="it-IT" altLang="it-IT" dirty="0" smtClean="0"/>
              <a:t>non </a:t>
            </a:r>
            <a:r>
              <a:rPr lang="it-IT" altLang="it-IT" dirty="0"/>
              <a:t>è</a:t>
            </a:r>
            <a:r>
              <a:rPr lang="it-IT" altLang="it-IT" dirty="0" smtClean="0"/>
              <a:t>:</a:t>
            </a:r>
          </a:p>
          <a:p>
            <a:pPr eaLnBrk="1" hangingPunct="1">
              <a:defRPr/>
            </a:pPr>
            <a:r>
              <a:rPr lang="it-IT" altLang="it-IT" dirty="0" smtClean="0"/>
              <a:t> interattivo,</a:t>
            </a:r>
          </a:p>
          <a:p>
            <a:pPr eaLnBrk="1" hangingPunct="1">
              <a:defRPr/>
            </a:pPr>
            <a:r>
              <a:rPr lang="it-IT" altLang="it-IT" dirty="0" smtClean="0"/>
              <a:t> adattivo </a:t>
            </a:r>
          </a:p>
          <a:p>
            <a:pPr eaLnBrk="1" hangingPunct="1">
              <a:defRPr/>
            </a:pPr>
            <a:r>
              <a:rPr lang="it-IT" altLang="it-IT" dirty="0" smtClean="0"/>
              <a:t> riflessivo.</a:t>
            </a:r>
          </a:p>
          <a:p>
            <a:pPr eaLnBrk="1" hangingPunct="1">
              <a:defRPr/>
            </a:pPr>
            <a:r>
              <a:rPr lang="it-IT" altLang="it-IT" dirty="0" smtClean="0"/>
              <a:t>solo l'insegnante può descrivere le sue concezioni</a:t>
            </a:r>
          </a:p>
          <a:p>
            <a:pPr eaLnBrk="1" hangingPunct="1">
              <a:defRPr/>
            </a:pPr>
            <a:r>
              <a:rPr lang="it-IT" altLang="it-IT" dirty="0" smtClean="0"/>
              <a:t>Si rivolge al Lettore ideale</a:t>
            </a:r>
          </a:p>
        </p:txBody>
      </p:sp>
      <p:sp>
        <p:nvSpPr>
          <p:cNvPr id="11268"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168CF3-F4B6-4DC6-93EA-E51692E0F81F}" type="slidenum">
              <a:rPr lang="it-IT" altLang="it-IT" sz="1400" smtClean="0"/>
              <a:pPr eaLnBrk="1" hangingPunct="1">
                <a:spcBef>
                  <a:spcPct val="0"/>
                </a:spcBef>
                <a:buFontTx/>
                <a:buNone/>
              </a:pPr>
              <a:t>24</a:t>
            </a:fld>
            <a:endParaRPr lang="it-IT" altLang="it-IT" sz="1400" smtClean="0"/>
          </a:p>
        </p:txBody>
      </p:sp>
    </p:spTree>
    <p:extLst>
      <p:ext uri="{BB962C8B-B14F-4D97-AF65-F5344CB8AC3E}">
        <p14:creationId xmlns:p14="http://schemas.microsoft.com/office/powerpoint/2010/main" val="2184279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it-IT" altLang="it-IT" smtClean="0"/>
              <a:t>PERO’…</a:t>
            </a:r>
            <a:br>
              <a:rPr lang="it-IT" altLang="it-IT" smtClean="0"/>
            </a:br>
            <a:endParaRPr lang="it-IT" altLang="it-IT" smtClean="0"/>
          </a:p>
        </p:txBody>
      </p:sp>
      <p:sp>
        <p:nvSpPr>
          <p:cNvPr id="41987" name="Rectangle 3"/>
          <p:cNvSpPr>
            <a:spLocks noGrp="1" noChangeArrowheads="1"/>
          </p:cNvSpPr>
          <p:nvPr>
            <p:ph idx="1"/>
          </p:nvPr>
        </p:nvSpPr>
        <p:spPr/>
        <p:txBody>
          <a:bodyPr/>
          <a:lstStyle/>
          <a:p>
            <a:pPr eaLnBrk="1" hangingPunct="1"/>
            <a:r>
              <a:rPr lang="it-IT" altLang="it-IT" dirty="0" smtClean="0"/>
              <a:t>È sotto il </a:t>
            </a:r>
            <a:r>
              <a:rPr lang="it-IT" altLang="it-IT" i="1" dirty="0" smtClean="0"/>
              <a:t>controllo</a:t>
            </a:r>
            <a:r>
              <a:rPr lang="it-IT" altLang="it-IT" dirty="0" smtClean="0"/>
              <a:t> del lettore, </a:t>
            </a:r>
          </a:p>
          <a:p>
            <a:pPr eaLnBrk="1" hangingPunct="1"/>
            <a:r>
              <a:rPr lang="it-IT" altLang="it-IT" dirty="0" smtClean="0"/>
              <a:t>che </a:t>
            </a:r>
            <a:r>
              <a:rPr lang="it-IT" altLang="it-IT" dirty="0" err="1" smtClean="0"/>
              <a:t>puo'</a:t>
            </a:r>
            <a:r>
              <a:rPr lang="it-IT" altLang="it-IT" dirty="0" smtClean="0"/>
              <a:t> rileggere, saltare, utilizzare l'indice per cercare gli argomenti e  scegliere il </a:t>
            </a:r>
            <a:r>
              <a:rPr lang="it-IT" altLang="it-IT" i="1" dirty="0" smtClean="0"/>
              <a:t>ritmo</a:t>
            </a:r>
            <a:r>
              <a:rPr lang="it-IT" altLang="it-IT" dirty="0" smtClean="0"/>
              <a:t> di consultazione</a:t>
            </a:r>
          </a:p>
          <a:p>
            <a:pPr eaLnBrk="1" hangingPunct="1"/>
            <a:r>
              <a:rPr lang="it-IT" altLang="it-IT" dirty="0" smtClean="0"/>
              <a:t>E’ stabile, non effimero</a:t>
            </a:r>
          </a:p>
          <a:p>
            <a:pPr eaLnBrk="1" hangingPunct="1"/>
            <a:endParaRPr lang="it-IT" altLang="it-IT" dirty="0" smtClean="0"/>
          </a:p>
        </p:txBody>
      </p:sp>
      <p:sp>
        <p:nvSpPr>
          <p:cNvPr id="1229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251572-BACD-4DDA-93D2-29A6F8CFCB9E}" type="slidenum">
              <a:rPr lang="it-IT" altLang="it-IT" sz="1400" smtClean="0"/>
              <a:pPr eaLnBrk="1" hangingPunct="1">
                <a:spcBef>
                  <a:spcPct val="0"/>
                </a:spcBef>
                <a:buFontTx/>
                <a:buNone/>
              </a:pPr>
              <a:t>25</a:t>
            </a:fld>
            <a:endParaRPr lang="it-IT" altLang="it-IT" sz="1400" smtClean="0"/>
          </a:p>
        </p:txBody>
      </p:sp>
    </p:spTree>
    <p:extLst>
      <p:ext uri="{BB962C8B-B14F-4D97-AF65-F5344CB8AC3E}">
        <p14:creationId xmlns:p14="http://schemas.microsoft.com/office/powerpoint/2010/main" val="239168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6"/>
          <p:cNvSpPr>
            <a:spLocks noGrp="1"/>
          </p:cNvSpPr>
          <p:nvPr>
            <p:ph type="title"/>
          </p:nvPr>
        </p:nvSpPr>
        <p:spPr/>
        <p:txBody>
          <a:bodyPr>
            <a:normAutofit fontScale="90000"/>
          </a:bodyPr>
          <a:lstStyle/>
          <a:p>
            <a:pPr eaLnBrk="1" hangingPunct="1"/>
            <a:r>
              <a:rPr lang="it-IT" altLang="it-IT" sz="3600" smtClean="0"/>
              <a:t>Kozma (1991) </a:t>
            </a:r>
            <a:br>
              <a:rPr lang="it-IT" altLang="it-IT" sz="3600" smtClean="0"/>
            </a:br>
            <a:endParaRPr lang="it-IT" altLang="it-IT" smtClean="0"/>
          </a:p>
        </p:txBody>
      </p:sp>
      <p:sp>
        <p:nvSpPr>
          <p:cNvPr id="12291" name="Rectangle 3"/>
          <p:cNvSpPr>
            <a:spLocks noGrp="1" noChangeArrowheads="1"/>
          </p:cNvSpPr>
          <p:nvPr>
            <p:ph idx="1"/>
          </p:nvPr>
        </p:nvSpPr>
        <p:spPr/>
        <p:txBody>
          <a:bodyPr/>
          <a:lstStyle/>
          <a:p>
            <a:pPr eaLnBrk="1" hangingPunct="1"/>
            <a:r>
              <a:rPr lang="it-IT" altLang="it-IT" smtClean="0"/>
              <a:t>Uso la stabilità del testo</a:t>
            </a:r>
          </a:p>
          <a:p>
            <a:pPr lvl="1" eaLnBrk="1" hangingPunct="1"/>
            <a:r>
              <a:rPr lang="it-IT" altLang="it-IT" smtClean="0"/>
              <a:t>per tornare indietro di segmenti più grandi della frase.</a:t>
            </a:r>
          </a:p>
          <a:p>
            <a:pPr eaLnBrk="1" hangingPunct="1"/>
            <a:r>
              <a:rPr lang="it-IT" altLang="it-IT" smtClean="0"/>
              <a:t>La stabilità e la manipolabilità sono rilevanti anche per chi ha delle abilità di lettura molto sviluppate:</a:t>
            </a:r>
          </a:p>
          <a:p>
            <a:pPr lvl="1" eaLnBrk="1" hangingPunct="1"/>
            <a:r>
              <a:rPr lang="it-IT" altLang="it-IT" smtClean="0"/>
              <a:t>un lettore esperto  legge molto selettivamente</a:t>
            </a:r>
          </a:p>
        </p:txBody>
      </p:sp>
      <p:sp>
        <p:nvSpPr>
          <p:cNvPr id="13316"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A764F70-0CBA-4CFD-9BC5-0D437E0FD3DA}" type="slidenum">
              <a:rPr lang="it-IT" altLang="it-IT" sz="1400" smtClean="0"/>
              <a:pPr eaLnBrk="1" hangingPunct="1">
                <a:spcBef>
                  <a:spcPct val="0"/>
                </a:spcBef>
                <a:buFontTx/>
                <a:buNone/>
              </a:pPr>
              <a:t>26</a:t>
            </a:fld>
            <a:endParaRPr lang="it-IT" altLang="it-IT" sz="1400" smtClean="0"/>
          </a:p>
        </p:txBody>
      </p:sp>
    </p:spTree>
    <p:extLst>
      <p:ext uri="{BB962C8B-B14F-4D97-AF65-F5344CB8AC3E}">
        <p14:creationId xmlns:p14="http://schemas.microsoft.com/office/powerpoint/2010/main" val="109952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6"/>
          <p:cNvSpPr>
            <a:spLocks noGrp="1"/>
          </p:cNvSpPr>
          <p:nvPr>
            <p:ph type="title"/>
          </p:nvPr>
        </p:nvSpPr>
        <p:spPr/>
        <p:txBody>
          <a:bodyPr/>
          <a:lstStyle/>
          <a:p>
            <a:pPr eaLnBrk="1" hangingPunct="1"/>
            <a:r>
              <a:rPr lang="it-IT" altLang="it-IT" smtClean="0"/>
              <a:t>È migliorabile?</a:t>
            </a:r>
          </a:p>
        </p:txBody>
      </p:sp>
      <p:sp>
        <p:nvSpPr>
          <p:cNvPr id="13315" name="Rectangle 3"/>
          <p:cNvSpPr>
            <a:spLocks noGrp="1" noChangeArrowheads="1"/>
          </p:cNvSpPr>
          <p:nvPr>
            <p:ph idx="1"/>
          </p:nvPr>
        </p:nvSpPr>
        <p:spPr>
          <a:xfrm>
            <a:off x="611560" y="1340768"/>
            <a:ext cx="8229600" cy="4525963"/>
          </a:xfrm>
        </p:spPr>
        <p:txBody>
          <a:bodyPr/>
          <a:lstStyle/>
          <a:p>
            <a:pPr lvl="1" eaLnBrk="1" hangingPunct="1"/>
            <a:r>
              <a:rPr lang="it-IT" altLang="it-IT" dirty="0" smtClean="0"/>
              <a:t>organizzatori anticipati,</a:t>
            </a:r>
          </a:p>
          <a:p>
            <a:pPr lvl="1" eaLnBrk="1" hangingPunct="1"/>
            <a:r>
              <a:rPr lang="it-IT" altLang="it-IT" dirty="0" smtClean="0"/>
              <a:t>incoraggiare annotazione, rispondere a domande.. autovalutazione</a:t>
            </a:r>
          </a:p>
          <a:p>
            <a:pPr eaLnBrk="1" hangingPunct="1"/>
            <a:endParaRPr lang="it-IT" altLang="it-IT" dirty="0" smtClean="0"/>
          </a:p>
          <a:p>
            <a:pPr eaLnBrk="1" hangingPunct="1"/>
            <a:r>
              <a:rPr lang="it-IT" altLang="it-IT" dirty="0" smtClean="0"/>
              <a:t>Ma lo studente deve svolgere le attività</a:t>
            </a:r>
          </a:p>
          <a:p>
            <a:pPr eaLnBrk="1" hangingPunct="1"/>
            <a:r>
              <a:rPr lang="it-IT" altLang="it-IT" dirty="0" smtClean="0"/>
              <a:t>e non tutti lo fanno. </a:t>
            </a:r>
          </a:p>
          <a:p>
            <a:pPr lvl="1" eaLnBrk="1" hangingPunct="1"/>
            <a:r>
              <a:rPr lang="it-IT" altLang="it-IT" dirty="0" smtClean="0"/>
              <a:t>Manca il tempo, la motivazione.. Siamo buoni lettori?</a:t>
            </a:r>
          </a:p>
          <a:p>
            <a:pPr lvl="1" eaLnBrk="1" hangingPunct="1"/>
            <a:endParaRPr lang="it-IT" altLang="it-IT" dirty="0" smtClean="0"/>
          </a:p>
        </p:txBody>
      </p:sp>
      <p:sp>
        <p:nvSpPr>
          <p:cNvPr id="14340"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B7ED1FA-41F0-4B6B-9567-6640080DBBBA}" type="slidenum">
              <a:rPr lang="it-IT" altLang="it-IT" sz="1400" smtClean="0"/>
              <a:pPr eaLnBrk="1" hangingPunct="1">
                <a:spcBef>
                  <a:spcPct val="0"/>
                </a:spcBef>
                <a:buFontTx/>
                <a:buNone/>
              </a:pPr>
              <a:t>27</a:t>
            </a:fld>
            <a:endParaRPr lang="it-IT" altLang="it-IT" sz="1400" smtClean="0"/>
          </a:p>
        </p:txBody>
      </p:sp>
    </p:spTree>
    <p:extLst>
      <p:ext uri="{BB962C8B-B14F-4D97-AF65-F5344CB8AC3E}">
        <p14:creationId xmlns:p14="http://schemas.microsoft.com/office/powerpoint/2010/main" val="626001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t>Siamo buoni lettori?</a:t>
            </a:r>
          </a:p>
        </p:txBody>
      </p:sp>
      <p:sp>
        <p:nvSpPr>
          <p:cNvPr id="15363" name="Segnaposto contenuto 2"/>
          <p:cNvSpPr>
            <a:spLocks noGrp="1"/>
          </p:cNvSpPr>
          <p:nvPr>
            <p:ph idx="1"/>
          </p:nvPr>
        </p:nvSpPr>
        <p:spPr>
          <a:xfrm>
            <a:off x="179388" y="1268413"/>
            <a:ext cx="8229600" cy="4525962"/>
          </a:xfrm>
        </p:spPr>
        <p:txBody>
          <a:bodyPr/>
          <a:lstStyle/>
          <a:p>
            <a:r>
              <a:rPr lang="it-IT" altLang="it-IT" sz="2000" dirty="0" smtClean="0"/>
              <a:t>Leggiamo poco: i lettori forti sono un terzo dei lettori deboli (meno di 3 libri in un anno); molte famiglie non hanno libri a casa</a:t>
            </a:r>
            <a:r>
              <a:rPr lang="it-IT" altLang="it-IT" sz="1800" dirty="0" smtClean="0"/>
              <a:t>. Vedi dati Istat</a:t>
            </a:r>
          </a:p>
          <a:p>
            <a:r>
              <a:rPr lang="it-IT" altLang="it-IT" sz="1800" dirty="0">
                <a:hlinkClick r:id="rId2"/>
              </a:rPr>
              <a:t>http://</a:t>
            </a:r>
            <a:r>
              <a:rPr lang="it-IT" altLang="it-IT" sz="1800" dirty="0" smtClean="0">
                <a:hlinkClick r:id="rId2"/>
              </a:rPr>
              <a:t>www.istat.it/it/archivio/145294</a:t>
            </a:r>
            <a:endParaRPr lang="it-IT" altLang="it-IT" sz="1800" dirty="0" smtClean="0"/>
          </a:p>
          <a:p>
            <a:endParaRPr lang="it-IT" altLang="it-IT" dirty="0" smtClean="0"/>
          </a:p>
          <a:p>
            <a:endParaRPr lang="it-IT" altLang="it-IT" dirty="0" smtClean="0"/>
          </a:p>
        </p:txBody>
      </p:sp>
      <p:sp>
        <p:nvSpPr>
          <p:cNvPr id="15365"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31E687-BF4A-44A9-AE3D-F005F80442DD}" type="slidenum">
              <a:rPr lang="it-IT" altLang="it-IT" sz="1400" smtClean="0"/>
              <a:pPr eaLnBrk="1" hangingPunct="1">
                <a:spcBef>
                  <a:spcPct val="0"/>
                </a:spcBef>
                <a:buFontTx/>
                <a:buNone/>
              </a:pPr>
              <a:t>28</a:t>
            </a:fld>
            <a:endParaRPr lang="it-IT" altLang="it-IT" sz="140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82453"/>
            <a:ext cx="8109764" cy="325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06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buFont typeface="Arial" pitchFamily="34" charset="0"/>
              <a:buChar char="•"/>
              <a:defRPr/>
            </a:pPr>
            <a:r>
              <a:rPr lang="it-IT" dirty="0" smtClean="0"/>
              <a:t>Siamo buoni lettori?</a:t>
            </a:r>
            <a:br>
              <a:rPr lang="it-IT" dirty="0" smtClean="0"/>
            </a:br>
            <a:r>
              <a:rPr lang="it-IT" sz="2200" dirty="0" smtClean="0"/>
              <a:t>leggiamo il web/il </a:t>
            </a:r>
            <a:r>
              <a:rPr lang="it-IT" sz="2200" dirty="0"/>
              <a:t>testo con </a:t>
            </a:r>
            <a:r>
              <a:rPr lang="it-IT" sz="2200" dirty="0" smtClean="0"/>
              <a:t>disattenzione, come ha dimostrato Nielsen evidenziando il pattern a F (</a:t>
            </a:r>
            <a:r>
              <a:rPr lang="it-IT" sz="2200" dirty="0" err="1" smtClean="0"/>
              <a:t>F</a:t>
            </a:r>
            <a:r>
              <a:rPr lang="it-IT" sz="2200" dirty="0" smtClean="0"/>
              <a:t> </a:t>
            </a:r>
            <a:r>
              <a:rPr lang="it-IT" sz="2200" dirty="0" err="1" smtClean="0"/>
              <a:t>for</a:t>
            </a:r>
            <a:r>
              <a:rPr lang="it-IT" sz="2200" dirty="0" smtClean="0"/>
              <a:t> Fast) con pochi sguardi orizzontali e verticali per cercare le notizie di interesse </a:t>
            </a:r>
            <a:endParaRPr lang="it-IT" sz="2200" dirty="0"/>
          </a:p>
        </p:txBody>
      </p:sp>
      <p:pic>
        <p:nvPicPr>
          <p:cNvPr id="1638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90563" y="2039938"/>
            <a:ext cx="7762875" cy="3648075"/>
          </a:xfrm>
        </p:spPr>
      </p:pic>
      <p:sp>
        <p:nvSpPr>
          <p:cNvPr id="16388" name="CasellaDiTesto 4"/>
          <p:cNvSpPr txBox="1">
            <a:spLocks noChangeArrowheads="1"/>
          </p:cNvSpPr>
          <p:nvPr/>
        </p:nvSpPr>
        <p:spPr bwMode="auto">
          <a:xfrm>
            <a:off x="971550" y="6021388"/>
            <a:ext cx="5903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u="sng">
                <a:hlinkClick r:id="rId3"/>
              </a:rPr>
              <a:t>Neilsen: </a:t>
            </a:r>
            <a:r>
              <a:rPr lang="it-IT" altLang="it-IT" sz="1800">
                <a:hlinkClick r:id="rId3"/>
              </a:rPr>
              <a:t>http://www.useit.com/alertbox/reading_pattern.html</a:t>
            </a:r>
            <a:endParaRPr lang="it-IT" altLang="it-IT" sz="1800"/>
          </a:p>
        </p:txBody>
      </p:sp>
      <p:sp>
        <p:nvSpPr>
          <p:cNvPr id="16389"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E8AE03-40AB-42A0-A1E8-E411CFA09FD2}" type="slidenum">
              <a:rPr lang="it-IT" altLang="it-IT" sz="1400" smtClean="0"/>
              <a:pPr eaLnBrk="1" hangingPunct="1">
                <a:spcBef>
                  <a:spcPct val="0"/>
                </a:spcBef>
                <a:buFontTx/>
                <a:buNone/>
              </a:pPr>
              <a:t>29</a:t>
            </a:fld>
            <a:endParaRPr lang="it-IT" altLang="it-IT" sz="1400" smtClean="0"/>
          </a:p>
        </p:txBody>
      </p:sp>
    </p:spTree>
    <p:extLst>
      <p:ext uri="{BB962C8B-B14F-4D97-AF65-F5344CB8AC3E}">
        <p14:creationId xmlns:p14="http://schemas.microsoft.com/office/powerpoint/2010/main" val="3294010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2F051F-EDA6-4E71-BCEF-C4A8C19783FA}" type="slidenum">
              <a:rPr lang="it-IT" altLang="it-IT" smtClean="0"/>
              <a:pPr eaLnBrk="1" hangingPunct="1"/>
              <a:t>3</a:t>
            </a:fld>
            <a:endParaRPr lang="it-IT" altLang="it-IT" smtClean="0"/>
          </a:p>
        </p:txBody>
      </p:sp>
      <p:sp>
        <p:nvSpPr>
          <p:cNvPr id="45059" name="Rectangle 2"/>
          <p:cNvSpPr>
            <a:spLocks noGrp="1" noChangeArrowheads="1"/>
          </p:cNvSpPr>
          <p:nvPr>
            <p:ph type="title"/>
          </p:nvPr>
        </p:nvSpPr>
        <p:spPr>
          <a:xfrm>
            <a:off x="457200" y="274638"/>
            <a:ext cx="8229600" cy="777875"/>
          </a:xfrm>
        </p:spPr>
        <p:txBody>
          <a:bodyPr>
            <a:normAutofit fontScale="90000"/>
          </a:bodyPr>
          <a:lstStyle/>
          <a:p>
            <a:pPr eaLnBrk="1" hangingPunct="1"/>
            <a:r>
              <a:rPr lang="it-IT" altLang="it-IT" sz="4000" b="1" i="1" smtClean="0"/>
              <a:t/>
            </a:r>
            <a:br>
              <a:rPr lang="it-IT" altLang="it-IT" sz="4000" b="1" i="1" smtClean="0"/>
            </a:br>
            <a:r>
              <a:rPr lang="it-IT" altLang="it-IT" sz="3200" b="1" i="1" smtClean="0"/>
              <a:t>Il dialogo iterativo</a:t>
            </a:r>
            <a:r>
              <a:rPr lang="it-IT" altLang="it-IT" sz="4000" smtClean="0"/>
              <a:t> </a:t>
            </a:r>
            <a:br>
              <a:rPr lang="it-IT" altLang="it-IT" sz="4000" smtClean="0"/>
            </a:br>
            <a:endParaRPr lang="it-IT" altLang="it-IT" sz="4000" smtClean="0"/>
          </a:p>
        </p:txBody>
      </p:sp>
      <p:sp>
        <p:nvSpPr>
          <p:cNvPr id="71683" name="Rectangle 3"/>
          <p:cNvSpPr>
            <a:spLocks noGrp="1" noChangeArrowheads="1"/>
          </p:cNvSpPr>
          <p:nvPr>
            <p:ph type="body" idx="1"/>
          </p:nvPr>
        </p:nvSpPr>
        <p:spPr>
          <a:xfrm>
            <a:off x="457200" y="981075"/>
            <a:ext cx="8229600" cy="5543550"/>
          </a:xfrm>
        </p:spPr>
        <p:txBody>
          <a:bodyPr>
            <a:normAutofit/>
          </a:bodyPr>
          <a:lstStyle/>
          <a:p>
            <a:pPr eaLnBrk="1" hangingPunct="1">
              <a:buFontTx/>
              <a:buNone/>
            </a:pPr>
            <a:endParaRPr lang="it-IT" altLang="it-IT" sz="2800" dirty="0" smtClean="0"/>
          </a:p>
          <a:p>
            <a:pPr marL="0" indent="0" eaLnBrk="1" hangingPunct="1">
              <a:buNone/>
            </a:pPr>
            <a:r>
              <a:rPr lang="it-IT" altLang="it-IT" sz="2800" dirty="0" smtClean="0"/>
              <a:t>Quale sarebbe la situazione di insegnamento ideale? </a:t>
            </a:r>
          </a:p>
          <a:p>
            <a:pPr lvl="1">
              <a:lnSpc>
                <a:spcPct val="90000"/>
              </a:lnSpc>
            </a:pPr>
            <a:r>
              <a:rPr lang="it-IT" altLang="it-IT" sz="2400" dirty="0" smtClean="0">
                <a:solidFill>
                  <a:schemeClr val="accent1"/>
                </a:solidFill>
              </a:rPr>
              <a:t>introdurre </a:t>
            </a:r>
            <a:r>
              <a:rPr lang="it-IT" altLang="it-IT" sz="2400" dirty="0">
                <a:solidFill>
                  <a:schemeClr val="accent1"/>
                </a:solidFill>
              </a:rPr>
              <a:t>un argomento, </a:t>
            </a:r>
            <a:r>
              <a:rPr lang="it-IT" altLang="it-IT" sz="2400" dirty="0" smtClean="0">
                <a:solidFill>
                  <a:schemeClr val="accent1"/>
                </a:solidFill>
              </a:rPr>
              <a:t> stabilire un goal,</a:t>
            </a:r>
            <a:endParaRPr lang="it-IT" altLang="it-IT" sz="2400" dirty="0">
              <a:solidFill>
                <a:schemeClr val="accent1"/>
              </a:solidFill>
            </a:endParaRPr>
          </a:p>
          <a:p>
            <a:pPr lvl="1">
              <a:lnSpc>
                <a:spcPct val="90000"/>
              </a:lnSpc>
            </a:pPr>
            <a:r>
              <a:rPr lang="it-IT" altLang="it-IT" sz="2400" dirty="0">
                <a:solidFill>
                  <a:schemeClr val="accent1"/>
                </a:solidFill>
              </a:rPr>
              <a:t>valutare la performance dello studente, </a:t>
            </a:r>
          </a:p>
          <a:p>
            <a:pPr lvl="1">
              <a:lnSpc>
                <a:spcPct val="90000"/>
              </a:lnSpc>
            </a:pPr>
            <a:r>
              <a:rPr lang="it-IT" altLang="it-IT" sz="2400" dirty="0">
                <a:solidFill>
                  <a:schemeClr val="accent1"/>
                </a:solidFill>
              </a:rPr>
              <a:t>fornirgli un feedback</a:t>
            </a:r>
          </a:p>
          <a:p>
            <a:pPr lvl="1">
              <a:lnSpc>
                <a:spcPct val="90000"/>
              </a:lnSpc>
            </a:pPr>
            <a:r>
              <a:rPr lang="it-IT" altLang="it-IT" sz="2400" dirty="0">
                <a:solidFill>
                  <a:schemeClr val="accent1"/>
                </a:solidFill>
              </a:rPr>
              <a:t> selezionare un nuovo compito ad </a:t>
            </a:r>
            <a:r>
              <a:rPr lang="it-IT" altLang="it-IT" sz="2400" dirty="0" smtClean="0">
                <a:solidFill>
                  <a:schemeClr val="accent1"/>
                </a:solidFill>
              </a:rPr>
              <a:t>hoc</a:t>
            </a:r>
            <a:endParaRPr lang="it-IT" altLang="it-IT" sz="2400" dirty="0">
              <a:solidFill>
                <a:schemeClr val="accent1"/>
              </a:solidFill>
            </a:endParaRPr>
          </a:p>
          <a:p>
            <a:pPr marL="457200" lvl="1" indent="0" eaLnBrk="1" hangingPunct="1">
              <a:buNone/>
            </a:pPr>
            <a:endParaRPr lang="it-IT" altLang="it-IT" sz="2400" dirty="0" smtClean="0"/>
          </a:p>
          <a:p>
            <a:pPr marL="0" indent="0" eaLnBrk="1" hangingPunct="1">
              <a:buNone/>
            </a:pPr>
            <a:r>
              <a:rPr lang="it-IT" altLang="it-IT" sz="2800" dirty="0" smtClean="0"/>
              <a:t>È possibile? </a:t>
            </a:r>
          </a:p>
          <a:p>
            <a:pPr eaLnBrk="1" hangingPunct="1"/>
            <a:r>
              <a:rPr lang="it-IT" altLang="it-IT" sz="2800" dirty="0" smtClean="0"/>
              <a:t>tutoraggio individuale (piccolo gruppo). </a:t>
            </a:r>
          </a:p>
          <a:p>
            <a:pPr eaLnBrk="1" hangingPunct="1"/>
            <a:r>
              <a:rPr lang="it-IT" altLang="it-IT" sz="2800" dirty="0" smtClean="0"/>
              <a:t>Nuove tecnologie?</a:t>
            </a:r>
          </a:p>
          <a:p>
            <a:pPr eaLnBrk="1" hangingPunct="1"/>
            <a:endParaRPr lang="it-IT" altLang="it-IT" sz="2800" dirty="0" smtClean="0"/>
          </a:p>
        </p:txBody>
      </p:sp>
    </p:spTree>
    <p:extLst>
      <p:ext uri="{BB962C8B-B14F-4D97-AF65-F5344CB8AC3E}">
        <p14:creationId xmlns:p14="http://schemas.microsoft.com/office/powerpoint/2010/main" val="164666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1683">
                                            <p:txEl>
                                              <p:pRg st="1" end="1"/>
                                            </p:txEl>
                                          </p:spTgt>
                                        </p:tgtEl>
                                        <p:attrNameLst>
                                          <p:attrName>style.color</p:attrName>
                                        </p:attrNameLst>
                                      </p:cBhvr>
                                      <p:to>
                                        <a:schemeClr val="tx1"/>
                                      </p:to>
                                    </p:animClr>
                                    <p:animClr clrSpc="rgb" dir="cw">
                                      <p:cBhvr>
                                        <p:cTn id="7" dur="500" fill="hold"/>
                                        <p:tgtEl>
                                          <p:spTgt spid="71683">
                                            <p:txEl>
                                              <p:pRg st="1" end="1"/>
                                            </p:txEl>
                                          </p:spTgt>
                                        </p:tgtEl>
                                        <p:attrNameLst>
                                          <p:attrName>fillcolor</p:attrName>
                                        </p:attrNameLst>
                                      </p:cBhvr>
                                      <p:to>
                                        <a:schemeClr val="tx1"/>
                                      </p:to>
                                    </p:animClr>
                                    <p:set>
                                      <p:cBhvr>
                                        <p:cTn id="8" dur="500" fill="hold"/>
                                        <p:tgtEl>
                                          <p:spTgt spid="71683">
                                            <p:txEl>
                                              <p:pRg st="1" end="1"/>
                                            </p:txEl>
                                          </p:spTgt>
                                        </p:tgtEl>
                                        <p:attrNameLst>
                                          <p:attrName>fill.type</p:attrName>
                                        </p:attrNameLst>
                                      </p:cBhvr>
                                      <p:to>
                                        <p:strVal val="solid"/>
                                      </p:to>
                                    </p:set>
                                    <p:set>
                                      <p:cBhvr>
                                        <p:cTn id="9" dur="500" fill="hold"/>
                                        <p:tgtEl>
                                          <p:spTgt spid="7168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1683">
                                            <p:txEl>
                                              <p:pRg st="2" end="2"/>
                                            </p:txEl>
                                          </p:spTgt>
                                        </p:tgtEl>
                                        <p:attrNameLst>
                                          <p:attrName>style.color</p:attrName>
                                        </p:attrNameLst>
                                      </p:cBhvr>
                                      <p:to>
                                        <a:schemeClr val="tx1"/>
                                      </p:to>
                                    </p:animClr>
                                    <p:animClr clrSpc="rgb" dir="cw">
                                      <p:cBhvr>
                                        <p:cTn id="14" dur="500" fill="hold"/>
                                        <p:tgtEl>
                                          <p:spTgt spid="71683">
                                            <p:txEl>
                                              <p:pRg st="2" end="2"/>
                                            </p:txEl>
                                          </p:spTgt>
                                        </p:tgtEl>
                                        <p:attrNameLst>
                                          <p:attrName>fillcolor</p:attrName>
                                        </p:attrNameLst>
                                      </p:cBhvr>
                                      <p:to>
                                        <a:schemeClr val="tx1"/>
                                      </p:to>
                                    </p:animClr>
                                    <p:set>
                                      <p:cBhvr>
                                        <p:cTn id="15" dur="500" fill="hold"/>
                                        <p:tgtEl>
                                          <p:spTgt spid="71683">
                                            <p:txEl>
                                              <p:pRg st="2" end="2"/>
                                            </p:txEl>
                                          </p:spTgt>
                                        </p:tgtEl>
                                        <p:attrNameLst>
                                          <p:attrName>fill.type</p:attrName>
                                        </p:attrNameLst>
                                      </p:cBhvr>
                                      <p:to>
                                        <p:strVal val="solid"/>
                                      </p:to>
                                    </p:set>
                                    <p:set>
                                      <p:cBhvr>
                                        <p:cTn id="16" dur="500" fill="hold"/>
                                        <p:tgtEl>
                                          <p:spTgt spid="7168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1683">
                                            <p:txEl>
                                              <p:pRg st="3" end="3"/>
                                            </p:txEl>
                                          </p:spTgt>
                                        </p:tgtEl>
                                        <p:attrNameLst>
                                          <p:attrName>style.color</p:attrName>
                                        </p:attrNameLst>
                                      </p:cBhvr>
                                      <p:to>
                                        <a:schemeClr val="tx1"/>
                                      </p:to>
                                    </p:animClr>
                                    <p:animClr clrSpc="rgb" dir="cw">
                                      <p:cBhvr>
                                        <p:cTn id="21" dur="500" fill="hold"/>
                                        <p:tgtEl>
                                          <p:spTgt spid="71683">
                                            <p:txEl>
                                              <p:pRg st="3" end="3"/>
                                            </p:txEl>
                                          </p:spTgt>
                                        </p:tgtEl>
                                        <p:attrNameLst>
                                          <p:attrName>fillcolor</p:attrName>
                                        </p:attrNameLst>
                                      </p:cBhvr>
                                      <p:to>
                                        <a:schemeClr val="tx1"/>
                                      </p:to>
                                    </p:animClr>
                                    <p:set>
                                      <p:cBhvr>
                                        <p:cTn id="22" dur="500" fill="hold"/>
                                        <p:tgtEl>
                                          <p:spTgt spid="71683">
                                            <p:txEl>
                                              <p:pRg st="3" end="3"/>
                                            </p:txEl>
                                          </p:spTgt>
                                        </p:tgtEl>
                                        <p:attrNameLst>
                                          <p:attrName>fill.type</p:attrName>
                                        </p:attrNameLst>
                                      </p:cBhvr>
                                      <p:to>
                                        <p:strVal val="solid"/>
                                      </p:to>
                                    </p:set>
                                    <p:set>
                                      <p:cBhvr>
                                        <p:cTn id="23" dur="500" fill="hold"/>
                                        <p:tgtEl>
                                          <p:spTgt spid="71683">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1683">
                                            <p:txEl>
                                              <p:pRg st="4" end="4"/>
                                            </p:txEl>
                                          </p:spTgt>
                                        </p:tgtEl>
                                        <p:attrNameLst>
                                          <p:attrName>style.color</p:attrName>
                                        </p:attrNameLst>
                                      </p:cBhvr>
                                      <p:to>
                                        <a:schemeClr val="tx1"/>
                                      </p:to>
                                    </p:animClr>
                                    <p:animClr clrSpc="rgb" dir="cw">
                                      <p:cBhvr>
                                        <p:cTn id="28" dur="500" fill="hold"/>
                                        <p:tgtEl>
                                          <p:spTgt spid="71683">
                                            <p:txEl>
                                              <p:pRg st="4" end="4"/>
                                            </p:txEl>
                                          </p:spTgt>
                                        </p:tgtEl>
                                        <p:attrNameLst>
                                          <p:attrName>fillcolor</p:attrName>
                                        </p:attrNameLst>
                                      </p:cBhvr>
                                      <p:to>
                                        <a:schemeClr val="tx1"/>
                                      </p:to>
                                    </p:animClr>
                                    <p:set>
                                      <p:cBhvr>
                                        <p:cTn id="29" dur="500" fill="hold"/>
                                        <p:tgtEl>
                                          <p:spTgt spid="71683">
                                            <p:txEl>
                                              <p:pRg st="4" end="4"/>
                                            </p:txEl>
                                          </p:spTgt>
                                        </p:tgtEl>
                                        <p:attrNameLst>
                                          <p:attrName>fill.type</p:attrName>
                                        </p:attrNameLst>
                                      </p:cBhvr>
                                      <p:to>
                                        <p:strVal val="solid"/>
                                      </p:to>
                                    </p:set>
                                    <p:set>
                                      <p:cBhvr>
                                        <p:cTn id="30" dur="500" fill="hold"/>
                                        <p:tgtEl>
                                          <p:spTgt spid="71683">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1683">
                                            <p:txEl>
                                              <p:pRg st="5" end="5"/>
                                            </p:txEl>
                                          </p:spTgt>
                                        </p:tgtEl>
                                        <p:attrNameLst>
                                          <p:attrName>style.color</p:attrName>
                                        </p:attrNameLst>
                                      </p:cBhvr>
                                      <p:to>
                                        <a:schemeClr val="tx1"/>
                                      </p:to>
                                    </p:animClr>
                                    <p:animClr clrSpc="rgb" dir="cw">
                                      <p:cBhvr>
                                        <p:cTn id="35" dur="500" fill="hold"/>
                                        <p:tgtEl>
                                          <p:spTgt spid="71683">
                                            <p:txEl>
                                              <p:pRg st="5" end="5"/>
                                            </p:txEl>
                                          </p:spTgt>
                                        </p:tgtEl>
                                        <p:attrNameLst>
                                          <p:attrName>fillcolor</p:attrName>
                                        </p:attrNameLst>
                                      </p:cBhvr>
                                      <p:to>
                                        <a:schemeClr val="tx1"/>
                                      </p:to>
                                    </p:animClr>
                                    <p:set>
                                      <p:cBhvr>
                                        <p:cTn id="36" dur="500" fill="hold"/>
                                        <p:tgtEl>
                                          <p:spTgt spid="71683">
                                            <p:txEl>
                                              <p:pRg st="5" end="5"/>
                                            </p:txEl>
                                          </p:spTgt>
                                        </p:tgtEl>
                                        <p:attrNameLst>
                                          <p:attrName>fill.type</p:attrName>
                                        </p:attrNameLst>
                                      </p:cBhvr>
                                      <p:to>
                                        <p:strVal val="solid"/>
                                      </p:to>
                                    </p:set>
                                    <p:set>
                                      <p:cBhvr>
                                        <p:cTn id="37" dur="500" fill="hold"/>
                                        <p:tgtEl>
                                          <p:spTgt spid="71683">
                                            <p:txEl>
                                              <p:pRg st="5" end="5"/>
                                            </p:txEl>
                                          </p:spTgt>
                                        </p:tgtEl>
                                        <p:attrNameLst>
                                          <p:attrName>fill.on</p:attrName>
                                        </p:attrNameLst>
                                      </p:cBhvr>
                                      <p:to>
                                        <p:strVal val="tru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9" presetClass="emph" presetSubtype="0" fill="hold" nodeType="clickEffect">
                                  <p:stCondLst>
                                    <p:cond delay="0"/>
                                  </p:stCondLst>
                                  <p:childTnLst>
                                    <p:animClr clrSpc="rgb" dir="cw">
                                      <p:cBhvr override="childStyle">
                                        <p:cTn id="41" dur="500" fill="hold"/>
                                        <p:tgtEl>
                                          <p:spTgt spid="71683">
                                            <p:txEl>
                                              <p:pRg st="7" end="7"/>
                                            </p:txEl>
                                          </p:spTgt>
                                        </p:tgtEl>
                                        <p:attrNameLst>
                                          <p:attrName>style.color</p:attrName>
                                        </p:attrNameLst>
                                      </p:cBhvr>
                                      <p:to>
                                        <a:schemeClr val="tx1"/>
                                      </p:to>
                                    </p:animClr>
                                    <p:animClr clrSpc="rgb" dir="cw">
                                      <p:cBhvr>
                                        <p:cTn id="42" dur="500" fill="hold"/>
                                        <p:tgtEl>
                                          <p:spTgt spid="71683">
                                            <p:txEl>
                                              <p:pRg st="7" end="7"/>
                                            </p:txEl>
                                          </p:spTgt>
                                        </p:tgtEl>
                                        <p:attrNameLst>
                                          <p:attrName>fillcolor</p:attrName>
                                        </p:attrNameLst>
                                      </p:cBhvr>
                                      <p:to>
                                        <a:schemeClr val="tx1"/>
                                      </p:to>
                                    </p:animClr>
                                    <p:set>
                                      <p:cBhvr>
                                        <p:cTn id="43" dur="500" fill="hold"/>
                                        <p:tgtEl>
                                          <p:spTgt spid="71683">
                                            <p:txEl>
                                              <p:pRg st="7" end="7"/>
                                            </p:txEl>
                                          </p:spTgt>
                                        </p:tgtEl>
                                        <p:attrNameLst>
                                          <p:attrName>fill.type</p:attrName>
                                        </p:attrNameLst>
                                      </p:cBhvr>
                                      <p:to>
                                        <p:strVal val="solid"/>
                                      </p:to>
                                    </p:set>
                                    <p:set>
                                      <p:cBhvr>
                                        <p:cTn id="44" dur="500" fill="hold"/>
                                        <p:tgtEl>
                                          <p:spTgt spid="71683">
                                            <p:txEl>
                                              <p:pRg st="7" end="7"/>
                                            </p:txEl>
                                          </p:spTgt>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mph" presetSubtype="0" fill="hold" nodeType="clickEffect">
                                  <p:stCondLst>
                                    <p:cond delay="0"/>
                                  </p:stCondLst>
                                  <p:childTnLst>
                                    <p:animClr clrSpc="rgb" dir="cw">
                                      <p:cBhvr override="childStyle">
                                        <p:cTn id="48" dur="500" fill="hold"/>
                                        <p:tgtEl>
                                          <p:spTgt spid="71683">
                                            <p:txEl>
                                              <p:pRg st="8" end="8"/>
                                            </p:txEl>
                                          </p:spTgt>
                                        </p:tgtEl>
                                        <p:attrNameLst>
                                          <p:attrName>style.color</p:attrName>
                                        </p:attrNameLst>
                                      </p:cBhvr>
                                      <p:to>
                                        <a:schemeClr val="tx1"/>
                                      </p:to>
                                    </p:animClr>
                                    <p:animClr clrSpc="rgb" dir="cw">
                                      <p:cBhvr>
                                        <p:cTn id="49" dur="500" fill="hold"/>
                                        <p:tgtEl>
                                          <p:spTgt spid="71683">
                                            <p:txEl>
                                              <p:pRg st="8" end="8"/>
                                            </p:txEl>
                                          </p:spTgt>
                                        </p:tgtEl>
                                        <p:attrNameLst>
                                          <p:attrName>fillcolor</p:attrName>
                                        </p:attrNameLst>
                                      </p:cBhvr>
                                      <p:to>
                                        <a:schemeClr val="tx1"/>
                                      </p:to>
                                    </p:animClr>
                                    <p:set>
                                      <p:cBhvr>
                                        <p:cTn id="50" dur="500" fill="hold"/>
                                        <p:tgtEl>
                                          <p:spTgt spid="71683">
                                            <p:txEl>
                                              <p:pRg st="8" end="8"/>
                                            </p:txEl>
                                          </p:spTgt>
                                        </p:tgtEl>
                                        <p:attrNameLst>
                                          <p:attrName>fill.type</p:attrName>
                                        </p:attrNameLst>
                                      </p:cBhvr>
                                      <p:to>
                                        <p:strVal val="solid"/>
                                      </p:to>
                                    </p:set>
                                    <p:set>
                                      <p:cBhvr>
                                        <p:cTn id="51" dur="500" fill="hold"/>
                                        <p:tgtEl>
                                          <p:spTgt spid="71683">
                                            <p:txEl>
                                              <p:pRg st="8" end="8"/>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nodeType="clickEffect">
                                  <p:stCondLst>
                                    <p:cond delay="0"/>
                                  </p:stCondLst>
                                  <p:childTnLst>
                                    <p:animClr clrSpc="rgb" dir="cw">
                                      <p:cBhvr override="childStyle">
                                        <p:cTn id="55" dur="500" fill="hold"/>
                                        <p:tgtEl>
                                          <p:spTgt spid="71683">
                                            <p:txEl>
                                              <p:pRg st="9" end="9"/>
                                            </p:txEl>
                                          </p:spTgt>
                                        </p:tgtEl>
                                        <p:attrNameLst>
                                          <p:attrName>style.color</p:attrName>
                                        </p:attrNameLst>
                                      </p:cBhvr>
                                      <p:to>
                                        <a:schemeClr val="tx1"/>
                                      </p:to>
                                    </p:animClr>
                                    <p:animClr clrSpc="rgb" dir="cw">
                                      <p:cBhvr>
                                        <p:cTn id="56" dur="500" fill="hold"/>
                                        <p:tgtEl>
                                          <p:spTgt spid="71683">
                                            <p:txEl>
                                              <p:pRg st="9" end="9"/>
                                            </p:txEl>
                                          </p:spTgt>
                                        </p:tgtEl>
                                        <p:attrNameLst>
                                          <p:attrName>fillcolor</p:attrName>
                                        </p:attrNameLst>
                                      </p:cBhvr>
                                      <p:to>
                                        <a:schemeClr val="tx1"/>
                                      </p:to>
                                    </p:animClr>
                                    <p:set>
                                      <p:cBhvr>
                                        <p:cTn id="57" dur="500" fill="hold"/>
                                        <p:tgtEl>
                                          <p:spTgt spid="71683">
                                            <p:txEl>
                                              <p:pRg st="9" end="9"/>
                                            </p:txEl>
                                          </p:spTgt>
                                        </p:tgtEl>
                                        <p:attrNameLst>
                                          <p:attrName>fill.type</p:attrName>
                                        </p:attrNameLst>
                                      </p:cBhvr>
                                      <p:to>
                                        <p:strVal val="solid"/>
                                      </p:to>
                                    </p:set>
                                    <p:set>
                                      <p:cBhvr>
                                        <p:cTn id="58" dur="500" fill="hold"/>
                                        <p:tgtEl>
                                          <p:spTgt spid="7168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0" y="0"/>
            <a:ext cx="8229600" cy="1143000"/>
          </a:xfrm>
        </p:spPr>
        <p:txBody>
          <a:bodyPr/>
          <a:lstStyle/>
          <a:p>
            <a:pPr algn="l"/>
            <a:r>
              <a:rPr lang="it-IT" altLang="it-IT" smtClean="0"/>
              <a:t>Siamo buoni lettori?</a:t>
            </a:r>
          </a:p>
        </p:txBody>
      </p:sp>
      <p:sp>
        <p:nvSpPr>
          <p:cNvPr id="1741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1C4DF9-0E6A-4349-B123-E87C64CD350A}" type="slidenum">
              <a:rPr lang="it-IT" altLang="it-IT" sz="1400" smtClean="0"/>
              <a:pPr eaLnBrk="1" hangingPunct="1">
                <a:spcBef>
                  <a:spcPct val="0"/>
                </a:spcBef>
                <a:buFontTx/>
                <a:buNone/>
              </a:pPr>
              <a:t>30</a:t>
            </a:fld>
            <a:endParaRPr lang="it-IT" altLang="it-IT" sz="1400" smtClean="0"/>
          </a:p>
        </p:txBody>
      </p:sp>
      <p:sp>
        <p:nvSpPr>
          <p:cNvPr id="17412" name="AutoShape 2" descr="data:image/jpeg;base64,/9j/4AAQSkZJRgABAQAAAQABAAD/2wCEAAkGBhISERUUExQVFRUVFxcYGBYYGBoXGBsXGBgXGBgWGBgZHyYeGBwkHBgUHy8gIycpLSwsGB4xNTAqNSYrLCkBCQoKDgwOGg8PGiwkHCUsLCwsLCwsLCwsLCwsLCwsLCwsLCwsLCwsLCwsLCwsLCwsLCwsLCwsLCwsLCwsLCwpLP/AABEIALgBEQMBIgACEQEDEQH/xAAbAAABBQEBAAAAAAAAAAAAAAAEAAIDBQYBB//EAEAQAAECAwYDBAkBBwQDAQEAAAECEQADIQQFEjFBUSJhcQYTgZEUMkJSobHB0fAjFWJykrLh8TNDc6IHFpNTJP/EABkBAAMBAQEAAAAAAAAAAAAAAAABAgMEBf/EACMRAAICAgMBAQEBAQEBAAAAAAABAhESIQMTMUFRYSJxgUL/2gAMAwEAAhEDEQA/AD+zd3yfR5RMuUSZcsl0INcAzpBhsUhRrJlf/NH2iruRbWeVX/bl/wBAi3lTRHnN2ekkkQzbskjKVK/+aPtAwuRCi4lS/wCRP2g1fEp3pFvZSGyGUZbs0tJFCvs5LA/0pb/8aftHF3RKCXMmWD/xp+0apKU8ukNnSEkEERRNmOVYZX/5Sv5E/aITclnJcyUEj9xP0EWV4WBSVgj1XL/T4xLZLEpQJAJ3hq14Dp+mWvPswjCSiUgdAPk0Zu2XEuWlyhPkDHod6IWihSeUZG/rTMDBn16R1ccmzmnFIz0qxA+yH6CGGxD3R5D7RJJnkEnMmJ12OZmaAxsZAarIB7I8hEZkj3R5D7QZJsMxZZLmLC09nFIS6iawrQUykTKD+qPIR0WYH2R5CL+7bslCkwkHMUg23XNl3YBOuXzh2FGUNlb2R5CEmWkGqR5D7RdyrFiJC6MIOstxmeWTkMztCtDxZRIEpvUBPQfaDpFwrXVEoAbqSAPBxWNxdXZOzy6qJUoF+saaZKQQCAw226xm+X8LUP08rstxKUWMkADXAPPnEN69nSiolhuSQfOPU0zJQ4fB9IFtlnSoM9IjuK60eOrsoAP6Y8hA/dJ2T5CPVbRcqMJYAgvqBGZve4QnjKABsD9dY1U0zOUGjHmUnZPkI4ZSdh5CCpskH1X+kPkWU6xZAF3Q2HkI53Y2HkImmy2JiMwxHO7T7o8hC7tOw8hHYUAHO7Gw8hCwJ2HkI7ChAcwp90eQh6JaX9UeQhsSy5bwAUmGFHcMKKEeo3TamkS65IR/SIOk2p4q7rsau6l0d5aPikQX3ak1bwjgfp3fC17/AJwZZ7VRopEzTqIfZFLd61PwiCy/mTlO9SYlk25RBxUMQSkoUAS7/eHzQAaQ6EFTlpUisPs9owjCMnempirtCjlDLOoiFdDqw28bSS/MNlVooJ/Z5U3RhkTv4wcu11rBdit70JAEOPI0xOCobdfYuxoSyw5IHE9X1ia2dmbItIAGFjzcgdI7PtA3pu8RItu0Ha/0FxonstyyZYaWnxOZjk+wA+ukEbND7NaxvBoQg1xRNtsdJFBefZ0TQ6RxbgV/GjO2y65sj1xw7/KPRETQkRXX9Zu/lYQOLTqekaKb8ZLiedWtRNc4tbhtqpQAKFAPrR6UPyjQyuyokywZiSojiyoCPwQJISJqsKG5kmG534LEsRaEkBQOcNVbhk8E2G40B8ajT48onNjkZERnaHRTGeHLZQQicCM4VsukpcpIUPzaB+6KRWD0aCZU0A6wRarn9IQ2HPU5D4RXyLS1YsEXurDhJpAnTCSspVf+P5SQWU56xSXncnc1BYZsY2CJ9XBf5wyZZ5a/XAID5h42jzP6ZPjR5bbpqeRPKGWGx42dJY0xNSPSF9lpE4hWEcPJgeZAz8Ysh2UQtI0CcnypsI37EY4M83vLs42HBtXOKc3fMdsJp+ax7LP7OJLEHENWzitvK50hwJQQD4nqVGHmhYHkuFixh6Ep1i6va4FJVwg1MC2fs7OWpmYb6Q00yWmiGWhB2fnE3cJBAdzyESWjs/MQSM21Zo5Z7vmFWRblBaCjM4YUS9z1hRRNHr9z4RZpO/dS/wCgRNIlBRIIiruud+hKrlLl/wBAh6r3Qgs/WPOeWR6Kaou5d2pjncJDx2w3khaQSftEFptyEq+kJpgmhqQXglElavCF6QKFgSxI0DBnJOgqPOOKvUBNBQ5EZeB1hKLG5IfaEAgbxUWtahXQaQXKt+ODpMpCvWpFNE2Z2yyZk1TAH8zjXWPs8hKB3quJQybLrzygmzT5ctPAGO+v+IEn2slRLPEt/g/RluuUhu6UlmqCPjApsAT6yudMjuA8OnTj5/jRxMp9fwwDuiCcPdrHZeM0DwXLloGbQ6ZfMmXQlAeodQTyyJrBWwb0R+gzswQrLwHQ5xYWZPd1VU86/wCIzt7dsSmZZxKKVJUtXeYSkukIOFL1wuW50bWHdn+0YmSpS7Rhx4SVB0pJLlnGQDNRobjJqyU1Zr7OsrBAYj97Xo+cKXdUtLkISlSqkij9NoyF7doTOWmQjAiW6VLU7OEkKwJYudHPPTUj/wByw2ghZAlNwlLKqWqpQoNQ2nODFpCvZf2my8JA1Gu8UipBBILiJ7w7YpRhSlImY3D40pwnhYqfJJc1DkNkXgG19pP1BLQhDKKf1VLCpYQcWPEEkKC3AASHfE7gAwU2FpE1nmkPV2d3ghM8EZB/CIl2eWtTpURk7H4jYfeJrPYUAun418YdINldaQtVES8XkAPEwJOWUqCVIKFHJ/mDlGsTNDMGff6wLa8KmCg457w7SFTYHZroCgGJc7RZSOy6fWmLLaJyHjDLJOEtTJofhEs28CrMxORWDJRdzerlFfabTMxYEiLCTbzh8YhtNqS7kCkWmiaAkTZoOTQrQpWR4jEKL17xWCWKxcIwoFak5xRJlrVZQ9REPoxIZNI1yrGiZWgiBVlSmlINoemZiTdBd1KxHpBcixISQMOo05xZW2UE1DNrAEi8EuHfOJyKo817obCFHO9EKOk5S8s0qf3MspywIb+UNFfabNNd1ZvAki+ZgQkAlglIz2AgebeSzmTWHiU5BZvVaRmWOX9hEf7VXqo00c/GAZIUotsyfhSJ5N3TFrwJehGIgFRDaMkGvygxSFbLyXfZFVF1Aa8SaaYTQDmK1zjir6XOVkM/HqQ/TeCrH/4+mrSDTCdaGrt6vrEuGyERo7PTJSw3ql8JoHA2H12IiP8AJVyL2whk+GUGybRuqo0illzedYubpuQzgVElKXpz6RizRBkq8wlsRz10pCXe6dA7wZK7MyQ5OJWTOSwbUaCu0VdvuQpLpL8tegGvSIVF7IZ1sKlcIpFjZrKpYDa66eesOsCJZQzPWoKdRuDzieZbEhRwjP59MhCbopJspr+nGyyzMmHhBZIGalVZI8s9A5jym8LeudMVMmF1Kz2GyQNABQRru3tltMxXerUjukkJQgFTgH2iClnLVL6AaRi+4PL88I6eFJKzHku6OUhMIf6OeX54RzuDG2jOmLAIZTYQ/uD+EQu4O3yh2gaY0I5DyhuEbDyiYSzDRJO0FoWIdcV8zLNMC0ZZKTkCNjz2Oker3PfCZssTJanSdNQRmlQ3H5nHjXcnnGg7KG1BZ7lClpYd4gFIpoeIioqx8Iy5Ip7Li2j09drfIwBa7zwb9dIfY7BNUoDCRk7xp5FxygggpcnMxzNJG1mTl3sCwTUq2rFsmwT0JcpBfQZxc2Ls3KQvGlKQWyGT7tBSpy04jMCQBqCVUAcnIc6Vyzg0LJ2ZVS1FOIBXlrFLeF6zGIIw9af3j0AzUYaMX1GT7xRXrconnNoSaK2Yi6r0EuZXE52LFuvONjKvRwCzdc4q7T2VwhyoqYUHIZD4CDLo7POjGtS0pBoDmfOgEaaezMJTayS48onTxb/KJ1zbOhglI6nMRybakCoIiWNDF3QhQ4nPiYYLolggBLVFfGGG+QOmVYml3mhxXURNjVnknow3hQ70pMKOvRz7KoSFYQf3R8hBF0XWZ0xnYAVOdAHIA5uI3dn7NoVZpKgKqlSz14EkxyxWCXKtAlpABXLeuaileEkdAoO2jbRL5fhfWU933MtVoUiWyEoSlCpuEFQJ48KBliAKanJ9Y1ibGLIiWlGEBWJwqgZLFUwqAcAYg9CSVpbUxU3HNT3KpsyYqTJVOmKJBV3s0lakpSnBxJSyUjh41lNMKfWLs3eP6QsKQk8LzRjnS0BRwJepYlTrUAFOR7KXiW/0dFjJnhyFzFVz7tKkIYs7zFpOYcOC+zZxLaUyyMUrMsWJUtCwMgVLduRSQ1DUUge12mXLw0X3rPj7wECgdyohLOWFKvSrtWC8JqicKHLnEBmakFyPVDvVnLMHrGdlqKD7TY5eBZEoFTOEuUkqFQlwGD5OHiG7O0EruUrSVy5eIg46pQXqnEzEOwCst6xEixKU+MEEg8OjGjODQtqDGe7U3fNlfqIVM7oniTiOFJejAUw7bEcxCW9MuvqN6ntAgIBLpBKQCoMeIgJpo7joIH/9ks6QglYeYHS4Ll1JTk260+fWPLDa1muNZ6rVnEKrWoMyl8LYeI0AIIbaoHiBGi40LZ6nNvOUqYUvx7dAD8iIAtNtYxgZd6THfGoK9565AZnoPIRqrqt6J7aTAKpJr1HvRnPj+lqVDL8tuOSf4k/WMwiyjGVvU6eUaK/J6TKDO6lFi1DgJSaxlClfeYiTgzz0yfDmz0eL44uhSklTDlynDbj7RHY7GEAjOufiBE5mBgQpJcA0OhbzNRlz2iVMvhxHJyBzIOW468oLdUaUm7BrRZsSWFH184Uqx92MKqkHaCcDFQJw4UqV1KU0A65R22WkTJhUAxXMPCHOZBBBeoJJDaGKSdEXHIr7XYTMAYgNBEqTQUFP7xY2u7FykrKmZE4ySQU+sElWijRhzFc4EsoC1AA5kAmtAfaOrMXhNv6NY3aArXYSohizN9I1/YNHHM2AT5/jxQWizqSzihAIO4OR+ETdn77EsE4sIUpIKsLgBL0fIElhXnBuSomWMT1dNtGHh9YRDP7T90h10qBk5ckJAAHMiMfeHatEtDILqIoAa11O0ZuX2otScTTaqDFRQgqbVIVhdIbMDfnGag36L5o9TlX+Sop4skqBLAKBKgSkCtClvEdIdaL/AAAO8WhKSWdRAHSPKj2qtRABmOxdIKUljmWLOHeoBaHL7UTiBi7tVQaofIENyHTWK62B6cu/ZDSziYTiQglJD+YpyfODPSUD975N948lRbZ9swyyU4UAcTMEiicxm9OvQR6Fd0hZlpf3R5tny3jOUcRrfpZzLSnMN0zgG87XjNCUnZ3HzpE6rOwzgYyQ/wAhCsMUUdoWsGsNlziM6RoE3Q54iA+mcD3h2ZBfAoxSdkNUUtqvFCKqUPrHbBeKVMXaoMRq7J1c161jsy41JbCl2aG1FqgV2YP0hO8dgXuFe7Cjpo58mepXNaCZEnM4ZUv+hMSX1Y+9knAcE1DrlLGaVhJyOxHCeR5CJbingWeQ+Xcy8v8AjTAvaO9QiTMCGxGVMUToEhJBPVyABueRjmUdnVJ6Mp2WWqbLQpSlJEgYJSU+8xKpqnBBLKCRoA8aBNqmE4Hc7kNw/IHwbaKXsNdko2fHOdQKlYE4XSljhJOhUojV2GTOXsE2mXxpkykqBUCFukAKDAsQCSkKBLh6uMqxc0smRBvFBM+XKSpZKklky0BmLqVjUUJ0KiCkltDXWJLNZ5MtBD8TlRd8QKsglKgFMHIFNIAsM8yphxpBWt/1EuolWEKKWZ0hqgJoyeUWMy2hQHEQUvkFOHZwoaZA15QqCwmxTCpWHhq1UkF6agBhSuZHMxbWyTLKChYxJUCFDdJp56vFTYl1BcNVgKCvygxan8/ysSy14eUW6SZM1co+yoh9xofEMYHJjWf+Qrqbu56R+4vydJ/qHgIx4MdKdqyFp0TJLQ8L+GX+YjeOiAsmM9bAYlNtipHAeZfqPtDPzWE5hDJErPvHzhd4Q9flDfzWOt+VgGPXMKs1HzjgJ0V8oY/X4w9Pj8YBHVTVM2KjuxqH3rrDkz1Au42yEMxQi/4/2hDJfS1M2L5RGm1KSGCiAWyLZVq3nHC8RqECQmclqYUh2OGH8/xHXiiYqlR3FDFqJIAqT84SlRe9h7AJloxqqmWx6qLhPlU+AhPSsTd6NV2cun0aVWijVR5+74RZTL7w6kk8nixm2FKhxHyikt8pCFMkqDa/aOV03sq2kHWC85sygR1Jiw7jCQpwCPh5wBdt6MlsJ5nfnBXe4sz9YPA9JzbGL0jqrWT0hqChOxLbZH6xGbwqwD/LzgCiZKCqHWa7lFQIqHETWa1oSKs8FS72GIU1Hzh/5J38PFvRjtCif0wbGFHVo5th9jvNSZMv9VDCWimLJkJplFPfd5EyZhKkOtkAAucIO3XF5xDLQ8uW4AGFPLQB/wA1aB7bZTMwpYAVLjKlPAAUHjEJRs1blQbZbTMEiVJxJZSNCxQgkk5e0cTOXau0WSZ+FsCkJADYVLUoAaFOIkDbx5RXSGBK6gHCE/wpDUDuA7wRPmJIoQp6NX5PA6YLQd36yCFJQrV3SKpyUKiuVYl9IWk/7O3+oH5OxbxHlFTLlKIxAKIGz/aG92faJH5kwaKwQnNl0Jq0hkrkp5Bb+DlwIdJveaPbQrkpQI86N5xQBAJoVbVf6PEtpsuEevjD6AjxZYSYMIsM2iwva2mZJWg4DiAbComoLg5mv3MYuNAqUANX5OD5RSXhLwqOxyfP8ziopLQZP04FRInn+fCBgqJcX5WHRomPcfjR0N+CIkn8rDxCKTHhvxoapTfgjn5rHJh4T0PyMAN6ITeY90nx/tHP2mPdPmPtAaEjV/D7awbeKZOM90FpThSySx4mAUSdicRbflSLxRzdkyeTaMYcAjSvh03iTFAlh9U9T8hBIiGtm8W2rZJihUiPP8/tHUq/PwQi7HgiI1mEqYIgWvygSJbFNXGv7M3kJEsAAuXJNM/8NGNkJxKHVvt+co01nvmYhLIWRyBTpyaCavRkpfTV/wDsWLJQ8wDAE29SVVUk8g5PwBip/bE/PEd3/wAQ/wDbdo99Q5Y/izvELiG+Qt0XgpqYRu7iGm/GLYh4P9YplX1P95fVz9zC/a88+2odSYrr/os/4XZvVR9tPjiJ+UDm+FD2vJJ+v2gBFpnK/wBxRfZRB8nhyjPSEkzCAtyCZoIDFjiZXDmCxahET1ofYW8u/VZk/AiCJXaQgjieu8Z+bbZktSkqUvElRSrjCg4LUIzrq8IXnMf/AFCORqfF4l8f9GuQzv7QMKAe/O/wH2hRvic+Rd2ZfAinsp56DeJlKSlLqIbn45bxXWQqKQcJIYB9HYAdBV4vZdxcIMz16M1UjVmMYypenRG34A2ZCph4VAPVJNAdGBPz0i9s9is8wgqQoKTRaMRSTQs7HTPnvE8taSnCsChdJAqk7jlygO3haVJZIIb1gacjy6RGTb0aKKrZf2Ds/ZClu7Qa+soqKugJVTwaIrR2fly/URiqad6UJr4Fz1GlYr5NpWmpY5VjirxVqT4ws2C40Rquu2KSzS8LGmLhdxSgybFRs26wRZrgTmZYlKZnCwt+oWgp8oBtN8KSKEqJIASkOSokBKQNSSQAIr53aZbgFTE8i4d82dsj5Racn4JqK9L623PIAJcoAFWKGyqWKc6f2jLWi60zJRmOccxYTKl0cgmj5VIBPhziG33mtfCVODn01gVVsUZgI9kFq0ByfwEUlP8ASXiVxcCtK/LP4/KJETBHbaSslWZJ/wAnzeBsBGh8o3W0Y20wlEyp/NIcJkCqdz1hYjtDoanQYJkIqBpAfemJrOpy+0Kh9hOm7UvRR8Q0Sz7MlWagMsuT/f4QpkwABogVNMLbJdeHZQCXAL1z8B9od3sRWjJx4wKZkFWNTrQeZv5+GFZUKWyUJUpRyCQVEk7AVMAd4Ymk2paCChSkFs0kpPmKw8Q7A+87CuThEyhIfDVwARnpv5Qpdxz1I7zApMsB8awUIP8ACT61HPC+UdvrH3dnxkqKpalElyaq1fM5Vr8INuGetMueVKUZYlthJOHEoYQWfOpFKs+jiItqNor2VEVy3axlzFt3cxZlnMsrDQnCUnfUZGN0eyEvBwrwqoS7kNqHZweqYwnpqyiZLdklWMDIYnBp4iLaz9qZrDiPOM5OZcYx8HXmqVIUUhQmqDhVFISlWVDirq4ZoBl25JCThGVaU+BgS0SJk0uVDNyWOZckl9YKN1SlOElSNA68QB6BIJ840yjFbMsZyeg+ShK5SpgLd2zjEXYsxAwENnmdgxgf0xOxf+JKv6kUh0651pkYJLzMU3GWowwsBVioak6MKQNZOzdpU74hUCrJJGLiNTThqM6wlONW2NwmnSRe2S6saMSVTKhwcJau2F380wDegtUuZJThWZYYFSApecxRU6SA6mJ4Sa0qMhfWeUiWAkBmAAGOrCm8KfeMsNiOEPrVyNBWvTnHOuZ34bvhVGek3dapk5Se7WkGYTimkBkEvxBDnHX2Qaq5Rep7MkkYprsW9VZPg430MdF9SgFKClqIqUhPE3IHTLWG3T2uC5iE92tlEMUurnxcNIbnN7oShBfTCegJ/ehQZ3g5wo3yZj1oubqR/wDzhI91J/6iDpFvxJY5inlFHYbQUoR/CnyYQUqaHcUjCSs6E6LOYaU+MRKtCQGJZ6Coz5RTXraVKQMNWehqCaN4+s0D2iwqUB6oxBR4QSwSlyWz+7iHHjtW2TLkadJFvNtoDIxcZUGABLgF3pTIORzhtothCu64nUXBajKqc2rsHq/Jo7ddzpRUlRL0J4cqBgkkNU5kvFff0oInGYpRFZZCWckhiajIADPciGlG6Qm3VlvNlFE6VMIUoylpmpws+NCgUAuGw5uX8IEEjDLXLdRM2cJsx0FLYEzES0BZzosmlM2d4Gm9p3BZgdNW8GECqvWepBUlYZOb4Ukfwg5+HOLip1RDcbslXc4cmp5afCBp9kKUlh0Ag2xWlQSlS5zqPsFIUliWAUtKjhJFaJpwuzxdLmhLlLVoNaMxKWzJcV2MCUrpspyjjaRlrLdaiwoVNvQD6DcwVarrQhJALrYanMkMEgZk1Z+u0X9kmlGIzEUCXAJo7uzA6ClX01Yhku294WKWxKDKZIYMHGJNWz3z8I1Vfpk2/KM8bjUiXiUoYmHCKkVDgnRnJ1y8YFVY+UaBMvvHUoULDCMmH1eBb2BRgbhBfzBH0I+MZuacqRrDj/zbAbFZipSUBJUSoMkD1n03J2iunzAVmuRamVNjtn5xb2m7pyVpSogFSmSQrEk5OKOxqIfbLmAmtLSQCUByXIKtejgw1NL0T478Ki3ysMzAlyThYZl1JBHV3B8YhmIUDhKSCAXBp1+UaeV2akqQFKK8SkgqchnbL1T+CBLTdhQBQkvm4IOeWoOW78oS5YvQdL9ZT2W1JCSCkKJb1gGABBLczk+xPWLe8JFnZaUJSAoJmyle0h2CrOs+1qxNXAOph9i7OpUniSRUFJBqQR0NHahALmBlWGYklg/GpGbVQnFrTIGHmm9AuJ1sr/QztD7LIJSCziLW7QFGchQ4zImFAOfeJwrSUnQhiaZh940c9KFnGlIAUArIZqAJHmTET5MUUuNN6KVNkTNloBScaRhSXFMxhagI4B0eJLtsQSgy5lEzFBiHIL+r48SaFq+1mIPlSgFYg3rg5ApOEE1BFQa+XOsk9QKvUCapLDFxJJbGcRNXcE9KRGXw2xRT2js8pD4SKbF6Oz4TVsi+RBcPA9ku1Y90h3o/iGjQpK2UkigHCyEhyMWoGYBBHjzhpQpyoEVq3sksGJHgMol8jDrQDbCAUpUw4UlskjEAosMhExspw8LE6aDkXhlpsowla1KCwasRhwsAAKU9V32po5fc5dJwl0vT6/SE/LRK9oi71coDvEnqkgg/aOi+1JLlICdiS7b5/SDFV49EkgUJcgsFfAxFZrsxLVMWHLjDiqRnUjJ8vKC4+sKl4mFi3EggApcZqYM+rO7+AgW+bfKEtpvEDQJzV1fTq8FzJR1BY6xhrXdE4KmYskAkqPtJct4ljSDjgpP8Dkk4+bLizXjZMWIS2UNWJLO+hIixs1+SisVILjMEDPyjGqm4Q4SQlRJTXQHUtxbPSFZVLWpkBRJOQc/KN5cKfrMI80l4F95Cii9Hme6YUaY/0z7H+G7shJly+Eeon+kQ9aKOUtzjlknkS5bD2E/0iKy87zUo4cgwPV/pHLFWzsk6Q6dbU7KLO9BsRTzg2yWwLYpALJIIJYglswz6GM8LWN4llWnCyquMiOeY5g7Rs46MFLdl1NvYSmQpLsAHG2mee0B3mhU/CUgIIxPjU2QcPtRPxECenLxkpllSzlQsnbT7QRZLkU+NcwhRqQOuROvlCpR2O8tFcmwTCQnEgl2z5tmzNFtZLqATV3fCo4HTV8ic9cnyeLBISCzh9nhKkg+snEnTiw6eL+NOUHY2HWl4Q2Gwolq4FzVAKPCQMJIolRLfDpE9omzCslIAAwYSSAKE4gXyiESiCpnFaVBUBoytGD+O0dmyQojhw54ipeIl9Sx82Z4lvd2Uk6pIltExRSnCg4SagM9XILDR84glTFpQMQOMM4o7FTHWtHgOf2jAfCh9iot/1z+MC/ttL4u6Ti3ct5QKMq8E5wv0vFTzKl41jV1NUJByyzajnJzDLRapQPeEuQAwYnI4my5jyion9pVUbhzd2I5Ea+ccuyXaHxpSkpBPC+BqsWpy+UHW1/qQ+z/5iaLvlL7pWFQIViYiodKh9Q8STZrn1Q4UkguPZ381ecOstqlpmIMxlJSoKKVFAdv4yE7ZkDwizue65ap68coYQlS0y1BgcRdAYFlAgnJwQ+YjNRs0ckrK+zzUgVIPgKVeJxa0QJapQTNUMKUgKIYOQCKUfSI6aP5Rm4mqZaC0IIer9W+kcFrAJMqVLTtiWVMrWYGA4uZ3MQXOtPfIBllYJIw4cTkhg4GYBIjXLuqyzCSuXMlrPuAgBgwoxA+GUXDjdWjKc0nTMfLu9Cld/NU81JIShKUkEtRS2Z0l1hg1COkESJhSxLBiCGGTEFhXL7RdTrhFe5XjpkQoHo4cfKM7a7StBYpUks7KCkluTj4wTUvGODi9pjpFsld3MJZ3SUoxDHUmgD5tQ6CDTetmUEpoHQQ5QaOlTIJZyXCNGJKjtFEbQtW/mYhNuUFYcXFs4xcqO8CQP/pfG9JQCWChhUVKdBqQWDM7jC/8xpEJmCuFyHLZhxVsxSm8V3erb2h8KwHYrct5gUoqwrYOzsAHyAo/KJw0VlTJ7ytwQP1OJiCwIzGQLCvQQ301LY1JKUrOWMgKO5SN4obwvEupy6iCA2jtXZ8/OOWy3ulCRVKEpHiAH/OsdkeJVs4nyu9GnnXskCqHZvabwYQH6dLK8ZWtISP9OmHIgk76Z7RUG14qhKlbkBw5ydsoEm2pQDmiRlo6vqAKeMHTH4Lul9NPYrbIMwzEE4lal2ocmJyBy0gq3ykzAylMHcijK2CuT1bWMrMtIRKSkCqhVWpJzA2HTaCpVsVQKIdqt+dIT4d2mUubVNB9qudBRhSEklRLqwgjFUqYM7UYRNc11mSpRFXIAJKXwhnelHL06RT2m2tmYluS+Fd5hqUlm5H7GJnCSi6ZUJxclor3O3xjkR97CiqA0lkV+mj+BP8ASIq7weZNASGZ0vvhqT0DwXZrcAhI/dTp+6IE75QIOHJSzRjRXj0jOKptms5WkiSy2IDFiAPERWrAbPAiA2EnJ8RH7oV9HBgualfEQRxDbVmzfpDMCuGjDCUnKgLeeUWZlmu0EAucvKKq8LWohwos4HI75ZxNJngDC7tRyR9IRlAqCichwhw3jSJiqZbdoAs1lCiBjlhRLYVHAfaGZGGjJ19qDrDJSlYRMISJgCUqdK0pJIfGklmZwXqMxUNHUSkhy0vE4LlRIDF2CWbPd9od6OkpIZJOYViL4nBcUD5MxeNMjPFhNjkSpiiROUhCUYUjAriWBRRQkshFQGd6OYmn2rCgqIdg5EDSgplLRKXhJDkqSS4DElDhnL8WXOjwrXLJDFSWcPhc0FcL9df8xnJNvZpHS0U9osJUZiyAllAMMnVhr0GIHnE1ruVKQkJUSoqSnOlcyzZMDB6bGpYUSZaUTMLpKk4wAwxhLuaAGj5cjHLXKdQqqjkUckEFJqnUA5xeUjPCOytst2g/qkpVgmJTg94OAGO7l9i0Xd82jBKJCquA4zZ6nyiv7nCEEE0w0LAOkEBRZwG5RLbSe7UDVw3ifPnEv/UkyorGLRQomOHNS+u0H3YqfMmJMpJeXxAimEJbXTbxh8+QPZQAMQUH2YOCNiw84vLtvIyiTgCVMkpA0UFoXUHNLBQz9qNHP+GUeO36Ot1541KUAWJo5emQ+AjhvFRwSkSwZnEeH1iGKmUA7kb6AZ7QzbQ70AzYByBsA5dhTUxBYUhCifWJzJbKMVVOzplbaotLHeMyUskhnBSaPQsSKEPkI2djvgCzoXLcY+JQdziBYpyqzfGPNU33MWSpZxKoCSKnCkJBJ1LJFdc4urLepMkpRL14QKAHJSipRJJP0Eabh/wxbU/PTaq7XlhUnLN/lDe1duSqz8Q4gpOHUvr8MXlGHl2+0AF0qJox7wEBuRFekGXnbVzwnCGCcwopSSpWZABIYMcywxQOWSpCUcXYBPt5BYANqpsubZGM3eSuMgB3ZqZvUkRYKvIE1emY+j/aIlSzMfACVGjga5AJ/tyiYrH4VNqXjJrPb8CQMajhG5b/ABEijLmL/UTVswSk5Oxw5wDMKAwUMJAqM3zAY5Mc32IgmyJD1IVRNamoPxpSBqtjTvRcSLNKleokNxMRSoIckniwsCXzyjN3raUzFUcJxs7aGmLZ84u0z1AJHCWNeFs6HDnhembjlBU21TyktxBqBR4SMyCGagL5N5tCjKtm8uOM41df+AKLLIlAlJWggFyFrBPVjWKe9StUpMxa1Ld8KVEqwpLZPk8WFqlqUCGSkKFQkkh+Tig5QHPQoIGMjhyIGwo4i4N/py8kVXh29bOjCUpbGlKCTqQKH5gwBZrrnqSFoDguMwDSmR0gqyBGEkuZincnnp8oIum3JSkpUWwqIDlqGv3inJpaIUU5b+lXZ7MVKIVml3HShiyuNABxnIrSkdAXP0iAJC500ggOksedAfOsSXatuBWaVaczQg6F4Ju4hBVIA7xMKBm5nzhQ6DMKE1LCoyGo2hhnJ94eYhQoqiMx6bWgZt/MImmXuhmB+I+8KFBgmT2sGF4J3T5xPLvFGqh5woUPFB2NBUu3y29ZI8Yf6ZL95PmIUKIwNFytjfSpeYUl+oEL05O6f5hChQsEX2NHBeCB7SfMQ79opPtA9SIUKDBCXMxybyT7yfP+8SJvNHvD+ZvlChQsEPtY79oyq8SefH/eGKtss+0n+YfWFChdaH2v8O+lo95P8yfvDV2tPvJantD7woUPBB2sYbUhQ9ZLHmPmDlD0WwJdlIrU8Wu+cKFA4B2MmF7jLEn+YfeHJvVLh1JbUBQBbqX+UKFC60HayvXKlkK/US7kh1O+wLBhBF3T5KEALXXE5SCliD7p02qDWtRSFCi6/SdfCK0TEKU+N6N6yR16wpKkIU5mBQb2SkeBJzoPM8qqFAGrugqZeCARhIOeaxWtHS7fjaOeTL7J1TkPaTk718a9YUKFii82iIXqK1T/ADD7xHPvhDZp8xChQ1xozfK0RLvRJo6W2cRz01Apwf8AWFCh4IS5GNmW8aFPmn81EKRbkgmqQ5zcbCvWphQoMUGbuyn78b/EQoUKNKM8m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pic>
        <p:nvPicPr>
          <p:cNvPr id="17413" name="Picture 4" descr="http://the-militant-atheist.org/images/noahs-ark-z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563" y="1484313"/>
            <a:ext cx="56451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CasellaDiTesto 5"/>
          <p:cNvSpPr txBox="1">
            <a:spLocks noChangeArrowheads="1"/>
          </p:cNvSpPr>
          <p:nvPr/>
        </p:nvSpPr>
        <p:spPr bwMode="auto">
          <a:xfrm>
            <a:off x="250825" y="908050"/>
            <a:ext cx="266541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800"/>
              <a:t>Good enough representation</a:t>
            </a:r>
          </a:p>
          <a:p>
            <a:pPr eaLnBrk="1" hangingPunct="1">
              <a:spcBef>
                <a:spcPct val="0"/>
              </a:spcBef>
              <a:buFontTx/>
              <a:buNone/>
            </a:pPr>
            <a:endParaRPr lang="it-IT" altLang="it-IT" sz="2800"/>
          </a:p>
          <a:p>
            <a:pPr eaLnBrk="1" hangingPunct="1">
              <a:spcBef>
                <a:spcPct val="0"/>
              </a:spcBef>
              <a:buFontTx/>
              <a:buNone/>
            </a:pPr>
            <a:r>
              <a:rPr lang="it-IT" altLang="it-IT" sz="2800" i="1"/>
              <a:t>Quanti animali Mosè ha portato sull’arca?</a:t>
            </a:r>
          </a:p>
          <a:p>
            <a:pPr eaLnBrk="1" hangingPunct="1">
              <a:spcBef>
                <a:spcPct val="0"/>
              </a:spcBef>
              <a:buFontTx/>
              <a:buNone/>
            </a:pPr>
            <a:endParaRPr lang="it-IT" altLang="it-IT" sz="2800"/>
          </a:p>
          <a:p>
            <a:pPr eaLnBrk="1" hangingPunct="1">
              <a:spcBef>
                <a:spcPct val="0"/>
              </a:spcBef>
              <a:buFontTx/>
              <a:buNone/>
            </a:pPr>
            <a:r>
              <a:rPr lang="it-IT" altLang="it-IT" sz="2800"/>
              <a:t>Economia cognitiva,</a:t>
            </a:r>
            <a:br>
              <a:rPr lang="it-IT" altLang="it-IT" sz="2800"/>
            </a:br>
            <a:r>
              <a:rPr lang="it-IT" altLang="it-IT" sz="2800"/>
              <a:t> Shallow processing </a:t>
            </a:r>
            <a:r>
              <a:rPr lang="it-IT" altLang="it-IT" sz="1800"/>
              <a:t/>
            </a:r>
            <a:br>
              <a:rPr lang="it-IT" altLang="it-IT" sz="1800"/>
            </a:br>
            <a:r>
              <a:rPr lang="it-IT" altLang="it-IT" sz="1800"/>
              <a:t> </a:t>
            </a:r>
          </a:p>
        </p:txBody>
      </p:sp>
    </p:spTree>
    <p:extLst>
      <p:ext uri="{BB962C8B-B14F-4D97-AF65-F5344CB8AC3E}">
        <p14:creationId xmlns:p14="http://schemas.microsoft.com/office/powerpoint/2010/main" val="3790980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defRPr/>
            </a:pPr>
            <a:r>
              <a:rPr lang="it-IT" sz="2200" dirty="0" smtClean="0"/>
              <a:t>light </a:t>
            </a:r>
            <a:r>
              <a:rPr lang="it-IT" sz="2200" dirty="0" err="1" smtClean="0"/>
              <a:t>reader</a:t>
            </a:r>
            <a:r>
              <a:rPr lang="it-IT" sz="2200" dirty="0" smtClean="0"/>
              <a:t>, come dimostra ad esempio la ricerca sulla lettura delle News Online del Media Management Center:</a:t>
            </a:r>
            <a:br>
              <a:rPr lang="it-IT" sz="2200" dirty="0" smtClean="0"/>
            </a:br>
            <a:r>
              <a:rPr lang="it-IT" sz="2000" dirty="0" smtClean="0">
                <a:hlinkClick r:id="rId2"/>
              </a:rPr>
              <a:t>http://www.naafoundation.org/Research/Foundation/Youth-Content/Teens-Know-What-They-Want-From-Online-News.aspx</a:t>
            </a:r>
            <a:endParaRPr lang="it-IT" sz="2200" dirty="0"/>
          </a:p>
        </p:txBody>
      </p:sp>
      <p:pic>
        <p:nvPicPr>
          <p:cNvPr id="1843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58888" y="1989138"/>
            <a:ext cx="2757487" cy="4425950"/>
          </a:xfrm>
        </p:spPr>
      </p:pic>
      <p:sp>
        <p:nvSpPr>
          <p:cNvPr id="1843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263EA3-CACF-4A36-8B7C-16E5424C4877}" type="slidenum">
              <a:rPr lang="it-IT" altLang="it-IT" sz="1400" smtClean="0"/>
              <a:pPr eaLnBrk="1" hangingPunct="1">
                <a:spcBef>
                  <a:spcPct val="0"/>
                </a:spcBef>
                <a:buFontTx/>
                <a:buNone/>
              </a:pPr>
              <a:t>31</a:t>
            </a:fld>
            <a:endParaRPr lang="it-IT" altLang="it-IT" sz="1400" smtClean="0"/>
          </a:p>
        </p:txBody>
      </p:sp>
      <p:sp>
        <p:nvSpPr>
          <p:cNvPr id="18437" name="CasellaDiTesto 5"/>
          <p:cNvSpPr txBox="1">
            <a:spLocks noChangeArrowheads="1"/>
          </p:cNvSpPr>
          <p:nvPr/>
        </p:nvSpPr>
        <p:spPr bwMode="auto">
          <a:xfrm>
            <a:off x="5148263" y="2349500"/>
            <a:ext cx="331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t>Don’t Overload: selezionare poche notizie	.</a:t>
            </a:r>
          </a:p>
          <a:p>
            <a:pPr eaLnBrk="1" hangingPunct="1">
              <a:spcBef>
                <a:spcPct val="0"/>
              </a:spcBef>
              <a:buFontTx/>
              <a:buNone/>
            </a:pPr>
            <a:r>
              <a:rPr lang="it-IT" altLang="it-IT" sz="1800"/>
              <a:t> </a:t>
            </a:r>
          </a:p>
          <a:p>
            <a:pPr eaLnBrk="1" hangingPunct="1">
              <a:spcBef>
                <a:spcPct val="0"/>
              </a:spcBef>
              <a:buFontTx/>
              <a:buNone/>
            </a:pPr>
            <a:r>
              <a:rPr lang="it-IT" altLang="it-IT" sz="1800"/>
              <a:t>2. un overview nell’Home Page e riassunto di ogni notizia (notizie brevi, in segmenti)</a:t>
            </a:r>
          </a:p>
          <a:p>
            <a:pPr eaLnBrk="1" hangingPunct="1">
              <a:spcBef>
                <a:spcPct val="0"/>
              </a:spcBef>
              <a:buFontTx/>
              <a:buNone/>
            </a:pPr>
            <a:r>
              <a:rPr lang="it-IT" altLang="it-IT" sz="1800"/>
              <a:t> </a:t>
            </a:r>
          </a:p>
          <a:p>
            <a:pPr eaLnBrk="1" hangingPunct="1">
              <a:spcBef>
                <a:spcPct val="0"/>
              </a:spcBef>
              <a:buFontTx/>
              <a:buNone/>
            </a:pPr>
            <a:r>
              <a:rPr lang="it-IT" altLang="it-IT" sz="1800"/>
              <a:t>3. Attirare L’attenzione con foto e immagini (una foto per ogni riassunto)</a:t>
            </a:r>
          </a:p>
          <a:p>
            <a:pPr eaLnBrk="1" hangingPunct="1">
              <a:spcBef>
                <a:spcPct val="0"/>
              </a:spcBef>
              <a:buFontTx/>
              <a:buNone/>
            </a:pPr>
            <a:r>
              <a:rPr lang="it-IT" altLang="it-IT" sz="1800"/>
              <a:t>….</a:t>
            </a:r>
          </a:p>
          <a:p>
            <a:pPr eaLnBrk="1" hangingPunct="1">
              <a:spcBef>
                <a:spcPct val="0"/>
              </a:spcBef>
              <a:buFontTx/>
              <a:buNone/>
            </a:pPr>
            <a:endParaRPr lang="it-IT" altLang="it-IT" sz="1800"/>
          </a:p>
        </p:txBody>
      </p:sp>
    </p:spTree>
    <p:extLst>
      <p:ext uri="{BB962C8B-B14F-4D97-AF65-F5344CB8AC3E}">
        <p14:creationId xmlns:p14="http://schemas.microsoft.com/office/powerpoint/2010/main" val="41432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251520" y="620688"/>
            <a:ext cx="8784976" cy="2952328"/>
          </a:xfrm>
        </p:spPr>
        <p:txBody>
          <a:bodyPr>
            <a:normAutofit/>
          </a:bodyPr>
          <a:lstStyle/>
          <a:p>
            <a:pPr algn="l"/>
            <a:r>
              <a:rPr lang="it-IT" altLang="it-IT" sz="2400" b="1" dirty="0" smtClean="0"/>
              <a:t>Multitasking </a:t>
            </a:r>
            <a:r>
              <a:rPr lang="it-IT" altLang="it-IT" sz="2400" dirty="0" smtClean="0"/>
              <a:t/>
            </a:r>
            <a:br>
              <a:rPr lang="it-IT" altLang="it-IT" sz="2400" dirty="0" smtClean="0"/>
            </a:br>
            <a:r>
              <a:rPr lang="it-IT" altLang="it-IT" sz="2400" dirty="0" smtClean="0"/>
              <a:t>a volte è facile (abbiamo molti automatismi), </a:t>
            </a:r>
            <a:br>
              <a:rPr lang="it-IT" altLang="it-IT" sz="2400" dirty="0" smtClean="0"/>
            </a:br>
            <a:r>
              <a:rPr lang="it-IT" altLang="it-IT" sz="2400" dirty="0" smtClean="0"/>
              <a:t>a volte disturba.</a:t>
            </a:r>
            <a:br>
              <a:rPr lang="it-IT" altLang="it-IT" sz="2400" dirty="0" smtClean="0"/>
            </a:br>
            <a:r>
              <a:rPr lang="it-IT" altLang="it-IT" sz="2400" dirty="0" smtClean="0"/>
              <a:t>Per esempio disturba usare il laptop per scrivere ecc. durante l’ascolto di una lezione.</a:t>
            </a:r>
          </a:p>
        </p:txBody>
      </p:sp>
      <p:pic>
        <p:nvPicPr>
          <p:cNvPr id="1945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51275" y="3795713"/>
            <a:ext cx="3925888" cy="2865437"/>
          </a:xfrm>
        </p:spPr>
      </p:pic>
      <p:pic>
        <p:nvPicPr>
          <p:cNvPr id="194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581525"/>
            <a:ext cx="2790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432638-E4FE-419F-A06E-CCDC3C099F07}" type="slidenum">
              <a:rPr lang="it-IT" altLang="it-IT" sz="1400" smtClean="0"/>
              <a:pPr eaLnBrk="1" hangingPunct="1">
                <a:spcBef>
                  <a:spcPct val="0"/>
                </a:spcBef>
                <a:buFontTx/>
                <a:buNone/>
              </a:pPr>
              <a:t>32</a:t>
            </a:fld>
            <a:endParaRPr lang="it-IT" altLang="it-IT" sz="1400" smtClean="0"/>
          </a:p>
        </p:txBody>
      </p:sp>
    </p:spTree>
    <p:extLst>
      <p:ext uri="{BB962C8B-B14F-4D97-AF65-F5344CB8AC3E}">
        <p14:creationId xmlns:p14="http://schemas.microsoft.com/office/powerpoint/2010/main" val="357248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smtClean="0"/>
              <a:t>La comprensione dipende da</a:t>
            </a:r>
          </a:p>
        </p:txBody>
      </p:sp>
      <p:sp>
        <p:nvSpPr>
          <p:cNvPr id="20483" name="Segnaposto contenuto 2"/>
          <p:cNvSpPr>
            <a:spLocks noGrp="1"/>
          </p:cNvSpPr>
          <p:nvPr>
            <p:ph idx="1"/>
          </p:nvPr>
        </p:nvSpPr>
        <p:spPr/>
        <p:txBody>
          <a:bodyPr/>
          <a:lstStyle/>
          <a:p>
            <a:r>
              <a:rPr lang="it-IT" altLang="it-IT" smtClean="0"/>
              <a:t>Noi </a:t>
            </a:r>
          </a:p>
          <a:p>
            <a:r>
              <a:rPr lang="it-IT" altLang="it-IT" smtClean="0"/>
              <a:t>Dal materiale</a:t>
            </a:r>
          </a:p>
          <a:p>
            <a:pPr>
              <a:buFontTx/>
              <a:buNone/>
            </a:pPr>
            <a:r>
              <a:rPr lang="it-IT" altLang="it-IT" smtClean="0"/>
              <a:t>riguarda anche   il messaggio orale, visivo, web, multimediale...</a:t>
            </a:r>
          </a:p>
          <a:p>
            <a:endParaRPr lang="it-IT" altLang="it-IT" smtClean="0"/>
          </a:p>
          <a:p>
            <a:endParaRPr lang="it-IT" altLang="it-IT" smtClean="0"/>
          </a:p>
        </p:txBody>
      </p:sp>
      <p:sp>
        <p:nvSpPr>
          <p:cNvPr id="2048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56C5CC9-C4F5-4FDA-97F0-9E2303322CA9}" type="slidenum">
              <a:rPr lang="it-IT" altLang="it-IT" sz="1400" smtClean="0"/>
              <a:pPr eaLnBrk="1" hangingPunct="1">
                <a:spcBef>
                  <a:spcPct val="0"/>
                </a:spcBef>
                <a:buFontTx/>
                <a:buNone/>
              </a:pPr>
              <a:t>33</a:t>
            </a:fld>
            <a:endParaRPr lang="it-IT" altLang="it-IT" sz="1400" smtClean="0"/>
          </a:p>
        </p:txBody>
      </p:sp>
      <p:pic>
        <p:nvPicPr>
          <p:cNvPr id="2048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3429000"/>
            <a:ext cx="424815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673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smtClean="0"/>
              <a:t>Riguarda ogni età e condizione</a:t>
            </a:r>
          </a:p>
        </p:txBody>
      </p:sp>
      <p:sp>
        <p:nvSpPr>
          <p:cNvPr id="21507" name="Segnaposto contenuto 2"/>
          <p:cNvSpPr>
            <a:spLocks noGrp="1"/>
          </p:cNvSpPr>
          <p:nvPr>
            <p:ph idx="1"/>
          </p:nvPr>
        </p:nvSpPr>
        <p:spPr/>
        <p:txBody>
          <a:bodyPr/>
          <a:lstStyle/>
          <a:p>
            <a:pPr>
              <a:buFontTx/>
              <a:buNone/>
            </a:pPr>
            <a:r>
              <a:rPr lang="it-IT" altLang="it-IT" smtClean="0"/>
              <a:t>Chi è funzionalmente analfabeta ha solo una padronanza di base dell'</a:t>
            </a:r>
            <a:r>
              <a:rPr lang="it-IT" altLang="it-IT" smtClean="0">
                <a:hlinkClick r:id="rId2" tooltip="Alfabetizzazione"/>
              </a:rPr>
              <a:t>alfabetizzazione</a:t>
            </a:r>
            <a:r>
              <a:rPr lang="it-IT" altLang="it-IT" smtClean="0"/>
              <a:t> ..non sa riempire una domanda d'impiego, capire un </a:t>
            </a:r>
            <a:r>
              <a:rPr lang="it-IT" altLang="it-IT" smtClean="0">
                <a:hlinkClick r:id="rId3" tooltip="Contratto"/>
              </a:rPr>
              <a:t>contratto</a:t>
            </a:r>
            <a:r>
              <a:rPr lang="it-IT" altLang="it-IT" smtClean="0"/>
              <a:t> , … non sa l'interagire con le </a:t>
            </a:r>
            <a:r>
              <a:rPr lang="it-IT" altLang="it-IT" smtClean="0">
                <a:hlinkClick r:id="rId4" tooltip="Information and Communication Technology"/>
              </a:rPr>
              <a:t>tecnologie dell'informazione e della comunicazione</a:t>
            </a:r>
            <a:endParaRPr lang="it-IT" altLang="it-IT" smtClean="0"/>
          </a:p>
        </p:txBody>
      </p:sp>
      <p:sp>
        <p:nvSpPr>
          <p:cNvPr id="2150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F6858EE-45A6-4724-A88D-9831DCBF15A4}" type="slidenum">
              <a:rPr lang="it-IT" altLang="it-IT" sz="1400" smtClean="0"/>
              <a:pPr eaLnBrk="1" hangingPunct="1">
                <a:spcBef>
                  <a:spcPct val="0"/>
                </a:spcBef>
                <a:buFontTx/>
                <a:buNone/>
              </a:pPr>
              <a:t>34</a:t>
            </a:fld>
            <a:endParaRPr lang="it-IT" altLang="it-IT" sz="1400" smtClean="0"/>
          </a:p>
        </p:txBody>
      </p:sp>
    </p:spTree>
    <p:extLst>
      <p:ext uri="{BB962C8B-B14F-4D97-AF65-F5344CB8AC3E}">
        <p14:creationId xmlns:p14="http://schemas.microsoft.com/office/powerpoint/2010/main" val="3661418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95536" y="764704"/>
            <a:ext cx="8229600" cy="1143000"/>
          </a:xfrm>
        </p:spPr>
        <p:txBody>
          <a:bodyPr>
            <a:normAutofit fontScale="90000"/>
          </a:bodyPr>
          <a:lstStyle/>
          <a:p>
            <a:r>
              <a:rPr lang="it-IT" dirty="0" smtClean="0"/>
              <a:t>Contrapposizione</a:t>
            </a:r>
            <a:br>
              <a:rPr lang="it-IT" dirty="0" smtClean="0"/>
            </a:br>
            <a:r>
              <a:rPr lang="it-IT" dirty="0"/>
              <a:t>C</a:t>
            </a:r>
            <a:r>
              <a:rPr lang="it-IT" dirty="0" smtClean="0"/>
              <a:t>ome aumentare la profondità dell’elaborazione?</a:t>
            </a:r>
            <a:br>
              <a:rPr lang="it-IT" dirty="0" smtClean="0"/>
            </a:br>
            <a:endParaRPr lang="it-IT" dirty="0"/>
          </a:p>
        </p:txBody>
      </p:sp>
      <p:sp>
        <p:nvSpPr>
          <p:cNvPr id="6" name="Segnaposto testo 5"/>
          <p:cNvSpPr>
            <a:spLocks noGrp="1"/>
          </p:cNvSpPr>
          <p:nvPr>
            <p:ph type="body" idx="1"/>
          </p:nvPr>
        </p:nvSpPr>
        <p:spPr>
          <a:xfrm>
            <a:off x="4499992" y="1916832"/>
            <a:ext cx="4040188" cy="639762"/>
          </a:xfrm>
        </p:spPr>
        <p:txBody>
          <a:bodyPr>
            <a:normAutofit fontScale="92500"/>
          </a:bodyPr>
          <a:lstStyle/>
          <a:p>
            <a:r>
              <a:rPr lang="it-IT" dirty="0" smtClean="0">
                <a:latin typeface="Arial" panose="020B0604020202020204" pitchFamily="34" charset="0"/>
                <a:cs typeface="Arial" panose="020B0604020202020204" pitchFamily="34" charset="0"/>
              </a:rPr>
              <a:t>Testo chiaro, facile, leggibile </a:t>
            </a:r>
            <a:endParaRPr lang="it-IT" dirty="0">
              <a:latin typeface="Arial" panose="020B0604020202020204" pitchFamily="34" charset="0"/>
              <a:cs typeface="Arial" panose="020B0604020202020204" pitchFamily="34" charset="0"/>
            </a:endParaRPr>
          </a:p>
        </p:txBody>
      </p:sp>
      <p:sp>
        <p:nvSpPr>
          <p:cNvPr id="8" name="Segnaposto testo 7"/>
          <p:cNvSpPr>
            <a:spLocks noGrp="1"/>
          </p:cNvSpPr>
          <p:nvPr>
            <p:ph type="body" sz="quarter" idx="3"/>
          </p:nvPr>
        </p:nvSpPr>
        <p:spPr>
          <a:xfrm>
            <a:off x="395536" y="2204864"/>
            <a:ext cx="4041775" cy="639762"/>
          </a:xfrm>
        </p:spPr>
        <p:txBody>
          <a:bodyPr>
            <a:noAutofit/>
          </a:bodyPr>
          <a:lstStyle/>
          <a:p>
            <a:r>
              <a:rPr lang="it-IT" sz="2800" dirty="0"/>
              <a:t>Testo poco chiaro, facile, leggibile</a:t>
            </a:r>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35</a:t>
            </a:fld>
            <a:endParaRPr lang="it-IT"/>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4040188" cy="26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egnaposto contenuto 9"/>
          <p:cNvSpPr>
            <a:spLocks noGrp="1"/>
          </p:cNvSpPr>
          <p:nvPr>
            <p:ph sz="quarter" idx="4"/>
          </p:nvPr>
        </p:nvSpPr>
        <p:spPr/>
        <p:txBody>
          <a:bodyPr/>
          <a:lstStyle/>
          <a:p>
            <a:endParaRPr lang="it-IT"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75" y="3284984"/>
            <a:ext cx="2736304" cy="271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Due diverse congetture</a:t>
            </a:r>
            <a:endParaRPr lang="it-IT" dirty="0"/>
          </a:p>
        </p:txBody>
      </p:sp>
      <p:sp>
        <p:nvSpPr>
          <p:cNvPr id="9" name="Segnaposto contenuto 8"/>
          <p:cNvSpPr>
            <a:spLocks noGrp="1"/>
          </p:cNvSpPr>
          <p:nvPr>
            <p:ph idx="1"/>
          </p:nvPr>
        </p:nvSpPr>
        <p:spPr/>
        <p:txBody>
          <a:bodyPr/>
          <a:lstStyle/>
          <a:p>
            <a:r>
              <a:rPr lang="it-IT" dirty="0" smtClean="0"/>
              <a:t>Il lettore va stimolato</a:t>
            </a:r>
          </a:p>
          <a:p>
            <a:r>
              <a:rPr lang="it-IT" dirty="0" smtClean="0"/>
              <a:t>Il lettore va incoraggiato</a:t>
            </a:r>
            <a:endParaRPr lang="it-IT" dirty="0"/>
          </a:p>
        </p:txBody>
      </p:sp>
      <p:sp>
        <p:nvSpPr>
          <p:cNvPr id="7" name="Segnaposto numero diapositiva 6"/>
          <p:cNvSpPr>
            <a:spLocks noGrp="1"/>
          </p:cNvSpPr>
          <p:nvPr>
            <p:ph type="sldNum" sz="quarter" idx="12"/>
          </p:nvPr>
        </p:nvSpPr>
        <p:spPr/>
        <p:txBody>
          <a:bodyPr/>
          <a:lstStyle/>
          <a:p>
            <a:fld id="{780ECBD2-0F0A-4D04-BB96-8D59415766D3}" type="slidenum">
              <a:rPr lang="it-IT" smtClean="0"/>
              <a:t>36</a:t>
            </a:fld>
            <a:endParaRPr lang="it-IT"/>
          </a:p>
        </p:txBody>
      </p:sp>
    </p:spTree>
    <p:extLst>
      <p:ext uri="{BB962C8B-B14F-4D97-AF65-F5344CB8AC3E}">
        <p14:creationId xmlns:p14="http://schemas.microsoft.com/office/powerpoint/2010/main" val="75130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it-IT" dirty="0"/>
          </a:p>
        </p:txBody>
      </p:sp>
      <p:sp>
        <p:nvSpPr>
          <p:cNvPr id="7" name="Segnaposto numero diapositiva 6"/>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37</a:t>
            </a:fld>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301883" cy="47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67544" y="5157192"/>
            <a:ext cx="5184576" cy="369332"/>
          </a:xfrm>
          <a:prstGeom prst="rect">
            <a:avLst/>
          </a:prstGeom>
          <a:noFill/>
        </p:spPr>
        <p:txBody>
          <a:bodyPr wrap="square" rtlCol="0">
            <a:spAutoFit/>
          </a:bodyPr>
          <a:lstStyle/>
          <a:p>
            <a:r>
              <a:rPr lang="it-IT" dirty="0" smtClean="0"/>
              <a:t>Il lettore va stimolato</a:t>
            </a:r>
            <a:endParaRPr lang="it-IT" dirty="0"/>
          </a:p>
        </p:txBody>
      </p:sp>
    </p:spTree>
    <p:extLst>
      <p:ext uri="{BB962C8B-B14F-4D97-AF65-F5344CB8AC3E}">
        <p14:creationId xmlns:p14="http://schemas.microsoft.com/office/powerpoint/2010/main" val="287842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600" dirty="0" err="1" smtClean="0"/>
              <a:t>Diemand-Yauman</a:t>
            </a:r>
            <a:r>
              <a:rPr lang="it-IT" sz="3600" dirty="0" smtClean="0"/>
              <a:t> et al. 2011 </a:t>
            </a:r>
            <a:endParaRPr lang="it-IT" sz="3600" dirty="0"/>
          </a:p>
        </p:txBody>
      </p:sp>
      <p:sp>
        <p:nvSpPr>
          <p:cNvPr id="3" name="Segnaposto contenuto 2"/>
          <p:cNvSpPr>
            <a:spLocks noGrp="1"/>
          </p:cNvSpPr>
          <p:nvPr>
            <p:ph idx="1"/>
          </p:nvPr>
        </p:nvSpPr>
        <p:spPr/>
        <p:txBody>
          <a:bodyPr>
            <a:normAutofit lnSpcReduction="10000"/>
          </a:bodyPr>
          <a:lstStyle/>
          <a:p>
            <a:r>
              <a:rPr lang="it-IT" dirty="0" smtClean="0"/>
              <a:t> la lettura </a:t>
            </a:r>
            <a:r>
              <a:rPr lang="it-IT" i="1" dirty="0" smtClean="0"/>
              <a:t>facile</a:t>
            </a:r>
            <a:r>
              <a:rPr lang="it-IT" dirty="0" smtClean="0"/>
              <a:t> spesso </a:t>
            </a:r>
            <a:r>
              <a:rPr lang="it-IT" dirty="0"/>
              <a:t>non è seguita da un buon ricordo </a:t>
            </a:r>
            <a:r>
              <a:rPr lang="it-IT" dirty="0" smtClean="0"/>
              <a:t>(</a:t>
            </a:r>
            <a:r>
              <a:rPr lang="it-IT" dirty="0"/>
              <a:t>si prova una illusione di capire, di sapere).</a:t>
            </a:r>
          </a:p>
          <a:p>
            <a:r>
              <a:rPr lang="it-IT" dirty="0"/>
              <a:t>La scarsa fluidità nella lettura (</a:t>
            </a:r>
            <a:r>
              <a:rPr lang="it-IT" i="1" dirty="0" err="1"/>
              <a:t>disfluency</a:t>
            </a:r>
            <a:r>
              <a:rPr lang="it-IT" dirty="0"/>
              <a:t>) causata dai caratteri poco leggibili (</a:t>
            </a:r>
            <a:r>
              <a:rPr lang="it-IT" sz="3000" dirty="0">
                <a:latin typeface="Comic Sans MS" panose="030F0702030302020204" pitchFamily="66" charset="0"/>
              </a:rPr>
              <a:t>12 </a:t>
            </a:r>
            <a:r>
              <a:rPr lang="it-IT" sz="3000" dirty="0" err="1">
                <a:latin typeface="Comic Sans MS" panose="030F0702030302020204" pitchFamily="66" charset="0"/>
              </a:rPr>
              <a:t>pt</a:t>
            </a:r>
            <a:r>
              <a:rPr lang="it-IT" sz="3000" dirty="0">
                <a:latin typeface="Comic Sans MS" panose="030F0702030302020204" pitchFamily="66" charset="0"/>
              </a:rPr>
              <a:t> Comic Sans </a:t>
            </a:r>
            <a:r>
              <a:rPr lang="it-IT" sz="3000" dirty="0" err="1">
                <a:latin typeface="Comic Sans MS" panose="030F0702030302020204" pitchFamily="66" charset="0"/>
              </a:rPr>
              <a:t>Ms</a:t>
            </a:r>
            <a:r>
              <a:rPr lang="it-IT" sz="3000" dirty="0">
                <a:latin typeface="Comic Sans MS" panose="030F0702030302020204" pitchFamily="66" charset="0"/>
              </a:rPr>
              <a:t> </a:t>
            </a:r>
            <a:r>
              <a:rPr lang="it-IT" dirty="0"/>
              <a:t>vs </a:t>
            </a:r>
            <a:r>
              <a:rPr lang="it-IT" sz="3500" dirty="0">
                <a:latin typeface="Arial" panose="020B0604020202020204" pitchFamily="34" charset="0"/>
                <a:cs typeface="Arial" panose="020B0604020202020204" pitchFamily="34" charset="0"/>
              </a:rPr>
              <a:t>16 </a:t>
            </a:r>
            <a:r>
              <a:rPr lang="it-IT" sz="3500" dirty="0" err="1">
                <a:latin typeface="Arial" panose="020B0604020202020204" pitchFamily="34" charset="0"/>
                <a:cs typeface="Arial" panose="020B0604020202020204" pitchFamily="34" charset="0"/>
              </a:rPr>
              <a:t>Arial</a:t>
            </a:r>
            <a:r>
              <a:rPr lang="it-IT" dirty="0"/>
              <a:t>) potrebbe essere  un aiuto, un </a:t>
            </a:r>
            <a:r>
              <a:rPr lang="it-IT" i="1" dirty="0"/>
              <a:t>suggerimento</a:t>
            </a:r>
            <a:r>
              <a:rPr lang="it-IT" i="1" dirty="0" smtClean="0"/>
              <a:t>.</a:t>
            </a:r>
          </a:p>
          <a:p>
            <a:r>
              <a:rPr lang="it-IT" i="1" dirty="0" smtClean="0"/>
              <a:t> </a:t>
            </a:r>
            <a:r>
              <a:rPr lang="it-IT" dirty="0" smtClean="0"/>
              <a:t> </a:t>
            </a:r>
            <a:r>
              <a:rPr lang="it-IT" dirty="0"/>
              <a:t>il lettore  potrebbe ottenere</a:t>
            </a:r>
            <a:r>
              <a:rPr lang="it-IT" i="1" dirty="0"/>
              <a:t> </a:t>
            </a:r>
            <a:r>
              <a:rPr lang="it-IT" dirty="0"/>
              <a:t> una stima delle sue conoscenze più </a:t>
            </a:r>
            <a:r>
              <a:rPr lang="it-IT" dirty="0" smtClean="0"/>
              <a:t>realistica.</a:t>
            </a:r>
            <a:endParaRPr lang="it-IT" dirty="0"/>
          </a:p>
          <a:p>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38</a:t>
            </a:fld>
            <a:endParaRPr lang="it-IT"/>
          </a:p>
        </p:txBody>
      </p:sp>
    </p:spTree>
    <p:extLst>
      <p:ext uri="{BB962C8B-B14F-4D97-AF65-F5344CB8AC3E}">
        <p14:creationId xmlns:p14="http://schemas.microsoft.com/office/powerpoint/2010/main" val="96746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a:xfrm>
            <a:off x="323528" y="2276872"/>
            <a:ext cx="8229600" cy="3600400"/>
          </a:xfrm>
        </p:spPr>
        <p:txBody>
          <a:bodyPr/>
          <a:lstStyle/>
          <a:p>
            <a:r>
              <a:rPr lang="it-IT" dirty="0" err="1" smtClean="0"/>
              <a:t>Fluenza</a:t>
            </a:r>
            <a:r>
              <a:rPr lang="it-IT" dirty="0" smtClean="0"/>
              <a:t>: collegata con la confidenza di sapere</a:t>
            </a:r>
          </a:p>
          <a:p>
            <a:r>
              <a:rPr lang="it-IT" dirty="0" err="1" smtClean="0"/>
              <a:t>Disfluenza</a:t>
            </a:r>
            <a:r>
              <a:rPr lang="it-IT" dirty="0" smtClean="0"/>
              <a:t>: elaborazione più profonda</a:t>
            </a:r>
          </a:p>
          <a:p>
            <a:endParaRPr lang="it-IT" dirty="0"/>
          </a:p>
          <a:p>
            <a:pPr marL="0" indent="0">
              <a:buNone/>
            </a:pPr>
            <a:r>
              <a:rPr lang="it-IT" u="sng" dirty="0" smtClean="0"/>
              <a:t>Manipolazione del font</a:t>
            </a:r>
            <a:r>
              <a:rPr lang="it-IT" dirty="0" smtClean="0"/>
              <a:t>: riguarda solo la leggibilità, non cambia il significato o la difficoltà</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39</a:t>
            </a:fld>
            <a:endParaRPr lang="it-IT"/>
          </a:p>
        </p:txBody>
      </p:sp>
    </p:spTree>
    <p:extLst>
      <p:ext uri="{BB962C8B-B14F-4D97-AF65-F5344CB8AC3E}">
        <p14:creationId xmlns:p14="http://schemas.microsoft.com/office/powerpoint/2010/main" val="158911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92696"/>
            <a:ext cx="8291264" cy="5976664"/>
          </a:xfrm>
        </p:spPr>
        <p:txBody>
          <a:bodyPr>
            <a:normAutofit fontScale="92500"/>
          </a:bodyPr>
          <a:lstStyle/>
          <a:p>
            <a:pPr marL="0" indent="0">
              <a:buNone/>
            </a:pPr>
            <a:r>
              <a:rPr lang="it-IT" dirty="0"/>
              <a:t>Partiamo da una situazione di insegnamento/apprendimento: </a:t>
            </a:r>
            <a:endParaRPr lang="it-IT" dirty="0" smtClean="0"/>
          </a:p>
          <a:p>
            <a:pPr marL="0" indent="0">
              <a:buNone/>
            </a:pPr>
            <a:endParaRPr lang="it-IT" dirty="0" smtClean="0"/>
          </a:p>
          <a:p>
            <a:pPr marL="0" indent="0">
              <a:buNone/>
            </a:pPr>
            <a:r>
              <a:rPr lang="it-IT" dirty="0" smtClean="0"/>
              <a:t>il </a:t>
            </a:r>
            <a:r>
              <a:rPr lang="it-IT" dirty="0"/>
              <a:t>docente (o il sistema) fornisce delle </a:t>
            </a:r>
            <a:r>
              <a:rPr lang="it-IT" dirty="0" smtClean="0"/>
              <a:t>informazioni</a:t>
            </a:r>
          </a:p>
          <a:p>
            <a:r>
              <a:rPr lang="it-IT" dirty="0" smtClean="0"/>
              <a:t> una </a:t>
            </a:r>
            <a:r>
              <a:rPr lang="it-IT" dirty="0"/>
              <a:t>lezione, </a:t>
            </a:r>
            <a:r>
              <a:rPr lang="it-IT" dirty="0" smtClean="0"/>
              <a:t>un video, un </a:t>
            </a:r>
            <a:r>
              <a:rPr lang="it-IT" dirty="0" err="1" smtClean="0"/>
              <a:t>ppt</a:t>
            </a:r>
            <a:r>
              <a:rPr lang="it-IT" dirty="0" smtClean="0"/>
              <a:t>.</a:t>
            </a:r>
          </a:p>
          <a:p>
            <a:r>
              <a:rPr lang="it-IT" dirty="0" smtClean="0"/>
              <a:t>un </a:t>
            </a:r>
            <a:r>
              <a:rPr lang="it-IT" dirty="0"/>
              <a:t>ambiente per </a:t>
            </a:r>
            <a:r>
              <a:rPr lang="it-IT" dirty="0" smtClean="0"/>
              <a:t>l’esplorazione …</a:t>
            </a:r>
          </a:p>
          <a:p>
            <a:endParaRPr lang="it-IT" dirty="0" smtClean="0"/>
          </a:p>
          <a:p>
            <a:pPr marL="0" indent="0">
              <a:buNone/>
            </a:pPr>
            <a:r>
              <a:rPr lang="it-IT" dirty="0" smtClean="0"/>
              <a:t>chiede </a:t>
            </a:r>
            <a:r>
              <a:rPr lang="it-IT" dirty="0"/>
              <a:t>di svolgere un </a:t>
            </a:r>
            <a:r>
              <a:rPr lang="it-IT" dirty="0" smtClean="0"/>
              <a:t>compito</a:t>
            </a:r>
          </a:p>
          <a:p>
            <a:pPr marL="0" indent="0">
              <a:buNone/>
            </a:pPr>
            <a:r>
              <a:rPr lang="it-IT" dirty="0" smtClean="0"/>
              <a:t>Verifica se si è raggiunto il goal</a:t>
            </a:r>
            <a:r>
              <a:rPr lang="it-IT" dirty="0"/>
              <a:t>.</a:t>
            </a:r>
          </a:p>
          <a:p>
            <a:r>
              <a:rPr lang="it-IT" dirty="0"/>
              <a:t>E’ sufficiente? Il compito del docente finisce qui?</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4</a:t>
            </a:fld>
            <a:endParaRPr lang="it-IT"/>
          </a:p>
        </p:txBody>
      </p:sp>
    </p:spTree>
    <p:extLst>
      <p:ext uri="{BB962C8B-B14F-4D97-AF65-F5344CB8AC3E}">
        <p14:creationId xmlns:p14="http://schemas.microsoft.com/office/powerpoint/2010/main" val="3421253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p:txBody>
          <a:bodyPr/>
          <a:lstStyle/>
          <a:p>
            <a:pPr marL="0" indent="0">
              <a:buNone/>
            </a:pPr>
            <a:r>
              <a:rPr lang="it-IT" sz="3600" dirty="0" smtClean="0"/>
              <a:t>Ipotesi</a:t>
            </a:r>
          </a:p>
          <a:p>
            <a:pPr marL="0" indent="0">
              <a:buNone/>
            </a:pPr>
            <a:endParaRPr lang="it-IT" dirty="0"/>
          </a:p>
          <a:p>
            <a:r>
              <a:rPr lang="it-IT" dirty="0" smtClean="0"/>
              <a:t>La </a:t>
            </a:r>
            <a:r>
              <a:rPr lang="it-IT" dirty="0" err="1" smtClean="0"/>
              <a:t>disfluenza</a:t>
            </a:r>
            <a:r>
              <a:rPr lang="it-IT" dirty="0" smtClean="0"/>
              <a:t> migliora la ritenzione</a:t>
            </a:r>
          </a:p>
          <a:p>
            <a:pPr marL="0" indent="0" algn="ctr">
              <a:buNone/>
            </a:pPr>
            <a:r>
              <a:rPr lang="it-IT" i="1" dirty="0" smtClean="0"/>
              <a:t>Perché</a:t>
            </a:r>
          </a:p>
          <a:p>
            <a:r>
              <a:rPr lang="it-IT" dirty="0" smtClean="0"/>
              <a:t>Riduce la confidenza (di sapere) e aumenta l’attenzione verso il materiale</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40</a:t>
            </a:fld>
            <a:endParaRPr lang="it-IT"/>
          </a:p>
        </p:txBody>
      </p:sp>
    </p:spTree>
    <p:extLst>
      <p:ext uri="{BB962C8B-B14F-4D97-AF65-F5344CB8AC3E}">
        <p14:creationId xmlns:p14="http://schemas.microsoft.com/office/powerpoint/2010/main" val="3471306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metodo</a:t>
            </a:r>
            <a:endParaRPr lang="it-IT" dirty="0"/>
          </a:p>
        </p:txBody>
      </p:sp>
      <p:sp>
        <p:nvSpPr>
          <p:cNvPr id="3" name="Segnaposto contenuto 2"/>
          <p:cNvSpPr>
            <a:spLocks noGrp="1"/>
          </p:cNvSpPr>
          <p:nvPr>
            <p:ph idx="1"/>
          </p:nvPr>
        </p:nvSpPr>
        <p:spPr/>
        <p:txBody>
          <a:bodyPr/>
          <a:lstStyle/>
          <a:p>
            <a:r>
              <a:rPr lang="it-IT" dirty="0" smtClean="0"/>
              <a:t>soggetti</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2792413"/>
            <a:ext cx="347821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 y="2581274"/>
            <a:ext cx="6653572" cy="243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41</a:t>
            </a:fld>
            <a:endParaRPr lang="it-IT"/>
          </a:p>
        </p:txBody>
      </p:sp>
    </p:spTree>
    <p:extLst>
      <p:ext uri="{BB962C8B-B14F-4D97-AF65-F5344CB8AC3E}">
        <p14:creationId xmlns:p14="http://schemas.microsoft.com/office/powerpoint/2010/main" val="1104846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299" y="1628800"/>
            <a:ext cx="41528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746" y="65471"/>
            <a:ext cx="5400600" cy="66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42</a:t>
            </a:fld>
            <a:endParaRPr lang="it-IT"/>
          </a:p>
        </p:txBody>
      </p:sp>
    </p:spTree>
    <p:extLst>
      <p:ext uri="{BB962C8B-B14F-4D97-AF65-F5344CB8AC3E}">
        <p14:creationId xmlns:p14="http://schemas.microsoft.com/office/powerpoint/2010/main" val="964351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3. Results and discussion </a:t>
            </a:r>
            <a:endParaRPr lang="it-IT" dirty="0"/>
          </a:p>
        </p:txBody>
      </p:sp>
      <p:sp>
        <p:nvSpPr>
          <p:cNvPr id="3" name="Segnaposto contenuto 2"/>
          <p:cNvSpPr>
            <a:spLocks noGrp="1"/>
          </p:cNvSpPr>
          <p:nvPr>
            <p:ph idx="1"/>
          </p:nvPr>
        </p:nvSpPr>
        <p:spPr/>
        <p:txBody>
          <a:bodyPr>
            <a:normAutofit/>
          </a:bodyPr>
          <a:lstStyle/>
          <a:p>
            <a:r>
              <a:rPr lang="en-US" dirty="0" smtClean="0"/>
              <a:t>fluent condition successfully answered 72.8% of the questions. ..</a:t>
            </a:r>
          </a:p>
          <a:p>
            <a:r>
              <a:rPr lang="en-US" dirty="0" smtClean="0"/>
              <a:t>disfluent conditions … 86.5% of the time. </a:t>
            </a:r>
          </a:p>
          <a:p>
            <a:r>
              <a:rPr lang="en-US" dirty="0" smtClean="0"/>
              <a:t>This difference was statistically significant (t(26) = 2.3, p &lt; .05).</a:t>
            </a:r>
          </a:p>
          <a:p>
            <a:r>
              <a:rPr lang="en-US" dirty="0" smtClean="0"/>
              <a:t>no reliable differences in retention between different disfluent fonts (the type of font that created the disfluency did not matter)</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43</a:t>
            </a:fld>
            <a:endParaRPr lang="it-IT"/>
          </a:p>
        </p:txBody>
      </p:sp>
    </p:spTree>
    <p:extLst>
      <p:ext uri="{BB962C8B-B14F-4D97-AF65-F5344CB8AC3E}">
        <p14:creationId xmlns:p14="http://schemas.microsoft.com/office/powerpoint/2010/main" val="1669177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404664"/>
            <a:ext cx="8579296" cy="5721499"/>
          </a:xfrm>
        </p:spPr>
        <p:txBody>
          <a:bodyPr>
            <a:normAutofit fontScale="70000" lnSpcReduction="20000"/>
          </a:bodyPr>
          <a:lstStyle/>
          <a:p>
            <a:r>
              <a:rPr lang="en-US" dirty="0" smtClean="0"/>
              <a:t>encouraging, </a:t>
            </a:r>
          </a:p>
          <a:p>
            <a:r>
              <a:rPr lang="en-US" dirty="0" smtClean="0"/>
              <a:t>might not generalize to actual classroom environments.</a:t>
            </a:r>
          </a:p>
          <a:p>
            <a:r>
              <a:rPr lang="en-US" dirty="0" smtClean="0"/>
              <a:t>the effects persisted for 15 min, the time between learning and testing is typically much longer in school settings. </a:t>
            </a:r>
          </a:p>
          <a:p>
            <a:r>
              <a:rPr lang="en-US" dirty="0" smtClean="0"/>
              <a:t>differences between the lab and actual classrooms, including the nature of materials, the learning strategies adopted, and the presence of distractions in the environment,</a:t>
            </a:r>
          </a:p>
          <a:p>
            <a:r>
              <a:rPr lang="en-US" dirty="0" smtClean="0"/>
              <a:t> disfluent reading is perceived as more difficult, less motivated students may become frustrated. While paid laboratory participants are willing to persist in the face of challenging fonts for 90 s, the increase in perceived difficulty may provide motivational barriers for actual students. </a:t>
            </a:r>
          </a:p>
          <a:p>
            <a:r>
              <a:rPr lang="en-US" dirty="0" smtClean="0"/>
              <a:t>..there is ample evidence that disfluency typically leads to reduced liking </a:t>
            </a:r>
          </a:p>
          <a:p>
            <a:r>
              <a:rPr lang="en-US" dirty="0" smtClean="0"/>
              <a:t>To determine whether effects persisted in the real world and determine if there were negative affective consequences from the intervention, a second study was run in actual high school classrooms.</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44</a:t>
            </a:fld>
            <a:endParaRPr lang="it-IT"/>
          </a:p>
        </p:txBody>
      </p:sp>
    </p:spTree>
    <p:extLst>
      <p:ext uri="{BB962C8B-B14F-4D97-AF65-F5344CB8AC3E}">
        <p14:creationId xmlns:p14="http://schemas.microsoft.com/office/powerpoint/2010/main" val="2081708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412777"/>
            <a:ext cx="7772400" cy="1470025"/>
          </a:xfrm>
        </p:spPr>
        <p:txBody>
          <a:bodyPr>
            <a:normAutofit fontScale="90000"/>
          </a:bodyPr>
          <a:lstStyle/>
          <a:p>
            <a:r>
              <a:rPr lang="it-IT" dirty="0" smtClean="0">
                <a:latin typeface="Arial" pitchFamily="34" charset="0"/>
                <a:cs typeface="Arial" pitchFamily="34" charset="0"/>
              </a:rPr>
              <a:t>Linee guida per l’accessibilità alle informazioni  su web per i lettori con dislessia</a:t>
            </a:r>
            <a:endParaRPr lang="it-IT" dirty="0">
              <a:latin typeface="Arial" pitchFamily="34" charset="0"/>
              <a:cs typeface="Arial" pitchFamily="34" charset="0"/>
            </a:endParaRPr>
          </a:p>
        </p:txBody>
      </p:sp>
      <p:sp>
        <p:nvSpPr>
          <p:cNvPr id="3" name="Sottotitolo 2"/>
          <p:cNvSpPr>
            <a:spLocks noGrp="1"/>
          </p:cNvSpPr>
          <p:nvPr>
            <p:ph type="subTitle" idx="1"/>
          </p:nvPr>
        </p:nvSpPr>
        <p:spPr/>
        <p:txBody>
          <a:bodyPr/>
          <a:lstStyle/>
          <a:p>
            <a:r>
              <a:rPr lang="it-IT" dirty="0" smtClean="0">
                <a:solidFill>
                  <a:schemeClr val="tx1"/>
                </a:solidFill>
                <a:latin typeface="Arial" pitchFamily="34" charset="0"/>
                <a:cs typeface="Arial" pitchFamily="34" charset="0"/>
              </a:rPr>
              <a:t>Una ricerca di </a:t>
            </a:r>
            <a:r>
              <a:rPr lang="it-IT" dirty="0" err="1">
                <a:solidFill>
                  <a:schemeClr val="tx1"/>
                </a:solidFill>
                <a:latin typeface="Arial" pitchFamily="34" charset="0"/>
                <a:cs typeface="Arial" pitchFamily="34" charset="0"/>
              </a:rPr>
              <a:t>Rello</a:t>
            </a:r>
            <a:r>
              <a:rPr lang="it-IT" dirty="0">
                <a:solidFill>
                  <a:schemeClr val="tx1"/>
                </a:solidFill>
                <a:latin typeface="Arial" pitchFamily="34" charset="0"/>
                <a:cs typeface="Arial" pitchFamily="34" charset="0"/>
              </a:rPr>
              <a:t>, </a:t>
            </a:r>
            <a:r>
              <a:rPr lang="it-IT" dirty="0" err="1">
                <a:solidFill>
                  <a:schemeClr val="tx1"/>
                </a:solidFill>
                <a:latin typeface="Arial" pitchFamily="34" charset="0"/>
                <a:cs typeface="Arial" pitchFamily="34" charset="0"/>
              </a:rPr>
              <a:t>Kanvinde</a:t>
            </a:r>
            <a:r>
              <a:rPr lang="it-IT" dirty="0">
                <a:solidFill>
                  <a:schemeClr val="tx1"/>
                </a:solidFill>
                <a:latin typeface="Arial" pitchFamily="34" charset="0"/>
                <a:cs typeface="Arial" pitchFamily="34" charset="0"/>
              </a:rPr>
              <a:t> e </a:t>
            </a:r>
            <a:r>
              <a:rPr lang="it-IT" dirty="0" err="1">
                <a:solidFill>
                  <a:schemeClr val="tx1"/>
                </a:solidFill>
                <a:latin typeface="Arial" pitchFamily="34" charset="0"/>
                <a:cs typeface="Arial" pitchFamily="34" charset="0"/>
              </a:rPr>
              <a:t>Beaza</a:t>
            </a:r>
            <a:r>
              <a:rPr lang="it-IT" dirty="0">
                <a:solidFill>
                  <a:schemeClr val="tx1"/>
                </a:solidFill>
                <a:latin typeface="Arial" pitchFamily="34" charset="0"/>
                <a:cs typeface="Arial" pitchFamily="34" charset="0"/>
              </a:rPr>
              <a:t>-Yates, 2011</a:t>
            </a:r>
          </a:p>
        </p:txBody>
      </p:sp>
      <p:sp>
        <p:nvSpPr>
          <p:cNvPr id="4" name="CasellaDiTesto 3"/>
          <p:cNvSpPr txBox="1"/>
          <p:nvPr/>
        </p:nvSpPr>
        <p:spPr>
          <a:xfrm>
            <a:off x="4211960" y="5517233"/>
            <a:ext cx="3744416" cy="923320"/>
          </a:xfrm>
          <a:prstGeom prst="rect">
            <a:avLst/>
          </a:prstGeom>
          <a:noFill/>
        </p:spPr>
        <p:txBody>
          <a:bodyPr wrap="square" lIns="91430" tIns="45715" rIns="91430" bIns="45715" rtlCol="0">
            <a:spAutoFit/>
          </a:bodyPr>
          <a:lstStyle/>
          <a:p>
            <a:r>
              <a:rPr lang="en-US" u="sng" dirty="0">
                <a:hlinkClick r:id="rId2"/>
              </a:rPr>
              <a:t>http://www.slideshare.net/luzrello/rellokanvindebaezaw4a2012</a:t>
            </a:r>
            <a:endParaRPr lang="it-IT" dirty="0"/>
          </a:p>
          <a:p>
            <a:endParaRPr lang="it-IT" dirty="0"/>
          </a:p>
        </p:txBody>
      </p:sp>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45</a:t>
            </a:fld>
            <a:endParaRPr lang="it-IT"/>
          </a:p>
        </p:txBody>
      </p:sp>
    </p:spTree>
    <p:extLst>
      <p:ext uri="{BB962C8B-B14F-4D97-AF65-F5344CB8AC3E}">
        <p14:creationId xmlns:p14="http://schemas.microsoft.com/office/powerpoint/2010/main" val="199899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a:t>
            </a:r>
            <a:endParaRPr lang="it-IT" dirty="0"/>
          </a:p>
        </p:txBody>
      </p:sp>
      <p:sp>
        <p:nvSpPr>
          <p:cNvPr id="3" name="Segnaposto contenuto 2"/>
          <p:cNvSpPr>
            <a:spLocks noGrp="1"/>
          </p:cNvSpPr>
          <p:nvPr>
            <p:ph idx="1"/>
          </p:nvPr>
        </p:nvSpPr>
        <p:spPr/>
        <p:txBody>
          <a:bodyPr>
            <a:normAutofit fontScale="92500"/>
          </a:bodyPr>
          <a:lstStyle/>
          <a:p>
            <a:r>
              <a:rPr lang="it-IT" dirty="0" smtClean="0"/>
              <a:t>Lavoro di ricerca svolto da un gruppo che si occupa di </a:t>
            </a:r>
            <a:r>
              <a:rPr lang="it-IT" i="1" dirty="0" smtClean="0"/>
              <a:t>accessibilità</a:t>
            </a:r>
            <a:r>
              <a:rPr lang="it-IT" dirty="0" smtClean="0"/>
              <a:t> del web (</a:t>
            </a:r>
            <a:r>
              <a:rPr lang="it-IT" dirty="0" err="1" smtClean="0"/>
              <a:t>Rello</a:t>
            </a:r>
            <a:r>
              <a:rPr lang="it-IT" dirty="0" smtClean="0"/>
              <a:t>, </a:t>
            </a:r>
            <a:r>
              <a:rPr lang="it-IT" dirty="0" err="1" smtClean="0"/>
              <a:t>Kanvinde</a:t>
            </a:r>
            <a:r>
              <a:rPr lang="it-IT" dirty="0" smtClean="0"/>
              <a:t> e </a:t>
            </a:r>
            <a:r>
              <a:rPr lang="it-IT" dirty="0" err="1" smtClean="0"/>
              <a:t>Beaza</a:t>
            </a:r>
            <a:r>
              <a:rPr lang="it-IT" dirty="0" smtClean="0"/>
              <a:t>-Yates, 2011).</a:t>
            </a:r>
            <a:endParaRPr lang="it-IT" b="1" dirty="0" smtClean="0"/>
          </a:p>
          <a:p>
            <a:r>
              <a:rPr lang="it-IT" dirty="0" smtClean="0"/>
              <a:t>Verifica dell’efficacia di una serie di manipolazioni del testo per facilitare l’accesso alle informazioni su web da parte di lettori dislessici.</a:t>
            </a:r>
          </a:p>
          <a:p>
            <a:r>
              <a:rPr lang="it-IT" dirty="0"/>
              <a:t>Vengono variati  grandezza e chiarezza dei caratteri, il contrasto tra caratteri e sfondo, l’ampiezza dell’interlinea, ecc.</a:t>
            </a:r>
          </a:p>
          <a:p>
            <a:endParaRPr lang="it-IT" dirty="0" smtClean="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46</a:t>
            </a:fld>
            <a:endParaRPr lang="it-IT"/>
          </a:p>
        </p:txBody>
      </p:sp>
    </p:spTree>
    <p:extLst>
      <p:ext uri="{BB962C8B-B14F-4D97-AF65-F5344CB8AC3E}">
        <p14:creationId xmlns:p14="http://schemas.microsoft.com/office/powerpoint/2010/main" val="55084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395537" y="1628801"/>
            <a:ext cx="8229600" cy="4525963"/>
          </a:xfrm>
        </p:spPr>
        <p:txBody>
          <a:bodyPr>
            <a:normAutofit/>
          </a:bodyPr>
          <a:lstStyle/>
          <a:p>
            <a:r>
              <a:rPr lang="it-IT" dirty="0" err="1" smtClean="0"/>
              <a:t>Rello</a:t>
            </a:r>
            <a:r>
              <a:rPr lang="it-IT" dirty="0" smtClean="0"/>
              <a:t> e colleghi ritengono  che le linee guida   potrebbero migliorare l’accesso di tutti i lettori </a:t>
            </a:r>
          </a:p>
          <a:p>
            <a:pPr marL="0" indent="0">
              <a:buNone/>
            </a:pPr>
            <a:r>
              <a:rPr lang="it-IT" dirty="0" smtClean="0"/>
              <a:t> </a:t>
            </a:r>
            <a:endParaRPr lang="it-IT" b="1" dirty="0" smtClean="0"/>
          </a:p>
          <a:p>
            <a:r>
              <a:rPr lang="it-IT" dirty="0" smtClean="0"/>
              <a:t>Dai loro esperimenti è risultato  che i tempi di lettura si riducono quando il testo è presentato con particolari formati, non tutti identificabili in modo intuitivo.</a:t>
            </a: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47</a:t>
            </a:fld>
            <a:endParaRPr lang="it-IT"/>
          </a:p>
        </p:txBody>
      </p:sp>
    </p:spTree>
    <p:extLst>
      <p:ext uri="{BB962C8B-B14F-4D97-AF65-F5344CB8AC3E}">
        <p14:creationId xmlns:p14="http://schemas.microsoft.com/office/powerpoint/2010/main" val="29495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la dislessia</a:t>
            </a:r>
            <a:endParaRPr lang="it-IT" dirty="0"/>
          </a:p>
        </p:txBody>
      </p:sp>
      <p:sp>
        <p:nvSpPr>
          <p:cNvPr id="3" name="Segnaposto contenuto 2"/>
          <p:cNvSpPr>
            <a:spLocks noGrp="1"/>
          </p:cNvSpPr>
          <p:nvPr>
            <p:ph idx="1"/>
          </p:nvPr>
        </p:nvSpPr>
        <p:spPr/>
        <p:txBody>
          <a:bodyPr>
            <a:normAutofit fontScale="92500" lnSpcReduction="20000"/>
          </a:bodyPr>
          <a:lstStyle/>
          <a:p>
            <a:r>
              <a:rPr lang="it-IT" sz="2800" dirty="0"/>
              <a:t>E’ una disabilità specifica dell’apprendimento che ha origini neurologiche.</a:t>
            </a:r>
            <a:endParaRPr lang="it-IT" sz="2800" b="1" dirty="0"/>
          </a:p>
          <a:p>
            <a:r>
              <a:rPr lang="it-IT" sz="2800" dirty="0"/>
              <a:t>I bambini dislessici hanno buone capacità intellettive, ma limitate capacità di analisi fonologica delle parole, di ricavare il suono dai simboli scritti.</a:t>
            </a:r>
          </a:p>
          <a:p>
            <a:r>
              <a:rPr lang="it-IT" sz="2800" dirty="0"/>
              <a:t>Il riconoscimento delle parole scritte è poco accurato e poco fluente.</a:t>
            </a:r>
            <a:endParaRPr lang="it-IT" sz="2800" b="1" dirty="0"/>
          </a:p>
          <a:p>
            <a:r>
              <a:rPr lang="it-IT" sz="2800" dirty="0"/>
              <a:t>Probabile conseguenza della dislessia è la difficoltà di comprensione nella lettura:</a:t>
            </a:r>
          </a:p>
          <a:p>
            <a:pPr lvl="1"/>
            <a:r>
              <a:rPr lang="it-IT" sz="2400" dirty="0"/>
              <a:t>riduzione delle esperienze di lettura</a:t>
            </a:r>
          </a:p>
          <a:p>
            <a:pPr lvl="1"/>
            <a:r>
              <a:rPr lang="it-IT" sz="2400" dirty="0"/>
              <a:t>Minore crescita del vocabolario e della conoscenza di background.</a:t>
            </a:r>
            <a:endParaRPr lang="it-IT" sz="2400" b="1" dirty="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48</a:t>
            </a:fld>
            <a:endParaRPr lang="it-IT"/>
          </a:p>
        </p:txBody>
      </p:sp>
    </p:spTree>
    <p:extLst>
      <p:ext uri="{BB962C8B-B14F-4D97-AF65-F5344CB8AC3E}">
        <p14:creationId xmlns:p14="http://schemas.microsoft.com/office/powerpoint/2010/main" val="95814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Soggetti</a:t>
            </a:r>
            <a:br>
              <a:rPr lang="it-IT" dirty="0" smtClean="0"/>
            </a:br>
            <a:endParaRPr lang="it-IT" dirty="0"/>
          </a:p>
        </p:txBody>
      </p:sp>
      <p:sp>
        <p:nvSpPr>
          <p:cNvPr id="3" name="Segnaposto contenuto 2"/>
          <p:cNvSpPr>
            <a:spLocks noGrp="1"/>
          </p:cNvSpPr>
          <p:nvPr>
            <p:ph idx="1"/>
          </p:nvPr>
        </p:nvSpPr>
        <p:spPr/>
        <p:txBody>
          <a:bodyPr/>
          <a:lstStyle/>
          <a:p>
            <a:pPr marL="0" indent="0">
              <a:buNone/>
            </a:pPr>
            <a:r>
              <a:rPr lang="it-IT" dirty="0" smtClean="0"/>
              <a:t>Un </a:t>
            </a:r>
            <a:r>
              <a:rPr lang="it-IT" dirty="0"/>
              <a:t>campione </a:t>
            </a:r>
            <a:r>
              <a:rPr lang="it-IT" dirty="0" smtClean="0"/>
              <a:t>di:</a:t>
            </a:r>
          </a:p>
          <a:p>
            <a:r>
              <a:rPr lang="it-IT" dirty="0" smtClean="0"/>
              <a:t>lettori dislessici (dai 13 ai 27 </a:t>
            </a:r>
            <a:r>
              <a:rPr lang="it-IT" dirty="0"/>
              <a:t>anni</a:t>
            </a:r>
            <a:r>
              <a:rPr lang="it-IT" dirty="0" smtClean="0"/>
              <a:t>),</a:t>
            </a:r>
          </a:p>
          <a:p>
            <a:r>
              <a:rPr lang="it-IT" dirty="0" smtClean="0"/>
              <a:t> </a:t>
            </a:r>
            <a:r>
              <a:rPr lang="it-IT" dirty="0"/>
              <a:t>un gruppo di </a:t>
            </a:r>
            <a:r>
              <a:rPr lang="it-IT" dirty="0" smtClean="0"/>
              <a:t>controllo</a:t>
            </a:r>
          </a:p>
          <a:p>
            <a:endParaRPr lang="it-IT" dirty="0" smtClean="0"/>
          </a:p>
          <a:p>
            <a:pPr marL="0" indent="0">
              <a:buNone/>
            </a:pPr>
            <a:r>
              <a:rPr lang="it-IT" dirty="0" smtClean="0"/>
              <a:t> </a:t>
            </a:r>
            <a:r>
              <a:rPr lang="it-IT" dirty="0"/>
              <a:t>con un buon livello scolare, lettori e utilizzatori di internet, </a:t>
            </a:r>
            <a:r>
              <a:rPr lang="it-IT" dirty="0" smtClean="0"/>
              <a:t>spagnoli.</a:t>
            </a:r>
            <a:endParaRPr lang="it-IT" dirty="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49</a:t>
            </a:fld>
            <a:endParaRPr lang="it-IT"/>
          </a:p>
        </p:txBody>
      </p:sp>
    </p:spTree>
    <p:extLst>
      <p:ext uri="{BB962C8B-B14F-4D97-AF65-F5344CB8AC3E}">
        <p14:creationId xmlns:p14="http://schemas.microsoft.com/office/powerpoint/2010/main" val="20840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836712"/>
            <a:ext cx="8147248" cy="5289451"/>
          </a:xfrm>
          <a:solidFill>
            <a:schemeClr val="tx1"/>
          </a:solidFill>
        </p:spPr>
        <p:txBody>
          <a:bodyPr/>
          <a:lstStyle/>
          <a:p>
            <a:pPr marL="0" indent="0">
              <a:buNone/>
            </a:pPr>
            <a:endParaRPr lang="it-IT" sz="4800" dirty="0" smtClean="0">
              <a:solidFill>
                <a:schemeClr val="bg1"/>
              </a:solidFill>
            </a:endParaRPr>
          </a:p>
          <a:p>
            <a:pPr marL="0" indent="0">
              <a:buNone/>
            </a:pPr>
            <a:endParaRPr lang="it-IT" sz="4800" dirty="0">
              <a:solidFill>
                <a:schemeClr val="bg1"/>
              </a:solidFill>
            </a:endParaRPr>
          </a:p>
          <a:p>
            <a:pPr marL="0" indent="0">
              <a:buNone/>
            </a:pPr>
            <a:r>
              <a:rPr lang="it-IT" sz="4800" dirty="0" smtClean="0">
                <a:solidFill>
                  <a:schemeClr val="bg1"/>
                </a:solidFill>
              </a:rPr>
              <a:t> ARE </a:t>
            </a:r>
            <a:r>
              <a:rPr lang="it-IT" sz="4800" dirty="0">
                <a:solidFill>
                  <a:schemeClr val="bg1"/>
                </a:solidFill>
              </a:rPr>
              <a:t>YOU MINDWONDERING?</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5</a:t>
            </a:fld>
            <a:endParaRPr lang="it-IT"/>
          </a:p>
        </p:txBody>
      </p:sp>
      <p:sp>
        <p:nvSpPr>
          <p:cNvPr id="5" name="CasellaDiTesto 4"/>
          <p:cNvSpPr txBox="1"/>
          <p:nvPr/>
        </p:nvSpPr>
        <p:spPr>
          <a:xfrm>
            <a:off x="5004048" y="6453336"/>
            <a:ext cx="2736304" cy="369332"/>
          </a:xfrm>
          <a:prstGeom prst="rect">
            <a:avLst/>
          </a:prstGeom>
          <a:noFill/>
        </p:spPr>
        <p:txBody>
          <a:bodyPr wrap="square" rtlCol="0">
            <a:spAutoFit/>
          </a:bodyPr>
          <a:lstStyle/>
          <a:p>
            <a:r>
              <a:rPr lang="it-IT" dirty="0" smtClean="0"/>
              <a:t>Riprendiamo….</a:t>
            </a:r>
            <a:endParaRPr lang="it-IT" dirty="0"/>
          </a:p>
        </p:txBody>
      </p:sp>
    </p:spTree>
    <p:extLst>
      <p:ext uri="{BB962C8B-B14F-4D97-AF65-F5344CB8AC3E}">
        <p14:creationId xmlns:p14="http://schemas.microsoft.com/office/powerpoint/2010/main" val="3275118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Modifiche indagate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Il testo  è in carattere </a:t>
            </a:r>
            <a:r>
              <a:rPr lang="it-IT" dirty="0" err="1" smtClean="0"/>
              <a:t>Arial</a:t>
            </a:r>
            <a:r>
              <a:rPr lang="it-IT" dirty="0" smtClean="0"/>
              <a:t>. </a:t>
            </a:r>
          </a:p>
          <a:p>
            <a:r>
              <a:rPr lang="it-IT" dirty="0" smtClean="0"/>
              <a:t>La grandezza del carattere varia:</a:t>
            </a:r>
          </a:p>
          <a:p>
            <a:pPr lvl="1"/>
            <a:r>
              <a:rPr lang="it-IT" dirty="0" smtClean="0"/>
              <a:t> dai 14, 18, 22, 26 </a:t>
            </a:r>
            <a:r>
              <a:rPr lang="it-IT" dirty="0" err="1" smtClean="0"/>
              <a:t>pt</a:t>
            </a:r>
            <a:endParaRPr lang="it-IT" dirty="0" smtClean="0"/>
          </a:p>
          <a:p>
            <a:r>
              <a:rPr lang="it-IT" dirty="0" smtClean="0"/>
              <a:t>ha anche una diversa </a:t>
            </a:r>
            <a:r>
              <a:rPr lang="it-IT" dirty="0" err="1" smtClean="0"/>
              <a:t>brightness</a:t>
            </a:r>
            <a:r>
              <a:rPr lang="it-IT" dirty="0" smtClean="0"/>
              <a:t> (grigio più o meno chiaro),</a:t>
            </a:r>
            <a:endParaRPr lang="it-IT" b="1" dirty="0" smtClean="0"/>
          </a:p>
          <a:p>
            <a:r>
              <a:rPr lang="it-IT" dirty="0" smtClean="0"/>
              <a:t>Sfondo viene mostrato in una scala di grigi più o meno chiari,</a:t>
            </a:r>
            <a:endParaRPr lang="it-IT" b="1" dirty="0" smtClean="0"/>
          </a:p>
          <a:p>
            <a:r>
              <a:rPr lang="it-IT" dirty="0" smtClean="0"/>
              <a:t>diverse coppie e combinazioni di carattere/sfondo (crema/nero, verde/marrone, giallo/blu),</a:t>
            </a:r>
            <a:endParaRPr lang="it-IT" b="1" dirty="0" smtClean="0"/>
          </a:p>
          <a:p>
            <a:r>
              <a:rPr lang="en-US" dirty="0" err="1" smtClean="0"/>
              <a:t>viene</a:t>
            </a:r>
            <a:r>
              <a:rPr lang="en-US" dirty="0" smtClean="0"/>
              <a:t> </a:t>
            </a:r>
            <a:r>
              <a:rPr lang="en-US" dirty="0" err="1" smtClean="0"/>
              <a:t>aumentata</a:t>
            </a:r>
            <a:r>
              <a:rPr lang="en-US" dirty="0" smtClean="0"/>
              <a:t> la </a:t>
            </a:r>
            <a:r>
              <a:rPr lang="en-US" dirty="0" err="1" smtClean="0"/>
              <a:t>spaziatura</a:t>
            </a:r>
            <a:r>
              <a:rPr lang="en-US" dirty="0" smtClean="0"/>
              <a:t> </a:t>
            </a:r>
            <a:r>
              <a:rPr lang="en-US" dirty="0" err="1" smtClean="0"/>
              <a:t>tra</a:t>
            </a:r>
            <a:r>
              <a:rPr lang="en-US" dirty="0" smtClean="0"/>
              <a:t> </a:t>
            </a:r>
            <a:r>
              <a:rPr lang="en-US" dirty="0" err="1" smtClean="0"/>
              <a:t>caratteri</a:t>
            </a:r>
            <a:r>
              <a:rPr lang="en-US" dirty="0" smtClean="0"/>
              <a:t>, </a:t>
            </a:r>
            <a:r>
              <a:rPr lang="en-US" dirty="0" err="1" smtClean="0"/>
              <a:t>l’interlinea</a:t>
            </a:r>
            <a:r>
              <a:rPr lang="en-US" dirty="0" smtClean="0"/>
              <a:t>, lo </a:t>
            </a:r>
            <a:r>
              <a:rPr lang="en-US" dirty="0" err="1" smtClean="0"/>
              <a:t>spazio</a:t>
            </a:r>
            <a:r>
              <a:rPr lang="en-US" dirty="0" smtClean="0"/>
              <a:t> </a:t>
            </a:r>
            <a:r>
              <a:rPr lang="en-US" dirty="0" err="1" smtClean="0"/>
              <a:t>tra</a:t>
            </a:r>
            <a:r>
              <a:rPr lang="en-US" dirty="0" smtClean="0"/>
              <a:t> </a:t>
            </a:r>
            <a:r>
              <a:rPr lang="en-US" dirty="0" err="1" smtClean="0"/>
              <a:t>paragrafi</a:t>
            </a:r>
            <a:r>
              <a:rPr lang="en-US" dirty="0" smtClean="0"/>
              <a:t> e la </a:t>
            </a:r>
            <a:r>
              <a:rPr lang="en-US" dirty="0" err="1" smtClean="0"/>
              <a:t>grandezza</a:t>
            </a:r>
            <a:r>
              <a:rPr lang="en-US" dirty="0" smtClean="0"/>
              <a:t> </a:t>
            </a:r>
            <a:r>
              <a:rPr lang="en-US" dirty="0" err="1" smtClean="0"/>
              <a:t>della</a:t>
            </a:r>
            <a:r>
              <a:rPr lang="en-US" dirty="0" smtClean="0"/>
              <a:t> colonna.</a:t>
            </a: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50</a:t>
            </a:fld>
            <a:endParaRPr lang="it-IT"/>
          </a:p>
        </p:txBody>
      </p:sp>
    </p:spTree>
    <p:extLst>
      <p:ext uri="{BB962C8B-B14F-4D97-AF65-F5344CB8AC3E}">
        <p14:creationId xmlns:p14="http://schemas.microsoft.com/office/powerpoint/2010/main" val="240770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 indagine</a:t>
            </a:r>
            <a:endParaRPr lang="it-IT" dirty="0"/>
          </a:p>
        </p:txBody>
      </p:sp>
      <p:sp>
        <p:nvSpPr>
          <p:cNvPr id="3" name="Segnaposto contenuto 2"/>
          <p:cNvSpPr>
            <a:spLocks noGrp="1"/>
          </p:cNvSpPr>
          <p:nvPr>
            <p:ph idx="1"/>
          </p:nvPr>
        </p:nvSpPr>
        <p:spPr>
          <a:xfrm>
            <a:off x="457200" y="1556793"/>
            <a:ext cx="6419056" cy="4569371"/>
          </a:xfrm>
        </p:spPr>
        <p:txBody>
          <a:bodyPr/>
          <a:lstStyle/>
          <a:p>
            <a:r>
              <a:rPr lang="it-IT" dirty="0" smtClean="0"/>
              <a:t>I testi vengono presentati su schermo in modalità diverse.</a:t>
            </a:r>
          </a:p>
          <a:p>
            <a:r>
              <a:rPr lang="it-IT" dirty="0" smtClean="0"/>
              <a:t>La lettura viene esaminata con:</a:t>
            </a:r>
          </a:p>
          <a:p>
            <a:pPr lvl="1"/>
            <a:r>
              <a:rPr lang="it-IT" dirty="0" smtClean="0"/>
              <a:t> uno strumento di tracciamento oculare </a:t>
            </a:r>
            <a:r>
              <a:rPr lang="it-IT" b="1" dirty="0" smtClean="0"/>
              <a:t>(</a:t>
            </a:r>
            <a:r>
              <a:rPr lang="it-IT" b="1" dirty="0" err="1" smtClean="0"/>
              <a:t>eye</a:t>
            </a:r>
            <a:r>
              <a:rPr lang="it-IT" b="1" dirty="0" smtClean="0"/>
              <a:t> </a:t>
            </a:r>
            <a:r>
              <a:rPr lang="it-IT" b="1" dirty="0" err="1" smtClean="0"/>
              <a:t>tracking</a:t>
            </a:r>
            <a:r>
              <a:rPr lang="it-IT" b="1" dirty="0" smtClean="0"/>
              <a:t>)</a:t>
            </a:r>
            <a:endParaRPr lang="it-IT" dirty="0" smtClean="0"/>
          </a:p>
          <a:p>
            <a:pPr lvl="1"/>
            <a:r>
              <a:rPr lang="it-IT" dirty="0" smtClean="0"/>
              <a:t> un’intervista sulle preferenze di lettura.</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5637" y="1484785"/>
            <a:ext cx="18573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51</a:t>
            </a:fld>
            <a:endParaRPr lang="it-IT"/>
          </a:p>
        </p:txBody>
      </p:sp>
    </p:spTree>
    <p:extLst>
      <p:ext uri="{BB962C8B-B14F-4D97-AF65-F5344CB8AC3E}">
        <p14:creationId xmlns:p14="http://schemas.microsoft.com/office/powerpoint/2010/main" val="24781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Misurazioni</a:t>
            </a:r>
            <a:r>
              <a:rPr lang="it-IT" b="1" dirty="0" smtClean="0"/>
              <a:t/>
            </a:r>
            <a:br>
              <a:rPr lang="it-IT" b="1" dirty="0" smtClean="0"/>
            </a:br>
            <a:endParaRPr lang="it-IT" dirty="0"/>
          </a:p>
        </p:txBody>
      </p:sp>
      <p:sp>
        <p:nvSpPr>
          <p:cNvPr id="3" name="Segnaposto contenuto 2"/>
          <p:cNvSpPr>
            <a:spLocks noGrp="1"/>
          </p:cNvSpPr>
          <p:nvPr>
            <p:ph idx="1"/>
          </p:nvPr>
        </p:nvSpPr>
        <p:spPr>
          <a:xfrm>
            <a:off x="251520" y="1052737"/>
            <a:ext cx="8435280" cy="5361459"/>
          </a:xfrm>
        </p:spPr>
        <p:txBody>
          <a:bodyPr>
            <a:normAutofit/>
          </a:bodyPr>
          <a:lstStyle/>
          <a:p>
            <a:pPr>
              <a:buNone/>
            </a:pPr>
            <a:r>
              <a:rPr lang="it-IT" dirty="0" smtClean="0"/>
              <a:t>Quali scelte di formato e di design garantiscono una lettura più veloce  e piacevole?</a:t>
            </a:r>
          </a:p>
          <a:p>
            <a:r>
              <a:rPr lang="it-IT" dirty="0" smtClean="0"/>
              <a:t>tempo </a:t>
            </a:r>
            <a:r>
              <a:rPr lang="it-IT" dirty="0"/>
              <a:t>della fissazione, numero di fissazioni, tempo di distrazione</a:t>
            </a:r>
            <a:endParaRPr lang="it-IT" b="1" dirty="0"/>
          </a:p>
          <a:p>
            <a:r>
              <a:rPr lang="it-IT" dirty="0" smtClean="0"/>
              <a:t>le </a:t>
            </a:r>
            <a:r>
              <a:rPr lang="it-IT" dirty="0"/>
              <a:t>preferenze degli utenti per una scelta o </a:t>
            </a:r>
            <a:r>
              <a:rPr lang="it-IT" dirty="0" smtClean="0"/>
              <a:t>l’altra (solo i soggetti dislessici)..</a:t>
            </a:r>
            <a:endParaRPr lang="it-IT" b="1" dirty="0"/>
          </a:p>
          <a:p>
            <a:pPr>
              <a:buNone/>
            </a:pP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52</a:t>
            </a:fld>
            <a:endParaRPr lang="it-IT"/>
          </a:p>
        </p:txBody>
      </p:sp>
    </p:spTree>
    <p:extLst>
      <p:ext uri="{BB962C8B-B14F-4D97-AF65-F5344CB8AC3E}">
        <p14:creationId xmlns:p14="http://schemas.microsoft.com/office/powerpoint/2010/main" val="150525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a:t>
            </a:r>
            <a:br>
              <a:rPr lang="it-IT" dirty="0" smtClean="0"/>
            </a:br>
            <a:endParaRPr lang="it-IT" dirty="0"/>
          </a:p>
        </p:txBody>
      </p:sp>
      <p:sp>
        <p:nvSpPr>
          <p:cNvPr id="3" name="Segnaposto contenuto 2"/>
          <p:cNvSpPr>
            <a:spLocks noGrp="1"/>
          </p:cNvSpPr>
          <p:nvPr>
            <p:ph idx="1"/>
          </p:nvPr>
        </p:nvSpPr>
        <p:spPr>
          <a:xfrm>
            <a:off x="323529" y="1268761"/>
            <a:ext cx="8229600" cy="4525963"/>
          </a:xfrm>
        </p:spPr>
        <p:txBody>
          <a:bodyPr>
            <a:noAutofit/>
          </a:bodyPr>
          <a:lstStyle/>
          <a:p>
            <a:pPr marL="514297" indent="-514297">
              <a:buFont typeface="+mj-lt"/>
              <a:buAutoNum type="arabicPeriod"/>
            </a:pPr>
            <a:r>
              <a:rPr lang="it-IT" sz="2400" dirty="0"/>
              <a:t>Tempi di lettura più lunghi per I lettori dislessici rispetto al gruppo di controllo (quindi probabile maggiore carico cognitivo nell’elaborazione)</a:t>
            </a:r>
            <a:endParaRPr lang="it-IT" sz="2400" b="1" dirty="0"/>
          </a:p>
          <a:p>
            <a:pPr lvl="1"/>
            <a:r>
              <a:rPr lang="it-IT" sz="2400" dirty="0"/>
              <a:t>Lettura più rapida con:</a:t>
            </a:r>
          </a:p>
          <a:p>
            <a:pPr lvl="2"/>
            <a:r>
              <a:rPr lang="it-IT" dirty="0" smtClean="0"/>
              <a:t>Grandezza carattere 26</a:t>
            </a:r>
          </a:p>
          <a:p>
            <a:pPr lvl="2"/>
            <a:r>
              <a:rPr lang="it-IT" dirty="0" smtClean="0"/>
              <a:t>Interlinea 1.4</a:t>
            </a:r>
          </a:p>
          <a:p>
            <a:pPr lvl="2"/>
            <a:r>
              <a:rPr lang="it-IT" dirty="0" smtClean="0"/>
              <a:t>Spazio tra paragrafi 2 </a:t>
            </a:r>
          </a:p>
          <a:p>
            <a:pPr lvl="2"/>
            <a:r>
              <a:rPr lang="it-IT" dirty="0" smtClean="0"/>
              <a:t>(font o sfondo) Grigio e non puro nero o puro bianco</a:t>
            </a:r>
          </a:p>
          <a:p>
            <a:pPr lvl="2"/>
            <a:r>
              <a:rPr lang="it-IT" dirty="0" smtClean="0"/>
              <a:t>Coppie di colore crema/nero</a:t>
            </a:r>
          </a:p>
          <a:p>
            <a:pPr lvl="2"/>
            <a:r>
              <a:rPr lang="it-IT" dirty="0" smtClean="0"/>
              <a:t>Colonna di 88 caratteri</a:t>
            </a:r>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53</a:t>
            </a:fld>
            <a:endParaRPr lang="it-IT"/>
          </a:p>
        </p:txBody>
      </p:sp>
    </p:spTree>
    <p:extLst>
      <p:ext uri="{BB962C8B-B14F-4D97-AF65-F5344CB8AC3E}">
        <p14:creationId xmlns:p14="http://schemas.microsoft.com/office/powerpoint/2010/main" val="129835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 (2)</a:t>
            </a:r>
            <a:br>
              <a:rPr lang="it-IT" dirty="0" smtClean="0"/>
            </a:br>
            <a:endParaRPr lang="it-IT" dirty="0"/>
          </a:p>
        </p:txBody>
      </p:sp>
      <p:sp>
        <p:nvSpPr>
          <p:cNvPr id="4" name="Segnaposto contenuto 3"/>
          <p:cNvSpPr>
            <a:spLocks noGrp="1"/>
          </p:cNvSpPr>
          <p:nvPr>
            <p:ph idx="1"/>
          </p:nvPr>
        </p:nvSpPr>
        <p:spPr>
          <a:xfrm>
            <a:off x="179512" y="980729"/>
            <a:ext cx="8507288" cy="5760640"/>
          </a:xfrm>
        </p:spPr>
        <p:txBody>
          <a:bodyPr>
            <a:normAutofit fontScale="62500" lnSpcReduction="20000"/>
          </a:bodyPr>
          <a:lstStyle/>
          <a:p>
            <a:pPr marL="342865" lvl="1" indent="-342865">
              <a:buNone/>
            </a:pPr>
            <a:r>
              <a:rPr lang="it-IT" sz="3800" dirty="0"/>
              <a:t>2. Coerenza parziale tra tempi di lettura e preferenze dichiarate</a:t>
            </a:r>
          </a:p>
          <a:p>
            <a:endParaRPr lang="it-IT" sz="3800" dirty="0"/>
          </a:p>
          <a:p>
            <a:r>
              <a:rPr lang="it-IT" sz="3800" dirty="0"/>
              <a:t>Tempi di lettura/preferenze </a:t>
            </a:r>
            <a:r>
              <a:rPr lang="it-IT" sz="3800" b="1" dirty="0"/>
              <a:t>coerenti</a:t>
            </a:r>
          </a:p>
          <a:p>
            <a:pPr lvl="1"/>
            <a:r>
              <a:rPr lang="it-IT" sz="3800" dirty="0"/>
              <a:t>Ampiezza carattere 26 (il più grande)</a:t>
            </a:r>
          </a:p>
          <a:p>
            <a:pPr lvl="1"/>
            <a:r>
              <a:rPr lang="it-IT" sz="3800" dirty="0"/>
              <a:t>Spazio tra paragrafi</a:t>
            </a:r>
          </a:p>
          <a:p>
            <a:pPr lvl="1"/>
            <a:r>
              <a:rPr lang="it-IT" sz="3800" dirty="0"/>
              <a:t>Interlinea</a:t>
            </a:r>
          </a:p>
          <a:p>
            <a:pPr lvl="1"/>
            <a:endParaRPr lang="it-IT" sz="3800" dirty="0"/>
          </a:p>
          <a:p>
            <a:r>
              <a:rPr lang="it-IT" sz="3800" dirty="0"/>
              <a:t>Tempi di lettura/preferenze </a:t>
            </a:r>
            <a:r>
              <a:rPr lang="it-IT" sz="3800" b="1" dirty="0"/>
              <a:t>incoerenti</a:t>
            </a:r>
          </a:p>
          <a:p>
            <a:pPr lvl="1"/>
            <a:r>
              <a:rPr lang="it-IT" sz="3800" dirty="0"/>
              <a:t>Scala di grigi del carattere o dello sfondo (preferiscono il nero al grigio che leggono più velocemente)</a:t>
            </a:r>
          </a:p>
          <a:p>
            <a:pPr lvl="1"/>
            <a:r>
              <a:rPr lang="it-IT" sz="3800" dirty="0"/>
              <a:t>Spazio tra lettere (preferiscono meno spazio)</a:t>
            </a:r>
          </a:p>
          <a:p>
            <a:pPr lvl="1"/>
            <a:r>
              <a:rPr lang="it-IT" sz="3800" dirty="0"/>
              <a:t>Larghezza della colonna (preferiscono una colonna più ridotta)</a:t>
            </a:r>
          </a:p>
          <a:p>
            <a:pPr lvl="1"/>
            <a:r>
              <a:rPr lang="it-IT" sz="3800" dirty="0"/>
              <a:t>Coppie carattere/sfondo (preferiscono il giallo su nero)</a:t>
            </a:r>
          </a:p>
          <a:p>
            <a:pPr lvl="1"/>
            <a:endParaRPr lang="it-IT" dirty="0"/>
          </a:p>
        </p:txBody>
      </p:sp>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54</a:t>
            </a:fld>
            <a:endParaRPr lang="it-IT"/>
          </a:p>
        </p:txBody>
      </p:sp>
    </p:spTree>
    <p:extLst>
      <p:ext uri="{BB962C8B-B14F-4D97-AF65-F5344CB8AC3E}">
        <p14:creationId xmlns:p14="http://schemas.microsoft.com/office/powerpoint/2010/main" val="90646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Linee-guida</a:t>
            </a:r>
            <a:r>
              <a:rPr lang="it-IT" dirty="0" smtClean="0"/>
              <a:t/>
            </a:r>
            <a:br>
              <a:rPr lang="it-IT" dirty="0" smtClean="0"/>
            </a:br>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55</a:t>
            </a:fld>
            <a:endParaRPr lang="it-IT"/>
          </a:p>
        </p:txBody>
      </p:sp>
      <p:pic>
        <p:nvPicPr>
          <p:cNvPr id="5" name="Segnaposto contenuto 4"/>
          <p:cNvPicPr>
            <a:picLocks noGrp="1"/>
          </p:cNvPicPr>
          <p:nvPr>
            <p:ph idx="1"/>
          </p:nvPr>
        </p:nvPicPr>
        <p:blipFill>
          <a:blip r:embed="rId2" cstate="print"/>
          <a:srcRect/>
          <a:stretch>
            <a:fillRect/>
          </a:stretch>
        </p:blipFill>
        <p:spPr bwMode="auto">
          <a:xfrm>
            <a:off x="395536" y="1772817"/>
            <a:ext cx="4392488" cy="2880320"/>
          </a:xfrm>
          <a:prstGeom prst="rect">
            <a:avLst/>
          </a:prstGeom>
          <a:noFill/>
          <a:ln w="9525">
            <a:noFill/>
            <a:miter lim="800000"/>
            <a:headEnd/>
            <a:tailEnd/>
          </a:ln>
        </p:spPr>
      </p:pic>
      <p:sp>
        <p:nvSpPr>
          <p:cNvPr id="6" name="CasellaDiTesto 5"/>
          <p:cNvSpPr txBox="1"/>
          <p:nvPr/>
        </p:nvSpPr>
        <p:spPr>
          <a:xfrm>
            <a:off x="5004048" y="1628801"/>
            <a:ext cx="4139952" cy="2585313"/>
          </a:xfrm>
          <a:prstGeom prst="rect">
            <a:avLst/>
          </a:prstGeom>
          <a:noFill/>
        </p:spPr>
        <p:txBody>
          <a:bodyPr wrap="square" lIns="91430" tIns="45715" rIns="91430" bIns="45715" rtlCol="0">
            <a:spAutoFit/>
          </a:bodyPr>
          <a:lstStyle/>
          <a:p>
            <a:r>
              <a:rPr lang="it-IT" dirty="0" smtClean="0"/>
              <a:t>Per formulare le </a:t>
            </a:r>
            <a:r>
              <a:rPr lang="it-IT" dirty="0" err="1" smtClean="0"/>
              <a:t>lineeguida</a:t>
            </a:r>
            <a:r>
              <a:rPr lang="it-IT" dirty="0" smtClean="0"/>
              <a:t> si prendono in considerazione:</a:t>
            </a:r>
          </a:p>
          <a:p>
            <a:endParaRPr lang="it-IT" dirty="0" smtClean="0"/>
          </a:p>
          <a:p>
            <a:pPr marL="285720" indent="-285720">
              <a:buFont typeface="Arial" pitchFamily="34" charset="0"/>
              <a:buChar char="•"/>
            </a:pPr>
            <a:r>
              <a:rPr lang="it-IT" dirty="0" smtClean="0"/>
              <a:t>i </a:t>
            </a:r>
            <a:r>
              <a:rPr lang="it-IT" dirty="0"/>
              <a:t>dati sui tempi di fissazione </a:t>
            </a:r>
            <a:endParaRPr lang="it-IT" dirty="0" smtClean="0"/>
          </a:p>
          <a:p>
            <a:pPr marL="285720" indent="-285720">
              <a:buFont typeface="Arial" pitchFamily="34" charset="0"/>
              <a:buChar char="•"/>
            </a:pPr>
            <a:r>
              <a:rPr lang="it-IT" dirty="0" smtClean="0"/>
              <a:t>le </a:t>
            </a:r>
            <a:r>
              <a:rPr lang="it-IT" dirty="0"/>
              <a:t>preferenze </a:t>
            </a:r>
            <a:endParaRPr lang="it-IT" dirty="0" smtClean="0"/>
          </a:p>
          <a:p>
            <a:endParaRPr lang="it-IT" dirty="0" smtClean="0"/>
          </a:p>
          <a:p>
            <a:r>
              <a:rPr lang="it-IT" dirty="0" smtClean="0"/>
              <a:t>Se non coerenti la </a:t>
            </a:r>
            <a:r>
              <a:rPr lang="it-IT" dirty="0"/>
              <a:t>priorità </a:t>
            </a:r>
            <a:r>
              <a:rPr lang="it-IT" dirty="0" smtClean="0"/>
              <a:t>è all’</a:t>
            </a:r>
            <a:r>
              <a:rPr lang="it-IT" dirty="0" err="1" smtClean="0"/>
              <a:t>eye-tracking</a:t>
            </a:r>
            <a:r>
              <a:rPr lang="it-IT" dirty="0" smtClean="0"/>
              <a:t>, o viene fatta una media</a:t>
            </a:r>
          </a:p>
          <a:p>
            <a:endParaRPr lang="it-IT" dirty="0"/>
          </a:p>
        </p:txBody>
      </p:sp>
    </p:spTree>
    <p:extLst>
      <p:ext uri="{BB962C8B-B14F-4D97-AF65-F5344CB8AC3E}">
        <p14:creationId xmlns:p14="http://schemas.microsoft.com/office/powerpoint/2010/main" val="333607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56</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653768"/>
            <a:ext cx="61817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732240" y="653768"/>
            <a:ext cx="2304256" cy="3693309"/>
          </a:xfrm>
          <a:prstGeom prst="rect">
            <a:avLst/>
          </a:prstGeom>
          <a:noFill/>
        </p:spPr>
        <p:txBody>
          <a:bodyPr wrap="square" lIns="91430" tIns="45715" rIns="91430" bIns="45715" rtlCol="0">
            <a:spAutoFit/>
          </a:bodyPr>
          <a:lstStyle/>
          <a:p>
            <a:pPr fontAlgn="base"/>
            <a:r>
              <a:rPr lang="en-US" dirty="0" err="1"/>
              <a:t>AccessibleNews</a:t>
            </a:r>
            <a:r>
              <a:rPr lang="en-US" dirty="0"/>
              <a:t> </a:t>
            </a:r>
            <a:r>
              <a:rPr lang="en-US" dirty="0" err="1" smtClean="0"/>
              <a:t>Dyswebxia</a:t>
            </a:r>
            <a:endParaRPr lang="en-US" dirty="0" smtClean="0"/>
          </a:p>
          <a:p>
            <a:pPr fontAlgn="base"/>
            <a:r>
              <a:rPr lang="en-US" dirty="0" smtClean="0"/>
              <a:t>È un </a:t>
            </a:r>
            <a:r>
              <a:rPr lang="en-US" dirty="0" err="1" smtClean="0"/>
              <a:t>programma</a:t>
            </a:r>
            <a:r>
              <a:rPr lang="en-US" dirty="0" smtClean="0"/>
              <a:t> </a:t>
            </a:r>
            <a:r>
              <a:rPr lang="en-US" dirty="0" err="1" smtClean="0"/>
              <a:t>che</a:t>
            </a:r>
            <a:r>
              <a:rPr lang="en-US" dirty="0" smtClean="0"/>
              <a:t> </a:t>
            </a:r>
            <a:r>
              <a:rPr lang="en-US" dirty="0" err="1" smtClean="0"/>
              <a:t>consente</a:t>
            </a:r>
            <a:r>
              <a:rPr lang="en-US" dirty="0" smtClean="0"/>
              <a:t> di </a:t>
            </a:r>
            <a:r>
              <a:rPr lang="en-US" dirty="0" err="1" smtClean="0"/>
              <a:t>modificare</a:t>
            </a:r>
            <a:r>
              <a:rPr lang="en-US" dirty="0" smtClean="0"/>
              <a:t> I </a:t>
            </a:r>
            <a:r>
              <a:rPr lang="en-US" dirty="0" err="1" smtClean="0"/>
              <a:t>parametri</a:t>
            </a:r>
            <a:r>
              <a:rPr lang="en-US" dirty="0" smtClean="0"/>
              <a:t> (</a:t>
            </a:r>
            <a:r>
              <a:rPr lang="en-US" dirty="0" err="1" smtClean="0"/>
              <a:t>grandezza</a:t>
            </a:r>
            <a:r>
              <a:rPr lang="en-US" dirty="0" smtClean="0"/>
              <a:t> del </a:t>
            </a:r>
            <a:r>
              <a:rPr lang="en-US" dirty="0" err="1" smtClean="0"/>
              <a:t>carattere</a:t>
            </a:r>
            <a:r>
              <a:rPr lang="en-US" dirty="0" smtClean="0"/>
              <a:t>, </a:t>
            </a:r>
            <a:r>
              <a:rPr lang="en-US" dirty="0" err="1" smtClean="0"/>
              <a:t>colori</a:t>
            </a:r>
            <a:r>
              <a:rPr lang="en-US" dirty="0" smtClean="0"/>
              <a:t> </a:t>
            </a:r>
            <a:r>
              <a:rPr lang="en-US" dirty="0" err="1" smtClean="0"/>
              <a:t>sfondo</a:t>
            </a:r>
            <a:r>
              <a:rPr lang="en-US" dirty="0" smtClean="0"/>
              <a:t> e </a:t>
            </a:r>
            <a:r>
              <a:rPr lang="en-US" dirty="0" err="1" smtClean="0"/>
              <a:t>carattere</a:t>
            </a:r>
            <a:r>
              <a:rPr lang="en-US" dirty="0" smtClean="0"/>
              <a:t>, </a:t>
            </a:r>
            <a:r>
              <a:rPr lang="en-US" dirty="0" err="1" smtClean="0"/>
              <a:t>spaziatura</a:t>
            </a:r>
            <a:r>
              <a:rPr lang="en-US" dirty="0" smtClean="0"/>
              <a:t>)</a:t>
            </a:r>
          </a:p>
          <a:p>
            <a:pPr fontAlgn="base"/>
            <a:r>
              <a:rPr lang="en-US" dirty="0" smtClean="0"/>
              <a:t>E </a:t>
            </a:r>
            <a:r>
              <a:rPr lang="en-US" dirty="0" err="1" smtClean="0"/>
              <a:t>rimuove</a:t>
            </a:r>
            <a:r>
              <a:rPr lang="en-US" dirty="0" smtClean="0"/>
              <a:t> I link e le </a:t>
            </a:r>
            <a:r>
              <a:rPr lang="en-US" dirty="0" err="1" smtClean="0"/>
              <a:t>icone</a:t>
            </a:r>
            <a:r>
              <a:rPr lang="en-US" dirty="0" smtClean="0"/>
              <a:t> non </a:t>
            </a:r>
            <a:r>
              <a:rPr lang="en-US" dirty="0" err="1" smtClean="0"/>
              <a:t>rilevanti</a:t>
            </a:r>
            <a:r>
              <a:rPr lang="en-US" dirty="0" smtClean="0"/>
              <a:t> </a:t>
            </a:r>
            <a:r>
              <a:rPr lang="en-US" dirty="0" err="1" smtClean="0"/>
              <a:t>dagli</a:t>
            </a:r>
            <a:r>
              <a:rPr lang="en-US" dirty="0" smtClean="0"/>
              <a:t> </a:t>
            </a:r>
            <a:r>
              <a:rPr lang="en-US" dirty="0" err="1" smtClean="0"/>
              <a:t>articoli</a:t>
            </a:r>
            <a:r>
              <a:rPr lang="en-US" dirty="0" smtClean="0"/>
              <a:t> </a:t>
            </a:r>
            <a:r>
              <a:rPr lang="en-US" dirty="0" err="1" smtClean="0"/>
              <a:t>che</a:t>
            </a:r>
            <a:r>
              <a:rPr lang="en-US" dirty="0" smtClean="0"/>
              <a:t> </a:t>
            </a:r>
            <a:r>
              <a:rPr lang="en-US" dirty="0" err="1" smtClean="0"/>
              <a:t>si</a:t>
            </a:r>
            <a:r>
              <a:rPr lang="en-US" dirty="0" smtClean="0"/>
              <a:t> </a:t>
            </a:r>
            <a:r>
              <a:rPr lang="en-US" dirty="0" err="1" smtClean="0"/>
              <a:t>vogliono</a:t>
            </a:r>
            <a:r>
              <a:rPr lang="en-US" dirty="0" smtClean="0"/>
              <a:t> </a:t>
            </a:r>
            <a:r>
              <a:rPr lang="en-US" dirty="0" err="1" smtClean="0"/>
              <a:t>leggere</a:t>
            </a:r>
            <a:r>
              <a:rPr lang="en-US" dirty="0" smtClean="0"/>
              <a:t>.</a:t>
            </a:r>
          </a:p>
          <a:p>
            <a:endParaRPr lang="it-IT" dirty="0"/>
          </a:p>
        </p:txBody>
      </p:sp>
    </p:spTree>
    <p:extLst>
      <p:ext uri="{BB962C8B-B14F-4D97-AF65-F5344CB8AC3E}">
        <p14:creationId xmlns:p14="http://schemas.microsoft.com/office/powerpoint/2010/main" val="389595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57</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9" y="890589"/>
            <a:ext cx="86201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9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12475" y="6237947"/>
            <a:ext cx="4852895" cy="360755"/>
          </a:xfrm>
          <a:prstGeom prst="rect">
            <a:avLst/>
          </a:prstGeom>
        </p:spPr>
        <p:txBody>
          <a:bodyPr wrap="none" lIns="82945" tIns="41473" rIns="82945" bIns="41473">
            <a:spAutoFit/>
          </a:bodyPr>
          <a:lstStyle/>
          <a:p>
            <a:r>
              <a:rPr lang="it-IT" dirty="0"/>
              <a:t>https://www.youtube.com/watch?v=P1dRqpRi4cs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80" y="620052"/>
            <a:ext cx="7883415" cy="443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lstStyle/>
          <a:p>
            <a:fld id="{780ECBD2-0F0A-4D04-BB96-8D59415766D3}" type="slidenum">
              <a:rPr lang="it-IT" smtClean="0"/>
              <a:t>58</a:t>
            </a:fld>
            <a:endParaRPr lang="it-IT"/>
          </a:p>
        </p:txBody>
      </p:sp>
    </p:spTree>
    <p:extLst>
      <p:ext uri="{BB962C8B-B14F-4D97-AF65-F5344CB8AC3E}">
        <p14:creationId xmlns:p14="http://schemas.microsoft.com/office/powerpoint/2010/main" val="340655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http://cdn2-b.examiner.com/sites/default/files/styles/image_full_width/hash/03/2b/5_1265.jpg"/>
          <p:cNvPicPr>
            <a:picLocks noGrp="1"/>
          </p:cNvPicPr>
          <p:nvPr>
            <p:ph idx="1"/>
          </p:nvPr>
        </p:nvPicPr>
        <p:blipFill>
          <a:blip r:embed="rId2" cstate="print"/>
          <a:srcRect/>
          <a:stretch>
            <a:fillRect/>
          </a:stretch>
        </p:blipFill>
        <p:spPr bwMode="auto">
          <a:xfrm>
            <a:off x="1979712" y="0"/>
            <a:ext cx="4968552" cy="6858000"/>
          </a:xfrm>
          <a:prstGeom prst="rect">
            <a:avLst/>
          </a:prstGeom>
          <a:noFill/>
          <a:ln w="9525">
            <a:noFill/>
            <a:miter lim="800000"/>
            <a:headEnd/>
            <a:tailEnd/>
          </a:ln>
        </p:spPr>
      </p:pic>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59</a:t>
            </a:fld>
            <a:endParaRPr lang="it-IT"/>
          </a:p>
        </p:txBody>
      </p:sp>
    </p:spTree>
    <p:extLst>
      <p:ext uri="{BB962C8B-B14F-4D97-AF65-F5344CB8AC3E}">
        <p14:creationId xmlns:p14="http://schemas.microsoft.com/office/powerpoint/2010/main" val="190789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225104-EDAA-47F2-8E7A-6A99AE228C69}" type="slidenum">
              <a:rPr lang="it-IT" altLang="it-IT" smtClean="0"/>
              <a:pPr eaLnBrk="1" hangingPunct="1"/>
              <a:t>6</a:t>
            </a:fld>
            <a:endParaRPr lang="it-IT" altLang="it-IT" smtClean="0"/>
          </a:p>
        </p:txBody>
      </p:sp>
      <p:sp>
        <p:nvSpPr>
          <p:cNvPr id="47107" name="Rectangle 2"/>
          <p:cNvSpPr>
            <a:spLocks noGrp="1" noChangeArrowheads="1"/>
          </p:cNvSpPr>
          <p:nvPr>
            <p:ph type="title"/>
          </p:nvPr>
        </p:nvSpPr>
        <p:spPr/>
        <p:txBody>
          <a:bodyPr>
            <a:normAutofit fontScale="90000"/>
          </a:bodyPr>
          <a:lstStyle/>
          <a:p>
            <a:pPr eaLnBrk="1" hangingPunct="1"/>
            <a:r>
              <a:rPr lang="it-IT" altLang="it-IT" sz="4000" b="1" smtClean="0"/>
              <a:t>Conversational framework</a:t>
            </a:r>
            <a:r>
              <a:rPr lang="it-IT" altLang="it-IT" sz="4000" smtClean="0"/>
              <a:t/>
            </a:r>
            <a:br>
              <a:rPr lang="it-IT" altLang="it-IT" sz="4000" smtClean="0"/>
            </a:br>
            <a:endParaRPr lang="it-IT" altLang="it-IT" sz="4000" smtClean="0"/>
          </a:p>
        </p:txBody>
      </p:sp>
      <p:sp>
        <p:nvSpPr>
          <p:cNvPr id="73731" name="Rectangle 3"/>
          <p:cNvSpPr>
            <a:spLocks noGrp="1" noChangeArrowheads="1"/>
          </p:cNvSpPr>
          <p:nvPr>
            <p:ph type="body" idx="1"/>
          </p:nvPr>
        </p:nvSpPr>
        <p:spPr/>
        <p:txBody>
          <a:bodyPr>
            <a:normAutofit lnSpcReduction="10000"/>
          </a:bodyPr>
          <a:lstStyle/>
          <a:p>
            <a:pPr marL="0" indent="0" eaLnBrk="1" hangingPunct="1">
              <a:lnSpc>
                <a:spcPct val="90000"/>
              </a:lnSpc>
              <a:buNone/>
            </a:pPr>
            <a:r>
              <a:rPr lang="it-IT" altLang="it-IT" dirty="0" smtClean="0">
                <a:latin typeface="Arial" panose="020B0604020202020204" pitchFamily="34" charset="0"/>
                <a:cs typeface="Arial" panose="020B0604020202020204" pitchFamily="34" charset="0"/>
              </a:rPr>
              <a:t>Una situazione educativa dovrebbe prendere la forma di un dialogo iterativo,</a:t>
            </a:r>
          </a:p>
          <a:p>
            <a:pPr marL="0" indent="0" eaLnBrk="1" hangingPunct="1">
              <a:lnSpc>
                <a:spcPct val="90000"/>
              </a:lnSpc>
              <a:buNone/>
            </a:pPr>
            <a:endParaRPr lang="it-IT" altLang="it-IT" dirty="0" smtClean="0">
              <a:latin typeface="Arial" panose="020B0604020202020204" pitchFamily="34" charset="0"/>
              <a:cs typeface="Arial" panose="020B0604020202020204" pitchFamily="34" charset="0"/>
            </a:endParaRPr>
          </a:p>
          <a:p>
            <a:pPr marL="0" indent="0" eaLnBrk="1" hangingPunct="1">
              <a:lnSpc>
                <a:spcPct val="90000"/>
              </a:lnSpc>
              <a:buNone/>
            </a:pPr>
            <a:r>
              <a:rPr lang="it-IT" altLang="it-IT" dirty="0" smtClean="0">
                <a:latin typeface="Arial" panose="020B0604020202020204" pitchFamily="34" charset="0"/>
                <a:cs typeface="Arial" panose="020B0604020202020204" pitchFamily="34" charset="0"/>
              </a:rPr>
              <a:t>con caratteristiche:</a:t>
            </a:r>
          </a:p>
          <a:p>
            <a:pPr eaLnBrk="1" hangingPunct="1">
              <a:lnSpc>
                <a:spcPct val="90000"/>
              </a:lnSpc>
            </a:pPr>
            <a:endParaRPr lang="it-IT" altLang="it-IT" sz="2800" dirty="0" smtClean="0">
              <a:latin typeface="Arial" panose="020B0604020202020204" pitchFamily="34" charset="0"/>
              <a:cs typeface="Arial" panose="020B0604020202020204" pitchFamily="34" charset="0"/>
            </a:endParaRPr>
          </a:p>
          <a:p>
            <a:pPr>
              <a:lnSpc>
                <a:spcPct val="90000"/>
              </a:lnSpc>
            </a:pPr>
            <a:r>
              <a:rPr lang="it-IT" altLang="it-IT" sz="2800" dirty="0" smtClean="0">
                <a:latin typeface="Arial" panose="020B0604020202020204" pitchFamily="34" charset="0"/>
                <a:cs typeface="Arial" panose="020B0604020202020204" pitchFamily="34" charset="0"/>
              </a:rPr>
              <a:t> </a:t>
            </a:r>
            <a:r>
              <a:rPr lang="it-IT" altLang="it-IT" sz="3600" dirty="0">
                <a:latin typeface="Arial" panose="020B0604020202020204" pitchFamily="34" charset="0"/>
                <a:cs typeface="Arial" panose="020B0604020202020204" pitchFamily="34" charset="0"/>
              </a:rPr>
              <a:t>A</a:t>
            </a:r>
            <a:r>
              <a:rPr lang="it-IT" altLang="it-IT" sz="3600" dirty="0" smtClean="0">
                <a:latin typeface="Arial" panose="020B0604020202020204" pitchFamily="34" charset="0"/>
                <a:cs typeface="Arial" panose="020B0604020202020204" pitchFamily="34" charset="0"/>
              </a:rPr>
              <a:t>dattive</a:t>
            </a:r>
            <a:r>
              <a:rPr lang="it-IT" altLang="it-IT" sz="3600" dirty="0">
                <a:latin typeface="Arial" panose="020B0604020202020204" pitchFamily="34" charset="0"/>
                <a:cs typeface="Arial" panose="020B0604020202020204" pitchFamily="34" charset="0"/>
              </a:rPr>
              <a:t>,</a:t>
            </a:r>
          </a:p>
          <a:p>
            <a:pPr eaLnBrk="1" hangingPunct="1">
              <a:lnSpc>
                <a:spcPct val="90000"/>
              </a:lnSpc>
            </a:pPr>
            <a:r>
              <a:rPr lang="it-IT" altLang="it-IT" sz="3600" dirty="0">
                <a:latin typeface="Arial" panose="020B0604020202020204" pitchFamily="34" charset="0"/>
                <a:cs typeface="Arial" panose="020B0604020202020204" pitchFamily="34" charset="0"/>
              </a:rPr>
              <a:t>D</a:t>
            </a:r>
            <a:r>
              <a:rPr lang="it-IT" altLang="it-IT" sz="3600" dirty="0" smtClean="0">
                <a:latin typeface="Arial" panose="020B0604020202020204" pitchFamily="34" charset="0"/>
                <a:cs typeface="Arial" panose="020B0604020202020204" pitchFamily="34" charset="0"/>
              </a:rPr>
              <a:t>iscorsive, </a:t>
            </a:r>
          </a:p>
          <a:p>
            <a:pPr eaLnBrk="1" hangingPunct="1">
              <a:lnSpc>
                <a:spcPct val="90000"/>
              </a:lnSpc>
            </a:pPr>
            <a:r>
              <a:rPr lang="it-IT" altLang="it-IT" sz="3600" dirty="0" smtClean="0">
                <a:latin typeface="Arial" panose="020B0604020202020204" pitchFamily="34" charset="0"/>
                <a:cs typeface="Arial" panose="020B0604020202020204" pitchFamily="34" charset="0"/>
              </a:rPr>
              <a:t>Interattive, </a:t>
            </a:r>
          </a:p>
          <a:p>
            <a:pPr eaLnBrk="1" hangingPunct="1">
              <a:lnSpc>
                <a:spcPct val="90000"/>
              </a:lnSpc>
            </a:pPr>
            <a:r>
              <a:rPr lang="it-IT" altLang="it-IT" sz="3600" dirty="0" smtClean="0">
                <a:latin typeface="Arial" panose="020B0604020202020204" pitchFamily="34" charset="0"/>
                <a:cs typeface="Arial" panose="020B0604020202020204" pitchFamily="34" charset="0"/>
              </a:rPr>
              <a:t>Riflessive.</a:t>
            </a:r>
          </a:p>
          <a:p>
            <a:pPr eaLnBrk="1" hangingPunct="1">
              <a:lnSpc>
                <a:spcPct val="90000"/>
              </a:lnSpc>
            </a:pPr>
            <a:endParaRPr lang="it-IT" altLang="it-IT" b="1" dirty="0" smtClean="0">
              <a:solidFill>
                <a:schemeClr val="accent1"/>
              </a:solidFill>
            </a:endParaRPr>
          </a:p>
        </p:txBody>
      </p:sp>
    </p:spTree>
    <p:extLst>
      <p:ext uri="{BB962C8B-B14F-4D97-AF65-F5344CB8AC3E}">
        <p14:creationId xmlns:p14="http://schemas.microsoft.com/office/powerpoint/2010/main" val="45842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3731">
                                            <p:txEl>
                                              <p:pRg st="0" end="0"/>
                                            </p:txEl>
                                          </p:spTgt>
                                        </p:tgtEl>
                                        <p:attrNameLst>
                                          <p:attrName>style.color</p:attrName>
                                        </p:attrNameLst>
                                      </p:cBhvr>
                                      <p:to>
                                        <a:schemeClr val="tx1"/>
                                      </p:to>
                                    </p:animClr>
                                    <p:animClr clrSpc="rgb" dir="cw">
                                      <p:cBhvr>
                                        <p:cTn id="7" dur="500" fill="hold"/>
                                        <p:tgtEl>
                                          <p:spTgt spid="73731">
                                            <p:txEl>
                                              <p:pRg st="0" end="0"/>
                                            </p:txEl>
                                          </p:spTgt>
                                        </p:tgtEl>
                                        <p:attrNameLst>
                                          <p:attrName>fillcolor</p:attrName>
                                        </p:attrNameLst>
                                      </p:cBhvr>
                                      <p:to>
                                        <a:schemeClr val="tx1"/>
                                      </p:to>
                                    </p:animClr>
                                    <p:set>
                                      <p:cBhvr>
                                        <p:cTn id="8" dur="500" fill="hold"/>
                                        <p:tgtEl>
                                          <p:spTgt spid="73731">
                                            <p:txEl>
                                              <p:pRg st="0" end="0"/>
                                            </p:txEl>
                                          </p:spTgt>
                                        </p:tgtEl>
                                        <p:attrNameLst>
                                          <p:attrName>fill.type</p:attrName>
                                        </p:attrNameLst>
                                      </p:cBhvr>
                                      <p:to>
                                        <p:strVal val="solid"/>
                                      </p:to>
                                    </p:set>
                                    <p:set>
                                      <p:cBhvr>
                                        <p:cTn id="9" dur="500" fill="hold"/>
                                        <p:tgtEl>
                                          <p:spTgt spid="73731">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73731">
                                            <p:txEl>
                                              <p:pRg st="2" end="2"/>
                                            </p:txEl>
                                          </p:spTgt>
                                        </p:tgtEl>
                                        <p:attrNameLst>
                                          <p:attrName>style.color</p:attrName>
                                        </p:attrNameLst>
                                      </p:cBhvr>
                                      <p:to>
                                        <a:schemeClr val="tx1"/>
                                      </p:to>
                                    </p:animClr>
                                    <p:animClr clrSpc="rgb" dir="cw">
                                      <p:cBhvr>
                                        <p:cTn id="14" dur="500" fill="hold"/>
                                        <p:tgtEl>
                                          <p:spTgt spid="73731">
                                            <p:txEl>
                                              <p:pRg st="2" end="2"/>
                                            </p:txEl>
                                          </p:spTgt>
                                        </p:tgtEl>
                                        <p:attrNameLst>
                                          <p:attrName>fillcolor</p:attrName>
                                        </p:attrNameLst>
                                      </p:cBhvr>
                                      <p:to>
                                        <a:schemeClr val="tx1"/>
                                      </p:to>
                                    </p:animClr>
                                    <p:set>
                                      <p:cBhvr>
                                        <p:cTn id="15" dur="500" fill="hold"/>
                                        <p:tgtEl>
                                          <p:spTgt spid="73731">
                                            <p:txEl>
                                              <p:pRg st="2" end="2"/>
                                            </p:txEl>
                                          </p:spTgt>
                                        </p:tgtEl>
                                        <p:attrNameLst>
                                          <p:attrName>fill.type</p:attrName>
                                        </p:attrNameLst>
                                      </p:cBhvr>
                                      <p:to>
                                        <p:strVal val="solid"/>
                                      </p:to>
                                    </p:set>
                                    <p:set>
                                      <p:cBhvr>
                                        <p:cTn id="16" dur="500" fill="hold"/>
                                        <p:tgtEl>
                                          <p:spTgt spid="73731">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3731">
                                            <p:txEl>
                                              <p:pRg st="4" end="4"/>
                                            </p:txEl>
                                          </p:spTgt>
                                        </p:tgtEl>
                                        <p:attrNameLst>
                                          <p:attrName>style.color</p:attrName>
                                        </p:attrNameLst>
                                      </p:cBhvr>
                                      <p:to>
                                        <a:schemeClr val="tx1"/>
                                      </p:to>
                                    </p:animClr>
                                    <p:animClr clrSpc="rgb" dir="cw">
                                      <p:cBhvr>
                                        <p:cTn id="21" dur="500" fill="hold"/>
                                        <p:tgtEl>
                                          <p:spTgt spid="73731">
                                            <p:txEl>
                                              <p:pRg st="4" end="4"/>
                                            </p:txEl>
                                          </p:spTgt>
                                        </p:tgtEl>
                                        <p:attrNameLst>
                                          <p:attrName>fillcolor</p:attrName>
                                        </p:attrNameLst>
                                      </p:cBhvr>
                                      <p:to>
                                        <a:schemeClr val="tx1"/>
                                      </p:to>
                                    </p:animClr>
                                    <p:set>
                                      <p:cBhvr>
                                        <p:cTn id="22" dur="500" fill="hold"/>
                                        <p:tgtEl>
                                          <p:spTgt spid="73731">
                                            <p:txEl>
                                              <p:pRg st="4" end="4"/>
                                            </p:txEl>
                                          </p:spTgt>
                                        </p:tgtEl>
                                        <p:attrNameLst>
                                          <p:attrName>fill.type</p:attrName>
                                        </p:attrNameLst>
                                      </p:cBhvr>
                                      <p:to>
                                        <p:strVal val="solid"/>
                                      </p:to>
                                    </p:set>
                                    <p:set>
                                      <p:cBhvr>
                                        <p:cTn id="23" dur="500" fill="hold"/>
                                        <p:tgtEl>
                                          <p:spTgt spid="73731">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3731">
                                            <p:txEl>
                                              <p:pRg st="5" end="5"/>
                                            </p:txEl>
                                          </p:spTgt>
                                        </p:tgtEl>
                                        <p:attrNameLst>
                                          <p:attrName>style.color</p:attrName>
                                        </p:attrNameLst>
                                      </p:cBhvr>
                                      <p:to>
                                        <a:schemeClr val="tx1"/>
                                      </p:to>
                                    </p:animClr>
                                    <p:animClr clrSpc="rgb" dir="cw">
                                      <p:cBhvr>
                                        <p:cTn id="28" dur="500" fill="hold"/>
                                        <p:tgtEl>
                                          <p:spTgt spid="73731">
                                            <p:txEl>
                                              <p:pRg st="5" end="5"/>
                                            </p:txEl>
                                          </p:spTgt>
                                        </p:tgtEl>
                                        <p:attrNameLst>
                                          <p:attrName>fillcolor</p:attrName>
                                        </p:attrNameLst>
                                      </p:cBhvr>
                                      <p:to>
                                        <a:schemeClr val="tx1"/>
                                      </p:to>
                                    </p:animClr>
                                    <p:set>
                                      <p:cBhvr>
                                        <p:cTn id="29" dur="500" fill="hold"/>
                                        <p:tgtEl>
                                          <p:spTgt spid="73731">
                                            <p:txEl>
                                              <p:pRg st="5" end="5"/>
                                            </p:txEl>
                                          </p:spTgt>
                                        </p:tgtEl>
                                        <p:attrNameLst>
                                          <p:attrName>fill.type</p:attrName>
                                        </p:attrNameLst>
                                      </p:cBhvr>
                                      <p:to>
                                        <p:strVal val="solid"/>
                                      </p:to>
                                    </p:set>
                                    <p:set>
                                      <p:cBhvr>
                                        <p:cTn id="30" dur="500" fill="hold"/>
                                        <p:tgtEl>
                                          <p:spTgt spid="73731">
                                            <p:txEl>
                                              <p:pRg st="5" end="5"/>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3731">
                                            <p:txEl>
                                              <p:pRg st="6" end="6"/>
                                            </p:txEl>
                                          </p:spTgt>
                                        </p:tgtEl>
                                        <p:attrNameLst>
                                          <p:attrName>style.color</p:attrName>
                                        </p:attrNameLst>
                                      </p:cBhvr>
                                      <p:to>
                                        <a:schemeClr val="tx1"/>
                                      </p:to>
                                    </p:animClr>
                                    <p:animClr clrSpc="rgb" dir="cw">
                                      <p:cBhvr>
                                        <p:cTn id="35" dur="500" fill="hold"/>
                                        <p:tgtEl>
                                          <p:spTgt spid="73731">
                                            <p:txEl>
                                              <p:pRg st="6" end="6"/>
                                            </p:txEl>
                                          </p:spTgt>
                                        </p:tgtEl>
                                        <p:attrNameLst>
                                          <p:attrName>fillcolor</p:attrName>
                                        </p:attrNameLst>
                                      </p:cBhvr>
                                      <p:to>
                                        <a:schemeClr val="tx1"/>
                                      </p:to>
                                    </p:animClr>
                                    <p:set>
                                      <p:cBhvr>
                                        <p:cTn id="36" dur="500" fill="hold"/>
                                        <p:tgtEl>
                                          <p:spTgt spid="73731">
                                            <p:txEl>
                                              <p:pRg st="6" end="6"/>
                                            </p:txEl>
                                          </p:spTgt>
                                        </p:tgtEl>
                                        <p:attrNameLst>
                                          <p:attrName>fill.type</p:attrName>
                                        </p:attrNameLst>
                                      </p:cBhvr>
                                      <p:to>
                                        <p:strVal val="solid"/>
                                      </p:to>
                                    </p:set>
                                    <p:set>
                                      <p:cBhvr>
                                        <p:cTn id="37" dur="500" fill="hold"/>
                                        <p:tgtEl>
                                          <p:spTgt spid="73731">
                                            <p:txEl>
                                              <p:pRg st="6" end="6"/>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73731">
                                            <p:txEl>
                                              <p:pRg st="7" end="7"/>
                                            </p:txEl>
                                          </p:spTgt>
                                        </p:tgtEl>
                                        <p:attrNameLst>
                                          <p:attrName>style.color</p:attrName>
                                        </p:attrNameLst>
                                      </p:cBhvr>
                                      <p:to>
                                        <a:schemeClr val="tx1"/>
                                      </p:to>
                                    </p:animClr>
                                    <p:animClr clrSpc="rgb" dir="cw">
                                      <p:cBhvr>
                                        <p:cTn id="42" dur="500" fill="hold"/>
                                        <p:tgtEl>
                                          <p:spTgt spid="73731">
                                            <p:txEl>
                                              <p:pRg st="7" end="7"/>
                                            </p:txEl>
                                          </p:spTgt>
                                        </p:tgtEl>
                                        <p:attrNameLst>
                                          <p:attrName>fillcolor</p:attrName>
                                        </p:attrNameLst>
                                      </p:cBhvr>
                                      <p:to>
                                        <a:schemeClr val="tx1"/>
                                      </p:to>
                                    </p:animClr>
                                    <p:set>
                                      <p:cBhvr>
                                        <p:cTn id="43" dur="500" fill="hold"/>
                                        <p:tgtEl>
                                          <p:spTgt spid="73731">
                                            <p:txEl>
                                              <p:pRg st="7" end="7"/>
                                            </p:txEl>
                                          </p:spTgt>
                                        </p:tgtEl>
                                        <p:attrNameLst>
                                          <p:attrName>fill.type</p:attrName>
                                        </p:attrNameLst>
                                      </p:cBhvr>
                                      <p:to>
                                        <p:strVal val="solid"/>
                                      </p:to>
                                    </p:set>
                                    <p:set>
                                      <p:cBhvr>
                                        <p:cTn id="44" dur="500" fill="hold"/>
                                        <p:tgtEl>
                                          <p:spTgt spid="73731">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b="1" dirty="0" err="1" smtClean="0">
                <a:solidFill>
                  <a:schemeClr val="accent1"/>
                </a:solidFill>
              </a:rPr>
              <a:t>Adattività</a:t>
            </a:r>
            <a:endParaRPr lang="it-IT" dirty="0"/>
          </a:p>
        </p:txBody>
      </p:sp>
      <p:sp>
        <p:nvSpPr>
          <p:cNvPr id="3" name="Segnaposto contenuto 2"/>
          <p:cNvSpPr>
            <a:spLocks noGrp="1"/>
          </p:cNvSpPr>
          <p:nvPr>
            <p:ph idx="1"/>
          </p:nvPr>
        </p:nvSpPr>
        <p:spPr/>
        <p:txBody>
          <a:bodyPr>
            <a:normAutofit/>
          </a:bodyPr>
          <a:lstStyle/>
          <a:p>
            <a:pPr marL="0" indent="0">
              <a:lnSpc>
                <a:spcPct val="90000"/>
              </a:lnSpc>
              <a:buNone/>
            </a:pPr>
            <a:r>
              <a:rPr lang="it-IT" altLang="it-IT" dirty="0" smtClean="0">
                <a:latin typeface="Arial" panose="020B0604020202020204" pitchFamily="34" charset="0"/>
                <a:cs typeface="Arial" panose="020B0604020202020204" pitchFamily="34" charset="0"/>
              </a:rPr>
              <a:t>un </a:t>
            </a:r>
            <a:r>
              <a:rPr lang="it-IT" altLang="it-IT" dirty="0">
                <a:latin typeface="Arial" panose="020B0604020202020204" pitchFamily="34" charset="0"/>
                <a:cs typeface="Arial" panose="020B0604020202020204" pitchFamily="34" charset="0"/>
              </a:rPr>
              <a:t>sistema </a:t>
            </a:r>
            <a:r>
              <a:rPr lang="it-IT" altLang="it-IT" dirty="0" smtClean="0">
                <a:latin typeface="Arial" panose="020B0604020202020204" pitchFamily="34" charset="0"/>
                <a:cs typeface="Arial" panose="020B0604020202020204" pitchFamily="34" charset="0"/>
              </a:rPr>
              <a:t>è adattivo se:</a:t>
            </a:r>
          </a:p>
          <a:p>
            <a:pPr marL="0" indent="0">
              <a:lnSpc>
                <a:spcPct val="90000"/>
              </a:lnSpc>
              <a:buNone/>
            </a:pPr>
            <a:endParaRPr lang="it-IT" altLang="it-IT" dirty="0" smtClean="0">
              <a:latin typeface="Arial" panose="020B0604020202020204" pitchFamily="34" charset="0"/>
              <a:cs typeface="Arial" panose="020B0604020202020204" pitchFamily="34" charset="0"/>
            </a:endParaRPr>
          </a:p>
          <a:p>
            <a:pPr>
              <a:lnSpc>
                <a:spcPct val="90000"/>
              </a:lnSpc>
            </a:pPr>
            <a:r>
              <a:rPr lang="it-IT" altLang="it-IT" dirty="0" smtClean="0">
                <a:latin typeface="Arial" panose="020B0604020202020204" pitchFamily="34" charset="0"/>
                <a:cs typeface="Arial" panose="020B0604020202020204" pitchFamily="34" charset="0"/>
              </a:rPr>
              <a:t>Conosce  competenze/conoscenze dello studente</a:t>
            </a:r>
          </a:p>
          <a:p>
            <a:pPr>
              <a:lnSpc>
                <a:spcPct val="90000"/>
              </a:lnSpc>
            </a:pPr>
            <a:r>
              <a:rPr lang="it-IT" altLang="it-IT" dirty="0" smtClean="0">
                <a:latin typeface="Arial" panose="020B0604020202020204" pitchFamily="34" charset="0"/>
                <a:cs typeface="Arial" panose="020B0604020202020204" pitchFamily="34" charset="0"/>
              </a:rPr>
              <a:t>Usa queste informazioni per fornirgli un ambiente di apprendimento adatto</a:t>
            </a:r>
          </a:p>
          <a:p>
            <a:pPr>
              <a:lnSpc>
                <a:spcPct val="90000"/>
              </a:lnSpc>
            </a:pPr>
            <a:r>
              <a:rPr lang="it-IT" altLang="it-IT" dirty="0" smtClean="0">
                <a:latin typeface="Arial" panose="020B0604020202020204" pitchFamily="34" charset="0"/>
                <a:cs typeface="Arial" panose="020B0604020202020204" pitchFamily="34" charset="0"/>
              </a:rPr>
              <a:t>Propone goal educativi coerenti con il suo livello</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7</a:t>
            </a:fld>
            <a:endParaRPr lang="it-IT"/>
          </a:p>
        </p:txBody>
      </p:sp>
    </p:spTree>
    <p:extLst>
      <p:ext uri="{BB962C8B-B14F-4D97-AF65-F5344CB8AC3E}">
        <p14:creationId xmlns:p14="http://schemas.microsoft.com/office/powerpoint/2010/main" val="3288687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6A69F0-F75F-4FD4-87AB-815C5B446EC1}" type="slidenum">
              <a:rPr lang="it-IT" altLang="it-IT" smtClean="0"/>
              <a:pPr eaLnBrk="1" hangingPunct="1"/>
              <a:t>8</a:t>
            </a:fld>
            <a:endParaRPr lang="it-IT" altLang="it-IT" smtClean="0"/>
          </a:p>
        </p:txBody>
      </p:sp>
      <p:sp>
        <p:nvSpPr>
          <p:cNvPr id="48131" name="Rectangle 2"/>
          <p:cNvSpPr>
            <a:spLocks noGrp="1" noChangeArrowheads="1"/>
          </p:cNvSpPr>
          <p:nvPr>
            <p:ph type="title"/>
          </p:nvPr>
        </p:nvSpPr>
        <p:spPr/>
        <p:txBody>
          <a:bodyPr/>
          <a:lstStyle/>
          <a:p>
            <a:pPr eaLnBrk="1" hangingPunct="1"/>
            <a:r>
              <a:rPr lang="it-IT" altLang="it-IT" b="1" dirty="0" smtClean="0">
                <a:solidFill>
                  <a:schemeClr val="tx1"/>
                </a:solidFill>
              </a:rPr>
              <a:t>Discorsività</a:t>
            </a:r>
          </a:p>
        </p:txBody>
      </p:sp>
      <p:sp>
        <p:nvSpPr>
          <p:cNvPr id="74755" name="Rectangle 3"/>
          <p:cNvSpPr>
            <a:spLocks noChangeArrowheads="1"/>
          </p:cNvSpPr>
          <p:nvPr/>
        </p:nvSpPr>
        <p:spPr bwMode="auto">
          <a:xfrm>
            <a:off x="684213" y="1557338"/>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r>
              <a:rPr lang="it-IT" altLang="it-IT" sz="2800" dirty="0" smtClean="0"/>
              <a:t>Un sistema è </a:t>
            </a:r>
            <a:r>
              <a:rPr lang="it-IT" altLang="it-IT" sz="2800" dirty="0"/>
              <a:t>discorsivo </a:t>
            </a:r>
            <a:r>
              <a:rPr lang="it-IT" altLang="it-IT" sz="2800" dirty="0" smtClean="0"/>
              <a:t>se rende possibile:</a:t>
            </a:r>
          </a:p>
          <a:p>
            <a:pPr eaLnBrk="1" hangingPunct="1"/>
            <a:endParaRPr lang="it-IT" altLang="it-IT" sz="2800" dirty="0" smtClean="0"/>
          </a:p>
          <a:p>
            <a:pPr eaLnBrk="1" hangingPunct="1">
              <a:buFontTx/>
              <a:buChar char="•"/>
            </a:pPr>
            <a:r>
              <a:rPr lang="it-IT" altLang="it-IT" sz="2800" dirty="0" smtClean="0"/>
              <a:t>Esprimere le proprie concettualizzazioni,</a:t>
            </a:r>
          </a:p>
          <a:p>
            <a:pPr eaLnBrk="1" hangingPunct="1">
              <a:buFontTx/>
              <a:buChar char="•"/>
            </a:pPr>
            <a:r>
              <a:rPr lang="it-IT" altLang="it-IT" sz="2800" dirty="0" smtClean="0"/>
              <a:t>descrivere </a:t>
            </a:r>
            <a:r>
              <a:rPr lang="it-IT" altLang="it-IT" sz="2800" dirty="0"/>
              <a:t>e </a:t>
            </a:r>
            <a:r>
              <a:rPr lang="it-IT" altLang="it-IT" sz="2800" dirty="0" err="1"/>
              <a:t>ridescrivere</a:t>
            </a:r>
            <a:r>
              <a:rPr lang="it-IT" altLang="it-IT" sz="2800" dirty="0"/>
              <a:t> le concettualizzazioni </a:t>
            </a:r>
            <a:r>
              <a:rPr lang="it-IT" altLang="it-IT" sz="2800" dirty="0" smtClean="0"/>
              <a:t>tra  </a:t>
            </a:r>
            <a:r>
              <a:rPr lang="it-IT" altLang="it-IT" sz="2800" dirty="0"/>
              <a:t>partecipanti;</a:t>
            </a:r>
          </a:p>
          <a:p>
            <a:pPr eaLnBrk="1" hangingPunct="1">
              <a:buFontTx/>
              <a:buChar char="•"/>
            </a:pPr>
            <a:r>
              <a:rPr lang="it-IT" altLang="it-IT" sz="2800" dirty="0" smtClean="0"/>
              <a:t>supporta la discussione e la negoziazione dei significati tra docente e studenti,</a:t>
            </a:r>
          </a:p>
          <a:p>
            <a:pPr eaLnBrk="1" hangingPunct="1">
              <a:buFontTx/>
              <a:buChar char="•"/>
            </a:pPr>
            <a:r>
              <a:rPr lang="it-IT" altLang="it-IT" sz="2800" dirty="0" smtClean="0"/>
              <a:t>Fino a che non si giunge a una condivisione.</a:t>
            </a:r>
          </a:p>
          <a:p>
            <a:pPr eaLnBrk="1" hangingPunct="1">
              <a:buFontTx/>
              <a:buChar char="•"/>
            </a:pPr>
            <a:endParaRPr lang="it-IT" altLang="it-IT" sz="2800" dirty="0" smtClean="0">
              <a:solidFill>
                <a:schemeClr val="accent1"/>
              </a:solidFill>
            </a:endParaRPr>
          </a:p>
          <a:p>
            <a:pPr eaLnBrk="1" hangingPunct="1"/>
            <a:r>
              <a:rPr lang="it-IT" altLang="it-IT" sz="2800" dirty="0" smtClean="0">
                <a:solidFill>
                  <a:schemeClr val="accent1"/>
                </a:solidFill>
              </a:rPr>
              <a:t>(forum, in presenza, blog?)</a:t>
            </a:r>
            <a:endParaRPr lang="it-IT" altLang="it-IT" sz="2800" dirty="0">
              <a:solidFill>
                <a:schemeClr val="accent1"/>
              </a:solidFill>
            </a:endParaRPr>
          </a:p>
        </p:txBody>
      </p:sp>
    </p:spTree>
    <p:extLst>
      <p:ext uri="{BB962C8B-B14F-4D97-AF65-F5344CB8AC3E}">
        <p14:creationId xmlns:p14="http://schemas.microsoft.com/office/powerpoint/2010/main" val="74448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4755">
                                            <p:txEl>
                                              <p:pRg st="0" end="0"/>
                                            </p:txEl>
                                          </p:spTgt>
                                        </p:tgtEl>
                                        <p:attrNameLst>
                                          <p:attrName>style.color</p:attrName>
                                        </p:attrNameLst>
                                      </p:cBhvr>
                                      <p:to>
                                        <a:schemeClr val="tx1"/>
                                      </p:to>
                                    </p:animClr>
                                    <p:animClr clrSpc="rgb" dir="cw">
                                      <p:cBhvr>
                                        <p:cTn id="7" dur="500" fill="hold"/>
                                        <p:tgtEl>
                                          <p:spTgt spid="74755">
                                            <p:txEl>
                                              <p:pRg st="0" end="0"/>
                                            </p:txEl>
                                          </p:spTgt>
                                        </p:tgtEl>
                                        <p:attrNameLst>
                                          <p:attrName>fillcolor</p:attrName>
                                        </p:attrNameLst>
                                      </p:cBhvr>
                                      <p:to>
                                        <a:schemeClr val="tx1"/>
                                      </p:to>
                                    </p:animClr>
                                    <p:set>
                                      <p:cBhvr>
                                        <p:cTn id="8" dur="500" fill="hold"/>
                                        <p:tgtEl>
                                          <p:spTgt spid="74755">
                                            <p:txEl>
                                              <p:pRg st="0" end="0"/>
                                            </p:txEl>
                                          </p:spTgt>
                                        </p:tgtEl>
                                        <p:attrNameLst>
                                          <p:attrName>fill.type</p:attrName>
                                        </p:attrNameLst>
                                      </p:cBhvr>
                                      <p:to>
                                        <p:strVal val="solid"/>
                                      </p:to>
                                    </p:set>
                                    <p:set>
                                      <p:cBhvr>
                                        <p:cTn id="9" dur="500" fill="hold"/>
                                        <p:tgtEl>
                                          <p:spTgt spid="7475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4755">
                                            <p:txEl>
                                              <p:pRg st="2" end="2"/>
                                            </p:txEl>
                                          </p:spTgt>
                                        </p:tgtEl>
                                        <p:attrNameLst>
                                          <p:attrName>style.color</p:attrName>
                                        </p:attrNameLst>
                                      </p:cBhvr>
                                      <p:to>
                                        <a:schemeClr val="tx1"/>
                                      </p:to>
                                    </p:animClr>
                                    <p:animClr clrSpc="rgb" dir="cw">
                                      <p:cBhvr>
                                        <p:cTn id="14" dur="500" fill="hold"/>
                                        <p:tgtEl>
                                          <p:spTgt spid="74755">
                                            <p:txEl>
                                              <p:pRg st="2" end="2"/>
                                            </p:txEl>
                                          </p:spTgt>
                                        </p:tgtEl>
                                        <p:attrNameLst>
                                          <p:attrName>fillcolor</p:attrName>
                                        </p:attrNameLst>
                                      </p:cBhvr>
                                      <p:to>
                                        <a:schemeClr val="tx1"/>
                                      </p:to>
                                    </p:animClr>
                                    <p:set>
                                      <p:cBhvr>
                                        <p:cTn id="15" dur="500" fill="hold"/>
                                        <p:tgtEl>
                                          <p:spTgt spid="74755">
                                            <p:txEl>
                                              <p:pRg st="2" end="2"/>
                                            </p:txEl>
                                          </p:spTgt>
                                        </p:tgtEl>
                                        <p:attrNameLst>
                                          <p:attrName>fill.type</p:attrName>
                                        </p:attrNameLst>
                                      </p:cBhvr>
                                      <p:to>
                                        <p:strVal val="solid"/>
                                      </p:to>
                                    </p:set>
                                    <p:set>
                                      <p:cBhvr>
                                        <p:cTn id="16" dur="500" fill="hold"/>
                                        <p:tgtEl>
                                          <p:spTgt spid="7475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4755">
                                            <p:txEl>
                                              <p:pRg st="3" end="3"/>
                                            </p:txEl>
                                          </p:spTgt>
                                        </p:tgtEl>
                                        <p:attrNameLst>
                                          <p:attrName>style.color</p:attrName>
                                        </p:attrNameLst>
                                      </p:cBhvr>
                                      <p:to>
                                        <a:schemeClr val="tx1"/>
                                      </p:to>
                                    </p:animClr>
                                    <p:animClr clrSpc="rgb" dir="cw">
                                      <p:cBhvr>
                                        <p:cTn id="21" dur="500" fill="hold"/>
                                        <p:tgtEl>
                                          <p:spTgt spid="74755">
                                            <p:txEl>
                                              <p:pRg st="3" end="3"/>
                                            </p:txEl>
                                          </p:spTgt>
                                        </p:tgtEl>
                                        <p:attrNameLst>
                                          <p:attrName>fillcolor</p:attrName>
                                        </p:attrNameLst>
                                      </p:cBhvr>
                                      <p:to>
                                        <a:schemeClr val="tx1"/>
                                      </p:to>
                                    </p:animClr>
                                    <p:set>
                                      <p:cBhvr>
                                        <p:cTn id="22" dur="500" fill="hold"/>
                                        <p:tgtEl>
                                          <p:spTgt spid="74755">
                                            <p:txEl>
                                              <p:pRg st="3" end="3"/>
                                            </p:txEl>
                                          </p:spTgt>
                                        </p:tgtEl>
                                        <p:attrNameLst>
                                          <p:attrName>fill.type</p:attrName>
                                        </p:attrNameLst>
                                      </p:cBhvr>
                                      <p:to>
                                        <p:strVal val="solid"/>
                                      </p:to>
                                    </p:set>
                                    <p:set>
                                      <p:cBhvr>
                                        <p:cTn id="23" dur="500" fill="hold"/>
                                        <p:tgtEl>
                                          <p:spTgt spid="74755">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4755">
                                            <p:txEl>
                                              <p:pRg st="4" end="4"/>
                                            </p:txEl>
                                          </p:spTgt>
                                        </p:tgtEl>
                                        <p:attrNameLst>
                                          <p:attrName>style.color</p:attrName>
                                        </p:attrNameLst>
                                      </p:cBhvr>
                                      <p:to>
                                        <a:schemeClr val="tx1"/>
                                      </p:to>
                                    </p:animClr>
                                    <p:animClr clrSpc="rgb" dir="cw">
                                      <p:cBhvr>
                                        <p:cTn id="28" dur="500" fill="hold"/>
                                        <p:tgtEl>
                                          <p:spTgt spid="74755">
                                            <p:txEl>
                                              <p:pRg st="4" end="4"/>
                                            </p:txEl>
                                          </p:spTgt>
                                        </p:tgtEl>
                                        <p:attrNameLst>
                                          <p:attrName>fillcolor</p:attrName>
                                        </p:attrNameLst>
                                      </p:cBhvr>
                                      <p:to>
                                        <a:schemeClr val="tx1"/>
                                      </p:to>
                                    </p:animClr>
                                    <p:set>
                                      <p:cBhvr>
                                        <p:cTn id="29" dur="500" fill="hold"/>
                                        <p:tgtEl>
                                          <p:spTgt spid="74755">
                                            <p:txEl>
                                              <p:pRg st="4" end="4"/>
                                            </p:txEl>
                                          </p:spTgt>
                                        </p:tgtEl>
                                        <p:attrNameLst>
                                          <p:attrName>fill.type</p:attrName>
                                        </p:attrNameLst>
                                      </p:cBhvr>
                                      <p:to>
                                        <p:strVal val="solid"/>
                                      </p:to>
                                    </p:set>
                                    <p:set>
                                      <p:cBhvr>
                                        <p:cTn id="30" dur="500" fill="hold"/>
                                        <p:tgtEl>
                                          <p:spTgt spid="74755">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4755">
                                            <p:txEl>
                                              <p:pRg st="5" end="5"/>
                                            </p:txEl>
                                          </p:spTgt>
                                        </p:tgtEl>
                                        <p:attrNameLst>
                                          <p:attrName>style.color</p:attrName>
                                        </p:attrNameLst>
                                      </p:cBhvr>
                                      <p:to>
                                        <a:schemeClr val="tx1"/>
                                      </p:to>
                                    </p:animClr>
                                    <p:animClr clrSpc="rgb" dir="cw">
                                      <p:cBhvr>
                                        <p:cTn id="35" dur="500" fill="hold"/>
                                        <p:tgtEl>
                                          <p:spTgt spid="74755">
                                            <p:txEl>
                                              <p:pRg st="5" end="5"/>
                                            </p:txEl>
                                          </p:spTgt>
                                        </p:tgtEl>
                                        <p:attrNameLst>
                                          <p:attrName>fillcolor</p:attrName>
                                        </p:attrNameLst>
                                      </p:cBhvr>
                                      <p:to>
                                        <a:schemeClr val="tx1"/>
                                      </p:to>
                                    </p:animClr>
                                    <p:set>
                                      <p:cBhvr>
                                        <p:cTn id="36" dur="500" fill="hold"/>
                                        <p:tgtEl>
                                          <p:spTgt spid="74755">
                                            <p:txEl>
                                              <p:pRg st="5" end="5"/>
                                            </p:txEl>
                                          </p:spTgt>
                                        </p:tgtEl>
                                        <p:attrNameLst>
                                          <p:attrName>fill.type</p:attrName>
                                        </p:attrNameLst>
                                      </p:cBhvr>
                                      <p:to>
                                        <p:strVal val="solid"/>
                                      </p:to>
                                    </p:set>
                                    <p:set>
                                      <p:cBhvr>
                                        <p:cTn id="37" dur="500" fill="hold"/>
                                        <p:tgtEl>
                                          <p:spTgt spid="74755">
                                            <p:txEl>
                                              <p:pRg st="5" end="5"/>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74755">
                                            <p:txEl>
                                              <p:pRg st="7" end="7"/>
                                            </p:txEl>
                                          </p:spTgt>
                                        </p:tgtEl>
                                        <p:attrNameLst>
                                          <p:attrName>style.color</p:attrName>
                                        </p:attrNameLst>
                                      </p:cBhvr>
                                      <p:to>
                                        <a:schemeClr val="tx1"/>
                                      </p:to>
                                    </p:animClr>
                                    <p:animClr clrSpc="rgb" dir="cw">
                                      <p:cBhvr>
                                        <p:cTn id="42" dur="500" fill="hold"/>
                                        <p:tgtEl>
                                          <p:spTgt spid="74755">
                                            <p:txEl>
                                              <p:pRg st="7" end="7"/>
                                            </p:txEl>
                                          </p:spTgt>
                                        </p:tgtEl>
                                        <p:attrNameLst>
                                          <p:attrName>fillcolor</p:attrName>
                                        </p:attrNameLst>
                                      </p:cBhvr>
                                      <p:to>
                                        <a:schemeClr val="tx1"/>
                                      </p:to>
                                    </p:animClr>
                                    <p:set>
                                      <p:cBhvr>
                                        <p:cTn id="43" dur="500" fill="hold"/>
                                        <p:tgtEl>
                                          <p:spTgt spid="74755">
                                            <p:txEl>
                                              <p:pRg st="7" end="7"/>
                                            </p:txEl>
                                          </p:spTgt>
                                        </p:tgtEl>
                                        <p:attrNameLst>
                                          <p:attrName>fill.type</p:attrName>
                                        </p:attrNameLst>
                                      </p:cBhvr>
                                      <p:to>
                                        <p:strVal val="solid"/>
                                      </p:to>
                                    </p:set>
                                    <p:set>
                                      <p:cBhvr>
                                        <p:cTn id="44" dur="500" fill="hold"/>
                                        <p:tgtEl>
                                          <p:spTgt spid="74755">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F8417A-0B14-401D-8FCE-758FF0EB5337}" type="slidenum">
              <a:rPr lang="it-IT" altLang="it-IT" smtClean="0"/>
              <a:pPr eaLnBrk="1" hangingPunct="1"/>
              <a:t>9</a:t>
            </a:fld>
            <a:endParaRPr lang="it-IT" altLang="it-IT" smtClean="0"/>
          </a:p>
        </p:txBody>
      </p:sp>
      <p:sp>
        <p:nvSpPr>
          <p:cNvPr id="49155" name="Rectangle 2"/>
          <p:cNvSpPr>
            <a:spLocks noGrp="1" noChangeArrowheads="1"/>
          </p:cNvSpPr>
          <p:nvPr>
            <p:ph type="title"/>
          </p:nvPr>
        </p:nvSpPr>
        <p:spPr/>
        <p:txBody>
          <a:bodyPr>
            <a:normAutofit fontScale="90000"/>
          </a:bodyPr>
          <a:lstStyle/>
          <a:p>
            <a:pPr eaLnBrk="1" hangingPunct="1"/>
            <a:r>
              <a:rPr lang="it-IT" altLang="it-IT" b="1" dirty="0" smtClean="0"/>
              <a:t>Interattività</a:t>
            </a:r>
            <a:r>
              <a:rPr lang="it-IT" altLang="it-IT" sz="4000" dirty="0" smtClean="0"/>
              <a:t/>
            </a:r>
            <a:br>
              <a:rPr lang="it-IT" altLang="it-IT" sz="4000" dirty="0" smtClean="0"/>
            </a:br>
            <a:endParaRPr lang="it-IT" altLang="it-IT" sz="4000" dirty="0" smtClean="0"/>
          </a:p>
        </p:txBody>
      </p:sp>
      <p:sp>
        <p:nvSpPr>
          <p:cNvPr id="75779" name="Rectangle 3"/>
          <p:cNvSpPr>
            <a:spLocks noGrp="1" noChangeArrowheads="1"/>
          </p:cNvSpPr>
          <p:nvPr>
            <p:ph type="body" idx="1"/>
          </p:nvPr>
        </p:nvSpPr>
        <p:spPr>
          <a:xfrm>
            <a:off x="251520" y="1196752"/>
            <a:ext cx="8435280" cy="4929411"/>
          </a:xfrm>
        </p:spPr>
        <p:txBody>
          <a:bodyPr/>
          <a:lstStyle/>
          <a:p>
            <a:pPr eaLnBrk="1" hangingPunct="1"/>
            <a:r>
              <a:rPr lang="it-IT" altLang="it-IT" sz="3600" dirty="0" smtClean="0"/>
              <a:t>All’azione segue un’informazione, un feedback:</a:t>
            </a:r>
          </a:p>
          <a:p>
            <a:pPr eaLnBrk="1" hangingPunct="1"/>
            <a:endParaRPr lang="it-IT" altLang="it-IT" sz="3600" dirty="0" smtClean="0"/>
          </a:p>
          <a:p>
            <a:pPr lvl="1" eaLnBrk="1" hangingPunct="1"/>
            <a:r>
              <a:rPr lang="it-IT" altLang="it-IT" sz="3600" dirty="0" smtClean="0"/>
              <a:t> estrinseco</a:t>
            </a:r>
            <a:r>
              <a:rPr lang="it-IT" altLang="it-IT" sz="3200" dirty="0" smtClean="0"/>
              <a:t>, come un applauso, una lode, un commento..</a:t>
            </a:r>
          </a:p>
          <a:p>
            <a:pPr lvl="1" eaLnBrk="1" hangingPunct="1"/>
            <a:r>
              <a:rPr lang="it-IT" altLang="it-IT" sz="3600" smtClean="0"/>
              <a:t>intrinseco</a:t>
            </a:r>
            <a:r>
              <a:rPr lang="it-IT" altLang="it-IT" sz="3600" dirty="0" smtClean="0"/>
              <a:t>: vedere il r</a:t>
            </a:r>
            <a:r>
              <a:rPr lang="it-IT" altLang="it-IT" sz="3200" dirty="0" smtClean="0"/>
              <a:t>isultato di una azione (un goal come risultato del tirare la palla.</a:t>
            </a:r>
          </a:p>
          <a:p>
            <a:pPr eaLnBrk="1" hangingPunct="1"/>
            <a:endParaRPr lang="it-IT" altLang="it-IT" sz="2800" dirty="0" smtClean="0"/>
          </a:p>
        </p:txBody>
      </p:sp>
    </p:spTree>
    <p:extLst>
      <p:ext uri="{BB962C8B-B14F-4D97-AF65-F5344CB8AC3E}">
        <p14:creationId xmlns:p14="http://schemas.microsoft.com/office/powerpoint/2010/main" val="1583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5779">
                                            <p:txEl>
                                              <p:pRg st="0" end="0"/>
                                            </p:txEl>
                                          </p:spTgt>
                                        </p:tgtEl>
                                        <p:attrNameLst>
                                          <p:attrName>style.color</p:attrName>
                                        </p:attrNameLst>
                                      </p:cBhvr>
                                      <p:to>
                                        <a:schemeClr val="tx1"/>
                                      </p:to>
                                    </p:animClr>
                                    <p:animClr clrSpc="rgb" dir="cw">
                                      <p:cBhvr>
                                        <p:cTn id="7" dur="500" fill="hold"/>
                                        <p:tgtEl>
                                          <p:spTgt spid="75779">
                                            <p:txEl>
                                              <p:pRg st="0" end="0"/>
                                            </p:txEl>
                                          </p:spTgt>
                                        </p:tgtEl>
                                        <p:attrNameLst>
                                          <p:attrName>fillcolor</p:attrName>
                                        </p:attrNameLst>
                                      </p:cBhvr>
                                      <p:to>
                                        <a:schemeClr val="tx1"/>
                                      </p:to>
                                    </p:animClr>
                                    <p:set>
                                      <p:cBhvr>
                                        <p:cTn id="8" dur="500" fill="hold"/>
                                        <p:tgtEl>
                                          <p:spTgt spid="75779">
                                            <p:txEl>
                                              <p:pRg st="0" end="0"/>
                                            </p:txEl>
                                          </p:spTgt>
                                        </p:tgtEl>
                                        <p:attrNameLst>
                                          <p:attrName>fill.type</p:attrName>
                                        </p:attrNameLst>
                                      </p:cBhvr>
                                      <p:to>
                                        <p:strVal val="solid"/>
                                      </p:to>
                                    </p:set>
                                    <p:set>
                                      <p:cBhvr>
                                        <p:cTn id="9" dur="500" fill="hold"/>
                                        <p:tgtEl>
                                          <p:spTgt spid="75779">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75779">
                                            <p:txEl>
                                              <p:pRg st="2" end="2"/>
                                            </p:txEl>
                                          </p:spTgt>
                                        </p:tgtEl>
                                        <p:attrNameLst>
                                          <p:attrName>style.color</p:attrName>
                                        </p:attrNameLst>
                                      </p:cBhvr>
                                      <p:to>
                                        <a:schemeClr val="tx1"/>
                                      </p:to>
                                    </p:animClr>
                                    <p:animClr clrSpc="rgb" dir="cw">
                                      <p:cBhvr>
                                        <p:cTn id="14" dur="500" fill="hold"/>
                                        <p:tgtEl>
                                          <p:spTgt spid="75779">
                                            <p:txEl>
                                              <p:pRg st="2" end="2"/>
                                            </p:txEl>
                                          </p:spTgt>
                                        </p:tgtEl>
                                        <p:attrNameLst>
                                          <p:attrName>fillcolor</p:attrName>
                                        </p:attrNameLst>
                                      </p:cBhvr>
                                      <p:to>
                                        <a:schemeClr val="tx1"/>
                                      </p:to>
                                    </p:animClr>
                                    <p:set>
                                      <p:cBhvr>
                                        <p:cTn id="15" dur="500" fill="hold"/>
                                        <p:tgtEl>
                                          <p:spTgt spid="75779">
                                            <p:txEl>
                                              <p:pRg st="2" end="2"/>
                                            </p:txEl>
                                          </p:spTgt>
                                        </p:tgtEl>
                                        <p:attrNameLst>
                                          <p:attrName>fill.type</p:attrName>
                                        </p:attrNameLst>
                                      </p:cBhvr>
                                      <p:to>
                                        <p:strVal val="solid"/>
                                      </p:to>
                                    </p:set>
                                    <p:set>
                                      <p:cBhvr>
                                        <p:cTn id="16" dur="500" fill="hold"/>
                                        <p:tgtEl>
                                          <p:spTgt spid="75779">
                                            <p:txEl>
                                              <p:pRg st="2" end="2"/>
                                            </p:txEl>
                                          </p:spTgt>
                                        </p:tgtEl>
                                        <p:attrNameLst>
                                          <p:attrName>fill.on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75779">
                                            <p:txEl>
                                              <p:pRg st="3" end="3"/>
                                            </p:txEl>
                                          </p:spTgt>
                                        </p:tgtEl>
                                        <p:attrNameLst>
                                          <p:attrName>style.color</p:attrName>
                                        </p:attrNameLst>
                                      </p:cBhvr>
                                      <p:to>
                                        <a:schemeClr val="tx1"/>
                                      </p:to>
                                    </p:animClr>
                                    <p:animClr clrSpc="rgb" dir="cw">
                                      <p:cBhvr>
                                        <p:cTn id="21" dur="500" fill="hold"/>
                                        <p:tgtEl>
                                          <p:spTgt spid="75779">
                                            <p:txEl>
                                              <p:pRg st="3" end="3"/>
                                            </p:txEl>
                                          </p:spTgt>
                                        </p:tgtEl>
                                        <p:attrNameLst>
                                          <p:attrName>fillcolor</p:attrName>
                                        </p:attrNameLst>
                                      </p:cBhvr>
                                      <p:to>
                                        <a:schemeClr val="tx1"/>
                                      </p:to>
                                    </p:animClr>
                                    <p:set>
                                      <p:cBhvr>
                                        <p:cTn id="22" dur="500" fill="hold"/>
                                        <p:tgtEl>
                                          <p:spTgt spid="75779">
                                            <p:txEl>
                                              <p:pRg st="3" end="3"/>
                                            </p:txEl>
                                          </p:spTgt>
                                        </p:tgtEl>
                                        <p:attrNameLst>
                                          <p:attrName>fill.type</p:attrName>
                                        </p:attrNameLst>
                                      </p:cBhvr>
                                      <p:to>
                                        <p:strVal val="solid"/>
                                      </p:to>
                                    </p:set>
                                    <p:set>
                                      <p:cBhvr>
                                        <p:cTn id="23" dur="500" fill="hold"/>
                                        <p:tgtEl>
                                          <p:spTgt spid="75779">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2164</Words>
  <Application>Microsoft Office PowerPoint</Application>
  <PresentationFormat>Presentazione su schermo (4:3)</PresentationFormat>
  <Paragraphs>374</Paragraphs>
  <Slides>59</Slides>
  <Notes>0</Notes>
  <HiddenSlides>0</HiddenSlides>
  <MMClips>0</MMClips>
  <ScaleCrop>false</ScaleCrop>
  <HeadingPairs>
    <vt:vector size="4" baseType="variant">
      <vt:variant>
        <vt:lpstr>Tema</vt:lpstr>
      </vt:variant>
      <vt:variant>
        <vt:i4>1</vt:i4>
      </vt:variant>
      <vt:variant>
        <vt:lpstr>Titoli diapositive</vt:lpstr>
      </vt:variant>
      <vt:variant>
        <vt:i4>59</vt:i4>
      </vt:variant>
    </vt:vector>
  </HeadingPairs>
  <TitlesOfParts>
    <vt:vector size="60" baseType="lpstr">
      <vt:lpstr>Tema di Office</vt:lpstr>
      <vt:lpstr>Un framework per l’analisi dell’interazione</vt:lpstr>
      <vt:lpstr>Presentazione standard di PowerPoint</vt:lpstr>
      <vt:lpstr> Il dialogo iterativo  </vt:lpstr>
      <vt:lpstr>Presentazione standard di PowerPoint</vt:lpstr>
      <vt:lpstr>Presentazione standard di PowerPoint</vt:lpstr>
      <vt:lpstr>Conversational framework </vt:lpstr>
      <vt:lpstr>Adattività</vt:lpstr>
      <vt:lpstr>Discorsività</vt:lpstr>
      <vt:lpstr>Interattività </vt:lpstr>
      <vt:lpstr>Riflessività</vt:lpstr>
      <vt:lpstr>Presentazione standard di PowerPoint</vt:lpstr>
      <vt:lpstr>I media narrativi: Lezione, testo, audio, audiocassette, televisione, video  e cd…. </vt:lpstr>
      <vt:lpstr>Lezione </vt:lpstr>
      <vt:lpstr>Per aumentare discorsività e interattività</vt:lpstr>
      <vt:lpstr>Migliorabile?</vt:lpstr>
      <vt:lpstr>Presentazione standard di PowerPoint</vt:lpstr>
      <vt:lpstr>Mindwondering </vt:lpstr>
      <vt:lpstr>Esperimento 1 </vt:lpstr>
      <vt:lpstr>Procedure </vt:lpstr>
      <vt:lpstr>Presentazione standard di PowerPoint</vt:lpstr>
      <vt:lpstr>Stai facendo MW?</vt:lpstr>
      <vt:lpstr>Secondo esperimento </vt:lpstr>
      <vt:lpstr> Testi, stampa </vt:lpstr>
      <vt:lpstr> il libro</vt:lpstr>
      <vt:lpstr>PERO’… </vt:lpstr>
      <vt:lpstr>Kozma (1991)  </vt:lpstr>
      <vt:lpstr>È migliorabile?</vt:lpstr>
      <vt:lpstr>Siamo buoni lettori?</vt:lpstr>
      <vt:lpstr>Siamo buoni lettori? leggiamo il web/il testo con disattenzione, come ha dimostrato Nielsen evidenziando il pattern a F (F for Fast) con pochi sguardi orizzontali e verticali per cercare le notizie di interesse </vt:lpstr>
      <vt:lpstr>Siamo buoni lettori?</vt:lpstr>
      <vt:lpstr>light reader, come dimostra ad esempio la ricerca sulla lettura delle News Online del Media Management Center: http://www.naafoundation.org/Research/Foundation/Youth-Content/Teens-Know-What-They-Want-From-Online-News.aspx</vt:lpstr>
      <vt:lpstr>Multitasking  a volte è facile (abbiamo molti automatismi),  a volte disturba. Per esempio disturba usare il laptop per scrivere ecc. durante l’ascolto di una lezione.</vt:lpstr>
      <vt:lpstr>La comprensione dipende da</vt:lpstr>
      <vt:lpstr>Riguarda ogni età e condizione</vt:lpstr>
      <vt:lpstr>Contrapposizione Come aumentare la profondità dell’elaborazione? </vt:lpstr>
      <vt:lpstr>Due diverse congetture</vt:lpstr>
      <vt:lpstr>Presentazione standard di PowerPoint</vt:lpstr>
      <vt:lpstr>Diemand-Yauman et al. 2011 </vt:lpstr>
      <vt:lpstr>Diemand-Yauman et al. 2011 </vt:lpstr>
      <vt:lpstr>Diemand-Yauman et al. 2011 </vt:lpstr>
      <vt:lpstr>metodo</vt:lpstr>
      <vt:lpstr>Presentazione standard di PowerPoint</vt:lpstr>
      <vt:lpstr>3. Results and discussion </vt:lpstr>
      <vt:lpstr>Presentazione standard di PowerPoint</vt:lpstr>
      <vt:lpstr>Linee guida per l’accessibilità alle informazioni  su web per i lettori con dislessia</vt:lpstr>
      <vt:lpstr>Il problema</vt:lpstr>
      <vt:lpstr>Presentazione standard di PowerPoint</vt:lpstr>
      <vt:lpstr>Cosa è la dislessia</vt:lpstr>
      <vt:lpstr>Soggetti </vt:lpstr>
      <vt:lpstr>Modifiche indagate</vt:lpstr>
      <vt:lpstr>Strumenti di indagine</vt:lpstr>
      <vt:lpstr>Misurazioni </vt:lpstr>
      <vt:lpstr>Risultati </vt:lpstr>
      <vt:lpstr>Risultati (2) </vt:lpstr>
      <vt:lpstr>Linee-guida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Gisella</dc:creator>
  <cp:lastModifiedBy>Acer</cp:lastModifiedBy>
  <cp:revision>60</cp:revision>
  <dcterms:created xsi:type="dcterms:W3CDTF">2013-09-21T16:09:32Z</dcterms:created>
  <dcterms:modified xsi:type="dcterms:W3CDTF">2019-10-24T08:32:53Z</dcterms:modified>
</cp:coreProperties>
</file>