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06" r:id="rId2"/>
    <p:sldId id="310" r:id="rId3"/>
    <p:sldId id="258" r:id="rId4"/>
    <p:sldId id="259" r:id="rId5"/>
    <p:sldId id="260" r:id="rId6"/>
    <p:sldId id="261" r:id="rId7"/>
    <p:sldId id="312" r:id="rId8"/>
    <p:sldId id="311" r:id="rId9"/>
    <p:sldId id="313" r:id="rId10"/>
    <p:sldId id="262" r:id="rId11"/>
    <p:sldId id="318" r:id="rId12"/>
    <p:sldId id="324" r:id="rId13"/>
    <p:sldId id="325" r:id="rId14"/>
    <p:sldId id="314" r:id="rId15"/>
    <p:sldId id="263" r:id="rId16"/>
    <p:sldId id="264" r:id="rId17"/>
    <p:sldId id="315" r:id="rId18"/>
    <p:sldId id="266" r:id="rId19"/>
    <p:sldId id="267" r:id="rId20"/>
    <p:sldId id="269" r:id="rId21"/>
    <p:sldId id="289" r:id="rId22"/>
    <p:sldId id="290" r:id="rId23"/>
    <p:sldId id="291" r:id="rId24"/>
    <p:sldId id="293" r:id="rId25"/>
    <p:sldId id="295" r:id="rId26"/>
    <p:sldId id="296" r:id="rId27"/>
    <p:sldId id="297" r:id="rId28"/>
    <p:sldId id="298" r:id="rId29"/>
    <p:sldId id="288" r:id="rId30"/>
    <p:sldId id="300" r:id="rId31"/>
    <p:sldId id="301" r:id="rId32"/>
    <p:sldId id="319" r:id="rId33"/>
    <p:sldId id="320" r:id="rId34"/>
    <p:sldId id="299" r:id="rId35"/>
    <p:sldId id="307" r:id="rId36"/>
    <p:sldId id="322" r:id="rId37"/>
    <p:sldId id="304" r:id="rId38"/>
    <p:sldId id="321" r:id="rId39"/>
    <p:sldId id="303" r:id="rId40"/>
    <p:sldId id="302" r:id="rId41"/>
    <p:sldId id="316" r:id="rId42"/>
    <p:sldId id="305" r:id="rId43"/>
    <p:sldId id="317" r:id="rId44"/>
    <p:sldId id="309" r:id="rId45"/>
    <p:sldId id="323" r:id="rId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7537B-4102-4AC0-92B1-82F5C9C625B0}" type="datetimeFigureOut">
              <a:rPr lang="it-IT" smtClean="0"/>
              <a:pPr/>
              <a:t>06/10/2016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5B640-E1FC-4D88-BDA9-44B936403F61}" type="slidenum">
              <a:rPr lang="it-IT" smtClean="0"/>
              <a:pPr/>
              <a:t>‹N›</a:t>
            </a:fld>
            <a:endParaRPr lang="it-IT"/>
          </a:p>
        </p:txBody>
      </p:sp>
    </p:spTree>
    <p:extLst>
      <p:ext uri="{BB962C8B-B14F-4D97-AF65-F5344CB8AC3E}">
        <p14:creationId xmlns="" xmlns:p14="http://schemas.microsoft.com/office/powerpoint/2010/main" val="423338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296AB2B-A4D6-43E3-9F67-F9BA63A9B08D}" type="datetime1">
              <a:rPr lang="it-IT" smtClean="0"/>
              <a:pPr/>
              <a:t>06/10/2016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5A0C2BD-CD99-4D83-BA21-6F629E7C9234}" type="datetime1">
              <a:rPr lang="it-IT" smtClean="0"/>
              <a:pPr/>
              <a:t>06/10/2016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5A051B-956F-4CC3-83F9-0BE011C74B49}" type="datetime1">
              <a:rPr lang="it-IT" smtClean="0"/>
              <a:pPr/>
              <a:t>06/10/2016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0DAEB07-0C73-4403-9FB6-1997F0C500AB}" type="datetime1">
              <a:rPr lang="it-IT" smtClean="0"/>
              <a:pPr/>
              <a:t>06/10/2016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65799BC-88F9-4CB6-A843-ADBF1F48DCDA}" type="datetime1">
              <a:rPr lang="it-IT" smtClean="0"/>
              <a:pPr/>
              <a:t>06/10/2016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13E4A2B-A0DA-4E06-B384-56FFC4B2B722}" type="datetime1">
              <a:rPr lang="it-IT" smtClean="0"/>
              <a:pPr/>
              <a:t>06/10/2016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E0B2A70-5A99-456B-A2D7-AC2AE8951EE9}" type="datetime1">
              <a:rPr lang="it-IT" smtClean="0"/>
              <a:pPr/>
              <a:t>06/10/2016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6A51725-4C26-40B6-A473-148C4007A69B}" type="datetime1">
              <a:rPr lang="it-IT" smtClean="0"/>
              <a:pPr/>
              <a:t>06/10/2016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87BD3CC-33DC-4095-A218-EAAB2295EE5F}" type="datetime1">
              <a:rPr lang="it-IT" smtClean="0"/>
              <a:pPr/>
              <a:t>06/10/2016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FD7F1DA-1CA7-4270-941D-80666D321552}" type="datetime1">
              <a:rPr lang="it-IT" smtClean="0"/>
              <a:pPr/>
              <a:t>06/10/2016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4EA3442-19D3-4723-8CFA-18CA61039AC1}" type="datetime1">
              <a:rPr lang="it-IT" smtClean="0"/>
              <a:pPr/>
              <a:t>06/10/2016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E926C-25DB-47F9-AF4F-0DF8672EE5E2}" type="datetime1">
              <a:rPr lang="it-IT" smtClean="0"/>
              <a:pPr/>
              <a:t>06/10/2016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queendom.com/tests/access_page/index.htm?idRegTest=111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ngroup.com/articles/website-reading/" TargetMode="External"/><Relationship Id="rId2" Type="http://schemas.openxmlformats.org/officeDocument/2006/relationships/hyperlink" Target="http://www.nngroup.com/art" TargetMode="External"/><Relationship Id="rId1" Type="http://schemas.openxmlformats.org/officeDocument/2006/relationships/slideLayout" Target="../slideLayouts/slideLayout2.xml"/><Relationship Id="rId4" Type="http://schemas.openxmlformats.org/officeDocument/2006/relationships/hyperlink" Target="http://erictremblay.blogspot.it/2013/11/6-to-7-minutes-of-instructional-video.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ted.com/playlists/182/talks_from_inspiring_teachers?utm_source=newsletter_weekly_2015-09-26&amp;utm_campaign=newsletter_weekly&amp;utm_medium=email&amp;utm_content=playlist_button"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edx.org/blog/optimal-video-length-student-engagement"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hyperlink" Target="http://www.nngroup.com/articles/author/jakob-nielse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nngroup.com/articles/author/jakob-nielsen/" TargetMode="External"/><Relationship Id="rId2" Type="http://schemas.openxmlformats.org/officeDocument/2006/relationships/hyperlink" Target="http://www.nngroup.com/articles/author/hoa-loranger/" TargetMode="External"/><Relationship Id="rId1" Type="http://schemas.openxmlformats.org/officeDocument/2006/relationships/slideLayout" Target="../slideLayouts/slideLayout2.xml"/><Relationship Id="rId4" Type="http://schemas.openxmlformats.org/officeDocument/2006/relationships/hyperlink" Target="http://www.nngroup.com/articles/usability-of-websites-for-teenagers/" TargetMode="External"/></Relationships>
</file>

<file path=ppt/slides/_rels/slide43.xml.rels><?xml version="1.0" encoding="UTF-8" standalone="yes"?>
<Relationships xmlns="http://schemas.openxmlformats.org/package/2006/relationships"><Relationship Id="rId3" Type="http://schemas.openxmlformats.org/officeDocument/2006/relationships/package" Target="../embeddings/Documento_di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aXV-yaFmQNk" TargetMode="External"/><Relationship Id="rId2" Type="http://schemas.openxmlformats.org/officeDocument/2006/relationships/hyperlink" Target="https://prezi.com/c2dn7lls4rsc/paperless-living/?rc=bl0eng0preziofthemont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dorigami.wikispaces.com/file/view/PRENSKY+-+DIGITAL+NATIVES+AND+IMMIGRANTS+1.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dorigami.wikispaces.com/file/view/Jukes+-+Understanding+Digital+Kids.pdf" TargetMode="External"/><Relationship Id="rId2" Type="http://schemas.openxmlformats.org/officeDocument/2006/relationships/hyperlink" Target="http://en.wikipedia.org/wiki/Generation_C"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A chi ci rivolgiamo?</a:t>
            </a:r>
            <a:endParaRPr lang="it-IT" dirty="0"/>
          </a:p>
        </p:txBody>
      </p:sp>
      <p:sp>
        <p:nvSpPr>
          <p:cNvPr id="3" name="Sottotitolo 2"/>
          <p:cNvSpPr>
            <a:spLocks noGrp="1"/>
          </p:cNvSpPr>
          <p:nvPr>
            <p:ph type="subTitle" idx="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a:t>
            </a:fld>
            <a:endParaRPr lang="it-IT"/>
          </a:p>
        </p:txBody>
      </p:sp>
    </p:spTree>
    <p:extLst>
      <p:ext uri="{BB962C8B-B14F-4D97-AF65-F5344CB8AC3E}">
        <p14:creationId xmlns="" xmlns:p14="http://schemas.microsoft.com/office/powerpoint/2010/main" val="2493051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Più intelligenti?</a:t>
            </a:r>
            <a:endParaRPr lang="it-IT" dirty="0"/>
          </a:p>
        </p:txBody>
      </p:sp>
      <p:sp>
        <p:nvSpPr>
          <p:cNvPr id="6" name="Segnaposto contenuto 5"/>
          <p:cNvSpPr>
            <a:spLocks noGrp="1"/>
          </p:cNvSpPr>
          <p:nvPr>
            <p:ph idx="1"/>
          </p:nvPr>
        </p:nvSpPr>
        <p:spPr/>
        <p:txBody>
          <a:bodyPr/>
          <a:lstStyle/>
          <a:p>
            <a:r>
              <a:rPr lang="en-US" sz="2400" dirty="0"/>
              <a:t>Patricia M. Greenfield JANUARY 2009Technology and Informal </a:t>
            </a:r>
            <a:r>
              <a:rPr lang="en-US" sz="2400" dirty="0" err="1"/>
              <a:t>Education:What</a:t>
            </a:r>
            <a:r>
              <a:rPr lang="en-US" sz="2400" dirty="0"/>
              <a:t> Is Taught, What Is Learned </a:t>
            </a:r>
            <a:r>
              <a:rPr lang="en-US" sz="2400" dirty="0" smtClean="0"/>
              <a:t>ww.sciencemag.org </a:t>
            </a:r>
            <a:r>
              <a:rPr lang="en-US" sz="2400" dirty="0"/>
              <a:t>SCIENCE VOL 323 2 </a:t>
            </a:r>
            <a:endParaRPr lang="it-IT" sz="2400" dirty="0"/>
          </a:p>
          <a:p>
            <a:endParaRPr lang="it-IT"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7185" y="2902874"/>
            <a:ext cx="3816424" cy="3390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Segnaposto numero diapositiva 6"/>
          <p:cNvSpPr>
            <a:spLocks noGrp="1"/>
          </p:cNvSpPr>
          <p:nvPr>
            <p:ph type="sldNum" sz="quarter" idx="12"/>
          </p:nvPr>
        </p:nvSpPr>
        <p:spPr/>
        <p:txBody>
          <a:bodyPr/>
          <a:lstStyle/>
          <a:p>
            <a:fld id="{E7A41E1B-4F70-4964-A407-84C68BE8251C}" type="slidenum">
              <a:rPr lang="it-IT" smtClean="0"/>
              <a:pPr/>
              <a:t>10</a:t>
            </a:fld>
            <a:endParaRPr lang="it-IT"/>
          </a:p>
        </p:txBody>
      </p:sp>
      <p:sp>
        <p:nvSpPr>
          <p:cNvPr id="2" name="CasellaDiTesto 1"/>
          <p:cNvSpPr txBox="1"/>
          <p:nvPr/>
        </p:nvSpPr>
        <p:spPr>
          <a:xfrm>
            <a:off x="5148064" y="3501008"/>
            <a:ext cx="2808312" cy="3323987"/>
          </a:xfrm>
          <a:prstGeom prst="rect">
            <a:avLst/>
          </a:prstGeom>
          <a:noFill/>
        </p:spPr>
        <p:txBody>
          <a:bodyPr wrap="square" rtlCol="0">
            <a:spAutoFit/>
          </a:bodyPr>
          <a:lstStyle/>
          <a:p>
            <a:r>
              <a:rPr lang="it-IT" sz="2400" dirty="0" smtClean="0"/>
              <a:t>Crescita performance intellettiva da 100 anni</a:t>
            </a:r>
          </a:p>
          <a:p>
            <a:r>
              <a:rPr lang="it-IT" sz="2400" dirty="0" smtClean="0"/>
              <a:t>Test non verbali, visivi ma non solo</a:t>
            </a:r>
          </a:p>
          <a:p>
            <a:r>
              <a:rPr lang="it-IT" sz="2400" dirty="0" smtClean="0"/>
              <a:t>Per alimentazione, educazione, ecc.</a:t>
            </a:r>
          </a:p>
          <a:p>
            <a:endParaRPr lang="it-IT" dirty="0"/>
          </a:p>
        </p:txBody>
      </p:sp>
    </p:spTree>
    <p:extLst>
      <p:ext uri="{BB962C8B-B14F-4D97-AF65-F5344CB8AC3E}">
        <p14:creationId xmlns="" xmlns:p14="http://schemas.microsoft.com/office/powerpoint/2010/main" val="3703766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it-IT" dirty="0">
                <a:hlinkClick r:id="rId2"/>
              </a:rPr>
              <a:t>http://</a:t>
            </a:r>
            <a:r>
              <a:rPr lang="it-IT" dirty="0" smtClean="0">
                <a:hlinkClick r:id="rId2"/>
              </a:rPr>
              <a:t>www.queendom.com/tests/access_page/index.htm?idRegTest=1118</a:t>
            </a:r>
            <a:endParaRPr lang="it-IT" dirty="0" smtClean="0"/>
          </a:p>
          <a:p>
            <a:endParaRPr lang="it-IT" dirty="0"/>
          </a:p>
          <a:p>
            <a:r>
              <a:rPr lang="it-IT" dirty="0" smtClean="0"/>
              <a:t>(test </a:t>
            </a:r>
            <a:r>
              <a:rPr lang="it-IT" dirty="0" smtClean="0"/>
              <a:t>intelligenza </a:t>
            </a:r>
            <a:r>
              <a:rPr lang="it-IT" dirty="0" err="1" smtClean="0"/>
              <a:t>visuo-spaziale</a:t>
            </a:r>
            <a:r>
              <a:rPr lang="it-IT" dirty="0" smtClean="0"/>
              <a:t>)</a:t>
            </a:r>
          </a:p>
          <a:p>
            <a:endParaRPr lang="it-IT" dirty="0" smtClean="0"/>
          </a:p>
          <a:p>
            <a:r>
              <a:rPr lang="en-US" b="1" dirty="0" smtClean="0"/>
              <a:t>Visual-Spatial Intelligence Test</a:t>
            </a:r>
            <a:r>
              <a:rPr lang="en-US" dirty="0" smtClean="0"/>
              <a:t> Can you do 3D puzzles...without using your hands? Our visual-spatial intelligence test assesses your ability to mentally manipulate 3D objects, a skill that has practical significance in everyday life and in the workplace. Find out if your brain can flip, rotate, and piece together these images - and have fun doing it!</a:t>
            </a:r>
          </a:p>
          <a:p>
            <a:r>
              <a:rPr lang="en-US" dirty="0" smtClean="0"/>
              <a:t>The following IQ test is designed to test your visual and perceptual abilities, as well as your abstract reasoning. The questions are ordered in terms of difficulty</a:t>
            </a:r>
            <a:r>
              <a:rPr lang="en-US" dirty="0" smtClean="0"/>
              <a:t>.</a:t>
            </a:r>
            <a:endParaRPr lang="en-US" dirty="0" smtClean="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11</a:t>
            </a:fld>
            <a:endParaRPr lang="it-IT"/>
          </a:p>
        </p:txBody>
      </p:sp>
    </p:spTree>
    <p:extLst>
      <p:ext uri="{BB962C8B-B14F-4D97-AF65-F5344CB8AC3E}">
        <p14:creationId xmlns="" xmlns:p14="http://schemas.microsoft.com/office/powerpoint/2010/main" val="1962561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12</a:t>
            </a:fld>
            <a:endParaRPr lang="it-IT"/>
          </a:p>
        </p:txBody>
      </p:sp>
      <p:pic>
        <p:nvPicPr>
          <p:cNvPr id="64514" name="Picture 2"/>
          <p:cNvPicPr>
            <a:picLocks noGrp="1" noChangeAspect="1" noChangeArrowheads="1"/>
          </p:cNvPicPr>
          <p:nvPr>
            <p:ph idx="1"/>
          </p:nvPr>
        </p:nvPicPr>
        <p:blipFill>
          <a:blip r:embed="rId2" cstate="print"/>
          <a:srcRect/>
          <a:stretch>
            <a:fillRect/>
          </a:stretch>
        </p:blipFill>
        <p:spPr bwMode="auto">
          <a:xfrm>
            <a:off x="958579" y="692696"/>
            <a:ext cx="6198541" cy="530807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13</a:t>
            </a:fld>
            <a:endParaRPr lang="it-IT"/>
          </a:p>
        </p:txBody>
      </p:sp>
      <p:pic>
        <p:nvPicPr>
          <p:cNvPr id="65538" name="Picture 2"/>
          <p:cNvPicPr>
            <a:picLocks noGrp="1" noChangeAspect="1" noChangeArrowheads="1"/>
          </p:cNvPicPr>
          <p:nvPr>
            <p:ph idx="1"/>
          </p:nvPr>
        </p:nvPicPr>
        <p:blipFill>
          <a:blip r:embed="rId2" cstate="print"/>
          <a:srcRect/>
          <a:stretch>
            <a:fillRect/>
          </a:stretch>
        </p:blipFill>
        <p:spPr bwMode="auto">
          <a:xfrm>
            <a:off x="814448" y="1124744"/>
            <a:ext cx="7429960" cy="541482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Come? Perché?</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14</a:t>
            </a:fld>
            <a:endParaRPr lang="it-IT"/>
          </a:p>
        </p:txBody>
      </p:sp>
      <p:pic>
        <p:nvPicPr>
          <p:cNvPr id="5"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628800"/>
            <a:ext cx="3765594"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4932040" y="1988840"/>
            <a:ext cx="3168352" cy="1938992"/>
          </a:xfrm>
          <a:prstGeom prst="rect">
            <a:avLst/>
          </a:prstGeom>
          <a:noFill/>
        </p:spPr>
        <p:txBody>
          <a:bodyPr wrap="square" rtlCol="0">
            <a:spAutoFit/>
          </a:bodyPr>
          <a:lstStyle/>
          <a:p>
            <a:r>
              <a:rPr lang="it-IT" sz="2400" dirty="0" smtClean="0"/>
              <a:t>Matrici di </a:t>
            </a:r>
            <a:r>
              <a:rPr lang="it-IT" sz="2400" dirty="0" err="1" smtClean="0"/>
              <a:t>Raven</a:t>
            </a:r>
            <a:r>
              <a:rPr lang="it-IT" sz="2400" dirty="0" smtClean="0"/>
              <a:t> 1942 – 1992</a:t>
            </a:r>
          </a:p>
          <a:p>
            <a:endParaRPr lang="it-IT" sz="2400" dirty="0"/>
          </a:p>
          <a:p>
            <a:r>
              <a:rPr lang="it-IT" sz="2400" dirty="0" smtClean="0"/>
              <a:t>Sviluppo intelligenza visiva, spaziale</a:t>
            </a:r>
          </a:p>
        </p:txBody>
      </p:sp>
    </p:spTree>
    <p:extLst>
      <p:ext uri="{BB962C8B-B14F-4D97-AF65-F5344CB8AC3E}">
        <p14:creationId xmlns="" xmlns:p14="http://schemas.microsoft.com/office/powerpoint/2010/main" val="791666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Greenfield</a:t>
            </a:r>
            <a:r>
              <a:rPr lang="it-IT" dirty="0" smtClean="0"/>
              <a:t>, 2009</a:t>
            </a:r>
            <a:endParaRPr lang="it-IT" dirty="0"/>
          </a:p>
        </p:txBody>
      </p:sp>
      <p:sp>
        <p:nvSpPr>
          <p:cNvPr id="3" name="Segnaposto contenuto 2"/>
          <p:cNvSpPr>
            <a:spLocks noGrp="1"/>
          </p:cNvSpPr>
          <p:nvPr>
            <p:ph sz="half" idx="1"/>
          </p:nvPr>
        </p:nvSpPr>
        <p:spPr/>
        <p:txBody>
          <a:bodyPr/>
          <a:lstStyle/>
          <a:p>
            <a:r>
              <a:rPr lang="it-IT" dirty="0" smtClean="0"/>
              <a:t>Ambienti informali, tecnologie, tv e videogame</a:t>
            </a:r>
          </a:p>
          <a:p>
            <a:r>
              <a:rPr lang="it-IT" dirty="0" smtClean="0"/>
              <a:t>Aumenta la capacità di dividere l’attenzione, di fare multitasking</a:t>
            </a:r>
            <a:endParaRPr lang="it-IT" dirty="0"/>
          </a:p>
        </p:txBody>
      </p:sp>
      <p:sp>
        <p:nvSpPr>
          <p:cNvPr id="4" name="Segnaposto contenuto 3"/>
          <p:cNvSpPr>
            <a:spLocks noGrp="1"/>
          </p:cNvSpPr>
          <p:nvPr>
            <p:ph sz="half" idx="2"/>
          </p:nvPr>
        </p:nvSpPr>
        <p:spPr/>
        <p:txBody>
          <a:bodyPr/>
          <a:lstStyle/>
          <a:p>
            <a:r>
              <a:rPr lang="it-IT" dirty="0" smtClean="0"/>
              <a:t>MT: Effetti positivi e negativi</a:t>
            </a:r>
          </a:p>
          <a:p>
            <a:r>
              <a:rPr lang="it-IT" dirty="0" smtClean="0"/>
              <a:t>Dal testo </a:t>
            </a:r>
            <a:r>
              <a:rPr lang="it-IT" dirty="0" err="1" smtClean="0"/>
              <a:t>critical</a:t>
            </a:r>
            <a:r>
              <a:rPr lang="it-IT" dirty="0" smtClean="0"/>
              <a:t> </a:t>
            </a:r>
            <a:r>
              <a:rPr lang="it-IT" dirty="0" err="1" smtClean="0"/>
              <a:t>thinking</a:t>
            </a:r>
            <a:r>
              <a:rPr lang="it-IT" dirty="0" smtClean="0"/>
              <a:t>, riflessione…</a:t>
            </a:r>
            <a:endParaRPr lang="it-IT" dirty="0"/>
          </a:p>
        </p:txBody>
      </p:sp>
      <p:sp>
        <p:nvSpPr>
          <p:cNvPr id="5" name="Segnaposto numero diapositiva 4"/>
          <p:cNvSpPr>
            <a:spLocks noGrp="1"/>
          </p:cNvSpPr>
          <p:nvPr>
            <p:ph type="sldNum" sz="quarter" idx="12"/>
          </p:nvPr>
        </p:nvSpPr>
        <p:spPr/>
        <p:txBody>
          <a:bodyPr/>
          <a:lstStyle/>
          <a:p>
            <a:fld id="{E7A41E1B-4F70-4964-A407-84C68BE8251C}" type="slidenum">
              <a:rPr lang="it-IT" smtClean="0"/>
              <a:pPr/>
              <a:t>15</a:t>
            </a:fld>
            <a:endParaRPr lang="it-IT"/>
          </a:p>
        </p:txBody>
      </p:sp>
    </p:spTree>
    <p:extLst>
      <p:ext uri="{BB962C8B-B14F-4D97-AF65-F5344CB8AC3E}">
        <p14:creationId xmlns="" xmlns:p14="http://schemas.microsoft.com/office/powerpoint/2010/main" val="3029221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p:cNvPicPr>
          <p:nvPr>
            <p:ph sz="half" idx="1"/>
          </p:nvPr>
        </p:nvPicPr>
        <p:blipFill>
          <a:blip r:embed="rId2" cstate="print"/>
          <a:srcRect/>
          <a:stretch>
            <a:fillRect/>
          </a:stretch>
        </p:blipFill>
        <p:spPr bwMode="auto">
          <a:xfrm>
            <a:off x="457200" y="1268760"/>
            <a:ext cx="8219256" cy="4752528"/>
          </a:xfrm>
          <a:prstGeom prst="rect">
            <a:avLst/>
          </a:prstGeom>
          <a:noFill/>
          <a:ln w="9525">
            <a:noFill/>
            <a:miter lim="800000"/>
            <a:headEnd/>
            <a:tailEnd/>
          </a:ln>
        </p:spPr>
      </p:pic>
      <p:sp>
        <p:nvSpPr>
          <p:cNvPr id="6" name="Titolo 5"/>
          <p:cNvSpPr>
            <a:spLocks noGrp="1"/>
          </p:cNvSpPr>
          <p:nvPr>
            <p:ph type="title"/>
          </p:nvPr>
        </p:nvSpPr>
        <p:spPr/>
        <p:txBody>
          <a:bodyPr/>
          <a:lstStyle/>
          <a:p>
            <a:r>
              <a:rPr lang="it-IT" dirty="0" smtClean="0"/>
              <a:t>Più distratti?</a:t>
            </a:r>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pPr/>
              <a:t>16</a:t>
            </a:fld>
            <a:endParaRPr lang="it-IT"/>
          </a:p>
        </p:txBody>
      </p:sp>
    </p:spTree>
    <p:extLst>
      <p:ext uri="{BB962C8B-B14F-4D97-AF65-F5344CB8AC3E}">
        <p14:creationId xmlns="" xmlns:p14="http://schemas.microsoft.com/office/powerpoint/2010/main" val="1084550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Più tecnologici</a:t>
            </a:r>
            <a:r>
              <a:rPr lang="it-IT" dirty="0" smtClean="0"/>
              <a:t>?</a:t>
            </a:r>
            <a:br>
              <a:rPr lang="it-IT" dirty="0" smtClean="0"/>
            </a:br>
            <a:r>
              <a:rPr lang="it-IT" dirty="0" smtClean="0"/>
              <a:t>Dati ISTAT</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17</a:t>
            </a:fld>
            <a:endParaRPr lang="it-IT"/>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3524" y="2204864"/>
            <a:ext cx="8530526" cy="35857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37266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Digital divide</a:t>
            </a:r>
            <a:endParaRPr lang="it-IT" dirty="0"/>
          </a:p>
        </p:txBody>
      </p:sp>
      <p:sp>
        <p:nvSpPr>
          <p:cNvPr id="4" name="Segnaposto contenuto 3"/>
          <p:cNvSpPr>
            <a:spLocks noGrp="1"/>
          </p:cNvSpPr>
          <p:nvPr>
            <p:ph sz="half" idx="2"/>
          </p:nvPr>
        </p:nvSpPr>
        <p:spPr/>
        <p:txBody>
          <a:bodyPr/>
          <a:lstStyle/>
          <a:p>
            <a:r>
              <a:rPr lang="it-IT" dirty="0" smtClean="0"/>
              <a:t>Anziani</a:t>
            </a:r>
          </a:p>
          <a:p>
            <a:r>
              <a:rPr lang="it-IT" dirty="0" smtClean="0"/>
              <a:t>Provenienza sociale</a:t>
            </a:r>
          </a:p>
          <a:p>
            <a:r>
              <a:rPr lang="it-IT" dirty="0" smtClean="0"/>
              <a:t>Provenienza geografica</a:t>
            </a:r>
            <a:endParaRPr lang="it-IT" dirty="0"/>
          </a:p>
        </p:txBody>
      </p:sp>
      <p:pic>
        <p:nvPicPr>
          <p:cNvPr id="5" name="Segnaposto contenuto 4" descr="https://encrypted-tbn1.gstatic.com/images?q=tbn:ANd9GcTJEFniAZc_yZ6zFqkaTDmlzpp0pIw2QiB1QiId1jZsnDrqFupQ"/>
          <p:cNvPicPr>
            <a:picLocks noGrp="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988840"/>
            <a:ext cx="3037085" cy="2912566"/>
          </a:xfrm>
          <a:prstGeom prst="rect">
            <a:avLst/>
          </a:prstGeom>
          <a:noFill/>
          <a:ln>
            <a:noFill/>
          </a:ln>
        </p:spPr>
      </p:pic>
      <p:sp>
        <p:nvSpPr>
          <p:cNvPr id="6" name="Segnaposto numero diapositiva 5"/>
          <p:cNvSpPr>
            <a:spLocks noGrp="1"/>
          </p:cNvSpPr>
          <p:nvPr>
            <p:ph type="sldNum" sz="quarter" idx="12"/>
          </p:nvPr>
        </p:nvSpPr>
        <p:spPr/>
        <p:txBody>
          <a:bodyPr/>
          <a:lstStyle/>
          <a:p>
            <a:fld id="{E7A41E1B-4F70-4964-A407-84C68BE8251C}" type="slidenum">
              <a:rPr lang="it-IT" smtClean="0"/>
              <a:pPr/>
              <a:t>18</a:t>
            </a:fld>
            <a:endParaRPr lang="it-IT"/>
          </a:p>
        </p:txBody>
      </p:sp>
    </p:spTree>
    <p:extLst>
      <p:ext uri="{BB962C8B-B14F-4D97-AF65-F5344CB8AC3E}">
        <p14:creationId xmlns="" xmlns:p14="http://schemas.microsoft.com/office/powerpoint/2010/main" val="912451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Cosa usiamo?</a:t>
            </a:r>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pPr/>
              <a:t>19</a:t>
            </a:fld>
            <a:endParaRPr lang="it-IT"/>
          </a:p>
        </p:txBody>
      </p:sp>
      <p:sp>
        <p:nvSpPr>
          <p:cNvPr id="2" name="Segnaposto contenuto 1"/>
          <p:cNvSpPr>
            <a:spLocks noGrp="1"/>
          </p:cNvSpPr>
          <p:nvPr>
            <p:ph idx="1"/>
          </p:nvPr>
        </p:nvSpPr>
        <p:spPr/>
        <p:txBody>
          <a:bodyPr/>
          <a:lstStyle/>
          <a:p>
            <a:endParaRPr lang="it-IT"/>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560" y="1988840"/>
            <a:ext cx="9720753" cy="42048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5373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908720"/>
            <a:ext cx="8435280" cy="5217443"/>
          </a:xfrm>
        </p:spPr>
        <p:txBody>
          <a:bodyPr>
            <a:normAutofit fontScale="92500" lnSpcReduction="10000"/>
          </a:bodyPr>
          <a:lstStyle/>
          <a:p>
            <a:pPr lvl="0"/>
            <a:r>
              <a:rPr lang="it-IT" dirty="0"/>
              <a:t>Bambini</a:t>
            </a:r>
          </a:p>
          <a:p>
            <a:pPr lvl="0"/>
            <a:r>
              <a:rPr lang="it-IT" dirty="0"/>
              <a:t>Adolescenti</a:t>
            </a:r>
          </a:p>
          <a:p>
            <a:pPr lvl="0"/>
            <a:r>
              <a:rPr lang="it-IT" dirty="0"/>
              <a:t>Adulti</a:t>
            </a:r>
          </a:p>
          <a:p>
            <a:pPr lvl="0"/>
            <a:r>
              <a:rPr lang="it-IT" dirty="0"/>
              <a:t>Piccole classi </a:t>
            </a:r>
            <a:r>
              <a:rPr lang="it-IT" dirty="0" smtClean="0"/>
              <a:t> </a:t>
            </a:r>
            <a:endParaRPr lang="it-IT" dirty="0"/>
          </a:p>
          <a:p>
            <a:pPr lvl="0"/>
            <a:r>
              <a:rPr lang="it-IT" dirty="0"/>
              <a:t>Grandi classi </a:t>
            </a:r>
            <a:r>
              <a:rPr lang="it-IT" dirty="0" smtClean="0"/>
              <a:t> </a:t>
            </a:r>
            <a:endParaRPr lang="it-IT" dirty="0"/>
          </a:p>
          <a:p>
            <a:pPr lvl="0"/>
            <a:r>
              <a:rPr lang="it-IT" dirty="0"/>
              <a:t>Lettori del nostro blog, risorsa online, </a:t>
            </a:r>
            <a:r>
              <a:rPr lang="it-IT" dirty="0" err="1"/>
              <a:t>mooc</a:t>
            </a:r>
            <a:endParaRPr lang="it-IT" dirty="0"/>
          </a:p>
          <a:p>
            <a:pPr lvl="0"/>
            <a:r>
              <a:rPr lang="it-IT" dirty="0"/>
              <a:t>Clienti </a:t>
            </a:r>
            <a:r>
              <a:rPr lang="it-IT" dirty="0" err="1"/>
              <a:t>Englisher</a:t>
            </a:r>
            <a:r>
              <a:rPr lang="it-IT" dirty="0"/>
              <a:t>  </a:t>
            </a:r>
            <a:r>
              <a:rPr lang="it-IT" dirty="0" smtClean="0"/>
              <a:t> della </a:t>
            </a:r>
            <a:r>
              <a:rPr lang="it-IT" dirty="0"/>
              <a:t>nostra azienda,</a:t>
            </a:r>
          </a:p>
          <a:p>
            <a:pPr lvl="0"/>
            <a:r>
              <a:rPr lang="it-IT" dirty="0"/>
              <a:t>Immigrati?</a:t>
            </a:r>
          </a:p>
          <a:p>
            <a:pPr lvl="0"/>
            <a:r>
              <a:rPr lang="it-IT" dirty="0"/>
              <a:t>Formazione continua</a:t>
            </a:r>
            <a:r>
              <a:rPr lang="it-IT" dirty="0" smtClean="0"/>
              <a:t>?</a:t>
            </a:r>
          </a:p>
          <a:p>
            <a:pPr lvl="0"/>
            <a:r>
              <a:rPr lang="it-IT" dirty="0" smtClean="0"/>
              <a:t>Chi </a:t>
            </a:r>
            <a:r>
              <a:rPr lang="it-IT" dirty="0"/>
              <a:t>altro?</a:t>
            </a:r>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2</a:t>
            </a:fld>
            <a:endParaRPr lang="it-IT"/>
          </a:p>
        </p:txBody>
      </p:sp>
    </p:spTree>
    <p:extLst>
      <p:ext uri="{BB962C8B-B14F-4D97-AF65-F5344CB8AC3E}">
        <p14:creationId xmlns="" xmlns:p14="http://schemas.microsoft.com/office/powerpoint/2010/main" val="3006419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vogliono i teen?</a:t>
            </a:r>
            <a:endParaRPr lang="it-IT" dirty="0"/>
          </a:p>
        </p:txBody>
      </p:sp>
      <p:sp>
        <p:nvSpPr>
          <p:cNvPr id="3" name="Segnaposto contenuto 2"/>
          <p:cNvSpPr>
            <a:spLocks noGrp="1"/>
          </p:cNvSpPr>
          <p:nvPr>
            <p:ph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20</a:t>
            </a:fld>
            <a:endParaRPr lang="it-IT"/>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412776"/>
            <a:ext cx="9519270" cy="53519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75413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1258" y="2329543"/>
            <a:ext cx="7772400" cy="3199076"/>
          </a:xfrm>
        </p:spPr>
        <p:txBody>
          <a:bodyPr>
            <a:normAutofit fontScale="90000"/>
          </a:bodyPr>
          <a:lstStyle/>
          <a:p>
            <a:pPr algn="l"/>
            <a:r>
              <a:rPr lang="it-IT" dirty="0" smtClean="0"/>
              <a:t/>
            </a:r>
            <a:br>
              <a:rPr lang="it-IT" dirty="0" smtClean="0"/>
            </a:br>
            <a:r>
              <a:rPr lang="it-IT" dirty="0" smtClean="0"/>
              <a:t/>
            </a:r>
            <a:br>
              <a:rPr lang="it-IT" dirty="0" smtClean="0"/>
            </a:br>
            <a:r>
              <a:rPr lang="it-IT" dirty="0" smtClean="0"/>
              <a:t/>
            </a:r>
            <a:br>
              <a:rPr lang="it-IT" dirty="0" smtClean="0"/>
            </a:br>
            <a:r>
              <a:rPr lang="it-IT" sz="3600" dirty="0" smtClean="0"/>
              <a:t>MEDIA MENAGEMENT CENTER </a:t>
            </a:r>
            <a:br>
              <a:rPr lang="it-IT" sz="3600" dirty="0" smtClean="0"/>
            </a:br>
            <a:r>
              <a:rPr lang="it-IT" sz="3600" dirty="0" smtClean="0"/>
              <a:t>Università del </a:t>
            </a:r>
            <a:r>
              <a:rPr lang="it-IT" sz="3600" dirty="0" err="1" smtClean="0"/>
              <a:t>Northwestern</a:t>
            </a:r>
            <a:r>
              <a:rPr lang="it-IT" sz="3600" dirty="0" smtClean="0"/>
              <a:t>, Illinois</a:t>
            </a:r>
            <a:br>
              <a:rPr lang="it-IT" sz="3600" dirty="0" smtClean="0"/>
            </a:br>
            <a:r>
              <a:rPr lang="it-IT" sz="3600" dirty="0" smtClean="0"/>
              <a:t>2009</a:t>
            </a:r>
            <a:br>
              <a:rPr lang="it-IT" sz="3600" dirty="0" smtClean="0"/>
            </a:br>
            <a:r>
              <a:rPr lang="it-IT" sz="3600" dirty="0" smtClean="0"/>
              <a:t/>
            </a:r>
            <a:br>
              <a:rPr lang="it-IT" sz="3600" dirty="0" smtClean="0"/>
            </a:br>
            <a:r>
              <a:rPr lang="it-IT" sz="3600" i="1" dirty="0" smtClean="0"/>
              <a:t>TEENS KNOW WHAT THEY WANT FROM ONLINE NEWS: DO YOU?</a:t>
            </a:r>
            <a:r>
              <a:rPr lang="it-IT" sz="3600" dirty="0" smtClean="0"/>
              <a:t/>
            </a:r>
            <a:br>
              <a:rPr lang="it-IT" sz="3600" dirty="0" smtClean="0"/>
            </a:br>
            <a:r>
              <a:rPr lang="it-IT" sz="3600" dirty="0" smtClean="0"/>
              <a:t/>
            </a:r>
            <a:br>
              <a:rPr lang="it-IT" sz="3600" dirty="0" smtClean="0"/>
            </a:br>
            <a:r>
              <a:rPr lang="it-IT" sz="3600" dirty="0" smtClean="0"/>
              <a:t>Dati da una ricerca con ragazzi dai 13 ai 18 anni.</a:t>
            </a:r>
            <a:r>
              <a:rPr lang="it-IT" dirty="0" smtClean="0"/>
              <a:t/>
            </a:r>
            <a:br>
              <a:rPr lang="it-IT" dirty="0" smtClean="0"/>
            </a:br>
            <a:r>
              <a:rPr lang="it-IT" dirty="0" smtClean="0"/>
              <a:t/>
            </a:r>
            <a:br>
              <a:rPr lang="it-IT" dirty="0" smtClean="0"/>
            </a:br>
            <a:r>
              <a:rPr lang="it-IT" dirty="0" smtClean="0"/>
              <a:t/>
            </a:r>
            <a:br>
              <a:rPr lang="it-IT" dirty="0" smtClean="0"/>
            </a:br>
            <a:endParaRPr lang="it-IT" dirty="0"/>
          </a:p>
        </p:txBody>
      </p:sp>
      <p:pic>
        <p:nvPicPr>
          <p:cNvPr id="4" name="Immagine 3" descr="FOTO.tiff"/>
          <p:cNvPicPr>
            <a:picLocks noChangeAspect="1"/>
          </p:cNvPicPr>
          <p:nvPr/>
        </p:nvPicPr>
        <p:blipFill>
          <a:blip r:embed="rId2" cstate="print"/>
          <a:stretch>
            <a:fillRect/>
          </a:stretch>
        </p:blipFill>
        <p:spPr>
          <a:xfrm>
            <a:off x="6547000" y="1665514"/>
            <a:ext cx="2597000" cy="1797455"/>
          </a:xfrm>
          <a:prstGeom prst="rect">
            <a:avLst/>
          </a:prstGeom>
        </p:spPr>
      </p:pic>
      <p:sp>
        <p:nvSpPr>
          <p:cNvPr id="5" name="Segnaposto numero diapositiva 4"/>
          <p:cNvSpPr>
            <a:spLocks noGrp="1"/>
          </p:cNvSpPr>
          <p:nvPr>
            <p:ph type="sldNum" sz="quarter" idx="12"/>
          </p:nvPr>
        </p:nvSpPr>
        <p:spPr/>
        <p:txBody>
          <a:bodyPr/>
          <a:lstStyle/>
          <a:p>
            <a:fld id="{EB519083-5767-A34F-ADF8-F0C055C1B919}" type="slidenum">
              <a:rPr lang="it-IT" smtClean="0"/>
              <a:pPr/>
              <a:t>21</a:t>
            </a:fld>
            <a:endParaRPr lang="it-IT"/>
          </a:p>
        </p:txBody>
      </p:sp>
    </p:spTree>
    <p:extLst>
      <p:ext uri="{BB962C8B-B14F-4D97-AF65-F5344CB8AC3E}">
        <p14:creationId xmlns="" xmlns:p14="http://schemas.microsoft.com/office/powerpoint/2010/main" val="1357833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PROBLEMA</a:t>
            </a:r>
            <a:endParaRPr lang="it-IT" dirty="0"/>
          </a:p>
        </p:txBody>
      </p:sp>
      <p:sp>
        <p:nvSpPr>
          <p:cNvPr id="3" name="Segnaposto contenuto 2"/>
          <p:cNvSpPr>
            <a:spLocks noGrp="1"/>
          </p:cNvSpPr>
          <p:nvPr>
            <p:ph idx="1"/>
          </p:nvPr>
        </p:nvSpPr>
        <p:spPr/>
        <p:txBody>
          <a:bodyPr/>
          <a:lstStyle/>
          <a:p>
            <a:pPr>
              <a:buNone/>
            </a:pPr>
            <a:r>
              <a:rPr lang="it-IT" dirty="0" smtClean="0"/>
              <a:t>Gli adolescenti:</a:t>
            </a:r>
          </a:p>
          <a:p>
            <a:r>
              <a:rPr lang="it-IT" dirty="0" smtClean="0"/>
              <a:t>Usano molto i media;</a:t>
            </a:r>
          </a:p>
          <a:p>
            <a:r>
              <a:rPr lang="it-IT" dirty="0" smtClean="0"/>
              <a:t>Leggono meno le news</a:t>
            </a:r>
          </a:p>
          <a:p>
            <a:r>
              <a:rPr lang="it-IT" dirty="0" smtClean="0"/>
              <a:t>Non sviluppano in seguito interesse per le news.</a:t>
            </a:r>
          </a:p>
          <a:p>
            <a:r>
              <a:rPr lang="it-IT" dirty="0" smtClean="0"/>
              <a:t>Se usano molto i media hanno voti più bassi e più problemi di comportamento.</a:t>
            </a:r>
          </a:p>
          <a:p>
            <a:endParaRPr lang="it-IT" dirty="0" smtClean="0"/>
          </a:p>
        </p:txBody>
      </p:sp>
      <p:sp>
        <p:nvSpPr>
          <p:cNvPr id="4" name="Segnaposto numero diapositiva 3"/>
          <p:cNvSpPr>
            <a:spLocks noGrp="1"/>
          </p:cNvSpPr>
          <p:nvPr>
            <p:ph type="sldNum" sz="quarter" idx="12"/>
          </p:nvPr>
        </p:nvSpPr>
        <p:spPr/>
        <p:txBody>
          <a:bodyPr/>
          <a:lstStyle/>
          <a:p>
            <a:fld id="{EB519083-5767-A34F-ADF8-F0C055C1B919}" type="slidenum">
              <a:rPr lang="it-IT" smtClean="0"/>
              <a:pPr/>
              <a:t>22</a:t>
            </a:fld>
            <a:endParaRPr lang="it-IT"/>
          </a:p>
        </p:txBody>
      </p:sp>
    </p:spTree>
    <p:extLst>
      <p:ext uri="{BB962C8B-B14F-4D97-AF65-F5344CB8AC3E}">
        <p14:creationId xmlns="" xmlns:p14="http://schemas.microsoft.com/office/powerpoint/2010/main" val="750446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SOLUZIONI</a:t>
            </a:r>
            <a:endParaRPr lang="it-IT" dirty="0"/>
          </a:p>
        </p:txBody>
      </p:sp>
      <p:sp>
        <p:nvSpPr>
          <p:cNvPr id="3" name="Segnaposto contenuto 2"/>
          <p:cNvSpPr>
            <a:spLocks noGrp="1"/>
          </p:cNvSpPr>
          <p:nvPr>
            <p:ph idx="1"/>
          </p:nvPr>
        </p:nvSpPr>
        <p:spPr/>
        <p:txBody>
          <a:bodyPr/>
          <a:lstStyle/>
          <a:p>
            <a:r>
              <a:rPr lang="it-IT" smtClean="0"/>
              <a:t>Occorre aumentare il contatto con le news:</a:t>
            </a:r>
          </a:p>
          <a:p>
            <a:endParaRPr lang="it-IT" smtClean="0"/>
          </a:p>
          <a:p>
            <a:r>
              <a:rPr lang="it-IT" smtClean="0"/>
              <a:t>Usare cellulare, mp3, consolle per le news online;</a:t>
            </a:r>
          </a:p>
          <a:p>
            <a:endParaRPr lang="it-IT" smtClean="0"/>
          </a:p>
          <a:p>
            <a:r>
              <a:rPr lang="it-IT" smtClean="0"/>
              <a:t>Modificare le pagine online.</a:t>
            </a:r>
          </a:p>
          <a:p>
            <a:endParaRPr lang="it-IT" dirty="0"/>
          </a:p>
        </p:txBody>
      </p:sp>
      <p:sp>
        <p:nvSpPr>
          <p:cNvPr id="4" name="Segnaposto numero diapositiva 3"/>
          <p:cNvSpPr>
            <a:spLocks noGrp="1"/>
          </p:cNvSpPr>
          <p:nvPr>
            <p:ph type="sldNum" sz="quarter" idx="12"/>
          </p:nvPr>
        </p:nvSpPr>
        <p:spPr/>
        <p:txBody>
          <a:bodyPr/>
          <a:lstStyle/>
          <a:p>
            <a:fld id="{EB519083-5767-A34F-ADF8-F0C055C1B919}" type="slidenum">
              <a:rPr lang="it-IT" smtClean="0"/>
              <a:pPr/>
              <a:t>23</a:t>
            </a:fld>
            <a:endParaRPr lang="it-IT"/>
          </a:p>
        </p:txBody>
      </p:sp>
    </p:spTree>
    <p:extLst>
      <p:ext uri="{BB962C8B-B14F-4D97-AF65-F5344CB8AC3E}">
        <p14:creationId xmlns="" xmlns:p14="http://schemas.microsoft.com/office/powerpoint/2010/main" val="1048564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cap="all" dirty="0" smtClean="0"/>
              <a:t>I difetti: ipotesi</a:t>
            </a:r>
            <a:endParaRPr lang="it-IT" cap="all" dirty="0"/>
          </a:p>
        </p:txBody>
      </p:sp>
      <p:sp>
        <p:nvSpPr>
          <p:cNvPr id="3" name="Segnaposto contenuto 2"/>
          <p:cNvSpPr>
            <a:spLocks noGrp="1"/>
          </p:cNvSpPr>
          <p:nvPr>
            <p:ph idx="1"/>
          </p:nvPr>
        </p:nvSpPr>
        <p:spPr/>
        <p:txBody>
          <a:bodyPr>
            <a:normAutofit lnSpcReduction="10000"/>
          </a:bodyPr>
          <a:lstStyle/>
          <a:p>
            <a:pPr>
              <a:buNone/>
            </a:pPr>
            <a:r>
              <a:rPr lang="it-IT" dirty="0" smtClean="0"/>
              <a:t>Due studi precedenti indicano i problemi:</a:t>
            </a:r>
          </a:p>
          <a:p>
            <a:endParaRPr lang="it-IT" dirty="0" smtClean="0"/>
          </a:p>
          <a:p>
            <a:pPr marL="514350" lvl="0" indent="-514350">
              <a:buFont typeface="+mj-lt"/>
              <a:buAutoNum type="arabicPeriod"/>
            </a:pPr>
            <a:r>
              <a:rPr lang="it-IT" dirty="0" smtClean="0"/>
              <a:t>Internet presenta troppe notizie;</a:t>
            </a:r>
          </a:p>
          <a:p>
            <a:pPr marL="514350" lvl="0" indent="-514350">
              <a:buFont typeface="+mj-lt"/>
              <a:buAutoNum type="arabicPeriod"/>
            </a:pPr>
            <a:r>
              <a:rPr lang="it-IT" dirty="0" smtClean="0"/>
              <a:t>Sono interessati alle notizie solo vagamente;</a:t>
            </a:r>
          </a:p>
          <a:p>
            <a:pPr marL="514350" lvl="0" indent="-514350">
              <a:buFont typeface="+mj-lt"/>
              <a:buAutoNum type="arabicPeriod"/>
            </a:pPr>
            <a:r>
              <a:rPr lang="it-IT" dirty="0" smtClean="0"/>
              <a:t>Non è facile per loro capire le notizie;</a:t>
            </a:r>
          </a:p>
          <a:p>
            <a:pPr marL="514350" lvl="0" indent="-514350">
              <a:buFont typeface="+mj-lt"/>
              <a:buAutoNum type="arabicPeriod"/>
            </a:pPr>
            <a:r>
              <a:rPr lang="it-IT" dirty="0" smtClean="0"/>
              <a:t>Molte notizie li preoccupano;</a:t>
            </a:r>
          </a:p>
          <a:p>
            <a:pPr marL="514350" lvl="0" indent="-514350">
              <a:buFont typeface="+mj-lt"/>
              <a:buAutoNum type="arabicPeriod"/>
            </a:pPr>
            <a:r>
              <a:rPr lang="it-IT" dirty="0" smtClean="0"/>
              <a:t>Raramente cercano le news;</a:t>
            </a:r>
          </a:p>
          <a:p>
            <a:pPr marL="514350" lvl="0" indent="-514350">
              <a:buFont typeface="+mj-lt"/>
              <a:buAutoNum type="arabicPeriod"/>
            </a:pPr>
            <a:r>
              <a:rPr lang="it-IT" dirty="0" smtClean="0"/>
              <a:t>Apprezzano di venire attratti da una notizia.</a:t>
            </a:r>
          </a:p>
          <a:p>
            <a:pPr lvl="1"/>
            <a:endParaRPr lang="it-IT" dirty="0" smtClean="0"/>
          </a:p>
          <a:p>
            <a:endParaRPr lang="it-IT" dirty="0"/>
          </a:p>
        </p:txBody>
      </p:sp>
      <p:sp>
        <p:nvSpPr>
          <p:cNvPr id="4" name="Segnaposto numero diapositiva 3"/>
          <p:cNvSpPr>
            <a:spLocks noGrp="1"/>
          </p:cNvSpPr>
          <p:nvPr>
            <p:ph type="sldNum" sz="quarter" idx="12"/>
          </p:nvPr>
        </p:nvSpPr>
        <p:spPr/>
        <p:txBody>
          <a:bodyPr/>
          <a:lstStyle/>
          <a:p>
            <a:fld id="{EB519083-5767-A34F-ADF8-F0C055C1B919}" type="slidenum">
              <a:rPr lang="it-IT" smtClean="0"/>
              <a:pPr/>
              <a:t>24</a:t>
            </a:fld>
            <a:endParaRPr lang="it-IT"/>
          </a:p>
        </p:txBody>
      </p:sp>
    </p:spTree>
    <p:extLst>
      <p:ext uri="{BB962C8B-B14F-4D97-AF65-F5344CB8AC3E}">
        <p14:creationId xmlns="" xmlns:p14="http://schemas.microsoft.com/office/powerpoint/2010/main" val="1236443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METODO</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SOGGETTI</a:t>
            </a:r>
          </a:p>
          <a:p>
            <a:pPr lvl="1"/>
            <a:r>
              <a:rPr lang="it-IT" dirty="0" smtClean="0"/>
              <a:t>96 ragazzi dai 13 ai 18 anni, 12 focus </a:t>
            </a:r>
            <a:r>
              <a:rPr lang="it-IT" dirty="0" err="1" smtClean="0"/>
              <a:t>group</a:t>
            </a:r>
            <a:r>
              <a:rPr lang="it-IT" dirty="0" smtClean="0"/>
              <a:t>, </a:t>
            </a:r>
            <a:r>
              <a:rPr lang="it-IT" dirty="0" err="1" smtClean="0"/>
              <a:t>6</a:t>
            </a:r>
            <a:r>
              <a:rPr lang="it-IT" dirty="0" smtClean="0"/>
              <a:t> città U.S.A.</a:t>
            </a:r>
          </a:p>
          <a:p>
            <a:pPr lvl="1"/>
            <a:endParaRPr lang="it-IT" dirty="0" smtClean="0"/>
          </a:p>
          <a:p>
            <a:r>
              <a:rPr lang="it-IT" dirty="0" smtClean="0"/>
              <a:t>MATERIALE</a:t>
            </a:r>
          </a:p>
          <a:p>
            <a:pPr lvl="1"/>
            <a:r>
              <a:rPr lang="it-IT" dirty="0" smtClean="0"/>
              <a:t>Creazione di un sito di notizie fittizio</a:t>
            </a:r>
          </a:p>
          <a:p>
            <a:pPr lvl="1"/>
            <a:r>
              <a:rPr lang="it-IT" dirty="0" smtClean="0"/>
              <a:t>Home </a:t>
            </a:r>
            <a:r>
              <a:rPr lang="it-IT" dirty="0" err="1" smtClean="0"/>
              <a:t>page</a:t>
            </a:r>
            <a:r>
              <a:rPr lang="it-IT" dirty="0" smtClean="0"/>
              <a:t> e pagine interne ad hoc:</a:t>
            </a:r>
          </a:p>
          <a:p>
            <a:pPr lvl="2"/>
            <a:r>
              <a:rPr lang="it-IT" dirty="0" smtClean="0"/>
              <a:t>Poche notizie, brevi, visive, gerarchizzate.</a:t>
            </a:r>
          </a:p>
          <a:p>
            <a:pPr lvl="1"/>
            <a:endParaRPr lang="it-IT" dirty="0" smtClean="0"/>
          </a:p>
          <a:p>
            <a:r>
              <a:rPr lang="it-IT" dirty="0" smtClean="0"/>
              <a:t>PROCEDURA</a:t>
            </a:r>
          </a:p>
          <a:p>
            <a:pPr lvl="1"/>
            <a:r>
              <a:rPr lang="it-IT" dirty="0" smtClean="0"/>
              <a:t>interviste e focus </a:t>
            </a:r>
            <a:r>
              <a:rPr lang="it-IT" dirty="0" err="1" smtClean="0"/>
              <a:t>group</a:t>
            </a:r>
            <a:r>
              <a:rPr lang="it-IT" dirty="0" smtClean="0"/>
              <a:t> per testare il sito migliore.</a:t>
            </a:r>
          </a:p>
          <a:p>
            <a:endParaRPr lang="it-IT" dirty="0" smtClean="0"/>
          </a:p>
        </p:txBody>
      </p:sp>
      <p:sp>
        <p:nvSpPr>
          <p:cNvPr id="4" name="Segnaposto numero diapositiva 3"/>
          <p:cNvSpPr>
            <a:spLocks noGrp="1"/>
          </p:cNvSpPr>
          <p:nvPr>
            <p:ph type="sldNum" sz="quarter" idx="12"/>
          </p:nvPr>
        </p:nvSpPr>
        <p:spPr/>
        <p:txBody>
          <a:bodyPr/>
          <a:lstStyle/>
          <a:p>
            <a:fld id="{EB519083-5767-A34F-ADF8-F0C055C1B919}" type="slidenum">
              <a:rPr lang="it-IT" smtClean="0"/>
              <a:pPr/>
              <a:t>25</a:t>
            </a:fld>
            <a:endParaRPr lang="it-IT"/>
          </a:p>
        </p:txBody>
      </p:sp>
    </p:spTree>
    <p:extLst>
      <p:ext uri="{BB962C8B-B14F-4D97-AF65-F5344CB8AC3E}">
        <p14:creationId xmlns="" xmlns:p14="http://schemas.microsoft.com/office/powerpoint/2010/main" val="3675173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RISULTATI: 10 LEZIONI CHIAVE</a:t>
            </a:r>
            <a:endParaRPr lang="it-IT" dirty="0"/>
          </a:p>
        </p:txBody>
      </p:sp>
      <p:sp>
        <p:nvSpPr>
          <p:cNvPr id="3" name="Segnaposto contenuto 2"/>
          <p:cNvSpPr>
            <a:spLocks noGrp="1"/>
          </p:cNvSpPr>
          <p:nvPr>
            <p:ph idx="1"/>
          </p:nvPr>
        </p:nvSpPr>
        <p:spPr/>
        <p:txBody>
          <a:bodyPr>
            <a:normAutofit fontScale="85000" lnSpcReduction="20000"/>
          </a:bodyPr>
          <a:lstStyle/>
          <a:p>
            <a:pPr marL="514350" lvl="0" indent="-514350">
              <a:buFont typeface="+mj-lt"/>
              <a:buAutoNum type="arabicPeriod"/>
            </a:pPr>
            <a:r>
              <a:rPr lang="it-IT" dirty="0" smtClean="0"/>
              <a:t>Don’</a:t>
            </a:r>
            <a:r>
              <a:rPr lang="it-IT" dirty="0" err="1" smtClean="0"/>
              <a:t>t</a:t>
            </a:r>
            <a:r>
              <a:rPr lang="it-IT" dirty="0" smtClean="0"/>
              <a:t> </a:t>
            </a:r>
            <a:r>
              <a:rPr lang="it-IT" dirty="0" err="1" smtClean="0"/>
              <a:t>overload</a:t>
            </a:r>
            <a:r>
              <a:rPr lang="it-IT" dirty="0" smtClean="0"/>
              <a:t>: poche storie/eventi, più spazio alle visualizzazioni;</a:t>
            </a:r>
          </a:p>
          <a:p>
            <a:pPr marL="514350" lvl="0" indent="-514350">
              <a:buFont typeface="+mj-lt"/>
              <a:buAutoNum type="arabicPeriod"/>
            </a:pPr>
            <a:r>
              <a:rPr lang="it-IT" dirty="0" smtClean="0"/>
              <a:t>Home </a:t>
            </a:r>
            <a:r>
              <a:rPr lang="it-IT" dirty="0" err="1" smtClean="0"/>
              <a:t>page</a:t>
            </a:r>
            <a:r>
              <a:rPr lang="it-IT" dirty="0" smtClean="0"/>
              <a:t> soddisfacenti;</a:t>
            </a:r>
          </a:p>
          <a:p>
            <a:pPr marL="514350" indent="-514350">
              <a:buFont typeface="+mj-lt"/>
              <a:buAutoNum type="arabicPeriod"/>
            </a:pPr>
            <a:r>
              <a:rPr lang="it-IT" dirty="0" smtClean="0"/>
              <a:t>Attirare l’attenzione;</a:t>
            </a:r>
          </a:p>
          <a:p>
            <a:pPr marL="514350" indent="-514350">
              <a:buFont typeface="+mj-lt"/>
              <a:buAutoNum type="arabicPeriod"/>
            </a:pPr>
            <a:r>
              <a:rPr lang="it-IT" dirty="0" smtClean="0"/>
              <a:t>Un riassunto di ogni notizia nell’home </a:t>
            </a:r>
            <a:r>
              <a:rPr lang="it-IT" dirty="0" err="1" smtClean="0"/>
              <a:t>page</a:t>
            </a:r>
            <a:r>
              <a:rPr lang="it-IT" dirty="0" smtClean="0"/>
              <a:t>;</a:t>
            </a:r>
          </a:p>
          <a:p>
            <a:pPr marL="514350" indent="-514350">
              <a:buFont typeface="+mj-lt"/>
              <a:buAutoNum type="arabicPeriod"/>
            </a:pPr>
            <a:r>
              <a:rPr lang="it-IT" dirty="0" smtClean="0"/>
              <a:t>Una foto per ogni riassunto;</a:t>
            </a:r>
          </a:p>
          <a:p>
            <a:pPr marL="514350" indent="-514350">
              <a:buFont typeface="+mj-lt"/>
              <a:buAutoNum type="arabicPeriod"/>
            </a:pPr>
            <a:r>
              <a:rPr lang="it-IT" dirty="0" smtClean="0"/>
              <a:t>Mostrare la gerarchia di importanza delle notizie;</a:t>
            </a:r>
          </a:p>
          <a:p>
            <a:pPr marL="514350" indent="-514350">
              <a:buFont typeface="+mj-lt"/>
              <a:buAutoNum type="arabicPeriod"/>
            </a:pPr>
            <a:r>
              <a:rPr lang="it-IT" dirty="0" smtClean="0"/>
              <a:t>Notizie brevi, senza link;</a:t>
            </a:r>
          </a:p>
          <a:p>
            <a:pPr marL="514350" indent="-514350">
              <a:buFont typeface="+mj-lt"/>
              <a:buAutoNum type="arabicPeriod"/>
            </a:pPr>
            <a:r>
              <a:rPr lang="it-IT" dirty="0" smtClean="0"/>
              <a:t>Fornire notizie di background;</a:t>
            </a:r>
          </a:p>
          <a:p>
            <a:pPr marL="514350" indent="-514350">
              <a:buFont typeface="+mj-lt"/>
              <a:buAutoNum type="arabicPeriod"/>
            </a:pPr>
            <a:r>
              <a:rPr lang="it-IT" dirty="0" smtClean="0"/>
              <a:t>Tagliare le informazioni in segmenti;</a:t>
            </a:r>
          </a:p>
          <a:p>
            <a:pPr marL="514350" indent="-514350">
              <a:buFont typeface="+mj-lt"/>
              <a:buAutoNum type="arabicPeriod"/>
            </a:pPr>
            <a:r>
              <a:rPr lang="it-IT" dirty="0" smtClean="0"/>
              <a:t>Eliminare gli elementi non pertinenti.</a:t>
            </a:r>
          </a:p>
          <a:p>
            <a:endParaRPr lang="it-IT" dirty="0"/>
          </a:p>
        </p:txBody>
      </p:sp>
      <p:sp>
        <p:nvSpPr>
          <p:cNvPr id="4" name="Segnaposto numero diapositiva 3"/>
          <p:cNvSpPr>
            <a:spLocks noGrp="1"/>
          </p:cNvSpPr>
          <p:nvPr>
            <p:ph type="sldNum" sz="quarter" idx="12"/>
          </p:nvPr>
        </p:nvSpPr>
        <p:spPr/>
        <p:txBody>
          <a:bodyPr/>
          <a:lstStyle/>
          <a:p>
            <a:fld id="{EB519083-5767-A34F-ADF8-F0C055C1B919}" type="slidenum">
              <a:rPr lang="it-IT" smtClean="0"/>
              <a:pPr/>
              <a:t>26</a:t>
            </a:fld>
            <a:endParaRPr lang="it-IT"/>
          </a:p>
        </p:txBody>
      </p:sp>
    </p:spTree>
    <p:extLst>
      <p:ext uri="{BB962C8B-B14F-4D97-AF65-F5344CB8AC3E}">
        <p14:creationId xmlns="" xmlns:p14="http://schemas.microsoft.com/office/powerpoint/2010/main" val="2545333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cap="all" dirty="0" smtClean="0"/>
              <a:t> </a:t>
            </a:r>
            <a:endParaRPr lang="it-IT" cap="all" dirty="0"/>
          </a:p>
        </p:txBody>
      </p:sp>
      <p:pic>
        <p:nvPicPr>
          <p:cNvPr id="4" name="Segnaposto contenuto 3" descr="ok.tiff"/>
          <p:cNvPicPr>
            <a:picLocks noGrp="1" noChangeAspect="1"/>
          </p:cNvPicPr>
          <p:nvPr>
            <p:ph idx="1"/>
          </p:nvPr>
        </p:nvPicPr>
        <p:blipFill>
          <a:blip r:embed="rId2" cstate="print"/>
          <a:srcRect l="-101041" r="-101041"/>
          <a:stretch>
            <a:fillRect/>
          </a:stretch>
        </p:blipFill>
        <p:spPr>
          <a:xfrm>
            <a:off x="1403648" y="806797"/>
            <a:ext cx="9741768" cy="5357597"/>
          </a:xfrm>
        </p:spPr>
      </p:pic>
      <p:sp>
        <p:nvSpPr>
          <p:cNvPr id="5" name="Segnaposto numero diapositiva 4"/>
          <p:cNvSpPr>
            <a:spLocks noGrp="1"/>
          </p:cNvSpPr>
          <p:nvPr>
            <p:ph type="sldNum" sz="quarter" idx="12"/>
          </p:nvPr>
        </p:nvSpPr>
        <p:spPr/>
        <p:txBody>
          <a:bodyPr/>
          <a:lstStyle/>
          <a:p>
            <a:fld id="{EB519083-5767-A34F-ADF8-F0C055C1B919}" type="slidenum">
              <a:rPr lang="it-IT" smtClean="0"/>
              <a:pPr/>
              <a:t>27</a:t>
            </a:fld>
            <a:endParaRPr lang="it-IT"/>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836712"/>
            <a:ext cx="3362898" cy="56134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7299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CONCLUSIONI</a:t>
            </a:r>
            <a:endParaRPr lang="it-IT" dirty="0"/>
          </a:p>
        </p:txBody>
      </p:sp>
      <p:sp>
        <p:nvSpPr>
          <p:cNvPr id="3" name="Segnaposto contenuto 2"/>
          <p:cNvSpPr>
            <a:spLocks noGrp="1"/>
          </p:cNvSpPr>
          <p:nvPr>
            <p:ph idx="1"/>
          </p:nvPr>
        </p:nvSpPr>
        <p:spPr/>
        <p:txBody>
          <a:bodyPr>
            <a:normAutofit lnSpcReduction="10000"/>
          </a:bodyPr>
          <a:lstStyle/>
          <a:p>
            <a:pPr>
              <a:buNone/>
            </a:pPr>
            <a:r>
              <a:rPr lang="it-IT" dirty="0" smtClean="0"/>
              <a:t>	Costruzione di </a:t>
            </a:r>
            <a:r>
              <a:rPr lang="it-IT" smtClean="0"/>
              <a:t>un nuovo </a:t>
            </a:r>
            <a:r>
              <a:rPr lang="it-IT" dirty="0" smtClean="0"/>
              <a:t>sito di notizie, caratteristiche:</a:t>
            </a:r>
          </a:p>
          <a:p>
            <a:pPr lvl="1">
              <a:buFont typeface="Arial"/>
              <a:buChar char="•"/>
            </a:pPr>
            <a:r>
              <a:rPr lang="it-IT" dirty="0" smtClean="0"/>
              <a:t>Home </a:t>
            </a:r>
            <a:r>
              <a:rPr lang="it-IT" dirty="0" err="1" smtClean="0"/>
              <a:t>page</a:t>
            </a:r>
            <a:r>
              <a:rPr lang="it-IT" dirty="0" smtClean="0"/>
              <a:t> con </a:t>
            </a:r>
            <a:r>
              <a:rPr lang="it-IT" dirty="0" err="1" smtClean="0"/>
              <a:t>6</a:t>
            </a:r>
            <a:r>
              <a:rPr lang="it-IT" dirty="0" smtClean="0"/>
              <a:t> notizie;</a:t>
            </a:r>
          </a:p>
          <a:p>
            <a:pPr lvl="1">
              <a:buFont typeface="Arial"/>
              <a:buChar char="•"/>
            </a:pPr>
            <a:r>
              <a:rPr lang="it-IT" dirty="0" smtClean="0"/>
              <a:t>Ogni notizia con foto e riassunto;</a:t>
            </a:r>
          </a:p>
          <a:p>
            <a:pPr lvl="1">
              <a:buFont typeface="Arial"/>
              <a:buChar char="•"/>
            </a:pPr>
            <a:r>
              <a:rPr lang="it-IT" dirty="0" smtClean="0"/>
              <a:t>Chiara gerarchia</a:t>
            </a:r>
          </a:p>
          <a:p>
            <a:pPr lvl="1">
              <a:buFont typeface="Arial"/>
              <a:buChar char="•"/>
            </a:pPr>
            <a:r>
              <a:rPr lang="it-IT" dirty="0" smtClean="0"/>
              <a:t>Eliminazione elementi non pertinenti;</a:t>
            </a:r>
          </a:p>
          <a:p>
            <a:pPr lvl="1">
              <a:buFont typeface="Arial"/>
              <a:buChar char="•"/>
            </a:pPr>
            <a:r>
              <a:rPr lang="it-IT" dirty="0" smtClean="0"/>
              <a:t>Tagliata la lunghezza della pagina;</a:t>
            </a:r>
          </a:p>
          <a:p>
            <a:pPr lvl="1">
              <a:buFont typeface="Arial"/>
              <a:buChar char="•"/>
            </a:pPr>
            <a:r>
              <a:rPr lang="it-IT" dirty="0" err="1" smtClean="0"/>
              <a:t>Template</a:t>
            </a:r>
            <a:r>
              <a:rPr lang="it-IT" dirty="0" smtClean="0"/>
              <a:t> per spezzare testi lunghi;</a:t>
            </a:r>
          </a:p>
          <a:p>
            <a:pPr lvl="1">
              <a:buFont typeface="Arial"/>
              <a:buChar char="•"/>
            </a:pPr>
            <a:r>
              <a:rPr lang="it-IT" dirty="0" smtClean="0"/>
              <a:t>Etichetta per le notizie aggiuntive.</a:t>
            </a:r>
          </a:p>
          <a:p>
            <a:endParaRPr lang="it-IT" dirty="0" smtClean="0"/>
          </a:p>
          <a:p>
            <a:endParaRPr lang="it-IT" dirty="0" smtClean="0"/>
          </a:p>
        </p:txBody>
      </p:sp>
      <p:sp>
        <p:nvSpPr>
          <p:cNvPr id="4" name="Segnaposto numero diapositiva 3"/>
          <p:cNvSpPr>
            <a:spLocks noGrp="1"/>
          </p:cNvSpPr>
          <p:nvPr>
            <p:ph type="sldNum" sz="quarter" idx="12"/>
          </p:nvPr>
        </p:nvSpPr>
        <p:spPr/>
        <p:txBody>
          <a:bodyPr/>
          <a:lstStyle/>
          <a:p>
            <a:fld id="{EB519083-5767-A34F-ADF8-F0C055C1B919}" type="slidenum">
              <a:rPr lang="it-IT" smtClean="0"/>
              <a:pPr/>
              <a:t>28</a:t>
            </a:fld>
            <a:endParaRPr lang="it-IT"/>
          </a:p>
        </p:txBody>
      </p:sp>
    </p:spTree>
    <p:extLst>
      <p:ext uri="{BB962C8B-B14F-4D97-AF65-F5344CB8AC3E}">
        <p14:creationId xmlns="" xmlns:p14="http://schemas.microsoft.com/office/powerpoint/2010/main" val="3543050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Solo i </a:t>
            </a:r>
            <a:r>
              <a:rPr lang="it-IT" dirty="0" err="1" smtClean="0"/>
              <a:t>teens</a:t>
            </a:r>
            <a:r>
              <a:rPr lang="it-IT" dirty="0" smtClean="0"/>
              <a:t>?</a:t>
            </a:r>
            <a:endParaRPr lang="it-IT" dirty="0"/>
          </a:p>
        </p:txBody>
      </p:sp>
      <p:sp>
        <p:nvSpPr>
          <p:cNvPr id="3" name="Segnaposto contenuto 2"/>
          <p:cNvSpPr>
            <a:spLocks noGrp="1"/>
          </p:cNvSpPr>
          <p:nvPr>
            <p:ph idx="1"/>
          </p:nvPr>
        </p:nvSpPr>
        <p:spPr/>
        <p:txBody>
          <a:bodyPr>
            <a:normAutofit/>
          </a:bodyPr>
          <a:lstStyle/>
          <a:p>
            <a:pPr>
              <a:buNone/>
            </a:pPr>
            <a:endParaRPr lang="it-IT" sz="2800" dirty="0" smtClean="0">
              <a:hlinkClick r:id="rId2"/>
            </a:endParaRPr>
          </a:p>
          <a:p>
            <a:pPr>
              <a:buNone/>
            </a:pPr>
            <a:r>
              <a:rPr lang="it-IT" sz="2800" dirty="0" smtClean="0">
                <a:hlinkClick r:id="rId3"/>
              </a:rPr>
              <a:t>h</a:t>
            </a:r>
            <a:r>
              <a:rPr lang="it-IT" sz="2800" dirty="0">
                <a:hlinkClick r:id="rId4"/>
              </a:rPr>
              <a:t>http://</a:t>
            </a:r>
            <a:r>
              <a:rPr lang="it-IT" sz="2800" dirty="0" smtClean="0">
                <a:hlinkClick r:id="rId4"/>
              </a:rPr>
              <a:t>erictremblay.blogspot.it/2013/11/6-to-7-minutes-of-instructional-video.html</a:t>
            </a:r>
            <a:endParaRPr lang="it-IT" sz="2800" dirty="0" smtClean="0"/>
          </a:p>
          <a:p>
            <a:pPr>
              <a:buNone/>
            </a:pPr>
            <a:endParaRPr lang="it-IT" sz="2800" dirty="0"/>
          </a:p>
          <a:p>
            <a:pPr>
              <a:buNone/>
            </a:pPr>
            <a:r>
              <a:rPr lang="it-IT" sz="2800" dirty="0" smtClean="0">
                <a:hlinkClick r:id="rId3"/>
              </a:rPr>
              <a:t>ttp</a:t>
            </a:r>
            <a:r>
              <a:rPr lang="it-IT" sz="2800" dirty="0">
                <a:hlinkClick r:id="rId3"/>
              </a:rPr>
              <a:t>://www.nngroup.com/articles/website-reading</a:t>
            </a:r>
            <a:r>
              <a:rPr lang="it-IT" sz="2800" dirty="0" smtClean="0">
                <a:hlinkClick r:id="rId3"/>
              </a:rPr>
              <a:t>/</a:t>
            </a:r>
            <a:endParaRPr lang="it-IT" sz="2800" dirty="0" smtClean="0"/>
          </a:p>
          <a:p>
            <a:pPr>
              <a:buNone/>
            </a:pPr>
            <a:endParaRPr lang="it-IT" sz="2800" dirty="0"/>
          </a:p>
          <a:p>
            <a:pPr>
              <a:buNone/>
            </a:pPr>
            <a:endParaRPr lang="it-IT" sz="2800" dirty="0"/>
          </a:p>
        </p:txBody>
      </p:sp>
      <p:sp>
        <p:nvSpPr>
          <p:cNvPr id="4" name="Segnaposto numero diapositiva 3"/>
          <p:cNvSpPr>
            <a:spLocks noGrp="1"/>
          </p:cNvSpPr>
          <p:nvPr>
            <p:ph type="sldNum" sz="quarter" idx="12"/>
          </p:nvPr>
        </p:nvSpPr>
        <p:spPr/>
        <p:txBody>
          <a:bodyPr/>
          <a:lstStyle/>
          <a:p>
            <a:fld id="{2E09CF38-A8A7-854E-BD7C-A41BF901E254}" type="slidenum">
              <a:rPr lang="it-IT" smtClean="0"/>
              <a:pPr/>
              <a:t>29</a:t>
            </a:fld>
            <a:endParaRPr lang="it-IT"/>
          </a:p>
        </p:txBody>
      </p:sp>
    </p:spTree>
    <p:extLst>
      <p:ext uri="{BB962C8B-B14F-4D97-AF65-F5344CB8AC3E}">
        <p14:creationId xmlns="" xmlns:p14="http://schemas.microsoft.com/office/powerpoint/2010/main" val="2518137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p:spPr>
        <p:txBody>
          <a:bodyPr>
            <a:normAutofit fontScale="90000"/>
          </a:bodyPr>
          <a:lstStyle/>
          <a:p>
            <a:r>
              <a:rPr lang="it-IT" dirty="0"/>
              <a:t>I prossimi </a:t>
            </a:r>
            <a:r>
              <a:rPr lang="it-IT" dirty="0" smtClean="0"/>
              <a:t>20 anni </a:t>
            </a:r>
            <a:r>
              <a:rPr lang="it-IT" dirty="0"/>
              <a:t>avremo </a:t>
            </a:r>
            <a:r>
              <a:rPr lang="it-IT" dirty="0" smtClean="0"/>
              <a:t> diversi tipi di  </a:t>
            </a:r>
            <a:r>
              <a:rPr lang="it-IT" dirty="0"/>
              <a:t>consumatori/utenti.</a:t>
            </a:r>
            <a:br>
              <a:rPr lang="it-IT" dirty="0"/>
            </a:br>
            <a:endParaRPr lang="it-IT" dirty="0"/>
          </a:p>
        </p:txBody>
      </p:sp>
      <p:sp>
        <p:nvSpPr>
          <p:cNvPr id="3" name="Segnaposto contenuto 2"/>
          <p:cNvSpPr>
            <a:spLocks noGrp="1"/>
          </p:cNvSpPr>
          <p:nvPr>
            <p:ph idx="1"/>
          </p:nvPr>
        </p:nvSpPr>
        <p:spPr/>
        <p:txBody>
          <a:bodyPr/>
          <a:lstStyle/>
          <a:p>
            <a:endParaRPr lang="it-IT" dirty="0" smtClean="0"/>
          </a:p>
          <a:p>
            <a:r>
              <a:rPr lang="it-IT" dirty="0" smtClean="0"/>
              <a:t>Baby </a:t>
            </a:r>
            <a:r>
              <a:rPr lang="it-IT" dirty="0" err="1"/>
              <a:t>boomers</a:t>
            </a:r>
            <a:endParaRPr lang="it-IT" dirty="0"/>
          </a:p>
          <a:p>
            <a:r>
              <a:rPr lang="en-US" dirty="0"/>
              <a:t>Gen. X </a:t>
            </a:r>
            <a:r>
              <a:rPr lang="en-US" dirty="0" smtClean="0"/>
              <a:t> Y (Digital </a:t>
            </a:r>
            <a:r>
              <a:rPr lang="en-US" dirty="0"/>
              <a:t>Immigrants)</a:t>
            </a:r>
            <a:endParaRPr lang="it-IT" dirty="0"/>
          </a:p>
          <a:p>
            <a:r>
              <a:rPr lang="en-US" dirty="0" smtClean="0"/>
              <a:t>Gen</a:t>
            </a:r>
            <a:r>
              <a:rPr lang="en-US" dirty="0"/>
              <a:t>. Z (Digital Natives</a:t>
            </a:r>
            <a:r>
              <a:rPr lang="en-US" dirty="0" smtClean="0"/>
              <a:t>)</a:t>
            </a:r>
          </a:p>
          <a:p>
            <a:r>
              <a:rPr lang="en-US" dirty="0" smtClean="0"/>
              <a:t>(alpha)</a:t>
            </a:r>
            <a:endParaRPr lang="it-IT" dirty="0"/>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a:t>
            </a:fld>
            <a:endParaRPr lang="it-IT"/>
          </a:p>
        </p:txBody>
      </p:sp>
    </p:spTree>
    <p:extLst>
      <p:ext uri="{BB962C8B-B14F-4D97-AF65-F5344CB8AC3E}">
        <p14:creationId xmlns="" xmlns:p14="http://schemas.microsoft.com/office/powerpoint/2010/main" val="1584343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30</a:t>
            </a:fld>
            <a:endParaRPr lang="it-IT"/>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16586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7A41E1B-4F70-4964-A407-84C68BE8251C}" type="slidenum">
              <a:rPr lang="it-IT" smtClean="0"/>
              <a:pPr/>
              <a:t>31</a:t>
            </a:fld>
            <a:endParaRPr lang="it-IT"/>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52563" y="-819472"/>
            <a:ext cx="6238875" cy="975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54832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32</a:t>
            </a:fld>
            <a:endParaRPr lang="it-IT"/>
          </a:p>
        </p:txBody>
      </p:sp>
      <p:pic>
        <p:nvPicPr>
          <p:cNvPr id="60418" name="Picture 2" descr="C:\Users\Lenovo\Dropbox\Screenshot\Screenshot 2015-10-07 11.44.31.png"/>
          <p:cNvPicPr>
            <a:picLocks noChangeAspect="1" noChangeArrowheads="1"/>
          </p:cNvPicPr>
          <p:nvPr/>
        </p:nvPicPr>
        <p:blipFill>
          <a:blip r:embed="rId2" cstate="print"/>
          <a:srcRect/>
          <a:stretch>
            <a:fillRect/>
          </a:stretch>
        </p:blipFill>
        <p:spPr bwMode="auto">
          <a:xfrm>
            <a:off x="0" y="541760"/>
            <a:ext cx="11229629" cy="6316240"/>
          </a:xfrm>
          <a:prstGeom prst="rect">
            <a:avLst/>
          </a:prstGeom>
          <a:noFill/>
        </p:spPr>
      </p:pic>
      <p:sp>
        <p:nvSpPr>
          <p:cNvPr id="6" name="Rettangolo 5"/>
          <p:cNvSpPr/>
          <p:nvPr/>
        </p:nvSpPr>
        <p:spPr>
          <a:xfrm>
            <a:off x="0" y="116632"/>
            <a:ext cx="7416824" cy="577081"/>
          </a:xfrm>
          <a:prstGeom prst="rect">
            <a:avLst/>
          </a:prstGeom>
        </p:spPr>
        <p:txBody>
          <a:bodyPr wrap="square">
            <a:spAutoFit/>
          </a:bodyPr>
          <a:lstStyle/>
          <a:p>
            <a:r>
              <a:rPr lang="it-IT" sz="1050" dirty="0" smtClean="0">
                <a:hlinkClick r:id="rId3"/>
              </a:rPr>
              <a:t>http://www.ted.com/</a:t>
            </a:r>
            <a:r>
              <a:rPr lang="it-IT" sz="1050" dirty="0" err="1" smtClean="0">
                <a:hlinkClick r:id="rId3"/>
              </a:rPr>
              <a:t>playlists</a:t>
            </a:r>
            <a:r>
              <a:rPr lang="it-IT" sz="1050" dirty="0" smtClean="0">
                <a:hlinkClick r:id="rId3"/>
              </a:rPr>
              <a:t>/182/talks_from_inspiring_teachers?utm_source=newsletter_weekly_2015-09-26&amp;utm_campaign=newsletter_weekly&amp;utm_medium=email&amp;utm_content=playlist_button</a:t>
            </a:r>
            <a:endParaRPr lang="it-IT" sz="1050" dirty="0" smtClean="0"/>
          </a:p>
          <a:p>
            <a:endParaRPr lang="it-IT" sz="105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33</a:t>
            </a:fld>
            <a:endParaRPr lang="it-IT"/>
          </a:p>
        </p:txBody>
      </p:sp>
      <p:pic>
        <p:nvPicPr>
          <p:cNvPr id="61442" name="Picture 2" descr="C:\Users\Lenovo\Dropbox\Screenshot\Screenshot 2015-10-07 11.48.57.png"/>
          <p:cNvPicPr>
            <a:picLocks noChangeAspect="1" noChangeArrowheads="1"/>
          </p:cNvPicPr>
          <p:nvPr/>
        </p:nvPicPr>
        <p:blipFill>
          <a:blip r:embed="rId2" cstate="print"/>
          <a:srcRect/>
          <a:stretch>
            <a:fillRect/>
          </a:stretch>
        </p:blipFill>
        <p:spPr bwMode="auto">
          <a:xfrm>
            <a:off x="395536" y="-387424"/>
            <a:ext cx="18286413" cy="1028541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34</a:t>
            </a:fld>
            <a:endParaRPr lang="it-IT"/>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2536" y="476672"/>
            <a:ext cx="13011150" cy="7315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CasellaDiTesto 4"/>
          <p:cNvSpPr txBox="1"/>
          <p:nvPr/>
        </p:nvSpPr>
        <p:spPr>
          <a:xfrm>
            <a:off x="9612560" y="2852936"/>
            <a:ext cx="3024336" cy="1200329"/>
          </a:xfrm>
          <a:prstGeom prst="rect">
            <a:avLst/>
          </a:prstGeom>
          <a:noFill/>
        </p:spPr>
        <p:txBody>
          <a:bodyPr wrap="square" rtlCol="0">
            <a:spAutoFit/>
          </a:bodyPr>
          <a:lstStyle/>
          <a:p>
            <a:r>
              <a:rPr lang="it-IT" dirty="0">
                <a:hlinkClick r:id="rId3"/>
              </a:rPr>
              <a:t>https://www.edx.org/blog/optimal-video-length-student-engagement#.</a:t>
            </a:r>
            <a:r>
              <a:rPr lang="it-IT" dirty="0" smtClean="0">
                <a:hlinkClick r:id="rId3"/>
              </a:rPr>
              <a:t>VDJHhPl_uSo</a:t>
            </a:r>
            <a:endParaRPr lang="it-IT" dirty="0" smtClean="0"/>
          </a:p>
          <a:p>
            <a:endParaRPr lang="it-IT" dirty="0"/>
          </a:p>
        </p:txBody>
      </p:sp>
    </p:spTree>
    <p:extLst>
      <p:ext uri="{BB962C8B-B14F-4D97-AF65-F5344CB8AC3E}">
        <p14:creationId xmlns="" xmlns:p14="http://schemas.microsoft.com/office/powerpoint/2010/main" val="2441847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35</a:t>
            </a:fld>
            <a:endParaRPr lang="it-IT"/>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6672" y="332656"/>
            <a:ext cx="11125202" cy="6249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63032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Leggere da testo o da schermo?</a:t>
            </a:r>
            <a:endParaRPr lang="it-IT" dirty="0"/>
          </a:p>
        </p:txBody>
      </p:sp>
      <p:sp>
        <p:nvSpPr>
          <p:cNvPr id="3" name="Segnaposto contenuto 2"/>
          <p:cNvSpPr>
            <a:spLocks noGrp="1"/>
          </p:cNvSpPr>
          <p:nvPr>
            <p:ph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36</a:t>
            </a:fld>
            <a:endParaRPr lang="it-IT"/>
          </a:p>
        </p:txBody>
      </p:sp>
      <p:pic>
        <p:nvPicPr>
          <p:cNvPr id="63490" name="Picture 2" descr="Risultati immagini per eyetracking"/>
          <p:cNvPicPr>
            <a:picLocks noChangeAspect="1" noChangeArrowheads="1"/>
          </p:cNvPicPr>
          <p:nvPr/>
        </p:nvPicPr>
        <p:blipFill>
          <a:blip r:embed="rId2" cstate="print"/>
          <a:srcRect/>
          <a:stretch>
            <a:fillRect/>
          </a:stretch>
        </p:blipFill>
        <p:spPr bwMode="auto">
          <a:xfrm>
            <a:off x="1259632" y="1844824"/>
            <a:ext cx="4234691" cy="3672408"/>
          </a:xfrm>
          <a:prstGeom prst="rect">
            <a:avLst/>
          </a:prstGeom>
          <a:noFill/>
        </p:spPr>
      </p:pic>
      <p:pic>
        <p:nvPicPr>
          <p:cNvPr id="63492" name="Picture 4" descr="Risultati immagini per eyetracking"/>
          <p:cNvPicPr>
            <a:picLocks noChangeAspect="1" noChangeArrowheads="1"/>
          </p:cNvPicPr>
          <p:nvPr/>
        </p:nvPicPr>
        <p:blipFill>
          <a:blip r:embed="rId3" cstate="print"/>
          <a:srcRect/>
          <a:stretch>
            <a:fillRect/>
          </a:stretch>
        </p:blipFill>
        <p:spPr bwMode="auto">
          <a:xfrm>
            <a:off x="5652120" y="4293096"/>
            <a:ext cx="2857500" cy="1600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en-US" sz="2200" b="1" dirty="0"/>
              <a:t>F-Shaped Pattern For Reading Web Content</a:t>
            </a:r>
            <a:br>
              <a:rPr lang="en-US" sz="2200" b="1" dirty="0"/>
            </a:br>
            <a:r>
              <a:rPr lang="en-US" sz="2200" dirty="0"/>
              <a:t>by </a:t>
            </a:r>
            <a:r>
              <a:rPr lang="en-US" sz="2200" b="1" cap="all" dirty="0">
                <a:hlinkClick r:id="rId2"/>
              </a:rPr>
              <a:t>JAKOB NIELSEN</a:t>
            </a:r>
            <a:r>
              <a:rPr lang="en-US" sz="2200" dirty="0"/>
              <a:t> on April 17, 2006</a:t>
            </a:r>
            <a:r>
              <a:rPr lang="en-US" dirty="0"/>
              <a:t/>
            </a:r>
            <a:br>
              <a:rPr lang="en-US" dirty="0"/>
            </a:br>
            <a:r>
              <a:rPr lang="en-US" sz="1800" dirty="0"/>
              <a:t>http://www.nngroup.com/articles/f-shaped-pattern-reading-web-content/</a:t>
            </a:r>
            <a:endParaRPr lang="it-IT" sz="18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37</a:t>
            </a:fld>
            <a:endParaRPr lang="it-IT"/>
          </a:p>
        </p:txBody>
      </p:sp>
      <p:pic>
        <p:nvPicPr>
          <p:cNvPr id="2050"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982979"/>
            <a:ext cx="8874579" cy="48450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28318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38</a:t>
            </a:fld>
            <a:endParaRPr lang="it-IT"/>
          </a:p>
        </p:txBody>
      </p:sp>
      <p:pic>
        <p:nvPicPr>
          <p:cNvPr id="62466" name="Picture 2" descr="C:\Users\Lenovo\Dropbox\Screenshot\Screenshot 2015-10-07 12.26.03.png"/>
          <p:cNvPicPr>
            <a:picLocks noChangeAspect="1" noChangeArrowheads="1"/>
          </p:cNvPicPr>
          <p:nvPr/>
        </p:nvPicPr>
        <p:blipFill>
          <a:blip r:embed="rId2" cstate="print"/>
          <a:srcRect/>
          <a:stretch>
            <a:fillRect/>
          </a:stretch>
        </p:blipFill>
        <p:spPr bwMode="auto">
          <a:xfrm>
            <a:off x="0" y="857250"/>
            <a:ext cx="9144000" cy="51435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39</a:t>
            </a:fld>
            <a:endParaRPr lang="it-IT"/>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17310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Baby </a:t>
            </a:r>
            <a:r>
              <a:rPr lang="it-IT" dirty="0" err="1" smtClean="0"/>
              <a:t>boomers</a:t>
            </a:r>
            <a:endParaRPr lang="it-IT" dirty="0"/>
          </a:p>
        </p:txBody>
      </p:sp>
      <p:sp>
        <p:nvSpPr>
          <p:cNvPr id="6" name="Segnaposto contenuto 5"/>
          <p:cNvSpPr>
            <a:spLocks noGrp="1"/>
          </p:cNvSpPr>
          <p:nvPr>
            <p:ph sz="half" idx="2"/>
          </p:nvPr>
        </p:nvSpPr>
        <p:spPr/>
        <p:txBody>
          <a:bodyPr/>
          <a:lstStyle/>
          <a:p>
            <a:r>
              <a:rPr lang="it-IT" dirty="0" smtClean="0"/>
              <a:t>Nati dopo </a:t>
            </a:r>
            <a:r>
              <a:rPr lang="it-IT" dirty="0"/>
              <a:t>la guerra, tra 1946 and 1964. </a:t>
            </a:r>
          </a:p>
          <a:p>
            <a:r>
              <a:rPr lang="it-IT" dirty="0"/>
              <a:t>A</a:t>
            </a:r>
            <a:r>
              <a:rPr lang="it-IT" dirty="0" smtClean="0"/>
              <a:t>mano </a:t>
            </a:r>
            <a:r>
              <a:rPr lang="it-IT" dirty="0"/>
              <a:t>i libri, </a:t>
            </a:r>
            <a:endParaRPr lang="it-IT" dirty="0" smtClean="0"/>
          </a:p>
          <a:p>
            <a:r>
              <a:rPr lang="it-IT" dirty="0" smtClean="0"/>
              <a:t>Studiano  </a:t>
            </a:r>
            <a:r>
              <a:rPr lang="it-IT" dirty="0"/>
              <a:t>da manuali e grammatiche, </a:t>
            </a:r>
            <a:endParaRPr lang="it-IT" dirty="0" smtClean="0"/>
          </a:p>
          <a:p>
            <a:r>
              <a:rPr lang="it-IT" dirty="0" smtClean="0"/>
              <a:t>riluttanti </a:t>
            </a:r>
            <a:r>
              <a:rPr lang="it-IT" dirty="0"/>
              <a:t>usare le nuove tecnologie e gli </a:t>
            </a:r>
            <a:r>
              <a:rPr lang="it-IT" dirty="0" err="1"/>
              <a:t>ebook</a:t>
            </a:r>
            <a:r>
              <a:rPr lang="it-IT" dirty="0"/>
              <a:t>.</a:t>
            </a:r>
          </a:p>
          <a:p>
            <a:endParaRPr lang="it-IT" dirty="0"/>
          </a:p>
        </p:txBody>
      </p:sp>
      <p:pic>
        <p:nvPicPr>
          <p:cNvPr id="7" name="Segnaposto contenuto 6" descr="https://encrypted-tbn3.gstatic.com/images?q=tbn:ANd9GcTImOrRsUyEhQkWU_u32ujjP_G2aoQSbkHkB-ime8liY92VXwEdsJ8R-RhM"/>
          <p:cNvPicPr>
            <a:picLocks noGrp="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5" y="2276872"/>
            <a:ext cx="2987178" cy="2438797"/>
          </a:xfrm>
          <a:prstGeom prst="rect">
            <a:avLst/>
          </a:prstGeom>
          <a:noFill/>
          <a:ln>
            <a:noFill/>
          </a:ln>
        </p:spPr>
      </p:pic>
      <p:sp>
        <p:nvSpPr>
          <p:cNvPr id="8" name="Segnaposto numero diapositiva 7"/>
          <p:cNvSpPr>
            <a:spLocks noGrp="1"/>
          </p:cNvSpPr>
          <p:nvPr>
            <p:ph type="sldNum" sz="quarter" idx="12"/>
          </p:nvPr>
        </p:nvSpPr>
        <p:spPr/>
        <p:txBody>
          <a:bodyPr/>
          <a:lstStyle/>
          <a:p>
            <a:fld id="{E7A41E1B-4F70-4964-A407-84C68BE8251C}" type="slidenum">
              <a:rPr lang="it-IT" smtClean="0"/>
              <a:pPr/>
              <a:t>4</a:t>
            </a:fld>
            <a:endParaRPr lang="it-IT"/>
          </a:p>
        </p:txBody>
      </p:sp>
    </p:spTree>
    <p:extLst>
      <p:ext uri="{BB962C8B-B14F-4D97-AF65-F5344CB8AC3E}">
        <p14:creationId xmlns="" xmlns:p14="http://schemas.microsoft.com/office/powerpoint/2010/main" val="1131105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Ben strutturato</a:t>
            </a:r>
          </a:p>
          <a:p>
            <a:r>
              <a:rPr lang="it-IT" dirty="0" smtClean="0"/>
              <a:t>Buon layout</a:t>
            </a:r>
          </a:p>
          <a:p>
            <a:r>
              <a:rPr lang="it-IT" dirty="0" smtClean="0"/>
              <a:t>Titoletti come </a:t>
            </a:r>
            <a:r>
              <a:rPr lang="it-IT" smtClean="0"/>
              <a:t>summary</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40</a:t>
            </a:fld>
            <a:endParaRPr lang="it-IT"/>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2120" y="1340768"/>
            <a:ext cx="2943225" cy="4676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20235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L’importanza di essere primi…</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41</a:t>
            </a:fld>
            <a:endParaRPr lang="it-IT"/>
          </a:p>
        </p:txBody>
      </p:sp>
      <p:pic>
        <p:nvPicPr>
          <p:cNvPr id="717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2536" y="1988840"/>
            <a:ext cx="8301250" cy="39135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14489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980728"/>
            <a:ext cx="8291264" cy="5145435"/>
          </a:xfrm>
        </p:spPr>
        <p:txBody>
          <a:bodyPr>
            <a:normAutofit/>
          </a:bodyPr>
          <a:lstStyle/>
          <a:p>
            <a:pPr>
              <a:buNone/>
            </a:pPr>
            <a:r>
              <a:rPr lang="en-US" sz="2400" b="1" dirty="0"/>
              <a:t>Teenage Usability: Designing Teen-Targeted </a:t>
            </a:r>
            <a:r>
              <a:rPr lang="en-US" sz="2400" b="1" dirty="0" smtClean="0"/>
              <a:t>Websites </a:t>
            </a:r>
            <a:r>
              <a:rPr lang="en-US" sz="2400" dirty="0" smtClean="0"/>
              <a:t>by</a:t>
            </a:r>
            <a:r>
              <a:rPr lang="en-US" sz="2400" dirty="0"/>
              <a:t> </a:t>
            </a:r>
            <a:r>
              <a:rPr lang="en-US" sz="2400" b="1" cap="all" dirty="0">
                <a:hlinkClick r:id="rId2"/>
              </a:rPr>
              <a:t>HOA LORANGER</a:t>
            </a:r>
            <a:r>
              <a:rPr lang="en-US" sz="2400" dirty="0"/>
              <a:t> and </a:t>
            </a:r>
            <a:r>
              <a:rPr lang="en-US" sz="2400" b="1" cap="all" dirty="0">
                <a:hlinkClick r:id="rId3"/>
              </a:rPr>
              <a:t>JAKOB NIELSEN</a:t>
            </a:r>
            <a:r>
              <a:rPr lang="en-US" sz="2400" dirty="0"/>
              <a:t> on February 4, 2013</a:t>
            </a:r>
          </a:p>
          <a:p>
            <a:endParaRPr lang="it-IT" dirty="0" smtClean="0"/>
          </a:p>
          <a:p>
            <a:r>
              <a:rPr lang="it-IT" dirty="0" smtClean="0"/>
              <a:t>Conferma da Nielsen (per </a:t>
            </a:r>
            <a:r>
              <a:rPr lang="it-IT" dirty="0"/>
              <a:t>i teen poco testo, chiaro, grande…)</a:t>
            </a:r>
          </a:p>
          <a:p>
            <a:endParaRPr lang="it-IT" dirty="0" smtClean="0"/>
          </a:p>
          <a:p>
            <a:endParaRPr lang="it-IT" dirty="0"/>
          </a:p>
          <a:p>
            <a:r>
              <a:rPr lang="it-IT" sz="2000" dirty="0" smtClean="0">
                <a:hlinkClick r:id="rId4"/>
              </a:rPr>
              <a:t>http</a:t>
            </a:r>
            <a:r>
              <a:rPr lang="it-IT" sz="2000" dirty="0">
                <a:hlinkClick r:id="rId4"/>
              </a:rPr>
              <a:t>://www.nngroup.com/</a:t>
            </a:r>
            <a:r>
              <a:rPr lang="it-IT" sz="2000" dirty="0" err="1">
                <a:hlinkClick r:id="rId4"/>
              </a:rPr>
              <a:t>articles</a:t>
            </a:r>
            <a:r>
              <a:rPr lang="it-IT" sz="2000" dirty="0">
                <a:hlinkClick r:id="rId4"/>
              </a:rPr>
              <a:t>/</a:t>
            </a:r>
            <a:r>
              <a:rPr lang="it-IT" sz="2000" dirty="0" err="1">
                <a:hlinkClick r:id="rId4"/>
              </a:rPr>
              <a:t>usability-of-websites-for-teenagers</a:t>
            </a:r>
            <a:r>
              <a:rPr lang="it-IT" sz="2000" dirty="0" smtClean="0">
                <a:hlinkClick r:id="rId4"/>
              </a:rPr>
              <a:t>/</a:t>
            </a:r>
            <a:endParaRPr lang="it-IT" sz="2000" dirty="0" smtClean="0"/>
          </a:p>
          <a:p>
            <a:endParaRPr lang="it-IT" sz="20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42</a:t>
            </a:fld>
            <a:endParaRPr lang="it-IT"/>
          </a:p>
        </p:txBody>
      </p:sp>
    </p:spTree>
    <p:extLst>
      <p:ext uri="{BB962C8B-B14F-4D97-AF65-F5344CB8AC3E}">
        <p14:creationId xmlns="" xmlns:p14="http://schemas.microsoft.com/office/powerpoint/2010/main" val="3193963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7A41E1B-4F70-4964-A407-84C68BE8251C}" type="slidenum">
              <a:rPr lang="it-IT" smtClean="0"/>
              <a:pPr/>
              <a:t>43</a:t>
            </a:fld>
            <a:endParaRPr lang="it-IT"/>
          </a:p>
        </p:txBody>
      </p:sp>
      <p:sp>
        <p:nvSpPr>
          <p:cNvPr id="6" name="Segnaposto contenuto 5"/>
          <p:cNvSpPr>
            <a:spLocks noGrp="1"/>
          </p:cNvSpPr>
          <p:nvPr>
            <p:ph idx="1"/>
          </p:nvPr>
        </p:nvSpPr>
        <p:spPr/>
        <p:txBody>
          <a:bodyPr/>
          <a:lstStyle/>
          <a:p>
            <a:endParaRPr lang="it-IT"/>
          </a:p>
        </p:txBody>
      </p:sp>
      <p:graphicFrame>
        <p:nvGraphicFramePr>
          <p:cNvPr id="7" name="Oggetto 6"/>
          <p:cNvGraphicFramePr>
            <a:graphicFrameLocks noChangeAspect="1"/>
          </p:cNvGraphicFramePr>
          <p:nvPr>
            <p:extLst>
              <p:ext uri="{D42A27DB-BD31-4B8C-83A1-F6EECF244321}">
                <p14:modId xmlns="" xmlns:p14="http://schemas.microsoft.com/office/powerpoint/2010/main" val="155124620"/>
              </p:ext>
            </p:extLst>
          </p:nvPr>
        </p:nvGraphicFramePr>
        <p:xfrm>
          <a:off x="395536" y="692696"/>
          <a:ext cx="7580728" cy="5601543"/>
        </p:xfrm>
        <a:graphic>
          <a:graphicData uri="http://schemas.openxmlformats.org/presentationml/2006/ole">
            <p:oleObj spid="_x0000_s8198" name="Document" r:id="rId3" imgW="6196797" imgH="4577972" progId="Word.Document.12">
              <p:embed/>
            </p:oleObj>
          </a:graphicData>
        </a:graphic>
      </p:graphicFrame>
    </p:spTree>
    <p:extLst>
      <p:ext uri="{BB962C8B-B14F-4D97-AF65-F5344CB8AC3E}">
        <p14:creationId xmlns="" xmlns:p14="http://schemas.microsoft.com/office/powerpoint/2010/main" val="2956573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Generazione X,Y (PAS)</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44</a:t>
            </a:fld>
            <a:endParaRPr lang="it-IT"/>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1196752"/>
            <a:ext cx="4896544" cy="54198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6228184" y="2276872"/>
            <a:ext cx="2915816" cy="1384995"/>
          </a:xfrm>
          <a:prstGeom prst="rect">
            <a:avLst/>
          </a:prstGeom>
          <a:noFill/>
        </p:spPr>
        <p:txBody>
          <a:bodyPr wrap="square" rtlCol="0">
            <a:spAutoFit/>
          </a:bodyPr>
          <a:lstStyle/>
          <a:p>
            <a:r>
              <a:rPr lang="it-IT" sz="2800" dirty="0" smtClean="0"/>
              <a:t>Generazione di mezzo, ama la lezione</a:t>
            </a:r>
            <a:endParaRPr lang="it-IT" sz="2800" dirty="0"/>
          </a:p>
        </p:txBody>
      </p:sp>
    </p:spTree>
    <p:extLst>
      <p:ext uri="{BB962C8B-B14F-4D97-AF65-F5344CB8AC3E}">
        <p14:creationId xmlns="" xmlns:p14="http://schemas.microsoft.com/office/powerpoint/2010/main" val="9514034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hlinkClick r:id="rId2"/>
              </a:rPr>
              <a:t>https://prezi.com/c2dn7lls4rsc/paperless-living/?rc=bl0eng0preziofthemonth</a:t>
            </a:r>
            <a:endParaRPr lang="it-IT" dirty="0" smtClean="0"/>
          </a:p>
          <a:p>
            <a:endParaRPr lang="it-IT" dirty="0" smtClean="0"/>
          </a:p>
          <a:p>
            <a:r>
              <a:rPr lang="it-IT" dirty="0" smtClean="0"/>
              <a:t>Senza carta?</a:t>
            </a:r>
          </a:p>
          <a:p>
            <a:endParaRPr lang="it-IT" dirty="0" smtClean="0"/>
          </a:p>
          <a:p>
            <a:r>
              <a:rPr lang="it-IT" dirty="0" smtClean="0">
                <a:hlinkClick r:id="rId3"/>
              </a:rPr>
              <a:t>https://www.youtube.com/watch?v=aXV-yaFmQNk</a:t>
            </a:r>
            <a:endParaRPr lang="it-IT" dirty="0" smtClean="0"/>
          </a:p>
          <a:p>
            <a:r>
              <a:rPr lang="it-IT" smtClean="0"/>
              <a:t>Non funziona?</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45</a:t>
            </a:fld>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Gen. X, Y</a:t>
            </a:r>
            <a:endParaRPr lang="it-IT" dirty="0"/>
          </a:p>
        </p:txBody>
      </p:sp>
      <p:sp>
        <p:nvSpPr>
          <p:cNvPr id="6" name="Segnaposto contenuto 5"/>
          <p:cNvSpPr>
            <a:spLocks noGrp="1"/>
          </p:cNvSpPr>
          <p:nvPr>
            <p:ph sz="half" idx="2"/>
          </p:nvPr>
        </p:nvSpPr>
        <p:spPr/>
        <p:txBody>
          <a:bodyPr>
            <a:normAutofit/>
          </a:bodyPr>
          <a:lstStyle/>
          <a:p>
            <a:r>
              <a:rPr lang="it-IT" dirty="0"/>
              <a:t> 1965-1999 </a:t>
            </a:r>
            <a:endParaRPr lang="it-IT" dirty="0" smtClean="0"/>
          </a:p>
          <a:p>
            <a:r>
              <a:rPr lang="it-IT" dirty="0" smtClean="0"/>
              <a:t> </a:t>
            </a:r>
            <a:r>
              <a:rPr lang="it-IT" dirty="0"/>
              <a:t>gruppo di transizione, </a:t>
            </a:r>
            <a:endParaRPr lang="it-IT" dirty="0" smtClean="0"/>
          </a:p>
          <a:p>
            <a:pPr marL="0" indent="0">
              <a:buNone/>
            </a:pPr>
            <a:r>
              <a:rPr lang="it-IT" dirty="0" smtClean="0"/>
              <a:t> </a:t>
            </a:r>
            <a:r>
              <a:rPr lang="it-IT" dirty="0"/>
              <a:t> </a:t>
            </a:r>
            <a:r>
              <a:rPr lang="it-IT" u="sng" dirty="0">
                <a:hlinkClick r:id="rId2" tooltip="Digital Immigrants"/>
              </a:rPr>
              <a:t>Digital </a:t>
            </a:r>
            <a:r>
              <a:rPr lang="it-IT" u="sng" dirty="0" err="1">
                <a:hlinkClick r:id="rId2" tooltip="Digital Immigrants"/>
              </a:rPr>
              <a:t>Immigrants</a:t>
            </a:r>
            <a:r>
              <a:rPr lang="it-IT" dirty="0"/>
              <a:t>, </a:t>
            </a:r>
          </a:p>
          <a:p>
            <a:r>
              <a:rPr lang="it-IT" dirty="0"/>
              <a:t>leggono libri, hanno i computer, </a:t>
            </a:r>
            <a:r>
              <a:rPr lang="it-IT" dirty="0" err="1"/>
              <a:t>blackberries</a:t>
            </a:r>
            <a:r>
              <a:rPr lang="it-IT" dirty="0"/>
              <a:t>, sono connessi.</a:t>
            </a:r>
          </a:p>
          <a:p>
            <a:r>
              <a:rPr lang="it-IT" dirty="0"/>
              <a:t>Usano le nuove tecnologie senza buttare le vecchie</a:t>
            </a:r>
          </a:p>
          <a:p>
            <a:endParaRPr lang="it-IT" dirty="0"/>
          </a:p>
        </p:txBody>
      </p:sp>
      <p:pic>
        <p:nvPicPr>
          <p:cNvPr id="7" name="Segnaposto contenuto 6" descr="http://content.arma.org/IMM/Libraries/IM_Cover_Images/Gen_X_Gen_Y_JanFeb2010_1.sflb.ashx"/>
          <p:cNvPicPr>
            <a:picLocks noGrp="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1628800"/>
            <a:ext cx="4176464" cy="3816424"/>
          </a:xfrm>
          <a:prstGeom prst="rect">
            <a:avLst/>
          </a:prstGeom>
          <a:noFill/>
          <a:ln>
            <a:noFill/>
          </a:ln>
        </p:spPr>
      </p:pic>
      <p:sp>
        <p:nvSpPr>
          <p:cNvPr id="8" name="Segnaposto numero diapositiva 7"/>
          <p:cNvSpPr>
            <a:spLocks noGrp="1"/>
          </p:cNvSpPr>
          <p:nvPr>
            <p:ph type="sldNum" sz="quarter" idx="12"/>
          </p:nvPr>
        </p:nvSpPr>
        <p:spPr/>
        <p:txBody>
          <a:bodyPr/>
          <a:lstStyle/>
          <a:p>
            <a:fld id="{E7A41E1B-4F70-4964-A407-84C68BE8251C}" type="slidenum">
              <a:rPr lang="it-IT" smtClean="0"/>
              <a:pPr/>
              <a:t>5</a:t>
            </a:fld>
            <a:endParaRPr lang="it-IT"/>
          </a:p>
        </p:txBody>
      </p:sp>
    </p:spTree>
    <p:extLst>
      <p:ext uri="{BB962C8B-B14F-4D97-AF65-F5344CB8AC3E}">
        <p14:creationId xmlns="" xmlns:p14="http://schemas.microsoft.com/office/powerpoint/2010/main" val="923423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u="sng" dirty="0" err="1">
                <a:hlinkClick r:id="rId2" tooltip="Gen z"/>
              </a:rPr>
              <a:t>Gen</a:t>
            </a:r>
            <a:r>
              <a:rPr lang="it-IT" u="sng" dirty="0">
                <a:hlinkClick r:id="rId2" tooltip="Gen z"/>
              </a:rPr>
              <a:t>-Z</a:t>
            </a:r>
            <a:r>
              <a:rPr lang="it-IT" dirty="0"/>
              <a:t> </a:t>
            </a:r>
          </a:p>
        </p:txBody>
      </p:sp>
      <p:sp>
        <p:nvSpPr>
          <p:cNvPr id="3" name="Segnaposto contenuto 2"/>
          <p:cNvSpPr>
            <a:spLocks noGrp="1"/>
          </p:cNvSpPr>
          <p:nvPr>
            <p:ph sz="half" idx="1"/>
          </p:nvPr>
        </p:nvSpPr>
        <p:spPr/>
        <p:txBody>
          <a:bodyPr>
            <a:normAutofit fontScale="92500" lnSpcReduction="20000"/>
          </a:bodyPr>
          <a:lstStyle/>
          <a:p>
            <a:r>
              <a:rPr lang="it-IT" dirty="0" smtClean="0"/>
              <a:t>nati </a:t>
            </a:r>
            <a:r>
              <a:rPr lang="it-IT" dirty="0"/>
              <a:t>dopo il 2000 </a:t>
            </a:r>
            <a:r>
              <a:rPr lang="it-IT" dirty="0" smtClean="0"/>
              <a:t>(fino al…)</a:t>
            </a:r>
          </a:p>
          <a:p>
            <a:r>
              <a:rPr lang="it-IT" dirty="0" smtClean="0"/>
              <a:t>completamente </a:t>
            </a:r>
            <a:r>
              <a:rPr lang="it-IT" dirty="0"/>
              <a:t>connessi. </a:t>
            </a:r>
            <a:endParaRPr lang="it-IT" dirty="0" smtClean="0"/>
          </a:p>
          <a:p>
            <a:pPr marL="0" indent="0">
              <a:buNone/>
            </a:pPr>
            <a:r>
              <a:rPr lang="it-IT" u="sng" dirty="0" smtClean="0">
                <a:hlinkClick r:id="rId3" tooltip="Digital Natives"/>
              </a:rPr>
              <a:t>Digital </a:t>
            </a:r>
            <a:r>
              <a:rPr lang="it-IT" u="sng" dirty="0" err="1">
                <a:hlinkClick r:id="rId3" tooltip="Digital Natives"/>
              </a:rPr>
              <a:t>Natives</a:t>
            </a:r>
            <a:r>
              <a:rPr lang="it-IT" dirty="0" smtClean="0"/>
              <a:t>.</a:t>
            </a:r>
          </a:p>
          <a:p>
            <a:r>
              <a:rPr lang="it-IT" dirty="0" smtClean="0"/>
              <a:t> </a:t>
            </a:r>
            <a:r>
              <a:rPr lang="en-US" dirty="0" err="1" smtClean="0"/>
              <a:t>usano</a:t>
            </a:r>
            <a:r>
              <a:rPr lang="en-US" dirty="0" smtClean="0"/>
              <a:t> </a:t>
            </a:r>
            <a:r>
              <a:rPr lang="en-US" dirty="0" err="1" smtClean="0"/>
              <a:t>i</a:t>
            </a:r>
            <a:r>
              <a:rPr lang="en-US" dirty="0" smtClean="0"/>
              <a:t>  </a:t>
            </a:r>
            <a:r>
              <a:rPr lang="en-US" dirty="0"/>
              <a:t>cell per </a:t>
            </a:r>
            <a:r>
              <a:rPr lang="en-US" dirty="0" err="1"/>
              <a:t>ogni</a:t>
            </a:r>
            <a:r>
              <a:rPr lang="en-US" dirty="0"/>
              <a:t> </a:t>
            </a:r>
            <a:r>
              <a:rPr lang="en-US" dirty="0" err="1"/>
              <a:t>attività</a:t>
            </a:r>
            <a:r>
              <a:rPr lang="en-US" dirty="0"/>
              <a:t> </a:t>
            </a:r>
            <a:endParaRPr lang="en-US" dirty="0" smtClean="0"/>
          </a:p>
          <a:p>
            <a:pPr marL="0" indent="0">
              <a:buNone/>
            </a:pPr>
            <a:r>
              <a:rPr lang="en-US" dirty="0" smtClean="0"/>
              <a:t> </a:t>
            </a:r>
            <a:endParaRPr lang="it-IT" dirty="0"/>
          </a:p>
          <a:p>
            <a:r>
              <a:rPr lang="en-US" dirty="0"/>
              <a:t>This group will drive the market, not the other way around, and it’s this customer we need to get in front of (if we can.)</a:t>
            </a:r>
            <a:endParaRPr lang="it-IT" dirty="0"/>
          </a:p>
          <a:p>
            <a:endParaRPr lang="it-IT" dirty="0"/>
          </a:p>
        </p:txBody>
      </p:sp>
      <p:sp>
        <p:nvSpPr>
          <p:cNvPr id="4" name="Segnaposto contenuto 3"/>
          <p:cNvSpPr>
            <a:spLocks noGrp="1"/>
          </p:cNvSpPr>
          <p:nvPr>
            <p:ph sz="half" idx="2"/>
          </p:nvPr>
        </p:nvSpPr>
        <p:spPr/>
        <p:txBody>
          <a:bodyPr>
            <a:normAutofit fontScale="92500" lnSpcReduction="20000"/>
          </a:bodyPr>
          <a:lstStyle/>
          <a:p>
            <a:endParaRPr lang="it-IT" dirty="0"/>
          </a:p>
        </p:txBody>
      </p:sp>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60032" y="2132856"/>
            <a:ext cx="3369568" cy="25929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egnaposto numero diapositiva 4"/>
          <p:cNvSpPr>
            <a:spLocks noGrp="1"/>
          </p:cNvSpPr>
          <p:nvPr>
            <p:ph type="sldNum" sz="quarter" idx="12"/>
          </p:nvPr>
        </p:nvSpPr>
        <p:spPr/>
        <p:txBody>
          <a:bodyPr/>
          <a:lstStyle/>
          <a:p>
            <a:fld id="{E7A41E1B-4F70-4964-A407-84C68BE8251C}" type="slidenum">
              <a:rPr lang="it-IT" smtClean="0"/>
              <a:pPr/>
              <a:t>6</a:t>
            </a:fld>
            <a:endParaRPr lang="it-IT"/>
          </a:p>
        </p:txBody>
      </p:sp>
    </p:spTree>
    <p:extLst>
      <p:ext uri="{BB962C8B-B14F-4D97-AF65-F5344CB8AC3E}">
        <p14:creationId xmlns="" xmlns:p14="http://schemas.microsoft.com/office/powerpoint/2010/main" val="1946182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it-IT"/>
          </a:p>
        </p:txBody>
      </p:sp>
      <p:sp>
        <p:nvSpPr>
          <p:cNvPr id="7" name="Segnaposto contenuto 6"/>
          <p:cNvSpPr>
            <a:spLocks noGrp="1"/>
          </p:cNvSpPr>
          <p:nvPr>
            <p:ph idx="1"/>
          </p:nvPr>
        </p:nvSpPr>
        <p:spPr/>
        <p:txBody>
          <a:bodyPr>
            <a:normAutofit fontScale="77500" lnSpcReduction="20000"/>
          </a:bodyPr>
          <a:lstStyle/>
          <a:p>
            <a:pPr marL="0" indent="0">
              <a:buNone/>
            </a:pPr>
            <a:r>
              <a:rPr lang="en-US" b="1" cap="all" dirty="0"/>
              <a:t>GEN ALPHA</a:t>
            </a:r>
          </a:p>
          <a:p>
            <a:r>
              <a:rPr lang="en-US" dirty="0"/>
              <a:t>The launch of the iPad in 2010 coincided with the beginning of our current generation of children, </a:t>
            </a:r>
            <a:endParaRPr lang="en-US" dirty="0" smtClean="0"/>
          </a:p>
          <a:p>
            <a:r>
              <a:rPr lang="en-US" dirty="0" smtClean="0"/>
              <a:t>there </a:t>
            </a:r>
            <a:r>
              <a:rPr lang="en-US" dirty="0"/>
              <a:t>are now 2.5 million Gen Alphas being born around the globe each week. </a:t>
            </a:r>
            <a:endParaRPr lang="en-US" dirty="0" smtClean="0"/>
          </a:p>
          <a:p>
            <a:r>
              <a:rPr lang="en-US" dirty="0" smtClean="0"/>
              <a:t>They </a:t>
            </a:r>
            <a:r>
              <a:rPr lang="en-US" dirty="0"/>
              <a:t>were born into a world of iPhones (in fact the word of the year in 2010 when they were first born was “app</a:t>
            </a:r>
            <a:r>
              <a:rPr lang="en-US" dirty="0" smtClean="0"/>
              <a:t>”),</a:t>
            </a:r>
          </a:p>
          <a:p>
            <a:r>
              <a:rPr lang="en-US" dirty="0" smtClean="0"/>
              <a:t> </a:t>
            </a:r>
            <a:r>
              <a:rPr lang="en-US" dirty="0"/>
              <a:t>YouTube (there are now 100 hours of YouTube videos uploaded every minute, and in this environment they are more influenced by the visual and the video than the written and the verbal), </a:t>
            </a:r>
            <a:endParaRPr lang="en-US" dirty="0" smtClean="0"/>
          </a:p>
          <a:p>
            <a:r>
              <a:rPr lang="en-US" dirty="0" smtClean="0"/>
              <a:t>and </a:t>
            </a:r>
            <a:r>
              <a:rPr lang="en-US" dirty="0"/>
              <a:t>Instagram (where life is photographed and shared instantly and globally).</a:t>
            </a:r>
          </a:p>
          <a:p>
            <a:endParaRPr lang="it-IT" dirty="0"/>
          </a:p>
        </p:txBody>
      </p:sp>
      <p:sp>
        <p:nvSpPr>
          <p:cNvPr id="5" name="Segnaposto numero diapositiva 4"/>
          <p:cNvSpPr>
            <a:spLocks noGrp="1"/>
          </p:cNvSpPr>
          <p:nvPr>
            <p:ph type="sldNum" sz="quarter" idx="12"/>
          </p:nvPr>
        </p:nvSpPr>
        <p:spPr/>
        <p:txBody>
          <a:bodyPr/>
          <a:lstStyle/>
          <a:p>
            <a:fld id="{E7A41E1B-4F70-4964-A407-84C68BE8251C}" type="slidenum">
              <a:rPr lang="it-IT" smtClean="0"/>
              <a:pPr/>
              <a:t>7</a:t>
            </a:fld>
            <a:endParaRPr lang="it-IT"/>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548680"/>
            <a:ext cx="6781800" cy="952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40818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E7A41E1B-4F70-4964-A407-84C68BE8251C}" type="slidenum">
              <a:rPr lang="it-IT" smtClean="0"/>
              <a:pPr/>
              <a:t>8</a:t>
            </a:fld>
            <a:endParaRPr lang="it-IT"/>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696" y="260648"/>
            <a:ext cx="9024609" cy="63367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91020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en-US" b="1" cap="all" dirty="0"/>
              <a:t>TECHNOLOGY TIMELINE 1995 TO 2014</a:t>
            </a:r>
            <a:br>
              <a:rPr lang="en-US" b="1" cap="all" dirty="0"/>
            </a:br>
            <a:endParaRPr lang="it-IT" dirty="0"/>
          </a:p>
        </p:txBody>
      </p:sp>
      <p:sp>
        <p:nvSpPr>
          <p:cNvPr id="4" name="Segnaposto contenuto 3"/>
          <p:cNvSpPr>
            <a:spLocks noGrp="1"/>
          </p:cNvSpPr>
          <p:nvPr>
            <p:ph idx="1"/>
          </p:nvPr>
        </p:nvSpPr>
        <p:spPr/>
        <p:txBody>
          <a:bodyPr>
            <a:normAutofit fontScale="55000" lnSpcReduction="20000"/>
          </a:bodyPr>
          <a:lstStyle/>
          <a:p>
            <a:r>
              <a:rPr lang="en-US" dirty="0" smtClean="0"/>
              <a:t>1997</a:t>
            </a:r>
            <a:r>
              <a:rPr lang="en-US" dirty="0"/>
              <a:t>: Google.com is registered as a domain</a:t>
            </a:r>
          </a:p>
          <a:p>
            <a:r>
              <a:rPr lang="en-US" dirty="0"/>
              <a:t>1998: Portable MP3 players enter the market</a:t>
            </a:r>
          </a:p>
          <a:p>
            <a:r>
              <a:rPr lang="en-US" dirty="0"/>
              <a:t>2000: USB flash drives become available, Nokia 3310 launched</a:t>
            </a:r>
          </a:p>
          <a:p>
            <a:r>
              <a:rPr lang="en-US" dirty="0"/>
              <a:t>2001: Wikipedia is launched</a:t>
            </a:r>
          </a:p>
          <a:p>
            <a:r>
              <a:rPr lang="en-US" dirty="0"/>
              <a:t>2003: </a:t>
            </a:r>
            <a:r>
              <a:rPr lang="en-US" dirty="0" err="1"/>
              <a:t>MySpace</a:t>
            </a:r>
            <a:r>
              <a:rPr lang="en-US" dirty="0"/>
              <a:t> is launched</a:t>
            </a:r>
          </a:p>
          <a:p>
            <a:r>
              <a:rPr lang="en-US" dirty="0"/>
              <a:t>2005: YouTube is launched</a:t>
            </a:r>
          </a:p>
          <a:p>
            <a:r>
              <a:rPr lang="en-US" dirty="0"/>
              <a:t>2006: Facebook opens to the public</a:t>
            </a:r>
          </a:p>
          <a:p>
            <a:r>
              <a:rPr lang="en-US" dirty="0"/>
              <a:t>2006: Twitter is launched</a:t>
            </a:r>
          </a:p>
          <a:p>
            <a:r>
              <a:rPr lang="en-US" dirty="0"/>
              <a:t>2007: Dropbox founded</a:t>
            </a:r>
          </a:p>
          <a:p>
            <a:r>
              <a:rPr lang="en-US" dirty="0"/>
              <a:t>2007: First iPhone released</a:t>
            </a:r>
          </a:p>
          <a:p>
            <a:r>
              <a:rPr lang="en-US" dirty="0"/>
              <a:t>2009: </a:t>
            </a:r>
            <a:r>
              <a:rPr lang="en-US" dirty="0" err="1"/>
              <a:t>Whatsapp</a:t>
            </a:r>
            <a:r>
              <a:rPr lang="en-US" dirty="0"/>
              <a:t> </a:t>
            </a:r>
            <a:r>
              <a:rPr lang="en-US" dirty="0" smtClean="0"/>
              <a:t>founded</a:t>
            </a:r>
            <a:endParaRPr lang="en-US" dirty="0"/>
          </a:p>
          <a:p>
            <a:r>
              <a:rPr lang="en-US" dirty="0"/>
              <a:t>2010: iPad is launched</a:t>
            </a:r>
          </a:p>
          <a:p>
            <a:r>
              <a:rPr lang="en-US" dirty="0"/>
              <a:t>2010: Instagram launched</a:t>
            </a:r>
          </a:p>
          <a:p>
            <a:r>
              <a:rPr lang="en-US" dirty="0"/>
              <a:t>2012: Facebook has 1 billion active users</a:t>
            </a:r>
          </a:p>
          <a:p>
            <a:r>
              <a:rPr lang="en-US" dirty="0"/>
              <a:t>2014: Google Glass launched</a:t>
            </a:r>
          </a:p>
          <a:p>
            <a:endParaRPr lang="it-IT" dirty="0"/>
          </a:p>
        </p:txBody>
      </p:sp>
      <p:sp>
        <p:nvSpPr>
          <p:cNvPr id="2" name="Segnaposto numero diapositiva 1"/>
          <p:cNvSpPr>
            <a:spLocks noGrp="1"/>
          </p:cNvSpPr>
          <p:nvPr>
            <p:ph type="sldNum" sz="quarter" idx="12"/>
          </p:nvPr>
        </p:nvSpPr>
        <p:spPr/>
        <p:txBody>
          <a:bodyPr/>
          <a:lstStyle/>
          <a:p>
            <a:fld id="{E7A41E1B-4F70-4964-A407-84C68BE8251C}" type="slidenum">
              <a:rPr lang="it-IT" smtClean="0"/>
              <a:pPr/>
              <a:t>9</a:t>
            </a:fld>
            <a:endParaRPr lang="it-IT"/>
          </a:p>
        </p:txBody>
      </p:sp>
    </p:spTree>
    <p:extLst>
      <p:ext uri="{BB962C8B-B14F-4D97-AF65-F5344CB8AC3E}">
        <p14:creationId xmlns="" xmlns:p14="http://schemas.microsoft.com/office/powerpoint/2010/main" val="136050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849</Words>
  <Application>Microsoft Office PowerPoint</Application>
  <PresentationFormat>Presentazione su schermo (4:3)</PresentationFormat>
  <Paragraphs>211</Paragraphs>
  <Slides>45</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45</vt:i4>
      </vt:variant>
    </vt:vector>
  </HeadingPairs>
  <TitlesOfParts>
    <vt:vector size="47" baseType="lpstr">
      <vt:lpstr>Tema di Office</vt:lpstr>
      <vt:lpstr>Document</vt:lpstr>
      <vt:lpstr>A chi ci rivolgiamo?</vt:lpstr>
      <vt:lpstr>Diapositiva 2</vt:lpstr>
      <vt:lpstr>I prossimi 20 anni avremo  diversi tipi di  consumatori/utenti. </vt:lpstr>
      <vt:lpstr>Baby boomers</vt:lpstr>
      <vt:lpstr>Gen. X, Y</vt:lpstr>
      <vt:lpstr>Gen-Z </vt:lpstr>
      <vt:lpstr>Diapositiva 7</vt:lpstr>
      <vt:lpstr>Diapositiva 8</vt:lpstr>
      <vt:lpstr>TECHNOLOGY TIMELINE 1995 TO 2014 </vt:lpstr>
      <vt:lpstr>Più intelligenti?</vt:lpstr>
      <vt:lpstr>Diapositiva 11</vt:lpstr>
      <vt:lpstr>Diapositiva 12</vt:lpstr>
      <vt:lpstr>Diapositiva 13</vt:lpstr>
      <vt:lpstr>Come? Perché?</vt:lpstr>
      <vt:lpstr>Greenfield, 2009</vt:lpstr>
      <vt:lpstr>Più distratti?</vt:lpstr>
      <vt:lpstr>Più tecnologici? Dati ISTAT</vt:lpstr>
      <vt:lpstr>Digital divide</vt:lpstr>
      <vt:lpstr>Cosa usiamo?</vt:lpstr>
      <vt:lpstr>Cosa vogliono i teen?</vt:lpstr>
      <vt:lpstr>   MEDIA MENAGEMENT CENTER  Università del Northwestern, Illinois 2009  TEENS KNOW WHAT THEY WANT FROM ONLINE NEWS: DO YOU?  Dati da una ricerca con ragazzi dai 13 ai 18 anni.   </vt:lpstr>
      <vt:lpstr>PROBLEMA</vt:lpstr>
      <vt:lpstr>SOLUZIONI</vt:lpstr>
      <vt:lpstr>I difetti: ipotesi</vt:lpstr>
      <vt:lpstr>METODO</vt:lpstr>
      <vt:lpstr>RISULTATI: 10 LEZIONI CHIAVE</vt:lpstr>
      <vt:lpstr> </vt:lpstr>
      <vt:lpstr>CONCLUSIONI</vt:lpstr>
      <vt:lpstr>Solo i teens?</vt:lpstr>
      <vt:lpstr>Diapositiva 30</vt:lpstr>
      <vt:lpstr>Diapositiva 31</vt:lpstr>
      <vt:lpstr>Diapositiva 32</vt:lpstr>
      <vt:lpstr>Diapositiva 33</vt:lpstr>
      <vt:lpstr>Diapositiva 34</vt:lpstr>
      <vt:lpstr>Diapositiva 35</vt:lpstr>
      <vt:lpstr>Leggere da testo o da schermo?</vt:lpstr>
      <vt:lpstr>F-Shaped Pattern For Reading Web Content by JAKOB NIELSEN on April 17, 2006 http://www.nngroup.com/articles/f-shaped-pattern-reading-web-content/</vt:lpstr>
      <vt:lpstr>Diapositiva 38</vt:lpstr>
      <vt:lpstr>Diapositiva 39</vt:lpstr>
      <vt:lpstr>Diapositiva 40</vt:lpstr>
      <vt:lpstr>L’importanza di essere primi…</vt:lpstr>
      <vt:lpstr>Diapositiva 42</vt:lpstr>
      <vt:lpstr>Diapositiva 43</vt:lpstr>
      <vt:lpstr>Generazione X,Y (PAS)</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Gisella</dc:creator>
  <cp:lastModifiedBy>gisella</cp:lastModifiedBy>
  <cp:revision>68</cp:revision>
  <dcterms:created xsi:type="dcterms:W3CDTF">2013-09-22T10:31:02Z</dcterms:created>
  <dcterms:modified xsi:type="dcterms:W3CDTF">2016-10-06T13:50:14Z</dcterms:modified>
</cp:coreProperties>
</file>