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72" r:id="rId3"/>
    <p:sldId id="278" r:id="rId4"/>
    <p:sldId id="280" r:id="rId5"/>
    <p:sldId id="281" r:id="rId6"/>
    <p:sldId id="282" r:id="rId7"/>
    <p:sldId id="288" r:id="rId8"/>
    <p:sldId id="283" r:id="rId9"/>
    <p:sldId id="284" r:id="rId10"/>
    <p:sldId id="294" r:id="rId11"/>
    <p:sldId id="293" r:id="rId12"/>
    <p:sldId id="292" r:id="rId13"/>
    <p:sldId id="295" r:id="rId14"/>
    <p:sldId id="285" r:id="rId15"/>
    <p:sldId id="286" r:id="rId16"/>
    <p:sldId id="287" r:id="rId17"/>
    <p:sldId id="289" r:id="rId18"/>
    <p:sldId id="290" r:id="rId19"/>
    <p:sldId id="291" r:id="rId20"/>
    <p:sldId id="301" r:id="rId21"/>
    <p:sldId id="302" r:id="rId22"/>
    <p:sldId id="296" r:id="rId23"/>
    <p:sldId id="297" r:id="rId24"/>
    <p:sldId id="298" r:id="rId25"/>
    <p:sldId id="299" r:id="rId26"/>
    <p:sldId id="300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846" autoAdjust="0"/>
  </p:normalViewPr>
  <p:slideViewPr>
    <p:cSldViewPr>
      <p:cViewPr varScale="1">
        <p:scale>
          <a:sx n="96" d="100"/>
          <a:sy n="96" d="100"/>
        </p:scale>
        <p:origin x="19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665D6-0840-40A7-A3BC-904279E87142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7443-2D9F-4E5A-9E41-C6EBBB1496C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2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1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40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6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70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25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52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22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189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47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68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39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96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17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16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50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58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1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4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2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5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3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68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55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2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7D4-EF90-4243-8508-B951184ECE2F}" type="datetime1">
              <a:rPr lang="en-GB" smtClean="0"/>
              <a:t>05/11/2015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D57B-03CD-4F08-AC5C-691B840FD13F}" type="datetime1">
              <a:rPr lang="en-GB" smtClean="0"/>
              <a:t>05/11/2015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91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640D-0E3C-4F3F-9B9B-22E63790A366}" type="datetime1">
              <a:rPr lang="en-GB" smtClean="0"/>
              <a:t>05/11/2015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3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752528"/>
          </a:xfrm>
          <a:solidFill>
            <a:schemeClr val="accent1"/>
          </a:solidFill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7560840" cy="365125"/>
          </a:xfrm>
        </p:spPr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30424" cy="365125"/>
          </a:xfrm>
        </p:spPr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52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D28D-5596-448F-8CF8-253DB902C269}" type="datetime1">
              <a:rPr lang="en-GB" smtClean="0"/>
              <a:t>05/11/2015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1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94A1-0CE1-4035-BE35-5341F233AFB8}" type="datetime1">
              <a:rPr lang="en-GB" smtClean="0"/>
              <a:t>05/11/2015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4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E3B-9040-4B39-BBAA-6BF1D2D90AD6}" type="datetime1">
              <a:rPr lang="en-GB" smtClean="0"/>
              <a:t>05/11/2015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7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EC5-F676-4E4A-A4C3-4718C5FD8A91}" type="datetime1">
              <a:rPr lang="en-GB" smtClean="0"/>
              <a:t>05/11/2015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4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2602-B34A-4140-AF57-4BD102B4BC03}" type="datetime1">
              <a:rPr lang="en-GB" smtClean="0"/>
              <a:t>05/11/2015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1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3EB-F9D2-474A-A079-F12C738E3CD4}" type="datetime1">
              <a:rPr lang="en-GB" smtClean="0"/>
              <a:t>05/11/2015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7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F56-47F0-49CC-9971-7016E5E43D6D}" type="datetime1">
              <a:rPr lang="en-GB" smtClean="0"/>
              <a:t>05/11/2015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5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AAA4-A8F4-4DC9-A998-B39EC5CFD796}" type="datetime1">
              <a:rPr lang="en-GB" smtClean="0"/>
              <a:t>05/11/2015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09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units.it/moodle/course/category.php?id=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STORIA GLOBALE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880320"/>
          </a:xfrm>
        </p:spPr>
        <p:txBody>
          <a:bodyPr>
            <a:normAutofit/>
          </a:bodyPr>
          <a:lstStyle/>
          <a:p>
            <a:r>
              <a:rPr lang="en-GB" dirty="0" smtClean="0"/>
              <a:t>Guido Abbattista</a:t>
            </a:r>
          </a:p>
          <a:p>
            <a:endParaRPr lang="en-GB" sz="1400" dirty="0" smtClean="0"/>
          </a:p>
          <a:p>
            <a:r>
              <a:rPr lang="en-GB" sz="1400" dirty="0" err="1" smtClean="0"/>
              <a:t>Laurea</a:t>
            </a:r>
            <a:r>
              <a:rPr lang="en-GB" sz="1400" dirty="0" smtClean="0"/>
              <a:t> </a:t>
            </a:r>
            <a:r>
              <a:rPr lang="en-GB" sz="1400" dirty="0" err="1" smtClean="0"/>
              <a:t>Magistrale</a:t>
            </a:r>
            <a:r>
              <a:rPr lang="en-GB" sz="1400" dirty="0" smtClean="0"/>
              <a:t> </a:t>
            </a:r>
            <a:r>
              <a:rPr lang="en-GB" sz="1400" dirty="0" err="1" smtClean="0"/>
              <a:t>Interateneo</a:t>
            </a:r>
            <a:r>
              <a:rPr lang="en-GB" sz="1400" dirty="0" smtClean="0"/>
              <a:t> in </a:t>
            </a:r>
            <a:r>
              <a:rPr lang="en-GB" sz="1400" dirty="0" err="1" smtClean="0"/>
              <a:t>Studi</a:t>
            </a:r>
            <a:r>
              <a:rPr lang="en-GB" sz="1400" dirty="0" smtClean="0"/>
              <a:t> </a:t>
            </a:r>
            <a:r>
              <a:rPr lang="en-GB" sz="1400" dirty="0" err="1" smtClean="0"/>
              <a:t>Storici</a:t>
            </a:r>
            <a:r>
              <a:rPr lang="en-GB" sz="1400" dirty="0" smtClean="0"/>
              <a:t> dal </a:t>
            </a:r>
            <a:r>
              <a:rPr lang="en-GB" sz="1400" dirty="0" err="1" smtClean="0"/>
              <a:t>Medioevo</a:t>
            </a:r>
            <a:r>
              <a:rPr lang="en-GB" sz="1400" dirty="0" smtClean="0"/>
              <a:t> </a:t>
            </a:r>
            <a:r>
              <a:rPr lang="en-GB" sz="1400" dirty="0" err="1" smtClean="0"/>
              <a:t>all’età</a:t>
            </a:r>
            <a:r>
              <a:rPr lang="en-GB" sz="1400" dirty="0" smtClean="0"/>
              <a:t> </a:t>
            </a:r>
            <a:r>
              <a:rPr lang="en-GB" sz="1400" dirty="0" err="1" smtClean="0"/>
              <a:t>contemporanea</a:t>
            </a:r>
            <a:endParaRPr lang="en-GB" sz="1400" dirty="0" smtClean="0"/>
          </a:p>
          <a:p>
            <a:r>
              <a:rPr lang="en-GB" sz="1400" dirty="0"/>
              <a:t>Anno </a:t>
            </a:r>
            <a:r>
              <a:rPr lang="en-GB" sz="1400" dirty="0" err="1"/>
              <a:t>accademico</a:t>
            </a:r>
            <a:r>
              <a:rPr lang="en-GB" sz="1400" dirty="0"/>
              <a:t> </a:t>
            </a:r>
            <a:r>
              <a:rPr lang="en-GB" sz="1400" dirty="0" smtClean="0"/>
              <a:t>2015-2016</a:t>
            </a:r>
          </a:p>
          <a:p>
            <a:endParaRPr lang="en-GB" sz="2400" b="1" dirty="0" smtClean="0">
              <a:hlinkClick r:id="rId3"/>
            </a:endParaRPr>
          </a:p>
          <a:p>
            <a:r>
              <a:rPr lang="en-GB" sz="2400" b="1" dirty="0" smtClean="0">
                <a:hlinkClick r:id="rId3"/>
              </a:rPr>
              <a:t>Moodle</a:t>
            </a:r>
            <a:r>
              <a:rPr lang="en-GB" sz="2400" dirty="0" smtClean="0">
                <a:hlinkClick r:id="rId3"/>
              </a:rPr>
              <a:t> </a:t>
            </a:r>
            <a:r>
              <a:rPr lang="en-GB" sz="2400" dirty="0" smtClean="0"/>
              <a:t>enrolment key</a:t>
            </a:r>
            <a:r>
              <a:rPr lang="en-GB" sz="2400" smtClean="0"/>
              <a:t>: </a:t>
            </a:r>
            <a:r>
              <a:rPr lang="en-GB" sz="2400" b="1" smtClean="0">
                <a:solidFill>
                  <a:srgbClr val="FFFF00"/>
                </a:solidFill>
              </a:rPr>
              <a:t>GLOBHIST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Sistema tridimensionale di macroregioni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Tre dimensioni dello sviluppo storico di lungo periodo (dai Song [X-XIII sec.] ai </a:t>
            </a:r>
            <a:r>
              <a:rPr lang="it-IT" dirty="0" err="1" smtClean="0"/>
              <a:t>Qing</a:t>
            </a:r>
            <a:r>
              <a:rPr lang="it-IT" dirty="0" smtClean="0"/>
              <a:t>) in alternativa ai cicli dinastici o alle singole unità ammnistrative</a:t>
            </a:r>
          </a:p>
          <a:p>
            <a:pPr marL="1371600" lvl="2" indent="-514350">
              <a:buFont typeface="+mj-lt"/>
              <a:buAutoNum type="arabicPeriod"/>
            </a:pPr>
            <a:r>
              <a:rPr lang="it-IT" dirty="0" smtClean="0"/>
              <a:t>Nove macroregioni con centro e periferia in base a criteri geo-idrografici</a:t>
            </a:r>
          </a:p>
          <a:p>
            <a:pPr marL="1371600" lvl="2" indent="-514350">
              <a:buFont typeface="+mj-lt"/>
              <a:buAutoNum type="arabicPeriod"/>
            </a:pPr>
            <a:r>
              <a:rPr lang="it-IT" dirty="0" smtClean="0"/>
              <a:t>Sistemi di mercato in ciascuna macro-regione formati da reti di villaggi (circa 18) attorno a una città-mercato</a:t>
            </a:r>
          </a:p>
          <a:p>
            <a:pPr marL="1371600" lvl="2" indent="-514350">
              <a:buFont typeface="+mj-lt"/>
              <a:buAutoNum type="arabicPeriod"/>
            </a:pPr>
            <a:r>
              <a:rPr lang="it-IT" dirty="0" smtClean="0"/>
              <a:t>Cicli o onde lunghe di 150-300 anni legati agli andamenti interni alle macroregioni e riscontrabile fino al presente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10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2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850106"/>
          </a:xfrm>
        </p:spPr>
        <p:txBody>
          <a:bodyPr/>
          <a:lstStyle/>
          <a:p>
            <a:r>
              <a:rPr lang="it-IT" sz="3200" dirty="0" err="1" smtClean="0"/>
              <a:t>Skinner</a:t>
            </a:r>
            <a:r>
              <a:rPr lang="it-IT" sz="3200" dirty="0" smtClean="0"/>
              <a:t> e le continuità strutturali di lungo periodo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Physiographic </a:t>
            </a:r>
            <a:r>
              <a:rPr lang="en-US" b="1" dirty="0" err="1"/>
              <a:t>macroregions</a:t>
            </a:r>
            <a:r>
              <a:rPr lang="en-US" b="1" dirty="0"/>
              <a:t> of China</a:t>
            </a:r>
            <a:r>
              <a:rPr lang="en-US" dirty="0"/>
              <a:t> is a term suggested by an American anthropologist G. William Skinner as a subdivision of China Proper into </a:t>
            </a:r>
            <a:r>
              <a:rPr lang="en-US" b="1" dirty="0">
                <a:solidFill>
                  <a:srgbClr val="002060"/>
                </a:solidFill>
              </a:rPr>
              <a:t>nine areas </a:t>
            </a:r>
            <a:r>
              <a:rPr lang="en-US" dirty="0"/>
              <a:t>according to the drainage basins of the major rivers and other travel-constraining geomorphological features. They are distinct in terms of environment, economic resources, culture and more or less interdependent histories with often unsynchronized developmental </a:t>
            </a:r>
            <a:r>
              <a:rPr lang="en-US" dirty="0" err="1" smtClean="0"/>
              <a:t>macrocycles</a:t>
            </a:r>
            <a:r>
              <a:rPr lang="en-US" dirty="0" smtClean="0"/>
              <a:t>. They </a:t>
            </a:r>
            <a:r>
              <a:rPr lang="en-US" dirty="0"/>
              <a:t>were described in Skinner's landmark essays in </a:t>
            </a:r>
            <a:r>
              <a:rPr lang="en-US" i="1" dirty="0"/>
              <a:t>The City in Late Imperial </a:t>
            </a:r>
            <a:r>
              <a:rPr lang="en-US" i="1" dirty="0" smtClean="0"/>
              <a:t>China </a:t>
            </a:r>
            <a:r>
              <a:rPr lang="en-US" dirty="0" smtClean="0"/>
              <a:t>(1977)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11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7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719"/>
          </a:xfrm>
        </p:spPr>
        <p:txBody>
          <a:bodyPr/>
          <a:lstStyle/>
          <a:p>
            <a:r>
              <a:rPr lang="it-IT" sz="3200" dirty="0" smtClean="0"/>
              <a:t>Le macroregioni </a:t>
            </a:r>
            <a:r>
              <a:rPr lang="it-IT" sz="3200" dirty="0" err="1" smtClean="0"/>
              <a:t>fisiografiche</a:t>
            </a:r>
            <a:r>
              <a:rPr lang="it-IT" sz="3200" dirty="0" smtClean="0"/>
              <a:t> di </a:t>
            </a:r>
            <a:r>
              <a:rPr lang="it-IT" sz="3200" dirty="0" err="1" smtClean="0"/>
              <a:t>Wm</a:t>
            </a:r>
            <a:r>
              <a:rPr lang="it-IT" sz="3200" dirty="0" smtClean="0"/>
              <a:t>. </a:t>
            </a:r>
            <a:r>
              <a:rPr lang="it-IT" sz="3200" dirty="0" err="1" smtClean="0"/>
              <a:t>Skinner</a:t>
            </a:r>
            <a:endParaRPr 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12</a:t>
            </a:fld>
            <a:r>
              <a:rPr lang="en-GB" dirty="0" smtClean="0"/>
              <a:t> / 24</a:t>
            </a:r>
            <a:endParaRPr lang="en-GB" dirty="0"/>
          </a:p>
        </p:txBody>
      </p:sp>
      <p:pic>
        <p:nvPicPr>
          <p:cNvPr id="2050" name="Picture 2" descr="http://geocurrents.info/wp-content/uploads/2012/09/Skinners-Macro-Regions-of-Chin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66418"/>
            <a:ext cx="6336704" cy="531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</a:t>
            </a:r>
            <a:r>
              <a:rPr lang="it-IT" dirty="0" err="1" smtClean="0"/>
              <a:t>macroregionali</a:t>
            </a:r>
            <a:r>
              <a:rPr lang="it-IT" dirty="0" smtClean="0"/>
              <a:t>  diverse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943574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Cina settentrionale </a:t>
            </a:r>
            <a:r>
              <a:rPr lang="it-IT" dirty="0" smtClean="0"/>
              <a:t>(grande Muraglia e </a:t>
            </a:r>
            <a:r>
              <a:rPr lang="it-IT" dirty="0" err="1" smtClean="0"/>
              <a:t>Yangzi</a:t>
            </a:r>
            <a:r>
              <a:rPr lang="it-IT" dirty="0" smtClean="0"/>
              <a:t>):</a:t>
            </a:r>
          </a:p>
          <a:p>
            <a:pPr lvl="1"/>
            <a:r>
              <a:rPr lang="it-IT" dirty="0" smtClean="0"/>
              <a:t>Coltura asciutta</a:t>
            </a:r>
          </a:p>
          <a:p>
            <a:pPr lvl="1"/>
            <a:r>
              <a:rPr lang="it-IT" dirty="0" smtClean="0"/>
              <a:t>Dimensioni medie della </a:t>
            </a:r>
            <a:r>
              <a:rPr lang="it-IT" dirty="0" smtClean="0">
                <a:solidFill>
                  <a:srgbClr val="002060"/>
                </a:solidFill>
              </a:rPr>
              <a:t>proprietà</a:t>
            </a:r>
            <a:r>
              <a:rPr lang="it-IT" dirty="0" smtClean="0"/>
              <a:t> più elevate che nel sud, rara locazione, scarsa concentrazione della proprietà</a:t>
            </a:r>
          </a:p>
          <a:p>
            <a:pPr lvl="1"/>
            <a:r>
              <a:rPr lang="it-IT" dirty="0" smtClean="0"/>
              <a:t>Bassa produttività, diffusione di bracciantato</a:t>
            </a:r>
          </a:p>
          <a:p>
            <a:pPr lvl="1"/>
            <a:r>
              <a:rPr lang="it-IT" dirty="0" smtClean="0"/>
              <a:t>Economia domestica collegata in rete di scambi</a:t>
            </a:r>
          </a:p>
          <a:p>
            <a:r>
              <a:rPr lang="it-IT" dirty="0">
                <a:solidFill>
                  <a:srgbClr val="002060"/>
                </a:solidFill>
              </a:rPr>
              <a:t>Cina meridionale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Regioni risicole ad alta produttività</a:t>
            </a:r>
          </a:p>
          <a:p>
            <a:pPr lvl="1"/>
            <a:r>
              <a:rPr lang="it-IT" dirty="0" smtClean="0"/>
              <a:t>Predominio della </a:t>
            </a:r>
            <a:r>
              <a:rPr lang="it-IT" dirty="0" smtClean="0">
                <a:solidFill>
                  <a:srgbClr val="002060"/>
                </a:solidFill>
              </a:rPr>
              <a:t>fittavolanza</a:t>
            </a:r>
            <a:r>
              <a:rPr lang="it-IT" dirty="0" smtClean="0"/>
              <a:t> e della piccola impresa familiare</a:t>
            </a:r>
          </a:p>
          <a:p>
            <a:r>
              <a:rPr lang="it-IT" dirty="0">
                <a:solidFill>
                  <a:srgbClr val="002060"/>
                </a:solidFill>
              </a:rPr>
              <a:t>Aree interne </a:t>
            </a:r>
            <a:r>
              <a:rPr lang="it-IT" dirty="0" smtClean="0"/>
              <a:t>di più recente colonizzazione (sec. XVIII)</a:t>
            </a:r>
          </a:p>
          <a:p>
            <a:pPr lvl="1"/>
            <a:r>
              <a:rPr lang="it-IT" dirty="0" smtClean="0"/>
              <a:t>Elevata speculazione</a:t>
            </a:r>
          </a:p>
          <a:p>
            <a:pPr lvl="1"/>
            <a:r>
              <a:rPr lang="it-IT" dirty="0" smtClean="0"/>
              <a:t>Accaparramento di terreni incolti e sistemi a cascata di affitti e subaffitti</a:t>
            </a:r>
          </a:p>
          <a:p>
            <a:pPr lvl="1"/>
            <a:r>
              <a:rPr lang="it-IT" dirty="0" smtClean="0"/>
              <a:t>Secondo alcuni storici dell’economia qui si hanno gli inizi del capitalismo rurale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13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9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proprietà della terra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Teorica proprietà suprema del </a:t>
            </a:r>
            <a:r>
              <a:rPr lang="it-IT" dirty="0" err="1" smtClean="0"/>
              <a:t>suol</a:t>
            </a:r>
            <a:r>
              <a:rPr lang="it-IT" dirty="0" smtClean="0"/>
              <a:t> </a:t>
            </a:r>
            <a:r>
              <a:rPr lang="it-IT" dirty="0" err="1" smtClean="0"/>
              <a:t>ospettante</a:t>
            </a:r>
            <a:r>
              <a:rPr lang="it-IT" dirty="0" smtClean="0"/>
              <a:t> al sovrano</a:t>
            </a:r>
          </a:p>
          <a:p>
            <a:r>
              <a:rPr lang="it-IT" dirty="0" smtClean="0"/>
              <a:t>Fin dall’epoca </a:t>
            </a:r>
            <a:r>
              <a:rPr lang="it-IT" dirty="0" err="1" smtClean="0"/>
              <a:t>Tang</a:t>
            </a:r>
            <a:r>
              <a:rPr lang="it-IT" dirty="0" smtClean="0"/>
              <a:t> (VII-X sec.) esistono di fatto la proprietà privata e un mercato della terra</a:t>
            </a:r>
          </a:p>
          <a:p>
            <a:r>
              <a:rPr lang="it-IT" dirty="0" smtClean="0"/>
              <a:t>Ampia diffusione di disponibilità personale di suolo</a:t>
            </a:r>
          </a:p>
          <a:p>
            <a:r>
              <a:rPr lang="it-IT" dirty="0" smtClean="0"/>
              <a:t>Tendenziale scomparsa di costrizioni extra-economiche sul mercato</a:t>
            </a:r>
          </a:p>
          <a:p>
            <a:r>
              <a:rPr lang="it-IT" dirty="0"/>
              <a:t>F</a:t>
            </a:r>
            <a:r>
              <a:rPr lang="it-IT" dirty="0" smtClean="0"/>
              <a:t>orme di servitù personale scomparse o limitate a forme volontarie nel sec. XVIII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14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3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Stratificazione sociale nelle campagne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Contadini proprietari produttori autonomi e signori fondiari</a:t>
            </a:r>
          </a:p>
          <a:p>
            <a:r>
              <a:rPr lang="it-IT" dirty="0" smtClean="0"/>
              <a:t>Lavoratori salariati</a:t>
            </a:r>
          </a:p>
          <a:p>
            <a:r>
              <a:rPr lang="it-IT" dirty="0" smtClean="0"/>
              <a:t>Fittavoli e, nel sec. XVIII, consuetudine di contratti di locazione scritti </a:t>
            </a:r>
            <a:r>
              <a:rPr lang="it-IT" sz="2800" dirty="0" smtClean="0"/>
              <a:t>(un sistema informale di diritto privato relativo al contratto civile esteso </a:t>
            </a:r>
            <a:r>
              <a:rPr lang="it-IT" sz="2800" smtClean="0"/>
              <a:t>anche al </a:t>
            </a:r>
            <a:r>
              <a:rPr lang="it-IT" sz="2800" dirty="0" smtClean="0"/>
              <a:t>settore manifatturiero e mercantile)</a:t>
            </a:r>
          </a:p>
          <a:p>
            <a:r>
              <a:rPr lang="it-IT" dirty="0" err="1"/>
              <a:t>Monetarizzazione</a:t>
            </a:r>
            <a:r>
              <a:rPr lang="it-IT" dirty="0"/>
              <a:t> dei </a:t>
            </a:r>
            <a:r>
              <a:rPr lang="it-IT" dirty="0" smtClean="0"/>
              <a:t>canoni e dei rapporti </a:t>
            </a:r>
            <a:r>
              <a:rPr lang="it-IT" dirty="0"/>
              <a:t>di </a:t>
            </a:r>
            <a:r>
              <a:rPr lang="it-IT" dirty="0" smtClean="0"/>
              <a:t>lavoro</a:t>
            </a:r>
          </a:p>
          <a:p>
            <a:r>
              <a:rPr lang="it-IT" dirty="0" smtClean="0"/>
              <a:t>Sopravvivenza di consuetudini tradizionali a limitare il meccanismo di mercato </a:t>
            </a:r>
            <a:r>
              <a:rPr lang="it-IT" sz="3100" dirty="0" smtClean="0"/>
              <a:t>(influenza sul mercato dei rapporti di clan o di famiglia)</a:t>
            </a:r>
          </a:p>
          <a:p>
            <a:r>
              <a:rPr lang="it-IT" dirty="0"/>
              <a:t>Feudalesimo ?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15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Feudalesimo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/>
              <a:t>Storici odierni non ammettono più il ricorso a un concetto di «feudalesimo» indistinto e onnicomprensivo per la Cina dai </a:t>
            </a:r>
            <a:r>
              <a:rPr lang="it-IT" dirty="0" err="1" smtClean="0"/>
              <a:t>Tang</a:t>
            </a:r>
            <a:r>
              <a:rPr lang="it-IT" dirty="0" smtClean="0"/>
              <a:t> ai </a:t>
            </a:r>
            <a:r>
              <a:rPr lang="it-IT" dirty="0" err="1" smtClean="0"/>
              <a:t>Qing</a:t>
            </a:r>
            <a:endParaRPr lang="it-IT" dirty="0" smtClean="0"/>
          </a:p>
          <a:p>
            <a:r>
              <a:rPr lang="it-IT" dirty="0" smtClean="0"/>
              <a:t>«Economia signorile» dispiegata nel sec. XVIII come evoluzione del feudalesimo antico (</a:t>
            </a:r>
            <a:r>
              <a:rPr lang="it-IT" dirty="0" err="1" smtClean="0"/>
              <a:t>pre-Tang</a:t>
            </a:r>
            <a:r>
              <a:rPr lang="it-IT" dirty="0" smtClean="0"/>
              <a:t>)</a:t>
            </a:r>
          </a:p>
          <a:p>
            <a:r>
              <a:rPr lang="it-IT" dirty="0" smtClean="0"/>
              <a:t>Signoria fondiaria di varia consistenza </a:t>
            </a:r>
            <a:r>
              <a:rPr lang="it-IT" i="1" dirty="0" smtClean="0"/>
              <a:t>(</a:t>
            </a:r>
            <a:r>
              <a:rPr lang="it-IT" b="1" i="1" dirty="0" err="1" smtClean="0">
                <a:solidFill>
                  <a:srgbClr val="002060"/>
                </a:solidFill>
              </a:rPr>
              <a:t>gentry</a:t>
            </a:r>
            <a:r>
              <a:rPr lang="it-IT" dirty="0" smtClean="0"/>
              <a:t>)</a:t>
            </a:r>
            <a:r>
              <a:rPr lang="it-IT" i="1" dirty="0" smtClean="0"/>
              <a:t>,</a:t>
            </a:r>
            <a:r>
              <a:rPr lang="it-IT" dirty="0" smtClean="0"/>
              <a:t> fittavolanza, forme miste di conduzione (proprietà-affitto)</a:t>
            </a:r>
          </a:p>
          <a:p>
            <a:r>
              <a:rPr lang="it-IT" dirty="0" smtClean="0"/>
              <a:t>Sec. XVIII: fluidità delle barriere sociali, mancanza di distacco netto tra grandi proprietari e masse contadine povere</a:t>
            </a:r>
          </a:p>
          <a:p>
            <a:r>
              <a:rPr lang="it-IT" dirty="0" smtClean="0"/>
              <a:t>Passaggio da ricchezza mercantile a condizione di </a:t>
            </a:r>
            <a:r>
              <a:rPr lang="it-IT" b="1" i="1" dirty="0" err="1" smtClean="0">
                <a:solidFill>
                  <a:srgbClr val="002060"/>
                </a:solidFill>
              </a:rPr>
              <a:t>gentry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>come percorso di avanzamento verso più elevato </a:t>
            </a:r>
            <a:r>
              <a:rPr lang="it-IT" i="1" dirty="0" smtClean="0"/>
              <a:t>status</a:t>
            </a:r>
            <a:r>
              <a:rPr lang="it-IT" dirty="0" smtClean="0"/>
              <a:t> sociale (inserimento dei figli nei ranghi dell’</a:t>
            </a:r>
            <a:r>
              <a:rPr lang="it-IT" dirty="0" err="1" smtClean="0"/>
              <a:t>ammministrazione</a:t>
            </a:r>
            <a:r>
              <a:rPr lang="it-IT" dirty="0" smtClean="0"/>
              <a:t>) con prestigio e </a:t>
            </a:r>
            <a:r>
              <a:rPr lang="it-IT" dirty="0" smtClean="0">
                <a:solidFill>
                  <a:srgbClr val="002060"/>
                </a:solidFill>
              </a:rPr>
              <a:t>doveri</a:t>
            </a:r>
            <a:r>
              <a:rPr lang="it-IT" dirty="0" smtClean="0"/>
              <a:t> verso i contadini</a:t>
            </a:r>
          </a:p>
          <a:p>
            <a:r>
              <a:rPr lang="it-IT" dirty="0" smtClean="0"/>
              <a:t>Assenza di privilegi aristocratici ereditari, ma condizione di </a:t>
            </a:r>
            <a:r>
              <a:rPr lang="it-IT" b="1" i="1" dirty="0" err="1" smtClean="0">
                <a:solidFill>
                  <a:srgbClr val="002060"/>
                </a:solidFill>
              </a:rPr>
              <a:t>gentry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>essenziale per garantire il successo transgenerazionale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16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5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Finanziarizzazione dell’economia rurale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/>
              <a:t>Prestito attivo e passivo</a:t>
            </a:r>
          </a:p>
          <a:p>
            <a:r>
              <a:rPr lang="it-IT" dirty="0" smtClean="0"/>
              <a:t>Traffici mercantili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Contratti a lungo termine o illimitati</a:t>
            </a:r>
          </a:p>
          <a:p>
            <a:r>
              <a:rPr lang="it-IT" dirty="0" smtClean="0"/>
              <a:t>Rendita fissa anziché proporzionale</a:t>
            </a:r>
          </a:p>
          <a:p>
            <a:r>
              <a:rPr lang="it-IT" dirty="0" smtClean="0"/>
              <a:t>Vivace mercato di titoli fondiari ed elevata commercializzazione dell’economia rurale (artigianato domestico, produzione per il mercato)</a:t>
            </a:r>
          </a:p>
          <a:p>
            <a:r>
              <a:rPr lang="it-IT" dirty="0" smtClean="0"/>
              <a:t>Sfruttamento intensivo, parcellizzazione, paesaggio rurale «a </a:t>
            </a:r>
            <a:r>
              <a:rPr lang="it-IT" dirty="0" err="1" smtClean="0"/>
              <a:t>gia</a:t>
            </a:r>
            <a:endParaRPr lang="it-IT" dirty="0" smtClean="0"/>
          </a:p>
          <a:p>
            <a:r>
              <a:rPr lang="it-IT" dirty="0"/>
              <a:t>Incremento produttivo </a:t>
            </a:r>
            <a:r>
              <a:rPr lang="it-IT" dirty="0" smtClean="0"/>
              <a:t>pari alla forte crescita demografica nel corso del sec. XVIII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17</a:t>
            </a:fld>
            <a:r>
              <a:rPr lang="en-GB" dirty="0" smtClean="0"/>
              <a:t> / 24</a:t>
            </a:r>
            <a:endParaRPr lang="en-GB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79512" y="2492896"/>
            <a:ext cx="878497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/>
              <a:t>Miglioramento delle condizioni di sfruttamento del suolo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214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7829" y="202630"/>
            <a:ext cx="8229600" cy="778098"/>
          </a:xfrm>
        </p:spPr>
        <p:txBody>
          <a:bodyPr/>
          <a:lstStyle/>
          <a:p>
            <a:r>
              <a:rPr lang="it-IT" sz="2800" dirty="0" smtClean="0"/>
              <a:t>Dinamiche economiche di epoca </a:t>
            </a:r>
            <a:r>
              <a:rPr lang="it-IT" sz="2800" dirty="0" err="1" smtClean="0"/>
              <a:t>Qing</a:t>
            </a:r>
            <a:r>
              <a:rPr lang="it-IT" sz="2800" dirty="0" smtClean="0"/>
              <a:t>: le campagne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680" y="1347446"/>
            <a:ext cx="8568952" cy="54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Esplosione demografica, aumento produttivo e mancanza di adattamento malthusiano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Nuove varietà cerealicole (mais), patata, arachide di provenienza americana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Intensificazione del lavoro e aumento </a:t>
            </a:r>
            <a:r>
              <a:rPr lang="it-IT" dirty="0"/>
              <a:t>della produttività per </a:t>
            </a:r>
            <a:r>
              <a:rPr lang="it-IT" dirty="0" smtClean="0"/>
              <a:t>ettaro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Condizioni di vita contadine </a:t>
            </a:r>
            <a:r>
              <a:rPr lang="it-IT" i="1" dirty="0" smtClean="0">
                <a:solidFill>
                  <a:srgbClr val="002060"/>
                </a:solidFill>
              </a:rPr>
              <a:t>inferiori</a:t>
            </a:r>
            <a:r>
              <a:rPr lang="it-IT" dirty="0" smtClean="0"/>
              <a:t> alla media dei Francesi e superiore ai Russi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Posizione giuridica migliore: diffusione della proprietà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Maggiore società rurale del mondo, ma non paese esclusivamente rurale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Importatore di riso a seguito di processi di sostituzione con colture commerciali (tè e gelso)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18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08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Manifattura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Manifattura artigianale di elevato livello per l’esportazione: porcellana, lacca, carta, seta; e per il consumo interno: cotone, tè, seteria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Importanza della produzione di </a:t>
            </a:r>
            <a:r>
              <a:rPr lang="it-IT" b="1" dirty="0">
                <a:solidFill>
                  <a:srgbClr val="002060"/>
                </a:solidFill>
              </a:rPr>
              <a:t>seta</a:t>
            </a:r>
            <a:r>
              <a:rPr lang="it-IT" dirty="0"/>
              <a:t> nell’economia domestica contadina: controllo dell’intero ciclo, esclusa la fabbricazione dei tessuti più ricercati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Manifatture imperiali con lavoratori salariati  e laboratori privati di varie dimensioni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Le sedi imperiali della seta: Nanjing, Suzhou e Hangzhou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Produzione per la corte: massimo sviluppo negli anni ‘40 del ‘700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Produzione privata per il mercato interno ed </a:t>
            </a:r>
            <a:r>
              <a:rPr lang="it-IT" dirty="0" smtClean="0"/>
              <a:t>esterno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Importanza preponderante della produzione di </a:t>
            </a:r>
            <a:r>
              <a:rPr lang="it-IT" b="1" dirty="0" smtClean="0">
                <a:solidFill>
                  <a:srgbClr val="002060"/>
                </a:solidFill>
              </a:rPr>
              <a:t>cotone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>per l’interno (materia prima locale o importata): produzione a nord, lavorazione a sud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Prevalenza di lavorazione domestica, grande laboriosità e produttività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19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17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FFC000"/>
                </a:solidFill>
              </a:rPr>
              <a:t>Lezione</a:t>
            </a:r>
            <a:r>
              <a:rPr lang="en-GB" b="1" dirty="0" smtClean="0">
                <a:solidFill>
                  <a:srgbClr val="FFC000"/>
                </a:solidFill>
              </a:rPr>
              <a:t> 8</a:t>
            </a:r>
            <a:br>
              <a:rPr lang="en-GB" b="1" dirty="0" smtClean="0">
                <a:solidFill>
                  <a:srgbClr val="FFC000"/>
                </a:solidFill>
              </a:rPr>
            </a:br>
            <a:r>
              <a:rPr lang="en-GB" b="1" dirty="0" smtClean="0">
                <a:solidFill>
                  <a:srgbClr val="FFC000"/>
                </a:solidFill>
              </a:rPr>
              <a:t/>
            </a:r>
            <a:br>
              <a:rPr lang="en-GB" b="1" dirty="0" smtClean="0">
                <a:solidFill>
                  <a:srgbClr val="FFC000"/>
                </a:solidFill>
              </a:rPr>
            </a:br>
            <a:r>
              <a:rPr lang="en-GB" b="1" dirty="0" smtClean="0">
                <a:solidFill>
                  <a:srgbClr val="FFC000"/>
                </a:solidFill>
              </a:rPr>
              <a:t>Le </a:t>
            </a:r>
            <a:r>
              <a:rPr lang="en-GB" b="1" dirty="0" err="1" smtClean="0">
                <a:solidFill>
                  <a:srgbClr val="FFC000"/>
                </a:solidFill>
              </a:rPr>
              <a:t>relazioni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tra</a:t>
            </a:r>
            <a:r>
              <a:rPr lang="en-GB" b="1" dirty="0" smtClean="0">
                <a:solidFill>
                  <a:srgbClr val="FFC000"/>
                </a:solidFill>
              </a:rPr>
              <a:t> Europa e la </a:t>
            </a:r>
            <a:r>
              <a:rPr lang="en-GB" b="1" dirty="0" err="1" smtClean="0">
                <a:solidFill>
                  <a:srgbClr val="FFC000"/>
                </a:solidFill>
              </a:rPr>
              <a:t>Cina</a:t>
            </a:r>
            <a:r>
              <a:rPr lang="en-GB" b="1" dirty="0" smtClean="0">
                <a:solidFill>
                  <a:srgbClr val="FFC000"/>
                </a:solidFill>
              </a:rPr>
              <a:t> in </a:t>
            </a:r>
            <a:r>
              <a:rPr lang="en-GB" b="1" dirty="0" err="1" smtClean="0">
                <a:solidFill>
                  <a:srgbClr val="FFC000"/>
                </a:solidFill>
              </a:rPr>
              <a:t>età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moderna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err="1" smtClean="0">
                <a:solidFill>
                  <a:srgbClr val="002060"/>
                </a:solidFill>
              </a:rPr>
              <a:t>L’impero</a:t>
            </a:r>
            <a:r>
              <a:rPr lang="en-GB" sz="2800" dirty="0" smtClean="0">
                <a:solidFill>
                  <a:srgbClr val="002060"/>
                </a:solidFill>
              </a:rPr>
              <a:t> Qing </a:t>
            </a:r>
            <a:r>
              <a:rPr lang="en-GB" sz="2800" dirty="0" err="1" smtClean="0">
                <a:solidFill>
                  <a:srgbClr val="002060"/>
                </a:solidFill>
              </a:rPr>
              <a:t>nel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Settecento</a:t>
            </a:r>
            <a:r>
              <a:rPr lang="en-GB" sz="2800" dirty="0" smtClean="0">
                <a:solidFill>
                  <a:srgbClr val="002060"/>
                </a:solidFill>
              </a:rPr>
              <a:t>: </a:t>
            </a:r>
            <a:r>
              <a:rPr lang="en-GB" sz="2800" dirty="0" err="1" smtClean="0">
                <a:solidFill>
                  <a:srgbClr val="002060"/>
                </a:solidFill>
              </a:rPr>
              <a:t>i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fondamenti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economici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344816" cy="365125"/>
          </a:xfrm>
        </p:spPr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BFB70C46-FDDA-420F-91A1-9A3A4415F343}" type="slidenum">
              <a:rPr lang="en-GB" smtClean="0"/>
              <a:t>2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3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Aree di produzione del cotone in Cina</a:t>
            </a:r>
            <a:endParaRPr lang="en-GB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279" y="1289592"/>
            <a:ext cx="6541442" cy="4988955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Storia globale 2015-2016 - 8.Relazioni tra Europa e Cina in età moderna: l'economia nell'impero Qing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20</a:t>
            </a:fld>
            <a:r>
              <a:rPr lang="en-GB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406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Distribuzione della produzione di cotone </a:t>
            </a:r>
            <a:r>
              <a:rPr lang="it-IT" smtClean="0"/>
              <a:t>nel mondo</a:t>
            </a:r>
            <a:endParaRPr lang="en-GB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063" y="1412875"/>
            <a:ext cx="5555786" cy="4752975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Storia globale 2015-2016 - 8.Relazioni tra Europa e Cina in età moderna: l'economia nell'impero Qing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21</a:t>
            </a:fld>
            <a:r>
              <a:rPr lang="en-GB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833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Commercio della seta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Apparizione tardiva nel Mediterraneo (1257, ruolo dei Mongoli</a:t>
            </a:r>
          </a:p>
          <a:p>
            <a:r>
              <a:rPr lang="it-IT" dirty="0" smtClean="0"/>
              <a:t>Commercio con Giappone e sud-est asiatico</a:t>
            </a:r>
          </a:p>
          <a:p>
            <a:r>
              <a:rPr lang="it-IT" dirty="0" smtClean="0"/>
              <a:t>Grande sviluppo con l’arrivo degli Europei</a:t>
            </a:r>
          </a:p>
          <a:p>
            <a:r>
              <a:rPr lang="it-IT" dirty="0" smtClean="0"/>
              <a:t>I Portoghesi esportatori di seta cinese in Giappone</a:t>
            </a:r>
          </a:p>
          <a:p>
            <a:r>
              <a:rPr lang="it-IT" dirty="0" smtClean="0"/>
              <a:t>Sete grezze esportate a Manila e di qui in Messico </a:t>
            </a:r>
            <a:r>
              <a:rPr lang="it-IT" dirty="0"/>
              <a:t> e poi </a:t>
            </a:r>
            <a:r>
              <a:rPr lang="it-IT" dirty="0" smtClean="0"/>
              <a:t>lavorate in America a sostituire le sete spagnole (la seta cinese è pagata con argento americano)</a:t>
            </a:r>
          </a:p>
          <a:p>
            <a:r>
              <a:rPr lang="it-IT" dirty="0" smtClean="0"/>
              <a:t>Seta inizialmente più importante di altri prodotti nei traffici inglesi (a fine ‘700 però: seta 15 %, tè 81 %)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22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47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8562"/>
            <a:ext cx="8229600" cy="690684"/>
          </a:xfrm>
        </p:spPr>
        <p:txBody>
          <a:bodyPr/>
          <a:lstStyle/>
          <a:p>
            <a:r>
              <a:rPr lang="it-IT" dirty="0" smtClean="0"/>
              <a:t>Commercio di cotone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66114"/>
            <a:ext cx="5688632" cy="2394020"/>
          </a:xfrm>
        </p:spPr>
        <p:txBody>
          <a:bodyPr>
            <a:normAutofit fontScale="92500"/>
          </a:bodyPr>
          <a:lstStyle/>
          <a:p>
            <a:r>
              <a:rPr lang="it-IT" sz="2400" dirty="0" smtClean="0"/>
              <a:t>Esportazione di «nanchino» («</a:t>
            </a:r>
            <a:r>
              <a:rPr lang="it-IT" sz="2400" dirty="0" err="1" smtClean="0"/>
              <a:t>nankeen</a:t>
            </a:r>
            <a:r>
              <a:rPr lang="it-IT" sz="2400" dirty="0" smtClean="0"/>
              <a:t>») in sviluppo a fine ‘700 e al culmine 1810-1830 (zone di produzione nel basso </a:t>
            </a:r>
            <a:r>
              <a:rPr lang="it-IT" sz="2400" dirty="0" err="1" smtClean="0"/>
              <a:t>Yangzi</a:t>
            </a:r>
            <a:r>
              <a:rPr lang="it-IT" sz="24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it-IT" sz="2400" dirty="0" smtClean="0"/>
              <a:t>Principale ditta inglese a inizio ’800: </a:t>
            </a:r>
            <a:r>
              <a:rPr lang="it-IT" sz="2400" dirty="0" err="1" smtClean="0"/>
              <a:t>Jardine</a:t>
            </a:r>
            <a:r>
              <a:rPr lang="it-IT" sz="2400" dirty="0" smtClean="0"/>
              <a:t> &amp; </a:t>
            </a:r>
            <a:r>
              <a:rPr lang="it-IT" sz="2400" dirty="0" err="1" smtClean="0"/>
              <a:t>Matheson</a:t>
            </a:r>
            <a:r>
              <a:rPr lang="it-IT" sz="2400" dirty="0" smtClean="0"/>
              <a:t>, qualità superiore ai cotoni di Manchester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23</a:t>
            </a:fld>
            <a:r>
              <a:rPr lang="en-GB" dirty="0" smtClean="0"/>
              <a:t> / 24</a:t>
            </a:r>
            <a:endParaRPr lang="en-GB" dirty="0"/>
          </a:p>
        </p:txBody>
      </p:sp>
      <p:pic>
        <p:nvPicPr>
          <p:cNvPr id="1026" name="Picture 2" descr="http://i00.i.aliimg.com/wsphoto/v0/1762036106/Free-shipping-meters-12-font-b-nankeen-b-font-100-worsted-cotton-handmade-font-b-fabr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96" y="853785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1.wp.com/tokyojinja.files.wordpress.com/2013/03/img_1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6371796" cy="26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porcellana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96544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Manifatture di </a:t>
            </a:r>
            <a:r>
              <a:rPr lang="it-IT" dirty="0" err="1" smtClean="0"/>
              <a:t>Jingdezhen</a:t>
            </a:r>
            <a:r>
              <a:rPr lang="it-IT" dirty="0" smtClean="0"/>
              <a:t> (</a:t>
            </a:r>
            <a:r>
              <a:rPr lang="it-IT" dirty="0" err="1" smtClean="0"/>
              <a:t>Jiangxi</a:t>
            </a:r>
            <a:r>
              <a:rPr lang="it-IT" dirty="0" smtClean="0"/>
              <a:t>: area di Nanjing): decine di migliaia di addetti, unità produttive di varia dimensione, compresenza di manifatture imperiali (in calo nel ’700) e imprese private di artigiani indipendenti</a:t>
            </a:r>
          </a:p>
          <a:p>
            <a:r>
              <a:rPr lang="it-IT" dirty="0" smtClean="0"/>
              <a:t>Rifornimento della corte imperiale e produzione per il mercato interno</a:t>
            </a:r>
          </a:p>
          <a:p>
            <a:r>
              <a:rPr lang="it-IT" dirty="0" smtClean="0"/>
              <a:t>Massimo volume di esportazioni verso l’Europa: 1740-1760</a:t>
            </a:r>
          </a:p>
          <a:p>
            <a:r>
              <a:rPr lang="it-IT" dirty="0" smtClean="0"/>
              <a:t>Adattamento alla domanda esterna, committenza europea</a:t>
            </a:r>
          </a:p>
          <a:p>
            <a:r>
              <a:rPr lang="it-IT" dirty="0" smtClean="0"/>
              <a:t>Sviluppo del collezionismo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24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4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/>
          <a:lstStyle/>
          <a:p>
            <a:r>
              <a:rPr lang="en-GB" sz="3200" dirty="0" err="1" smtClean="0"/>
              <a:t>Caratteri</a:t>
            </a:r>
            <a:r>
              <a:rPr lang="en-GB" sz="3200" dirty="0" smtClean="0"/>
              <a:t> </a:t>
            </a:r>
            <a:r>
              <a:rPr lang="en-GB" sz="3200" dirty="0" err="1" smtClean="0"/>
              <a:t>economici</a:t>
            </a:r>
            <a:r>
              <a:rPr lang="en-GB" sz="3200" dirty="0" smtClean="0"/>
              <a:t> </a:t>
            </a:r>
            <a:r>
              <a:rPr lang="en-GB" sz="3200" dirty="0" err="1" smtClean="0"/>
              <a:t>complessivi</a:t>
            </a:r>
            <a:r>
              <a:rPr lang="en-GB" sz="3200" dirty="0" smtClean="0"/>
              <a:t> </a:t>
            </a:r>
            <a:r>
              <a:rPr lang="en-GB" sz="3200" dirty="0" err="1" smtClean="0"/>
              <a:t>della</a:t>
            </a:r>
            <a:r>
              <a:rPr lang="en-GB" sz="3200" dirty="0" smtClean="0"/>
              <a:t> </a:t>
            </a:r>
            <a:r>
              <a:rPr lang="en-GB" sz="3200" dirty="0" err="1" smtClean="0"/>
              <a:t>Cina</a:t>
            </a:r>
            <a:r>
              <a:rPr lang="en-GB" sz="3200" dirty="0" smtClean="0"/>
              <a:t> del ‘700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18457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Crescente</a:t>
            </a:r>
            <a:r>
              <a:rPr lang="en-GB" dirty="0" smtClean="0"/>
              <a:t> </a:t>
            </a:r>
            <a:r>
              <a:rPr lang="en-GB" dirty="0" err="1" smtClean="0"/>
              <a:t>commercializzazione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Mobilità</a:t>
            </a:r>
            <a:r>
              <a:rPr lang="en-GB" dirty="0" smtClean="0"/>
              <a:t> </a:t>
            </a:r>
            <a:r>
              <a:rPr lang="en-GB" dirty="0" err="1" smtClean="0"/>
              <a:t>verticale</a:t>
            </a:r>
            <a:r>
              <a:rPr lang="en-GB" dirty="0" smtClean="0"/>
              <a:t> e </a:t>
            </a:r>
            <a:r>
              <a:rPr lang="en-GB" dirty="0" err="1" smtClean="0"/>
              <a:t>orizzontale</a:t>
            </a:r>
            <a:r>
              <a:rPr lang="en-GB" dirty="0" smtClean="0"/>
              <a:t> e </a:t>
            </a:r>
            <a:r>
              <a:rPr lang="en-GB" dirty="0" err="1" smtClean="0"/>
              <a:t>attenuazione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gerarchie</a:t>
            </a:r>
            <a:r>
              <a:rPr lang="en-GB" dirty="0" smtClean="0"/>
              <a:t> </a:t>
            </a:r>
            <a:r>
              <a:rPr lang="en-GB" dirty="0" err="1" smtClean="0"/>
              <a:t>sociali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Attenuazione</a:t>
            </a:r>
            <a:r>
              <a:rPr lang="en-GB" dirty="0" smtClean="0"/>
              <a:t> di </a:t>
            </a:r>
            <a:r>
              <a:rPr lang="en-GB" dirty="0" err="1" smtClean="0"/>
              <a:t>vincoli</a:t>
            </a:r>
            <a:r>
              <a:rPr lang="en-GB" dirty="0" smtClean="0"/>
              <a:t> extra-</a:t>
            </a:r>
            <a:r>
              <a:rPr lang="en-GB" dirty="0" err="1" smtClean="0"/>
              <a:t>economici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Fin dal ‘500 </a:t>
            </a:r>
            <a:r>
              <a:rPr lang="en-GB" dirty="0" err="1" smtClean="0"/>
              <a:t>afflusso</a:t>
            </a:r>
            <a:r>
              <a:rPr lang="en-GB" dirty="0" smtClean="0"/>
              <a:t> di </a:t>
            </a:r>
            <a:r>
              <a:rPr lang="en-GB" dirty="0" err="1" smtClean="0"/>
              <a:t>argento</a:t>
            </a:r>
            <a:r>
              <a:rPr lang="en-GB" dirty="0" smtClean="0"/>
              <a:t> in </a:t>
            </a:r>
            <a:r>
              <a:rPr lang="en-GB" dirty="0" err="1" smtClean="0"/>
              <a:t>Cina</a:t>
            </a:r>
            <a:r>
              <a:rPr lang="en-GB" dirty="0" smtClean="0"/>
              <a:t> e </a:t>
            </a:r>
            <a:r>
              <a:rPr lang="en-GB" dirty="0" err="1" smtClean="0"/>
              <a:t>disponibilità</a:t>
            </a:r>
            <a:r>
              <a:rPr lang="en-GB" dirty="0" smtClean="0"/>
              <a:t> di </a:t>
            </a:r>
            <a:r>
              <a:rPr lang="en-GB" dirty="0" err="1" smtClean="0"/>
              <a:t>liquidità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Monetarizzazione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tributi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Sviluppo</a:t>
            </a:r>
            <a:r>
              <a:rPr lang="en-GB" dirty="0" smtClean="0"/>
              <a:t> di </a:t>
            </a:r>
            <a:r>
              <a:rPr lang="en-GB" dirty="0" err="1" smtClean="0"/>
              <a:t>imprese</a:t>
            </a:r>
            <a:r>
              <a:rPr lang="en-GB" dirty="0" smtClean="0"/>
              <a:t> private in </a:t>
            </a:r>
            <a:r>
              <a:rPr lang="en-GB" dirty="0" err="1" smtClean="0"/>
              <a:t>settori</a:t>
            </a:r>
            <a:r>
              <a:rPr lang="en-GB" dirty="0" smtClean="0"/>
              <a:t> come la </a:t>
            </a:r>
            <a:r>
              <a:rPr lang="en-GB" dirty="0" err="1" smtClean="0"/>
              <a:t>produzione</a:t>
            </a:r>
            <a:r>
              <a:rPr lang="en-GB" dirty="0" smtClean="0"/>
              <a:t> di sale, </a:t>
            </a:r>
            <a:r>
              <a:rPr lang="en-GB" dirty="0" err="1" smtClean="0"/>
              <a:t>zucchero</a:t>
            </a:r>
            <a:r>
              <a:rPr lang="en-GB" dirty="0" smtClean="0"/>
              <a:t>, carta, </a:t>
            </a:r>
            <a:r>
              <a:rPr lang="en-GB" dirty="0" err="1" smtClean="0"/>
              <a:t>legno</a:t>
            </a:r>
            <a:r>
              <a:rPr lang="en-GB" dirty="0" smtClean="0"/>
              <a:t>, </a:t>
            </a:r>
            <a:r>
              <a:rPr lang="en-GB" dirty="0" err="1" smtClean="0"/>
              <a:t>industria</a:t>
            </a:r>
            <a:r>
              <a:rPr lang="en-GB" dirty="0" smtClean="0"/>
              <a:t> </a:t>
            </a:r>
            <a:r>
              <a:rPr lang="en-GB" dirty="0" err="1" smtClean="0"/>
              <a:t>estrattiva</a:t>
            </a:r>
            <a:r>
              <a:rPr lang="en-GB" dirty="0" smtClean="0"/>
              <a:t> (</a:t>
            </a:r>
            <a:r>
              <a:rPr lang="en-GB" dirty="0" err="1" smtClean="0"/>
              <a:t>rame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Yunnan), </a:t>
            </a:r>
            <a:r>
              <a:rPr lang="en-GB" dirty="0" err="1" smtClean="0"/>
              <a:t>ritiro</a:t>
            </a:r>
            <a:r>
              <a:rPr lang="en-GB" dirty="0" smtClean="0"/>
              <a:t> </a:t>
            </a:r>
            <a:r>
              <a:rPr lang="en-GB" dirty="0" err="1" smtClean="0"/>
              <a:t>dell’autorità</a:t>
            </a:r>
            <a:r>
              <a:rPr lang="en-GB" dirty="0" smtClean="0"/>
              <a:t> </a:t>
            </a:r>
            <a:r>
              <a:rPr lang="en-GB" dirty="0" err="1" smtClean="0"/>
              <a:t>statale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Situazione</a:t>
            </a:r>
            <a:r>
              <a:rPr lang="en-GB" dirty="0" smtClean="0"/>
              <a:t> </a:t>
            </a:r>
            <a:r>
              <a:rPr lang="en-GB" dirty="0" err="1" smtClean="0"/>
              <a:t>niente</a:t>
            </a:r>
            <a:r>
              <a:rPr lang="en-GB" dirty="0" smtClean="0"/>
              <a:t> </a:t>
            </a:r>
            <a:r>
              <a:rPr lang="en-GB" dirty="0" err="1" smtClean="0"/>
              <a:t>affatto</a:t>
            </a:r>
            <a:r>
              <a:rPr lang="en-GB" dirty="0" smtClean="0"/>
              <a:t> </a:t>
            </a:r>
            <a:r>
              <a:rPr lang="en-GB" dirty="0" err="1" smtClean="0"/>
              <a:t>stazionaria</a:t>
            </a:r>
            <a:r>
              <a:rPr lang="en-GB" dirty="0" smtClean="0"/>
              <a:t>: </a:t>
            </a:r>
            <a:r>
              <a:rPr lang="en-GB" dirty="0" err="1" smtClean="0"/>
              <a:t>lungo</a:t>
            </a:r>
            <a:r>
              <a:rPr lang="en-GB" dirty="0" smtClean="0"/>
              <a:t> </a:t>
            </a:r>
            <a:r>
              <a:rPr lang="en-GB" dirty="0" err="1" smtClean="0"/>
              <a:t>ciclo</a:t>
            </a:r>
            <a:r>
              <a:rPr lang="en-GB" dirty="0" smtClean="0"/>
              <a:t> </a:t>
            </a:r>
            <a:r>
              <a:rPr lang="en-GB" dirty="0" err="1" smtClean="0"/>
              <a:t>iniziato</a:t>
            </a:r>
            <a:r>
              <a:rPr lang="en-GB" dirty="0" smtClean="0"/>
              <a:t> in </a:t>
            </a:r>
            <a:r>
              <a:rPr lang="en-GB" dirty="0" err="1" smtClean="0"/>
              <a:t>epoca</a:t>
            </a:r>
            <a:r>
              <a:rPr lang="en-GB" dirty="0" smtClean="0"/>
              <a:t> Song, </a:t>
            </a:r>
            <a:r>
              <a:rPr lang="en-GB" dirty="0" err="1" smtClean="0"/>
              <a:t>fase</a:t>
            </a:r>
            <a:r>
              <a:rPr lang="en-GB" dirty="0" smtClean="0"/>
              <a:t> </a:t>
            </a:r>
            <a:r>
              <a:rPr lang="en-GB" dirty="0" err="1" smtClean="0"/>
              <a:t>espansiva</a:t>
            </a:r>
            <a:r>
              <a:rPr lang="en-GB" dirty="0" smtClean="0"/>
              <a:t> </a:t>
            </a: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tarda</a:t>
            </a:r>
            <a:r>
              <a:rPr lang="en-GB" dirty="0" smtClean="0"/>
              <a:t> </a:t>
            </a:r>
            <a:r>
              <a:rPr lang="en-GB" dirty="0" err="1" smtClean="0"/>
              <a:t>epoca</a:t>
            </a:r>
            <a:r>
              <a:rPr lang="en-GB" dirty="0" smtClean="0"/>
              <a:t> Ming, </a:t>
            </a:r>
            <a:r>
              <a:rPr lang="en-GB" dirty="0" err="1" smtClean="0"/>
              <a:t>espansione</a:t>
            </a:r>
            <a:r>
              <a:rPr lang="en-GB" dirty="0" smtClean="0"/>
              <a:t> </a:t>
            </a:r>
            <a:r>
              <a:rPr lang="en-GB" dirty="0" err="1" smtClean="0"/>
              <a:t>settecentesca</a:t>
            </a:r>
            <a:r>
              <a:rPr lang="en-GB" dirty="0" smtClean="0"/>
              <a:t> verso un </a:t>
            </a:r>
            <a:r>
              <a:rPr lang="en-GB" dirty="0" err="1" smtClean="0"/>
              <a:t>assetto</a:t>
            </a:r>
            <a:r>
              <a:rPr lang="en-GB" dirty="0" smtClean="0"/>
              <a:t> </a:t>
            </a:r>
            <a:r>
              <a:rPr lang="en-GB" dirty="0" err="1" smtClean="0"/>
              <a:t>fortemente</a:t>
            </a:r>
            <a:r>
              <a:rPr lang="en-GB" dirty="0" smtClean="0"/>
              <a:t> </a:t>
            </a:r>
            <a:r>
              <a:rPr lang="en-GB" dirty="0" err="1" smtClean="0"/>
              <a:t>commercializzato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Divisione</a:t>
            </a:r>
            <a:r>
              <a:rPr lang="en-GB" dirty="0" smtClean="0"/>
              <a:t> </a:t>
            </a:r>
            <a:r>
              <a:rPr lang="en-GB" dirty="0" err="1" smtClean="0"/>
              <a:t>interregionale</a:t>
            </a:r>
            <a:r>
              <a:rPr lang="en-GB" dirty="0" smtClean="0"/>
              <a:t> del </a:t>
            </a:r>
            <a:r>
              <a:rPr lang="en-GB" dirty="0" err="1" smtClean="0"/>
              <a:t>lavoro</a:t>
            </a:r>
            <a:r>
              <a:rPr lang="en-GB" dirty="0" smtClean="0"/>
              <a:t>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riso</a:t>
            </a:r>
            <a:r>
              <a:rPr lang="en-GB" dirty="0" smtClean="0"/>
              <a:t>: Hunan, Hubei, Jiangxi – alto </a:t>
            </a:r>
            <a:r>
              <a:rPr lang="en-GB" dirty="0" err="1" smtClean="0"/>
              <a:t>corso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Yangzi - verso le </a:t>
            </a:r>
            <a:r>
              <a:rPr lang="en-GB" dirty="0" err="1" smtClean="0"/>
              <a:t>aree</a:t>
            </a:r>
            <a:r>
              <a:rPr lang="en-GB" dirty="0" smtClean="0"/>
              <a:t> </a:t>
            </a:r>
            <a:r>
              <a:rPr lang="en-GB" dirty="0" err="1" smtClean="0"/>
              <a:t>densamente</a:t>
            </a:r>
            <a:r>
              <a:rPr lang="en-GB" dirty="0" smtClean="0"/>
              <a:t> </a:t>
            </a:r>
            <a:r>
              <a:rPr lang="en-GB" dirty="0" err="1" smtClean="0"/>
              <a:t>urbanizzate</a:t>
            </a:r>
            <a:r>
              <a:rPr lang="en-GB" dirty="0" smtClean="0"/>
              <a:t> e </a:t>
            </a:r>
            <a:r>
              <a:rPr lang="en-GB" dirty="0" err="1" smtClean="0"/>
              <a:t>popolate</a:t>
            </a:r>
            <a:r>
              <a:rPr lang="en-GB" dirty="0" smtClean="0"/>
              <a:t> del delta e verso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nord</a:t>
            </a:r>
            <a:r>
              <a:rPr lang="en-GB" dirty="0" smtClean="0"/>
              <a:t>;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banchieri</a:t>
            </a:r>
            <a:r>
              <a:rPr lang="en-GB" dirty="0" smtClean="0"/>
              <a:t> </a:t>
            </a:r>
            <a:r>
              <a:rPr lang="en-GB" dirty="0" err="1" smtClean="0"/>
              <a:t>nello</a:t>
            </a:r>
            <a:r>
              <a:rPr lang="en-GB" dirty="0" smtClean="0"/>
              <a:t> Shanxi;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commercianti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Fujian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Autosufficienza</a:t>
            </a:r>
            <a:r>
              <a:rPr lang="en-GB" dirty="0" smtClean="0"/>
              <a:t> </a:t>
            </a:r>
            <a:r>
              <a:rPr lang="en-GB" dirty="0" err="1" smtClean="0"/>
              <a:t>economica</a:t>
            </a:r>
            <a:r>
              <a:rPr lang="en-GB" dirty="0" smtClean="0"/>
              <a:t>, </a:t>
            </a:r>
            <a:r>
              <a:rPr lang="en-GB" dirty="0" err="1" smtClean="0"/>
              <a:t>scarsa</a:t>
            </a:r>
            <a:r>
              <a:rPr lang="en-GB" dirty="0" smtClean="0"/>
              <a:t> </a:t>
            </a:r>
            <a:r>
              <a:rPr lang="en-GB" dirty="0" err="1" smtClean="0"/>
              <a:t>incidenza</a:t>
            </a:r>
            <a:r>
              <a:rPr lang="en-GB" dirty="0" smtClean="0"/>
              <a:t> </a:t>
            </a:r>
            <a:r>
              <a:rPr lang="en-GB" dirty="0" err="1" smtClean="0"/>
              <a:t>dell’esportazione</a:t>
            </a:r>
            <a:r>
              <a:rPr lang="en-GB" dirty="0" smtClean="0"/>
              <a:t> </a:t>
            </a:r>
            <a:r>
              <a:rPr lang="en-GB" dirty="0" err="1" smtClean="0"/>
              <a:t>eppure</a:t>
            </a:r>
            <a:r>
              <a:rPr lang="en-GB" dirty="0" smtClean="0"/>
              <a:t> </a:t>
            </a:r>
            <a:r>
              <a:rPr lang="en-GB" dirty="0" err="1" smtClean="0"/>
              <a:t>crescente</a:t>
            </a:r>
            <a:r>
              <a:rPr lang="en-GB" dirty="0" smtClean="0"/>
              <a:t> </a:t>
            </a:r>
            <a:r>
              <a:rPr lang="en-GB" dirty="0" err="1" smtClean="0"/>
              <a:t>inserimento</a:t>
            </a:r>
            <a:r>
              <a:rPr lang="en-GB" dirty="0" smtClean="0"/>
              <a:t> </a:t>
            </a:r>
            <a:r>
              <a:rPr lang="en-GB" dirty="0" err="1" smtClean="0"/>
              <a:t>nelle</a:t>
            </a:r>
            <a:r>
              <a:rPr lang="en-GB" dirty="0" smtClean="0"/>
              <a:t> </a:t>
            </a:r>
            <a:r>
              <a:rPr lang="en-GB" dirty="0" err="1" smtClean="0"/>
              <a:t>dinamiche</a:t>
            </a:r>
            <a:r>
              <a:rPr lang="en-GB" dirty="0" smtClean="0"/>
              <a:t> </a:t>
            </a:r>
            <a:r>
              <a:rPr lang="en-GB" dirty="0" err="1" smtClean="0"/>
              <a:t>globali</a:t>
            </a:r>
            <a:r>
              <a:rPr lang="en-GB" dirty="0" smtClean="0"/>
              <a:t> a causa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flussi</a:t>
            </a:r>
            <a:r>
              <a:rPr lang="en-GB" dirty="0" smtClean="0"/>
              <a:t> di </a:t>
            </a:r>
            <a:r>
              <a:rPr lang="en-GB" dirty="0" err="1" smtClean="0"/>
              <a:t>argento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25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4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 </a:t>
            </a:r>
            <a:r>
              <a:rPr lang="en-GB" dirty="0" err="1" smtClean="0"/>
              <a:t>Halde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26</a:t>
            </a:fld>
            <a:r>
              <a:rPr lang="en-GB" dirty="0" smtClean="0"/>
              <a:t> / 24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2204864"/>
            <a:ext cx="8558373" cy="2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82129" y="2204864"/>
            <a:ext cx="439248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5004048" y="4365104"/>
            <a:ext cx="3744416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Dinamiche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storia</a:t>
            </a:r>
            <a:r>
              <a:rPr lang="en-GB" dirty="0" smtClean="0"/>
              <a:t> </a:t>
            </a:r>
            <a:r>
              <a:rPr lang="en-GB" dirty="0" err="1" smtClean="0"/>
              <a:t>globale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globalizzazione</a:t>
            </a:r>
            <a:r>
              <a:rPr lang="en-GB" dirty="0" smtClean="0"/>
              <a:t> </a:t>
            </a:r>
            <a:r>
              <a:rPr lang="en-GB" dirty="0" err="1" smtClean="0"/>
              <a:t>estesa</a:t>
            </a:r>
            <a:r>
              <a:rPr lang="en-GB" dirty="0" smtClean="0"/>
              <a:t>, ma </a:t>
            </a:r>
            <a:r>
              <a:rPr lang="en-GB" dirty="0" err="1" smtClean="0"/>
              <a:t>discontinua</a:t>
            </a:r>
            <a:r>
              <a:rPr lang="en-GB" dirty="0" smtClean="0"/>
              <a:t> e </a:t>
            </a:r>
            <a:r>
              <a:rPr lang="en-GB" dirty="0" err="1" smtClean="0"/>
              <a:t>limitata</a:t>
            </a:r>
            <a:r>
              <a:rPr lang="en-GB" dirty="0" smtClean="0"/>
              <a:t> (masse </a:t>
            </a:r>
            <a:r>
              <a:rPr lang="en-GB" dirty="0" err="1" smtClean="0"/>
              <a:t>continentali</a:t>
            </a:r>
            <a:r>
              <a:rPr lang="en-GB" dirty="0" smtClean="0"/>
              <a:t> non </a:t>
            </a:r>
            <a:r>
              <a:rPr lang="en-GB" dirty="0" err="1" smtClean="0"/>
              <a:t>ancora</a:t>
            </a:r>
            <a:r>
              <a:rPr lang="en-GB" dirty="0" smtClean="0"/>
              <a:t> penetrate)</a:t>
            </a:r>
          </a:p>
          <a:p>
            <a:r>
              <a:rPr lang="en-GB" dirty="0" err="1"/>
              <a:t>Diseguaglianze</a:t>
            </a:r>
            <a:r>
              <a:rPr lang="en-GB" dirty="0"/>
              <a:t> </a:t>
            </a:r>
            <a:r>
              <a:rPr lang="en-GB" dirty="0" err="1"/>
              <a:t>economiche</a:t>
            </a:r>
            <a:r>
              <a:rPr lang="en-GB" dirty="0"/>
              <a:t> </a:t>
            </a:r>
            <a:r>
              <a:rPr lang="en-GB" b="1" i="1" dirty="0" err="1">
                <a:solidFill>
                  <a:srgbClr val="FFC000"/>
                </a:solidFill>
              </a:rPr>
              <a:t>contenute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aree</a:t>
            </a:r>
            <a:r>
              <a:rPr lang="en-GB" dirty="0"/>
              <a:t> ad alto </a:t>
            </a:r>
            <a:r>
              <a:rPr lang="en-GB" dirty="0" err="1"/>
              <a:t>livello</a:t>
            </a:r>
            <a:r>
              <a:rPr lang="en-GB" dirty="0"/>
              <a:t> di </a:t>
            </a:r>
            <a:r>
              <a:rPr lang="en-GB" dirty="0" err="1"/>
              <a:t>incivilimento</a:t>
            </a:r>
            <a:endParaRPr lang="en-GB" dirty="0"/>
          </a:p>
          <a:p>
            <a:r>
              <a:rPr lang="en-GB" dirty="0" smtClean="0"/>
              <a:t>Progresso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scoperte</a:t>
            </a:r>
            <a:r>
              <a:rPr lang="en-GB" dirty="0" smtClean="0"/>
              <a:t> e </a:t>
            </a:r>
            <a:r>
              <a:rPr lang="en-GB" dirty="0" err="1" smtClean="0"/>
              <a:t>consolidamento</a:t>
            </a:r>
            <a:r>
              <a:rPr lang="en-GB" dirty="0" smtClean="0"/>
              <a:t>/</a:t>
            </a:r>
            <a:r>
              <a:rPr lang="en-GB" dirty="0" err="1" smtClean="0"/>
              <a:t>razionalizzazione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sistemi</a:t>
            </a:r>
            <a:r>
              <a:rPr lang="en-GB" dirty="0" smtClean="0"/>
              <a:t> </a:t>
            </a:r>
            <a:r>
              <a:rPr lang="en-GB" dirty="0" err="1" smtClean="0"/>
              <a:t>coloniali</a:t>
            </a:r>
            <a:r>
              <a:rPr lang="en-GB" dirty="0" smtClean="0"/>
              <a:t> e di </a:t>
            </a:r>
            <a:r>
              <a:rPr lang="en-GB" dirty="0" err="1" smtClean="0"/>
              <a:t>commercio</a:t>
            </a:r>
            <a:r>
              <a:rPr lang="en-GB" dirty="0" smtClean="0"/>
              <a:t> </a:t>
            </a:r>
            <a:r>
              <a:rPr lang="en-GB" dirty="0" err="1" smtClean="0"/>
              <a:t>oltremare</a:t>
            </a:r>
            <a:r>
              <a:rPr lang="en-GB" dirty="0" smtClean="0"/>
              <a:t>; ma…</a:t>
            </a:r>
          </a:p>
          <a:p>
            <a:r>
              <a:rPr lang="en-GB" dirty="0" smtClean="0"/>
              <a:t>Un </a:t>
            </a:r>
            <a:r>
              <a:rPr lang="en-GB" i="1" dirty="0" smtClean="0"/>
              <a:t>ancient regime</a:t>
            </a:r>
            <a:r>
              <a:rPr lang="en-GB" dirty="0" smtClean="0"/>
              <a:t> </a:t>
            </a:r>
            <a:r>
              <a:rPr lang="en-GB" dirty="0" err="1" smtClean="0"/>
              <a:t>universale</a:t>
            </a:r>
            <a:endParaRPr lang="en-GB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3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1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Sistemi</a:t>
            </a:r>
            <a:r>
              <a:rPr lang="en-GB" dirty="0" smtClean="0"/>
              <a:t> </a:t>
            </a:r>
            <a:r>
              <a:rPr lang="en-GB" dirty="0" err="1" smtClean="0"/>
              <a:t>economici</a:t>
            </a:r>
            <a:r>
              <a:rPr lang="en-GB" dirty="0" smtClean="0"/>
              <a:t> </a:t>
            </a:r>
            <a:r>
              <a:rPr lang="en-GB" dirty="0" err="1" smtClean="0"/>
              <a:t>comparabili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civiltà</a:t>
            </a:r>
            <a:r>
              <a:rPr lang="en-GB" dirty="0" smtClean="0"/>
              <a:t> </a:t>
            </a:r>
            <a:r>
              <a:rPr lang="en-GB" dirty="0" err="1" smtClean="0"/>
              <a:t>eurasiatiche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344816" cy="365125"/>
          </a:xfrm>
        </p:spPr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4</a:t>
            </a:fld>
            <a:r>
              <a:rPr lang="en-GB" dirty="0" smtClean="0"/>
              <a:t> / 24</a:t>
            </a:r>
            <a:endParaRPr lang="en-GB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Prevalenza</a:t>
            </a:r>
            <a:r>
              <a:rPr lang="en-GB" dirty="0" smtClean="0"/>
              <a:t> </a:t>
            </a:r>
            <a:r>
              <a:rPr lang="en-GB" dirty="0" err="1" smtClean="0"/>
              <a:t>dell’agricoltura</a:t>
            </a:r>
            <a:endParaRPr lang="en-GB" dirty="0" smtClean="0"/>
          </a:p>
          <a:p>
            <a:r>
              <a:rPr lang="en-GB" dirty="0" err="1" smtClean="0"/>
              <a:t>Convivenza</a:t>
            </a:r>
            <a:r>
              <a:rPr lang="en-GB" dirty="0" smtClean="0"/>
              <a:t> di </a:t>
            </a:r>
            <a:r>
              <a:rPr lang="en-GB" dirty="0" err="1" smtClean="0"/>
              <a:t>economia</a:t>
            </a:r>
            <a:r>
              <a:rPr lang="en-GB" dirty="0" smtClean="0"/>
              <a:t> di </a:t>
            </a:r>
            <a:r>
              <a:rPr lang="en-GB" dirty="0" err="1" smtClean="0"/>
              <a:t>sussistenza</a:t>
            </a:r>
            <a:r>
              <a:rPr lang="en-GB" dirty="0" smtClean="0"/>
              <a:t> e di </a:t>
            </a:r>
            <a:r>
              <a:rPr lang="en-GB" dirty="0" err="1" smtClean="0"/>
              <a:t>economia</a:t>
            </a:r>
            <a:r>
              <a:rPr lang="en-GB" dirty="0" smtClean="0"/>
              <a:t> di </a:t>
            </a:r>
            <a:r>
              <a:rPr lang="en-GB" dirty="0" err="1" smtClean="0"/>
              <a:t>scambio</a:t>
            </a:r>
            <a:r>
              <a:rPr lang="en-GB" dirty="0" smtClean="0"/>
              <a:t> e di proto-</a:t>
            </a:r>
            <a:r>
              <a:rPr lang="en-GB" dirty="0" err="1" smtClean="0"/>
              <a:t>industria</a:t>
            </a:r>
            <a:r>
              <a:rPr lang="en-GB" dirty="0" smtClean="0"/>
              <a:t> </a:t>
            </a:r>
            <a:r>
              <a:rPr lang="en-GB" dirty="0" err="1" smtClean="0"/>
              <a:t>rurale</a:t>
            </a:r>
            <a:endParaRPr lang="en-GB" dirty="0" smtClean="0"/>
          </a:p>
          <a:p>
            <a:r>
              <a:rPr lang="en-GB" dirty="0" err="1" smtClean="0"/>
              <a:t>Crisi</a:t>
            </a:r>
            <a:r>
              <a:rPr lang="en-GB" dirty="0" smtClean="0"/>
              <a:t> di </a:t>
            </a:r>
            <a:r>
              <a:rPr lang="en-GB" dirty="0" err="1" smtClean="0"/>
              <a:t>sussistenza</a:t>
            </a:r>
            <a:r>
              <a:rPr lang="en-GB" dirty="0" smtClean="0"/>
              <a:t> e </a:t>
            </a:r>
            <a:r>
              <a:rPr lang="en-GB" dirty="0" err="1" smtClean="0"/>
              <a:t>meccanismi</a:t>
            </a:r>
            <a:r>
              <a:rPr lang="en-GB" dirty="0" smtClean="0"/>
              <a:t> </a:t>
            </a:r>
            <a:r>
              <a:rPr lang="en-GB" dirty="0" err="1" smtClean="0"/>
              <a:t>malthusiani</a:t>
            </a:r>
            <a:endParaRPr lang="en-GB" dirty="0" smtClean="0"/>
          </a:p>
          <a:p>
            <a:r>
              <a:rPr lang="en-GB" dirty="0" err="1" smtClean="0"/>
              <a:t>Forti</a:t>
            </a:r>
            <a:r>
              <a:rPr lang="en-GB" dirty="0" smtClean="0"/>
              <a:t> </a:t>
            </a:r>
            <a:r>
              <a:rPr lang="en-GB" dirty="0" err="1" smtClean="0"/>
              <a:t>diseguaglianze</a:t>
            </a:r>
            <a:r>
              <a:rPr lang="en-GB" dirty="0" smtClean="0"/>
              <a:t> </a:t>
            </a:r>
            <a:r>
              <a:rPr lang="en-GB" dirty="0" err="1" smtClean="0"/>
              <a:t>economiche</a:t>
            </a:r>
            <a:endParaRPr lang="en-GB" dirty="0" smtClean="0"/>
          </a:p>
          <a:p>
            <a:r>
              <a:rPr lang="en-GB" dirty="0" err="1" smtClean="0"/>
              <a:t>Permanenze</a:t>
            </a:r>
            <a:r>
              <a:rPr lang="en-GB" dirty="0" smtClean="0"/>
              <a:t> di </a:t>
            </a:r>
            <a:r>
              <a:rPr lang="en-GB" dirty="0" err="1" smtClean="0"/>
              <a:t>elementi</a:t>
            </a:r>
            <a:r>
              <a:rPr lang="en-GB" dirty="0" smtClean="0"/>
              <a:t> </a:t>
            </a:r>
            <a:r>
              <a:rPr lang="en-GB" dirty="0" err="1" smtClean="0"/>
              <a:t>strutturali</a:t>
            </a:r>
            <a:r>
              <a:rPr lang="en-GB" dirty="0" smtClean="0"/>
              <a:t> di “</a:t>
            </a:r>
            <a:r>
              <a:rPr lang="en-GB" dirty="0" err="1" smtClean="0"/>
              <a:t>civiltà</a:t>
            </a:r>
            <a:r>
              <a:rPr lang="en-GB" dirty="0" smtClean="0"/>
              <a:t> </a:t>
            </a:r>
            <a:r>
              <a:rPr lang="en-GB" dirty="0" err="1" smtClean="0"/>
              <a:t>materiale</a:t>
            </a:r>
            <a:r>
              <a:rPr lang="en-GB" dirty="0" smtClean="0"/>
              <a:t>” </a:t>
            </a:r>
            <a:r>
              <a:rPr lang="en-GB" dirty="0" err="1" smtClean="0"/>
              <a:t>tradizionale</a:t>
            </a:r>
            <a:r>
              <a:rPr lang="en-GB" dirty="0" smtClean="0"/>
              <a:t> e </a:t>
            </a:r>
            <a:r>
              <a:rPr lang="en-GB" dirty="0" err="1" smtClean="0"/>
              <a:t>presenza</a:t>
            </a:r>
            <a:r>
              <a:rPr lang="en-GB" dirty="0" smtClean="0"/>
              <a:t> di </a:t>
            </a:r>
            <a:r>
              <a:rPr lang="en-GB" dirty="0" err="1" smtClean="0"/>
              <a:t>elementi</a:t>
            </a:r>
            <a:r>
              <a:rPr lang="en-GB" dirty="0" smtClean="0"/>
              <a:t> di </a:t>
            </a:r>
            <a:r>
              <a:rPr lang="en-GB" dirty="0" err="1" smtClean="0"/>
              <a:t>mutamento</a:t>
            </a:r>
            <a:r>
              <a:rPr lang="en-GB" dirty="0" smtClean="0"/>
              <a:t> e di </a:t>
            </a:r>
            <a:r>
              <a:rPr lang="en-GB" dirty="0" err="1" smtClean="0"/>
              <a:t>transizione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7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</a:t>
            </a:r>
            <a:r>
              <a:rPr lang="en-GB" dirty="0" err="1" smtClean="0"/>
              <a:t>sistemi</a:t>
            </a:r>
            <a:r>
              <a:rPr lang="en-GB" dirty="0" smtClean="0"/>
              <a:t> </a:t>
            </a:r>
            <a:r>
              <a:rPr lang="en-GB" dirty="0" err="1" smtClean="0"/>
              <a:t>politici</a:t>
            </a:r>
            <a:r>
              <a:rPr lang="en-GB" dirty="0" smtClean="0"/>
              <a:t> in </a:t>
            </a:r>
            <a:r>
              <a:rPr lang="en-GB" dirty="0" err="1" smtClean="0"/>
              <a:t>Occidente</a:t>
            </a:r>
            <a:r>
              <a:rPr lang="en-GB" dirty="0" smtClean="0"/>
              <a:t> e in </a:t>
            </a:r>
            <a:r>
              <a:rPr lang="en-GB" dirty="0" err="1" smtClean="0"/>
              <a:t>Oriente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Monarchia</a:t>
            </a:r>
            <a:r>
              <a:rPr lang="en-GB" dirty="0" smtClean="0"/>
              <a:t> e </a:t>
            </a:r>
            <a:r>
              <a:rPr lang="en-GB" dirty="0" err="1" smtClean="0"/>
              <a:t>dispotismo</a:t>
            </a:r>
            <a:endParaRPr lang="en-GB" dirty="0" smtClean="0"/>
          </a:p>
          <a:p>
            <a:r>
              <a:rPr lang="en-GB" dirty="0" err="1" smtClean="0"/>
              <a:t>Drastica</a:t>
            </a:r>
            <a:r>
              <a:rPr lang="en-GB" dirty="0" smtClean="0"/>
              <a:t> </a:t>
            </a:r>
            <a:r>
              <a:rPr lang="en-GB" dirty="0" err="1" smtClean="0"/>
              <a:t>separazione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modo</a:t>
            </a:r>
            <a:r>
              <a:rPr lang="en-GB" dirty="0" smtClean="0"/>
              <a:t> di </a:t>
            </a:r>
            <a:r>
              <a:rPr lang="en-GB" dirty="0" err="1" smtClean="0"/>
              <a:t>organizzazione</a:t>
            </a:r>
            <a:r>
              <a:rPr lang="en-GB" dirty="0" smtClean="0"/>
              <a:t> del </a:t>
            </a:r>
            <a:r>
              <a:rPr lang="en-GB" dirty="0" err="1" smtClean="0"/>
              <a:t>potere</a:t>
            </a:r>
            <a:r>
              <a:rPr lang="en-GB" dirty="0" smtClean="0"/>
              <a:t> politico e del </a:t>
            </a:r>
            <a:r>
              <a:rPr lang="en-GB" dirty="0" err="1" smtClean="0"/>
              <a:t>governo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Occidente</a:t>
            </a:r>
            <a:r>
              <a:rPr lang="en-GB" dirty="0" smtClean="0"/>
              <a:t> e </a:t>
            </a:r>
            <a:r>
              <a:rPr lang="en-GB" dirty="0" err="1" smtClean="0"/>
              <a:t>Oriente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fine del ‘700</a:t>
            </a:r>
          </a:p>
          <a:p>
            <a:r>
              <a:rPr lang="en-GB" dirty="0" err="1" smtClean="0"/>
              <a:t>Senso</a:t>
            </a:r>
            <a:r>
              <a:rPr lang="en-GB" dirty="0" smtClean="0"/>
              <a:t> e </a:t>
            </a:r>
            <a:r>
              <a:rPr lang="en-GB" dirty="0" err="1" smtClean="0"/>
              <a:t>consapevolezza</a:t>
            </a:r>
            <a:r>
              <a:rPr lang="en-GB" dirty="0" smtClean="0"/>
              <a:t> di </a:t>
            </a:r>
            <a:r>
              <a:rPr lang="en-GB" dirty="0" err="1" smtClean="0"/>
              <a:t>crescente</a:t>
            </a:r>
            <a:r>
              <a:rPr lang="en-GB" dirty="0" smtClean="0"/>
              <a:t> </a:t>
            </a:r>
            <a:r>
              <a:rPr lang="en-GB" dirty="0" err="1" smtClean="0"/>
              <a:t>divaricazione</a:t>
            </a:r>
            <a:r>
              <a:rPr lang="en-GB" dirty="0" smtClean="0"/>
              <a:t> </a:t>
            </a:r>
            <a:r>
              <a:rPr lang="en-GB" dirty="0" err="1" smtClean="0"/>
              <a:t>politica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Profonda</a:t>
            </a:r>
            <a:r>
              <a:rPr lang="en-GB" dirty="0" smtClean="0"/>
              <a:t> </a:t>
            </a:r>
            <a:r>
              <a:rPr lang="en-GB" dirty="0" err="1" smtClean="0"/>
              <a:t>distanza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modo</a:t>
            </a:r>
            <a:r>
              <a:rPr lang="en-GB" dirty="0" smtClean="0"/>
              <a:t> di </a:t>
            </a:r>
            <a:r>
              <a:rPr lang="en-GB" dirty="0" err="1" smtClean="0"/>
              <a:t>organizzazione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relazioni</a:t>
            </a:r>
            <a:r>
              <a:rPr lang="en-GB" dirty="0" smtClean="0"/>
              <a:t> </a:t>
            </a:r>
            <a:r>
              <a:rPr lang="en-GB" dirty="0" err="1" smtClean="0"/>
              <a:t>internazionali</a:t>
            </a:r>
            <a:r>
              <a:rPr lang="en-GB" dirty="0" smtClean="0"/>
              <a:t> (</a:t>
            </a:r>
            <a:r>
              <a:rPr lang="en-GB" dirty="0" err="1" smtClean="0"/>
              <a:t>consolidamento</a:t>
            </a:r>
            <a:r>
              <a:rPr lang="en-GB" dirty="0" smtClean="0"/>
              <a:t> in </a:t>
            </a:r>
            <a:r>
              <a:rPr lang="en-GB" dirty="0" err="1" smtClean="0"/>
              <a:t>Occidente</a:t>
            </a:r>
            <a:r>
              <a:rPr lang="en-GB" dirty="0" smtClean="0"/>
              <a:t> del </a:t>
            </a: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dell’equilibrio</a:t>
            </a:r>
            <a:r>
              <a:rPr lang="en-GB" dirty="0" smtClean="0"/>
              <a:t>; </a:t>
            </a:r>
            <a:r>
              <a:rPr lang="en-GB" dirty="0" err="1" smtClean="0"/>
              <a:t>equilibrio</a:t>
            </a:r>
            <a:r>
              <a:rPr lang="en-GB" dirty="0" smtClean="0"/>
              <a:t> </a:t>
            </a:r>
            <a:r>
              <a:rPr lang="en-GB" dirty="0" err="1" smtClean="0"/>
              <a:t>contro</a:t>
            </a:r>
            <a:r>
              <a:rPr lang="en-GB" dirty="0" smtClean="0"/>
              <a:t> </a:t>
            </a:r>
            <a:r>
              <a:rPr lang="en-GB" dirty="0" err="1" smtClean="0"/>
              <a:t>gerarchia</a:t>
            </a:r>
            <a:r>
              <a:rPr lang="en-GB" dirty="0" smtClean="0"/>
              <a:t> e </a:t>
            </a:r>
            <a:r>
              <a:rPr lang="en-GB" dirty="0" err="1" smtClean="0"/>
              <a:t>tributo</a:t>
            </a:r>
            <a:r>
              <a:rPr lang="en-GB" dirty="0" smtClean="0"/>
              <a:t>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5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6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Relazioni economico-politiche Occidente-Oriente a metà Settecento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it-IT" sz="7200" dirty="0" smtClean="0"/>
              <a:t>Modello tradizionale risalente al Seicento</a:t>
            </a:r>
          </a:p>
          <a:p>
            <a:r>
              <a:rPr lang="it-IT" sz="7200" dirty="0" smtClean="0"/>
              <a:t>Sistema delle compagnie monopolistiche</a:t>
            </a:r>
          </a:p>
          <a:p>
            <a:r>
              <a:rPr lang="it-IT" sz="7200" dirty="0" smtClean="0"/>
              <a:t>Culmine della tratta</a:t>
            </a:r>
          </a:p>
          <a:p>
            <a:r>
              <a:rPr lang="it-IT" sz="7200" dirty="0" smtClean="0"/>
              <a:t>Sviluppi del secondo Settecento: espansione territoriale in India, l’India come grande laboratorio</a:t>
            </a:r>
          </a:p>
          <a:p>
            <a:r>
              <a:rPr lang="it-IT" sz="7200" dirty="0" smtClean="0"/>
              <a:t>Supremazia marittima dell’Inghilterra e visione globale delle strategie navali e belliche britanniche (aspetti della missione </a:t>
            </a:r>
            <a:r>
              <a:rPr lang="it-IT" sz="7200" dirty="0" err="1" smtClean="0"/>
              <a:t>Macartney</a:t>
            </a:r>
            <a:r>
              <a:rPr lang="it-IT" sz="7200" dirty="0" smtClean="0"/>
              <a:t> come iniziativa strategica globale)</a:t>
            </a:r>
          </a:p>
          <a:p>
            <a:r>
              <a:rPr lang="it-IT" sz="7200" dirty="0" smtClean="0"/>
              <a:t>Perdurante marginalità della Cina nel sistema delle relazioni internazionali rispetto alle ripercussioni della Rivoluzione in America Latina, America caraibica, Egitto e impero ottomano, Indonesia (Giava dominio inglese 1811-1816)</a:t>
            </a:r>
          </a:p>
          <a:p>
            <a:r>
              <a:rPr lang="it-IT" sz="7200" dirty="0" smtClean="0"/>
              <a:t>La Cina resta ai margini durante gran parte del Settecento, sotto </a:t>
            </a:r>
            <a:r>
              <a:rPr lang="it-IT" sz="7200" dirty="0" err="1" smtClean="0"/>
              <a:t>Qianlong</a:t>
            </a:r>
            <a:r>
              <a:rPr lang="it-IT" sz="7200" dirty="0" smtClean="0"/>
              <a:t> (1736-1796) e ancora all’inizio del regno di </a:t>
            </a:r>
            <a:r>
              <a:rPr lang="it-IT" sz="7200" dirty="0" err="1" smtClean="0"/>
              <a:t>Jiaquing</a:t>
            </a:r>
            <a:r>
              <a:rPr lang="it-IT" sz="7200" dirty="0" smtClean="0"/>
              <a:t> (1796-1820)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6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9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Cina </a:t>
            </a:r>
            <a:r>
              <a:rPr lang="it-IT" dirty="0" err="1" smtClean="0"/>
              <a:t>Qing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it-IT" dirty="0" smtClean="0"/>
              <a:t>Imperatore </a:t>
            </a:r>
            <a:r>
              <a:rPr lang="it-IT" dirty="0" err="1" smtClean="0"/>
              <a:t>Kangxi</a:t>
            </a:r>
            <a:r>
              <a:rPr lang="it-IT" dirty="0" smtClean="0"/>
              <a:t> (periodo di regno: 1662- 1722) </a:t>
            </a:r>
            <a:r>
              <a:rPr lang="it-IT" sz="2600" dirty="0"/>
              <a:t>[J. </a:t>
            </a:r>
            <a:r>
              <a:rPr lang="it-IT" sz="2600" dirty="0" err="1"/>
              <a:t>Spence</a:t>
            </a:r>
            <a:r>
              <a:rPr lang="it-IT" sz="2600" dirty="0"/>
              <a:t>, </a:t>
            </a:r>
            <a:r>
              <a:rPr lang="it-IT" altLang="it-IT" sz="2600" i="1" dirty="0" err="1"/>
              <a:t>Emperor</a:t>
            </a:r>
            <a:r>
              <a:rPr lang="it-IT" altLang="it-IT" sz="2600" i="1" dirty="0"/>
              <a:t> of China: Self-</a:t>
            </a:r>
            <a:r>
              <a:rPr lang="it-IT" altLang="it-IT" sz="2600" i="1" dirty="0" err="1"/>
              <a:t>Portrait</a:t>
            </a:r>
            <a:r>
              <a:rPr lang="it-IT" altLang="it-IT" sz="2600" i="1" dirty="0"/>
              <a:t> of </a:t>
            </a:r>
            <a:r>
              <a:rPr lang="it-IT" altLang="it-IT" sz="2600" i="1" dirty="0" err="1"/>
              <a:t>K'ang-Hsi</a:t>
            </a:r>
            <a:r>
              <a:rPr lang="it-IT" altLang="it-IT" sz="2600" dirty="0"/>
              <a:t> (1974</a:t>
            </a:r>
            <a:r>
              <a:rPr lang="it-IT" altLang="it-IT" sz="2600" dirty="0" smtClean="0"/>
              <a:t>)]</a:t>
            </a:r>
            <a:endParaRPr lang="it-IT" altLang="it-IT" sz="2600" dirty="0"/>
          </a:p>
          <a:p>
            <a:r>
              <a:rPr lang="it-IT" dirty="0" smtClean="0"/>
              <a:t>Imperatore </a:t>
            </a:r>
            <a:r>
              <a:rPr lang="it-IT" b="1" dirty="0" smtClean="0">
                <a:solidFill>
                  <a:srgbClr val="002060"/>
                </a:solidFill>
              </a:rPr>
              <a:t>Yong </a:t>
            </a:r>
            <a:r>
              <a:rPr lang="it-IT" b="1" dirty="0" err="1" smtClean="0">
                <a:solidFill>
                  <a:srgbClr val="002060"/>
                </a:solidFill>
              </a:rPr>
              <a:t>Zhen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>(quarto figlio, regno: 1723-1735)</a:t>
            </a:r>
          </a:p>
          <a:p>
            <a:pPr fontAlgn="ctr"/>
            <a:r>
              <a:rPr lang="it-IT" dirty="0"/>
              <a:t>Imperatore </a:t>
            </a:r>
            <a:r>
              <a:rPr lang="it-IT" b="1" dirty="0" err="1">
                <a:solidFill>
                  <a:srgbClr val="002060"/>
                </a:solidFill>
              </a:rPr>
              <a:t>Qian</a:t>
            </a:r>
            <a:r>
              <a:rPr lang="it-IT" b="1" dirty="0">
                <a:solidFill>
                  <a:srgbClr val="002060"/>
                </a:solidFill>
              </a:rPr>
              <a:t> Long </a:t>
            </a:r>
            <a:r>
              <a:rPr lang="it-IT" dirty="0" smtClean="0"/>
              <a:t>(quinto figlio, regno</a:t>
            </a:r>
            <a:r>
              <a:rPr lang="it-IT" dirty="0"/>
              <a:t>: </a:t>
            </a:r>
            <a:r>
              <a:rPr lang="it-IT" dirty="0" smtClean="0"/>
              <a:t>1736-1795)</a:t>
            </a:r>
          </a:p>
          <a:p>
            <a:pPr fontAlgn="ctr"/>
            <a:r>
              <a:rPr lang="it-IT" dirty="0"/>
              <a:t>Imperatore </a:t>
            </a:r>
            <a:r>
              <a:rPr lang="it-IT" b="1" dirty="0" err="1">
                <a:solidFill>
                  <a:srgbClr val="002060"/>
                </a:solidFill>
              </a:rPr>
              <a:t>Jia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Qing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dirty="0"/>
              <a:t>(quinto figlio, regno: </a:t>
            </a:r>
            <a:r>
              <a:rPr lang="it-IT" dirty="0" smtClean="0"/>
              <a:t>1796-1820</a:t>
            </a:r>
            <a:endParaRPr lang="it-IT" dirty="0"/>
          </a:p>
          <a:p>
            <a:pPr fontAlgn="ctr"/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>
              <a:latin typeface="Sylfaen" panose="010A050205030603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7</a:t>
            </a:fld>
            <a:r>
              <a:rPr lang="en-GB" dirty="0" smtClean="0"/>
              <a:t> / 24</a:t>
            </a:r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della Cina nel tardo regno di </a:t>
            </a:r>
            <a:r>
              <a:rPr lang="it-IT" dirty="0" err="1" smtClean="0"/>
              <a:t>Qianlong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08759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Sconfitta della resistenza anti-mancese nella Cina del Sud e  annessione di Taiwan (1683-1895)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Ristabilimento </a:t>
            </a:r>
            <a:r>
              <a:rPr lang="it-IT" sz="1800" dirty="0"/>
              <a:t>dell’ordine interno sotto </a:t>
            </a:r>
            <a:r>
              <a:rPr lang="it-IT" sz="1800" dirty="0" err="1"/>
              <a:t>Kangxi</a:t>
            </a:r>
            <a:r>
              <a:rPr lang="it-IT" sz="1800" dirty="0"/>
              <a:t> (1680) e stabilizzazione delle frontiere interne dell’Asia («the </a:t>
            </a:r>
            <a:r>
              <a:rPr lang="it-IT" sz="1800" dirty="0" err="1"/>
              <a:t>Manchu</a:t>
            </a:r>
            <a:r>
              <a:rPr lang="it-IT" sz="1800" dirty="0"/>
              <a:t> </a:t>
            </a:r>
            <a:r>
              <a:rPr lang="it-IT" sz="1800" dirty="0" err="1"/>
              <a:t>reconstruction</a:t>
            </a:r>
            <a:r>
              <a:rPr lang="it-IT" sz="1800" dirty="0"/>
              <a:t> of Imperial </a:t>
            </a:r>
            <a:r>
              <a:rPr lang="it-IT" sz="1800" dirty="0" err="1"/>
              <a:t>order</a:t>
            </a:r>
            <a:r>
              <a:rPr lang="it-IT" sz="1800" dirty="0" smtClean="0"/>
              <a:t>»): la </a:t>
            </a:r>
            <a:r>
              <a:rPr lang="it-IT" sz="1800" i="1" dirty="0" smtClean="0"/>
              <a:t>pax </a:t>
            </a:r>
            <a:r>
              <a:rPr lang="it-IT" sz="1800" i="1" dirty="0" err="1" smtClean="0"/>
              <a:t>tatarica</a:t>
            </a:r>
            <a:endParaRPr lang="it-IT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Apice della potenza imperiale (contrasto con l’impero Moghul)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Massima estensione: 18 province, Manciuria, Taiwan, Mongolia (interna ed esterna), Tibet </a:t>
            </a:r>
            <a:r>
              <a:rPr lang="it-IT" sz="1200" dirty="0" smtClean="0"/>
              <a:t>(conquistato 1722, sistema di commissari, ribelle 1759, ricondotto all’ordine; 1906: supremazia cinese, 1910, sovranità diretta)</a:t>
            </a:r>
            <a:r>
              <a:rPr lang="it-IT" sz="1800" dirty="0" smtClean="0"/>
              <a:t>, territori dell’Asia centrale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Stati tributari: Nepal, Birmania, Corea, monarchie del sud-est asiatico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Nessuna </a:t>
            </a:r>
            <a:r>
              <a:rPr lang="it-IT" sz="1800" dirty="0"/>
              <a:t>forza </a:t>
            </a:r>
            <a:r>
              <a:rPr lang="it-IT" sz="1800" dirty="0" smtClean="0"/>
              <a:t>espansiva di tipo colonizzatore (differenza con la Russia) o religioso o di tipo strategico (mancanza di rivali salvo la Russia)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Sfruttamento semi-coloniale in Mongolia, insediamento di cinesi Han provenienti dalle sovrappopolate province centrali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Tendenziale indebolimento finanziario a causa dei costi dell’impegno militare centro-asiatico (similitudine con la situazione europea)</a:t>
            </a:r>
            <a:endParaRPr lang="it-IT" sz="1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8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3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economica della Cina del tardo periodo </a:t>
            </a:r>
            <a:r>
              <a:rPr lang="it-IT" dirty="0" err="1" smtClean="0"/>
              <a:t>Qing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Fioritura economica grazie anche alla mancanza di potenze antagoniste o centri di potere secondari rivali: una «rivoluzione economica» medievale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Coincidenza tra centro economico e centro politico e conseguente minore vulnerabilità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Agricoltura molto sviluppata fin dall’epoca </a:t>
            </a:r>
            <a:r>
              <a:rPr lang="it-IT" sz="4800" dirty="0" err="1" smtClean="0"/>
              <a:t>Tang</a:t>
            </a:r>
            <a:r>
              <a:rPr lang="it-IT" sz="4800" dirty="0" smtClean="0"/>
              <a:t> (sec. VII-X) e Song (X-XIII sec.) e più progredita che in Occidente per quantità e qualità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Specializzazione regionale e zona economica-chiave del sud-est risicolo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Commercio a lunga distanza, costruzioni navali, canalizzazione, sistema monetario, lavorazioni industriali di prodotti agricoli (zucchero, legno e seta)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Industria tessile domestica, industria mineraria e metallurgica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Espansione della domanda di lusso e di massa: </a:t>
            </a:r>
            <a:r>
              <a:rPr lang="it-IT" sz="4800" dirty="0" err="1" smtClean="0"/>
              <a:t>funzionariato</a:t>
            </a:r>
            <a:r>
              <a:rPr lang="it-IT" sz="4800" dirty="0" smtClean="0"/>
              <a:t>, ceto mercantile, ma anche masse di coltivatori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Nuova rinascita economica sotto i Ming e sotto i </a:t>
            </a:r>
            <a:r>
              <a:rPr lang="it-IT" sz="4800" dirty="0" err="1" smtClean="0"/>
              <a:t>Qing</a:t>
            </a:r>
            <a:r>
              <a:rPr lang="it-IT" sz="4800" dirty="0" smtClean="0"/>
              <a:t> dopo il 1680 sulle basi </a:t>
            </a:r>
            <a:r>
              <a:rPr lang="it-IT" sz="4800" dirty="0" err="1" smtClean="0"/>
              <a:t>pre</a:t>
            </a:r>
            <a:r>
              <a:rPr lang="it-IT" sz="4800" dirty="0" smtClean="0"/>
              <a:t>-esistenti: aumento della quota di produzione per il mercato; </a:t>
            </a:r>
            <a:r>
              <a:rPr lang="it-IT" sz="4800" b="1" i="1" dirty="0" smtClean="0">
                <a:solidFill>
                  <a:srgbClr val="FFC000"/>
                </a:solidFill>
              </a:rPr>
              <a:t>continuità strutturali di lungo periodo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9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3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DN_IT_ModelloStrutturaTemaRaccoglitore</Template>
  <TotalTime>2020</TotalTime>
  <Words>2422</Words>
  <Application>Microsoft Office PowerPoint</Application>
  <PresentationFormat>Presentazione su schermo (4:3)</PresentationFormat>
  <Paragraphs>233</Paragraphs>
  <Slides>26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SimSun</vt:lpstr>
      <vt:lpstr>Arial</vt:lpstr>
      <vt:lpstr>Calibri</vt:lpstr>
      <vt:lpstr>Sylfaen</vt:lpstr>
      <vt:lpstr>Times New Roman</vt:lpstr>
      <vt:lpstr>Tema di Office</vt:lpstr>
      <vt:lpstr>STORIA GLOBALE</vt:lpstr>
      <vt:lpstr>Lezione 8  Le relazioni tra Europa e la Cina in età moderna</vt:lpstr>
      <vt:lpstr>Dinamiche della storia globale</vt:lpstr>
      <vt:lpstr>Sistemi economici comparabili delle civiltà eurasiatiche</vt:lpstr>
      <vt:lpstr>I sistemi politici in Occidente e in Oriente</vt:lpstr>
      <vt:lpstr>Relazioni economico-politiche Occidente-Oriente a metà Settecento</vt:lpstr>
      <vt:lpstr>La Cina Qing</vt:lpstr>
      <vt:lpstr>Situazione della Cina nel tardo regno di Qianlong</vt:lpstr>
      <vt:lpstr>Situazione economica della Cina del tardo periodo Qing</vt:lpstr>
      <vt:lpstr>Sistema tridimensionale di macroregioni</vt:lpstr>
      <vt:lpstr>Skinner e le continuità strutturali di lungo periodo</vt:lpstr>
      <vt:lpstr>Le macroregioni fisiografiche di Wm. Skinner</vt:lpstr>
      <vt:lpstr>Caratteristiche macroregionali  diverse</vt:lpstr>
      <vt:lpstr>La proprietà della terra</vt:lpstr>
      <vt:lpstr>Stratificazione sociale nelle campagne</vt:lpstr>
      <vt:lpstr>Feudalesimo ?</vt:lpstr>
      <vt:lpstr>Finanziarizzazione dell’economia rurale</vt:lpstr>
      <vt:lpstr>Dinamiche economiche di epoca Qing: le campagne</vt:lpstr>
      <vt:lpstr>Manifattura</vt:lpstr>
      <vt:lpstr>Aree di produzione del cotone in Cina</vt:lpstr>
      <vt:lpstr>Distribuzione della produzione di cotone nel mondo</vt:lpstr>
      <vt:lpstr>Commercio della seta</vt:lpstr>
      <vt:lpstr>Commercio di cotone</vt:lpstr>
      <vt:lpstr>La porcellana</vt:lpstr>
      <vt:lpstr>Caratteri economici complessivi della Cina del ‘700</vt:lpstr>
      <vt:lpstr>Du Halde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 Abbattista</dc:creator>
  <cp:lastModifiedBy>Guido Abbattista</cp:lastModifiedBy>
  <cp:revision>295</cp:revision>
  <dcterms:created xsi:type="dcterms:W3CDTF">2012-10-07T14:13:19Z</dcterms:created>
  <dcterms:modified xsi:type="dcterms:W3CDTF">2015-11-05T09:07:45Z</dcterms:modified>
</cp:coreProperties>
</file>