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99" r:id="rId3"/>
    <p:sldId id="289" r:id="rId4"/>
    <p:sldId id="288" r:id="rId5"/>
    <p:sldId id="284" r:id="rId6"/>
    <p:sldId id="290" r:id="rId7"/>
    <p:sldId id="291" r:id="rId8"/>
    <p:sldId id="292" r:id="rId9"/>
    <p:sldId id="293" r:id="rId10"/>
    <p:sldId id="294" r:id="rId11"/>
    <p:sldId id="283" r:id="rId12"/>
    <p:sldId id="287" r:id="rId13"/>
    <p:sldId id="286" r:id="rId14"/>
    <p:sldId id="258" r:id="rId15"/>
    <p:sldId id="281" r:id="rId16"/>
    <p:sldId id="282" r:id="rId17"/>
    <p:sldId id="295" r:id="rId18"/>
    <p:sldId id="296" r:id="rId19"/>
    <p:sldId id="257" r:id="rId20"/>
    <p:sldId id="297" r:id="rId21"/>
    <p:sldId id="298" r:id="rId22"/>
    <p:sldId id="260" r:id="rId23"/>
    <p:sldId id="261" r:id="rId24"/>
    <p:sldId id="259" r:id="rId25"/>
    <p:sldId id="262" r:id="rId26"/>
    <p:sldId id="266" r:id="rId27"/>
    <p:sldId id="267" r:id="rId28"/>
    <p:sldId id="269" r:id="rId29"/>
    <p:sldId id="268" r:id="rId30"/>
    <p:sldId id="270" r:id="rId31"/>
    <p:sldId id="271" r:id="rId32"/>
    <p:sldId id="272" r:id="rId33"/>
    <p:sldId id="273" r:id="rId34"/>
    <p:sldId id="274" r:id="rId35"/>
    <p:sldId id="275" r:id="rId36"/>
    <p:sldId id="276" r:id="rId37"/>
    <p:sldId id="277" r:id="rId38"/>
    <p:sldId id="278" r:id="rId39"/>
    <p:sldId id="279" r:id="rId40"/>
    <p:sldId id="280" r:id="rId41"/>
    <p:sldId id="264" r:id="rId42"/>
    <p:sldId id="263" r:id="rId43"/>
    <p:sldId id="265"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6" d="100"/>
          <a:sy n="106" d="100"/>
        </p:scale>
        <p:origin x="1686" y="114"/>
      </p:cViewPr>
      <p:guideLst>
        <p:guide orient="horz" pos="2160"/>
        <p:guide pos="2880"/>
      </p:guideLst>
    </p:cSldViewPr>
  </p:slideViewPr>
  <p:outlineViewPr>
    <p:cViewPr>
      <p:scale>
        <a:sx n="33" d="100"/>
        <a:sy n="33" d="100"/>
      </p:scale>
      <p:origin x="0" y="15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03/03/2018</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92645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205204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106797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287763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302539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300967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363407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1900375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19</a:t>
            </a:fld>
            <a:endParaRPr lang="en-GB"/>
          </a:p>
        </p:txBody>
      </p:sp>
    </p:spTree>
    <p:extLst>
      <p:ext uri="{BB962C8B-B14F-4D97-AF65-F5344CB8AC3E}">
        <p14:creationId xmlns:p14="http://schemas.microsoft.com/office/powerpoint/2010/main" val="239969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391062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a:t>
            </a:fld>
            <a:endParaRPr lang="en-GB"/>
          </a:p>
        </p:txBody>
      </p:sp>
    </p:spTree>
    <p:extLst>
      <p:ext uri="{BB962C8B-B14F-4D97-AF65-F5344CB8AC3E}">
        <p14:creationId xmlns:p14="http://schemas.microsoft.com/office/powerpoint/2010/main" val="11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23</a:t>
            </a:fld>
            <a:endParaRPr lang="en-GB"/>
          </a:p>
        </p:txBody>
      </p:sp>
    </p:spTree>
    <p:extLst>
      <p:ext uri="{BB962C8B-B14F-4D97-AF65-F5344CB8AC3E}">
        <p14:creationId xmlns:p14="http://schemas.microsoft.com/office/powerpoint/2010/main" val="249891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24</a:t>
            </a:fld>
            <a:endParaRPr lang="en-GB"/>
          </a:p>
        </p:txBody>
      </p:sp>
    </p:spTree>
    <p:extLst>
      <p:ext uri="{BB962C8B-B14F-4D97-AF65-F5344CB8AC3E}">
        <p14:creationId xmlns:p14="http://schemas.microsoft.com/office/powerpoint/2010/main" val="213997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25</a:t>
            </a:fld>
            <a:endParaRPr lang="en-GB"/>
          </a:p>
        </p:txBody>
      </p:sp>
    </p:spTree>
    <p:extLst>
      <p:ext uri="{BB962C8B-B14F-4D97-AF65-F5344CB8AC3E}">
        <p14:creationId xmlns:p14="http://schemas.microsoft.com/office/powerpoint/2010/main" val="237391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26</a:t>
            </a:fld>
            <a:endParaRPr lang="en-GB"/>
          </a:p>
        </p:txBody>
      </p:sp>
    </p:spTree>
    <p:extLst>
      <p:ext uri="{BB962C8B-B14F-4D97-AF65-F5344CB8AC3E}">
        <p14:creationId xmlns:p14="http://schemas.microsoft.com/office/powerpoint/2010/main" val="3447019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27</a:t>
            </a:fld>
            <a:endParaRPr lang="en-GB"/>
          </a:p>
        </p:txBody>
      </p:sp>
    </p:spTree>
    <p:extLst>
      <p:ext uri="{BB962C8B-B14F-4D97-AF65-F5344CB8AC3E}">
        <p14:creationId xmlns:p14="http://schemas.microsoft.com/office/powerpoint/2010/main" val="315627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28</a:t>
            </a:fld>
            <a:endParaRPr lang="en-GB"/>
          </a:p>
        </p:txBody>
      </p:sp>
    </p:spTree>
    <p:extLst>
      <p:ext uri="{BB962C8B-B14F-4D97-AF65-F5344CB8AC3E}">
        <p14:creationId xmlns:p14="http://schemas.microsoft.com/office/powerpoint/2010/main" val="123842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29</a:t>
            </a:fld>
            <a:endParaRPr lang="en-GB"/>
          </a:p>
        </p:txBody>
      </p:sp>
    </p:spTree>
    <p:extLst>
      <p:ext uri="{BB962C8B-B14F-4D97-AF65-F5344CB8AC3E}">
        <p14:creationId xmlns:p14="http://schemas.microsoft.com/office/powerpoint/2010/main" val="24821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30</a:t>
            </a:fld>
            <a:endParaRPr lang="en-GB"/>
          </a:p>
        </p:txBody>
      </p:sp>
    </p:spTree>
    <p:extLst>
      <p:ext uri="{BB962C8B-B14F-4D97-AF65-F5344CB8AC3E}">
        <p14:creationId xmlns:p14="http://schemas.microsoft.com/office/powerpoint/2010/main" val="307582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31</a:t>
            </a:fld>
            <a:endParaRPr lang="en-GB"/>
          </a:p>
        </p:txBody>
      </p:sp>
    </p:spTree>
    <p:extLst>
      <p:ext uri="{BB962C8B-B14F-4D97-AF65-F5344CB8AC3E}">
        <p14:creationId xmlns:p14="http://schemas.microsoft.com/office/powerpoint/2010/main" val="576191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32</a:t>
            </a:fld>
            <a:endParaRPr lang="en-GB"/>
          </a:p>
        </p:txBody>
      </p:sp>
    </p:spTree>
    <p:extLst>
      <p:ext uri="{BB962C8B-B14F-4D97-AF65-F5344CB8AC3E}">
        <p14:creationId xmlns:p14="http://schemas.microsoft.com/office/powerpoint/2010/main" val="171954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190562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33</a:t>
            </a:fld>
            <a:endParaRPr lang="en-GB"/>
          </a:p>
        </p:txBody>
      </p:sp>
    </p:spTree>
    <p:extLst>
      <p:ext uri="{BB962C8B-B14F-4D97-AF65-F5344CB8AC3E}">
        <p14:creationId xmlns:p14="http://schemas.microsoft.com/office/powerpoint/2010/main" val="2736025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34</a:t>
            </a:fld>
            <a:endParaRPr lang="en-GB"/>
          </a:p>
        </p:txBody>
      </p:sp>
    </p:spTree>
    <p:extLst>
      <p:ext uri="{BB962C8B-B14F-4D97-AF65-F5344CB8AC3E}">
        <p14:creationId xmlns:p14="http://schemas.microsoft.com/office/powerpoint/2010/main" val="2034315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35</a:t>
            </a:fld>
            <a:endParaRPr lang="en-GB"/>
          </a:p>
        </p:txBody>
      </p:sp>
    </p:spTree>
    <p:extLst>
      <p:ext uri="{BB962C8B-B14F-4D97-AF65-F5344CB8AC3E}">
        <p14:creationId xmlns:p14="http://schemas.microsoft.com/office/powerpoint/2010/main" val="860176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36</a:t>
            </a:fld>
            <a:endParaRPr lang="en-GB"/>
          </a:p>
        </p:txBody>
      </p:sp>
    </p:spTree>
    <p:extLst>
      <p:ext uri="{BB962C8B-B14F-4D97-AF65-F5344CB8AC3E}">
        <p14:creationId xmlns:p14="http://schemas.microsoft.com/office/powerpoint/2010/main" val="2912228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37</a:t>
            </a:fld>
            <a:endParaRPr lang="en-GB"/>
          </a:p>
        </p:txBody>
      </p:sp>
    </p:spTree>
    <p:extLst>
      <p:ext uri="{BB962C8B-B14F-4D97-AF65-F5344CB8AC3E}">
        <p14:creationId xmlns:p14="http://schemas.microsoft.com/office/powerpoint/2010/main" val="3471745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38</a:t>
            </a:fld>
            <a:endParaRPr lang="en-GB"/>
          </a:p>
        </p:txBody>
      </p:sp>
    </p:spTree>
    <p:extLst>
      <p:ext uri="{BB962C8B-B14F-4D97-AF65-F5344CB8AC3E}">
        <p14:creationId xmlns:p14="http://schemas.microsoft.com/office/powerpoint/2010/main" val="3667849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39</a:t>
            </a:fld>
            <a:endParaRPr lang="en-GB"/>
          </a:p>
        </p:txBody>
      </p:sp>
    </p:spTree>
    <p:extLst>
      <p:ext uri="{BB962C8B-B14F-4D97-AF65-F5344CB8AC3E}">
        <p14:creationId xmlns:p14="http://schemas.microsoft.com/office/powerpoint/2010/main" val="669169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40</a:t>
            </a:fld>
            <a:endParaRPr lang="en-GB"/>
          </a:p>
        </p:txBody>
      </p:sp>
    </p:spTree>
    <p:extLst>
      <p:ext uri="{BB962C8B-B14F-4D97-AF65-F5344CB8AC3E}">
        <p14:creationId xmlns:p14="http://schemas.microsoft.com/office/powerpoint/2010/main" val="3483054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41</a:t>
            </a:fld>
            <a:endParaRPr lang="en-GB"/>
          </a:p>
        </p:txBody>
      </p:sp>
    </p:spTree>
    <p:extLst>
      <p:ext uri="{BB962C8B-B14F-4D97-AF65-F5344CB8AC3E}">
        <p14:creationId xmlns:p14="http://schemas.microsoft.com/office/powerpoint/2010/main" val="3459573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42</a:t>
            </a:fld>
            <a:endParaRPr lang="en-GB"/>
          </a:p>
        </p:txBody>
      </p:sp>
    </p:spTree>
    <p:extLst>
      <p:ext uri="{BB962C8B-B14F-4D97-AF65-F5344CB8AC3E}">
        <p14:creationId xmlns:p14="http://schemas.microsoft.com/office/powerpoint/2010/main" val="75974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a:t>
            </a:fld>
            <a:endParaRPr lang="en-GB"/>
          </a:p>
        </p:txBody>
      </p:sp>
    </p:spTree>
    <p:extLst>
      <p:ext uri="{BB962C8B-B14F-4D97-AF65-F5344CB8AC3E}">
        <p14:creationId xmlns:p14="http://schemas.microsoft.com/office/powerpoint/2010/main" val="2889841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43</a:t>
            </a:fld>
            <a:endParaRPr lang="en-GB"/>
          </a:p>
        </p:txBody>
      </p:sp>
    </p:spTree>
    <p:extLst>
      <p:ext uri="{BB962C8B-B14F-4D97-AF65-F5344CB8AC3E}">
        <p14:creationId xmlns:p14="http://schemas.microsoft.com/office/powerpoint/2010/main" val="259162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6</a:t>
            </a:fld>
            <a:endParaRPr lang="en-GB"/>
          </a:p>
        </p:txBody>
      </p:sp>
    </p:spTree>
    <p:extLst>
      <p:ext uri="{BB962C8B-B14F-4D97-AF65-F5344CB8AC3E}">
        <p14:creationId xmlns:p14="http://schemas.microsoft.com/office/powerpoint/2010/main" val="369750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7</a:t>
            </a:fld>
            <a:endParaRPr lang="en-GB"/>
          </a:p>
        </p:txBody>
      </p:sp>
    </p:spTree>
    <p:extLst>
      <p:ext uri="{BB962C8B-B14F-4D97-AF65-F5344CB8AC3E}">
        <p14:creationId xmlns:p14="http://schemas.microsoft.com/office/powerpoint/2010/main" val="11513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8</a:t>
            </a:fld>
            <a:endParaRPr lang="en-GB"/>
          </a:p>
        </p:txBody>
      </p:sp>
    </p:spTree>
    <p:extLst>
      <p:ext uri="{BB962C8B-B14F-4D97-AF65-F5344CB8AC3E}">
        <p14:creationId xmlns:p14="http://schemas.microsoft.com/office/powerpoint/2010/main" val="410894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9</a:t>
            </a:fld>
            <a:endParaRPr lang="en-GB"/>
          </a:p>
        </p:txBody>
      </p:sp>
    </p:spTree>
    <p:extLst>
      <p:ext uri="{BB962C8B-B14F-4D97-AF65-F5344CB8AC3E}">
        <p14:creationId xmlns:p14="http://schemas.microsoft.com/office/powerpoint/2010/main" val="37583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10</a:t>
            </a:fld>
            <a:endParaRPr lang="en-GB"/>
          </a:p>
        </p:txBody>
      </p:sp>
    </p:spTree>
    <p:extLst>
      <p:ext uri="{BB962C8B-B14F-4D97-AF65-F5344CB8AC3E}">
        <p14:creationId xmlns:p14="http://schemas.microsoft.com/office/powerpoint/2010/main" val="99385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4648B884-8115-4914-ACCC-BD3D2C15D47D}" type="datetime1">
              <a:rPr lang="en-GB" smtClean="0"/>
              <a:t>03/03/2018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97B8C3B-C38D-45ED-B554-036E594984A9}" type="datetime1">
              <a:rPr lang="en-GB" smtClean="0"/>
              <a:t>03/03/2018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57C28D4-D348-4E06-A813-4A30FD7A084F}" type="datetime1">
              <a:rPr lang="en-GB" smtClean="0"/>
              <a:t>03/03/2018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75752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48A0F7C-35A7-472A-B1BA-8C0C96D6FA15}" type="datetime1">
              <a:rPr lang="en-GB" smtClean="0"/>
              <a:t>03/03/2018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E8FD8D9B-151E-482C-A068-D0C098291C28}" type="datetime1">
              <a:rPr lang="en-GB" smtClean="0"/>
              <a:t>03/03/2018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C60E349B-5E4F-4679-A287-1D1DF788F7FF}" type="datetime1">
              <a:rPr lang="en-GB" smtClean="0"/>
              <a:t>03/03/2018</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86B5B28-E1AD-4546-B1DB-4F5526573E95}" type="datetime1">
              <a:rPr lang="en-GB" smtClean="0"/>
              <a:t>03/03/2018</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259DCC-7AA9-43FE-BCF2-865856867DCD}" type="datetime1">
              <a:rPr lang="en-GB" smtClean="0"/>
              <a:t>03/03/2018</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7763A-F8F0-4A59-A739-A280ECBE4627}" type="datetime1">
              <a:rPr lang="en-GB" smtClean="0"/>
              <a:t>03/03/2018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D01A21-3349-4D70-856E-741EFC20DD0D}" type="datetime1">
              <a:rPr lang="en-GB" smtClean="0"/>
              <a:t>03/03/2018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AD30-A0D4-42AF-A60F-C7A262C96C55}" type="datetime1">
              <a:rPr lang="en-GB" smtClean="0"/>
              <a:t>03/03/2018</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aradoxplace.com/Insights/Civilizations/Mughals/Mughals.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ationalarchives.gov.uk/pathways/blackhistory/early_times/adventurers.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nationalarchives.gov.uk/pathways/blackhistory/glossary.ht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istoryfiles.co.uk/KingListsAfrica/AfricaAlgeria.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historyfiles.co.uk/KingListsMiddEast/ArabicIslam.htm" TargetMode="External"/><Relationship Id="rId5" Type="http://schemas.openxmlformats.org/officeDocument/2006/relationships/hyperlink" Target="http://www.historyfiles.co.uk/KingListsAfrica/AfricaTunisia.htm" TargetMode="External"/><Relationship Id="rId4" Type="http://schemas.openxmlformats.org/officeDocument/2006/relationships/hyperlink" Target="http://www.historyfiles.co.uk/KingListsEurope/IberiaSpain.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historyfiles.co.uk/KingListsAfrica/EgyptIslamic.htm" TargetMode="External"/><Relationship Id="rId3" Type="http://schemas.openxmlformats.org/officeDocument/2006/relationships/hyperlink" Target="http://www.historyfiles.co.uk/KingListsAfrica/AfricaAlgeria.htm" TargetMode="External"/><Relationship Id="rId7" Type="http://schemas.openxmlformats.org/officeDocument/2006/relationships/hyperlink" Target="http://www.historyfiles.co.uk/KingListsMiddEast/ArabicBahrain.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historyfiles.co.uk/KingListsAfrica/AfricaTunisia.htm" TargetMode="External"/><Relationship Id="rId5" Type="http://schemas.openxmlformats.org/officeDocument/2006/relationships/hyperlink" Target="http://www.historyfiles.co.uk/KingListsEurope/IberiaSpain.htm" TargetMode="External"/><Relationship Id="rId10" Type="http://schemas.openxmlformats.org/officeDocument/2006/relationships/hyperlink" Target="http://www.historyfiles.co.uk/KingListsMiddEast/ArabicSyria.htm" TargetMode="External"/><Relationship Id="rId4" Type="http://schemas.openxmlformats.org/officeDocument/2006/relationships/hyperlink" Target="http://www.historyfiles.co.uk/KingListsEurope/FranceFranks.htm" TargetMode="External"/><Relationship Id="rId9" Type="http://schemas.openxmlformats.org/officeDocument/2006/relationships/hyperlink" Target="http://www.historyfiles.co.uk/KingListsAfrica/AfricaLibya.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www.britannica.com/EBchecked/topic/433983/Osman-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ritannica.com/EBchecked/topic/533574/Selim-I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britannica.com/EBchecked/topic/397854/Murad-III"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83568" y="1340768"/>
            <a:ext cx="7700392" cy="1872208"/>
          </a:xfrm>
        </p:spPr>
        <p:txBody>
          <a:bodyPr>
            <a:normAutofit fontScale="90000"/>
          </a:bodyPr>
          <a:lstStyle/>
          <a:p>
            <a:r>
              <a:rPr lang="en-GB" dirty="0" smtClean="0"/>
              <a:t>STORIA GLOBALE</a:t>
            </a:r>
            <a:br>
              <a:rPr lang="en-GB" dirty="0" smtClean="0"/>
            </a:br>
            <a:r>
              <a:rPr lang="en-GB" dirty="0" smtClean="0"/>
              <a:t/>
            </a:r>
            <a:br>
              <a:rPr lang="en-GB" dirty="0" smtClean="0"/>
            </a:br>
            <a:endParaRPr lang="en-GB" sz="3600" dirty="0"/>
          </a:p>
        </p:txBody>
      </p:sp>
      <p:sp>
        <p:nvSpPr>
          <p:cNvPr id="7" name="Sottotitolo 6"/>
          <p:cNvSpPr>
            <a:spLocks noGrp="1"/>
          </p:cNvSpPr>
          <p:nvPr>
            <p:ph type="subTitle" idx="1"/>
          </p:nvPr>
        </p:nvSpPr>
        <p:spPr/>
        <p:txBody>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r>
              <a:rPr lang="en-GB" sz="1400" dirty="0"/>
              <a:t>Anno </a:t>
            </a:r>
            <a:r>
              <a:rPr lang="en-GB" sz="1400" dirty="0" err="1"/>
              <a:t>accademico</a:t>
            </a:r>
            <a:r>
              <a:rPr lang="en-GB" sz="1400" dirty="0"/>
              <a:t> </a:t>
            </a:r>
            <a:r>
              <a:rPr lang="en-GB" sz="1400" dirty="0" smtClean="0"/>
              <a:t>2017-2018</a:t>
            </a:r>
            <a:endParaRPr lang="en-GB" sz="1400" dirty="0" smtClean="0"/>
          </a:p>
          <a:p>
            <a:r>
              <a:rPr lang="en-GB" sz="1400" dirty="0" smtClean="0"/>
              <a:t>Moodle enrolment key: </a:t>
            </a:r>
            <a:r>
              <a:rPr lang="en-GB" sz="1400" b="1" dirty="0" smtClean="0">
                <a:solidFill>
                  <a:srgbClr val="FFFF00"/>
                </a:solidFill>
              </a:rPr>
              <a:t>GLOBHIST</a:t>
            </a:r>
            <a:endParaRPr lang="en-GB" sz="1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The second siege of </a:t>
            </a:r>
            <a:r>
              <a:rPr lang="en-US" dirty="0" smtClean="0"/>
              <a:t>Vienna (1683) </a:t>
            </a:r>
            <a:r>
              <a:rPr lang="en-US" dirty="0"/>
              <a:t>marks the high point of Muslim expansion in Europe. Its failure highlights the incipient weakness of Muslim armies in technology, tactics and discipline in comparison to those of the Europeans. The Ottoman retreat began about the same time as the Moghul reverses at the hands of the Marathas in India, and the </a:t>
            </a:r>
            <a:r>
              <a:rPr lang="en-US" dirty="0" err="1"/>
              <a:t>Safavid</a:t>
            </a:r>
            <a:r>
              <a:rPr lang="en-US" dirty="0"/>
              <a:t> losses in northern Persia to the Russians. After Vienna, the Ottomans ceased to be a threat to Europe, although the resilient Turks made recurrent efforts to reform and revitalize their institutions. A sustained counter thrust from Europe began, which was aimed initially at the Balkans and the Caucasus, but expanded over the years to North Africa and Egypt, and resulted ultimately in the destruction of the Ottoman Empire in the Great War of 1914-1918. Muslim power had passed its zenith. The hour of Europe had arrived</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10</a:t>
            </a:fld>
            <a:endParaRPr lang="en-GB"/>
          </a:p>
        </p:txBody>
      </p:sp>
    </p:spTree>
    <p:extLst>
      <p:ext uri="{BB962C8B-B14F-4D97-AF65-F5344CB8AC3E}">
        <p14:creationId xmlns:p14="http://schemas.microsoft.com/office/powerpoint/2010/main" val="46689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rmAutofit fontScale="90000"/>
          </a:bodyPr>
          <a:lstStyle/>
          <a:p>
            <a:r>
              <a:rPr lang="it-IT" dirty="0" smtClean="0"/>
              <a:t>Iran </a:t>
            </a:r>
            <a:r>
              <a:rPr lang="it-IT" dirty="0" err="1" smtClean="0"/>
              <a:t>safawide</a:t>
            </a:r>
            <a:r>
              <a:rPr lang="it-IT" dirty="0" smtClean="0"/>
              <a:t> (1501-1736)</a:t>
            </a:r>
            <a:br>
              <a:rPr lang="it-IT" dirty="0" smtClean="0"/>
            </a:br>
            <a:r>
              <a:rPr lang="en-US" sz="2000" dirty="0"/>
              <a:t>Iranian dynasty whose establishment of </a:t>
            </a:r>
            <a:r>
              <a:rPr lang="en-US" sz="2000" dirty="0" err="1"/>
              <a:t>Shīʿite</a:t>
            </a:r>
            <a:r>
              <a:rPr lang="en-US" sz="2000" dirty="0"/>
              <a:t> </a:t>
            </a:r>
            <a:r>
              <a:rPr lang="en-US" sz="2000" dirty="0" err="1"/>
              <a:t>Islām</a:t>
            </a:r>
            <a:r>
              <a:rPr lang="en-US" sz="2000" dirty="0"/>
              <a:t> as the state religion of Iran was a major factor in the emergence of a unified national consciousness among the various ethnic and linguistic elements of the country</a:t>
            </a:r>
            <a:r>
              <a:rPr lang="en-US" sz="2200" dirty="0"/>
              <a:t>.</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253" y="2060848"/>
            <a:ext cx="614468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84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marL="0" indent="0">
              <a:buNone/>
            </a:pPr>
            <a:r>
              <a:rPr lang="en-US" dirty="0"/>
              <a:t>Shah </a:t>
            </a:r>
            <a:r>
              <a:rPr lang="en-US" dirty="0" err="1"/>
              <a:t>ʿAbbās</a:t>
            </a:r>
            <a:r>
              <a:rPr lang="en-US" dirty="0"/>
              <a:t>’ </a:t>
            </a:r>
            <a:r>
              <a:rPr lang="en-US" dirty="0" smtClean="0"/>
              <a:t>remarkable reign (</a:t>
            </a:r>
            <a:r>
              <a:rPr lang="en-US" dirty="0"/>
              <a:t>1588-1629)</a:t>
            </a:r>
            <a:r>
              <a:rPr lang="en-US" dirty="0" smtClean="0"/>
              <a:t>, </a:t>
            </a:r>
            <a:r>
              <a:rPr lang="en-US" dirty="0"/>
              <a:t>with its striking military successes and efficient administrative system, raised Iran to the status of a great power. Trade with the West and industry expanded, communications improved; the capital, </a:t>
            </a:r>
            <a:r>
              <a:rPr lang="en-US" dirty="0" err="1"/>
              <a:t>Eṣfahān</a:t>
            </a:r>
            <a:r>
              <a:rPr lang="en-US" dirty="0"/>
              <a:t>, became the </a:t>
            </a:r>
            <a:r>
              <a:rPr lang="en-US" dirty="0" err="1"/>
              <a:t>centre</a:t>
            </a:r>
            <a:r>
              <a:rPr lang="en-US" dirty="0"/>
              <a:t> of </a:t>
            </a:r>
            <a:r>
              <a:rPr lang="en-US" dirty="0" err="1"/>
              <a:t>Ṣafavid</a:t>
            </a:r>
            <a:r>
              <a:rPr lang="en-US" dirty="0"/>
              <a:t> architectural achievement, manifest in the mosques Masjid-</a:t>
            </a:r>
            <a:r>
              <a:rPr lang="en-US" dirty="0" err="1"/>
              <a:t>i</a:t>
            </a:r>
            <a:r>
              <a:rPr lang="en-US" dirty="0"/>
              <a:t> </a:t>
            </a:r>
            <a:r>
              <a:rPr lang="en-US" dirty="0" err="1"/>
              <a:t>Shāh</a:t>
            </a:r>
            <a:r>
              <a:rPr lang="en-US" dirty="0"/>
              <a:t> and the Masjid-</a:t>
            </a:r>
            <a:r>
              <a:rPr lang="en-US" dirty="0" err="1"/>
              <a:t>i</a:t>
            </a:r>
            <a:r>
              <a:rPr lang="en-US" dirty="0"/>
              <a:t> </a:t>
            </a:r>
            <a:r>
              <a:rPr lang="en-US" dirty="0" err="1"/>
              <a:t>Sheykh</a:t>
            </a:r>
            <a:r>
              <a:rPr lang="en-US" dirty="0"/>
              <a:t> </a:t>
            </a:r>
            <a:r>
              <a:rPr lang="en-US" dirty="0" err="1"/>
              <a:t>Loṭfollāh</a:t>
            </a:r>
            <a:r>
              <a:rPr lang="en-US" dirty="0"/>
              <a:t>; and other monuments including the </a:t>
            </a:r>
            <a:r>
              <a:rPr lang="en-US" dirty="0" err="1"/>
              <a:t>ʿAlī</a:t>
            </a:r>
            <a:r>
              <a:rPr lang="en-US" dirty="0"/>
              <a:t> </a:t>
            </a:r>
            <a:r>
              <a:rPr lang="en-US" dirty="0" err="1"/>
              <a:t>Qāpū</a:t>
            </a:r>
            <a:r>
              <a:rPr lang="en-US" dirty="0"/>
              <a:t>, the </a:t>
            </a:r>
            <a:r>
              <a:rPr lang="en-US" dirty="0" err="1"/>
              <a:t>Chehel</a:t>
            </a:r>
            <a:r>
              <a:rPr lang="en-US" dirty="0"/>
              <a:t> </a:t>
            </a:r>
            <a:r>
              <a:rPr lang="en-US" dirty="0" err="1"/>
              <a:t>Sotūn</a:t>
            </a:r>
            <a:r>
              <a:rPr lang="en-US" dirty="0"/>
              <a:t>, and the </a:t>
            </a:r>
            <a:r>
              <a:rPr lang="en-US" dirty="0" err="1"/>
              <a:t>Meydān-i</a:t>
            </a:r>
            <a:r>
              <a:rPr lang="en-US" dirty="0"/>
              <a:t> </a:t>
            </a:r>
            <a:r>
              <a:rPr lang="en-US" dirty="0" err="1"/>
              <a:t>Shāh</a:t>
            </a:r>
            <a:r>
              <a:rPr lang="en-US" dirty="0"/>
              <a:t>. Despite the </a:t>
            </a:r>
            <a:r>
              <a:rPr lang="en-US" dirty="0" err="1"/>
              <a:t>Ṣafavid</a:t>
            </a:r>
            <a:r>
              <a:rPr lang="en-US" dirty="0"/>
              <a:t> </a:t>
            </a:r>
            <a:r>
              <a:rPr lang="en-US" dirty="0" err="1"/>
              <a:t>Shīʿite</a:t>
            </a:r>
            <a:r>
              <a:rPr lang="en-US" dirty="0"/>
              <a:t> zeal, Christians were tolerated and several missions and churches were built.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12</a:t>
            </a:fld>
            <a:endParaRPr lang="en-GB"/>
          </a:p>
        </p:txBody>
      </p:sp>
    </p:spTree>
    <p:extLst>
      <p:ext uri="{BB962C8B-B14F-4D97-AF65-F5344CB8AC3E}">
        <p14:creationId xmlns:p14="http://schemas.microsoft.com/office/powerpoint/2010/main" val="168042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13</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57" y="692696"/>
            <a:ext cx="767703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29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lstStyle/>
          <a:p>
            <a:r>
              <a:rPr lang="it-IT" dirty="0" smtClean="0"/>
              <a:t>Storia dell’India</a:t>
            </a:r>
            <a:endParaRPr lang="it-IT" dirty="0"/>
          </a:p>
        </p:txBody>
      </p:sp>
      <p:sp>
        <p:nvSpPr>
          <p:cNvPr id="3" name="Segnaposto contenuto 2"/>
          <p:cNvSpPr>
            <a:spLocks noGrp="1"/>
          </p:cNvSpPr>
          <p:nvPr>
            <p:ph idx="1"/>
          </p:nvPr>
        </p:nvSpPr>
        <p:spPr>
          <a:xfrm>
            <a:off x="467544" y="1268760"/>
            <a:ext cx="8219256" cy="5112568"/>
          </a:xfrm>
        </p:spPr>
        <p:txBody>
          <a:bodyPr>
            <a:normAutofit fontScale="85000" lnSpcReduction="10000"/>
          </a:bodyPr>
          <a:lstStyle/>
          <a:p>
            <a:r>
              <a:rPr lang="it-IT" dirty="0" err="1" smtClean="0"/>
              <a:t>Magadha</a:t>
            </a:r>
            <a:r>
              <a:rPr lang="it-IT" dirty="0" smtClean="0"/>
              <a:t>, </a:t>
            </a:r>
            <a:r>
              <a:rPr lang="it-IT" dirty="0" err="1" smtClean="0"/>
              <a:t>Shishunaga</a:t>
            </a:r>
            <a:r>
              <a:rPr lang="it-IT" dirty="0" smtClean="0"/>
              <a:t>, Nanda (684-321 a. C.)</a:t>
            </a:r>
          </a:p>
          <a:p>
            <a:r>
              <a:rPr lang="it-IT" dirty="0"/>
              <a:t>Achemenidi, Greci 	(520-325 a. C.)</a:t>
            </a:r>
          </a:p>
          <a:p>
            <a:r>
              <a:rPr lang="it-IT" dirty="0" err="1" smtClean="0"/>
              <a:t>Maurya</a:t>
            </a:r>
            <a:r>
              <a:rPr lang="it-IT" dirty="0" smtClean="0"/>
              <a:t> (321-185 a. C.)</a:t>
            </a:r>
          </a:p>
          <a:p>
            <a:r>
              <a:rPr lang="it-IT" dirty="0" smtClean="0"/>
              <a:t>Regno indo-scita</a:t>
            </a:r>
          </a:p>
          <a:p>
            <a:r>
              <a:rPr lang="it-IT" dirty="0" smtClean="0"/>
              <a:t>Regno </a:t>
            </a:r>
            <a:r>
              <a:rPr lang="it-IT" dirty="0" err="1" smtClean="0"/>
              <a:t>Gupta</a:t>
            </a:r>
            <a:r>
              <a:rPr lang="it-IT" dirty="0" smtClean="0"/>
              <a:t> (</a:t>
            </a:r>
            <a:r>
              <a:rPr lang="it-IT" dirty="0" err="1" smtClean="0"/>
              <a:t>secc</a:t>
            </a:r>
            <a:r>
              <a:rPr lang="it-IT" dirty="0" smtClean="0"/>
              <a:t>. IV-V)</a:t>
            </a:r>
          </a:p>
          <a:p>
            <a:r>
              <a:rPr lang="it-IT" dirty="0" smtClean="0"/>
              <a:t>Regno </a:t>
            </a:r>
            <a:r>
              <a:rPr lang="it-IT" dirty="0" err="1" smtClean="0"/>
              <a:t>Harsha</a:t>
            </a:r>
            <a:r>
              <a:rPr lang="it-IT" dirty="0" smtClean="0"/>
              <a:t> (VI-VII sec.)</a:t>
            </a:r>
          </a:p>
          <a:p>
            <a:r>
              <a:rPr lang="it-IT" dirty="0" smtClean="0"/>
              <a:t>Invasioni islamiche: Mahmud di </a:t>
            </a:r>
            <a:r>
              <a:rPr lang="it-IT" dirty="0" err="1" smtClean="0"/>
              <a:t>Ghazna</a:t>
            </a:r>
            <a:r>
              <a:rPr lang="it-IT" dirty="0" smtClean="0"/>
              <a:t> (979-1030)</a:t>
            </a:r>
          </a:p>
          <a:p>
            <a:r>
              <a:rPr lang="it-IT" dirty="0" smtClean="0"/>
              <a:t>Mahmud di </a:t>
            </a:r>
            <a:r>
              <a:rPr lang="it-IT" dirty="0" err="1" smtClean="0"/>
              <a:t>Ghur</a:t>
            </a:r>
            <a:r>
              <a:rPr lang="it-IT" dirty="0" smtClean="0"/>
              <a:t> e il sultanato di Delhi (</a:t>
            </a:r>
            <a:r>
              <a:rPr lang="it-IT" dirty="0" err="1" smtClean="0"/>
              <a:t>secc</a:t>
            </a:r>
            <a:r>
              <a:rPr lang="it-IT" dirty="0" smtClean="0"/>
              <a:t>. XII-XIV)</a:t>
            </a:r>
          </a:p>
          <a:p>
            <a:r>
              <a:rPr lang="it-IT" dirty="0" smtClean="0"/>
              <a:t>Impero indù </a:t>
            </a:r>
            <a:r>
              <a:rPr lang="it-IT" dirty="0" err="1" smtClean="0"/>
              <a:t>Vijayanagar</a:t>
            </a:r>
            <a:r>
              <a:rPr lang="it-IT" dirty="0" smtClean="0"/>
              <a:t> (1336-1646)</a:t>
            </a:r>
          </a:p>
          <a:p>
            <a:r>
              <a:rPr lang="it-IT" dirty="0" smtClean="0"/>
              <a:t>Moghul (1526-1857)</a:t>
            </a:r>
          </a:p>
          <a:p>
            <a:r>
              <a:rPr lang="it-IT" dirty="0" err="1" smtClean="0"/>
              <a:t>Maratha</a:t>
            </a:r>
            <a:r>
              <a:rPr lang="it-IT" dirty="0" smtClean="0"/>
              <a:t> (1627-1817)</a:t>
            </a:r>
          </a:p>
          <a:p>
            <a:endParaRPr lang="it-IT" dirty="0" smtClean="0"/>
          </a:p>
          <a:p>
            <a:endParaRPr lang="it-IT" dirty="0"/>
          </a:p>
        </p:txBody>
      </p:sp>
      <p:sp>
        <p:nvSpPr>
          <p:cNvPr id="4" name="Segnaposto data 3"/>
          <p:cNvSpPr>
            <a:spLocks noGrp="1"/>
          </p:cNvSpPr>
          <p:nvPr>
            <p:ph type="dt" sz="half" idx="10"/>
          </p:nvPr>
        </p:nvSpPr>
        <p:spPr/>
        <p:txBody>
          <a:bodyPr/>
          <a:lstStyle/>
          <a:p>
            <a:fld id="{377C8635-75BE-4F42-B707-C5EE14856487}"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14</a:t>
            </a:fld>
            <a:endParaRPr lang="en-GB"/>
          </a:p>
        </p:txBody>
      </p:sp>
    </p:spTree>
    <p:extLst>
      <p:ext uri="{BB962C8B-B14F-4D97-AF65-F5344CB8AC3E}">
        <p14:creationId xmlns:p14="http://schemas.microsoft.com/office/powerpoint/2010/main" val="242362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moghul</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15</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54" y="1700808"/>
            <a:ext cx="40957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81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Sovrani moghul</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568175949"/>
              </p:ext>
            </p:extLst>
          </p:nvPr>
        </p:nvGraphicFramePr>
        <p:xfrm>
          <a:off x="1475656" y="1417637"/>
          <a:ext cx="6552728" cy="4747666"/>
        </p:xfrm>
        <a:graphic>
          <a:graphicData uri="http://schemas.openxmlformats.org/drawingml/2006/table">
            <a:tbl>
              <a:tblPr/>
              <a:tblGrid>
                <a:gridCol w="2931575"/>
                <a:gridCol w="3621153"/>
              </a:tblGrid>
              <a:tr h="791267">
                <a:tc>
                  <a:txBody>
                    <a:bodyPr/>
                    <a:lstStyle/>
                    <a:p>
                      <a:pPr>
                        <a:spcBef>
                          <a:spcPts val="0"/>
                        </a:spcBef>
                        <a:spcAft>
                          <a:spcPts val="0"/>
                        </a:spcAft>
                      </a:pPr>
                      <a:r>
                        <a:rPr lang="it-IT" b="1" dirty="0" err="1">
                          <a:effectLst/>
                          <a:latin typeface="Arial"/>
                          <a:hlinkClick r:id="rId3"/>
                        </a:rPr>
                        <a:t>Babur</a:t>
                      </a:r>
                      <a:r>
                        <a:rPr lang="it-IT" b="1" dirty="0">
                          <a:effectLst/>
                          <a:latin typeface="Arial"/>
                        </a:rPr>
                        <a:t> </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1483 - 1526 - 1530 (47)</a:t>
                      </a:r>
                      <a:endParaRPr lang="it-IT">
                        <a:effectLst/>
                      </a:endParaRPr>
                    </a:p>
                  </a:txBody>
                  <a:tcPr anchor="ctr">
                    <a:lnL>
                      <a:noFill/>
                    </a:lnL>
                    <a:lnR>
                      <a:noFill/>
                    </a:lnR>
                    <a:lnT>
                      <a:noFill/>
                    </a:lnT>
                    <a:lnB>
                      <a:noFill/>
                    </a:lnB>
                    <a:solidFill>
                      <a:schemeClr val="tx1">
                        <a:lumMod val="65000"/>
                      </a:schemeClr>
                    </a:solidFill>
                  </a:tcPr>
                </a:tc>
              </a:tr>
              <a:tr h="791299">
                <a:tc>
                  <a:txBody>
                    <a:bodyPr/>
                    <a:lstStyle/>
                    <a:p>
                      <a:pPr>
                        <a:spcBef>
                          <a:spcPts val="0"/>
                        </a:spcBef>
                        <a:spcAft>
                          <a:spcPts val="0"/>
                        </a:spcAft>
                      </a:pPr>
                      <a:r>
                        <a:rPr lang="it-IT" b="1" dirty="0" err="1">
                          <a:effectLst/>
                          <a:latin typeface="Arial"/>
                          <a:hlinkClick r:id="rId3"/>
                        </a:rPr>
                        <a:t>Humayun</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1508 - 1530 - 1540 - 1556 (48)</a:t>
                      </a:r>
                      <a:endParaRPr lang="it-IT">
                        <a:effectLst/>
                      </a:endParaRPr>
                    </a:p>
                  </a:txBody>
                  <a:tcPr anchor="ctr">
                    <a:lnL>
                      <a:noFill/>
                    </a:lnL>
                    <a:lnR>
                      <a:noFill/>
                    </a:lnR>
                    <a:lnT>
                      <a:noFill/>
                    </a:lnT>
                    <a:lnB>
                      <a:noFill/>
                    </a:lnB>
                    <a:solidFill>
                      <a:schemeClr val="tx1">
                        <a:lumMod val="65000"/>
                      </a:schemeClr>
                    </a:solidFill>
                  </a:tcPr>
                </a:tc>
              </a:tr>
              <a:tr h="791267">
                <a:tc>
                  <a:txBody>
                    <a:bodyPr/>
                    <a:lstStyle/>
                    <a:p>
                      <a:pPr>
                        <a:spcBef>
                          <a:spcPts val="0"/>
                        </a:spcBef>
                        <a:spcAft>
                          <a:spcPts val="0"/>
                        </a:spcAft>
                      </a:pPr>
                      <a:r>
                        <a:rPr lang="it-IT" b="1" dirty="0">
                          <a:effectLst/>
                          <a:latin typeface="Arial"/>
                          <a:hlinkClick r:id="rId3"/>
                        </a:rPr>
                        <a:t>Akbar</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dirty="0">
                          <a:effectLst/>
                          <a:latin typeface="Arial"/>
                        </a:rPr>
                        <a:t>1542 - 1556 - 1605 (63)</a:t>
                      </a:r>
                      <a:endParaRPr lang="it-IT" dirty="0">
                        <a:effectLst/>
                      </a:endParaRPr>
                    </a:p>
                  </a:txBody>
                  <a:tcPr anchor="ctr">
                    <a:lnL>
                      <a:noFill/>
                    </a:lnL>
                    <a:lnR>
                      <a:noFill/>
                    </a:lnR>
                    <a:lnT>
                      <a:noFill/>
                    </a:lnT>
                    <a:lnB>
                      <a:noFill/>
                    </a:lnB>
                    <a:solidFill>
                      <a:schemeClr val="tx1">
                        <a:lumMod val="65000"/>
                      </a:schemeClr>
                    </a:solidFill>
                  </a:tcPr>
                </a:tc>
              </a:tr>
              <a:tr h="791267">
                <a:tc>
                  <a:txBody>
                    <a:bodyPr/>
                    <a:lstStyle/>
                    <a:p>
                      <a:pPr>
                        <a:spcBef>
                          <a:spcPts val="0"/>
                        </a:spcBef>
                        <a:spcAft>
                          <a:spcPts val="0"/>
                        </a:spcAft>
                      </a:pPr>
                      <a:r>
                        <a:rPr lang="it-IT" b="1">
                          <a:effectLst/>
                          <a:latin typeface="Arial"/>
                          <a:hlinkClick r:id="rId3"/>
                        </a:rPr>
                        <a:t>Jahangir</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1569 - 1605 - 1627 (58)</a:t>
                      </a:r>
                      <a:endParaRPr lang="it-IT">
                        <a:effectLst/>
                      </a:endParaRPr>
                    </a:p>
                  </a:txBody>
                  <a:tcPr anchor="ctr">
                    <a:lnL>
                      <a:noFill/>
                    </a:lnL>
                    <a:lnR>
                      <a:noFill/>
                    </a:lnR>
                    <a:lnT>
                      <a:noFill/>
                    </a:lnT>
                    <a:lnB>
                      <a:noFill/>
                    </a:lnB>
                    <a:solidFill>
                      <a:schemeClr val="tx1">
                        <a:lumMod val="65000"/>
                      </a:schemeClr>
                    </a:solidFill>
                  </a:tcPr>
                </a:tc>
              </a:tr>
              <a:tr h="791299">
                <a:tc>
                  <a:txBody>
                    <a:bodyPr/>
                    <a:lstStyle/>
                    <a:p>
                      <a:pPr>
                        <a:spcBef>
                          <a:spcPts val="0"/>
                        </a:spcBef>
                        <a:spcAft>
                          <a:spcPts val="0"/>
                        </a:spcAft>
                      </a:pPr>
                      <a:r>
                        <a:rPr lang="it-IT" b="1">
                          <a:effectLst/>
                          <a:latin typeface="Arial"/>
                          <a:hlinkClick r:id="rId3"/>
                        </a:rPr>
                        <a:t>Shah Jahan</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1592 - 1627 - 1658 - 1666 (74)</a:t>
                      </a:r>
                      <a:endParaRPr lang="it-IT">
                        <a:effectLst/>
                      </a:endParaRPr>
                    </a:p>
                  </a:txBody>
                  <a:tcPr anchor="ctr">
                    <a:lnL>
                      <a:noFill/>
                    </a:lnL>
                    <a:lnR>
                      <a:noFill/>
                    </a:lnR>
                    <a:lnT>
                      <a:noFill/>
                    </a:lnT>
                    <a:lnB>
                      <a:noFill/>
                    </a:lnB>
                    <a:solidFill>
                      <a:schemeClr val="tx1">
                        <a:lumMod val="65000"/>
                      </a:schemeClr>
                    </a:solidFill>
                  </a:tcPr>
                </a:tc>
              </a:tr>
              <a:tr h="791267">
                <a:tc>
                  <a:txBody>
                    <a:bodyPr/>
                    <a:lstStyle/>
                    <a:p>
                      <a:pPr>
                        <a:spcBef>
                          <a:spcPts val="0"/>
                        </a:spcBef>
                        <a:spcAft>
                          <a:spcPts val="0"/>
                        </a:spcAft>
                      </a:pPr>
                      <a:r>
                        <a:rPr lang="it-IT" b="1">
                          <a:effectLst/>
                          <a:latin typeface="Arial"/>
                          <a:hlinkClick r:id="rId3"/>
                        </a:rPr>
                        <a:t>Aurangzeb</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dirty="0">
                          <a:effectLst/>
                          <a:latin typeface="Arial"/>
                        </a:rPr>
                        <a:t>1618 - 1658 - 1707 (89)</a:t>
                      </a:r>
                      <a:endParaRPr lang="it-IT" dirty="0">
                        <a:effectLst/>
                      </a:endParaRPr>
                    </a:p>
                  </a:txBody>
                  <a:tcPr anchor="ctr">
                    <a:lnL>
                      <a:noFill/>
                    </a:lnL>
                    <a:lnR>
                      <a:noFill/>
                    </a:lnR>
                    <a:lnT>
                      <a:noFill/>
                    </a:lnT>
                    <a:lnB>
                      <a:noFill/>
                    </a:lnB>
                    <a:solidFill>
                      <a:schemeClr val="tx1">
                        <a:lumMod val="65000"/>
                      </a:schemeClr>
                    </a:solidFill>
                  </a:tcPr>
                </a:tc>
              </a:tr>
            </a:tbl>
          </a:graphicData>
        </a:graphic>
      </p:graphicFrame>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16</a:t>
            </a:fld>
            <a:endParaRPr lang="en-GB"/>
          </a:p>
        </p:txBody>
      </p:sp>
      <p:sp>
        <p:nvSpPr>
          <p:cNvPr id="7" name="Rectangle 1"/>
          <p:cNvSpPr>
            <a:spLocks noChangeArrowheads="1"/>
          </p:cNvSpPr>
          <p:nvPr/>
        </p:nvSpPr>
        <p:spPr bwMode="auto">
          <a:xfrm>
            <a:off x="2432050" y="1943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225185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err="1" smtClean="0"/>
              <a:t>Sultanato</a:t>
            </a:r>
            <a:r>
              <a:rPr lang="en-GB" dirty="0" smtClean="0"/>
              <a:t> di </a:t>
            </a:r>
            <a:r>
              <a:rPr lang="en-GB" dirty="0" err="1" smtClean="0"/>
              <a:t>Mataram</a:t>
            </a:r>
            <a:r>
              <a:rPr lang="en-GB" dirty="0" smtClean="0"/>
              <a:t> (</a:t>
            </a:r>
            <a:r>
              <a:rPr lang="en-GB" dirty="0" err="1" smtClean="0"/>
              <a:t>isola</a:t>
            </a:r>
            <a:r>
              <a:rPr lang="en-GB" dirty="0" smtClean="0"/>
              <a:t> di Java)</a:t>
            </a:r>
            <a:endParaRPr lang="en-GB" dirty="0"/>
          </a:p>
        </p:txBody>
      </p:sp>
      <p:sp>
        <p:nvSpPr>
          <p:cNvPr id="3" name="Segnaposto contenuto 2"/>
          <p:cNvSpPr>
            <a:spLocks noGrp="1"/>
          </p:cNvSpPr>
          <p:nvPr>
            <p:ph idx="1"/>
          </p:nvPr>
        </p:nvSpPr>
        <p:spPr/>
        <p:txBody>
          <a:bodyPr/>
          <a:lstStyle/>
          <a:p>
            <a:r>
              <a:rPr lang="en-GB" dirty="0" err="1" smtClean="0"/>
              <a:t>Principale</a:t>
            </a:r>
            <a:r>
              <a:rPr lang="en-GB" dirty="0" smtClean="0"/>
              <a:t> </a:t>
            </a:r>
            <a:r>
              <a:rPr lang="en-GB" dirty="0" err="1" smtClean="0"/>
              <a:t>soggetto</a:t>
            </a:r>
            <a:r>
              <a:rPr lang="en-GB" dirty="0" smtClean="0"/>
              <a:t> politico </a:t>
            </a:r>
            <a:r>
              <a:rPr lang="en-GB" dirty="0" err="1" smtClean="0"/>
              <a:t>giavanese</a:t>
            </a:r>
            <a:r>
              <a:rPr lang="en-GB" dirty="0" smtClean="0"/>
              <a:t> </a:t>
            </a:r>
            <a:r>
              <a:rPr lang="en-GB" dirty="0" err="1" smtClean="0"/>
              <a:t>dalla</a:t>
            </a:r>
            <a:r>
              <a:rPr lang="en-GB" dirty="0" smtClean="0"/>
              <a:t> fine del sec. XVI </a:t>
            </a:r>
            <a:r>
              <a:rPr lang="en-GB" dirty="0" err="1" smtClean="0"/>
              <a:t>all’inizio</a:t>
            </a:r>
            <a:r>
              <a:rPr lang="en-GB" dirty="0" smtClean="0"/>
              <a:t> del sec. XVIII</a:t>
            </a:r>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17</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86" y="2924944"/>
            <a:ext cx="8675405" cy="32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86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err="1" smtClean="0"/>
              <a:t>Mataram</a:t>
            </a:r>
            <a:r>
              <a:rPr lang="en-GB" dirty="0" smtClean="0"/>
              <a:t> </a:t>
            </a:r>
            <a:r>
              <a:rPr lang="en-GB" dirty="0" err="1" smtClean="0"/>
              <a:t>all’epoca</a:t>
            </a:r>
            <a:r>
              <a:rPr lang="en-GB" dirty="0" smtClean="0"/>
              <a:t> </a:t>
            </a:r>
            <a:r>
              <a:rPr lang="en-GB" dirty="0" err="1" smtClean="0"/>
              <a:t>dell’arrivo</a:t>
            </a:r>
            <a:r>
              <a:rPr lang="en-GB" dirty="0" smtClean="0"/>
              <a:t> </a:t>
            </a:r>
            <a:r>
              <a:rPr lang="en-GB" dirty="0" err="1" smtClean="0"/>
              <a:t>degli</a:t>
            </a:r>
            <a:r>
              <a:rPr lang="en-GB" dirty="0" smtClean="0"/>
              <a:t> </a:t>
            </a:r>
            <a:r>
              <a:rPr lang="en-GB" dirty="0" err="1" smtClean="0"/>
              <a:t>Europei</a:t>
            </a:r>
            <a:endParaRPr lang="en-GB" dirty="0"/>
          </a:p>
        </p:txBody>
      </p:sp>
      <p:sp>
        <p:nvSpPr>
          <p:cNvPr id="3" name="Segnaposto contenuto 2"/>
          <p:cNvSpPr>
            <a:spLocks noGrp="1"/>
          </p:cNvSpPr>
          <p:nvPr>
            <p:ph idx="1"/>
          </p:nvPr>
        </p:nvSpPr>
        <p:spPr>
          <a:xfrm>
            <a:off x="457200" y="2060848"/>
            <a:ext cx="8229600" cy="4065315"/>
          </a:xfrm>
        </p:spPr>
        <p:txBody>
          <a:bodyPr/>
          <a:lstStyle/>
          <a:p>
            <a:r>
              <a:rPr lang="it-IT" dirty="0"/>
              <a:t>Sultan Agung (</a:t>
            </a:r>
            <a:r>
              <a:rPr lang="it-IT" dirty="0" smtClean="0"/>
              <a:t>1613-1646): capitale </a:t>
            </a:r>
            <a:r>
              <a:rPr lang="it-IT" dirty="0" err="1" smtClean="0"/>
              <a:t>Karta</a:t>
            </a:r>
            <a:endParaRPr lang="it-IT" dirty="0" smtClean="0"/>
          </a:p>
          <a:p>
            <a:r>
              <a:rPr lang="it-IT" dirty="0" smtClean="0"/>
              <a:t>supremazia </a:t>
            </a:r>
            <a:r>
              <a:rPr lang="it-IT" dirty="0"/>
              <a:t>politico-militare nell’isola di </a:t>
            </a:r>
            <a:r>
              <a:rPr lang="it-IT" dirty="0" smtClean="0"/>
              <a:t>Giava (sconfitta degli avversari di Surabaya e </a:t>
            </a:r>
            <a:r>
              <a:rPr lang="it-IT" dirty="0" err="1" smtClean="0"/>
              <a:t>Madura</a:t>
            </a:r>
            <a:r>
              <a:rPr lang="it-IT" dirty="0" smtClean="0"/>
              <a:t>, est Giava); fallito tentativo di espellere gli Olandesi da Batavia (1628-1629)</a:t>
            </a:r>
          </a:p>
          <a:p>
            <a:r>
              <a:rPr lang="it-IT" dirty="0" err="1"/>
              <a:t>Amangkurat</a:t>
            </a:r>
            <a:r>
              <a:rPr lang="it-IT" dirty="0"/>
              <a:t> I e </a:t>
            </a:r>
            <a:r>
              <a:rPr lang="it-IT" dirty="0" err="1"/>
              <a:t>Amangkurat</a:t>
            </a:r>
            <a:r>
              <a:rPr lang="it-IT" dirty="0"/>
              <a:t> </a:t>
            </a:r>
            <a:r>
              <a:rPr lang="it-IT" dirty="0" smtClean="0"/>
              <a:t> II (1677-</a:t>
            </a:r>
            <a:endParaRPr lang="it-IT" dirty="0"/>
          </a:p>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18</a:t>
            </a:fld>
            <a:endParaRPr lang="en-GB"/>
          </a:p>
        </p:txBody>
      </p:sp>
    </p:spTree>
    <p:extLst>
      <p:ext uri="{BB962C8B-B14F-4D97-AF65-F5344CB8AC3E}">
        <p14:creationId xmlns:p14="http://schemas.microsoft.com/office/powerpoint/2010/main" val="2294947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Storia della Cina: dinastie maggiori</a:t>
            </a:r>
            <a:endParaRPr lang="it-IT" dirty="0"/>
          </a:p>
        </p:txBody>
      </p:sp>
      <p:sp>
        <p:nvSpPr>
          <p:cNvPr id="3" name="Segnaposto contenuto 2"/>
          <p:cNvSpPr>
            <a:spLocks noGrp="1"/>
          </p:cNvSpPr>
          <p:nvPr>
            <p:ph idx="1"/>
          </p:nvPr>
        </p:nvSpPr>
        <p:spPr>
          <a:xfrm>
            <a:off x="457200" y="1196752"/>
            <a:ext cx="8363272" cy="5328592"/>
          </a:xfrm>
        </p:spPr>
        <p:txBody>
          <a:bodyPr>
            <a:normAutofit fontScale="62500" lnSpcReduction="20000"/>
          </a:bodyPr>
          <a:lstStyle/>
          <a:p>
            <a:r>
              <a:rPr lang="it-IT" b="1" dirty="0" err="1"/>
              <a:t>Xia</a:t>
            </a:r>
            <a:r>
              <a:rPr lang="it-IT" b="1" dirty="0"/>
              <a:t> (2100-1600 a.C. circa)</a:t>
            </a:r>
          </a:p>
          <a:p>
            <a:r>
              <a:rPr lang="it-IT" b="1" dirty="0" err="1"/>
              <a:t>Shang</a:t>
            </a:r>
            <a:r>
              <a:rPr lang="it-IT" b="1" dirty="0"/>
              <a:t> (c. 1600-1046 a.C.)</a:t>
            </a:r>
          </a:p>
          <a:p>
            <a:r>
              <a:rPr lang="it-IT" b="1" dirty="0"/>
              <a:t>Zhou (1046-256 a.C</a:t>
            </a:r>
            <a:r>
              <a:rPr lang="it-IT" b="1" dirty="0" smtClean="0"/>
              <a:t>.)</a:t>
            </a:r>
          </a:p>
          <a:p>
            <a:r>
              <a:rPr lang="it-IT" b="1" dirty="0"/>
              <a:t>Periodo degli Stati Combattenti (453-221 a.C.)</a:t>
            </a:r>
          </a:p>
          <a:p>
            <a:r>
              <a:rPr lang="it-IT" b="1" dirty="0" err="1" smtClean="0"/>
              <a:t>Qin</a:t>
            </a:r>
            <a:r>
              <a:rPr lang="it-IT" b="1" dirty="0" smtClean="0"/>
              <a:t> </a:t>
            </a:r>
            <a:r>
              <a:rPr lang="it-IT" b="1" dirty="0"/>
              <a:t>(246-206 a.C</a:t>
            </a:r>
            <a:r>
              <a:rPr lang="it-IT" b="1" dirty="0" smtClean="0"/>
              <a:t>.)</a:t>
            </a:r>
          </a:p>
          <a:p>
            <a:r>
              <a:rPr lang="da-DK" b="1" dirty="0"/>
              <a:t>Han (202 a.C. - 220 d.C</a:t>
            </a:r>
            <a:r>
              <a:rPr lang="da-DK" b="1" dirty="0" smtClean="0"/>
              <a:t>.)</a:t>
            </a:r>
          </a:p>
          <a:p>
            <a:r>
              <a:rPr lang="it-IT" b="1" dirty="0" err="1"/>
              <a:t>Jìn</a:t>
            </a:r>
            <a:r>
              <a:rPr lang="it-IT" dirty="0"/>
              <a:t> </a:t>
            </a:r>
            <a:r>
              <a:rPr lang="it-IT" b="1" dirty="0" smtClean="0"/>
              <a:t>(265–420 d.C.)</a:t>
            </a:r>
          </a:p>
          <a:p>
            <a:r>
              <a:rPr lang="it-IT" b="1" dirty="0"/>
              <a:t>Dinastie del Nord e del </a:t>
            </a:r>
            <a:r>
              <a:rPr lang="it-IT" b="1" dirty="0" smtClean="0"/>
              <a:t>Sud (420-581 d. C.)</a:t>
            </a:r>
            <a:endParaRPr lang="it-IT" b="1" dirty="0"/>
          </a:p>
          <a:p>
            <a:r>
              <a:rPr lang="it-IT" b="1" dirty="0" err="1" smtClean="0"/>
              <a:t>Suí</a:t>
            </a:r>
            <a:r>
              <a:rPr lang="it-IT" b="1" dirty="0" smtClean="0"/>
              <a:t>, </a:t>
            </a:r>
            <a:r>
              <a:rPr lang="it-IT" b="1" dirty="0"/>
              <a:t>(</a:t>
            </a:r>
            <a:r>
              <a:rPr lang="it-IT" b="1" dirty="0" smtClean="0"/>
              <a:t>581-618 d. C.)</a:t>
            </a:r>
            <a:endParaRPr lang="da-DK" b="1" dirty="0"/>
          </a:p>
          <a:p>
            <a:r>
              <a:rPr lang="it-IT" b="1" dirty="0" err="1"/>
              <a:t>Tang</a:t>
            </a:r>
            <a:r>
              <a:rPr lang="it-IT" dirty="0"/>
              <a:t> </a:t>
            </a:r>
            <a:r>
              <a:rPr lang="it-IT" b="1" dirty="0" smtClean="0"/>
              <a:t>(</a:t>
            </a:r>
            <a:r>
              <a:rPr lang="it-IT" altLang="ja-JP" b="1" dirty="0" smtClean="0"/>
              <a:t>618-907 d.C.)</a:t>
            </a:r>
          </a:p>
          <a:p>
            <a:r>
              <a:rPr lang="it-IT" b="1" dirty="0"/>
              <a:t>Cinque dinastie e dieci </a:t>
            </a:r>
            <a:r>
              <a:rPr lang="it-IT" b="1" dirty="0" smtClean="0"/>
              <a:t>regni (907-979. C.)</a:t>
            </a:r>
          </a:p>
          <a:p>
            <a:r>
              <a:rPr lang="it-IT" b="1" dirty="0" smtClean="0"/>
              <a:t>Song (979-1279)</a:t>
            </a:r>
          </a:p>
          <a:p>
            <a:r>
              <a:rPr lang="it-IT" b="1" dirty="0"/>
              <a:t>Yuan</a:t>
            </a:r>
            <a:r>
              <a:rPr lang="it-IT" dirty="0"/>
              <a:t> </a:t>
            </a:r>
            <a:r>
              <a:rPr lang="it-IT" b="1" dirty="0" smtClean="0"/>
              <a:t>(Mongola</a:t>
            </a:r>
            <a:r>
              <a:rPr lang="it-IT" b="1" dirty="0"/>
              <a:t>) </a:t>
            </a:r>
            <a:r>
              <a:rPr lang="it-IT" b="1" dirty="0" smtClean="0"/>
              <a:t>(1279 </a:t>
            </a:r>
            <a:r>
              <a:rPr lang="it-IT" b="1" dirty="0"/>
              <a:t>al </a:t>
            </a:r>
            <a:r>
              <a:rPr lang="it-IT" b="1" dirty="0" smtClean="0"/>
              <a:t>1368)</a:t>
            </a:r>
          </a:p>
          <a:p>
            <a:r>
              <a:rPr lang="it-IT" b="1" dirty="0" smtClean="0"/>
              <a:t>Ming (</a:t>
            </a:r>
            <a:r>
              <a:rPr lang="it-IT" b="1" dirty="0"/>
              <a:t>1368 -</a:t>
            </a:r>
            <a:r>
              <a:rPr lang="it-IT" b="1" dirty="0" smtClean="0"/>
              <a:t>1644)</a:t>
            </a:r>
          </a:p>
          <a:p>
            <a:r>
              <a:rPr lang="it-IT" b="1" dirty="0" err="1" smtClean="0"/>
              <a:t>Qing</a:t>
            </a:r>
            <a:r>
              <a:rPr lang="it-IT" b="1" dirty="0" smtClean="0"/>
              <a:t> (1644-1911)</a:t>
            </a:r>
          </a:p>
          <a:p>
            <a:r>
              <a:rPr lang="it-IT" b="1" dirty="0" smtClean="0"/>
              <a:t>Repubblica </a:t>
            </a:r>
            <a:r>
              <a:rPr lang="it-IT" b="1" dirty="0"/>
              <a:t>di Cina (1912-1949</a:t>
            </a:r>
            <a:r>
              <a:rPr lang="it-IT" b="1" dirty="0" smtClean="0"/>
              <a:t>)</a:t>
            </a:r>
          </a:p>
          <a:p>
            <a:r>
              <a:rPr lang="it-IT" b="1" dirty="0"/>
              <a:t>Repubblica Popolare </a:t>
            </a:r>
            <a:r>
              <a:rPr lang="it-IT" b="1" dirty="0" smtClean="0"/>
              <a:t>Cinese (1949-corrente)</a:t>
            </a:r>
            <a:endParaRPr lang="it-IT" b="1" dirty="0"/>
          </a:p>
          <a:p>
            <a:endParaRPr lang="it-IT" b="1" dirty="0"/>
          </a:p>
          <a:p>
            <a:endParaRPr lang="it-IT" dirty="0"/>
          </a:p>
        </p:txBody>
      </p:sp>
      <p:sp>
        <p:nvSpPr>
          <p:cNvPr id="4" name="Segnaposto data 3"/>
          <p:cNvSpPr>
            <a:spLocks noGrp="1"/>
          </p:cNvSpPr>
          <p:nvPr>
            <p:ph type="dt" sz="half" idx="10"/>
          </p:nvPr>
        </p:nvSpPr>
        <p:spPr/>
        <p:txBody>
          <a:bodyPr/>
          <a:lstStyle/>
          <a:p>
            <a:fld id="{8F288B0A-40EA-45E9-A6F5-8BE58DD9399E}"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19</a:t>
            </a:fld>
            <a:endParaRPr lang="en-GB"/>
          </a:p>
        </p:txBody>
      </p:sp>
    </p:spTree>
    <p:extLst>
      <p:ext uri="{BB962C8B-B14F-4D97-AF65-F5344CB8AC3E}">
        <p14:creationId xmlns:p14="http://schemas.microsoft.com/office/powerpoint/2010/main" val="1009378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00591"/>
            <a:ext cx="8229600" cy="1143000"/>
          </a:xfrm>
        </p:spPr>
        <p:txBody>
          <a:bodyPr/>
          <a:lstStyle/>
          <a:p>
            <a:r>
              <a:rPr lang="it-IT" dirty="0" smtClean="0"/>
              <a:t>Lezione 2: quadri storici</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a:t>
            </a:fld>
            <a:endParaRPr lang="en-GB"/>
          </a:p>
        </p:txBody>
      </p:sp>
    </p:spTree>
    <p:extLst>
      <p:ext uri="{BB962C8B-B14F-4D97-AF65-F5344CB8AC3E}">
        <p14:creationId xmlns:p14="http://schemas.microsoft.com/office/powerpoint/2010/main" val="52675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L’impero </a:t>
            </a:r>
            <a:r>
              <a:rPr lang="it-IT" dirty="0" err="1" smtClean="0"/>
              <a:t>manchu</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402724"/>
            <a:ext cx="6695202" cy="4916563"/>
          </a:xfrm>
        </p:spPr>
      </p:pic>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20</a:t>
            </a:fld>
            <a:endParaRPr lang="en-GB"/>
          </a:p>
        </p:txBody>
      </p:sp>
    </p:spTree>
    <p:extLst>
      <p:ext uri="{BB962C8B-B14F-4D97-AF65-F5344CB8AC3E}">
        <p14:creationId xmlns:p14="http://schemas.microsoft.com/office/powerpoint/2010/main" val="228427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Cina nel 1820</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99380"/>
            <a:ext cx="6840760" cy="5074191"/>
          </a:xfrm>
        </p:spPr>
      </p:pic>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21</a:t>
            </a:fld>
            <a:endParaRPr lang="en-GB"/>
          </a:p>
        </p:txBody>
      </p:sp>
    </p:spTree>
    <p:extLst>
      <p:ext uri="{BB962C8B-B14F-4D97-AF65-F5344CB8AC3E}">
        <p14:creationId xmlns:p14="http://schemas.microsoft.com/office/powerpoint/2010/main" val="385284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Relazioni esterne della Cina</a:t>
            </a:r>
            <a:endParaRPr lang="it-IT" dirty="0"/>
          </a:p>
        </p:txBody>
      </p:sp>
      <p:pic>
        <p:nvPicPr>
          <p:cNvPr id="1026" name="Picture 2" descr="C:\DOCUMENTI\UNIVERSITA\Corsi\Corsi 2012-2013\Global history\ming.ma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1436" y="1196752"/>
            <a:ext cx="6996948" cy="526946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p:txBody>
          <a:bodyPr/>
          <a:lstStyle/>
          <a:p>
            <a:fld id="{A5B5FD7E-95BD-425D-BFE3-66216309154E}" type="datetime1">
              <a:rPr lang="en-GB" smtClean="0"/>
              <a:t>03/03/2018</a:t>
            </a:fld>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22</a:t>
            </a:fld>
            <a:endParaRPr lang="en-GB"/>
          </a:p>
        </p:txBody>
      </p:sp>
    </p:spTree>
    <p:extLst>
      <p:ext uri="{BB962C8B-B14F-4D97-AF65-F5344CB8AC3E}">
        <p14:creationId xmlns:p14="http://schemas.microsoft.com/office/powerpoint/2010/main" val="3720153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2050" name="Picture 2" descr="C:\DOCUMENTI\UNIVERSITA\Corsi\Corsi 2012-2013\Global history\zhenghe_shi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88641"/>
            <a:ext cx="4680520" cy="29162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I\UNIVERSITA\Corsi\Corsi 2012-2013\Global history\voyages-of-zheng-he-map-06-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84985"/>
            <a:ext cx="6315075" cy="34365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I\UNIVERSITA\Corsi\Corsi 2012-2013\Global history\Zheng_He_Star_B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7" y="229835"/>
            <a:ext cx="4079418" cy="283912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p:txBody>
          <a:bodyPr/>
          <a:lstStyle/>
          <a:p>
            <a:fld id="{BB370A51-484D-4FDD-8225-B2AB81A67798}" type="datetime1">
              <a:rPr lang="en-GB" smtClean="0"/>
              <a:t>03/03/2018</a:t>
            </a:fld>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23</a:t>
            </a:fld>
            <a:endParaRPr lang="en-GB"/>
          </a:p>
        </p:txBody>
      </p:sp>
    </p:spTree>
    <p:extLst>
      <p:ext uri="{BB962C8B-B14F-4D97-AF65-F5344CB8AC3E}">
        <p14:creationId xmlns:p14="http://schemas.microsoft.com/office/powerpoint/2010/main" val="1572626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Storia del Giappone</a:t>
            </a:r>
            <a:endParaRPr lang="it-IT" dirty="0"/>
          </a:p>
        </p:txBody>
      </p:sp>
      <p:sp>
        <p:nvSpPr>
          <p:cNvPr id="3" name="Segnaposto contenuto 2"/>
          <p:cNvSpPr>
            <a:spLocks noGrp="1"/>
          </p:cNvSpPr>
          <p:nvPr>
            <p:ph idx="1"/>
          </p:nvPr>
        </p:nvSpPr>
        <p:spPr>
          <a:xfrm>
            <a:off x="457200" y="1340768"/>
            <a:ext cx="8363272" cy="5112568"/>
          </a:xfrm>
        </p:spPr>
        <p:txBody>
          <a:bodyPr>
            <a:normAutofit fontScale="77500" lnSpcReduction="20000"/>
          </a:bodyPr>
          <a:lstStyle/>
          <a:p>
            <a:r>
              <a:rPr lang="it-IT" b="1" dirty="0" smtClean="0"/>
              <a:t>Periodo </a:t>
            </a:r>
            <a:r>
              <a:rPr lang="it-IT" b="1" dirty="0" err="1" smtClean="0"/>
              <a:t>Yayoi</a:t>
            </a:r>
            <a:r>
              <a:rPr lang="it-IT" b="1" dirty="0" smtClean="0"/>
              <a:t> (300 a. C.-250 d. C.)</a:t>
            </a:r>
          </a:p>
          <a:p>
            <a:r>
              <a:rPr lang="it-IT" b="1" dirty="0"/>
              <a:t>periodo </a:t>
            </a:r>
            <a:r>
              <a:rPr lang="it-IT" b="1" dirty="0" err="1" smtClean="0"/>
              <a:t>Kofun</a:t>
            </a:r>
            <a:r>
              <a:rPr lang="it-IT" b="1" dirty="0" smtClean="0"/>
              <a:t> (250-700 d. C.)</a:t>
            </a:r>
            <a:endParaRPr lang="it-IT" b="1" dirty="0"/>
          </a:p>
          <a:p>
            <a:r>
              <a:rPr lang="it-IT" b="1" dirty="0" smtClean="0"/>
              <a:t>Periodo </a:t>
            </a:r>
            <a:r>
              <a:rPr lang="it-IT" b="1" dirty="0"/>
              <a:t>Nara (710 - 784</a:t>
            </a:r>
            <a:r>
              <a:rPr lang="it-IT" b="1" dirty="0" smtClean="0"/>
              <a:t>)</a:t>
            </a:r>
          </a:p>
          <a:p>
            <a:r>
              <a:rPr lang="it-IT" b="1" dirty="0" smtClean="0"/>
              <a:t>Periodo </a:t>
            </a:r>
            <a:r>
              <a:rPr lang="it-IT" b="1" dirty="0" err="1" smtClean="0"/>
              <a:t>Heian</a:t>
            </a:r>
            <a:r>
              <a:rPr lang="it-IT" b="1" dirty="0" smtClean="0"/>
              <a:t> </a:t>
            </a:r>
            <a:r>
              <a:rPr lang="it-IT" b="1" dirty="0"/>
              <a:t>(784 - 1185</a:t>
            </a:r>
            <a:r>
              <a:rPr lang="it-IT" b="1" dirty="0" smtClean="0"/>
              <a:t>)</a:t>
            </a:r>
          </a:p>
          <a:p>
            <a:r>
              <a:rPr lang="it-IT" b="1" dirty="0" smtClean="0"/>
              <a:t>Periodo </a:t>
            </a:r>
            <a:r>
              <a:rPr lang="it-IT" b="1" dirty="0" err="1"/>
              <a:t>Ashikaga</a:t>
            </a:r>
            <a:r>
              <a:rPr lang="it-IT" b="1" dirty="0"/>
              <a:t> o </a:t>
            </a:r>
            <a:r>
              <a:rPr lang="it-IT" b="1" dirty="0" err="1"/>
              <a:t>Muromachi</a:t>
            </a:r>
            <a:r>
              <a:rPr lang="it-IT" b="1" dirty="0"/>
              <a:t> (1333 - 1573</a:t>
            </a:r>
            <a:r>
              <a:rPr lang="it-IT" b="1" dirty="0" smtClean="0"/>
              <a:t>)</a:t>
            </a:r>
          </a:p>
          <a:p>
            <a:r>
              <a:rPr lang="it-IT" b="1" dirty="0" smtClean="0"/>
              <a:t>Periodo </a:t>
            </a:r>
            <a:r>
              <a:rPr lang="it-IT" b="1" dirty="0" err="1" smtClean="0"/>
              <a:t>Azuchi-Momoyama</a:t>
            </a:r>
            <a:r>
              <a:rPr lang="it-IT" b="1" dirty="0" smtClean="0"/>
              <a:t> </a:t>
            </a:r>
            <a:r>
              <a:rPr lang="it-IT" b="1" dirty="0"/>
              <a:t>(1573 - 1600</a:t>
            </a:r>
            <a:r>
              <a:rPr lang="it-IT" b="1" dirty="0" smtClean="0"/>
              <a:t>) </a:t>
            </a:r>
            <a:r>
              <a:rPr lang="it-IT" dirty="0" smtClean="0"/>
              <a:t>(</a:t>
            </a:r>
            <a:r>
              <a:rPr lang="it-IT" dirty="0" err="1"/>
              <a:t>Tokugawa</a:t>
            </a:r>
            <a:r>
              <a:rPr lang="it-IT" dirty="0"/>
              <a:t> </a:t>
            </a:r>
            <a:r>
              <a:rPr lang="it-IT" dirty="0" err="1" smtClean="0"/>
              <a:t>Ieyasu</a:t>
            </a:r>
            <a:r>
              <a:rPr lang="it-IT" dirty="0" smtClean="0"/>
              <a:t>)</a:t>
            </a:r>
            <a:endParaRPr lang="it-IT" b="1" dirty="0"/>
          </a:p>
          <a:p>
            <a:r>
              <a:rPr lang="it-IT" b="1" dirty="0"/>
              <a:t> </a:t>
            </a:r>
            <a:r>
              <a:rPr lang="it-IT" b="1" dirty="0" smtClean="0"/>
              <a:t>Periodo Edo o </a:t>
            </a:r>
            <a:r>
              <a:rPr lang="it-IT" b="1" dirty="0" err="1" smtClean="0"/>
              <a:t>Tokugawa</a:t>
            </a:r>
            <a:r>
              <a:rPr lang="it-IT" b="1" dirty="0" smtClean="0"/>
              <a:t> </a:t>
            </a:r>
            <a:r>
              <a:rPr lang="it-IT" b="1" dirty="0"/>
              <a:t>(1600 - 1868</a:t>
            </a:r>
            <a:r>
              <a:rPr lang="it-IT" b="1" dirty="0" smtClean="0"/>
              <a:t>) </a:t>
            </a:r>
            <a:r>
              <a:rPr lang="it-IT" dirty="0" smtClean="0"/>
              <a:t>(</a:t>
            </a:r>
            <a:r>
              <a:rPr lang="it-IT" dirty="0" err="1"/>
              <a:t>shōgunato</a:t>
            </a:r>
            <a:r>
              <a:rPr lang="it-IT" dirty="0"/>
              <a:t> </a:t>
            </a:r>
            <a:r>
              <a:rPr lang="it-IT" dirty="0" smtClean="0"/>
              <a:t>ereditario)</a:t>
            </a:r>
          </a:p>
          <a:p>
            <a:r>
              <a:rPr lang="it-IT" dirty="0" smtClean="0"/>
              <a:t> </a:t>
            </a:r>
            <a:r>
              <a:rPr lang="it-IT" b="1" dirty="0" err="1"/>
              <a:t>Takamori</a:t>
            </a:r>
            <a:r>
              <a:rPr lang="it-IT" b="1" dirty="0"/>
              <a:t> </a:t>
            </a:r>
            <a:r>
              <a:rPr lang="it-IT" b="1" dirty="0" err="1"/>
              <a:t>Saigō</a:t>
            </a:r>
            <a:r>
              <a:rPr lang="it-IT" dirty="0"/>
              <a:t> (</a:t>
            </a:r>
            <a:r>
              <a:rPr lang="it-IT" dirty="0" err="1"/>
              <a:t>Satsuma</a:t>
            </a:r>
            <a:r>
              <a:rPr lang="it-IT" dirty="0"/>
              <a:t>) e </a:t>
            </a:r>
            <a:r>
              <a:rPr lang="it-IT" b="1" dirty="0" err="1"/>
              <a:t>Kido</a:t>
            </a:r>
            <a:r>
              <a:rPr lang="it-IT" b="1" dirty="0"/>
              <a:t> </a:t>
            </a:r>
            <a:r>
              <a:rPr lang="it-IT" b="1" dirty="0" err="1" smtClean="0"/>
              <a:t>Kōin</a:t>
            </a:r>
            <a:r>
              <a:rPr lang="it-IT" b="1" dirty="0" smtClean="0"/>
              <a:t> </a:t>
            </a:r>
            <a:r>
              <a:rPr lang="it-IT" dirty="0" smtClean="0"/>
              <a:t>(</a:t>
            </a:r>
            <a:r>
              <a:rPr lang="it-IT" dirty="0" err="1" smtClean="0"/>
              <a:t>Chōshū</a:t>
            </a:r>
            <a:r>
              <a:rPr lang="it-IT" dirty="0" smtClean="0"/>
              <a:t>): alleanza del 1866 e rinnovamento </a:t>
            </a:r>
            <a:r>
              <a:rPr lang="it-IT" dirty="0" err="1" smtClean="0"/>
              <a:t>Meiji</a:t>
            </a:r>
            <a:endParaRPr lang="it-IT" dirty="0" smtClean="0"/>
          </a:p>
          <a:p>
            <a:pPr marL="342900" lvl="2" indent="-342900"/>
            <a:r>
              <a:rPr lang="it-IT" sz="3200" b="1" dirty="0"/>
              <a:t>Impero giapponese (1868 - 1945) </a:t>
            </a:r>
          </a:p>
          <a:p>
            <a:pPr marL="914400" lvl="3" indent="-457200">
              <a:buFont typeface="Wingdings" pitchFamily="2" charset="2"/>
              <a:buChar char="Ø"/>
            </a:pPr>
            <a:r>
              <a:rPr lang="it-IT" sz="2600" b="1" dirty="0" smtClean="0"/>
              <a:t>guerra sino-giapponese (1894-95 e russo-giapponese </a:t>
            </a:r>
            <a:r>
              <a:rPr lang="it-IT" sz="2600" b="1" dirty="0"/>
              <a:t>(1904-1905)</a:t>
            </a:r>
          </a:p>
          <a:p>
            <a:endParaRPr lang="it-IT" b="1" dirty="0"/>
          </a:p>
          <a:p>
            <a:endParaRPr lang="it-IT" b="1" dirty="0"/>
          </a:p>
          <a:p>
            <a:endParaRPr lang="it-IT" b="1" dirty="0"/>
          </a:p>
          <a:p>
            <a:endParaRPr lang="it-IT" b="1" dirty="0"/>
          </a:p>
          <a:p>
            <a:endParaRPr lang="it-IT" b="1" dirty="0"/>
          </a:p>
          <a:p>
            <a:endParaRPr lang="it-IT" dirty="0"/>
          </a:p>
        </p:txBody>
      </p:sp>
      <p:sp>
        <p:nvSpPr>
          <p:cNvPr id="4" name="Segnaposto data 3"/>
          <p:cNvSpPr>
            <a:spLocks noGrp="1"/>
          </p:cNvSpPr>
          <p:nvPr>
            <p:ph type="dt" sz="half" idx="10"/>
          </p:nvPr>
        </p:nvSpPr>
        <p:spPr/>
        <p:txBody>
          <a:bodyPr/>
          <a:lstStyle/>
          <a:p>
            <a:fld id="{A65C7A25-2E6F-4CE3-82A1-B5952C36AB93}"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24</a:t>
            </a:fld>
            <a:endParaRPr lang="en-GB"/>
          </a:p>
        </p:txBody>
      </p:sp>
    </p:spTree>
    <p:extLst>
      <p:ext uri="{BB962C8B-B14F-4D97-AF65-F5344CB8AC3E}">
        <p14:creationId xmlns:p14="http://schemas.microsoft.com/office/powerpoint/2010/main" val="692686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Storia </a:t>
            </a:r>
            <a:r>
              <a:rPr lang="en-GB" dirty="0" err="1" smtClean="0"/>
              <a:t>dell’Africa</a:t>
            </a:r>
            <a:endParaRPr lang="en-GB" dirty="0"/>
          </a:p>
        </p:txBody>
      </p:sp>
      <p:sp>
        <p:nvSpPr>
          <p:cNvPr id="3" name="Segnaposto contenuto 2"/>
          <p:cNvSpPr>
            <a:spLocks noGrp="1"/>
          </p:cNvSpPr>
          <p:nvPr>
            <p:ph idx="1"/>
          </p:nvPr>
        </p:nvSpPr>
        <p:spPr/>
        <p:txBody>
          <a:bodyPr>
            <a:normAutofit fontScale="77500" lnSpcReduction="20000"/>
          </a:bodyPr>
          <a:lstStyle/>
          <a:p>
            <a:r>
              <a:rPr lang="en-GB" dirty="0" smtClean="0"/>
              <a:t>Africa </a:t>
            </a:r>
            <a:r>
              <a:rPr lang="en-GB" dirty="0" err="1" smtClean="0"/>
              <a:t>occidentale</a:t>
            </a:r>
            <a:r>
              <a:rPr lang="en-GB" dirty="0" smtClean="0"/>
              <a:t> prima </a:t>
            </a:r>
            <a:r>
              <a:rPr lang="en-GB" dirty="0" err="1" smtClean="0"/>
              <a:t>degli</a:t>
            </a:r>
            <a:r>
              <a:rPr lang="en-GB" dirty="0" smtClean="0"/>
              <a:t> </a:t>
            </a:r>
            <a:r>
              <a:rPr lang="en-GB" dirty="0" err="1" smtClean="0"/>
              <a:t>Europei</a:t>
            </a:r>
            <a:r>
              <a:rPr lang="en-GB" dirty="0" smtClean="0"/>
              <a:t>:</a:t>
            </a:r>
          </a:p>
          <a:p>
            <a:r>
              <a:rPr lang="en-GB" dirty="0" smtClean="0"/>
              <a:t>”</a:t>
            </a:r>
            <a:r>
              <a:rPr lang="en-US" dirty="0" smtClean="0"/>
              <a:t> </a:t>
            </a:r>
            <a:r>
              <a:rPr lang="en-US" dirty="0"/>
              <a:t>There were many forms of government in Africa before Europeans knew it, ranging from powerful empires to </a:t>
            </a:r>
            <a:r>
              <a:rPr lang="en-US" dirty="0" err="1"/>
              <a:t>decentralised</a:t>
            </a:r>
            <a:r>
              <a:rPr lang="en-US" dirty="0"/>
              <a:t> groups of pastoralists and hunters. In West Africa, archaeological excavations at Old </a:t>
            </a:r>
            <a:r>
              <a:rPr lang="en-US" dirty="0" err="1"/>
              <a:t>Jenne</a:t>
            </a:r>
            <a:r>
              <a:rPr lang="en-US" dirty="0"/>
              <a:t> (modern </a:t>
            </a:r>
            <a:r>
              <a:rPr lang="en-US" dirty="0" err="1"/>
              <a:t>Djenné</a:t>
            </a:r>
            <a:r>
              <a:rPr lang="en-US" dirty="0"/>
              <a:t>, in Mali) have uncovered a sophisticated urban settlement dating from the 3rd century BC. The ancient kingdom of Ghana was based on the gold trade and flourished from at least as early as the 8th century AD. In the Middle Ages much of modern Senegal and Mali was governed by a confederation of states known as the Mali </a:t>
            </a:r>
            <a:r>
              <a:rPr lang="en-US" dirty="0" smtClean="0"/>
              <a:t>empire“</a:t>
            </a:r>
            <a:endParaRPr lang="en-GB" dirty="0" smtClean="0"/>
          </a:p>
          <a:p>
            <a:r>
              <a:rPr lang="en-GB" dirty="0" err="1" smtClean="0"/>
              <a:t>Spartizione</a:t>
            </a:r>
            <a:r>
              <a:rPr lang="en-GB" dirty="0" smtClean="0"/>
              <a:t> e </a:t>
            </a:r>
            <a:r>
              <a:rPr lang="en-GB" dirty="0" err="1" smtClean="0"/>
              <a:t>dominazione</a:t>
            </a:r>
            <a:r>
              <a:rPr lang="en-GB" dirty="0" smtClean="0"/>
              <a:t> </a:t>
            </a:r>
            <a:r>
              <a:rPr lang="en-GB" dirty="0" err="1" smtClean="0"/>
              <a:t>coloniale</a:t>
            </a:r>
            <a:r>
              <a:rPr lang="en-GB" dirty="0" smtClean="0"/>
              <a:t> 1882-1935</a:t>
            </a:r>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25</a:t>
            </a:fld>
            <a:endParaRPr lang="en-GB"/>
          </a:p>
        </p:txBody>
      </p:sp>
    </p:spTree>
    <p:extLst>
      <p:ext uri="{BB962C8B-B14F-4D97-AF65-F5344CB8AC3E}">
        <p14:creationId xmlns:p14="http://schemas.microsoft.com/office/powerpoint/2010/main" val="204421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Storia </a:t>
            </a:r>
            <a:r>
              <a:rPr lang="en-GB" dirty="0" err="1"/>
              <a:t>dell’Africa</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en-US" b="1" dirty="0" smtClean="0"/>
              <a:t>Benin:</a:t>
            </a:r>
            <a:endParaRPr lang="en-US" b="1" dirty="0"/>
          </a:p>
          <a:p>
            <a:pPr marL="0" indent="0">
              <a:buNone/>
            </a:pPr>
            <a:r>
              <a:rPr lang="en-US" dirty="0" smtClean="0"/>
              <a:t>“Old </a:t>
            </a:r>
            <a:r>
              <a:rPr lang="en-US" dirty="0"/>
              <a:t>Benin was the forest kingdom of the Edo-speaking people. From the early 15th century, the Oba (ruler) of Benin, </a:t>
            </a:r>
            <a:r>
              <a:rPr lang="en-US" dirty="0" err="1"/>
              <a:t>Ewuare</a:t>
            </a:r>
            <a:r>
              <a:rPr lang="en-US" dirty="0"/>
              <a:t>, built up a powerful standing army and expanded Benin towards the Niger Delta and Lagos in the west. The Oba was head of government and established a well-structured society. He collected taxes and owned all the land in the country. The people of Benin were highly skilled in the art of making figurines and heads of bronze, brass, copper and ivory, usually in </a:t>
            </a:r>
            <a:r>
              <a:rPr lang="en-US" dirty="0" err="1"/>
              <a:t>honour</a:t>
            </a:r>
            <a:r>
              <a:rPr lang="en-US" dirty="0"/>
              <a:t> of the Oba. Masks played an important role in rituals to ensure the well-being and prosperity of the Edo people</a:t>
            </a:r>
            <a:r>
              <a:rPr lang="en-US" dirty="0" smtClean="0"/>
              <a:t>”.</a:t>
            </a:r>
            <a:endParaRPr lang="en-US"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26</a:t>
            </a:fld>
            <a:endParaRPr lang="en-GB"/>
          </a:p>
        </p:txBody>
      </p:sp>
    </p:spTree>
    <p:extLst>
      <p:ext uri="{BB962C8B-B14F-4D97-AF65-F5344CB8AC3E}">
        <p14:creationId xmlns:p14="http://schemas.microsoft.com/office/powerpoint/2010/main" val="423885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27</a:t>
            </a:fld>
            <a:endParaRPr lang="en-GB"/>
          </a:p>
        </p:txBody>
      </p:sp>
      <p:pic>
        <p:nvPicPr>
          <p:cNvPr id="2049" name="Picture 1" descr="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48680"/>
            <a:ext cx="7023895" cy="5818126"/>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8"/>
          <p:cNvSpPr>
            <a:spLocks noGrp="1"/>
          </p:cNvSpPr>
          <p:nvPr>
            <p:ph idx="1"/>
          </p:nvPr>
        </p:nvSpPr>
        <p:spPr/>
        <p:txBody>
          <a:bodyPr/>
          <a:lstStyle/>
          <a:p>
            <a:endParaRPr lang="it-IT" dirty="0"/>
          </a:p>
        </p:txBody>
      </p:sp>
    </p:spTree>
    <p:extLst>
      <p:ext uri="{BB962C8B-B14F-4D97-AF65-F5344CB8AC3E}">
        <p14:creationId xmlns:p14="http://schemas.microsoft.com/office/powerpoint/2010/main" val="400281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022772202"/>
              </p:ext>
            </p:extLst>
          </p:nvPr>
        </p:nvGraphicFramePr>
        <p:xfrm>
          <a:off x="1259632" y="1700807"/>
          <a:ext cx="6768752" cy="4176464"/>
        </p:xfrm>
        <a:graphic>
          <a:graphicData uri="http://schemas.openxmlformats.org/drawingml/2006/table">
            <a:tbl>
              <a:tblPr/>
              <a:tblGrid>
                <a:gridCol w="1692188"/>
                <a:gridCol w="1692188"/>
                <a:gridCol w="1692188"/>
                <a:gridCol w="1692188"/>
              </a:tblGrid>
              <a:tr h="415619">
                <a:tc gridSpan="4">
                  <a:txBody>
                    <a:bodyPr/>
                    <a:lstStyle/>
                    <a:p>
                      <a:pPr algn="l"/>
                      <a:r>
                        <a:rPr lang="it-IT" b="1"/>
                        <a:t>Key:</a:t>
                      </a:r>
                      <a:endParaRPr lang="it-IT"/>
                    </a:p>
                  </a:txBody>
                  <a:tcPr marL="19050" marR="19050" marT="19050" marB="1905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r>
              <a:tr h="780553">
                <a:tc>
                  <a:txBody>
                    <a:bodyPr/>
                    <a:lstStyle/>
                    <a:p>
                      <a:r>
                        <a:rPr lang="it-IT" b="1"/>
                        <a:t>1</a:t>
                      </a:r>
                      <a:r>
                        <a:rPr lang="it-IT"/>
                        <a:t>. Yatenga</a:t>
                      </a:r>
                    </a:p>
                  </a:txBody>
                  <a:tcPr marL="19050" marR="19050" marT="19050" marB="19050" anchor="ctr">
                    <a:lnL>
                      <a:noFill/>
                    </a:lnL>
                    <a:lnR>
                      <a:noFill/>
                    </a:lnR>
                    <a:lnT>
                      <a:noFill/>
                    </a:lnT>
                    <a:lnB>
                      <a:noFill/>
                    </a:lnB>
                  </a:tcPr>
                </a:tc>
                <a:tc>
                  <a:txBody>
                    <a:bodyPr/>
                    <a:lstStyle/>
                    <a:p>
                      <a:r>
                        <a:rPr lang="it-IT" b="1"/>
                        <a:t>7</a:t>
                      </a:r>
                      <a:r>
                        <a:rPr lang="it-IT"/>
                        <a:t>. Borgu</a:t>
                      </a:r>
                    </a:p>
                  </a:txBody>
                  <a:tcPr marL="19050" marR="19050" marT="19050" marB="19050" anchor="ctr">
                    <a:lnL>
                      <a:noFill/>
                    </a:lnL>
                    <a:lnR>
                      <a:noFill/>
                    </a:lnR>
                    <a:lnT>
                      <a:noFill/>
                    </a:lnT>
                    <a:lnB>
                      <a:noFill/>
                    </a:lnB>
                  </a:tcPr>
                </a:tc>
                <a:tc>
                  <a:txBody>
                    <a:bodyPr/>
                    <a:lstStyle/>
                    <a:p>
                      <a:r>
                        <a:rPr lang="it-IT" b="1"/>
                        <a:t>12 </a:t>
                      </a:r>
                      <a:r>
                        <a:rPr lang="it-IT"/>
                        <a:t>Hausa states</a:t>
                      </a:r>
                    </a:p>
                  </a:txBody>
                  <a:tcPr marL="19050" marR="19050" marT="19050" marB="19050" anchor="ctr">
                    <a:lnL>
                      <a:noFill/>
                    </a:lnL>
                    <a:lnR>
                      <a:noFill/>
                    </a:lnR>
                    <a:lnT>
                      <a:noFill/>
                    </a:lnT>
                    <a:lnB>
                      <a:noFill/>
                    </a:lnB>
                  </a:tcPr>
                </a:tc>
                <a:tc>
                  <a:txBody>
                    <a:bodyPr/>
                    <a:lstStyle/>
                    <a:p>
                      <a:r>
                        <a:rPr lang="it-IT" b="1"/>
                        <a:t>13</a:t>
                      </a:r>
                      <a:r>
                        <a:rPr lang="it-IT"/>
                        <a:t>. Borno</a:t>
                      </a:r>
                    </a:p>
                  </a:txBody>
                  <a:tcPr marL="19050" marR="19050" marT="19050" marB="19050" anchor="ctr">
                    <a:lnL>
                      <a:noFill/>
                    </a:lnL>
                    <a:lnR>
                      <a:noFill/>
                    </a:lnR>
                    <a:lnT>
                      <a:noFill/>
                    </a:lnT>
                    <a:lnB>
                      <a:noFill/>
                    </a:lnB>
                  </a:tcPr>
                </a:tc>
              </a:tr>
              <a:tr h="415619">
                <a:tc>
                  <a:txBody>
                    <a:bodyPr/>
                    <a:lstStyle/>
                    <a:p>
                      <a:r>
                        <a:rPr lang="it-IT" b="1"/>
                        <a:t>2</a:t>
                      </a:r>
                      <a:r>
                        <a:rPr lang="it-IT"/>
                        <a:t>. Wagadugu</a:t>
                      </a:r>
                    </a:p>
                  </a:txBody>
                  <a:tcPr marL="19050" marR="19050" marT="19050" marB="19050" anchor="ctr">
                    <a:lnL>
                      <a:noFill/>
                    </a:lnL>
                    <a:lnR>
                      <a:noFill/>
                    </a:lnR>
                    <a:lnT>
                      <a:noFill/>
                    </a:lnT>
                    <a:lnB>
                      <a:noFill/>
                    </a:lnB>
                  </a:tcPr>
                </a:tc>
                <a:tc>
                  <a:txBody>
                    <a:bodyPr/>
                    <a:lstStyle/>
                    <a:p>
                      <a:r>
                        <a:rPr lang="it-IT" b="1"/>
                        <a:t>8</a:t>
                      </a:r>
                      <a:r>
                        <a:rPr lang="it-IT"/>
                        <a:t>. Oyo</a:t>
                      </a:r>
                    </a:p>
                  </a:txBody>
                  <a:tcPr marL="19050" marR="19050" marT="19050" marB="19050" anchor="ctr">
                    <a:lnL>
                      <a:noFill/>
                    </a:lnL>
                    <a:lnR>
                      <a:noFill/>
                    </a:lnR>
                    <a:lnT>
                      <a:noFill/>
                    </a:lnT>
                    <a:lnB>
                      <a:noFill/>
                    </a:lnB>
                  </a:tcPr>
                </a:tc>
                <a:tc>
                  <a:txBody>
                    <a:bodyPr/>
                    <a:lstStyle/>
                    <a:p>
                      <a:r>
                        <a:rPr lang="it-IT" b="1"/>
                        <a:t>a</a:t>
                      </a:r>
                      <a:r>
                        <a:rPr lang="it-IT"/>
                        <a:t>. Gobir</a:t>
                      </a:r>
                    </a:p>
                  </a:txBody>
                  <a:tcPr marL="19050" marR="19050" marT="19050" marB="19050" anchor="ctr">
                    <a:lnL>
                      <a:noFill/>
                    </a:lnL>
                    <a:lnR>
                      <a:noFill/>
                    </a:lnR>
                    <a:lnT>
                      <a:noFill/>
                    </a:lnT>
                    <a:lnB>
                      <a:noFill/>
                    </a:lnB>
                  </a:tcPr>
                </a:tc>
                <a:tc>
                  <a:txBody>
                    <a:bodyPr/>
                    <a:lstStyle/>
                    <a:p>
                      <a:r>
                        <a:rPr lang="it-IT" b="1"/>
                        <a:t>14</a:t>
                      </a:r>
                      <a:r>
                        <a:rPr lang="it-IT"/>
                        <a:t>. Kanem</a:t>
                      </a:r>
                    </a:p>
                  </a:txBody>
                  <a:tcPr marL="19050" marR="19050" marT="19050" marB="19050" anchor="ctr">
                    <a:lnL>
                      <a:noFill/>
                    </a:lnL>
                    <a:lnR>
                      <a:noFill/>
                    </a:lnR>
                    <a:lnT>
                      <a:noFill/>
                    </a:lnT>
                    <a:lnB>
                      <a:noFill/>
                    </a:lnB>
                  </a:tcPr>
                </a:tc>
              </a:tr>
              <a:tr h="415619">
                <a:tc>
                  <a:txBody>
                    <a:bodyPr/>
                    <a:lstStyle/>
                    <a:p>
                      <a:r>
                        <a:rPr lang="it-IT" b="1"/>
                        <a:t>3</a:t>
                      </a:r>
                      <a:r>
                        <a:rPr lang="it-IT"/>
                        <a:t>. Mamprussi</a:t>
                      </a:r>
                    </a:p>
                  </a:txBody>
                  <a:tcPr marL="19050" marR="19050" marT="19050" marB="19050" anchor="ctr">
                    <a:lnL>
                      <a:noFill/>
                    </a:lnL>
                    <a:lnR>
                      <a:noFill/>
                    </a:lnR>
                    <a:lnT>
                      <a:noFill/>
                    </a:lnT>
                    <a:lnB>
                      <a:noFill/>
                    </a:lnB>
                  </a:tcPr>
                </a:tc>
                <a:tc>
                  <a:txBody>
                    <a:bodyPr/>
                    <a:lstStyle/>
                    <a:p>
                      <a:r>
                        <a:rPr lang="it-IT" b="1"/>
                        <a:t>9</a:t>
                      </a:r>
                      <a:r>
                        <a:rPr lang="it-IT"/>
                        <a:t>. Nupe</a:t>
                      </a:r>
                    </a:p>
                  </a:txBody>
                  <a:tcPr marL="19050" marR="19050" marT="19050" marB="19050" anchor="ctr">
                    <a:lnL>
                      <a:noFill/>
                    </a:lnL>
                    <a:lnR>
                      <a:noFill/>
                    </a:lnR>
                    <a:lnT>
                      <a:noFill/>
                    </a:lnT>
                    <a:lnB>
                      <a:noFill/>
                    </a:lnB>
                  </a:tcPr>
                </a:tc>
                <a:tc>
                  <a:txBody>
                    <a:bodyPr/>
                    <a:lstStyle/>
                    <a:p>
                      <a:r>
                        <a:rPr lang="it-IT" b="1"/>
                        <a:t>b</a:t>
                      </a:r>
                      <a:r>
                        <a:rPr lang="it-IT"/>
                        <a:t>. Katsina</a:t>
                      </a:r>
                    </a:p>
                  </a:txBody>
                  <a:tcPr marL="19050" marR="19050" marT="19050" marB="19050" anchor="ctr">
                    <a:lnL>
                      <a:noFill/>
                    </a:lnL>
                    <a:lnR>
                      <a:noFill/>
                    </a:lnR>
                    <a:lnT>
                      <a:noFill/>
                    </a:lnT>
                    <a:lnB>
                      <a:noFill/>
                    </a:lnB>
                  </a:tcPr>
                </a:tc>
                <a:tc>
                  <a:txBody>
                    <a:bodyPr/>
                    <a:lstStyle/>
                    <a:p>
                      <a:r>
                        <a:rPr lang="it-IT" b="1"/>
                        <a:t>15</a:t>
                      </a:r>
                      <a:r>
                        <a:rPr lang="it-IT"/>
                        <a:t>. Kwararafa</a:t>
                      </a:r>
                    </a:p>
                  </a:txBody>
                  <a:tcPr marL="19050" marR="19050" marT="19050" marB="19050" anchor="ctr">
                    <a:lnL>
                      <a:noFill/>
                    </a:lnL>
                    <a:lnR>
                      <a:noFill/>
                    </a:lnR>
                    <a:lnT>
                      <a:noFill/>
                    </a:lnT>
                    <a:lnB>
                      <a:noFill/>
                    </a:lnB>
                  </a:tcPr>
                </a:tc>
              </a:tr>
              <a:tr h="415619">
                <a:tc>
                  <a:txBody>
                    <a:bodyPr/>
                    <a:lstStyle/>
                    <a:p>
                      <a:r>
                        <a:rPr lang="it-IT" b="1"/>
                        <a:t>4</a:t>
                      </a:r>
                      <a:r>
                        <a:rPr lang="it-IT"/>
                        <a:t>. Dagomba</a:t>
                      </a:r>
                    </a:p>
                  </a:txBody>
                  <a:tcPr marL="19050" marR="19050" marT="19050" marB="19050" anchor="ctr">
                    <a:lnL>
                      <a:noFill/>
                    </a:lnL>
                    <a:lnR>
                      <a:noFill/>
                    </a:lnR>
                    <a:lnT>
                      <a:noFill/>
                    </a:lnT>
                    <a:lnB>
                      <a:noFill/>
                    </a:lnB>
                  </a:tcPr>
                </a:tc>
                <a:tc>
                  <a:txBody>
                    <a:bodyPr/>
                    <a:lstStyle/>
                    <a:p>
                      <a:r>
                        <a:rPr lang="it-IT" b="1"/>
                        <a:t>10</a:t>
                      </a:r>
                      <a:r>
                        <a:rPr lang="it-IT"/>
                        <a:t>. Igala</a:t>
                      </a:r>
                    </a:p>
                  </a:txBody>
                  <a:tcPr marL="19050" marR="19050" marT="19050" marB="19050" anchor="ctr">
                    <a:lnL>
                      <a:noFill/>
                    </a:lnL>
                    <a:lnR>
                      <a:noFill/>
                    </a:lnR>
                    <a:lnT>
                      <a:noFill/>
                    </a:lnT>
                    <a:lnB>
                      <a:noFill/>
                    </a:lnB>
                  </a:tcPr>
                </a:tc>
                <a:tc>
                  <a:txBody>
                    <a:bodyPr/>
                    <a:lstStyle/>
                    <a:p>
                      <a:r>
                        <a:rPr lang="it-IT" b="1"/>
                        <a:t>c</a:t>
                      </a:r>
                      <a:r>
                        <a:rPr lang="it-IT"/>
                        <a:t>. Daura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r>
              <a:tr h="415619">
                <a:tc>
                  <a:txBody>
                    <a:bodyPr/>
                    <a:lstStyle/>
                    <a:p>
                      <a:r>
                        <a:rPr lang="it-IT" b="1"/>
                        <a:t>5</a:t>
                      </a:r>
                      <a:r>
                        <a:rPr lang="it-IT"/>
                        <a:t>. Nanumba</a:t>
                      </a:r>
                    </a:p>
                  </a:txBody>
                  <a:tcPr marL="19050" marR="19050" marT="19050" marB="19050" anchor="ctr">
                    <a:lnL>
                      <a:noFill/>
                    </a:lnL>
                    <a:lnR>
                      <a:noFill/>
                    </a:lnR>
                    <a:lnT>
                      <a:noFill/>
                    </a:lnT>
                    <a:lnB>
                      <a:noFill/>
                    </a:lnB>
                  </a:tcPr>
                </a:tc>
                <a:tc>
                  <a:txBody>
                    <a:bodyPr/>
                    <a:lstStyle/>
                    <a:p>
                      <a:r>
                        <a:rPr lang="it-IT" b="1"/>
                        <a:t>11</a:t>
                      </a:r>
                      <a:r>
                        <a:rPr lang="it-IT"/>
                        <a:t>. Benin</a:t>
                      </a:r>
                    </a:p>
                  </a:txBody>
                  <a:tcPr marL="19050" marR="19050" marT="19050" marB="19050" anchor="ctr">
                    <a:lnL>
                      <a:noFill/>
                    </a:lnL>
                    <a:lnR>
                      <a:noFill/>
                    </a:lnR>
                    <a:lnT>
                      <a:noFill/>
                    </a:lnT>
                    <a:lnB>
                      <a:noFill/>
                    </a:lnB>
                  </a:tcPr>
                </a:tc>
                <a:tc>
                  <a:txBody>
                    <a:bodyPr/>
                    <a:lstStyle/>
                    <a:p>
                      <a:r>
                        <a:rPr lang="it-IT" b="1"/>
                        <a:t>d</a:t>
                      </a:r>
                      <a:r>
                        <a:rPr lang="it-IT"/>
                        <a:t>. Kano</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r>
              <a:tr h="415619">
                <a:tc>
                  <a:txBody>
                    <a:bodyPr/>
                    <a:lstStyle/>
                    <a:p>
                      <a:r>
                        <a:rPr lang="it-IT" b="1"/>
                        <a:t>6</a:t>
                      </a:r>
                      <a:r>
                        <a:rPr lang="it-IT"/>
                        <a:t>. Gonja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e</a:t>
                      </a:r>
                      <a:r>
                        <a:rPr lang="it-IT"/>
                        <a:t>. Zakzak</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r>
              <a:tr h="415619">
                <a:tc>
                  <a:txBody>
                    <a:bodyPr/>
                    <a:lstStyle/>
                    <a:p>
                      <a:r>
                        <a:rPr lang="it-IT"/>
                        <a:t> </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f</a:t>
                      </a:r>
                      <a:r>
                        <a:rPr lang="it-IT"/>
                        <a:t>. Zamfara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r>
              <a:tr h="486578">
                <a:tc>
                  <a:txBody>
                    <a:bodyPr/>
                    <a:lstStyle/>
                    <a:p>
                      <a:r>
                        <a:rPr lang="it-IT"/>
                        <a:t> </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g</a:t>
                      </a:r>
                      <a:r>
                        <a:rPr lang="it-IT"/>
                        <a:t>. Kebbi</a:t>
                      </a:r>
                    </a:p>
                  </a:txBody>
                  <a:tcPr marL="19050" marR="19050" marT="19050" marB="19050" anchor="ctr">
                    <a:lnL>
                      <a:noFill/>
                    </a:lnL>
                    <a:lnR>
                      <a:noFill/>
                    </a:lnR>
                    <a:lnT>
                      <a:noFill/>
                    </a:lnT>
                    <a:lnB>
                      <a:noFill/>
                    </a:lnB>
                  </a:tcPr>
                </a:tc>
                <a:tc>
                  <a:txBody>
                    <a:bodyPr/>
                    <a:lstStyle/>
                    <a:p>
                      <a:endParaRPr lang="it-IT" dirty="0"/>
                    </a:p>
                  </a:txBody>
                  <a:tcPr>
                    <a:lnL>
                      <a:noFill/>
                    </a:lnL>
                    <a:lnT>
                      <a:noFill/>
                    </a:lnT>
                  </a:tcPr>
                </a:tc>
              </a:tr>
            </a:tbl>
          </a:graphicData>
        </a:graphic>
      </p:graphicFrame>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28</a:t>
            </a:fld>
            <a:endParaRPr lang="en-GB"/>
          </a:p>
        </p:txBody>
      </p:sp>
    </p:spTree>
    <p:extLst>
      <p:ext uri="{BB962C8B-B14F-4D97-AF65-F5344CB8AC3E}">
        <p14:creationId xmlns:p14="http://schemas.microsoft.com/office/powerpoint/2010/main" val="436457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en-US" dirty="0"/>
              <a:t>This map shows West Africa in 1600, at a time of considerable political upheaval and internal migrations. </a:t>
            </a:r>
            <a:br>
              <a:rPr lang="en-US" dirty="0"/>
            </a:br>
            <a:r>
              <a:rPr lang="en-US" dirty="0"/>
              <a:t/>
            </a:r>
            <a:br>
              <a:rPr lang="en-US" dirty="0"/>
            </a:br>
            <a:r>
              <a:rPr lang="en-US" dirty="0"/>
              <a:t>By the turn of the 17th century, the inroads of Moroccan armies into the great </a:t>
            </a:r>
            <a:r>
              <a:rPr lang="en-US" dirty="0" err="1"/>
              <a:t>Songhay</a:t>
            </a:r>
            <a:r>
              <a:rPr lang="en-US" dirty="0"/>
              <a:t> trading state - which had once spread from modern Nigeria to the Atlantic - had reduced it to a rump on the middle reaches of the Niger. The same period also witnessed the final collapse of the great Mali empire, much of whose influence and territory had been controlled by the </a:t>
            </a:r>
            <a:r>
              <a:rPr lang="en-US" dirty="0" err="1"/>
              <a:t>Songhay</a:t>
            </a:r>
            <a:r>
              <a:rPr lang="en-US" dirty="0"/>
              <a:t> during the previous century. </a:t>
            </a:r>
            <a:br>
              <a:rPr lang="en-US" dirty="0"/>
            </a:br>
            <a:r>
              <a:rPr lang="en-US" dirty="0"/>
              <a:t/>
            </a:r>
            <a:br>
              <a:rPr lang="en-US" dirty="0"/>
            </a:br>
            <a:r>
              <a:rPr lang="en-US" dirty="0"/>
              <a:t>The historical kingdom of Benin (part of what is now Nigeria) was already in the process of extending its influence from the Niger delta into Lagos. Over the next hundred years, the independent African states - including the group of Hausa states (shown in dark green on the map) and the </a:t>
            </a:r>
            <a:r>
              <a:rPr lang="en-US" dirty="0" err="1"/>
              <a:t>Mossi</a:t>
            </a:r>
            <a:r>
              <a:rPr lang="en-US" dirty="0"/>
              <a:t> states around the upper reaches of the White Volta - would be able to maintain or expand their territories. The kingdom of </a:t>
            </a:r>
            <a:r>
              <a:rPr lang="en-US" dirty="0" err="1"/>
              <a:t>Dahomey</a:t>
            </a:r>
            <a:r>
              <a:rPr lang="en-US" dirty="0"/>
              <a:t> (now southern Benin) and the Asante (now the southern part of Ghana) had yet to begin their respective expansions over the Slave Coast and Gold Coast.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29</a:t>
            </a:fld>
            <a:endParaRPr lang="en-GB"/>
          </a:p>
        </p:txBody>
      </p:sp>
    </p:spTree>
    <p:extLst>
      <p:ext uri="{BB962C8B-B14F-4D97-AF65-F5344CB8AC3E}">
        <p14:creationId xmlns:p14="http://schemas.microsoft.com/office/powerpoint/2010/main" val="90054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720181"/>
            <a:ext cx="8229600" cy="1143000"/>
          </a:xfrm>
        </p:spPr>
        <p:txBody>
          <a:bodyPr/>
          <a:lstStyle/>
          <a:p>
            <a:r>
              <a:rPr lang="it-IT" dirty="0" err="1" smtClean="0"/>
              <a:t>Gunpowder</a:t>
            </a:r>
            <a:r>
              <a:rPr lang="it-IT" dirty="0" smtClean="0"/>
              <a:t> </a:t>
            </a:r>
            <a:r>
              <a:rPr lang="it-IT" dirty="0" err="1" smtClean="0"/>
              <a:t>empires</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a:t>
            </a:fld>
            <a:endParaRPr lang="en-GB"/>
          </a:p>
        </p:txBody>
      </p:sp>
    </p:spTree>
    <p:extLst>
      <p:ext uri="{BB962C8B-B14F-4D97-AF65-F5344CB8AC3E}">
        <p14:creationId xmlns:p14="http://schemas.microsoft.com/office/powerpoint/2010/main" val="1821011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marL="0" indent="0">
              <a:buNone/>
            </a:pPr>
            <a:r>
              <a:rPr lang="en-US" dirty="0"/>
              <a:t>Before the 16th century, Europeans were not deeply involved in slave trading on the West African coast. However, there was some movement of African </a:t>
            </a:r>
            <a:r>
              <a:rPr lang="en-US" dirty="0" err="1"/>
              <a:t>labour</a:t>
            </a:r>
            <a:r>
              <a:rPr lang="en-US" dirty="0"/>
              <a:t> to Madeira and the Canary Islands by the early Portuguese explorers from 1470 onwards. The Portuguese were also the first to use African slave </a:t>
            </a:r>
            <a:r>
              <a:rPr lang="en-US" dirty="0" err="1"/>
              <a:t>labour</a:t>
            </a:r>
            <a:r>
              <a:rPr lang="en-US" dirty="0"/>
              <a:t> in gold mines, and on sugar plantations on the small equatorial island of São Tomé. These plantations became the model for future sugar estates in the West Indies. African exports at this time included gold, palm oil, nuts, yams, pepper, ivory, gum and cloth.</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30</a:t>
            </a:fld>
            <a:endParaRPr lang="en-GB"/>
          </a:p>
        </p:txBody>
      </p:sp>
    </p:spTree>
    <p:extLst>
      <p:ext uri="{BB962C8B-B14F-4D97-AF65-F5344CB8AC3E}">
        <p14:creationId xmlns:p14="http://schemas.microsoft.com/office/powerpoint/2010/main" val="553480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31</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32656"/>
            <a:ext cx="5544616" cy="6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72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55000" lnSpcReduction="20000"/>
          </a:bodyPr>
          <a:lstStyle/>
          <a:p>
            <a:pPr marL="0" indent="0">
              <a:buNone/>
            </a:pPr>
            <a:r>
              <a:rPr lang="en-US" dirty="0"/>
              <a:t>During the 16th century the first foundations of </a:t>
            </a:r>
            <a:r>
              <a:rPr lang="en-US" dirty="0" err="1"/>
              <a:t>globalisation</a:t>
            </a:r>
            <a:r>
              <a:rPr lang="en-US" dirty="0"/>
              <a:t> were laid when African rulers forged relationships with European traders. One early English explorer was William Hawkins, father of </a:t>
            </a:r>
            <a:r>
              <a:rPr lang="en-US" dirty="0">
                <a:hlinkClick r:id="rId3"/>
              </a:rPr>
              <a:t>John Hawkins</a:t>
            </a:r>
            <a:r>
              <a:rPr lang="en-US" dirty="0"/>
              <a:t>. In the 1530s, Hawkins made voyages to Guinea to obtain ivory, </a:t>
            </a:r>
            <a:r>
              <a:rPr lang="en-US" dirty="0">
                <a:hlinkClick r:id="rId4"/>
              </a:rPr>
              <a:t>dyewoods</a:t>
            </a:r>
            <a:r>
              <a:rPr lang="en-US" dirty="0"/>
              <a:t> and gold. At this stage the English seemed to have little interest in taking slaves. This, however, was soon to change. There was intense rivalry for West Africa among Europeans. With no interest in conquering the interior, they concentrated their efforts to obtain human cargo along the West African coast. During the 1590s, the Dutch challenged the Portuguese monopoly to become the main slave trading nation. Later, Scottish, Swedish and Danish African companies registered their interest. With so many European powers on the coast, conflict was inevitable, culminating in the Anglo-Dutch war of 1665-7. Forts built by the Portuguese and Dutch on the Gold Coast (modern Ghana) were captured by the British in 1667. West African rulers were instrumental in the slave trade. They exchanged their prisoners of war (rarely their own people) for firearms manufactured in Birmingham and elsewhere in Britain. With their newly acquired weapons, kings and chiefs were able to expand their territories. The slave trade had a profound effect on the economy and politics of West Africa, leading, in many cases, to an increase in tension and violence.</a:t>
            </a:r>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32</a:t>
            </a:fld>
            <a:endParaRPr lang="en-GB"/>
          </a:p>
        </p:txBody>
      </p:sp>
    </p:spTree>
    <p:extLst>
      <p:ext uri="{BB962C8B-B14F-4D97-AF65-F5344CB8AC3E}">
        <p14:creationId xmlns:p14="http://schemas.microsoft.com/office/powerpoint/2010/main" val="3590859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052736"/>
            <a:ext cx="8229600" cy="4525963"/>
          </a:xfrm>
        </p:spPr>
        <p:txBody>
          <a:bodyPr>
            <a:noAutofit/>
          </a:bodyPr>
          <a:lstStyle/>
          <a:p>
            <a:pPr marL="0" indent="0">
              <a:buNone/>
            </a:pPr>
            <a:r>
              <a:rPr lang="en-US" sz="2400" dirty="0"/>
              <a:t>West Africa north of the tropical forest </a:t>
            </a:r>
            <a:r>
              <a:rPr lang="en-US" sz="2400" dirty="0" smtClean="0"/>
              <a:t>and south </a:t>
            </a:r>
            <a:r>
              <a:rPr lang="en-US" sz="2400" dirty="0"/>
              <a:t>of the desert was the location of sub-Saharan Africa’s largest and </a:t>
            </a:r>
            <a:r>
              <a:rPr lang="en-US" sz="2400" dirty="0" smtClean="0"/>
              <a:t>most sophisticated </a:t>
            </a:r>
            <a:r>
              <a:rPr lang="en-US" sz="2400" dirty="0"/>
              <a:t>states in the period before the 19th century. People could travel </a:t>
            </a:r>
            <a:r>
              <a:rPr lang="en-US" sz="2400" dirty="0" smtClean="0"/>
              <a:t>and communicate </a:t>
            </a:r>
            <a:r>
              <a:rPr lang="en-US" sz="2400" dirty="0"/>
              <a:t>over long distances either on horseback or foot across the dry </a:t>
            </a:r>
            <a:r>
              <a:rPr lang="en-US" sz="2400" dirty="0" smtClean="0"/>
              <a:t>savanna—a landscape </a:t>
            </a:r>
            <a:r>
              <a:rPr lang="en-US" sz="2400" dirty="0"/>
              <a:t>not unlike the North American prairie—or along the water routes of the </a:t>
            </a:r>
            <a:r>
              <a:rPr lang="en-US" sz="2400" dirty="0" smtClean="0"/>
              <a:t>mighty Niger </a:t>
            </a:r>
            <a:r>
              <a:rPr lang="en-US" sz="2400" dirty="0"/>
              <a:t>River. And their location between the trans-Saharan trade routes and the </a:t>
            </a:r>
            <a:r>
              <a:rPr lang="en-US" sz="2400" dirty="0" smtClean="0"/>
              <a:t>northern parts </a:t>
            </a:r>
            <a:r>
              <a:rPr lang="en-US" sz="2400" dirty="0"/>
              <a:t>of commercial networks from gold-producing areas meant that the great empires </a:t>
            </a:r>
            <a:r>
              <a:rPr lang="en-US" sz="2400" dirty="0" smtClean="0"/>
              <a:t>of Ghana</a:t>
            </a:r>
            <a:r>
              <a:rPr lang="en-US" sz="2400" dirty="0"/>
              <a:t>, Mali, and </a:t>
            </a:r>
            <a:r>
              <a:rPr lang="en-US" sz="2400" dirty="0" err="1"/>
              <a:t>Songhay</a:t>
            </a:r>
            <a:r>
              <a:rPr lang="en-US" sz="2400" dirty="0"/>
              <a:t> could profit from the commerce passing through </a:t>
            </a:r>
            <a:r>
              <a:rPr lang="en-US" sz="2400" dirty="0" smtClean="0"/>
              <a:t>their territories</a:t>
            </a:r>
            <a:r>
              <a:rPr lang="en-US" sz="2400" dirty="0"/>
              <a:t>. They also were influenced to varying degrees by Islam, which </a:t>
            </a:r>
            <a:r>
              <a:rPr lang="en-US" sz="2400" dirty="0" smtClean="0"/>
              <a:t>gradually spread </a:t>
            </a:r>
            <a:r>
              <a:rPr lang="en-US" sz="2400" dirty="0"/>
              <a:t>through trade to the lands south of the desert, which the Arabs called the </a:t>
            </a:r>
            <a:r>
              <a:rPr lang="en-US" sz="2400" i="1" dirty="0" err="1"/>
              <a:t>bilad</a:t>
            </a:r>
            <a:r>
              <a:rPr lang="en-US" sz="2400" i="1" dirty="0"/>
              <a:t> </a:t>
            </a:r>
            <a:r>
              <a:rPr lang="en-US" sz="2400" i="1" dirty="0" err="1"/>
              <a:t>alsudan</a:t>
            </a:r>
            <a:r>
              <a:rPr lang="en-US" sz="2400" dirty="0" smtClean="0"/>
              <a:t>, or </a:t>
            </a:r>
            <a:r>
              <a:rPr lang="en-US" sz="2400" dirty="0"/>
              <a:t>“the land of the blacks.”</a:t>
            </a:r>
            <a:endParaRPr lang="it-IT" sz="2400"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33</a:t>
            </a:fld>
            <a:endParaRPr lang="en-GB"/>
          </a:p>
        </p:txBody>
      </p:sp>
    </p:spTree>
    <p:extLst>
      <p:ext uri="{BB962C8B-B14F-4D97-AF65-F5344CB8AC3E}">
        <p14:creationId xmlns:p14="http://schemas.microsoft.com/office/powerpoint/2010/main" val="4065708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70000" lnSpcReduction="20000"/>
          </a:bodyPr>
          <a:lstStyle/>
          <a:p>
            <a:r>
              <a:rPr lang="en-US" dirty="0"/>
              <a:t>The earliest of West Africa's big states is known by historians as Ghana, after </a:t>
            </a:r>
            <a:r>
              <a:rPr lang="en-US" dirty="0" smtClean="0"/>
              <a:t>the title </a:t>
            </a:r>
            <a:r>
              <a:rPr lang="en-US" dirty="0"/>
              <a:t>of its king. Not to be confused with the modern country called Ghana, </a:t>
            </a:r>
            <a:r>
              <a:rPr lang="en-US" dirty="0" smtClean="0"/>
              <a:t>ancient Ghana </a:t>
            </a:r>
            <a:r>
              <a:rPr lang="en-US" dirty="0"/>
              <a:t>was located in what is now Mali and Mauritania. Founded probably around </a:t>
            </a:r>
            <a:r>
              <a:rPr lang="en-US" dirty="0" smtClean="0"/>
              <a:t>300 CE</a:t>
            </a:r>
            <a:r>
              <a:rPr lang="en-US" dirty="0"/>
              <a:t>, it was a powerful trading state by the early 9th century, when Arabic </a:t>
            </a:r>
            <a:r>
              <a:rPr lang="en-US" dirty="0" smtClean="0"/>
              <a:t>sources described </a:t>
            </a:r>
            <a:r>
              <a:rPr lang="en-US" dirty="0"/>
              <a:t>it as “the land of gold.” Although most of its people were engaged </a:t>
            </a:r>
            <a:r>
              <a:rPr lang="en-US" dirty="0" smtClean="0"/>
              <a:t>in agriculture</a:t>
            </a:r>
            <a:r>
              <a:rPr lang="en-US" dirty="0"/>
              <a:t>, the basis of Ghana’s power was its ability to tax goods passing through, </a:t>
            </a:r>
            <a:r>
              <a:rPr lang="en-US" dirty="0" smtClean="0"/>
              <a:t>and its </a:t>
            </a:r>
            <a:r>
              <a:rPr lang="en-US" dirty="0"/>
              <a:t>monopoly of the gold trade from </a:t>
            </a:r>
            <a:r>
              <a:rPr lang="en-US" dirty="0" err="1"/>
              <a:t>Bambuk</a:t>
            </a:r>
            <a:r>
              <a:rPr lang="en-US" dirty="0"/>
              <a:t>, at the headwaters of the Senegal River.</a:t>
            </a:r>
          </a:p>
          <a:p>
            <a:r>
              <a:rPr lang="en-US" dirty="0"/>
              <a:t>Revenues from trade funded the army and bureaucracy of the state. Over time, </a:t>
            </a:r>
            <a:r>
              <a:rPr lang="en-US" dirty="0" smtClean="0"/>
              <a:t>the empire </a:t>
            </a:r>
            <a:r>
              <a:rPr lang="en-US" dirty="0"/>
              <a:t>was built through conquest over lesser states, both north toward the Sahara </a:t>
            </a:r>
            <a:r>
              <a:rPr lang="en-US" dirty="0" smtClean="0"/>
              <a:t>and south </a:t>
            </a:r>
            <a:r>
              <a:rPr lang="en-US" dirty="0"/>
              <a:t>toward the gold fields. Ghana’s system of government expanded as well, </a:t>
            </a:r>
            <a:r>
              <a:rPr lang="en-US" dirty="0" smtClean="0"/>
              <a:t>with subordinate </a:t>
            </a:r>
            <a:r>
              <a:rPr lang="en-US" dirty="0"/>
              <a:t>areas ruled by local governors who funneled taxes to the </a:t>
            </a:r>
            <a:r>
              <a:rPr lang="en-US" dirty="0" smtClean="0"/>
              <a:t>central </a:t>
            </a:r>
            <a:r>
              <a:rPr lang="it-IT" dirty="0" err="1" smtClean="0"/>
              <a:t>administration</a:t>
            </a:r>
            <a:r>
              <a:rPr lang="it-IT" dirty="0"/>
              <a:t>.</a:t>
            </a:r>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34</a:t>
            </a:fld>
            <a:endParaRPr lang="en-GB"/>
          </a:p>
        </p:txBody>
      </p:sp>
    </p:spTree>
    <p:extLst>
      <p:ext uri="{BB962C8B-B14F-4D97-AF65-F5344CB8AC3E}">
        <p14:creationId xmlns:p14="http://schemas.microsoft.com/office/powerpoint/2010/main" val="2319207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en-US" dirty="0"/>
              <a:t>The most important of Ghana's immediate successor states was that of </a:t>
            </a:r>
            <a:r>
              <a:rPr lang="en-US" dirty="0" smtClean="0"/>
              <a:t>the Soninke-speaking </a:t>
            </a:r>
            <a:r>
              <a:rPr lang="en-US" dirty="0" err="1"/>
              <a:t>Soso</a:t>
            </a:r>
            <a:r>
              <a:rPr lang="en-US" dirty="0"/>
              <a:t>, which was at the height of its power in the early 13th </a:t>
            </a:r>
            <a:r>
              <a:rPr lang="en-US" dirty="0" smtClean="0"/>
              <a:t>century during </a:t>
            </a:r>
            <a:r>
              <a:rPr lang="en-US" dirty="0"/>
              <a:t>the rule of </a:t>
            </a:r>
            <a:r>
              <a:rPr lang="en-US" dirty="0" err="1"/>
              <a:t>Sumanguru</a:t>
            </a:r>
            <a:r>
              <a:rPr lang="en-US" dirty="0"/>
              <a:t> </a:t>
            </a:r>
            <a:r>
              <a:rPr lang="en-US" dirty="0" err="1"/>
              <a:t>Kante</a:t>
            </a:r>
            <a:r>
              <a:rPr lang="en-US" dirty="0"/>
              <a:t>. In about 1235 </a:t>
            </a:r>
            <a:r>
              <a:rPr lang="en-US" dirty="0" err="1"/>
              <a:t>Sumaoro</a:t>
            </a:r>
            <a:r>
              <a:rPr lang="en-US" dirty="0"/>
              <a:t> was challenged by </a:t>
            </a:r>
            <a:r>
              <a:rPr lang="en-US" dirty="0" smtClean="0"/>
              <a:t>the </a:t>
            </a:r>
            <a:r>
              <a:rPr lang="en-US" dirty="0" err="1" smtClean="0"/>
              <a:t>Mandinka</a:t>
            </a:r>
            <a:r>
              <a:rPr lang="en-US" dirty="0" smtClean="0"/>
              <a:t> </a:t>
            </a:r>
            <a:r>
              <a:rPr lang="en-US" dirty="0"/>
              <a:t>people of the little state of </a:t>
            </a:r>
            <a:r>
              <a:rPr lang="en-US" dirty="0" err="1"/>
              <a:t>Kangaba</a:t>
            </a:r>
            <a:r>
              <a:rPr lang="en-US" dirty="0"/>
              <a:t> (also a former Ghana province), near </a:t>
            </a:r>
            <a:r>
              <a:rPr lang="en-US" dirty="0" smtClean="0"/>
              <a:t>the headwaters </a:t>
            </a:r>
            <a:r>
              <a:rPr lang="en-US" dirty="0"/>
              <a:t>of the Niger River. The two armies fought each other in a famous battle</a:t>
            </a:r>
            <a:r>
              <a:rPr lang="en-US" dirty="0" smtClean="0"/>
              <a:t>, which </a:t>
            </a:r>
            <a:r>
              <a:rPr lang="en-US" dirty="0"/>
              <a:t>over the centuries since then has become an important part of West African </a:t>
            </a:r>
            <a:r>
              <a:rPr lang="en-US" dirty="0" smtClean="0"/>
              <a:t>oral history</a:t>
            </a:r>
            <a:r>
              <a:rPr lang="en-US" dirty="0"/>
              <a:t>, handed down over generations by praise singers called </a:t>
            </a:r>
            <a:r>
              <a:rPr lang="en-US" i="1" dirty="0" err="1"/>
              <a:t>griots</a:t>
            </a:r>
            <a:r>
              <a:rPr lang="en-US" dirty="0"/>
              <a:t>. </a:t>
            </a:r>
            <a:r>
              <a:rPr lang="en-US" dirty="0" err="1"/>
              <a:t>Sumaoro</a:t>
            </a:r>
            <a:r>
              <a:rPr lang="en-US" dirty="0"/>
              <a:t> </a:t>
            </a:r>
            <a:r>
              <a:rPr lang="en-US" dirty="0" smtClean="0"/>
              <a:t>was defeated </a:t>
            </a:r>
            <a:r>
              <a:rPr lang="en-US" dirty="0"/>
              <a:t>and killed and the leader of the opposing force, </a:t>
            </a:r>
            <a:r>
              <a:rPr lang="en-US" dirty="0" err="1"/>
              <a:t>Sundiata</a:t>
            </a:r>
            <a:r>
              <a:rPr lang="en-US" dirty="0"/>
              <a:t> Keita (1235-1260</a:t>
            </a:r>
            <a:r>
              <a:rPr lang="en-US" dirty="0" smtClean="0"/>
              <a:t>), then </a:t>
            </a:r>
            <a:r>
              <a:rPr lang="en-US" dirty="0"/>
              <a:t>founded the Mali Empire by incorporating or conquering </a:t>
            </a:r>
            <a:r>
              <a:rPr lang="en-US" dirty="0" err="1"/>
              <a:t>Sosso</a:t>
            </a:r>
            <a:r>
              <a:rPr lang="en-US" dirty="0"/>
              <a:t> and </a:t>
            </a:r>
            <a:r>
              <a:rPr lang="en-US" dirty="0" smtClean="0"/>
              <a:t>nearby territories</a:t>
            </a:r>
            <a:r>
              <a:rPr lang="en-US" dirty="0"/>
              <a:t>. Mali repeated the achievements of Ancient Ghana on a still greater scale. </a:t>
            </a:r>
            <a:r>
              <a:rPr lang="en-US" dirty="0" smtClean="0"/>
              <a:t>Its rulers </a:t>
            </a:r>
            <a:r>
              <a:rPr lang="en-US" dirty="0"/>
              <a:t>secured of the gold-producing lands of </a:t>
            </a:r>
            <a:r>
              <a:rPr lang="en-US" dirty="0" err="1"/>
              <a:t>Bambuk</a:t>
            </a:r>
            <a:r>
              <a:rPr lang="en-US" dirty="0"/>
              <a:t> and as well as new goldfields </a:t>
            </a:r>
            <a:r>
              <a:rPr lang="en-US" dirty="0" smtClean="0"/>
              <a:t>at </a:t>
            </a:r>
            <a:r>
              <a:rPr lang="en-US" dirty="0" err="1" smtClean="0"/>
              <a:t>Bure</a:t>
            </a:r>
            <a:r>
              <a:rPr lang="en-US" dirty="0"/>
              <a:t>, ultimately controlling an extensive system of regional and long-distance trade.</a:t>
            </a:r>
          </a:p>
          <a:p>
            <a:r>
              <a:rPr lang="en-US" dirty="0"/>
              <a:t>Most subjects were engaged in agriculture, however, which was taxed through </a:t>
            </a:r>
            <a:r>
              <a:rPr lang="en-US" dirty="0" smtClean="0"/>
              <a:t>provincial governors </a:t>
            </a:r>
            <a:r>
              <a:rPr lang="en-US" dirty="0"/>
              <a:t>loyal to the </a:t>
            </a:r>
            <a:r>
              <a:rPr lang="en-US" i="1" dirty="0" err="1"/>
              <a:t>mansa</a:t>
            </a:r>
            <a:r>
              <a:rPr lang="en-US" i="1" dirty="0"/>
              <a:t> </a:t>
            </a:r>
            <a:r>
              <a:rPr lang="en-US" dirty="0"/>
              <a:t>(king) at the capital.</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35</a:t>
            </a:fld>
            <a:endParaRPr lang="en-GB"/>
          </a:p>
        </p:txBody>
      </p:sp>
    </p:spTree>
    <p:extLst>
      <p:ext uri="{BB962C8B-B14F-4D97-AF65-F5344CB8AC3E}">
        <p14:creationId xmlns:p14="http://schemas.microsoft.com/office/powerpoint/2010/main" val="1611754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en-US" dirty="0"/>
              <a:t>The Mali Empire enjoyed its greatest power and prosperity under the rule </a:t>
            </a:r>
            <a:r>
              <a:rPr lang="en-US" dirty="0" smtClean="0"/>
              <a:t>of Mansa </a:t>
            </a:r>
            <a:r>
              <a:rPr lang="en-US" dirty="0"/>
              <a:t>Kankan Musa (c. 1312-37), whose picture adorned the 14th century map </a:t>
            </a:r>
            <a:r>
              <a:rPr lang="en-US" dirty="0" smtClean="0"/>
              <a:t>I mentioned </a:t>
            </a:r>
            <a:r>
              <a:rPr lang="en-US" dirty="0"/>
              <a:t>at the beginning. The armed horsemen of Musa’s armies extended the </a:t>
            </a:r>
            <a:r>
              <a:rPr lang="en-US" dirty="0" smtClean="0"/>
              <a:t>reach of </a:t>
            </a:r>
            <a:r>
              <a:rPr lang="en-US" dirty="0"/>
              <a:t>the empire to the middle Niger region and Timbuktu, southern trading towns, </a:t>
            </a:r>
            <a:r>
              <a:rPr lang="en-US" dirty="0" smtClean="0"/>
              <a:t>northern trans-Saharan </a:t>
            </a:r>
            <a:r>
              <a:rPr lang="en-US" dirty="0"/>
              <a:t>trading cities, east to the borders of </a:t>
            </a:r>
            <a:r>
              <a:rPr lang="en-US" dirty="0" err="1"/>
              <a:t>Hausaland</a:t>
            </a:r>
            <a:r>
              <a:rPr lang="en-US" dirty="0"/>
              <a:t> (present-day </a:t>
            </a:r>
            <a:r>
              <a:rPr lang="en-US" dirty="0" smtClean="0"/>
              <a:t>northern Nigeria</a:t>
            </a:r>
            <a:r>
              <a:rPr lang="en-US" dirty="0"/>
              <a:t>), and west nearly to the Atlantic coast. Mansa Musa enclosed this huge </a:t>
            </a:r>
            <a:r>
              <a:rPr lang="en-US" dirty="0" smtClean="0"/>
              <a:t>portion of </a:t>
            </a:r>
            <a:r>
              <a:rPr lang="en-US" dirty="0"/>
              <a:t>the Western Sudan within a single system of law and order, guaranteeing safety </a:t>
            </a:r>
            <a:r>
              <a:rPr lang="en-US" dirty="0" smtClean="0"/>
              <a:t>for traders </a:t>
            </a:r>
            <a:r>
              <a:rPr lang="en-US" dirty="0"/>
              <a:t>and travelers. In the 14th century some two-thirds of the gold in Europe and </a:t>
            </a:r>
            <a:r>
              <a:rPr lang="en-US" dirty="0" smtClean="0"/>
              <a:t>the Middle </a:t>
            </a:r>
            <a:r>
              <a:rPr lang="en-US" dirty="0"/>
              <a:t>East came from the Western Sudan, carried over the Sahara and then to </a:t>
            </a:r>
            <a:r>
              <a:rPr lang="en-US" dirty="0" smtClean="0"/>
              <a:t>the Mediterranean</a:t>
            </a:r>
            <a:r>
              <a:rPr lang="en-US" dirty="0"/>
              <a:t>, and Mali was now recognized as a world power. Under Mansa Musa</a:t>
            </a:r>
            <a:r>
              <a:rPr lang="en-US" dirty="0" smtClean="0"/>
              <a:t>, Mali's </a:t>
            </a:r>
            <a:r>
              <a:rPr lang="en-US" dirty="0"/>
              <a:t>ambassadors were established in Morocco, Egypt and elsewhere, while </a:t>
            </a:r>
            <a:r>
              <a:rPr lang="en-US" dirty="0" smtClean="0"/>
              <a:t>North African </a:t>
            </a:r>
            <a:r>
              <a:rPr lang="en-US" dirty="0"/>
              <a:t>and Egyptian scholars visited Mali’s capital.</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36</a:t>
            </a:fld>
            <a:endParaRPr lang="en-GB"/>
          </a:p>
        </p:txBody>
      </p:sp>
    </p:spTree>
    <p:extLst>
      <p:ext uri="{BB962C8B-B14F-4D97-AF65-F5344CB8AC3E}">
        <p14:creationId xmlns:p14="http://schemas.microsoft.com/office/powerpoint/2010/main" val="1872253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Autofit/>
          </a:bodyPr>
          <a:lstStyle/>
          <a:p>
            <a:pPr marL="0" indent="0">
              <a:buNone/>
            </a:pPr>
            <a:r>
              <a:rPr lang="en-US" sz="1600" dirty="0" smtClean="0"/>
              <a:t>In an era of tenuous long-distance communications, and on a continent with low population densities, it was difficult to hold a large empire together. After about 1400, rebellions in Mali’s provinces started to become successful, and the Empire shrunk and weakened. But even as its political power declined, the Mali empire, which was about 200 years old at this point, still commanded respect and fame, especially among tributary states founded by its warriors. In its diminished form, Mali remained viable, but ever weaker, through nearly two more centuries, coexisting with the new ascendant power, </a:t>
            </a:r>
            <a:r>
              <a:rPr lang="it-IT" sz="1600" dirty="0" err="1" smtClean="0"/>
              <a:t>Songhay</a:t>
            </a:r>
            <a:r>
              <a:rPr lang="it-IT" sz="1600" dirty="0" smtClean="0"/>
              <a:t>. </a:t>
            </a:r>
            <a:r>
              <a:rPr lang="en-US" sz="1600" dirty="0"/>
              <a:t>The </a:t>
            </a:r>
            <a:r>
              <a:rPr lang="en-US" sz="1600" dirty="0" err="1"/>
              <a:t>Songhay</a:t>
            </a:r>
            <a:r>
              <a:rPr lang="en-US" sz="1600" dirty="0"/>
              <a:t> people established themselves at the Niger River trading city of </a:t>
            </a:r>
            <a:r>
              <a:rPr lang="en-US" sz="1600" dirty="0" err="1" smtClean="0"/>
              <a:t>Gao</a:t>
            </a:r>
            <a:r>
              <a:rPr lang="en-US" sz="1600" dirty="0" smtClean="0"/>
              <a:t> at </a:t>
            </a:r>
            <a:r>
              <a:rPr lang="en-US" sz="1600" dirty="0"/>
              <a:t>the beginning of the 7th century, dominating the previous inhabitants. The </a:t>
            </a:r>
            <a:r>
              <a:rPr lang="en-US" sz="1600" dirty="0" smtClean="0"/>
              <a:t>settlers were </a:t>
            </a:r>
            <a:r>
              <a:rPr lang="en-US" sz="1600" dirty="0"/>
              <a:t>enterprising traders and welcomed Berber merchants who came from the north</a:t>
            </a:r>
            <a:r>
              <a:rPr lang="en-US" sz="1600" dirty="0" smtClean="0"/>
              <a:t>. Over </a:t>
            </a:r>
            <a:r>
              <a:rPr lang="en-US" sz="1600" dirty="0"/>
              <a:t>time, </a:t>
            </a:r>
            <a:r>
              <a:rPr lang="en-US" sz="1600" dirty="0" err="1"/>
              <a:t>Songhay</a:t>
            </a:r>
            <a:r>
              <a:rPr lang="en-US" sz="1600" dirty="0"/>
              <a:t> market-centers prospered and grew. By the 14th century, </a:t>
            </a:r>
            <a:r>
              <a:rPr lang="en-US" sz="1600" dirty="0" err="1"/>
              <a:t>Gao</a:t>
            </a:r>
            <a:r>
              <a:rPr lang="en-US" sz="1600" dirty="0"/>
              <a:t> was </a:t>
            </a:r>
            <a:r>
              <a:rPr lang="en-US" sz="1600" dirty="0" smtClean="0"/>
              <a:t>so valuable </a:t>
            </a:r>
            <a:r>
              <a:rPr lang="en-US" sz="1600" dirty="0"/>
              <a:t>that the great Mali ruler, Mansa Musa, sent out his generals and armies to bring</a:t>
            </a:r>
          </a:p>
          <a:p>
            <a:pPr marL="0" indent="0">
              <a:buNone/>
            </a:pPr>
            <a:r>
              <a:rPr lang="en-US" sz="1600" dirty="0"/>
              <a:t>it within the Mali Empire. But Mali's control of </a:t>
            </a:r>
            <a:r>
              <a:rPr lang="en-US" sz="1600" dirty="0" err="1"/>
              <a:t>Gao</a:t>
            </a:r>
            <a:r>
              <a:rPr lang="en-US" sz="1600" dirty="0"/>
              <a:t> lasted only about fifty years, </a:t>
            </a:r>
            <a:r>
              <a:rPr lang="en-US" sz="1600" dirty="0" smtClean="0"/>
              <a:t>ending when </a:t>
            </a:r>
            <a:r>
              <a:rPr lang="en-US" sz="1600" dirty="0" err="1"/>
              <a:t>Gao</a:t>
            </a:r>
            <a:r>
              <a:rPr lang="en-US" sz="1600" dirty="0"/>
              <a:t> won its independence in 1375. By the 16th century, the </a:t>
            </a:r>
            <a:r>
              <a:rPr lang="en-US" sz="1600" dirty="0" err="1"/>
              <a:t>Songhay</a:t>
            </a:r>
            <a:r>
              <a:rPr lang="en-US" sz="1600" dirty="0"/>
              <a:t> state </a:t>
            </a:r>
            <a:r>
              <a:rPr lang="en-US" sz="1600" dirty="0" smtClean="0"/>
              <a:t>had become </a:t>
            </a:r>
            <a:r>
              <a:rPr lang="en-US" sz="1600" dirty="0"/>
              <a:t>the largest ever in tropical Africa before the European conquest. Its </a:t>
            </a:r>
            <a:r>
              <a:rPr lang="en-US" sz="1600" dirty="0" smtClean="0"/>
              <a:t>strength derived </a:t>
            </a:r>
            <a:r>
              <a:rPr lang="en-US" sz="1600" dirty="0"/>
              <a:t>from </a:t>
            </a:r>
            <a:r>
              <a:rPr lang="en-US" sz="1600" dirty="0" err="1"/>
              <a:t>Songhay’s</a:t>
            </a:r>
            <a:r>
              <a:rPr lang="en-US" sz="1600" dirty="0"/>
              <a:t> favorable position along the Niger River, which provided </a:t>
            </a:r>
            <a:r>
              <a:rPr lang="en-US" sz="1600" dirty="0" smtClean="0"/>
              <a:t>means of </a:t>
            </a:r>
            <a:r>
              <a:rPr lang="en-US" sz="1600" dirty="0"/>
              <a:t>communication and trade; the prosperity of commercial cities like </a:t>
            </a:r>
            <a:r>
              <a:rPr lang="en-US" sz="1600" dirty="0" err="1"/>
              <a:t>Gao</a:t>
            </a:r>
            <a:r>
              <a:rPr lang="en-US" sz="1600" dirty="0"/>
              <a:t>, Timbuktu </a:t>
            </a:r>
            <a:r>
              <a:rPr lang="en-US" sz="1600" dirty="0" smtClean="0"/>
              <a:t>and </a:t>
            </a:r>
            <a:r>
              <a:rPr lang="en-US" sz="1600" dirty="0" err="1" smtClean="0"/>
              <a:t>Jenne</a:t>
            </a:r>
            <a:r>
              <a:rPr lang="en-US" sz="1600" dirty="0"/>
              <a:t>; and good leadership, especially under the famous ruler Sunni Ali</a:t>
            </a:r>
            <a:endParaRPr lang="it-IT" sz="1600"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37</a:t>
            </a:fld>
            <a:endParaRPr lang="en-GB"/>
          </a:p>
        </p:txBody>
      </p:sp>
    </p:spTree>
    <p:extLst>
      <p:ext uri="{BB962C8B-B14F-4D97-AF65-F5344CB8AC3E}">
        <p14:creationId xmlns:p14="http://schemas.microsoft.com/office/powerpoint/2010/main" val="2043770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But the end of the </a:t>
            </a:r>
            <a:r>
              <a:rPr lang="en-US" dirty="0" err="1"/>
              <a:t>Songhay</a:t>
            </a:r>
            <a:r>
              <a:rPr lang="en-US" dirty="0"/>
              <a:t> Empire came with an </a:t>
            </a:r>
            <a:r>
              <a:rPr lang="en-US" dirty="0" smtClean="0"/>
              <a:t>attack from </a:t>
            </a:r>
            <a:r>
              <a:rPr lang="en-US" dirty="0"/>
              <a:t>the north. In 1582, in an attempt to exert control over the gold trade, the sultan </a:t>
            </a:r>
            <a:r>
              <a:rPr lang="en-US" dirty="0" smtClean="0"/>
              <a:t>of Morocco </a:t>
            </a:r>
            <a:r>
              <a:rPr lang="en-US" dirty="0"/>
              <a:t>sent a force to seize the salt-deposits located in the north of the </a:t>
            </a:r>
            <a:r>
              <a:rPr lang="en-US" dirty="0" err="1" smtClean="0"/>
              <a:t>Songhay</a:t>
            </a:r>
            <a:r>
              <a:rPr lang="en-US" dirty="0" smtClean="0"/>
              <a:t> Empire</a:t>
            </a:r>
            <a:r>
              <a:rPr lang="en-US" dirty="0"/>
              <a:t>. The Moroccan troops were armed with a weapon not seen before on </a:t>
            </a:r>
            <a:r>
              <a:rPr lang="en-US" dirty="0" smtClean="0"/>
              <a:t>the battlefields </a:t>
            </a:r>
            <a:r>
              <a:rPr lang="en-US" dirty="0"/>
              <a:t>of the Western Sudan, an early form of musket called an </a:t>
            </a:r>
            <a:r>
              <a:rPr lang="en-US" i="1" dirty="0" err="1"/>
              <a:t>arquebus</a:t>
            </a:r>
            <a:r>
              <a:rPr lang="en-US" dirty="0"/>
              <a:t>. </a:t>
            </a:r>
            <a:r>
              <a:rPr lang="en-US" dirty="0" smtClean="0"/>
              <a:t>This skirmish </a:t>
            </a:r>
            <a:r>
              <a:rPr lang="en-US" dirty="0"/>
              <a:t>in a remote part of the empire opened a war with Morocco which </a:t>
            </a:r>
            <a:r>
              <a:rPr lang="en-US" dirty="0" smtClean="0"/>
              <a:t>proved disastrous </a:t>
            </a:r>
            <a:r>
              <a:rPr lang="en-US" dirty="0"/>
              <a:t>for </a:t>
            </a:r>
            <a:r>
              <a:rPr lang="en-US" dirty="0" err="1"/>
              <a:t>Songhay</a:t>
            </a:r>
            <a:r>
              <a:rPr lang="en-US" dirty="0"/>
              <a:t>. At the same time as it was fighting Moroccan expansion, </a:t>
            </a:r>
            <a:r>
              <a:rPr lang="en-US" dirty="0" smtClean="0"/>
              <a:t>many of </a:t>
            </a:r>
            <a:r>
              <a:rPr lang="en-US" dirty="0" err="1"/>
              <a:t>Songhay's</a:t>
            </a:r>
            <a:r>
              <a:rPr lang="en-US" dirty="0"/>
              <a:t> subject peoples broke away from the empire. The Moroccan success </a:t>
            </a:r>
            <a:r>
              <a:rPr lang="en-US" dirty="0" smtClean="0"/>
              <a:t>turned out </a:t>
            </a:r>
            <a:r>
              <a:rPr lang="en-US" dirty="0"/>
              <a:t>to be limited, keeping Timbuktu and </a:t>
            </a:r>
            <a:r>
              <a:rPr lang="en-US" dirty="0" err="1"/>
              <a:t>Gao</a:t>
            </a:r>
            <a:r>
              <a:rPr lang="en-US" dirty="0"/>
              <a:t> but not strong enough to rule the </a:t>
            </a:r>
            <a:r>
              <a:rPr lang="en-US" dirty="0" smtClean="0"/>
              <a:t>former empire</a:t>
            </a:r>
            <a:r>
              <a:rPr lang="en-US" dirty="0"/>
              <a:t>, which broke into smaller kingdoms and chieftaincies. Islam continued to </a:t>
            </a:r>
            <a:r>
              <a:rPr lang="en-US" dirty="0" smtClean="0"/>
              <a:t>expand even </a:t>
            </a:r>
            <a:r>
              <a:rPr lang="en-US" dirty="0"/>
              <a:t>after the eclipse of the </a:t>
            </a:r>
            <a:r>
              <a:rPr lang="en-US" dirty="0" err="1"/>
              <a:t>Songhay</a:t>
            </a:r>
            <a:r>
              <a:rPr lang="en-US" dirty="0"/>
              <a:t> Empire. Similarly, trans-Saharan trade continued</a:t>
            </a:r>
            <a:r>
              <a:rPr lang="en-US" dirty="0" smtClean="0"/>
              <a:t>, joined </a:t>
            </a:r>
            <a:r>
              <a:rPr lang="en-US" dirty="0"/>
              <a:t>after about 1500 by the expanding European slave trade on the Atlantic coast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38</a:t>
            </a:fld>
            <a:endParaRPr lang="en-GB"/>
          </a:p>
        </p:txBody>
      </p:sp>
    </p:spTree>
    <p:extLst>
      <p:ext uri="{BB962C8B-B14F-4D97-AF65-F5344CB8AC3E}">
        <p14:creationId xmlns:p14="http://schemas.microsoft.com/office/powerpoint/2010/main" val="32496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en-US" dirty="0"/>
              <a:t>Alawi / </a:t>
            </a:r>
            <a:r>
              <a:rPr lang="en-US" dirty="0" err="1"/>
              <a:t>Alaouite</a:t>
            </a:r>
            <a:r>
              <a:rPr lang="en-US" dirty="0"/>
              <a:t> </a:t>
            </a:r>
            <a:r>
              <a:rPr lang="en-US" dirty="0" smtClean="0"/>
              <a:t>Dynasty AD </a:t>
            </a:r>
            <a:r>
              <a:rPr lang="en-US" dirty="0"/>
              <a:t>1664 - Present Day</a:t>
            </a:r>
          </a:p>
          <a:p>
            <a:pPr marL="0" indent="0">
              <a:buNone/>
            </a:pPr>
            <a:r>
              <a:rPr lang="en-US" dirty="0"/>
              <a:t>The modern kingdom of Morocco is located on the north-west African coastline, bordered by </a:t>
            </a:r>
            <a:r>
              <a:rPr lang="en-US" dirty="0">
                <a:hlinkClick r:id="rId3"/>
              </a:rPr>
              <a:t>Algeria</a:t>
            </a:r>
            <a:r>
              <a:rPr lang="en-US" dirty="0"/>
              <a:t> to the east, and Western Sahara to the south. It also controls the southern straits of Gibraltar, making it the closest point in Africa to </a:t>
            </a:r>
            <a:r>
              <a:rPr lang="en-US" dirty="0">
                <a:hlinkClick r:id="rId4"/>
              </a:rPr>
              <a:t>Spain</a:t>
            </a:r>
            <a:r>
              <a:rPr lang="en-US" dirty="0"/>
              <a:t>. The kingdom retains its capital at Rabat, although its best-known city (and largest) is probably Casablanca.</a:t>
            </a:r>
          </a:p>
          <a:p>
            <a:pPr marL="0" indent="0">
              <a:buNone/>
            </a:pPr>
            <a:r>
              <a:rPr lang="en-US" dirty="0"/>
              <a:t>The Alawi (</a:t>
            </a:r>
            <a:r>
              <a:rPr lang="en-US" dirty="0" err="1"/>
              <a:t>Alaouites</a:t>
            </a:r>
            <a:r>
              <a:rPr lang="en-US" dirty="0"/>
              <a:t>) were natives of southern Morocco. Initially they ruled only in </a:t>
            </a:r>
            <a:r>
              <a:rPr lang="en-US" dirty="0" err="1"/>
              <a:t>Tafilalt</a:t>
            </a:r>
            <a:r>
              <a:rPr lang="en-US" dirty="0"/>
              <a:t> (in the central eastern region of the country) and some parts of southern Morocco, following the death of Ahmad I al-Mansur which allowed the country to slip into anarchy. Completing a process begun by his father, </a:t>
            </a:r>
            <a:r>
              <a:rPr lang="en-US" dirty="0" err="1"/>
              <a:t>Mulay</a:t>
            </a:r>
            <a:r>
              <a:rPr lang="en-US" dirty="0"/>
              <a:t> Al-Rashid united the country under a single ruler and ended any opposition. The dynasty claims the same line of descent as the tenth century </a:t>
            </a:r>
            <a:r>
              <a:rPr lang="en-US" dirty="0" err="1">
                <a:hlinkClick r:id="rId5"/>
              </a:rPr>
              <a:t>Fatamids</a:t>
            </a:r>
            <a:r>
              <a:rPr lang="en-US" dirty="0"/>
              <a:t> of Tunisia, from Ali </a:t>
            </a:r>
            <a:r>
              <a:rPr lang="en-US" dirty="0" err="1"/>
              <a:t>ibn</a:t>
            </a:r>
            <a:r>
              <a:rPr lang="en-US" dirty="0"/>
              <a:t> </a:t>
            </a:r>
            <a:r>
              <a:rPr lang="en-US" dirty="0" err="1"/>
              <a:t>Abi</a:t>
            </a:r>
            <a:r>
              <a:rPr lang="en-US" dirty="0"/>
              <a:t> </a:t>
            </a:r>
            <a:r>
              <a:rPr lang="en-US" dirty="0" err="1"/>
              <a:t>Talib</a:t>
            </a:r>
            <a:r>
              <a:rPr lang="en-US" dirty="0"/>
              <a:t> (the </a:t>
            </a:r>
            <a:r>
              <a:rPr lang="en-US" dirty="0" err="1">
                <a:hlinkClick r:id="rId6"/>
              </a:rPr>
              <a:t>Rashidun</a:t>
            </a:r>
            <a:r>
              <a:rPr lang="en-US" dirty="0"/>
              <a:t> caliph of 656-661) and his wife, Fatima</a:t>
            </a:r>
            <a:r>
              <a:rPr lang="en-US" dirty="0" smtClean="0"/>
              <a:t>. […] </a:t>
            </a:r>
            <a:endParaRPr lang="en-US"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39</a:t>
            </a:fld>
            <a:endParaRPr lang="en-GB"/>
          </a:p>
        </p:txBody>
      </p:sp>
    </p:spTree>
    <p:extLst>
      <p:ext uri="{BB962C8B-B14F-4D97-AF65-F5344CB8AC3E}">
        <p14:creationId xmlns:p14="http://schemas.microsoft.com/office/powerpoint/2010/main" val="315292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Impero ottomano</a:t>
            </a:r>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17638"/>
            <a:ext cx="6907346" cy="49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168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268760"/>
            <a:ext cx="8219256" cy="4709120"/>
          </a:xfrm>
        </p:spPr>
        <p:txBody>
          <a:bodyPr>
            <a:normAutofit fontScale="25000" lnSpcReduction="20000"/>
          </a:bodyPr>
          <a:lstStyle/>
          <a:p>
            <a:pPr fontAlgn="t"/>
            <a:r>
              <a:rPr lang="en-US" sz="7200" dirty="0">
                <a:hlinkClick r:id="rId3"/>
              </a:rPr>
              <a:t>Algiers</a:t>
            </a:r>
            <a:r>
              <a:rPr lang="en-US" sz="7200" dirty="0"/>
              <a:t> is annexed by </a:t>
            </a:r>
            <a:r>
              <a:rPr lang="en-US" sz="7200" dirty="0">
                <a:hlinkClick r:id="rId4"/>
              </a:rPr>
              <a:t>France</a:t>
            </a:r>
            <a:r>
              <a:rPr lang="en-US" sz="7200" dirty="0"/>
              <a:t> and created a colony. Sultan </a:t>
            </a:r>
            <a:r>
              <a:rPr lang="en-US" sz="7200" dirty="0" err="1"/>
              <a:t>Abderrahmane</a:t>
            </a:r>
            <a:r>
              <a:rPr lang="en-US" sz="7200" dirty="0"/>
              <a:t> supports the resistance movement to this occupation, encouraging Algerian Islamic scholar Abd-el-Kader to fight the European invaders. The sultan is also called upon by the inhabitants of the Algerian city of </a:t>
            </a:r>
            <a:r>
              <a:rPr lang="en-US" sz="7200" dirty="0" err="1"/>
              <a:t>Tlemcen</a:t>
            </a:r>
            <a:r>
              <a:rPr lang="en-US" sz="7200" dirty="0"/>
              <a:t> to invade and protect it from the French. This he does, and his nephew, Prince </a:t>
            </a:r>
            <a:r>
              <a:rPr lang="en-US" sz="7200" dirty="0" err="1"/>
              <a:t>Moulay</a:t>
            </a:r>
            <a:r>
              <a:rPr lang="en-US" sz="7200" dirty="0"/>
              <a:t> Ali, is named caliph of </a:t>
            </a:r>
            <a:r>
              <a:rPr lang="en-US" sz="7200" dirty="0" err="1"/>
              <a:t>Tlemcen</a:t>
            </a:r>
            <a:r>
              <a:rPr lang="en-US" sz="7200" dirty="0" smtClean="0"/>
              <a:t>. </a:t>
            </a:r>
            <a:r>
              <a:rPr lang="it-IT" sz="7200" dirty="0" smtClean="0"/>
              <a:t>1859 – 1860: </a:t>
            </a:r>
            <a:r>
              <a:rPr lang="en-US" sz="7200" dirty="0" smtClean="0"/>
              <a:t>The </a:t>
            </a:r>
            <a:r>
              <a:rPr lang="en-US" sz="7200" dirty="0"/>
              <a:t>Spanish-Moroccan War, or African War, begins with a disagreement over the </a:t>
            </a:r>
            <a:r>
              <a:rPr lang="en-US" sz="7200" dirty="0">
                <a:hlinkClick r:id="rId5"/>
              </a:rPr>
              <a:t>Spanish</a:t>
            </a:r>
            <a:r>
              <a:rPr lang="en-US" sz="7200" dirty="0"/>
              <a:t>-controlled coastal city of Ceuta. The Moroccan forces accept defeat after the Battle of </a:t>
            </a:r>
            <a:r>
              <a:rPr lang="en-US" sz="7200" dirty="0" err="1"/>
              <a:t>Tetuan</a:t>
            </a:r>
            <a:r>
              <a:rPr lang="en-US" sz="7200" dirty="0" smtClean="0"/>
              <a:t>. </a:t>
            </a:r>
            <a:r>
              <a:rPr lang="en-US" sz="7200" dirty="0"/>
              <a:t>[…] </a:t>
            </a:r>
            <a:r>
              <a:rPr lang="en-US" sz="7200" dirty="0" smtClean="0"/>
              <a:t>1912: Under </a:t>
            </a:r>
            <a:r>
              <a:rPr lang="en-US" sz="7200" dirty="0"/>
              <a:t>the terms of the Treaty of Fez, Morocco becomes a </a:t>
            </a:r>
            <a:r>
              <a:rPr lang="en-US" sz="7200" dirty="0">
                <a:hlinkClick r:id="rId4"/>
              </a:rPr>
              <a:t>French</a:t>
            </a:r>
            <a:r>
              <a:rPr lang="en-US" sz="7200" dirty="0"/>
              <a:t> Protectorate, with a small protectorate of northern territories near the Straits of Gibraltar remaining under </a:t>
            </a:r>
            <a:r>
              <a:rPr lang="en-US" sz="7200" dirty="0">
                <a:hlinkClick r:id="rId5"/>
              </a:rPr>
              <a:t>Spanish</a:t>
            </a:r>
            <a:r>
              <a:rPr lang="en-US" sz="7200" dirty="0"/>
              <a:t> control</a:t>
            </a:r>
            <a:r>
              <a:rPr lang="en-US" sz="7200" dirty="0" smtClean="0"/>
              <a:t>. </a:t>
            </a:r>
            <a:r>
              <a:rPr lang="en-US" sz="7200" dirty="0"/>
              <a:t>1956: Morocco gains independence from </a:t>
            </a:r>
            <a:r>
              <a:rPr lang="en-US" sz="7200" dirty="0">
                <a:hlinkClick r:id="rId4"/>
              </a:rPr>
              <a:t>France</a:t>
            </a:r>
            <a:r>
              <a:rPr lang="en-US" sz="7200" dirty="0"/>
              <a:t> and </a:t>
            </a:r>
            <a:r>
              <a:rPr lang="en-US" sz="7200" dirty="0">
                <a:hlinkClick r:id="rId5"/>
              </a:rPr>
              <a:t>Spain</a:t>
            </a:r>
            <a:r>
              <a:rPr lang="en-US" sz="7200" dirty="0"/>
              <a:t>. The following year, Sultan Mohammed drops his traditional title in </a:t>
            </a:r>
            <a:r>
              <a:rPr lang="en-US" sz="7200" dirty="0" err="1"/>
              <a:t>favour</a:t>
            </a:r>
            <a:r>
              <a:rPr lang="en-US" sz="7200" dirty="0"/>
              <a:t> of calling himself </a:t>
            </a:r>
            <a:r>
              <a:rPr lang="en-US" sz="7200" dirty="0" err="1"/>
              <a:t>malik</a:t>
            </a:r>
            <a:r>
              <a:rPr lang="en-US" sz="7200" dirty="0"/>
              <a:t>, or king of Morocco. Mohammed also captures Spanish Sahara during the Ifni War (which is known as the Forgotten War in Spain</a:t>
            </a:r>
            <a:r>
              <a:rPr lang="en-US" sz="7200" dirty="0" smtClean="0"/>
              <a:t>). […] 1963: Moroccan-Algerian war, settled by an agreement in 1972. </a:t>
            </a:r>
            <a:r>
              <a:rPr lang="en-US" sz="7200" dirty="0"/>
              <a:t>[…] </a:t>
            </a:r>
            <a:r>
              <a:rPr lang="en-US" sz="7200" dirty="0" smtClean="0"/>
              <a:t>2011: A </a:t>
            </a:r>
            <a:r>
              <a:rPr lang="en-US" sz="7200" dirty="0"/>
              <a:t>wave of popular protests against a deeply unpopular and dictatorial government in </a:t>
            </a:r>
            <a:r>
              <a:rPr lang="en-US" sz="7200" dirty="0">
                <a:hlinkClick r:id="rId6"/>
              </a:rPr>
              <a:t>Tunisia</a:t>
            </a:r>
            <a:r>
              <a:rPr lang="en-US" sz="7200" dirty="0"/>
              <a:t> forces the president to flee the country, paving the way for fresh elections and a new start. The protests strike a chord in Arabs across North Africa and the Middle East, and similar protests are triggered in </a:t>
            </a:r>
            <a:r>
              <a:rPr lang="en-US" sz="7200" dirty="0">
                <a:hlinkClick r:id="rId7"/>
              </a:rPr>
              <a:t>Bahrain</a:t>
            </a:r>
            <a:r>
              <a:rPr lang="en-US" sz="7200" dirty="0"/>
              <a:t>, </a:t>
            </a:r>
            <a:r>
              <a:rPr lang="en-US" sz="7200" dirty="0">
                <a:hlinkClick r:id="rId8"/>
              </a:rPr>
              <a:t>Egypt</a:t>
            </a:r>
            <a:r>
              <a:rPr lang="en-US" sz="7200" dirty="0"/>
              <a:t>, </a:t>
            </a:r>
            <a:r>
              <a:rPr lang="en-US" sz="7200" dirty="0">
                <a:hlinkClick r:id="rId9"/>
              </a:rPr>
              <a:t>Libya</a:t>
            </a:r>
            <a:r>
              <a:rPr lang="en-US" sz="7200" dirty="0"/>
              <a:t>, Morocco, </a:t>
            </a:r>
            <a:r>
              <a:rPr lang="en-US" sz="7200" dirty="0">
                <a:hlinkClick r:id="rId10"/>
              </a:rPr>
              <a:t>Syria</a:t>
            </a:r>
            <a:r>
              <a:rPr lang="en-US" sz="7200" dirty="0"/>
              <a:t> and Yemen. Morocco's protests are much less forceful than in some places, with the king enjoying a strong following amongst his people. Force is not used to quell the protests, with the police being told to keep a low profile, and constitutional reform is promised by the king.</a:t>
            </a:r>
            <a:endParaRPr lang="it-IT" sz="7200"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40</a:t>
            </a:fld>
            <a:endParaRPr lang="en-GB"/>
          </a:p>
        </p:txBody>
      </p:sp>
    </p:spTree>
    <p:extLst>
      <p:ext uri="{BB962C8B-B14F-4D97-AF65-F5344CB8AC3E}">
        <p14:creationId xmlns:p14="http://schemas.microsoft.com/office/powerpoint/2010/main" val="2256705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183" y="620688"/>
            <a:ext cx="5760641"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8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en-GB" dirty="0" err="1" smtClean="0"/>
              <a:t>Storia</a:t>
            </a:r>
            <a:r>
              <a:rPr lang="en-GB" dirty="0" smtClean="0"/>
              <a:t> </a:t>
            </a:r>
            <a:r>
              <a:rPr lang="en-GB" dirty="0" err="1" smtClean="0"/>
              <a:t>dell’America</a:t>
            </a:r>
            <a:r>
              <a:rPr lang="en-GB" dirty="0" smtClean="0"/>
              <a:t> Latina</a:t>
            </a:r>
            <a:endParaRPr lang="en-GB" dirty="0"/>
          </a:p>
        </p:txBody>
      </p:sp>
      <p:sp>
        <p:nvSpPr>
          <p:cNvPr id="3" name="Segnaposto contenuto 2"/>
          <p:cNvSpPr>
            <a:spLocks noGrp="1"/>
          </p:cNvSpPr>
          <p:nvPr>
            <p:ph idx="1"/>
          </p:nvPr>
        </p:nvSpPr>
        <p:spPr>
          <a:xfrm>
            <a:off x="457200" y="1052736"/>
            <a:ext cx="8229600" cy="5073427"/>
          </a:xfrm>
        </p:spPr>
        <p:txBody>
          <a:bodyPr>
            <a:normAutofit fontScale="92500" lnSpcReduction="10000"/>
          </a:bodyPr>
          <a:lstStyle/>
          <a:p>
            <a:r>
              <a:rPr lang="en-GB" dirty="0" smtClean="0"/>
              <a:t>Le </a:t>
            </a:r>
            <a:r>
              <a:rPr lang="en-GB" dirty="0" err="1" smtClean="0"/>
              <a:t>indipendenze</a:t>
            </a:r>
            <a:r>
              <a:rPr lang="en-GB" dirty="0" smtClean="0"/>
              <a:t> </a:t>
            </a:r>
            <a:r>
              <a:rPr lang="en-GB" dirty="0" err="1" smtClean="0"/>
              <a:t>latino-americane</a:t>
            </a:r>
            <a:r>
              <a:rPr lang="en-GB" dirty="0" smtClean="0"/>
              <a:t> (1806-1825):</a:t>
            </a:r>
          </a:p>
          <a:p>
            <a:pPr lvl="2"/>
            <a:r>
              <a:rPr lang="en-GB" dirty="0" smtClean="0"/>
              <a:t>Bolivia, 1809-1825</a:t>
            </a:r>
          </a:p>
          <a:p>
            <a:pPr lvl="2"/>
            <a:r>
              <a:rPr lang="en-GB" dirty="0" err="1" smtClean="0"/>
              <a:t>Messico</a:t>
            </a:r>
            <a:r>
              <a:rPr lang="en-GB" smtClean="0"/>
              <a:t>, 1810-1821</a:t>
            </a:r>
            <a:endParaRPr lang="en-GB" dirty="0" smtClean="0"/>
          </a:p>
          <a:p>
            <a:pPr lvl="2"/>
            <a:r>
              <a:rPr lang="en-GB" dirty="0" smtClean="0"/>
              <a:t>Paraguay, 1811</a:t>
            </a:r>
          </a:p>
          <a:p>
            <a:pPr lvl="2"/>
            <a:r>
              <a:rPr lang="en-GB" dirty="0" smtClean="0"/>
              <a:t>Uruguay, 1811</a:t>
            </a:r>
          </a:p>
          <a:p>
            <a:pPr lvl="2"/>
            <a:r>
              <a:rPr lang="en-GB" dirty="0" smtClean="0"/>
              <a:t>Argentina, 1816</a:t>
            </a:r>
          </a:p>
          <a:p>
            <a:pPr lvl="2"/>
            <a:r>
              <a:rPr lang="en-GB" dirty="0" err="1" smtClean="0"/>
              <a:t>Cile</a:t>
            </a:r>
            <a:r>
              <a:rPr lang="en-GB" dirty="0" smtClean="0"/>
              <a:t>, 1818</a:t>
            </a:r>
          </a:p>
          <a:p>
            <a:pPr lvl="2"/>
            <a:r>
              <a:rPr lang="en-GB" dirty="0"/>
              <a:t>Colombia, 1820</a:t>
            </a:r>
          </a:p>
          <a:p>
            <a:pPr lvl="2"/>
            <a:r>
              <a:rPr lang="en-GB" dirty="0" smtClean="0"/>
              <a:t>Venezuela, 1821</a:t>
            </a:r>
          </a:p>
          <a:p>
            <a:pPr lvl="2"/>
            <a:r>
              <a:rPr lang="en-GB" dirty="0" err="1" smtClean="0"/>
              <a:t>Perù</a:t>
            </a:r>
            <a:r>
              <a:rPr lang="en-GB" dirty="0" smtClean="0"/>
              <a:t>, 1821</a:t>
            </a:r>
          </a:p>
          <a:p>
            <a:pPr lvl="2"/>
            <a:r>
              <a:rPr lang="en-GB" dirty="0" err="1" smtClean="0"/>
              <a:t>Brasile</a:t>
            </a:r>
            <a:r>
              <a:rPr lang="en-GB" dirty="0" smtClean="0"/>
              <a:t>, 1822</a:t>
            </a:r>
          </a:p>
          <a:p>
            <a:pPr lvl="2"/>
            <a:r>
              <a:rPr lang="en-GB" dirty="0" smtClean="0"/>
              <a:t>Ecuador, 1822</a:t>
            </a:r>
          </a:p>
          <a:p>
            <a:pPr lvl="2"/>
            <a:r>
              <a:rPr lang="en-GB" dirty="0" smtClean="0"/>
              <a:t>Cuba, 1899-1901</a:t>
            </a:r>
          </a:p>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42</a:t>
            </a:fld>
            <a:endParaRPr lang="en-GB"/>
          </a:p>
        </p:txBody>
      </p:sp>
    </p:spTree>
    <p:extLst>
      <p:ext uri="{BB962C8B-B14F-4D97-AF65-F5344CB8AC3E}">
        <p14:creationId xmlns:p14="http://schemas.microsoft.com/office/powerpoint/2010/main" val="1198132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27984" y="274638"/>
            <a:ext cx="4258816" cy="791308"/>
          </a:xfrm>
        </p:spPr>
        <p:txBody>
          <a:bodyPr>
            <a:normAutofit/>
          </a:bodyPr>
          <a:lstStyle/>
          <a:p>
            <a:endParaRPr lang="it-IT" sz="1200"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43</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546" y="1124743"/>
            <a:ext cx="4332919" cy="514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065946"/>
            <a:ext cx="3782194" cy="520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ottomano</a:t>
            </a:r>
            <a:endParaRPr lang="it-IT" dirty="0"/>
          </a:p>
        </p:txBody>
      </p:sp>
      <p:sp>
        <p:nvSpPr>
          <p:cNvPr id="3" name="Segnaposto contenuto 2"/>
          <p:cNvSpPr>
            <a:spLocks noGrp="1"/>
          </p:cNvSpPr>
          <p:nvPr>
            <p:ph idx="1"/>
          </p:nvPr>
        </p:nvSpPr>
        <p:spPr/>
        <p:txBody>
          <a:bodyPr>
            <a:normAutofit fontScale="77500" lnSpcReduction="20000"/>
          </a:bodyPr>
          <a:lstStyle/>
          <a:p>
            <a:r>
              <a:rPr lang="en-US" b="1" dirty="0"/>
              <a:t>Ottoman Empire,</a:t>
            </a:r>
            <a:r>
              <a:rPr lang="en-US" dirty="0"/>
              <a:t> empire created by Turkish tribes in Anatolia. One of the most powerful states in the world during the 15th and 16th centuries, it spanned more than 600 years and came to an end only in 1922, when it was replaced by the Turkish Republic and various successor states in southeastern Europe and the Middle East. At its height the empire included most of southeastern Europe to the gates of Vienna, including modern Hungary, Serbia, Bosnia, Romania, Greece, and Ukraine; Iraq, Syria, Israel, and Egypt; North Africa as far west as Algeria; and most of the Arabian Peninsula. The term Ottoman is a dynastic appellation derived from Osman (Arabic: </a:t>
            </a:r>
            <a:r>
              <a:rPr lang="en-US" dirty="0" err="1">
                <a:hlinkClick r:id="rId3"/>
              </a:rPr>
              <a:t>ʿUthmān</a:t>
            </a:r>
            <a:r>
              <a:rPr lang="en-US" dirty="0"/>
              <a:t>), the nomadic Turkmen chief who founded both the dynasty and the empire.</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5</a:t>
            </a:fld>
            <a:endParaRPr lang="en-GB"/>
          </a:p>
        </p:txBody>
      </p:sp>
    </p:spTree>
    <p:extLst>
      <p:ext uri="{BB962C8B-B14F-4D97-AF65-F5344CB8AC3E}">
        <p14:creationId xmlns:p14="http://schemas.microsoft.com/office/powerpoint/2010/main" val="229594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3600" b="1" dirty="0"/>
              <a:t>The Ottoman state to 1481: the age of </a:t>
            </a:r>
            <a:r>
              <a:rPr lang="en-US" sz="3600" b="1" dirty="0" smtClean="0"/>
              <a:t>expansion</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en-US" dirty="0"/>
              <a:t>The first period of Ottoman history was characterized by almost continuous territorial expansion, during which Ottoman dominion spread out from a small northwestern Anatolian principality to cover most of southeastern Europe and Anatolia. The political, economic, and social institutions of the classical </a:t>
            </a:r>
            <a:r>
              <a:rPr lang="en-US" dirty="0" err="1"/>
              <a:t>Islāmic</a:t>
            </a:r>
            <a:r>
              <a:rPr lang="en-US" dirty="0"/>
              <a:t> empires were amalgamated with those inherited from Byzantium and the great Turkish empires of Central Asia and were reestablished in new forms that were to characterize the area into modern times.</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6</a:t>
            </a:fld>
            <a:endParaRPr lang="en-GB"/>
          </a:p>
        </p:txBody>
      </p:sp>
    </p:spTree>
    <p:extLst>
      <p:ext uri="{BB962C8B-B14F-4D97-AF65-F5344CB8AC3E}">
        <p14:creationId xmlns:p14="http://schemas.microsoft.com/office/powerpoint/2010/main" val="24635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By the time the Ottoman rulers became </a:t>
            </a:r>
            <a:r>
              <a:rPr lang="en-US" dirty="0" smtClean="0"/>
              <a:t>sultans [</a:t>
            </a:r>
            <a:r>
              <a:rPr lang="it-IT" dirty="0"/>
              <a:t>Sultan </a:t>
            </a:r>
            <a:r>
              <a:rPr lang="it-IT" dirty="0" err="1"/>
              <a:t>Mehmed</a:t>
            </a:r>
            <a:r>
              <a:rPr lang="it-IT" dirty="0"/>
              <a:t> (</a:t>
            </a:r>
            <a:r>
              <a:rPr lang="it-IT" dirty="0" err="1"/>
              <a:t>Muḥammad</a:t>
            </a:r>
            <a:r>
              <a:rPr lang="it-IT" dirty="0"/>
              <a:t>) I (</a:t>
            </a:r>
            <a:r>
              <a:rPr lang="it-IT" dirty="0" err="1"/>
              <a:t>ruled</a:t>
            </a:r>
            <a:r>
              <a:rPr lang="it-IT" dirty="0"/>
              <a:t> 1413–20</a:t>
            </a:r>
            <a:r>
              <a:rPr lang="it-IT" dirty="0" smtClean="0"/>
              <a:t>)]</a:t>
            </a:r>
            <a:r>
              <a:rPr lang="en-US" dirty="0" smtClean="0"/>
              <a:t>, </a:t>
            </a:r>
            <a:r>
              <a:rPr lang="en-US" dirty="0"/>
              <a:t>they already had far more extensive power and authority than had been the case a half century earlier. The simple tribal organization of the Ottoman </a:t>
            </a:r>
            <a:r>
              <a:rPr lang="en-US" dirty="0" err="1"/>
              <a:t>bey</a:t>
            </a:r>
            <a:r>
              <a:rPr lang="en-US" dirty="0"/>
              <a:t> could suffice only while the state was small enough for the individual tribal leaders to remain on their lands to collect their revenues and fight the nearby enemy at the same time. As the principality expanded and the frontiers and enemies became further removed from previously conquered territory, the financial and administrative functions at home had to be separated from the military. Taxes had to be collected to exploit the conquered territories and support the officers and soldiers while they were away. The treasury of the sultan had to be separated from that of the state so that each would have an independent income and organization.</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7</a:t>
            </a:fld>
            <a:endParaRPr lang="en-GB"/>
          </a:p>
        </p:txBody>
      </p:sp>
    </p:spTree>
    <p:extLst>
      <p:ext uri="{BB962C8B-B14F-4D97-AF65-F5344CB8AC3E}">
        <p14:creationId xmlns:p14="http://schemas.microsoft.com/office/powerpoint/2010/main" val="362655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12968" cy="1143000"/>
          </a:xfrm>
        </p:spPr>
        <p:txBody>
          <a:bodyPr>
            <a:normAutofit fontScale="90000"/>
          </a:bodyPr>
          <a:lstStyle/>
          <a:p>
            <a:r>
              <a:rPr lang="en-US" b="1" dirty="0"/>
              <a:t>The peak of Ottoman power, </a:t>
            </a:r>
            <a:r>
              <a:rPr lang="en-US" b="1" dirty="0" smtClean="0"/>
              <a:t>1481–1566</a:t>
            </a:r>
            <a:endParaRPr lang="it-IT" dirty="0"/>
          </a:p>
        </p:txBody>
      </p:sp>
      <p:sp>
        <p:nvSpPr>
          <p:cNvPr id="3" name="Segnaposto contenuto 2"/>
          <p:cNvSpPr>
            <a:spLocks noGrp="1"/>
          </p:cNvSpPr>
          <p:nvPr>
            <p:ph idx="1"/>
          </p:nvPr>
        </p:nvSpPr>
        <p:spPr>
          <a:xfrm>
            <a:off x="457200" y="1916832"/>
            <a:ext cx="8229600" cy="4209331"/>
          </a:xfrm>
        </p:spPr>
        <p:txBody>
          <a:bodyPr/>
          <a:lstStyle/>
          <a:p>
            <a:r>
              <a:rPr lang="it-IT" dirty="0" err="1"/>
              <a:t>Bayezid</a:t>
            </a:r>
            <a:r>
              <a:rPr lang="it-IT" dirty="0"/>
              <a:t> II (1481–1512)</a:t>
            </a:r>
          </a:p>
          <a:p>
            <a:r>
              <a:rPr lang="it-IT" dirty="0" err="1" smtClean="0"/>
              <a:t>Selim</a:t>
            </a:r>
            <a:r>
              <a:rPr lang="it-IT" dirty="0" smtClean="0"/>
              <a:t> </a:t>
            </a:r>
            <a:r>
              <a:rPr lang="it-IT" dirty="0"/>
              <a:t>I </a:t>
            </a:r>
            <a:r>
              <a:rPr lang="it-IT" dirty="0" smtClean="0"/>
              <a:t>(1512–20) (first </a:t>
            </a:r>
            <a:r>
              <a:rPr lang="it-IT" dirty="0" err="1" smtClean="0"/>
              <a:t>siege</a:t>
            </a:r>
            <a:r>
              <a:rPr lang="it-IT" dirty="0" smtClean="0"/>
              <a:t> of Vienna, 1529)</a:t>
            </a:r>
          </a:p>
          <a:p>
            <a:r>
              <a:rPr lang="en-US" dirty="0" err="1"/>
              <a:t>Süleyman</a:t>
            </a:r>
            <a:r>
              <a:rPr lang="en-US" dirty="0"/>
              <a:t> I </a:t>
            </a:r>
            <a:r>
              <a:rPr lang="en-US" dirty="0" smtClean="0"/>
              <a:t>(1520–66</a:t>
            </a:r>
            <a:r>
              <a:rPr lang="en-US" dirty="0"/>
              <a:t>), called “the Magnificent</a:t>
            </a:r>
            <a:r>
              <a:rPr lang="en-US" dirty="0" smtClean="0"/>
              <a:t>”</a:t>
            </a:r>
          </a:p>
          <a:p>
            <a:r>
              <a:rPr lang="en-US" dirty="0" err="1">
                <a:hlinkClick r:id="rId3"/>
              </a:rPr>
              <a:t>Selim</a:t>
            </a:r>
            <a:r>
              <a:rPr lang="en-US" dirty="0">
                <a:hlinkClick r:id="rId3"/>
              </a:rPr>
              <a:t> II</a:t>
            </a:r>
            <a:r>
              <a:rPr lang="en-US" dirty="0"/>
              <a:t> (ruled 1566–74), known as “the Sot” or “the Blonde,” </a:t>
            </a:r>
            <a:endParaRPr lang="en-US" dirty="0" smtClean="0"/>
          </a:p>
          <a:p>
            <a:r>
              <a:rPr lang="en-US" dirty="0" err="1" smtClean="0">
                <a:hlinkClick r:id="rId4"/>
              </a:rPr>
              <a:t>Murad</a:t>
            </a:r>
            <a:r>
              <a:rPr lang="en-US" dirty="0" smtClean="0">
                <a:hlinkClick r:id="rId4"/>
              </a:rPr>
              <a:t> </a:t>
            </a:r>
            <a:r>
              <a:rPr lang="en-US" dirty="0">
                <a:hlinkClick r:id="rId4"/>
              </a:rPr>
              <a:t>III</a:t>
            </a:r>
            <a:r>
              <a:rPr lang="en-US" dirty="0"/>
              <a:t> (1574–95) </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8</a:t>
            </a:fld>
            <a:endParaRPr lang="en-GB"/>
          </a:p>
        </p:txBody>
      </p:sp>
    </p:spTree>
    <p:extLst>
      <p:ext uri="{BB962C8B-B14F-4D97-AF65-F5344CB8AC3E}">
        <p14:creationId xmlns:p14="http://schemas.microsoft.com/office/powerpoint/2010/main" val="300082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The decline of the Ottoman Empire, </a:t>
            </a:r>
            <a:r>
              <a:rPr lang="en-US" b="1" dirty="0" smtClean="0"/>
              <a:t>1566–1807</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en-US" dirty="0"/>
              <a:t>The Ottoman reforms introduced during the 17th century were undertaken by sultans Osman II (ruled 1618–22) and </a:t>
            </a:r>
            <a:r>
              <a:rPr lang="en-US" dirty="0" err="1"/>
              <a:t>Murad</a:t>
            </a:r>
            <a:r>
              <a:rPr lang="en-US" dirty="0"/>
              <a:t> IV (1623–40) and by the famous dynasty of </a:t>
            </a:r>
            <a:r>
              <a:rPr lang="en-US" dirty="0" err="1"/>
              <a:t>Köprülü</a:t>
            </a:r>
            <a:r>
              <a:rPr lang="en-US" dirty="0"/>
              <a:t> grand viziers who served under </a:t>
            </a:r>
            <a:r>
              <a:rPr lang="en-US" dirty="0" err="1"/>
              <a:t>Mehmed</a:t>
            </a:r>
            <a:r>
              <a:rPr lang="en-US" dirty="0"/>
              <a:t> IV (1648–87)—</a:t>
            </a:r>
            <a:r>
              <a:rPr lang="en-US" dirty="0" err="1"/>
              <a:t>Köprülü</a:t>
            </a:r>
            <a:r>
              <a:rPr lang="en-US" dirty="0"/>
              <a:t> </a:t>
            </a:r>
            <a:r>
              <a:rPr lang="en-US" dirty="0" err="1"/>
              <a:t>Mehmed</a:t>
            </a:r>
            <a:r>
              <a:rPr lang="en-US" dirty="0"/>
              <a:t> </a:t>
            </a:r>
            <a:r>
              <a:rPr lang="en-US" dirty="0" err="1"/>
              <a:t>Paşa</a:t>
            </a:r>
            <a:r>
              <a:rPr lang="en-US" dirty="0"/>
              <a:t> (served 1656–61) and </a:t>
            </a:r>
            <a:r>
              <a:rPr lang="en-US" dirty="0" err="1"/>
              <a:t>Köprülü</a:t>
            </a:r>
            <a:r>
              <a:rPr lang="en-US" dirty="0"/>
              <a:t> </a:t>
            </a:r>
            <a:r>
              <a:rPr lang="en-US" dirty="0" err="1"/>
              <a:t>Fazıl</a:t>
            </a:r>
            <a:r>
              <a:rPr lang="en-US" dirty="0"/>
              <a:t> Ahmed </a:t>
            </a:r>
            <a:r>
              <a:rPr lang="en-US" dirty="0" err="1"/>
              <a:t>Paşa</a:t>
            </a:r>
            <a:r>
              <a:rPr lang="en-US" dirty="0"/>
              <a:t> (served 1661–76). Each of these early reformers rose as the result of crises and military defeats that threatened the very existence of the empire. Each was given the power needed to introduce reforms because of the fears of the ruling class that the empire, on which the privileges of the ruling class depended, was in mortal danger. In a war between the Ottomans and the Habsburgs that began in 1593, the Austrians were able to take much of central Hungary and Romania, and only an accidental Ottoman triumph in 1596 enabled the sultan to recoup. The Habsburgs then agreed to the Treaty of </a:t>
            </a:r>
            <a:r>
              <a:rPr lang="en-US" dirty="0" err="1"/>
              <a:t>Zsitvatorok</a:t>
            </a:r>
            <a:r>
              <a:rPr lang="en-US" dirty="0"/>
              <a:t> (1606), by which Ottoman rule of Hungary and Romania was restored. The treaty itself, however, like the events that led up to it, for the first time demonstrated to Europe the extent of Ottoman weakness and thus exposed the Ottomans to new dangers in subsequent years.</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9</a:t>
            </a:fld>
            <a:endParaRPr lang="en-GB"/>
          </a:p>
        </p:txBody>
      </p:sp>
    </p:spTree>
    <p:extLst>
      <p:ext uri="{BB962C8B-B14F-4D97-AF65-F5344CB8AC3E}">
        <p14:creationId xmlns:p14="http://schemas.microsoft.com/office/powerpoint/2010/main" val="4412482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879</TotalTime>
  <Words>3747</Words>
  <Application>Microsoft Office PowerPoint</Application>
  <PresentationFormat>Presentazione su schermo (4:3)</PresentationFormat>
  <Paragraphs>287</Paragraphs>
  <Slides>43</Slides>
  <Notes>40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43</vt:i4>
      </vt:variant>
    </vt:vector>
  </HeadingPairs>
  <TitlesOfParts>
    <vt:vector size="48" baseType="lpstr">
      <vt:lpstr>ＭＳ Ｐゴシック</vt:lpstr>
      <vt:lpstr>Arial</vt:lpstr>
      <vt:lpstr>Calibri</vt:lpstr>
      <vt:lpstr>Wingdings</vt:lpstr>
      <vt:lpstr>Tema di Office</vt:lpstr>
      <vt:lpstr>STORIA GLOBALE  </vt:lpstr>
      <vt:lpstr>Lezione 2: quadri storici</vt:lpstr>
      <vt:lpstr>Gunpowder empires</vt:lpstr>
      <vt:lpstr>Impero ottomano</vt:lpstr>
      <vt:lpstr>Impero ottomano</vt:lpstr>
      <vt:lpstr>The Ottoman state to 1481: the age of expansion</vt:lpstr>
      <vt:lpstr>Presentazione standard di PowerPoint</vt:lpstr>
      <vt:lpstr>The peak of Ottoman power, 1481–1566</vt:lpstr>
      <vt:lpstr>The decline of the Ottoman Empire, 1566–1807</vt:lpstr>
      <vt:lpstr>Presentazione standard di PowerPoint</vt:lpstr>
      <vt:lpstr>Iran safawide (1501-1736) Iranian dynasty whose establishment of Shīʿite Islām as the state religion of Iran was a major factor in the emergence of a unified national consciousness among the various ethnic and linguistic elements of the country.</vt:lpstr>
      <vt:lpstr>Presentazione standard di PowerPoint</vt:lpstr>
      <vt:lpstr>Presentazione standard di PowerPoint</vt:lpstr>
      <vt:lpstr>Storia dell’India</vt:lpstr>
      <vt:lpstr>Impero moghul</vt:lpstr>
      <vt:lpstr>Sovrani moghul</vt:lpstr>
      <vt:lpstr>Sultanato di Mataram (isola di Java)</vt:lpstr>
      <vt:lpstr>Mataram all’epoca dell’arrivo degli Europei</vt:lpstr>
      <vt:lpstr>Storia della Cina: dinastie maggiori</vt:lpstr>
      <vt:lpstr>L’impero manchu</vt:lpstr>
      <vt:lpstr>La Cina nel 1820</vt:lpstr>
      <vt:lpstr>Relazioni esterne della Cina</vt:lpstr>
      <vt:lpstr>Presentazione standard di PowerPoint</vt:lpstr>
      <vt:lpstr>Storia del Giappone</vt:lpstr>
      <vt:lpstr>Storia dell’Africa</vt:lpstr>
      <vt:lpstr>Storia dell’Africa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Storia dell’America Latina</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Guido Abbattista</cp:lastModifiedBy>
  <cp:revision>166</cp:revision>
  <dcterms:created xsi:type="dcterms:W3CDTF">2012-10-07T14:13:19Z</dcterms:created>
  <dcterms:modified xsi:type="dcterms:W3CDTF">2018-03-03T16:26:39Z</dcterms:modified>
</cp:coreProperties>
</file>