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20"/>
  </p:notesMasterIdLst>
  <p:handoutMasterIdLst>
    <p:handoutMasterId r:id="rId21"/>
  </p:handoutMasterIdLst>
  <p:sldIdLst>
    <p:sldId id="256" r:id="rId3"/>
    <p:sldId id="270" r:id="rId4"/>
    <p:sldId id="277" r:id="rId5"/>
    <p:sldId id="284" r:id="rId6"/>
    <p:sldId id="271" r:id="rId7"/>
    <p:sldId id="282" r:id="rId8"/>
    <p:sldId id="278" r:id="rId9"/>
    <p:sldId id="281" r:id="rId10"/>
    <p:sldId id="272" r:id="rId11"/>
    <p:sldId id="279" r:id="rId12"/>
    <p:sldId id="273" r:id="rId13"/>
    <p:sldId id="274" r:id="rId14"/>
    <p:sldId id="280" r:id="rId15"/>
    <p:sldId id="275" r:id="rId16"/>
    <p:sldId id="276" r:id="rId17"/>
    <p:sldId id="283" r:id="rId18"/>
    <p:sldId id="285" r:id="rId19"/>
  </p:sldIdLst>
  <p:sldSz cx="12188825" cy="6858000"/>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200">
          <p15:clr>
            <a:srgbClr val="A4A3A4"/>
          </p15:clr>
        </p15:guide>
        <p15:guide id="3" orient="horz" pos="3888">
          <p15:clr>
            <a:srgbClr val="A4A3A4"/>
          </p15:clr>
        </p15:guide>
        <p15:guide id="4" orient="horz" pos="2880">
          <p15:clr>
            <a:srgbClr val="A4A3A4"/>
          </p15:clr>
        </p15:guide>
        <p15:guide id="5" orient="horz" pos="3216">
          <p15:clr>
            <a:srgbClr val="A4A3A4"/>
          </p15:clr>
        </p15:guide>
        <p15:guide id="6" orient="horz" pos="816">
          <p15:clr>
            <a:srgbClr val="A4A3A4"/>
          </p15:clr>
        </p15:guide>
        <p15:guide id="7" orient="horz" pos="175">
          <p15:clr>
            <a:srgbClr val="A4A3A4"/>
          </p15:clr>
        </p15:guide>
        <p15:guide id="8" pos="3839">
          <p15:clr>
            <a:srgbClr val="A4A3A4"/>
          </p15:clr>
        </p15:guide>
        <p15:guide id="9" pos="959">
          <p15:clr>
            <a:srgbClr val="A4A3A4"/>
          </p15:clr>
        </p15:guide>
        <p15:guide id="10" pos="6719">
          <p15:clr>
            <a:srgbClr val="A4A3A4"/>
          </p15:clr>
        </p15:guide>
        <p15:guide id="11" pos="6143">
          <p15:clr>
            <a:srgbClr val="A4A3A4"/>
          </p15:clr>
        </p15:guide>
        <p15:guide id="12" pos="2831">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3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p:cViewPr varScale="1">
        <p:scale>
          <a:sx n="72" d="100"/>
          <a:sy n="72" d="100"/>
        </p:scale>
        <p:origin x="447" y="33"/>
      </p:cViewPr>
      <p:guideLst>
        <p:guide orient="horz" pos="2160"/>
        <p:guide orient="horz" pos="1200"/>
        <p:guide orient="horz" pos="3888"/>
        <p:guide orient="horz" pos="2880"/>
        <p:guide orient="horz" pos="3216"/>
        <p:guide orient="horz" pos="816"/>
        <p:guide orient="horz" pos="175"/>
        <p:guide pos="3839"/>
        <p:guide pos="959"/>
        <p:guide pos="6719"/>
        <p:guide pos="6143"/>
        <p:guide pos="2831"/>
      </p:guideLst>
    </p:cSldViewPr>
  </p:slideViewPr>
  <p:notesTextViewPr>
    <p:cViewPr>
      <p:scale>
        <a:sx n="1" d="1"/>
        <a:sy n="1" d="1"/>
      </p:scale>
      <p:origin x="0" y="0"/>
    </p:cViewPr>
  </p:notesTextViewPr>
  <p:notesViewPr>
    <p:cSldViewPr showGuides="1">
      <p:cViewPr varScale="1">
        <p:scale>
          <a:sx n="55" d="100"/>
          <a:sy n="55" d="100"/>
        </p:scale>
        <p:origin x="3072" y="84"/>
      </p:cViewPr>
      <p:guideLst>
        <p:guide orient="horz" pos="3132"/>
        <p:guide pos="213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784AA43A-3F76-4A13-9CD6-36134EB429E3}" type="datetimeFigureOut">
              <a:rPr lang="it-IT"/>
              <a:t>14/03/2016</a:t>
            </a:fld>
            <a:endParaRPr/>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A850423A-8BCE-448E-A97B-03A88B2B12C1}" type="slidenum">
              <a:rPr/>
              <a:t>‹N›</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5F674A4F-2B7A-4ECB-A400-260B2FFC03C1}" type="datetimeFigureOut">
              <a:rPr lang="it-IT"/>
              <a:t>14/03/2016</a:t>
            </a:fld>
            <a:endParaRPr/>
          </a:p>
        </p:txBody>
      </p:sp>
      <p:sp>
        <p:nvSpPr>
          <p:cNvPr id="4" name="Slide Image Placeholder 3"/>
          <p:cNvSpPr>
            <a:spLocks noGrp="1" noRot="1" noChangeAspect="1"/>
          </p:cNvSpPr>
          <p:nvPr>
            <p:ph type="sldImg" idx="2"/>
          </p:nvPr>
        </p:nvSpPr>
        <p:spPr>
          <a:xfrm>
            <a:off x="68263" y="746125"/>
            <a:ext cx="6624637" cy="372745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01F2A70B-78F2-4DCF-B53B-C990D2FAFB8A}" type="slidenum">
              <a:rPr/>
              <a:t>‹N›</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it-IT" smtClean="0"/>
              <a:t>Fare clic per modificare lo stile del titolo</a:t>
            </a:r>
            <a:endParaRPr/>
          </a:p>
        </p:txBody>
      </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a:p>
        </p:txBody>
      </p:sp>
      <p:grpSp>
        <p:nvGrpSpPr>
          <p:cNvPr id="256" name="line"/>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p:txBody>
          <a:bodyPr/>
          <a:lstStyle/>
          <a:p>
            <a:r>
              <a:rPr lang="it-IT" smtClean="0"/>
              <a:t>Fare clic per modificare lo stile del titolo</a:t>
            </a:r>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Date Placeholder 3"/>
          <p:cNvSpPr>
            <a:spLocks noGrp="1"/>
          </p:cNvSpPr>
          <p:nvPr>
            <p:ph type="dt" sz="half" idx="10"/>
          </p:nvPr>
        </p:nvSpPr>
        <p:spPr/>
        <p:txBody>
          <a:bodyPr/>
          <a:lstStyle/>
          <a:p>
            <a:fld id="{9AFE8FB1-0A7A-443E-AAF7-31D4FA1AA312}" type="datetimeFigureOut">
              <a:rPr lang="it-IT"/>
              <a:t>14/03/2016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Vertical Title 1"/>
          <p:cNvSpPr>
            <a:spLocks noGrp="1"/>
          </p:cNvSpPr>
          <p:nvPr>
            <p:ph type="title" orient="vert"/>
          </p:nvPr>
        </p:nvSpPr>
        <p:spPr>
          <a:xfrm>
            <a:off x="10361612" y="274639"/>
            <a:ext cx="1371600" cy="5901747"/>
          </a:xfrm>
        </p:spPr>
        <p:txBody>
          <a:bodyPr vert="eaVert"/>
          <a:lstStyle/>
          <a:p>
            <a:r>
              <a:rPr lang="it-IT" smtClean="0"/>
              <a:t>Fare clic per modificare lo stile del titolo</a:t>
            </a:r>
            <a:endParaRPr/>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Date Placeholder 3"/>
          <p:cNvSpPr>
            <a:spLocks noGrp="1"/>
          </p:cNvSpPr>
          <p:nvPr>
            <p:ph type="dt" sz="half" idx="10"/>
          </p:nvPr>
        </p:nvSpPr>
        <p:spPr/>
        <p:txBody>
          <a:bodyPr/>
          <a:lstStyle/>
          <a:p>
            <a:fld id="{9AFE8FB1-0A7A-443E-AAF7-31D4FA1AA312}" type="datetimeFigureOut">
              <a:rPr lang="it-IT"/>
              <a:t>14/03/2016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p>
            <a:r>
              <a:rPr lang="it-IT" smtClean="0"/>
              <a:t>Fare clic per modificare lo stile del titolo</a:t>
            </a:r>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Date Placeholder 3"/>
          <p:cNvSpPr>
            <a:spLocks noGrp="1"/>
          </p:cNvSpPr>
          <p:nvPr>
            <p:ph type="dt" sz="half" idx="10"/>
          </p:nvPr>
        </p:nvSpPr>
        <p:spPr/>
        <p:txBody>
          <a:bodyPr/>
          <a:lstStyle/>
          <a:p>
            <a:fld id="{9AFE8FB1-0A7A-443E-AAF7-31D4FA1AA312}" type="datetimeFigureOut">
              <a:rPr lang="it-IT"/>
              <a:t>14/03/2016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it-IT" smtClean="0"/>
              <a:t>Fare clic per modificare lo stile del titolo</a:t>
            </a:r>
            <a:endParaRPr/>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9AFE8FB1-0A7A-443E-AAF7-31D4FA1AA312}" type="datetimeFigureOut">
              <a:rPr lang="it-IT"/>
              <a:t>14/03/2016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p>
            <a:r>
              <a:rPr lang="it-IT" smtClean="0"/>
              <a:t>Fare clic per modificare lo stile del titolo</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5" name="Date Placeholder 4"/>
          <p:cNvSpPr>
            <a:spLocks noGrp="1"/>
          </p:cNvSpPr>
          <p:nvPr>
            <p:ph type="dt" sz="half" idx="10"/>
          </p:nvPr>
        </p:nvSpPr>
        <p:spPr/>
        <p:txBody>
          <a:bodyPr/>
          <a:lstStyle/>
          <a:p>
            <a:fld id="{9AFE8FB1-0A7A-443E-AAF7-31D4FA1AA312}" type="datetimeFigureOut">
              <a:rPr lang="it-IT"/>
              <a:t>14/03/2016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lvl1pPr>
              <a:defRPr/>
            </a:lvl1pPr>
          </a:lstStyle>
          <a:p>
            <a:r>
              <a:rPr lang="it-IT" smtClean="0"/>
              <a:t>Fare clic per modificare lo stile del titolo</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7" name="Date Placeholder 6"/>
          <p:cNvSpPr>
            <a:spLocks noGrp="1"/>
          </p:cNvSpPr>
          <p:nvPr>
            <p:ph type="dt" sz="half" idx="10"/>
          </p:nvPr>
        </p:nvSpPr>
        <p:spPr/>
        <p:txBody>
          <a:bodyPr/>
          <a:lstStyle/>
          <a:p>
            <a:fld id="{9AFE8FB1-0A7A-443E-AAF7-31D4FA1AA312}" type="datetimeFigureOut">
              <a:rPr lang="it-IT"/>
              <a:t>14/03/2016</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p:txBody>
          <a:bodyPr/>
          <a:lstStyle/>
          <a:p>
            <a:r>
              <a:rPr lang="it-IT" smtClean="0"/>
              <a:t>Fare clic per modificare lo stile del titolo</a:t>
            </a:r>
            <a:endParaRPr/>
          </a:p>
        </p:txBody>
      </p:sp>
      <p:sp>
        <p:nvSpPr>
          <p:cNvPr id="3" name="Date Placeholder 2"/>
          <p:cNvSpPr>
            <a:spLocks noGrp="1"/>
          </p:cNvSpPr>
          <p:nvPr>
            <p:ph type="dt" sz="half" idx="10"/>
          </p:nvPr>
        </p:nvSpPr>
        <p:spPr/>
        <p:txBody>
          <a:bodyPr/>
          <a:lstStyle/>
          <a:p>
            <a:fld id="{9AFE8FB1-0A7A-443E-AAF7-31D4FA1AA312}" type="datetimeFigureOut">
              <a:rPr lang="it-IT"/>
              <a:t>14/03/2016</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it-IT"/>
              <a:t>14/03/2016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it-IT" smtClean="0"/>
              <a:t>Fare clic per modificare lo stile del titolo</a:t>
            </a:r>
            <a:endParaRP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9AFE8FB1-0A7A-443E-AAF7-31D4FA1AA312}" type="datetimeFigureOut">
              <a:rPr lang="it-IT"/>
              <a:t>14/03/2016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it-IT" smtClean="0"/>
              <a:t>Fare clic per modificare lo stile del titolo</a:t>
            </a:r>
            <a:endParaRPr/>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9AFE8FB1-0A7A-443E-AAF7-31D4FA1AA312}" type="datetimeFigureOut">
              <a:rPr lang="it-IT"/>
              <a:t>14/03/2016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‹N›</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it-IT" smtClean="0"/>
              <a:t>Fare clic per modificare lo stile del titolo</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9AFE8FB1-0A7A-443E-AAF7-31D4FA1AA312}" type="datetimeFigureOut">
              <a:rPr lang="it-IT"/>
              <a:pPr/>
              <a:t>14/03/2016</a:t>
            </a:fld>
            <a:endParaRPr/>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25BA54BD-C84D-46CE-8B72-31BFB26ABA43}" type="slidenum">
              <a:rPr/>
              <a:pPr/>
              <a:t>‹N›</a:t>
            </a:fld>
            <a:endParaRPr/>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80000"/>
        <a:buFont typeface="Wingdings" pitchFamily="2" charset="2"/>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80000"/>
        <a:buFont typeface="Wingdings" pitchFamily="2" charset="2"/>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80000"/>
        <a:buFont typeface="Wingdings" pitchFamily="2" charset="2"/>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80000"/>
        <a:buFont typeface="Wingdings" pitchFamily="2" charset="2"/>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80000"/>
        <a:buFont typeface="Wingdings" pitchFamily="2" charset="2"/>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defTabSz="914400">
              <a:lnSpc>
                <a:spcPct val="90000"/>
              </a:lnSpc>
              <a:spcBef>
                <a:spcPts val="0"/>
              </a:spcBef>
              <a:buNone/>
            </a:pPr>
            <a:r>
              <a:rPr lang="it-IT" dirty="0" smtClean="0">
                <a:latin typeface="Consolas"/>
              </a:rPr>
              <a:t>Le procedure normative inter-istituzionali </a:t>
            </a:r>
            <a:endParaRPr lang="it-IT" sz="5400" b="0" i="0" dirty="0">
              <a:solidFill>
                <a:schemeClr val="tx1"/>
              </a:solidFill>
              <a:latin typeface="Consolas"/>
              <a:ea typeface="+mj-ea"/>
              <a:cs typeface="+mj-cs"/>
            </a:endParaRPr>
          </a:p>
        </p:txBody>
      </p:sp>
      <p:sp>
        <p:nvSpPr>
          <p:cNvPr id="3" name="Subtitle 2"/>
          <p:cNvSpPr>
            <a:spLocks noGrp="1"/>
          </p:cNvSpPr>
          <p:nvPr>
            <p:ph type="subTitle" idx="1"/>
          </p:nvPr>
        </p:nvSpPr>
        <p:spPr/>
        <p:txBody>
          <a:bodyPr/>
          <a:lstStyle/>
          <a:p>
            <a:r>
              <a:rPr lang="it-IT" dirty="0" smtClean="0"/>
              <a:t>Le </a:t>
            </a:r>
            <a:r>
              <a:rPr lang="it-IT" dirty="0"/>
              <a:t>procedure legislative (ordinaria e </a:t>
            </a:r>
            <a:r>
              <a:rPr lang="it-IT" dirty="0" smtClean="0"/>
              <a:t>speciali)</a:t>
            </a:r>
            <a:endParaRPr lang="it-IT" b="0" i="0" dirty="0">
              <a:solidFill>
                <a:schemeClr val="tx1">
                  <a:tint val="75000"/>
                </a:schemeClr>
              </a:solidFill>
            </a:endParaRP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procedura di approvazione</a:t>
            </a:r>
            <a:endParaRPr lang="it-IT" dirty="0"/>
          </a:p>
        </p:txBody>
      </p:sp>
      <p:sp>
        <p:nvSpPr>
          <p:cNvPr id="3" name="Segnaposto contenuto 2"/>
          <p:cNvSpPr>
            <a:spLocks noGrp="1"/>
          </p:cNvSpPr>
          <p:nvPr>
            <p:ph idx="1"/>
          </p:nvPr>
        </p:nvSpPr>
        <p:spPr/>
        <p:txBody>
          <a:bodyPr/>
          <a:lstStyle/>
          <a:p>
            <a:r>
              <a:rPr lang="it-IT" dirty="0" smtClean="0">
                <a:solidFill>
                  <a:srgbClr val="FF0000"/>
                </a:solidFill>
              </a:rPr>
              <a:t>Procedura </a:t>
            </a:r>
            <a:r>
              <a:rPr lang="it-IT" dirty="0">
                <a:solidFill>
                  <a:srgbClr val="FF0000"/>
                </a:solidFill>
              </a:rPr>
              <a:t>di approvazione</a:t>
            </a:r>
            <a:r>
              <a:rPr lang="it-IT" dirty="0" smtClean="0"/>
              <a:t>: </a:t>
            </a:r>
          </a:p>
          <a:p>
            <a:r>
              <a:rPr lang="it-IT" dirty="0" smtClean="0"/>
              <a:t>Fasi iniziali come sopra; il Consiglio, prima di deliberare, deve ottenere «l’approvazione» (</a:t>
            </a:r>
            <a:r>
              <a:rPr lang="it-IT" dirty="0" err="1" smtClean="0"/>
              <a:t>pre</a:t>
            </a:r>
            <a:r>
              <a:rPr lang="it-IT" dirty="0" smtClean="0"/>
              <a:t>-Lisbona, il «parere conforme») del Parlamento europeo (es. art. 19, par. 1, TFUE);</a:t>
            </a:r>
          </a:p>
          <a:p>
            <a:r>
              <a:rPr lang="it-IT" dirty="0" smtClean="0"/>
              <a:t>La presa di posizione parlamentare è vincolante per il Consiglio (a differenza che nella procedura di consultazione)</a:t>
            </a:r>
            <a:endParaRPr lang="it-IT" dirty="0"/>
          </a:p>
          <a:p>
            <a:endParaRPr lang="it-IT" dirty="0"/>
          </a:p>
        </p:txBody>
      </p:sp>
    </p:spTree>
    <p:extLst>
      <p:ext uri="{BB962C8B-B14F-4D97-AF65-F5344CB8AC3E}">
        <p14:creationId xmlns:p14="http://schemas.microsoft.com/office/powerpoint/2010/main" val="2620465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procedure normative in ambito </a:t>
            </a:r>
            <a:r>
              <a:rPr lang="it-IT" dirty="0" smtClean="0"/>
              <a:t>PESC e nello SLSG</a:t>
            </a:r>
            <a:endParaRPr lang="it-IT" dirty="0"/>
          </a:p>
        </p:txBody>
      </p:sp>
      <p:sp>
        <p:nvSpPr>
          <p:cNvPr id="3" name="Segnaposto contenuto 2"/>
          <p:cNvSpPr>
            <a:spLocks noGrp="1"/>
          </p:cNvSpPr>
          <p:nvPr>
            <p:ph idx="1"/>
          </p:nvPr>
        </p:nvSpPr>
        <p:spPr/>
        <p:txBody>
          <a:bodyPr/>
          <a:lstStyle/>
          <a:p>
            <a:r>
              <a:rPr lang="it-IT" dirty="0" smtClean="0"/>
              <a:t>rinvio al manuale</a:t>
            </a:r>
            <a:endParaRPr lang="it-IT" dirty="0"/>
          </a:p>
        </p:txBody>
      </p:sp>
    </p:spTree>
    <p:extLst>
      <p:ext uri="{BB962C8B-B14F-4D97-AF65-F5344CB8AC3E}">
        <p14:creationId xmlns:p14="http://schemas.microsoft.com/office/powerpoint/2010/main" val="1269778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procedura di conclusione degli accordi internazionali</a:t>
            </a:r>
            <a:endParaRPr lang="it-IT" dirty="0"/>
          </a:p>
        </p:txBody>
      </p:sp>
      <p:sp>
        <p:nvSpPr>
          <p:cNvPr id="3" name="Segnaposto contenuto 2"/>
          <p:cNvSpPr>
            <a:spLocks noGrp="1"/>
          </p:cNvSpPr>
          <p:nvPr>
            <p:ph idx="1"/>
          </p:nvPr>
        </p:nvSpPr>
        <p:spPr/>
        <p:txBody>
          <a:bodyPr>
            <a:normAutofit fontScale="85000" lnSpcReduction="20000"/>
          </a:bodyPr>
          <a:lstStyle/>
          <a:p>
            <a:r>
              <a:rPr lang="it-IT" dirty="0"/>
              <a:t>Generalità: </a:t>
            </a:r>
            <a:r>
              <a:rPr lang="it-IT" dirty="0" smtClean="0"/>
              <a:t>diversi modelli procedurali nel TUE e TFUE in ragione delle diverse tipologie </a:t>
            </a:r>
            <a:r>
              <a:rPr lang="it-IT" dirty="0"/>
              <a:t>di accordi (es. accordi commerciali, art. 207 TFUE; accordi di cooperazione allo sviluppo, art. 209, par. 2; accordi monetari, art. 219 TFUE</a:t>
            </a:r>
            <a:r>
              <a:rPr lang="it-IT" dirty="0" smtClean="0"/>
              <a:t>), però entro </a:t>
            </a:r>
            <a:r>
              <a:rPr lang="it-IT" dirty="0"/>
              <a:t>una “cornice procedurale generale”: </a:t>
            </a:r>
            <a:r>
              <a:rPr lang="it-IT" u="sng" dirty="0">
                <a:solidFill>
                  <a:srgbClr val="FF0000"/>
                </a:solidFill>
              </a:rPr>
              <a:t>art. 218 </a:t>
            </a:r>
            <a:r>
              <a:rPr lang="it-IT" u="sng" dirty="0" smtClean="0">
                <a:solidFill>
                  <a:srgbClr val="FF0000"/>
                </a:solidFill>
              </a:rPr>
              <a:t>TFUE</a:t>
            </a:r>
            <a:r>
              <a:rPr lang="it-IT" dirty="0" smtClean="0"/>
              <a:t>; </a:t>
            </a:r>
            <a:endParaRPr lang="it-IT" dirty="0" smtClean="0"/>
          </a:p>
          <a:p>
            <a:r>
              <a:rPr lang="it-IT" dirty="0" smtClean="0"/>
              <a:t>La </a:t>
            </a:r>
            <a:r>
              <a:rPr lang="it-IT" dirty="0"/>
              <a:t>norma prevede </a:t>
            </a:r>
            <a:r>
              <a:rPr lang="it-IT" dirty="0" smtClean="0"/>
              <a:t>procedure </a:t>
            </a:r>
            <a:r>
              <a:rPr lang="it-IT" dirty="0"/>
              <a:t>differenziate </a:t>
            </a:r>
            <a:r>
              <a:rPr lang="it-IT" dirty="0">
                <a:solidFill>
                  <a:srgbClr val="FF0000"/>
                </a:solidFill>
              </a:rPr>
              <a:t>per modalità deliberative</a:t>
            </a:r>
            <a:r>
              <a:rPr lang="it-IT" dirty="0"/>
              <a:t> in seno al Consiglio e </a:t>
            </a:r>
            <a:r>
              <a:rPr lang="it-IT" dirty="0">
                <a:solidFill>
                  <a:srgbClr val="FF0000"/>
                </a:solidFill>
              </a:rPr>
              <a:t>per intensità del coinvolgimento</a:t>
            </a:r>
            <a:r>
              <a:rPr lang="it-IT" dirty="0"/>
              <a:t> del Parlamento </a:t>
            </a:r>
            <a:r>
              <a:rPr lang="it-IT" dirty="0" smtClean="0"/>
              <a:t>europeo, secondo </a:t>
            </a:r>
            <a:r>
              <a:rPr lang="it-IT" dirty="0"/>
              <a:t>un </a:t>
            </a:r>
            <a:r>
              <a:rPr lang="it-IT" u="sng" dirty="0">
                <a:solidFill>
                  <a:srgbClr val="FF0000"/>
                </a:solidFill>
              </a:rPr>
              <a:t>principio di simmetria</a:t>
            </a:r>
            <a:r>
              <a:rPr lang="it-IT" dirty="0"/>
              <a:t> del tipo di coinvolgimento “esterno” rispetto </a:t>
            </a:r>
            <a:r>
              <a:rPr lang="it-IT" dirty="0" smtClean="0"/>
              <a:t>al ruolo attribuito alle </a:t>
            </a:r>
            <a:r>
              <a:rPr lang="it-IT" dirty="0"/>
              <a:t>istituzioni </a:t>
            </a:r>
            <a:r>
              <a:rPr lang="it-IT" dirty="0" smtClean="0"/>
              <a:t>sul piano «interno» (v. nozione di equilibrio </a:t>
            </a:r>
            <a:r>
              <a:rPr lang="it-IT" dirty="0"/>
              <a:t>istituzionale</a:t>
            </a:r>
            <a:r>
              <a:rPr lang="it-IT" dirty="0" smtClean="0"/>
              <a:t>);</a:t>
            </a:r>
          </a:p>
          <a:p>
            <a:r>
              <a:rPr lang="it-IT" dirty="0"/>
              <a:t>Ruolo centrale del </a:t>
            </a:r>
            <a:r>
              <a:rPr lang="it-IT" dirty="0">
                <a:solidFill>
                  <a:srgbClr val="FF0000"/>
                </a:solidFill>
              </a:rPr>
              <a:t>Consiglio</a:t>
            </a:r>
            <a:r>
              <a:rPr lang="it-IT" dirty="0"/>
              <a:t> (conferisce le direttive di negoziato, autorizza la firma dell'accordo, dispone l'applicazione provvisoria dello stesso, decide la conclusione dell'accordo e la sua eventuale </a:t>
            </a:r>
            <a:r>
              <a:rPr lang="it-IT" dirty="0" smtClean="0"/>
              <a:t>sospensione, ecc.);</a:t>
            </a:r>
          </a:p>
          <a:p>
            <a:r>
              <a:rPr lang="it-IT" dirty="0"/>
              <a:t>Il Consiglio decide: in generale a maggioranza qualificata; all'unanimità in 4 casi molto importanti, che </a:t>
            </a:r>
            <a:r>
              <a:rPr lang="it-IT" dirty="0" smtClean="0"/>
              <a:t>includono: le </a:t>
            </a:r>
            <a:r>
              <a:rPr lang="it-IT" dirty="0"/>
              <a:t>ipotesi in cui il Consiglio sul piano interno decide </a:t>
            </a:r>
            <a:r>
              <a:rPr lang="it-IT" dirty="0" smtClean="0"/>
              <a:t>all’unanimità; il caso </a:t>
            </a:r>
            <a:r>
              <a:rPr lang="it-IT" dirty="0"/>
              <a:t>della conclusione di accordi di associazione, </a:t>
            </a:r>
            <a:r>
              <a:rPr lang="it-IT" dirty="0" smtClean="0"/>
              <a:t>o </a:t>
            </a:r>
            <a:r>
              <a:rPr lang="it-IT" dirty="0"/>
              <a:t>relativi all'adesione di nuovi Stati membri, o all’adesione dell'UE alla </a:t>
            </a:r>
            <a:r>
              <a:rPr lang="it-IT" dirty="0" smtClean="0"/>
              <a:t>CEDU;</a:t>
            </a:r>
          </a:p>
        </p:txBody>
      </p:sp>
    </p:spTree>
    <p:extLst>
      <p:ext uri="{BB962C8B-B14F-4D97-AF65-F5344CB8AC3E}">
        <p14:creationId xmlns:p14="http://schemas.microsoft.com/office/powerpoint/2010/main" val="2013365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procedura di conclusione degli accordi internazionali: ruolo del Parlamento europeo</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Il coinvolgimento del </a:t>
            </a:r>
            <a:r>
              <a:rPr lang="it-IT" dirty="0"/>
              <a:t>Parlamento </a:t>
            </a:r>
            <a:r>
              <a:rPr lang="it-IT" dirty="0" smtClean="0"/>
              <a:t>europeo:</a:t>
            </a:r>
          </a:p>
          <a:p>
            <a:r>
              <a:rPr lang="it-IT" dirty="0" smtClean="0"/>
              <a:t>a</a:t>
            </a:r>
            <a:r>
              <a:rPr lang="it-IT" dirty="0"/>
              <a:t>) in generale il modello </a:t>
            </a:r>
            <a:r>
              <a:rPr lang="it-IT" dirty="0" smtClean="0"/>
              <a:t>utilizzato è quello della </a:t>
            </a:r>
            <a:r>
              <a:rPr lang="it-IT" dirty="0">
                <a:solidFill>
                  <a:srgbClr val="FF0000"/>
                </a:solidFill>
              </a:rPr>
              <a:t>procedura di </a:t>
            </a:r>
            <a:r>
              <a:rPr lang="it-IT" dirty="0" smtClean="0">
                <a:solidFill>
                  <a:srgbClr val="FF0000"/>
                </a:solidFill>
              </a:rPr>
              <a:t>consultazione </a:t>
            </a:r>
            <a:r>
              <a:rPr lang="it-IT" dirty="0" smtClean="0"/>
              <a:t>(previamente alla decisione di conclusione), </a:t>
            </a:r>
            <a:r>
              <a:rPr lang="it-IT" dirty="0">
                <a:solidFill>
                  <a:srgbClr val="FF0000"/>
                </a:solidFill>
              </a:rPr>
              <a:t>tranne</a:t>
            </a:r>
            <a:r>
              <a:rPr lang="it-IT" dirty="0"/>
              <a:t> nel caso degli </a:t>
            </a:r>
            <a:r>
              <a:rPr lang="it-IT" dirty="0">
                <a:solidFill>
                  <a:srgbClr val="FF0000"/>
                </a:solidFill>
              </a:rPr>
              <a:t>accordi concernenti “esclusivamente” la PESC</a:t>
            </a:r>
            <a:r>
              <a:rPr lang="it-IT" dirty="0"/>
              <a:t>, per i quali nessuna consultazione è prevista (art. 218 par 6); </a:t>
            </a:r>
            <a:endParaRPr lang="it-IT" dirty="0" smtClean="0"/>
          </a:p>
          <a:p>
            <a:r>
              <a:rPr lang="it-IT" dirty="0" smtClean="0"/>
              <a:t>b</a:t>
            </a:r>
            <a:r>
              <a:rPr lang="it-IT" dirty="0"/>
              <a:t>) in </a:t>
            </a:r>
            <a:r>
              <a:rPr lang="it-IT" dirty="0" smtClean="0"/>
              <a:t>5 ipotesi d’applica la </a:t>
            </a:r>
            <a:r>
              <a:rPr lang="it-IT" dirty="0" smtClean="0">
                <a:solidFill>
                  <a:srgbClr val="FF0000"/>
                </a:solidFill>
              </a:rPr>
              <a:t>procedura </a:t>
            </a:r>
            <a:r>
              <a:rPr lang="it-IT" dirty="0">
                <a:solidFill>
                  <a:srgbClr val="FF0000"/>
                </a:solidFill>
              </a:rPr>
              <a:t>di </a:t>
            </a:r>
            <a:r>
              <a:rPr lang="it-IT" dirty="0" smtClean="0">
                <a:solidFill>
                  <a:srgbClr val="FF0000"/>
                </a:solidFill>
              </a:rPr>
              <a:t>approvazione (art. 218, par. 6, </a:t>
            </a:r>
            <a:r>
              <a:rPr lang="it-IT" dirty="0" err="1" smtClean="0">
                <a:solidFill>
                  <a:srgbClr val="FF0000"/>
                </a:solidFill>
              </a:rPr>
              <a:t>lett</a:t>
            </a:r>
            <a:r>
              <a:rPr lang="it-IT" dirty="0" smtClean="0">
                <a:solidFill>
                  <a:srgbClr val="FF0000"/>
                </a:solidFill>
              </a:rPr>
              <a:t> a)</a:t>
            </a:r>
            <a:r>
              <a:rPr lang="it-IT" dirty="0" smtClean="0"/>
              <a:t>: </a:t>
            </a:r>
            <a:r>
              <a:rPr lang="it-IT" dirty="0"/>
              <a:t>caso degli accordi di associazione, dell’accordo sull'adesione dell'UE alla CEDU, degli accordi “che prevedono un quadro istituzionale specifico organizzando procedure di cooperazione”, degli accordi che hanno ripercussioni finanziarie considerevoli (v. procedura di bilancio) e degli accordi che riguardano settori in cui si applichi la procedura legislativa ordinaria o la procedura di approvazione sul piano interno (parallelismo procedurale “modulato” per esigenze </a:t>
            </a:r>
            <a:r>
              <a:rPr lang="it-IT" dirty="0" smtClean="0"/>
              <a:t>internazionali).</a:t>
            </a:r>
          </a:p>
          <a:p>
            <a:r>
              <a:rPr lang="it-IT" dirty="0" smtClean="0"/>
              <a:t>In via residuale, il </a:t>
            </a:r>
            <a:r>
              <a:rPr lang="it-IT" dirty="0"/>
              <a:t>Parlamento è «immediatamente e pienamente informato in tutte le fasi della procedura» (art. 218 par 10 TFUE). </a:t>
            </a:r>
            <a:r>
              <a:rPr lang="it-IT" dirty="0" smtClean="0"/>
              <a:t>Tale obbligo è stato valorizzato dalla Corte nel caso </a:t>
            </a:r>
            <a:r>
              <a:rPr lang="it-IT" i="1" u="sng" dirty="0">
                <a:solidFill>
                  <a:srgbClr val="FF0000"/>
                </a:solidFill>
              </a:rPr>
              <a:t>Parlamento c. Consiglio (GS)</a:t>
            </a:r>
            <a:r>
              <a:rPr lang="it-IT" dirty="0"/>
              <a:t>, 24.6.2014, </a:t>
            </a:r>
            <a:r>
              <a:rPr lang="it-IT" dirty="0" smtClean="0"/>
              <a:t>C-658/11: la decisione PESC di conclusione dell’accordo UE-Mauritius è stata annullata per mancato rispetto dell’art. 218, par. 10, TFUE (violazione di forme sostanziali; informazione strumentale al controllo parlamentare sulla PESC)</a:t>
            </a:r>
            <a:endParaRPr lang="it-IT" dirty="0"/>
          </a:p>
          <a:p>
            <a:endParaRPr lang="it-IT" dirty="0"/>
          </a:p>
        </p:txBody>
      </p:sp>
    </p:spTree>
    <p:extLst>
      <p:ext uri="{BB962C8B-B14F-4D97-AF65-F5344CB8AC3E}">
        <p14:creationId xmlns:p14="http://schemas.microsoft.com/office/powerpoint/2010/main" val="2605667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procedure per l’adozione degli atti di attuazione e degli atti di esecuzione</a:t>
            </a:r>
            <a:endParaRPr lang="it-IT" dirty="0"/>
          </a:p>
        </p:txBody>
      </p:sp>
      <p:sp>
        <p:nvSpPr>
          <p:cNvPr id="3" name="Segnaposto contenuto 2"/>
          <p:cNvSpPr>
            <a:spLocks noGrp="1"/>
          </p:cNvSpPr>
          <p:nvPr>
            <p:ph idx="1"/>
          </p:nvPr>
        </p:nvSpPr>
        <p:spPr/>
        <p:txBody>
          <a:bodyPr/>
          <a:lstStyle/>
          <a:p>
            <a:r>
              <a:rPr lang="it-IT" dirty="0" smtClean="0"/>
              <a:t>(rinvio al manuale)</a:t>
            </a:r>
            <a:endParaRPr lang="it-IT" dirty="0"/>
          </a:p>
        </p:txBody>
      </p:sp>
    </p:spTree>
    <p:extLst>
      <p:ext uri="{BB962C8B-B14F-4D97-AF65-F5344CB8AC3E}">
        <p14:creationId xmlns:p14="http://schemas.microsoft.com/office/powerpoint/2010/main" val="4134721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procedura per l’instaurazione di una cooperazione rafforzata</a:t>
            </a:r>
            <a:endParaRPr lang="it-IT" dirty="0"/>
          </a:p>
        </p:txBody>
      </p:sp>
      <p:sp>
        <p:nvSpPr>
          <p:cNvPr id="3" name="Segnaposto contenuto 2"/>
          <p:cNvSpPr>
            <a:spLocks noGrp="1"/>
          </p:cNvSpPr>
          <p:nvPr>
            <p:ph idx="1"/>
          </p:nvPr>
        </p:nvSpPr>
        <p:spPr/>
        <p:txBody>
          <a:bodyPr/>
          <a:lstStyle/>
          <a:p>
            <a:r>
              <a:rPr lang="it-IT" dirty="0" smtClean="0"/>
              <a:t>(rinvio al manuale)</a:t>
            </a:r>
            <a:endParaRPr lang="it-IT" dirty="0"/>
          </a:p>
        </p:txBody>
      </p:sp>
    </p:spTree>
    <p:extLst>
      <p:ext uri="{BB962C8B-B14F-4D97-AF65-F5344CB8AC3E}">
        <p14:creationId xmlns:p14="http://schemas.microsoft.com/office/powerpoint/2010/main" val="3628866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Questioni di autovalutazione</a:t>
            </a:r>
            <a:endParaRPr lang="it-IT" dirty="0"/>
          </a:p>
        </p:txBody>
      </p:sp>
      <p:sp>
        <p:nvSpPr>
          <p:cNvPr id="3" name="Segnaposto contenuto 2"/>
          <p:cNvSpPr>
            <a:spLocks noGrp="1"/>
          </p:cNvSpPr>
          <p:nvPr>
            <p:ph idx="1"/>
          </p:nvPr>
        </p:nvSpPr>
        <p:spPr/>
        <p:txBody>
          <a:bodyPr>
            <a:normAutofit/>
          </a:bodyPr>
          <a:lstStyle/>
          <a:p>
            <a:r>
              <a:rPr lang="it-IT" dirty="0" smtClean="0"/>
              <a:t>Come si descrive il principio dell’equilibrio istituzionale? Rispondere con riferimento al problema della consultazione effettiva e regolare del Parlamento europeo (giurisprudenza </a:t>
            </a:r>
            <a:r>
              <a:rPr lang="it-IT" i="1" u="sng" dirty="0" err="1" smtClean="0">
                <a:solidFill>
                  <a:srgbClr val="FF0000"/>
                </a:solidFill>
              </a:rPr>
              <a:t>Roquette</a:t>
            </a:r>
            <a:r>
              <a:rPr lang="it-IT" i="1" u="sng" dirty="0">
                <a:solidFill>
                  <a:srgbClr val="FF0000"/>
                </a:solidFill>
              </a:rPr>
              <a:t> </a:t>
            </a:r>
            <a:r>
              <a:rPr lang="it-IT" i="1" u="sng" dirty="0" err="1" smtClean="0">
                <a:solidFill>
                  <a:srgbClr val="FF0000"/>
                </a:solidFill>
              </a:rPr>
              <a:t>Frères</a:t>
            </a:r>
            <a:r>
              <a:rPr lang="it-IT" dirty="0" smtClean="0"/>
              <a:t>);</a:t>
            </a:r>
          </a:p>
          <a:p>
            <a:r>
              <a:rPr lang="it-IT" dirty="0" smtClean="0"/>
              <a:t>L’omessa indicazione, ovvero la scelta di una base giuridica erronea, quale conseguenza determinano (art. 263 TFUE)?</a:t>
            </a:r>
          </a:p>
          <a:p>
            <a:r>
              <a:rPr lang="it-IT" dirty="0" smtClean="0"/>
              <a:t>Quale ruolo rivestono i parlamenti nazionali nella «verifica» del principio di sussidiarietà, e quale è lo strumento che prevede detta verifica?</a:t>
            </a:r>
          </a:p>
          <a:p>
            <a:r>
              <a:rPr lang="it-IT" dirty="0" smtClean="0"/>
              <a:t>La Commissione di quali «poteri di gestione» della propria proposta dispone? Detti poteri si accompagnano a limiti?</a:t>
            </a:r>
          </a:p>
        </p:txBody>
      </p:sp>
    </p:spTree>
    <p:extLst>
      <p:ext uri="{BB962C8B-B14F-4D97-AF65-F5344CB8AC3E}">
        <p14:creationId xmlns:p14="http://schemas.microsoft.com/office/powerpoint/2010/main" val="1925209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Questioni di autovalutazione II</a:t>
            </a:r>
            <a:endParaRPr lang="it-IT" dirty="0"/>
          </a:p>
        </p:txBody>
      </p:sp>
      <p:sp>
        <p:nvSpPr>
          <p:cNvPr id="3" name="Segnaposto contenuto 2"/>
          <p:cNvSpPr>
            <a:spLocks noGrp="1"/>
          </p:cNvSpPr>
          <p:nvPr>
            <p:ph idx="1"/>
          </p:nvPr>
        </p:nvSpPr>
        <p:spPr/>
        <p:txBody>
          <a:bodyPr>
            <a:normAutofit fontScale="92500" lnSpcReduction="20000"/>
          </a:bodyPr>
          <a:lstStyle/>
          <a:p>
            <a:r>
              <a:rPr lang="it-IT" dirty="0"/>
              <a:t>Cos’è e quale funzione svolge il «comitato di conciliazione» nella procedura legislativa ordinaria?</a:t>
            </a:r>
          </a:p>
          <a:p>
            <a:r>
              <a:rPr lang="it-IT" dirty="0"/>
              <a:t>A quale istituzione (o a quali istituzioni) è riconducibile l’atto adottato in base alla procedura legislativa ordinaria?</a:t>
            </a:r>
          </a:p>
          <a:p>
            <a:r>
              <a:rPr lang="it-IT" dirty="0"/>
              <a:t>Il principio della democrazia rappresentativa in che modo «protegge» il ruolo del Parlamento europeo nella procedura di consultazione (e di informazione nella procedura di conclusione di accordi internazionali, ex art. 218 TFUE</a:t>
            </a:r>
            <a:r>
              <a:rPr lang="it-IT" dirty="0" smtClean="0"/>
              <a:t>)? (rispondere con riferimento alla giurisprudenza) </a:t>
            </a:r>
          </a:p>
          <a:p>
            <a:r>
              <a:rPr lang="it-IT" dirty="0" smtClean="0"/>
              <a:t>Cosa intende la Corte quando afferma che la mancata consultazione (o informazione) del Parlamento europeo determina un «vizio di forme sostanziali»?</a:t>
            </a:r>
          </a:p>
          <a:p>
            <a:r>
              <a:rPr lang="it-IT" dirty="0" smtClean="0"/>
              <a:t>Quali differenze vi sono tra la procedura di consultazione e quella di approvazione (quanto al ruolo del Parlamento europeo)?</a:t>
            </a:r>
            <a:endParaRPr lang="it-IT" dirty="0"/>
          </a:p>
          <a:p>
            <a:endParaRPr lang="it-IT" dirty="0"/>
          </a:p>
        </p:txBody>
      </p:sp>
    </p:spTree>
    <p:extLst>
      <p:ext uri="{BB962C8B-B14F-4D97-AF65-F5344CB8AC3E}">
        <p14:creationId xmlns:p14="http://schemas.microsoft.com/office/powerpoint/2010/main" val="1933014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Generalità</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Varietà </a:t>
            </a:r>
            <a:r>
              <a:rPr lang="it-IT" dirty="0" smtClean="0"/>
              <a:t>di procedure normative istituite dai Trattati </a:t>
            </a:r>
            <a:r>
              <a:rPr lang="it-IT" dirty="0" smtClean="0"/>
              <a:t>per la «produzione» del diritto derivato</a:t>
            </a:r>
          </a:p>
          <a:p>
            <a:r>
              <a:rPr lang="it-IT" dirty="0" smtClean="0"/>
              <a:t>Diversificate per </a:t>
            </a:r>
            <a:r>
              <a:rPr lang="it-IT" dirty="0" smtClean="0">
                <a:solidFill>
                  <a:srgbClr val="FF0000"/>
                </a:solidFill>
              </a:rPr>
              <a:t>trattato</a:t>
            </a:r>
            <a:r>
              <a:rPr lang="it-IT" dirty="0" smtClean="0"/>
              <a:t> (</a:t>
            </a:r>
            <a:r>
              <a:rPr lang="it-IT" dirty="0" smtClean="0"/>
              <a:t>PESC nel TUE), per </a:t>
            </a:r>
            <a:r>
              <a:rPr lang="it-IT" dirty="0" smtClean="0">
                <a:solidFill>
                  <a:srgbClr val="FF0000"/>
                </a:solidFill>
              </a:rPr>
              <a:t>settore</a:t>
            </a:r>
            <a:r>
              <a:rPr lang="it-IT" dirty="0" smtClean="0"/>
              <a:t> del TFUE (es. ambito </a:t>
            </a:r>
            <a:r>
              <a:rPr lang="it-IT" dirty="0" smtClean="0"/>
              <a:t>dello </a:t>
            </a:r>
            <a:r>
              <a:rPr lang="it-IT" dirty="0" smtClean="0"/>
              <a:t>SLSG), per </a:t>
            </a:r>
            <a:r>
              <a:rPr lang="it-IT" dirty="0" smtClean="0">
                <a:solidFill>
                  <a:srgbClr val="FF0000"/>
                </a:solidFill>
              </a:rPr>
              <a:t>oggetto</a:t>
            </a:r>
            <a:r>
              <a:rPr lang="it-IT" dirty="0" smtClean="0"/>
              <a:t> (es. stipulazione </a:t>
            </a:r>
            <a:r>
              <a:rPr lang="it-IT" dirty="0" smtClean="0"/>
              <a:t>degli accordi internazionali; </a:t>
            </a:r>
            <a:r>
              <a:rPr lang="it-IT" dirty="0" smtClean="0"/>
              <a:t>cooperazione rafforzata ed Europa a più velocità; adozione del bilancio);</a:t>
            </a:r>
          </a:p>
          <a:p>
            <a:r>
              <a:rPr lang="it-IT" dirty="0" smtClean="0"/>
              <a:t>Diversità incentrata su a) la «prevalenza» relativa assicurata alle istituzioni espressive di interessi «intergovernativi» ovvero di «interessi europei» (Parlamento europeo o, per il potere di iniziativa, Commissione); b)  la previsione della regola dell’unanimità (o della maggioranza qualificata) in seno al Consiglio;</a:t>
            </a:r>
            <a:endParaRPr lang="it-IT" dirty="0" smtClean="0"/>
          </a:p>
          <a:p>
            <a:r>
              <a:rPr lang="it-IT" dirty="0" smtClean="0"/>
              <a:t>I principi </a:t>
            </a:r>
            <a:r>
              <a:rPr lang="it-IT" dirty="0" smtClean="0"/>
              <a:t>comuni: </a:t>
            </a:r>
            <a:r>
              <a:rPr lang="it-IT" dirty="0" smtClean="0">
                <a:solidFill>
                  <a:srgbClr val="FF0000"/>
                </a:solidFill>
              </a:rPr>
              <a:t>inderogabilità</a:t>
            </a:r>
            <a:r>
              <a:rPr lang="it-IT" dirty="0" smtClean="0"/>
              <a:t> delle procedure previste (rigidità dei trattati); rispetto dell’</a:t>
            </a:r>
            <a:r>
              <a:rPr lang="it-IT" dirty="0" smtClean="0">
                <a:solidFill>
                  <a:srgbClr val="FF0000"/>
                </a:solidFill>
              </a:rPr>
              <a:t>equilibrio istituzionale sancito dai Trattati </a:t>
            </a:r>
            <a:r>
              <a:rPr lang="it-IT" dirty="0" smtClean="0"/>
              <a:t>(</a:t>
            </a:r>
            <a:r>
              <a:rPr lang="it-IT" dirty="0" smtClean="0"/>
              <a:t>ossia: </a:t>
            </a:r>
            <a:r>
              <a:rPr lang="it-IT" dirty="0" smtClean="0"/>
              <a:t>rispetto delle funzioni di ciascuna istituzione nel processo normativo)</a:t>
            </a:r>
            <a:r>
              <a:rPr lang="it-IT" dirty="0" smtClean="0"/>
              <a:t>; </a:t>
            </a:r>
            <a:r>
              <a:rPr lang="it-IT" dirty="0" smtClean="0">
                <a:solidFill>
                  <a:srgbClr val="FF0000"/>
                </a:solidFill>
              </a:rPr>
              <a:t>indicazione </a:t>
            </a:r>
            <a:r>
              <a:rPr lang="it-IT" dirty="0">
                <a:solidFill>
                  <a:srgbClr val="FF0000"/>
                </a:solidFill>
              </a:rPr>
              <a:t>della </a:t>
            </a:r>
            <a:r>
              <a:rPr lang="it-IT" dirty="0" smtClean="0">
                <a:solidFill>
                  <a:srgbClr val="FF0000"/>
                </a:solidFill>
              </a:rPr>
              <a:t>base </a:t>
            </a:r>
            <a:r>
              <a:rPr lang="it-IT" dirty="0">
                <a:solidFill>
                  <a:srgbClr val="FF0000"/>
                </a:solidFill>
              </a:rPr>
              <a:t>giuridica</a:t>
            </a:r>
            <a:r>
              <a:rPr lang="it-IT" dirty="0"/>
              <a:t> </a:t>
            </a:r>
            <a:r>
              <a:rPr lang="it-IT" dirty="0" smtClean="0"/>
              <a:t>dell’atto, questione «costituzionale» (integra </a:t>
            </a:r>
            <a:r>
              <a:rPr lang="it-IT" dirty="0"/>
              <a:t>il rispetto dell'obbligo di </a:t>
            </a:r>
            <a:r>
              <a:rPr lang="it-IT" dirty="0" smtClean="0"/>
              <a:t>motivazione: art</a:t>
            </a:r>
            <a:r>
              <a:rPr lang="it-IT" dirty="0"/>
              <a:t>. 296, comma 2, TFUE</a:t>
            </a:r>
            <a:r>
              <a:rPr lang="it-IT" dirty="0" smtClean="0"/>
              <a:t>); </a:t>
            </a:r>
          </a:p>
          <a:p>
            <a:r>
              <a:rPr lang="it-IT" dirty="0" smtClean="0"/>
              <a:t>in caso di </a:t>
            </a:r>
            <a:r>
              <a:rPr lang="it-IT" dirty="0" smtClean="0">
                <a:solidFill>
                  <a:srgbClr val="FF0000"/>
                </a:solidFill>
              </a:rPr>
              <a:t>omessa </a:t>
            </a:r>
            <a:r>
              <a:rPr lang="it-IT" dirty="0" smtClean="0"/>
              <a:t>indicazione della base giuridica, possibile annullamento dell’atto (art. 263 TFUE)</a:t>
            </a:r>
            <a:endParaRPr lang="it-IT" dirty="0" smtClean="0"/>
          </a:p>
        </p:txBody>
      </p:sp>
    </p:spTree>
    <p:extLst>
      <p:ext uri="{BB962C8B-B14F-4D97-AF65-F5344CB8AC3E}">
        <p14:creationId xmlns:p14="http://schemas.microsoft.com/office/powerpoint/2010/main" val="3472470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problema della (scelta della) base giuridica</a:t>
            </a:r>
            <a:endParaRPr lang="it-IT" dirty="0"/>
          </a:p>
        </p:txBody>
      </p:sp>
      <p:sp>
        <p:nvSpPr>
          <p:cNvPr id="3" name="Segnaposto contenuto 2"/>
          <p:cNvSpPr>
            <a:spLocks noGrp="1"/>
          </p:cNvSpPr>
          <p:nvPr>
            <p:ph idx="1"/>
          </p:nvPr>
        </p:nvSpPr>
        <p:spPr/>
        <p:txBody>
          <a:bodyPr>
            <a:normAutofit fontScale="92500"/>
          </a:bodyPr>
          <a:lstStyle/>
          <a:p>
            <a:r>
              <a:rPr lang="it-IT" dirty="0" smtClean="0"/>
              <a:t>Il problema della base giuridica o dell’individuazione della norma (esclusiva / cumulativa) di conferimento del potere (e di determinazione della procedura applicabile: il sostanziale guida il </a:t>
            </a:r>
            <a:r>
              <a:rPr lang="it-IT" dirty="0"/>
              <a:t>procedurale</a:t>
            </a:r>
            <a:r>
              <a:rPr lang="it-IT" dirty="0" smtClean="0"/>
              <a:t>).</a:t>
            </a:r>
          </a:p>
          <a:p>
            <a:r>
              <a:rPr lang="it-IT" dirty="0" smtClean="0"/>
              <a:t>La sua soluzione presuppone  </a:t>
            </a:r>
            <a:r>
              <a:rPr lang="it-IT" dirty="0"/>
              <a:t>a) </a:t>
            </a:r>
            <a:r>
              <a:rPr lang="it-IT" dirty="0" smtClean="0"/>
              <a:t>l’individuazione </a:t>
            </a:r>
            <a:r>
              <a:rPr lang="it-IT" dirty="0"/>
              <a:t>del corretto fondamento «primario» di un atto derivato (o convenzionale</a:t>
            </a:r>
            <a:r>
              <a:rPr lang="it-IT" dirty="0" smtClean="0"/>
              <a:t>) attraverso una analisi </a:t>
            </a:r>
            <a:r>
              <a:rPr lang="it-IT" dirty="0"/>
              <a:t>«relazionale</a:t>
            </a:r>
            <a:r>
              <a:rPr lang="it-IT" dirty="0" smtClean="0"/>
              <a:t>» (accertamento </a:t>
            </a:r>
            <a:r>
              <a:rPr lang="it-IT" dirty="0"/>
              <a:t>dello scopo e contenuto (oggetto) </a:t>
            </a:r>
            <a:r>
              <a:rPr lang="it-IT" dirty="0" smtClean="0"/>
              <a:t>dell’atto </a:t>
            </a:r>
            <a:r>
              <a:rPr lang="it-IT" dirty="0" smtClean="0">
                <a:solidFill>
                  <a:srgbClr val="FF0000"/>
                </a:solidFill>
              </a:rPr>
              <a:t>rispetto alla</a:t>
            </a:r>
            <a:r>
              <a:rPr lang="it-IT" dirty="0" smtClean="0"/>
              <a:t> </a:t>
            </a:r>
            <a:r>
              <a:rPr lang="it-IT" dirty="0"/>
              <a:t>portata della base giuridica </a:t>
            </a:r>
            <a:r>
              <a:rPr lang="it-IT" dirty="0" smtClean="0"/>
              <a:t>prescelta);</a:t>
            </a:r>
          </a:p>
          <a:p>
            <a:r>
              <a:rPr lang="it-IT" dirty="0" smtClean="0"/>
              <a:t>I </a:t>
            </a:r>
            <a:r>
              <a:rPr lang="it-IT" dirty="0" smtClean="0">
                <a:solidFill>
                  <a:srgbClr val="FF0000"/>
                </a:solidFill>
              </a:rPr>
              <a:t>principali </a:t>
            </a:r>
            <a:r>
              <a:rPr lang="it-IT" u="sng" dirty="0" smtClean="0">
                <a:solidFill>
                  <a:srgbClr val="FF0000"/>
                </a:solidFill>
              </a:rPr>
              <a:t>criteri</a:t>
            </a:r>
            <a:r>
              <a:rPr lang="it-IT" dirty="0" smtClean="0"/>
              <a:t> enucleati dalla giurisprudenza: </a:t>
            </a:r>
          </a:p>
          <a:p>
            <a:r>
              <a:rPr lang="it-IT" dirty="0" smtClean="0"/>
              <a:t>a) della </a:t>
            </a:r>
            <a:r>
              <a:rPr lang="it-IT" dirty="0" smtClean="0">
                <a:solidFill>
                  <a:srgbClr val="FF0000"/>
                </a:solidFill>
              </a:rPr>
              <a:t>sufficienza</a:t>
            </a:r>
            <a:r>
              <a:rPr lang="it-IT" dirty="0" smtClean="0"/>
              <a:t> e </a:t>
            </a:r>
            <a:r>
              <a:rPr lang="it-IT" dirty="0" smtClean="0">
                <a:solidFill>
                  <a:srgbClr val="FF0000"/>
                </a:solidFill>
              </a:rPr>
              <a:t>idoneità</a:t>
            </a:r>
            <a:r>
              <a:rPr lang="it-IT" dirty="0" smtClean="0"/>
              <a:t> della base giuridica prescelta; esempio caso </a:t>
            </a:r>
            <a:r>
              <a:rPr lang="it-IT" i="1" u="sng" dirty="0" smtClean="0">
                <a:solidFill>
                  <a:srgbClr val="FF0000"/>
                </a:solidFill>
              </a:rPr>
              <a:t>Regno Unito c. Consiglio</a:t>
            </a:r>
            <a:r>
              <a:rPr lang="it-IT" dirty="0" smtClean="0"/>
              <a:t>, 27.2.2014, C-656/11 (sicurezza sociale e attuazione accordo CE-Svizzera: art. 48 + 218 TFUE o art. 79, par. 2 (SLSG));</a:t>
            </a:r>
          </a:p>
          <a:p>
            <a:endParaRPr lang="it-IT" dirty="0"/>
          </a:p>
        </p:txBody>
      </p:sp>
    </p:spTree>
    <p:extLst>
      <p:ext uri="{BB962C8B-B14F-4D97-AF65-F5344CB8AC3E}">
        <p14:creationId xmlns:p14="http://schemas.microsoft.com/office/powerpoint/2010/main" val="2504771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dirty="0"/>
              <a:t>b) del ricorso necessario a </a:t>
            </a:r>
            <a:r>
              <a:rPr lang="it-IT" i="1" dirty="0">
                <a:solidFill>
                  <a:srgbClr val="FF0000"/>
                </a:solidFill>
              </a:rPr>
              <a:t>basi giuridiche plurime (alternative/integrative)</a:t>
            </a:r>
            <a:r>
              <a:rPr lang="it-IT" dirty="0"/>
              <a:t>, ove l’atto </a:t>
            </a:r>
            <a:r>
              <a:rPr lang="it-IT" dirty="0">
                <a:solidFill>
                  <a:srgbClr val="FF0000"/>
                </a:solidFill>
              </a:rPr>
              <a:t>persegua scopi plurimi </a:t>
            </a:r>
            <a:r>
              <a:rPr lang="it-IT" dirty="0"/>
              <a:t>e </a:t>
            </a:r>
            <a:r>
              <a:rPr lang="it-IT" dirty="0">
                <a:solidFill>
                  <a:srgbClr val="FF0000"/>
                </a:solidFill>
              </a:rPr>
              <a:t>nessuno sia prevalente </a:t>
            </a:r>
            <a:r>
              <a:rPr lang="it-IT" dirty="0"/>
              <a:t>(purché queste basi giuridiche non prescrivano «procedure incompatibili»: priorità, in tal caso, alla norma che prevede un potere </a:t>
            </a:r>
            <a:r>
              <a:rPr lang="it-IT" dirty="0">
                <a:solidFill>
                  <a:srgbClr val="FF0000"/>
                </a:solidFill>
              </a:rPr>
              <a:t>più inclusivo</a:t>
            </a:r>
            <a:r>
              <a:rPr lang="it-IT" dirty="0"/>
              <a:t> o che prevede il maggior coinvolgimento del Parlamento (</a:t>
            </a:r>
            <a:r>
              <a:rPr lang="it-IT" dirty="0">
                <a:solidFill>
                  <a:srgbClr val="FF0000"/>
                </a:solidFill>
              </a:rPr>
              <a:t>maggiore democraticità</a:t>
            </a:r>
            <a:r>
              <a:rPr lang="it-IT" dirty="0"/>
              <a:t>);</a:t>
            </a:r>
          </a:p>
          <a:p>
            <a:r>
              <a:rPr lang="it-IT" dirty="0" smtClean="0"/>
              <a:t>c</a:t>
            </a:r>
            <a:r>
              <a:rPr lang="it-IT" dirty="0"/>
              <a:t>) del ricorso </a:t>
            </a:r>
            <a:r>
              <a:rPr lang="it-IT" dirty="0" smtClean="0"/>
              <a:t>esclusivo alla </a:t>
            </a:r>
            <a:r>
              <a:rPr lang="it-IT" dirty="0"/>
              <a:t>base giuridica dove si situa il «centro di gravità» dell’atto </a:t>
            </a:r>
            <a:r>
              <a:rPr lang="it-IT" dirty="0" smtClean="0"/>
              <a:t>(anche in </a:t>
            </a:r>
            <a:r>
              <a:rPr lang="it-IT" dirty="0"/>
              <a:t>presenza di altri </a:t>
            </a:r>
            <a:r>
              <a:rPr lang="it-IT" dirty="0" smtClean="0">
                <a:solidFill>
                  <a:srgbClr val="FF0000"/>
                </a:solidFill>
              </a:rPr>
              <a:t>scopi, però </a:t>
            </a:r>
            <a:r>
              <a:rPr lang="it-IT" dirty="0">
                <a:solidFill>
                  <a:srgbClr val="FF0000"/>
                </a:solidFill>
              </a:rPr>
              <a:t>accessori o </a:t>
            </a:r>
            <a:r>
              <a:rPr lang="it-IT" dirty="0" smtClean="0">
                <a:solidFill>
                  <a:srgbClr val="FF0000"/>
                </a:solidFill>
              </a:rPr>
              <a:t>subordinati</a:t>
            </a:r>
            <a:r>
              <a:rPr lang="it-IT" dirty="0" smtClean="0"/>
              <a:t>): </a:t>
            </a:r>
            <a:r>
              <a:rPr lang="it-IT" dirty="0"/>
              <a:t>esempio: </a:t>
            </a:r>
            <a:r>
              <a:rPr lang="it-IT" i="1" u="sng" dirty="0">
                <a:solidFill>
                  <a:srgbClr val="FF0000"/>
                </a:solidFill>
              </a:rPr>
              <a:t>Commissione c. Consiglio (protezione dell'ambiente attraverso il diritto penale)</a:t>
            </a:r>
            <a:r>
              <a:rPr lang="it-IT" dirty="0"/>
              <a:t>, 13.9.2005, C-176/03</a:t>
            </a:r>
          </a:p>
          <a:p>
            <a:r>
              <a:rPr lang="it-IT" dirty="0"/>
              <a:t>d) del ricorso </a:t>
            </a:r>
            <a:r>
              <a:rPr lang="it-IT" dirty="0" smtClean="0"/>
              <a:t>esclusivo alla </a:t>
            </a:r>
            <a:r>
              <a:rPr lang="it-IT" dirty="0"/>
              <a:t>base giuridica </a:t>
            </a:r>
            <a:r>
              <a:rPr lang="it-IT" dirty="0" smtClean="0">
                <a:solidFill>
                  <a:srgbClr val="FF0000"/>
                </a:solidFill>
              </a:rPr>
              <a:t>specifica o speciale</a:t>
            </a:r>
            <a:r>
              <a:rPr lang="it-IT" dirty="0" smtClean="0"/>
              <a:t>, rispetto a norme che conferiscono un </a:t>
            </a:r>
            <a:r>
              <a:rPr lang="it-IT" dirty="0" smtClean="0">
                <a:solidFill>
                  <a:srgbClr val="FF0000"/>
                </a:solidFill>
              </a:rPr>
              <a:t>potere più generale </a:t>
            </a:r>
            <a:r>
              <a:rPr lang="it-IT" dirty="0"/>
              <a:t>(armonizzazione del mercato interno e ambiente; armonizzazione del mercato e sicurezza e salute dei lavoratori; armonizzazione del mercato e competenze penali: v. giurisprudenza in testo)</a:t>
            </a:r>
          </a:p>
          <a:p>
            <a:endParaRPr lang="it-IT" dirty="0"/>
          </a:p>
        </p:txBody>
      </p:sp>
    </p:spTree>
    <p:extLst>
      <p:ext uri="{BB962C8B-B14F-4D97-AF65-F5344CB8AC3E}">
        <p14:creationId xmlns:p14="http://schemas.microsoft.com/office/powerpoint/2010/main" val="4208499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procedura legislativa ordinaria</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Il quadro </a:t>
            </a:r>
            <a:r>
              <a:rPr lang="it-IT" dirty="0" smtClean="0"/>
              <a:t>normativo (art. 289, 293 e 294 TFUE); v. anche regolamento parlamentare, art. 70 («il </a:t>
            </a:r>
            <a:r>
              <a:rPr lang="it-IT" dirty="0" err="1" smtClean="0"/>
              <a:t>trilogo</a:t>
            </a:r>
            <a:r>
              <a:rPr lang="it-IT" dirty="0" smtClean="0"/>
              <a:t>»; v. anche la l. 234 del 2012).</a:t>
            </a:r>
            <a:endParaRPr lang="it-IT" dirty="0" smtClean="0"/>
          </a:p>
          <a:p>
            <a:r>
              <a:rPr lang="it-IT" dirty="0" smtClean="0"/>
              <a:t>Generalità</a:t>
            </a:r>
          </a:p>
          <a:p>
            <a:r>
              <a:rPr lang="it-IT" dirty="0" smtClean="0"/>
              <a:t>Le fasi della </a:t>
            </a:r>
            <a:r>
              <a:rPr lang="it-IT" dirty="0" smtClean="0"/>
              <a:t>procedura (al massimo 3 letture; fase preliminare e fase intermedia o della conciliazione)</a:t>
            </a:r>
            <a:endParaRPr lang="it-IT" dirty="0" smtClean="0"/>
          </a:p>
          <a:p>
            <a:r>
              <a:rPr lang="it-IT" dirty="0" smtClean="0"/>
              <a:t>A) </a:t>
            </a:r>
            <a:r>
              <a:rPr lang="it-IT" b="1" dirty="0" smtClean="0">
                <a:solidFill>
                  <a:srgbClr val="FF0000"/>
                </a:solidFill>
              </a:rPr>
              <a:t>La proposta della </a:t>
            </a:r>
            <a:r>
              <a:rPr lang="it-IT" b="1" dirty="0" smtClean="0">
                <a:solidFill>
                  <a:srgbClr val="FF0000"/>
                </a:solidFill>
              </a:rPr>
              <a:t>Commissione</a:t>
            </a:r>
            <a:r>
              <a:rPr lang="it-IT" dirty="0" smtClean="0"/>
              <a:t>: </a:t>
            </a:r>
            <a:r>
              <a:rPr lang="it-IT" dirty="0" smtClean="0">
                <a:solidFill>
                  <a:srgbClr val="FF0000"/>
                </a:solidFill>
              </a:rPr>
              <a:t>potere di iniziativa prevalente </a:t>
            </a:r>
            <a:r>
              <a:rPr lang="it-IT" dirty="0" smtClean="0"/>
              <a:t>(non assoluto o esclusivo: art. 289 par. 4 TFUE); altre istituzioni (es. Consiglio e Parlamento) possono «sollecitare» la proposta (art. 241 e 225 TFUE); così anche un numero significativo di cittadini UE (art. 17, par. </a:t>
            </a:r>
            <a:r>
              <a:rPr lang="it-IT" dirty="0" smtClean="0"/>
              <a:t>4, TUE). </a:t>
            </a:r>
          </a:p>
          <a:p>
            <a:r>
              <a:rPr lang="it-IT" dirty="0" smtClean="0"/>
              <a:t>Sottoposizione della proposta ai </a:t>
            </a:r>
            <a:r>
              <a:rPr lang="it-IT" dirty="0" smtClean="0">
                <a:solidFill>
                  <a:srgbClr val="FF0000"/>
                </a:solidFill>
              </a:rPr>
              <a:t>parlamenti nazionali per la verifica del principio di sussidiarietà </a:t>
            </a:r>
            <a:r>
              <a:rPr lang="it-IT" dirty="0" smtClean="0"/>
              <a:t>(Protocollo n. 2): possibile decadenza della proposta (maggioranza semplice dei parlamenti nazionali + Consiglio o PE) e consultazione degli organi sussidiari (in particolare, </a:t>
            </a:r>
            <a:r>
              <a:rPr lang="it-IT" dirty="0" smtClean="0">
                <a:solidFill>
                  <a:srgbClr val="FF0000"/>
                </a:solidFill>
              </a:rPr>
              <a:t>Comitato delle Regioni</a:t>
            </a:r>
            <a:r>
              <a:rPr lang="it-IT" dirty="0" smtClean="0"/>
              <a:t>, art. 300 par 3 TFUE)</a:t>
            </a:r>
          </a:p>
        </p:txBody>
      </p:sp>
    </p:spTree>
    <p:extLst>
      <p:ext uri="{BB962C8B-B14F-4D97-AF65-F5344CB8AC3E}">
        <p14:creationId xmlns:p14="http://schemas.microsoft.com/office/powerpoint/2010/main" val="1454236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procedura legislativa ordinaria: la proposta della Commissione</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Garanzie di cui beneficia l’esercizio del potere di proposta: </a:t>
            </a:r>
          </a:p>
          <a:p>
            <a:r>
              <a:rPr lang="it-IT" dirty="0" smtClean="0"/>
              <a:t>a</a:t>
            </a:r>
            <a:r>
              <a:rPr lang="it-IT" dirty="0"/>
              <a:t>) il Consiglio </a:t>
            </a:r>
            <a:r>
              <a:rPr lang="it-IT" dirty="0">
                <a:solidFill>
                  <a:srgbClr val="FF0000"/>
                </a:solidFill>
              </a:rPr>
              <a:t>può modificare </a:t>
            </a:r>
            <a:r>
              <a:rPr lang="it-IT" dirty="0"/>
              <a:t>la proposta della Commissione </a:t>
            </a:r>
            <a:r>
              <a:rPr lang="it-IT" dirty="0">
                <a:solidFill>
                  <a:srgbClr val="FF0000"/>
                </a:solidFill>
              </a:rPr>
              <a:t>solo all’unanimità</a:t>
            </a:r>
            <a:r>
              <a:rPr lang="it-IT" dirty="0"/>
              <a:t>, salvo che nella fase «conciliativa» o nel suo esito (</a:t>
            </a:r>
            <a:r>
              <a:rPr lang="da-DK" dirty="0"/>
              <a:t>art. 293 par 1 TFUE, che rinvia all’art. 294, par. 10 e 13);</a:t>
            </a:r>
          </a:p>
          <a:p>
            <a:r>
              <a:rPr lang="da-DK" dirty="0"/>
              <a:t>b) la Commissione </a:t>
            </a:r>
            <a:r>
              <a:rPr lang="da-DK" dirty="0">
                <a:solidFill>
                  <a:srgbClr val="FF0000"/>
                </a:solidFill>
              </a:rPr>
              <a:t>può modificare</a:t>
            </a:r>
            <a:r>
              <a:rPr lang="da-DK" dirty="0"/>
              <a:t> la propria proposta ”in ogni fase” ”fintantoché il Consiglio non ha </a:t>
            </a:r>
            <a:r>
              <a:rPr lang="da-DK" dirty="0" smtClean="0"/>
              <a:t>deliberato” </a:t>
            </a:r>
            <a:r>
              <a:rPr lang="da-DK" dirty="0"/>
              <a:t>(art. 293, par. 2, TFUE);</a:t>
            </a:r>
          </a:p>
          <a:p>
            <a:r>
              <a:rPr lang="da-DK" dirty="0"/>
              <a:t>c)  la Commissione </a:t>
            </a:r>
            <a:r>
              <a:rPr lang="da-DK" dirty="0">
                <a:solidFill>
                  <a:srgbClr val="FF0000"/>
                </a:solidFill>
              </a:rPr>
              <a:t>può  ritirare </a:t>
            </a:r>
            <a:r>
              <a:rPr lang="da-DK" dirty="0"/>
              <a:t>la </a:t>
            </a:r>
            <a:r>
              <a:rPr lang="da-DK" dirty="0" smtClean="0"/>
              <a:t>proposta? Potere riconosciuto implicitamente dalla Corte come implicito nei Trattati (art. 17.2 TUE), anche </a:t>
            </a:r>
            <a:r>
              <a:rPr lang="da-DK" dirty="0"/>
              <a:t>quando vi sia </a:t>
            </a:r>
            <a:r>
              <a:rPr lang="da-DK" dirty="0" smtClean="0"/>
              <a:t>stato accordo ”informale”, sull’approvazione dell’atto, tra </a:t>
            </a:r>
            <a:r>
              <a:rPr lang="da-DK" dirty="0"/>
              <a:t>Consiglio e </a:t>
            </a:r>
            <a:r>
              <a:rPr lang="da-DK" dirty="0" smtClean="0"/>
              <a:t>PE. Circa le cautele in cui incorre il potere di ritiro (per evitare, o censurare, strategie ostruzionistiche della Commissione o lesive dell’equilibrio istituzionale): </a:t>
            </a:r>
            <a:r>
              <a:rPr lang="it-IT" i="1" u="sng" dirty="0" smtClean="0">
                <a:solidFill>
                  <a:srgbClr val="FF0000"/>
                </a:solidFill>
              </a:rPr>
              <a:t>Consiglio </a:t>
            </a:r>
            <a:r>
              <a:rPr lang="it-IT" i="1" u="sng" dirty="0">
                <a:solidFill>
                  <a:srgbClr val="FF0000"/>
                </a:solidFill>
              </a:rPr>
              <a:t>c. Commissione (GS</a:t>
            </a:r>
            <a:r>
              <a:rPr lang="it-IT" dirty="0"/>
              <a:t>), 14.4.2015, </a:t>
            </a:r>
            <a:r>
              <a:rPr lang="it-IT" dirty="0" smtClean="0"/>
              <a:t>C-409/13: obbligo della Commissione di </a:t>
            </a:r>
            <a:r>
              <a:rPr lang="it-IT" dirty="0"/>
              <a:t>motivare adeguatamente il ritiro; sindacato </a:t>
            </a:r>
            <a:r>
              <a:rPr lang="it-IT" dirty="0" smtClean="0"/>
              <a:t>giurisdizionale sulla «decisione di ritiro»</a:t>
            </a:r>
            <a:endParaRPr lang="it-IT" dirty="0"/>
          </a:p>
          <a:p>
            <a:endParaRPr lang="it-IT" dirty="0"/>
          </a:p>
        </p:txBody>
      </p:sp>
    </p:spTree>
    <p:extLst>
      <p:ext uri="{BB962C8B-B14F-4D97-AF65-F5344CB8AC3E}">
        <p14:creationId xmlns:p14="http://schemas.microsoft.com/office/powerpoint/2010/main" val="784159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procedura legislativa ordinaria: le «letture»</a:t>
            </a:r>
            <a:endParaRPr lang="it-IT" dirty="0"/>
          </a:p>
        </p:txBody>
      </p:sp>
      <p:sp>
        <p:nvSpPr>
          <p:cNvPr id="3" name="Segnaposto contenuto 2"/>
          <p:cNvSpPr>
            <a:spLocks noGrp="1"/>
          </p:cNvSpPr>
          <p:nvPr>
            <p:ph idx="1"/>
          </p:nvPr>
        </p:nvSpPr>
        <p:spPr/>
        <p:txBody>
          <a:bodyPr>
            <a:normAutofit fontScale="92500" lnSpcReduction="10000"/>
          </a:bodyPr>
          <a:lstStyle/>
          <a:p>
            <a:r>
              <a:rPr lang="it-IT" dirty="0"/>
              <a:t>B) </a:t>
            </a:r>
            <a:r>
              <a:rPr lang="it-IT" dirty="0">
                <a:solidFill>
                  <a:srgbClr val="FF0000"/>
                </a:solidFill>
              </a:rPr>
              <a:t>La prima </a:t>
            </a:r>
            <a:r>
              <a:rPr lang="it-IT" dirty="0" smtClean="0">
                <a:solidFill>
                  <a:srgbClr val="FF0000"/>
                </a:solidFill>
              </a:rPr>
              <a:t>lettura</a:t>
            </a:r>
            <a:r>
              <a:rPr lang="it-IT" dirty="0" smtClean="0"/>
              <a:t>: il PE assume (eventualmente entro il «</a:t>
            </a:r>
            <a:r>
              <a:rPr lang="it-IT" dirty="0" err="1" smtClean="0"/>
              <a:t>trilogo</a:t>
            </a:r>
            <a:r>
              <a:rPr lang="it-IT" dirty="0" smtClean="0"/>
              <a:t>») una «posizione» sulla proposta, che è approvata dal Consiglio (l’atto è adottato) ovvero modificata come «posizione in prima lettura» (modalità deliberative variabili);</a:t>
            </a:r>
            <a:endParaRPr lang="it-IT" dirty="0"/>
          </a:p>
          <a:p>
            <a:r>
              <a:rPr lang="it-IT" dirty="0"/>
              <a:t>C) </a:t>
            </a:r>
            <a:r>
              <a:rPr lang="it-IT" dirty="0">
                <a:solidFill>
                  <a:srgbClr val="FF0000"/>
                </a:solidFill>
              </a:rPr>
              <a:t>La seconda </a:t>
            </a:r>
            <a:r>
              <a:rPr lang="it-IT" dirty="0" smtClean="0">
                <a:solidFill>
                  <a:srgbClr val="FF0000"/>
                </a:solidFill>
              </a:rPr>
              <a:t>lettura</a:t>
            </a:r>
            <a:r>
              <a:rPr lang="it-IT" dirty="0" smtClean="0"/>
              <a:t>: il PE (entro 3 mesi) approva o s’astiene (l’atto è adottato); rigetta (l’atto è definitivamente abbandonato); emenda l’atto. In tale ultimo caso, il Consiglio, assunto il «parere» della Commissione, approva gli emendamenti parlamentari (modalità deliberative variabili) sicché l’atto è adottato; o ne approva solo alcuni;</a:t>
            </a:r>
            <a:endParaRPr lang="it-IT" dirty="0"/>
          </a:p>
          <a:p>
            <a:r>
              <a:rPr lang="it-IT" dirty="0"/>
              <a:t>D) </a:t>
            </a:r>
            <a:r>
              <a:rPr lang="it-IT" dirty="0">
                <a:solidFill>
                  <a:srgbClr val="FF0000"/>
                </a:solidFill>
              </a:rPr>
              <a:t>La fase conciliativa </a:t>
            </a:r>
            <a:r>
              <a:rPr lang="it-IT" dirty="0"/>
              <a:t>intermedia (art. 294, par. 10): costituzione di un «</a:t>
            </a:r>
            <a:r>
              <a:rPr lang="it-IT" dirty="0">
                <a:solidFill>
                  <a:srgbClr val="FF0000"/>
                </a:solidFill>
                <a:effectLst>
                  <a:outerShdw blurRad="38100" dist="38100" dir="2700000" algn="tl">
                    <a:srgbClr val="000000">
                      <a:alpha val="43137"/>
                    </a:srgbClr>
                  </a:outerShdw>
                </a:effectLst>
              </a:rPr>
              <a:t>comitato di conciliazione</a:t>
            </a:r>
            <a:r>
              <a:rPr lang="it-IT" dirty="0"/>
              <a:t>» </a:t>
            </a:r>
            <a:r>
              <a:rPr lang="it-IT" dirty="0" smtClean="0"/>
              <a:t>che ha il compito di approvare </a:t>
            </a:r>
            <a:r>
              <a:rPr lang="it-IT" dirty="0"/>
              <a:t>(entro 6 settimane) un «progetto comune</a:t>
            </a:r>
            <a:r>
              <a:rPr lang="it-IT" dirty="0" smtClean="0"/>
              <a:t>»: </a:t>
            </a:r>
            <a:r>
              <a:rPr lang="it-IT" dirty="0"/>
              <a:t>con l’ausilio della Commissione (par. 11). In caso negativo, arresto dell’iter.</a:t>
            </a:r>
          </a:p>
          <a:p>
            <a:endParaRPr lang="it-IT" dirty="0"/>
          </a:p>
        </p:txBody>
      </p:sp>
    </p:spTree>
    <p:extLst>
      <p:ext uri="{BB962C8B-B14F-4D97-AF65-F5344CB8AC3E}">
        <p14:creationId xmlns:p14="http://schemas.microsoft.com/office/powerpoint/2010/main" val="1619843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fase intermedia «conciliativa»</a:t>
            </a:r>
            <a:endParaRPr lang="it-IT" dirty="0"/>
          </a:p>
        </p:txBody>
      </p:sp>
      <p:sp>
        <p:nvSpPr>
          <p:cNvPr id="3" name="Segnaposto contenuto 2"/>
          <p:cNvSpPr>
            <a:spLocks noGrp="1"/>
          </p:cNvSpPr>
          <p:nvPr>
            <p:ph idx="1"/>
          </p:nvPr>
        </p:nvSpPr>
        <p:spPr/>
        <p:txBody>
          <a:bodyPr/>
          <a:lstStyle/>
          <a:p>
            <a:r>
              <a:rPr lang="it-IT" dirty="0"/>
              <a:t>Detta fase non è stata ritenuta lesiva del principio di democrazia rappresentativa (</a:t>
            </a:r>
            <a:r>
              <a:rPr lang="it-IT" i="1" u="sng" dirty="0">
                <a:solidFill>
                  <a:srgbClr val="FF0000"/>
                </a:solidFill>
              </a:rPr>
              <a:t>International Air </a:t>
            </a:r>
            <a:r>
              <a:rPr lang="it-IT" i="1" u="sng" dirty="0" err="1">
                <a:solidFill>
                  <a:srgbClr val="FF0000"/>
                </a:solidFill>
              </a:rPr>
              <a:t>Transport</a:t>
            </a:r>
            <a:r>
              <a:rPr lang="it-IT" i="1" u="sng" dirty="0">
                <a:solidFill>
                  <a:srgbClr val="FF0000"/>
                </a:solidFill>
              </a:rPr>
              <a:t> </a:t>
            </a:r>
            <a:r>
              <a:rPr lang="it-IT" i="1" u="sng" dirty="0" err="1">
                <a:solidFill>
                  <a:srgbClr val="FF0000"/>
                </a:solidFill>
              </a:rPr>
              <a:t>Association</a:t>
            </a:r>
            <a:r>
              <a:rPr lang="it-IT" i="1" u="sng" dirty="0">
                <a:solidFill>
                  <a:srgbClr val="FF0000"/>
                </a:solidFill>
              </a:rPr>
              <a:t> – IATA – compensazione </a:t>
            </a:r>
            <a:r>
              <a:rPr lang="it-IT" i="1" u="sng" dirty="0" err="1">
                <a:solidFill>
                  <a:srgbClr val="FF0000"/>
                </a:solidFill>
              </a:rPr>
              <a:t>passeeggeri</a:t>
            </a:r>
            <a:r>
              <a:rPr lang="it-IT" i="1" u="sng" dirty="0">
                <a:solidFill>
                  <a:srgbClr val="FF0000"/>
                </a:solidFill>
              </a:rPr>
              <a:t> in caso di negato imbarco (GS)</a:t>
            </a:r>
            <a:r>
              <a:rPr lang="it-IT" dirty="0"/>
              <a:t>, 10.1.2006, C-344/04, punti 60-61)</a:t>
            </a:r>
          </a:p>
          <a:p>
            <a:r>
              <a:rPr lang="it-IT" dirty="0"/>
              <a:t>E) </a:t>
            </a:r>
            <a:r>
              <a:rPr lang="it-IT" dirty="0">
                <a:solidFill>
                  <a:srgbClr val="FF0000"/>
                </a:solidFill>
              </a:rPr>
              <a:t>La terza lettura</a:t>
            </a:r>
            <a:r>
              <a:rPr lang="it-IT" dirty="0"/>
              <a:t>: Il PE e il Consiglio (a maggioranza qualificata) approvano </a:t>
            </a:r>
            <a:r>
              <a:rPr lang="it-IT" dirty="0" smtClean="0">
                <a:solidFill>
                  <a:srgbClr val="FF0000"/>
                </a:solidFill>
              </a:rPr>
              <a:t>entrambi</a:t>
            </a:r>
            <a:r>
              <a:rPr lang="it-IT" dirty="0" smtClean="0"/>
              <a:t> (entro </a:t>
            </a:r>
            <a:r>
              <a:rPr lang="it-IT" dirty="0"/>
              <a:t>6 settimane) il «progetto comune</a:t>
            </a:r>
            <a:r>
              <a:rPr lang="it-IT" dirty="0" smtClean="0"/>
              <a:t>»; in </a:t>
            </a:r>
            <a:r>
              <a:rPr lang="it-IT" dirty="0"/>
              <a:t>caso contrario, arresto dell’iter (art. 294 par. 13).</a:t>
            </a:r>
          </a:p>
          <a:p>
            <a:r>
              <a:rPr lang="it-IT" dirty="0"/>
              <a:t>L'atto adottato è </a:t>
            </a:r>
            <a:r>
              <a:rPr lang="it-IT" dirty="0">
                <a:solidFill>
                  <a:srgbClr val="FF0000"/>
                </a:solidFill>
              </a:rPr>
              <a:t>firmato congiuntamente</a:t>
            </a:r>
            <a:r>
              <a:rPr lang="it-IT" dirty="0"/>
              <a:t> dai presidenti delle due istituzioni (PE e Consiglio) (art. 297 TFUE, ove anche le condizioni di pubblicazione e entrata in vigore</a:t>
            </a:r>
            <a:r>
              <a:rPr lang="it-IT" dirty="0" smtClean="0"/>
              <a:t>), ed è </a:t>
            </a:r>
            <a:r>
              <a:rPr lang="it-IT" dirty="0" smtClean="0">
                <a:solidFill>
                  <a:srgbClr val="FF0000"/>
                </a:solidFill>
              </a:rPr>
              <a:t>loro congiuntamente imputabile</a:t>
            </a:r>
            <a:r>
              <a:rPr lang="it-IT" dirty="0" smtClean="0"/>
              <a:t> (vedi art. 289 e art. 263 TFUE)</a:t>
            </a:r>
            <a:endParaRPr lang="it-IT" dirty="0"/>
          </a:p>
          <a:p>
            <a:endParaRPr lang="it-IT" dirty="0"/>
          </a:p>
        </p:txBody>
      </p:sp>
    </p:spTree>
    <p:extLst>
      <p:ext uri="{BB962C8B-B14F-4D97-AF65-F5344CB8AC3E}">
        <p14:creationId xmlns:p14="http://schemas.microsoft.com/office/powerpoint/2010/main" val="4051183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procedure legislative speciali</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solidFill>
                  <a:srgbClr val="FF0000"/>
                </a:solidFill>
              </a:rPr>
              <a:t>Procedura di </a:t>
            </a:r>
            <a:r>
              <a:rPr lang="it-IT" dirty="0" smtClean="0">
                <a:solidFill>
                  <a:srgbClr val="FF0000"/>
                </a:solidFill>
              </a:rPr>
              <a:t>consultazione</a:t>
            </a:r>
            <a:r>
              <a:rPr lang="it-IT" dirty="0" smtClean="0"/>
              <a:t> (art. 289, par. 2, TFUE):</a:t>
            </a:r>
            <a:endParaRPr lang="it-IT" dirty="0" smtClean="0"/>
          </a:p>
          <a:p>
            <a:r>
              <a:rPr lang="it-IT" dirty="0" smtClean="0"/>
              <a:t>Su proposta della Commissione (o di altri soggetti), decisione del Consiglio previa consultazione del Parlamento europeo (o viceversa);</a:t>
            </a:r>
          </a:p>
          <a:p>
            <a:r>
              <a:rPr lang="it-IT" dirty="0" smtClean="0"/>
              <a:t>Obbligo di consultazione </a:t>
            </a:r>
            <a:r>
              <a:rPr lang="it-IT" u="sng" dirty="0" smtClean="0">
                <a:solidFill>
                  <a:srgbClr val="FF0000"/>
                </a:solidFill>
              </a:rPr>
              <a:t>effettiva e regolare</a:t>
            </a:r>
            <a:r>
              <a:rPr lang="it-IT" dirty="0" smtClean="0"/>
              <a:t>: espressione del principio di democrazia rappresentativa nell’Unione europea; in difetto (</a:t>
            </a:r>
            <a:r>
              <a:rPr lang="it-IT" i="1" u="sng" dirty="0" err="1" smtClean="0">
                <a:solidFill>
                  <a:srgbClr val="FF0000"/>
                </a:solidFill>
              </a:rPr>
              <a:t>Roquette</a:t>
            </a:r>
            <a:r>
              <a:rPr lang="it-IT" i="1" u="sng" dirty="0" smtClean="0">
                <a:solidFill>
                  <a:srgbClr val="FF0000"/>
                </a:solidFill>
              </a:rPr>
              <a:t> </a:t>
            </a:r>
            <a:r>
              <a:rPr lang="it-IT" i="1" u="sng" dirty="0" err="1" smtClean="0">
                <a:solidFill>
                  <a:srgbClr val="FF0000"/>
                </a:solidFill>
              </a:rPr>
              <a:t>Frères</a:t>
            </a:r>
            <a:r>
              <a:rPr lang="it-IT" dirty="0" smtClean="0"/>
              <a:t>, 29.10.1980, 138/79) nullità dell’atto per «violazione di forme sostanziali» (art. 263 TFUE); </a:t>
            </a:r>
          </a:p>
          <a:p>
            <a:r>
              <a:rPr lang="it-IT" dirty="0" smtClean="0"/>
              <a:t>sulla «generalizzazione» di </a:t>
            </a:r>
            <a:r>
              <a:rPr lang="it-IT" dirty="0"/>
              <a:t>tale giurisprudenza v. </a:t>
            </a:r>
            <a:r>
              <a:rPr lang="it-IT" i="1" u="sng" dirty="0">
                <a:solidFill>
                  <a:srgbClr val="FF0000"/>
                </a:solidFill>
              </a:rPr>
              <a:t>Parlamento europeo c. Consiglio</a:t>
            </a:r>
            <a:r>
              <a:rPr lang="it-IT" dirty="0"/>
              <a:t>, 16.4.2015, </a:t>
            </a:r>
            <a:r>
              <a:rPr lang="it-IT" dirty="0" smtClean="0"/>
              <a:t>C-540/13 e, soprattutto</a:t>
            </a:r>
            <a:r>
              <a:rPr lang="it-IT" dirty="0"/>
              <a:t>, </a:t>
            </a:r>
            <a:r>
              <a:rPr lang="it-IT" dirty="0" smtClean="0"/>
              <a:t>infra (procedura conclusione accordi internazionali in ambito PESC); </a:t>
            </a:r>
            <a:endParaRPr lang="it-IT" dirty="0" smtClean="0"/>
          </a:p>
          <a:p>
            <a:r>
              <a:rPr lang="it-IT" dirty="0" smtClean="0"/>
              <a:t>Nozione di effettività della consultazione: obbligo di </a:t>
            </a:r>
            <a:r>
              <a:rPr lang="it-IT" dirty="0" smtClean="0">
                <a:solidFill>
                  <a:srgbClr val="FF0000"/>
                </a:solidFill>
              </a:rPr>
              <a:t>seconda consultazione</a:t>
            </a:r>
            <a:r>
              <a:rPr lang="it-IT" dirty="0" smtClean="0"/>
              <a:t> (con deroghe) in caso di modifica della proposta o dell’atto;</a:t>
            </a:r>
            <a:endParaRPr lang="it-IT" dirty="0" smtClean="0"/>
          </a:p>
          <a:p>
            <a:r>
              <a:rPr lang="it-IT" dirty="0" smtClean="0"/>
              <a:t>Limite: </a:t>
            </a:r>
            <a:r>
              <a:rPr lang="it-IT" dirty="0" smtClean="0">
                <a:solidFill>
                  <a:srgbClr val="FF0000"/>
                </a:solidFill>
              </a:rPr>
              <a:t>obbligo di leale cooperazione </a:t>
            </a:r>
            <a:r>
              <a:rPr lang="it-IT" dirty="0" smtClean="0"/>
              <a:t>del Parlamento verso il Consiglio e, in caso di violazione, </a:t>
            </a:r>
            <a:r>
              <a:rPr lang="it-IT" dirty="0" err="1" smtClean="0"/>
              <a:t>estoppel</a:t>
            </a:r>
            <a:r>
              <a:rPr lang="it-IT" dirty="0" smtClean="0"/>
              <a:t> (</a:t>
            </a:r>
            <a:r>
              <a:rPr lang="it-IT" i="1" u="sng" dirty="0" smtClean="0">
                <a:solidFill>
                  <a:srgbClr val="FF0000"/>
                </a:solidFill>
              </a:rPr>
              <a:t>Parlamento europeo c. Consiglio</a:t>
            </a:r>
            <a:r>
              <a:rPr lang="it-IT" dirty="0" smtClean="0"/>
              <a:t>, 30.3.1995, C-65/93);</a:t>
            </a:r>
            <a:endParaRPr lang="it-IT" dirty="0"/>
          </a:p>
        </p:txBody>
      </p:sp>
    </p:spTree>
    <p:extLst>
      <p:ext uri="{BB962C8B-B14F-4D97-AF65-F5344CB8AC3E}">
        <p14:creationId xmlns:p14="http://schemas.microsoft.com/office/powerpoint/2010/main" val="2977486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_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4CF6724-7CFE-4880-9842-33FC89E5B2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Presentazione lavagna (widescreen)</Template>
  <TotalTime>0</TotalTime>
  <Words>2138</Words>
  <Application>Microsoft Office PowerPoint</Application>
  <PresentationFormat>Personalizzato</PresentationFormat>
  <Paragraphs>73</Paragraphs>
  <Slides>17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17</vt:i4>
      </vt:variant>
    </vt:vector>
  </HeadingPairs>
  <TitlesOfParts>
    <vt:vector size="21" baseType="lpstr">
      <vt:lpstr>Consolas</vt:lpstr>
      <vt:lpstr>Corbel</vt:lpstr>
      <vt:lpstr>Wingdings</vt:lpstr>
      <vt:lpstr>Chalkboard_16x9</vt:lpstr>
      <vt:lpstr>Le procedure normative inter-istituzionali </vt:lpstr>
      <vt:lpstr>Generalità</vt:lpstr>
      <vt:lpstr>Il problema della (scelta della) base giuridica</vt:lpstr>
      <vt:lpstr>Presentazione standard di PowerPoint</vt:lpstr>
      <vt:lpstr>La procedura legislativa ordinaria</vt:lpstr>
      <vt:lpstr>La procedura legislativa ordinaria: la proposta della Commissione</vt:lpstr>
      <vt:lpstr>La procedura legislativa ordinaria: le «letture»</vt:lpstr>
      <vt:lpstr>La fase intermedia «conciliativa»</vt:lpstr>
      <vt:lpstr>Le procedure legislative speciali</vt:lpstr>
      <vt:lpstr>La procedura di approvazione</vt:lpstr>
      <vt:lpstr>Le procedure normative in ambito PESC e nello SLSG</vt:lpstr>
      <vt:lpstr>La procedura di conclusione degli accordi internazionali</vt:lpstr>
      <vt:lpstr>La procedura di conclusione degli accordi internazionali: ruolo del Parlamento europeo</vt:lpstr>
      <vt:lpstr>Le procedure per l’adozione degli atti di attuazione e degli atti di esecuzione</vt:lpstr>
      <vt:lpstr>La procedura per l’instaurazione di una cooperazione rafforzata</vt:lpstr>
      <vt:lpstr>Questioni di autovalutazione</vt:lpstr>
      <vt:lpstr>Questioni di autovalutazione II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2016-03-11T10:43:06Z</dcterms:created>
  <dcterms:modified xsi:type="dcterms:W3CDTF">2016-03-14T19:02:48Z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TC028048469991</vt:lpwstr>
  </property>
</Properties>
</file>