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300" r:id="rId6"/>
    <p:sldId id="261"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273" r:id="rId20"/>
    <p:sldId id="274" r:id="rId21"/>
    <p:sldId id="302" r:id="rId22"/>
    <p:sldId id="303" r:id="rId23"/>
    <p:sldId id="304" r:id="rId24"/>
    <p:sldId id="276" r:id="rId25"/>
    <p:sldId id="277" r:id="rId26"/>
    <p:sldId id="278" r:id="rId27"/>
    <p:sldId id="279" r:id="rId28"/>
    <p:sldId id="280" r:id="rId29"/>
    <p:sldId id="301" r:id="rId30"/>
    <p:sldId id="281" r:id="rId31"/>
    <p:sldId id="282" r:id="rId32"/>
    <p:sldId id="283" r:id="rId33"/>
    <p:sldId id="298" r:id="rId34"/>
    <p:sldId id="284" r:id="rId35"/>
    <p:sldId id="286" r:id="rId36"/>
    <p:sldId id="297" r:id="rId37"/>
    <p:sldId id="292" r:id="rId38"/>
    <p:sldId id="294" r:id="rId39"/>
    <p:sldId id="295" r:id="rId40"/>
    <p:sldId id="299" r:id="rId41"/>
    <p:sldId id="287" r:id="rId42"/>
    <p:sldId id="289" r:id="rId43"/>
    <p:sldId id="290" r:id="rId44"/>
    <p:sldId id="291"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FF"/>
    <a:srgbClr val="99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1" autoAdjust="0"/>
    <p:restoredTop sz="94660"/>
  </p:normalViewPr>
  <p:slideViewPr>
    <p:cSldViewPr>
      <p:cViewPr varScale="1">
        <p:scale>
          <a:sx n="73" d="100"/>
          <a:sy n="73" d="100"/>
        </p:scale>
        <p:origin x="-139"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C94C3-D060-46DF-AAB1-1FBFEEDF43A7}" type="datetimeFigureOut">
              <a:rPr lang="it-IT" smtClean="0"/>
              <a:pPr/>
              <a:t>17/09/2015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1F4D-C73E-4D7F-A7DC-E73F4FE757D2}" type="slidenum">
              <a:rPr lang="it-IT" smtClean="0"/>
              <a:pPr/>
              <a:t>‹N›</a:t>
            </a:fld>
            <a:endParaRPr lang="it-IT"/>
          </a:p>
        </p:txBody>
      </p:sp>
    </p:spTree>
    <p:extLst>
      <p:ext uri="{BB962C8B-B14F-4D97-AF65-F5344CB8AC3E}">
        <p14:creationId xmlns="" xmlns:p14="http://schemas.microsoft.com/office/powerpoint/2010/main" val="418746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6801F4D-C73E-4D7F-A7DC-E73F4FE757D2}" type="slidenum">
              <a:rPr lang="it-IT" smtClean="0"/>
              <a:pPr/>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17/09/2015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76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7B591-3D5F-4E4D-833E-FE020D8C45E8}" type="datetimeFigureOut">
              <a:rPr lang="it-IT" smtClean="0"/>
              <a:pPr/>
              <a:t>17/09/2015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F0A4F-5E8A-4B85-B16C-3D99A9F181E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Latex_-_Hevea_-_Cameroun.JPG" TargetMode="External"/><Relationship Id="rId7" Type="http://schemas.openxmlformats.org/officeDocument/2006/relationships/image" Target="../media/image34.jpeg"/><Relationship Id="rId2" Type="http://schemas.openxmlformats.org/officeDocument/2006/relationships/image" Target="../media/image30.gif"/><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File:2,2,6,6-Tetramethylpiperidinyloxyl.svg"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0.gstatic.com/images?q=tbn:ANd9GcT_xwaHBao0ws_nHhbeOh-OHI8-2lGAZqbJfenF9Yjc_u4Cacim"/>
          <p:cNvPicPr>
            <a:picLocks noChangeAspect="1" noChangeArrowheads="1"/>
          </p:cNvPicPr>
          <p:nvPr/>
        </p:nvPicPr>
        <p:blipFill>
          <a:blip r:embed="rId2" cstate="print"/>
          <a:srcRect/>
          <a:stretch>
            <a:fillRect/>
          </a:stretch>
        </p:blipFill>
        <p:spPr bwMode="auto">
          <a:xfrm>
            <a:off x="6300192" y="1196752"/>
            <a:ext cx="1371600" cy="1562100"/>
          </a:xfrm>
          <a:prstGeom prst="rect">
            <a:avLst/>
          </a:prstGeom>
          <a:noFill/>
        </p:spPr>
      </p:pic>
      <p:sp>
        <p:nvSpPr>
          <p:cNvPr id="3" name="Rettangolo 2"/>
          <p:cNvSpPr/>
          <p:nvPr/>
        </p:nvSpPr>
        <p:spPr>
          <a:xfrm>
            <a:off x="467544" y="260648"/>
            <a:ext cx="8424936" cy="6370975"/>
          </a:xfrm>
          <a:prstGeom prst="rect">
            <a:avLst/>
          </a:prstGeom>
        </p:spPr>
        <p:txBody>
          <a:bodyPr wrap="square">
            <a:spAutoFit/>
          </a:bodyPr>
          <a:lstStyle/>
          <a:p>
            <a:pPr algn="ctr"/>
            <a:r>
              <a:rPr lang="it-IT" sz="2400" b="1" dirty="0" smtClean="0">
                <a:solidFill>
                  <a:srgbClr val="0000FF"/>
                </a:solidFill>
              </a:rPr>
              <a:t>“Polimero</a:t>
            </a:r>
            <a:r>
              <a:rPr lang="it-IT" sz="2400" b="1" dirty="0">
                <a:solidFill>
                  <a:srgbClr val="0000FF"/>
                </a:solidFill>
              </a:rPr>
              <a:t>” </a:t>
            </a:r>
            <a:r>
              <a:rPr lang="it-IT" sz="2400" b="1" dirty="0" smtClean="0">
                <a:solidFill>
                  <a:srgbClr val="0000FF"/>
                </a:solidFill>
              </a:rPr>
              <a:t> = molecola </a:t>
            </a:r>
            <a:r>
              <a:rPr lang="it-IT" sz="2400" b="1" dirty="0">
                <a:solidFill>
                  <a:srgbClr val="0000FF"/>
                </a:solidFill>
              </a:rPr>
              <a:t>di grandi </a:t>
            </a:r>
            <a:r>
              <a:rPr lang="it-IT" sz="2400" b="1" dirty="0" smtClean="0">
                <a:solidFill>
                  <a:srgbClr val="0000FF"/>
                </a:solidFill>
              </a:rPr>
              <a:t>dimensioni</a:t>
            </a:r>
          </a:p>
          <a:p>
            <a:pPr algn="ctr"/>
            <a:r>
              <a:rPr lang="it-IT" sz="2400" b="1" dirty="0" smtClean="0">
                <a:solidFill>
                  <a:srgbClr val="0000FF"/>
                </a:solidFill>
              </a:rPr>
              <a:t>Sequenze </a:t>
            </a:r>
            <a:r>
              <a:rPr lang="it-IT" sz="2400" b="1" dirty="0">
                <a:solidFill>
                  <a:srgbClr val="0000FF"/>
                </a:solidFill>
              </a:rPr>
              <a:t>di gruppi chimici legati </a:t>
            </a:r>
            <a:r>
              <a:rPr lang="it-IT" sz="2400" b="1" dirty="0" smtClean="0">
                <a:solidFill>
                  <a:srgbClr val="0000FF"/>
                </a:solidFill>
              </a:rPr>
              <a:t>da legami </a:t>
            </a:r>
            <a:r>
              <a:rPr lang="it-IT" sz="2400" b="1" dirty="0">
                <a:solidFill>
                  <a:srgbClr val="0000FF"/>
                </a:solidFill>
              </a:rPr>
              <a:t>covalenti </a:t>
            </a:r>
            <a:endParaRPr lang="it-IT" sz="2400" b="1" dirty="0" smtClean="0">
              <a:solidFill>
                <a:srgbClr val="0000FF"/>
              </a:solidFill>
            </a:endParaRPr>
          </a:p>
          <a:p>
            <a:pPr algn="ctr"/>
            <a:r>
              <a:rPr lang="it-IT" sz="2400" b="1" dirty="0" smtClean="0">
                <a:solidFill>
                  <a:srgbClr val="0000FF"/>
                </a:solidFill>
              </a:rPr>
              <a:t>Struttura </a:t>
            </a:r>
            <a:r>
              <a:rPr lang="it-IT" sz="2400" b="1" dirty="0">
                <a:solidFill>
                  <a:srgbClr val="0000FF"/>
                </a:solidFill>
              </a:rPr>
              <a:t>a </a:t>
            </a:r>
            <a:r>
              <a:rPr lang="it-IT" sz="2400" b="1" dirty="0" smtClean="0">
                <a:solidFill>
                  <a:srgbClr val="0000FF"/>
                </a:solidFill>
              </a:rPr>
              <a:t>catena</a:t>
            </a:r>
          </a:p>
          <a:p>
            <a:pPr algn="ctr"/>
            <a:endParaRPr lang="it-IT" sz="2400" b="1" dirty="0" smtClean="0">
              <a:solidFill>
                <a:srgbClr val="0000FF"/>
              </a:solidFill>
            </a:endParaRPr>
          </a:p>
          <a:p>
            <a:r>
              <a:rPr lang="it-IT" sz="2400" b="1" dirty="0" smtClean="0">
                <a:solidFill>
                  <a:srgbClr val="0000FF"/>
                </a:solidFill>
              </a:rPr>
              <a:t>Introdotto </a:t>
            </a:r>
            <a:r>
              <a:rPr lang="it-IT" sz="2400" b="1" dirty="0">
                <a:solidFill>
                  <a:srgbClr val="0000FF"/>
                </a:solidFill>
              </a:rPr>
              <a:t>da </a:t>
            </a:r>
            <a:r>
              <a:rPr lang="it-IT" sz="2400" b="1" dirty="0" err="1">
                <a:solidFill>
                  <a:srgbClr val="0000FF"/>
                </a:solidFill>
              </a:rPr>
              <a:t>Jons</a:t>
            </a:r>
            <a:r>
              <a:rPr lang="it-IT" sz="2400" b="1" dirty="0">
                <a:solidFill>
                  <a:srgbClr val="0000FF"/>
                </a:solidFill>
              </a:rPr>
              <a:t> Jacob </a:t>
            </a:r>
            <a:r>
              <a:rPr lang="it-IT" sz="2400" b="1" dirty="0" err="1" smtClean="0">
                <a:solidFill>
                  <a:srgbClr val="0000FF"/>
                </a:solidFill>
              </a:rPr>
              <a:t>Berzelius</a:t>
            </a:r>
            <a:endParaRPr lang="it-IT" sz="2400" b="1" dirty="0" smtClean="0">
              <a:solidFill>
                <a:srgbClr val="0000FF"/>
              </a:solidFill>
            </a:endParaRPr>
          </a:p>
          <a:p>
            <a:r>
              <a:rPr lang="it-IT" sz="2400" b="1" dirty="0" smtClean="0">
                <a:solidFill>
                  <a:srgbClr val="0000FF"/>
                </a:solidFill>
              </a:rPr>
              <a:t>(medico </a:t>
            </a:r>
            <a:r>
              <a:rPr lang="it-IT" sz="2400" b="1" dirty="0">
                <a:solidFill>
                  <a:srgbClr val="0000FF"/>
                </a:solidFill>
              </a:rPr>
              <a:t>svedese, </a:t>
            </a:r>
            <a:r>
              <a:rPr lang="it-IT" sz="2400" b="1" dirty="0" smtClean="0">
                <a:solidFill>
                  <a:srgbClr val="0000FF"/>
                </a:solidFill>
              </a:rPr>
              <a:t>1779-1848)</a:t>
            </a:r>
            <a:endParaRPr lang="it-IT" sz="2400" b="1" dirty="0">
              <a:solidFill>
                <a:srgbClr val="0000FF"/>
              </a:solidFill>
            </a:endParaRPr>
          </a:p>
          <a:p>
            <a:endParaRPr lang="it-IT" sz="2400" b="1" dirty="0" smtClean="0">
              <a:solidFill>
                <a:srgbClr val="0000FF"/>
              </a:solidFill>
            </a:endParaRPr>
          </a:p>
          <a:p>
            <a:r>
              <a:rPr lang="it-IT" sz="2400" b="1" dirty="0" smtClean="0">
                <a:solidFill>
                  <a:srgbClr val="0000FF"/>
                </a:solidFill>
              </a:rPr>
              <a:t>deriva </a:t>
            </a:r>
            <a:r>
              <a:rPr lang="it-IT" sz="2400" b="1" dirty="0">
                <a:solidFill>
                  <a:srgbClr val="0000FF"/>
                </a:solidFill>
              </a:rPr>
              <a:t>dalle parole greche “</a:t>
            </a:r>
            <a:r>
              <a:rPr lang="it-IT" sz="2400" b="1" dirty="0" err="1">
                <a:solidFill>
                  <a:srgbClr val="0000FF"/>
                </a:solidFill>
              </a:rPr>
              <a:t>πολυ</a:t>
            </a:r>
            <a:r>
              <a:rPr lang="it-IT" sz="2400" b="1" dirty="0">
                <a:solidFill>
                  <a:srgbClr val="0000FF"/>
                </a:solidFill>
              </a:rPr>
              <a:t>” (molto) e “</a:t>
            </a:r>
            <a:r>
              <a:rPr lang="it-IT" sz="2400" b="1" dirty="0" err="1">
                <a:solidFill>
                  <a:srgbClr val="0000FF"/>
                </a:solidFill>
              </a:rPr>
              <a:t>μερoς</a:t>
            </a:r>
            <a:r>
              <a:rPr lang="it-IT" sz="2400" b="1" dirty="0">
                <a:solidFill>
                  <a:srgbClr val="0000FF"/>
                </a:solidFill>
              </a:rPr>
              <a:t>” (parte</a:t>
            </a:r>
            <a:r>
              <a:rPr lang="it-IT" sz="2400" b="1" dirty="0" smtClean="0">
                <a:solidFill>
                  <a:srgbClr val="0000FF"/>
                </a:solidFill>
              </a:rPr>
              <a:t>).</a:t>
            </a:r>
          </a:p>
          <a:p>
            <a:endParaRPr lang="it-IT" sz="2400" b="1" dirty="0">
              <a:solidFill>
                <a:srgbClr val="0000FF"/>
              </a:solidFill>
            </a:endParaRPr>
          </a:p>
          <a:p>
            <a:pPr algn="ctr"/>
            <a:r>
              <a:rPr lang="it-IT" sz="2400" b="1" dirty="0" err="1" smtClean="0">
                <a:solidFill>
                  <a:srgbClr val="0000FF"/>
                </a:solidFill>
              </a:rPr>
              <a:t>polimetilene</a:t>
            </a:r>
            <a:r>
              <a:rPr lang="it-IT" sz="2400" b="1" dirty="0" smtClean="0">
                <a:solidFill>
                  <a:srgbClr val="0000FF"/>
                </a:solidFill>
              </a:rPr>
              <a:t> (conosciuto </a:t>
            </a:r>
            <a:r>
              <a:rPr lang="it-IT" sz="2400" b="1" dirty="0">
                <a:solidFill>
                  <a:srgbClr val="0000FF"/>
                </a:solidFill>
              </a:rPr>
              <a:t>come polietilene):</a:t>
            </a:r>
          </a:p>
          <a:p>
            <a:pPr algn="ctr"/>
            <a:r>
              <a:rPr lang="pl-PL" sz="2400" b="1" dirty="0" smtClean="0">
                <a:solidFill>
                  <a:srgbClr val="0000FF"/>
                </a:solidFill>
              </a:rPr>
              <a:t>– </a:t>
            </a:r>
            <a:r>
              <a:rPr lang="pl-PL" sz="2400" b="1" dirty="0">
                <a:solidFill>
                  <a:srgbClr val="0000FF"/>
                </a:solidFill>
              </a:rPr>
              <a:t>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 CH</a:t>
            </a:r>
            <a:r>
              <a:rPr lang="pl-PL" sz="2400" b="1" baseline="-25000" dirty="0">
                <a:solidFill>
                  <a:srgbClr val="0000FF"/>
                </a:solidFill>
              </a:rPr>
              <a:t>2</a:t>
            </a:r>
            <a:r>
              <a:rPr lang="pl-PL" sz="2400" b="1" dirty="0">
                <a:solidFill>
                  <a:srgbClr val="0000FF"/>
                </a:solidFill>
              </a:rPr>
              <a:t> –</a:t>
            </a:r>
          </a:p>
          <a:p>
            <a:endParaRPr lang="it-IT" sz="2400" b="1" dirty="0">
              <a:solidFill>
                <a:srgbClr val="0000FF"/>
              </a:solidFill>
            </a:endParaRPr>
          </a:p>
          <a:p>
            <a:pPr algn="ctr"/>
            <a:r>
              <a:rPr lang="it-IT" sz="2400" b="1" dirty="0" smtClean="0">
                <a:solidFill>
                  <a:srgbClr val="0000FF"/>
                </a:solidFill>
              </a:rPr>
              <a:t>poliossimetilene</a:t>
            </a:r>
            <a:r>
              <a:rPr lang="it-IT" sz="2400" b="1" dirty="0">
                <a:solidFill>
                  <a:srgbClr val="0000FF"/>
                </a:solidFill>
              </a:rPr>
              <a:t>:</a:t>
            </a:r>
          </a:p>
          <a:p>
            <a:pPr algn="ctr"/>
            <a:r>
              <a:rPr lang="pl-PL" sz="2400" b="1" dirty="0" smtClean="0">
                <a:solidFill>
                  <a:srgbClr val="0000FF"/>
                </a:solidFill>
              </a:rPr>
              <a:t>–</a:t>
            </a:r>
            <a:r>
              <a:rPr lang="it-IT" sz="2400" b="1" dirty="0" smtClean="0">
                <a:solidFill>
                  <a:srgbClr val="0000FF"/>
                </a:solidFill>
              </a:rPr>
              <a:t> </a:t>
            </a:r>
            <a:r>
              <a:rPr lang="it-IT" sz="2400" b="1" dirty="0">
                <a:solidFill>
                  <a:srgbClr val="0000FF"/>
                </a:solidFill>
              </a:rPr>
              <a:t>CH</a:t>
            </a:r>
            <a:r>
              <a:rPr lang="it-IT" sz="2400" b="1" baseline="-25000" dirty="0">
                <a:solidFill>
                  <a:srgbClr val="0000FF"/>
                </a:solidFill>
              </a:rPr>
              <a:t>2</a:t>
            </a:r>
            <a:r>
              <a:rPr lang="it-IT" sz="2400" b="1" dirty="0">
                <a:solidFill>
                  <a:srgbClr val="0000FF"/>
                </a:solidFill>
              </a:rPr>
              <a:t> – O – CH</a:t>
            </a:r>
            <a:r>
              <a:rPr lang="it-IT" sz="2400" b="1" baseline="-25000" dirty="0">
                <a:solidFill>
                  <a:srgbClr val="0000FF"/>
                </a:solidFill>
              </a:rPr>
              <a:t>2</a:t>
            </a:r>
            <a:r>
              <a:rPr lang="it-IT" sz="2400" b="1" dirty="0">
                <a:solidFill>
                  <a:srgbClr val="0000FF"/>
                </a:solidFill>
              </a:rPr>
              <a:t> – O – CH</a:t>
            </a:r>
            <a:r>
              <a:rPr lang="it-IT" sz="2400" b="1" baseline="-25000" dirty="0">
                <a:solidFill>
                  <a:srgbClr val="0000FF"/>
                </a:solidFill>
              </a:rPr>
              <a:t>2</a:t>
            </a:r>
            <a:r>
              <a:rPr lang="it-IT" sz="2400" b="1" dirty="0">
                <a:solidFill>
                  <a:srgbClr val="0000FF"/>
                </a:solidFill>
              </a:rPr>
              <a:t> – O - CH</a:t>
            </a:r>
            <a:r>
              <a:rPr lang="it-IT" sz="2400" b="1" baseline="-25000" dirty="0">
                <a:solidFill>
                  <a:srgbClr val="0000FF"/>
                </a:solidFill>
              </a:rPr>
              <a:t>2</a:t>
            </a:r>
            <a:r>
              <a:rPr lang="it-IT" sz="2400" b="1" dirty="0">
                <a:solidFill>
                  <a:srgbClr val="0000FF"/>
                </a:solidFill>
              </a:rPr>
              <a:t> - O - CH</a:t>
            </a:r>
            <a:r>
              <a:rPr lang="it-IT" sz="2400" b="1" baseline="-25000" dirty="0">
                <a:solidFill>
                  <a:srgbClr val="0000FF"/>
                </a:solidFill>
              </a:rPr>
              <a:t>2</a:t>
            </a:r>
            <a:r>
              <a:rPr lang="it-IT" sz="2400" b="1" dirty="0">
                <a:solidFill>
                  <a:srgbClr val="0000FF"/>
                </a:solidFill>
              </a:rPr>
              <a:t> –</a:t>
            </a:r>
          </a:p>
          <a:p>
            <a:endParaRPr lang="it-IT" sz="2400" b="1" dirty="0" smtClean="0">
              <a:solidFill>
                <a:srgbClr val="0000FF"/>
              </a:solidFill>
            </a:endParaRPr>
          </a:p>
          <a:p>
            <a:r>
              <a:rPr lang="it-IT" sz="2400" b="1" dirty="0" smtClean="0">
                <a:solidFill>
                  <a:srgbClr val="0000FF"/>
                </a:solidFill>
              </a:rPr>
              <a:t>Un poliossimetilene </a:t>
            </a:r>
            <a:r>
              <a:rPr lang="it-IT" sz="2400" b="1" dirty="0">
                <a:solidFill>
                  <a:srgbClr val="0000FF"/>
                </a:solidFill>
              </a:rPr>
              <a:t>di massa molecolare </a:t>
            </a:r>
            <a:r>
              <a:rPr lang="it-IT" sz="2400" b="1" dirty="0" smtClean="0">
                <a:solidFill>
                  <a:srgbClr val="0000FF"/>
                </a:solidFill>
              </a:rPr>
              <a:t>280000 </a:t>
            </a:r>
            <a:r>
              <a:rPr lang="it-IT" sz="2400" b="1" dirty="0">
                <a:solidFill>
                  <a:srgbClr val="0000FF"/>
                </a:solidFill>
              </a:rPr>
              <a:t>contiene </a:t>
            </a:r>
            <a:r>
              <a:rPr lang="it-IT" sz="2400" b="1" dirty="0" smtClean="0">
                <a:solidFill>
                  <a:srgbClr val="0000FF"/>
                </a:solidFill>
              </a:rPr>
              <a:t>20000 </a:t>
            </a:r>
            <a:r>
              <a:rPr lang="it-IT" sz="2400" b="1" dirty="0">
                <a:solidFill>
                  <a:srgbClr val="0000FF"/>
                </a:solidFill>
              </a:rPr>
              <a:t>gruppi CH</a:t>
            </a:r>
            <a:r>
              <a:rPr lang="it-IT" sz="2400" b="1" baseline="-25000" dirty="0">
                <a:solidFill>
                  <a:srgbClr val="0000FF"/>
                </a:solidFill>
              </a:rPr>
              <a:t>2</a:t>
            </a:r>
            <a:r>
              <a:rPr lang="it-IT" sz="2400" b="1" dirty="0">
                <a:solidFill>
                  <a:srgbClr val="0000FF"/>
                </a:solidFill>
              </a:rPr>
              <a:t> in sequenza.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bridgestonetrucktires.com/us_eng/real/magazines/bestof3/images/RAv12i2_demand_isoprene.jpg"/>
          <p:cNvPicPr>
            <a:picLocks noChangeAspect="1" noChangeArrowheads="1"/>
          </p:cNvPicPr>
          <p:nvPr/>
        </p:nvPicPr>
        <p:blipFill>
          <a:blip r:embed="rId2" cstate="print"/>
          <a:srcRect/>
          <a:stretch>
            <a:fillRect/>
          </a:stretch>
        </p:blipFill>
        <p:spPr bwMode="auto">
          <a:xfrm>
            <a:off x="4680012" y="260648"/>
            <a:ext cx="2232248" cy="1919733"/>
          </a:xfrm>
          <a:prstGeom prst="rect">
            <a:avLst/>
          </a:prstGeom>
          <a:noFill/>
        </p:spPr>
      </p:pic>
      <p:sp>
        <p:nvSpPr>
          <p:cNvPr id="3" name="Rettangolo 2"/>
          <p:cNvSpPr/>
          <p:nvPr/>
        </p:nvSpPr>
        <p:spPr>
          <a:xfrm>
            <a:off x="611560" y="980728"/>
            <a:ext cx="2880320" cy="369332"/>
          </a:xfrm>
          <a:prstGeom prst="rect">
            <a:avLst/>
          </a:prstGeom>
        </p:spPr>
        <p:txBody>
          <a:bodyPr wrap="square">
            <a:spAutoFit/>
          </a:bodyPr>
          <a:lstStyle/>
          <a:p>
            <a:r>
              <a:rPr lang="it-IT" dirty="0" smtClean="0">
                <a:solidFill>
                  <a:srgbClr val="0000FF"/>
                </a:solidFill>
              </a:rPr>
              <a:t>Consideriamo l’</a:t>
            </a:r>
            <a:r>
              <a:rPr lang="it-IT" b="1" i="1" dirty="0" smtClean="0">
                <a:solidFill>
                  <a:srgbClr val="C00000"/>
                </a:solidFill>
              </a:rPr>
              <a:t>isoprene</a:t>
            </a:r>
            <a:r>
              <a:rPr lang="it-IT" dirty="0" smtClean="0">
                <a:solidFill>
                  <a:srgbClr val="0000FF"/>
                </a:solidFill>
              </a:rPr>
              <a:t>:</a:t>
            </a:r>
            <a:endParaRPr lang="it-IT" dirty="0">
              <a:solidFill>
                <a:srgbClr val="0000FF"/>
              </a:solidFill>
            </a:endParaRPr>
          </a:p>
        </p:txBody>
      </p:sp>
      <p:sp>
        <p:nvSpPr>
          <p:cNvPr id="4" name="Rettangolo 3"/>
          <p:cNvSpPr/>
          <p:nvPr/>
        </p:nvSpPr>
        <p:spPr>
          <a:xfrm>
            <a:off x="467544" y="2335580"/>
            <a:ext cx="5328592" cy="923330"/>
          </a:xfrm>
          <a:prstGeom prst="rect">
            <a:avLst/>
          </a:prstGeom>
        </p:spPr>
        <p:txBody>
          <a:bodyPr wrap="square">
            <a:spAutoFit/>
          </a:bodyPr>
          <a:lstStyle/>
          <a:p>
            <a:r>
              <a:rPr lang="it-IT" dirty="0" smtClean="0">
                <a:solidFill>
                  <a:srgbClr val="0000FF"/>
                </a:solidFill>
              </a:rPr>
              <a:t>La molecola non è simmetrica, come quella del butadiene, l’apertura in 1,2 non è equivalente a quella in 3,4 e si possono avere tre possibilità diverse:</a:t>
            </a:r>
            <a:endParaRPr lang="it-IT" dirty="0">
              <a:solidFill>
                <a:srgbClr val="0000FF"/>
              </a:solidFill>
            </a:endParaRPr>
          </a:p>
        </p:txBody>
      </p:sp>
      <p:pic>
        <p:nvPicPr>
          <p:cNvPr id="24579" name="Picture 3"/>
          <p:cNvPicPr>
            <a:picLocks noChangeAspect="1" noChangeArrowheads="1"/>
          </p:cNvPicPr>
          <p:nvPr/>
        </p:nvPicPr>
        <p:blipFill>
          <a:blip r:embed="rId3" cstate="print"/>
          <a:srcRect/>
          <a:stretch>
            <a:fillRect/>
          </a:stretch>
        </p:blipFill>
        <p:spPr bwMode="auto">
          <a:xfrm>
            <a:off x="611559" y="3573016"/>
            <a:ext cx="7915275" cy="2047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548680"/>
            <a:ext cx="7560840" cy="923330"/>
          </a:xfrm>
          <a:prstGeom prst="rect">
            <a:avLst/>
          </a:prstGeom>
        </p:spPr>
        <p:txBody>
          <a:bodyPr wrap="square">
            <a:spAutoFit/>
          </a:bodyPr>
          <a:lstStyle/>
          <a:p>
            <a:r>
              <a:rPr lang="it-IT" dirty="0">
                <a:solidFill>
                  <a:srgbClr val="0000FF"/>
                </a:solidFill>
              </a:rPr>
              <a:t>L</a:t>
            </a:r>
            <a:r>
              <a:rPr lang="it-IT" dirty="0" smtClean="0">
                <a:solidFill>
                  <a:srgbClr val="0000FF"/>
                </a:solidFill>
              </a:rPr>
              <a:t>a polimerizzazione può avvenire tra due funzioni organiche diverse, in grado di reagire tra di loro; ad esempio un carbossile ed un gruppo amminico primario possono formare un gruppo ammidico:</a:t>
            </a:r>
            <a:endParaRPr lang="it-IT" dirty="0">
              <a:solidFill>
                <a:srgbClr val="0000FF"/>
              </a:solidFill>
            </a:endParaRPr>
          </a:p>
        </p:txBody>
      </p:sp>
      <p:pic>
        <p:nvPicPr>
          <p:cNvPr id="25602" name="Picture 2"/>
          <p:cNvPicPr>
            <a:picLocks noChangeAspect="1" noChangeArrowheads="1"/>
          </p:cNvPicPr>
          <p:nvPr/>
        </p:nvPicPr>
        <p:blipFill>
          <a:blip r:embed="rId2" cstate="print"/>
          <a:srcRect/>
          <a:stretch>
            <a:fillRect/>
          </a:stretch>
        </p:blipFill>
        <p:spPr bwMode="auto">
          <a:xfrm>
            <a:off x="1749429" y="1700808"/>
            <a:ext cx="5888707" cy="1033106"/>
          </a:xfrm>
          <a:prstGeom prst="rect">
            <a:avLst/>
          </a:prstGeom>
          <a:noFill/>
          <a:ln w="9525">
            <a:noFill/>
            <a:miter lim="800000"/>
            <a:headEnd/>
            <a:tailEnd/>
          </a:ln>
        </p:spPr>
      </p:pic>
      <p:sp>
        <p:nvSpPr>
          <p:cNvPr id="4" name="Rettangolo 3"/>
          <p:cNvSpPr/>
          <p:nvPr/>
        </p:nvSpPr>
        <p:spPr>
          <a:xfrm>
            <a:off x="899592" y="3212976"/>
            <a:ext cx="7560840" cy="923330"/>
          </a:xfrm>
          <a:prstGeom prst="rect">
            <a:avLst/>
          </a:prstGeom>
        </p:spPr>
        <p:txBody>
          <a:bodyPr wrap="square">
            <a:spAutoFit/>
          </a:bodyPr>
          <a:lstStyle/>
          <a:p>
            <a:r>
              <a:rPr lang="it-IT" dirty="0">
                <a:solidFill>
                  <a:srgbClr val="0000FF"/>
                </a:solidFill>
              </a:rPr>
              <a:t>L</a:t>
            </a:r>
            <a:r>
              <a:rPr lang="it-IT" dirty="0" smtClean="0">
                <a:solidFill>
                  <a:srgbClr val="0000FF"/>
                </a:solidFill>
              </a:rPr>
              <a:t>a polimerizzazione può avvenire anche se coppie delle due funzioni sono presenti su molecole distinte: ad esempio facendo reagire un acido bicarbossilico ed una diammina.</a:t>
            </a:r>
            <a:endParaRPr lang="it-IT" dirty="0">
              <a:solidFill>
                <a:srgbClr val="0000FF"/>
              </a:solidFill>
            </a:endParaRPr>
          </a:p>
        </p:txBody>
      </p:sp>
      <p:pic>
        <p:nvPicPr>
          <p:cNvPr id="25603" name="Picture 3"/>
          <p:cNvPicPr>
            <a:picLocks noChangeAspect="1" noChangeArrowheads="1"/>
          </p:cNvPicPr>
          <p:nvPr/>
        </p:nvPicPr>
        <p:blipFill>
          <a:blip r:embed="rId3" cstate="print"/>
          <a:srcRect/>
          <a:stretch>
            <a:fillRect/>
          </a:stretch>
        </p:blipFill>
        <p:spPr bwMode="auto">
          <a:xfrm>
            <a:off x="1465700" y="4289888"/>
            <a:ext cx="6338093" cy="201292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548680"/>
            <a:ext cx="7776864" cy="1200329"/>
          </a:xfrm>
          <a:prstGeom prst="rect">
            <a:avLst/>
          </a:prstGeom>
        </p:spPr>
        <p:txBody>
          <a:bodyPr wrap="square">
            <a:spAutoFit/>
          </a:bodyPr>
          <a:lstStyle/>
          <a:p>
            <a:r>
              <a:rPr lang="it-IT" dirty="0" smtClean="0">
                <a:solidFill>
                  <a:srgbClr val="0000FF"/>
                </a:solidFill>
              </a:rPr>
              <a:t>Monomeri </a:t>
            </a:r>
            <a:r>
              <a:rPr lang="it-IT" dirty="0">
                <a:solidFill>
                  <a:srgbClr val="0000FF"/>
                </a:solidFill>
              </a:rPr>
              <a:t>o reagenti contenenti più di due funzionalità (</a:t>
            </a:r>
            <a:r>
              <a:rPr lang="it-IT" b="1" i="1" dirty="0">
                <a:solidFill>
                  <a:srgbClr val="FF0000"/>
                </a:solidFill>
              </a:rPr>
              <a:t>f &gt;</a:t>
            </a:r>
            <a:r>
              <a:rPr lang="it-IT" b="1" i="1" dirty="0" smtClean="0">
                <a:solidFill>
                  <a:srgbClr val="FF0000"/>
                </a:solidFill>
              </a:rPr>
              <a:t> 2</a:t>
            </a:r>
            <a:r>
              <a:rPr lang="it-IT" dirty="0">
                <a:solidFill>
                  <a:srgbClr val="0000FF"/>
                </a:solidFill>
              </a:rPr>
              <a:t>) </a:t>
            </a:r>
            <a:r>
              <a:rPr lang="it-IT" dirty="0" smtClean="0">
                <a:solidFill>
                  <a:srgbClr val="0000FF"/>
                </a:solidFill>
              </a:rPr>
              <a:t>producono </a:t>
            </a:r>
            <a:r>
              <a:rPr lang="it-IT" dirty="0">
                <a:solidFill>
                  <a:srgbClr val="0000FF"/>
                </a:solidFill>
              </a:rPr>
              <a:t>una struttura “ramificata</a:t>
            </a:r>
            <a:r>
              <a:rPr lang="it-IT" dirty="0" smtClean="0">
                <a:solidFill>
                  <a:srgbClr val="0000FF"/>
                </a:solidFill>
              </a:rPr>
              <a:t>”.   Le </a:t>
            </a:r>
            <a:r>
              <a:rPr lang="it-IT" dirty="0">
                <a:solidFill>
                  <a:srgbClr val="0000FF"/>
                </a:solidFill>
              </a:rPr>
              <a:t>ramificazioni, inoltre, </a:t>
            </a:r>
            <a:r>
              <a:rPr lang="it-IT" dirty="0" smtClean="0">
                <a:solidFill>
                  <a:srgbClr val="0000FF"/>
                </a:solidFill>
              </a:rPr>
              <a:t>possono interconnettersi  e </a:t>
            </a:r>
            <a:r>
              <a:rPr lang="it-IT" dirty="0">
                <a:solidFill>
                  <a:srgbClr val="0000FF"/>
                </a:solidFill>
              </a:rPr>
              <a:t>formare una struttura polimerica "</a:t>
            </a:r>
            <a:r>
              <a:rPr lang="it-IT" b="1" i="1" dirty="0">
                <a:solidFill>
                  <a:srgbClr val="C00000"/>
                </a:solidFill>
              </a:rPr>
              <a:t>reticolata</a:t>
            </a:r>
            <a:r>
              <a:rPr lang="it-IT" dirty="0">
                <a:solidFill>
                  <a:srgbClr val="0000FF"/>
                </a:solidFill>
              </a:rPr>
              <a:t>”, chiamata anche </a:t>
            </a:r>
            <a:r>
              <a:rPr lang="it-IT" dirty="0" smtClean="0">
                <a:solidFill>
                  <a:srgbClr val="0000FF"/>
                </a:solidFill>
              </a:rPr>
              <a:t>«</a:t>
            </a:r>
            <a:r>
              <a:rPr lang="it-IT" b="1" i="1" dirty="0" smtClean="0">
                <a:solidFill>
                  <a:srgbClr val="C00000"/>
                </a:solidFill>
              </a:rPr>
              <a:t>network</a:t>
            </a:r>
            <a:r>
              <a:rPr lang="it-IT" dirty="0" smtClean="0">
                <a:solidFill>
                  <a:srgbClr val="0000FF"/>
                </a:solidFill>
              </a:rPr>
              <a:t>»</a:t>
            </a:r>
            <a:endParaRPr lang="it-IT" dirty="0">
              <a:solidFill>
                <a:srgbClr val="0000FF"/>
              </a:solidFill>
            </a:endParaRPr>
          </a:p>
          <a:p>
            <a:r>
              <a:rPr lang="it-IT" dirty="0" smtClean="0">
                <a:solidFill>
                  <a:srgbClr val="0000FF"/>
                </a:solidFill>
              </a:rPr>
              <a:t>polimerico.</a:t>
            </a:r>
            <a:endParaRPr lang="en-US" dirty="0">
              <a:solidFill>
                <a:srgbClr val="0000FF"/>
              </a:solidFill>
            </a:endParaRP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800" y="1988840"/>
            <a:ext cx="3312368" cy="37923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5938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620688"/>
            <a:ext cx="7560840" cy="1200329"/>
          </a:xfrm>
          <a:prstGeom prst="rect">
            <a:avLst/>
          </a:prstGeom>
        </p:spPr>
        <p:txBody>
          <a:bodyPr wrap="square">
            <a:spAutoFit/>
          </a:bodyPr>
          <a:lstStyle/>
          <a:p>
            <a:r>
              <a:rPr lang="it-IT" dirty="0" smtClean="0">
                <a:solidFill>
                  <a:srgbClr val="0000FF"/>
                </a:solidFill>
              </a:rPr>
              <a:t>La </a:t>
            </a:r>
            <a:r>
              <a:rPr lang="it-IT" dirty="0">
                <a:solidFill>
                  <a:srgbClr val="0000FF"/>
                </a:solidFill>
              </a:rPr>
              <a:t>famiglia dei polimeri </a:t>
            </a:r>
            <a:r>
              <a:rPr lang="it-IT" dirty="0" smtClean="0">
                <a:solidFill>
                  <a:srgbClr val="0000FF"/>
                </a:solidFill>
              </a:rPr>
              <a:t>vinilici, derivanti </a:t>
            </a:r>
            <a:r>
              <a:rPr lang="it-IT" dirty="0">
                <a:solidFill>
                  <a:srgbClr val="0000FF"/>
                </a:solidFill>
              </a:rPr>
              <a:t>dalla polimerizzazione di monomeri del tipo </a:t>
            </a:r>
            <a:r>
              <a:rPr lang="it-IT" b="1" i="1" dirty="0">
                <a:solidFill>
                  <a:srgbClr val="C00000"/>
                </a:solidFill>
              </a:rPr>
              <a:t>CH</a:t>
            </a:r>
            <a:r>
              <a:rPr lang="it-IT" b="1" i="1" baseline="-25000" dirty="0">
                <a:solidFill>
                  <a:srgbClr val="C00000"/>
                </a:solidFill>
              </a:rPr>
              <a:t>2</a:t>
            </a:r>
            <a:r>
              <a:rPr lang="it-IT" b="1" i="1" dirty="0">
                <a:solidFill>
                  <a:srgbClr val="C00000"/>
                </a:solidFill>
              </a:rPr>
              <a:t> = CHR</a:t>
            </a:r>
            <a:r>
              <a:rPr lang="it-IT" dirty="0">
                <a:solidFill>
                  <a:srgbClr val="0000FF"/>
                </a:solidFill>
              </a:rPr>
              <a:t>, </a:t>
            </a:r>
            <a:r>
              <a:rPr lang="it-IT" dirty="0" smtClean="0">
                <a:solidFill>
                  <a:srgbClr val="0000FF"/>
                </a:solidFill>
              </a:rPr>
              <a:t>comprende tre prodotti </a:t>
            </a:r>
            <a:r>
              <a:rPr lang="it-IT" dirty="0">
                <a:solidFill>
                  <a:srgbClr val="0000FF"/>
                </a:solidFill>
              </a:rPr>
              <a:t>di largo </a:t>
            </a:r>
            <a:r>
              <a:rPr lang="it-IT" dirty="0" smtClean="0">
                <a:solidFill>
                  <a:srgbClr val="0000FF"/>
                </a:solidFill>
              </a:rPr>
              <a:t>consumo:</a:t>
            </a:r>
          </a:p>
          <a:p>
            <a:pPr algn="ctr"/>
            <a:r>
              <a:rPr lang="it-IT" dirty="0" smtClean="0">
                <a:solidFill>
                  <a:srgbClr val="0000FF"/>
                </a:solidFill>
              </a:rPr>
              <a:t>il </a:t>
            </a:r>
            <a:r>
              <a:rPr lang="it-IT" b="1" i="1" dirty="0">
                <a:solidFill>
                  <a:srgbClr val="C00000"/>
                </a:solidFill>
              </a:rPr>
              <a:t>polipropilene</a:t>
            </a:r>
            <a:r>
              <a:rPr lang="it-IT" dirty="0">
                <a:solidFill>
                  <a:srgbClr val="0000FF"/>
                </a:solidFill>
              </a:rPr>
              <a:t>, il </a:t>
            </a:r>
            <a:r>
              <a:rPr lang="it-IT" b="1" i="1" dirty="0">
                <a:solidFill>
                  <a:srgbClr val="C00000"/>
                </a:solidFill>
              </a:rPr>
              <a:t>polistirene</a:t>
            </a:r>
            <a:r>
              <a:rPr lang="it-IT" dirty="0">
                <a:solidFill>
                  <a:srgbClr val="C00000"/>
                </a:solidFill>
              </a:rPr>
              <a:t> </a:t>
            </a:r>
            <a:r>
              <a:rPr lang="it-IT" dirty="0">
                <a:solidFill>
                  <a:srgbClr val="0000FF"/>
                </a:solidFill>
              </a:rPr>
              <a:t>ed il </a:t>
            </a:r>
            <a:r>
              <a:rPr lang="it-IT" b="1" i="1" dirty="0" smtClean="0">
                <a:solidFill>
                  <a:srgbClr val="C00000"/>
                </a:solidFill>
              </a:rPr>
              <a:t>polivinilcloruro</a:t>
            </a:r>
            <a:endParaRPr lang="it-IT" b="1" i="1" dirty="0">
              <a:solidFill>
                <a:srgbClr val="C00000"/>
              </a:solidFill>
            </a:endParaRPr>
          </a:p>
          <a:p>
            <a:pPr algn="ctr"/>
            <a:r>
              <a:rPr lang="it-IT" dirty="0">
                <a:solidFill>
                  <a:srgbClr val="0000FF"/>
                </a:solidFill>
              </a:rPr>
              <a:t>U</a:t>
            </a:r>
            <a:r>
              <a:rPr lang="it-IT" dirty="0" smtClean="0">
                <a:solidFill>
                  <a:srgbClr val="0000FF"/>
                </a:solidFill>
              </a:rPr>
              <a:t>nitamente </a:t>
            </a:r>
            <a:r>
              <a:rPr lang="it-IT" dirty="0">
                <a:solidFill>
                  <a:srgbClr val="0000FF"/>
                </a:solidFill>
              </a:rPr>
              <a:t>al polietilene, coprono il 70% del mercato dei polimeri.</a:t>
            </a:r>
            <a:endParaRPr lang="en-US" dirty="0">
              <a:solidFill>
                <a:srgbClr val="0000FF"/>
              </a:solidFill>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4958" y="3717032"/>
            <a:ext cx="4095750" cy="952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6217" y="5085184"/>
            <a:ext cx="3048000" cy="106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40152" y="4941168"/>
            <a:ext cx="1647626" cy="16476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32140" y="3412227"/>
            <a:ext cx="1863650" cy="13959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37473" y="1954742"/>
            <a:ext cx="1852984" cy="14574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76217" y="1949068"/>
            <a:ext cx="3240360" cy="1452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6500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404664"/>
            <a:ext cx="7776864" cy="707886"/>
          </a:xfrm>
          <a:prstGeom prst="rect">
            <a:avLst/>
          </a:prstGeom>
        </p:spPr>
        <p:txBody>
          <a:bodyPr wrap="square">
            <a:spAutoFit/>
          </a:bodyPr>
          <a:lstStyle/>
          <a:p>
            <a:r>
              <a:rPr lang="it-IT" sz="2000" dirty="0" smtClean="0">
                <a:solidFill>
                  <a:srgbClr val="0000FF"/>
                </a:solidFill>
              </a:rPr>
              <a:t>La classe degli </a:t>
            </a:r>
            <a:r>
              <a:rPr lang="it-IT" sz="2000" b="1" i="1" dirty="0" smtClean="0">
                <a:solidFill>
                  <a:srgbClr val="C00000"/>
                </a:solidFill>
              </a:rPr>
              <a:t>acrilati</a:t>
            </a:r>
            <a:r>
              <a:rPr lang="it-IT" sz="2000" dirty="0" smtClean="0">
                <a:solidFill>
                  <a:srgbClr val="0000FF"/>
                </a:solidFill>
              </a:rPr>
              <a:t> comprende anch’essa prodotti da monomeri vinilici:    gli esteri  degli </a:t>
            </a:r>
            <a:r>
              <a:rPr lang="it-IT" sz="2000" b="1" i="1" dirty="0" smtClean="0">
                <a:solidFill>
                  <a:srgbClr val="C00000"/>
                </a:solidFill>
              </a:rPr>
              <a:t>acidi acrilico </a:t>
            </a:r>
            <a:r>
              <a:rPr lang="it-IT" sz="2000" dirty="0" smtClean="0">
                <a:solidFill>
                  <a:srgbClr val="0000FF"/>
                </a:solidFill>
              </a:rPr>
              <a:t>e </a:t>
            </a:r>
            <a:r>
              <a:rPr lang="it-IT" sz="2000" b="1" i="1" dirty="0" smtClean="0">
                <a:solidFill>
                  <a:srgbClr val="C00000"/>
                </a:solidFill>
              </a:rPr>
              <a:t>metacrilico</a:t>
            </a:r>
            <a:r>
              <a:rPr lang="it-IT" sz="2000" dirty="0" smtClean="0">
                <a:solidFill>
                  <a:srgbClr val="0000FF"/>
                </a:solidFill>
              </a:rPr>
              <a:t>:</a:t>
            </a:r>
            <a:endParaRPr lang="it-IT" sz="2000" dirty="0">
              <a:solidFill>
                <a:srgbClr val="0000FF"/>
              </a:solidFill>
            </a:endParaRPr>
          </a:p>
        </p:txBody>
      </p:sp>
      <p:pic>
        <p:nvPicPr>
          <p:cNvPr id="1026" name="Picture 2"/>
          <p:cNvPicPr>
            <a:picLocks noChangeAspect="1" noChangeArrowheads="1"/>
          </p:cNvPicPr>
          <p:nvPr/>
        </p:nvPicPr>
        <p:blipFill>
          <a:blip r:embed="rId2" cstate="print"/>
          <a:srcRect/>
          <a:stretch>
            <a:fillRect/>
          </a:stretch>
        </p:blipFill>
        <p:spPr bwMode="auto">
          <a:xfrm>
            <a:off x="1835696" y="1196752"/>
            <a:ext cx="3200400" cy="1495425"/>
          </a:xfrm>
          <a:prstGeom prst="rect">
            <a:avLst/>
          </a:prstGeom>
          <a:noFill/>
          <a:ln w="9525">
            <a:noFill/>
            <a:miter lim="800000"/>
            <a:headEnd/>
            <a:tailEnd/>
          </a:ln>
        </p:spPr>
      </p:pic>
      <p:sp>
        <p:nvSpPr>
          <p:cNvPr id="4" name="Rettangolo 3"/>
          <p:cNvSpPr/>
          <p:nvPr/>
        </p:nvSpPr>
        <p:spPr>
          <a:xfrm>
            <a:off x="899592" y="2996952"/>
            <a:ext cx="7560840" cy="400110"/>
          </a:xfrm>
          <a:prstGeom prst="rect">
            <a:avLst/>
          </a:prstGeom>
        </p:spPr>
        <p:txBody>
          <a:bodyPr wrap="square">
            <a:spAutoFit/>
          </a:bodyPr>
          <a:lstStyle/>
          <a:p>
            <a:r>
              <a:rPr lang="it-IT" sz="2000" dirty="0" smtClean="0">
                <a:solidFill>
                  <a:srgbClr val="0000FF"/>
                </a:solidFill>
              </a:rPr>
              <a:t>Comprende un prodotto ben noto, il </a:t>
            </a:r>
            <a:r>
              <a:rPr lang="it-IT" sz="2000" b="1" i="1" dirty="0" err="1" smtClean="0">
                <a:solidFill>
                  <a:srgbClr val="C00000"/>
                </a:solidFill>
              </a:rPr>
              <a:t>polimetilmetacrilato</a:t>
            </a:r>
            <a:r>
              <a:rPr lang="it-IT" sz="2000" dirty="0" smtClean="0">
                <a:solidFill>
                  <a:srgbClr val="0000FF"/>
                </a:solidFill>
              </a:rPr>
              <a:t>:</a:t>
            </a:r>
            <a:endParaRPr lang="it-IT" sz="2000" dirty="0">
              <a:solidFill>
                <a:srgbClr val="0000FF"/>
              </a:solidFill>
            </a:endParaRPr>
          </a:p>
        </p:txBody>
      </p:sp>
      <p:pic>
        <p:nvPicPr>
          <p:cNvPr id="1027" name="Picture 3"/>
          <p:cNvPicPr>
            <a:picLocks noChangeAspect="1" noChangeArrowheads="1"/>
          </p:cNvPicPr>
          <p:nvPr/>
        </p:nvPicPr>
        <p:blipFill>
          <a:blip r:embed="rId3" cstate="print"/>
          <a:srcRect/>
          <a:stretch>
            <a:fillRect/>
          </a:stretch>
        </p:blipFill>
        <p:spPr bwMode="auto">
          <a:xfrm>
            <a:off x="3131840" y="3429000"/>
            <a:ext cx="2428875" cy="1828800"/>
          </a:xfrm>
          <a:prstGeom prst="rect">
            <a:avLst/>
          </a:prstGeom>
          <a:noFill/>
          <a:ln w="9525">
            <a:noFill/>
            <a:miter lim="800000"/>
            <a:headEnd/>
            <a:tailEnd/>
          </a:ln>
        </p:spPr>
      </p:pic>
      <p:cxnSp>
        <p:nvCxnSpPr>
          <p:cNvPr id="7" name="Connettore 2 6"/>
          <p:cNvCxnSpPr/>
          <p:nvPr/>
        </p:nvCxnSpPr>
        <p:spPr>
          <a:xfrm flipH="1">
            <a:off x="5076056" y="1700808"/>
            <a:ext cx="864096" cy="648072"/>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6156176" y="1268760"/>
            <a:ext cx="1763688" cy="1477328"/>
          </a:xfrm>
          <a:prstGeom prst="rect">
            <a:avLst/>
          </a:prstGeom>
          <a:noFill/>
        </p:spPr>
        <p:txBody>
          <a:bodyPr wrap="square" rtlCol="0">
            <a:spAutoFit/>
          </a:bodyPr>
          <a:lstStyle/>
          <a:p>
            <a:r>
              <a:rPr lang="it-IT" dirty="0" smtClean="0">
                <a:solidFill>
                  <a:schemeClr val="accent2">
                    <a:lumMod val="75000"/>
                  </a:schemeClr>
                </a:solidFill>
              </a:rPr>
              <a:t>Possono essere prodotti molti polimeri in funzione del tipo di estere</a:t>
            </a:r>
            <a:endParaRPr lang="it-IT" dirty="0">
              <a:solidFill>
                <a:schemeClr val="accent2">
                  <a:lumMod val="75000"/>
                </a:schemeClr>
              </a:solidFill>
            </a:endParaRPr>
          </a:p>
        </p:txBody>
      </p:sp>
      <p:sp>
        <p:nvSpPr>
          <p:cNvPr id="9" name="Rettangolo 8"/>
          <p:cNvSpPr/>
          <p:nvPr/>
        </p:nvSpPr>
        <p:spPr>
          <a:xfrm>
            <a:off x="2051720" y="5373216"/>
            <a:ext cx="4536504" cy="400110"/>
          </a:xfrm>
          <a:prstGeom prst="rect">
            <a:avLst/>
          </a:prstGeom>
        </p:spPr>
        <p:txBody>
          <a:bodyPr wrap="square">
            <a:spAutoFit/>
          </a:bodyPr>
          <a:lstStyle/>
          <a:p>
            <a:r>
              <a:rPr lang="it-IT" sz="2000" dirty="0" smtClean="0">
                <a:solidFill>
                  <a:srgbClr val="0000FF"/>
                </a:solidFill>
              </a:rPr>
              <a:t>Che ha il nome commerciale di </a:t>
            </a:r>
            <a:r>
              <a:rPr lang="it-IT" sz="2000" b="1" i="1" dirty="0" smtClean="0">
                <a:solidFill>
                  <a:srgbClr val="C00000"/>
                </a:solidFill>
              </a:rPr>
              <a:t>plexiglass</a:t>
            </a:r>
            <a:r>
              <a:rPr lang="it-IT" sz="2000" dirty="0" smtClean="0">
                <a:solidFill>
                  <a:srgbClr val="0000FF"/>
                </a:solidFill>
              </a:rPr>
              <a:t>.</a:t>
            </a:r>
            <a:endParaRPr lang="it-IT" sz="2000" dirty="0">
              <a:solidFill>
                <a:srgbClr val="0000FF"/>
              </a:solidFill>
            </a:endParaRPr>
          </a:p>
        </p:txBody>
      </p:sp>
      <p:pic>
        <p:nvPicPr>
          <p:cNvPr id="51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44208" y="3429000"/>
            <a:ext cx="2352675" cy="1943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5536" y="3429000"/>
            <a:ext cx="2305050" cy="1981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404664"/>
            <a:ext cx="8496944" cy="3477875"/>
          </a:xfrm>
          <a:prstGeom prst="rect">
            <a:avLst/>
          </a:prstGeom>
        </p:spPr>
        <p:txBody>
          <a:bodyPr wrap="square">
            <a:spAutoFit/>
          </a:bodyPr>
          <a:lstStyle/>
          <a:p>
            <a:pPr algn="just"/>
            <a:r>
              <a:rPr lang="it-IT" sz="2000" dirty="0" smtClean="0">
                <a:solidFill>
                  <a:srgbClr val="0000FF"/>
                </a:solidFill>
              </a:rPr>
              <a:t>Ai polimeri </a:t>
            </a:r>
            <a:r>
              <a:rPr lang="it-IT" sz="2000" b="1" i="1" dirty="0" err="1" smtClean="0">
                <a:solidFill>
                  <a:srgbClr val="C00000"/>
                </a:solidFill>
              </a:rPr>
              <a:t>dienici</a:t>
            </a:r>
            <a:r>
              <a:rPr lang="it-IT" sz="2000" dirty="0" smtClean="0">
                <a:solidFill>
                  <a:srgbClr val="C00000"/>
                </a:solidFill>
              </a:rPr>
              <a:t> </a:t>
            </a:r>
            <a:r>
              <a:rPr lang="it-IT" sz="2000" dirty="0" smtClean="0">
                <a:solidFill>
                  <a:srgbClr val="0000FF"/>
                </a:solidFill>
              </a:rPr>
              <a:t>appartengono due prodotti, il </a:t>
            </a:r>
            <a:r>
              <a:rPr lang="it-IT" sz="2000" b="1" i="1" dirty="0" smtClean="0">
                <a:solidFill>
                  <a:srgbClr val="C00000"/>
                </a:solidFill>
              </a:rPr>
              <a:t>polibutadiene 1,4</a:t>
            </a:r>
          </a:p>
          <a:p>
            <a:pPr algn="just"/>
            <a:endParaRPr lang="it-IT" sz="2000" dirty="0" smtClean="0">
              <a:solidFill>
                <a:srgbClr val="0000FF"/>
              </a:solidFill>
            </a:endParaRPr>
          </a:p>
          <a:p>
            <a:pPr algn="just"/>
            <a:endParaRPr lang="it-IT" sz="2000" dirty="0" smtClean="0">
              <a:solidFill>
                <a:srgbClr val="0000FF"/>
              </a:solidFill>
            </a:endParaRPr>
          </a:p>
          <a:p>
            <a:pPr algn="just"/>
            <a:endParaRPr lang="it-IT" sz="2000" dirty="0" smtClean="0">
              <a:solidFill>
                <a:srgbClr val="0000FF"/>
              </a:solidFill>
            </a:endParaRPr>
          </a:p>
          <a:p>
            <a:pPr algn="just"/>
            <a:endParaRPr lang="it-IT" sz="2000" dirty="0" smtClean="0">
              <a:solidFill>
                <a:srgbClr val="0000FF"/>
              </a:solidFill>
            </a:endParaRPr>
          </a:p>
          <a:p>
            <a:pPr algn="just"/>
            <a:endParaRPr lang="it-IT" sz="2000" dirty="0" smtClean="0">
              <a:solidFill>
                <a:srgbClr val="0000FF"/>
              </a:solidFill>
            </a:endParaRPr>
          </a:p>
          <a:p>
            <a:pPr algn="just"/>
            <a:endParaRPr lang="it-IT" sz="2000" dirty="0" smtClean="0">
              <a:solidFill>
                <a:srgbClr val="0000FF"/>
              </a:solidFill>
            </a:endParaRPr>
          </a:p>
          <a:p>
            <a:pPr algn="just"/>
            <a:endParaRPr lang="it-IT" sz="2000" dirty="0" smtClean="0">
              <a:solidFill>
                <a:srgbClr val="0000FF"/>
              </a:solidFill>
            </a:endParaRPr>
          </a:p>
          <a:p>
            <a:pPr algn="just"/>
            <a:r>
              <a:rPr lang="it-IT" sz="2000" dirty="0" smtClean="0">
                <a:solidFill>
                  <a:srgbClr val="0000FF"/>
                </a:solidFill>
              </a:rPr>
              <a:t>ed il </a:t>
            </a:r>
            <a:r>
              <a:rPr lang="it-IT" sz="2000" b="1" i="1" dirty="0" smtClean="0">
                <a:solidFill>
                  <a:srgbClr val="C00000"/>
                </a:solidFill>
              </a:rPr>
              <a:t>poliisoprene 1,4</a:t>
            </a:r>
            <a:r>
              <a:rPr lang="it-IT" sz="2000" dirty="0" smtClean="0">
                <a:solidFill>
                  <a:srgbClr val="0000FF"/>
                </a:solidFill>
              </a:rPr>
              <a:t>, caratterizzati dall’avere un doppio legame residuo in catena per ogni singola unità di ripetizione, il che conferisce loro una notevole reattività. </a:t>
            </a:r>
          </a:p>
        </p:txBody>
      </p:sp>
      <p:pic>
        <p:nvPicPr>
          <p:cNvPr id="2052" name="Picture 4" descr="http://pslc.ws/macrog/images/isop01.gif"/>
          <p:cNvPicPr>
            <a:picLocks noChangeAspect="1" noChangeArrowheads="1"/>
          </p:cNvPicPr>
          <p:nvPr/>
        </p:nvPicPr>
        <p:blipFill>
          <a:blip r:embed="rId2" cstate="print"/>
          <a:srcRect/>
          <a:stretch>
            <a:fillRect/>
          </a:stretch>
        </p:blipFill>
        <p:spPr bwMode="auto">
          <a:xfrm>
            <a:off x="3059832" y="3861048"/>
            <a:ext cx="3067050" cy="1333501"/>
          </a:xfrm>
          <a:prstGeom prst="rect">
            <a:avLst/>
          </a:prstGeom>
          <a:noFill/>
        </p:spPr>
      </p:pic>
      <p:pic>
        <p:nvPicPr>
          <p:cNvPr id="2054" name="Picture 6" descr="http://upload.wikimedia.org/wikipedia/commons/thumb/4/49/Latex_-_Hevea_-_Cameroun.JPG/170px-Latex_-_Hevea_-_Cameroun.JPG">
            <a:hlinkClick r:id="rId3"/>
          </p:cNvPr>
          <p:cNvPicPr>
            <a:picLocks noChangeAspect="1" noChangeArrowheads="1"/>
          </p:cNvPicPr>
          <p:nvPr/>
        </p:nvPicPr>
        <p:blipFill>
          <a:blip r:embed="rId4" cstate="print"/>
          <a:srcRect/>
          <a:stretch>
            <a:fillRect/>
          </a:stretch>
        </p:blipFill>
        <p:spPr bwMode="auto">
          <a:xfrm>
            <a:off x="6948264" y="4293096"/>
            <a:ext cx="1619250" cy="2162176"/>
          </a:xfrm>
          <a:prstGeom prst="rect">
            <a:avLst/>
          </a:prstGeom>
          <a:noFill/>
        </p:spPr>
      </p:pic>
      <p:sp>
        <p:nvSpPr>
          <p:cNvPr id="7" name="Rettangolo 6"/>
          <p:cNvSpPr/>
          <p:nvPr/>
        </p:nvSpPr>
        <p:spPr>
          <a:xfrm>
            <a:off x="539552" y="5365665"/>
            <a:ext cx="5904656" cy="1015663"/>
          </a:xfrm>
          <a:prstGeom prst="rect">
            <a:avLst/>
          </a:prstGeom>
        </p:spPr>
        <p:txBody>
          <a:bodyPr wrap="square">
            <a:spAutoFit/>
          </a:bodyPr>
          <a:lstStyle/>
          <a:p>
            <a:pPr lvl="0" algn="just"/>
            <a:r>
              <a:rPr lang="it-IT" sz="2000" dirty="0" smtClean="0">
                <a:solidFill>
                  <a:srgbClr val="0000FF"/>
                </a:solidFill>
              </a:rPr>
              <a:t>Il </a:t>
            </a:r>
            <a:r>
              <a:rPr lang="it-IT" sz="2000" b="1" i="1" dirty="0" smtClean="0">
                <a:solidFill>
                  <a:srgbClr val="C00000"/>
                </a:solidFill>
              </a:rPr>
              <a:t>poliisoprene 1,4</a:t>
            </a:r>
            <a:r>
              <a:rPr lang="it-IT" sz="2000" dirty="0" smtClean="0">
                <a:solidFill>
                  <a:srgbClr val="0000FF"/>
                </a:solidFill>
              </a:rPr>
              <a:t> esiste in natura ed è il costituente della gomma naturale, che si ricava dal lattice dell’</a:t>
            </a:r>
            <a:r>
              <a:rPr lang="it-IT" sz="2000" b="1" i="1" dirty="0" smtClean="0">
                <a:solidFill>
                  <a:srgbClr val="C00000"/>
                </a:solidFill>
              </a:rPr>
              <a:t>Hevea </a:t>
            </a:r>
            <a:r>
              <a:rPr lang="it-IT" sz="2000" b="1" i="1" dirty="0" err="1">
                <a:solidFill>
                  <a:srgbClr val="C00000"/>
                </a:solidFill>
              </a:rPr>
              <a:t>b</a:t>
            </a:r>
            <a:r>
              <a:rPr lang="it-IT" sz="2000" b="1" i="1" dirty="0" err="1" smtClean="0">
                <a:solidFill>
                  <a:srgbClr val="C00000"/>
                </a:solidFill>
              </a:rPr>
              <a:t>rasiliensis</a:t>
            </a:r>
            <a:r>
              <a:rPr lang="it-IT" sz="2000" b="1" i="1" dirty="0" smtClean="0">
                <a:solidFill>
                  <a:srgbClr val="C00000"/>
                </a:solidFill>
              </a:rPr>
              <a:t>.</a:t>
            </a:r>
            <a:endParaRPr lang="it-IT" sz="2000" b="1" dirty="0">
              <a:solidFill>
                <a:srgbClr val="C00000"/>
              </a:solidFill>
            </a:endParaRPr>
          </a:p>
        </p:txBody>
      </p:sp>
      <p:pic>
        <p:nvPicPr>
          <p:cNvPr id="2058" name="Picture 10" descr="http://t3.gstatic.com/images?q=tbn:ANd9GcTlJkNcuuAFTaq4-_3XLP9MkOqJuc6UviD0ooHIsWJ6AIfRGIbD0Q"/>
          <p:cNvPicPr>
            <a:picLocks noChangeAspect="1" noChangeArrowheads="1"/>
          </p:cNvPicPr>
          <p:nvPr/>
        </p:nvPicPr>
        <p:blipFill>
          <a:blip r:embed="rId5" cstate="print"/>
          <a:srcRect/>
          <a:stretch>
            <a:fillRect/>
          </a:stretch>
        </p:blipFill>
        <p:spPr bwMode="auto">
          <a:xfrm>
            <a:off x="1763688" y="3933056"/>
            <a:ext cx="1224136" cy="1224136"/>
          </a:xfrm>
          <a:prstGeom prst="rect">
            <a:avLst/>
          </a:prstGeom>
          <a:noFill/>
        </p:spPr>
      </p:pic>
      <p:grpSp>
        <p:nvGrpSpPr>
          <p:cNvPr id="10" name="Gruppo 9"/>
          <p:cNvGrpSpPr/>
          <p:nvPr/>
        </p:nvGrpSpPr>
        <p:grpSpPr>
          <a:xfrm>
            <a:off x="1100969" y="1124744"/>
            <a:ext cx="6984776" cy="1466851"/>
            <a:chOff x="539552" y="1052736"/>
            <a:chExt cx="6984776" cy="1466851"/>
          </a:xfrm>
        </p:grpSpPr>
        <p:pic>
          <p:nvPicPr>
            <p:cNvPr id="2050" name="Picture 2" descr="http://image.tutorvista.com/content/polymers/trans-polybutadiene-or-cis-polybutadiene-structure.gif"/>
            <p:cNvPicPr>
              <a:picLocks noChangeAspect="1" noChangeArrowheads="1"/>
            </p:cNvPicPr>
            <p:nvPr/>
          </p:nvPicPr>
          <p:blipFill>
            <a:blip r:embed="rId6" cstate="print"/>
            <a:srcRect/>
            <a:stretch>
              <a:fillRect/>
            </a:stretch>
          </p:blipFill>
          <p:spPr bwMode="auto">
            <a:xfrm>
              <a:off x="539552" y="1052736"/>
              <a:ext cx="4743450" cy="1466851"/>
            </a:xfrm>
            <a:prstGeom prst="rect">
              <a:avLst/>
            </a:prstGeom>
            <a:noFill/>
          </p:spPr>
        </p:pic>
        <p:pic>
          <p:nvPicPr>
            <p:cNvPr id="2060" name="Picture 12" descr="http://t0.gstatic.com/images?q=tbn:ANd9GcRzUkgOYKSteSSyBi-9qM7SXKQ1LrlznCZ3ZiniWpui_eCu8YQ2"/>
            <p:cNvPicPr>
              <a:picLocks noChangeAspect="1" noChangeArrowheads="1"/>
            </p:cNvPicPr>
            <p:nvPr/>
          </p:nvPicPr>
          <p:blipFill>
            <a:blip r:embed="rId7" cstate="print"/>
            <a:srcRect/>
            <a:stretch>
              <a:fillRect/>
            </a:stretch>
          </p:blipFill>
          <p:spPr bwMode="auto">
            <a:xfrm>
              <a:off x="5259560" y="1268760"/>
              <a:ext cx="2264768" cy="1080120"/>
            </a:xfrm>
            <a:prstGeom prst="rect">
              <a:avLst/>
            </a:prstGeom>
            <a:noFill/>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39552" y="332656"/>
            <a:ext cx="8352928" cy="4401205"/>
          </a:xfrm>
          <a:prstGeom prst="rect">
            <a:avLst/>
          </a:prstGeom>
        </p:spPr>
        <p:txBody>
          <a:bodyPr wrap="square">
            <a:spAutoFit/>
          </a:bodyPr>
          <a:lstStyle/>
          <a:p>
            <a:pPr algn="just"/>
            <a:r>
              <a:rPr lang="it-IT" sz="2000" dirty="0" smtClean="0">
                <a:solidFill>
                  <a:srgbClr val="0000FF"/>
                </a:solidFill>
              </a:rPr>
              <a:t>Le </a:t>
            </a:r>
            <a:r>
              <a:rPr lang="it-IT" sz="2000" b="1" i="1" dirty="0" smtClean="0">
                <a:solidFill>
                  <a:srgbClr val="C00000"/>
                </a:solidFill>
              </a:rPr>
              <a:t>poliammidi</a:t>
            </a:r>
            <a:r>
              <a:rPr lang="it-IT" sz="2000" dirty="0" smtClean="0">
                <a:solidFill>
                  <a:srgbClr val="0000FF"/>
                </a:solidFill>
              </a:rPr>
              <a:t> ed i </a:t>
            </a:r>
            <a:r>
              <a:rPr lang="it-IT" sz="2000" b="1" i="1" dirty="0" smtClean="0">
                <a:solidFill>
                  <a:srgbClr val="C00000"/>
                </a:solidFill>
              </a:rPr>
              <a:t>poliesteri</a:t>
            </a:r>
            <a:r>
              <a:rPr lang="it-IT" sz="2000" dirty="0" smtClean="0">
                <a:solidFill>
                  <a:srgbClr val="0000FF"/>
                </a:solidFill>
              </a:rPr>
              <a:t>, tra i quali la </a:t>
            </a:r>
            <a:r>
              <a:rPr lang="it-IT" sz="2000" b="1" i="1" dirty="0" smtClean="0">
                <a:solidFill>
                  <a:srgbClr val="C00000"/>
                </a:solidFill>
              </a:rPr>
              <a:t>poliammide 6</a:t>
            </a:r>
            <a:r>
              <a:rPr lang="it-IT" sz="2000" dirty="0" smtClean="0">
                <a:solidFill>
                  <a:srgbClr val="0000FF"/>
                </a:solidFill>
              </a:rPr>
              <a:t> ed il </a:t>
            </a:r>
            <a:r>
              <a:rPr lang="it-IT" sz="2000" b="1" i="1" dirty="0" smtClean="0">
                <a:solidFill>
                  <a:srgbClr val="C00000"/>
                </a:solidFill>
              </a:rPr>
              <a:t>polietilentereftalato (PET)</a:t>
            </a:r>
            <a:r>
              <a:rPr lang="it-IT" sz="2000" dirty="0" smtClean="0">
                <a:solidFill>
                  <a:srgbClr val="0000FF"/>
                </a:solidFill>
              </a:rPr>
              <a:t>, sono polimeri utilizzati soprattutto nella produzione di fibre.</a:t>
            </a:r>
          </a:p>
          <a:p>
            <a:pPr algn="just"/>
            <a:endParaRPr lang="it-IT" sz="2000" dirty="0" smtClean="0">
              <a:solidFill>
                <a:srgbClr val="0000FF"/>
              </a:solidFill>
            </a:endParaRPr>
          </a:p>
          <a:p>
            <a:pPr algn="just"/>
            <a:endParaRPr lang="it-IT" sz="2000" dirty="0" smtClean="0">
              <a:solidFill>
                <a:srgbClr val="0000FF"/>
              </a:solidFill>
            </a:endParaRPr>
          </a:p>
          <a:p>
            <a:pPr algn="just"/>
            <a:r>
              <a:rPr lang="it-IT" sz="2000" dirty="0" smtClean="0">
                <a:solidFill>
                  <a:srgbClr val="0000FF"/>
                </a:solidFill>
              </a:rPr>
              <a:t>La </a:t>
            </a:r>
            <a:r>
              <a:rPr lang="it-IT" sz="2000" b="1" i="1" dirty="0" smtClean="0">
                <a:solidFill>
                  <a:srgbClr val="C00000"/>
                </a:solidFill>
              </a:rPr>
              <a:t>poliammide 6</a:t>
            </a:r>
            <a:r>
              <a:rPr lang="it-IT" sz="2000" dirty="0" smtClean="0">
                <a:solidFill>
                  <a:srgbClr val="0000FF"/>
                </a:solidFill>
              </a:rPr>
              <a:t> costituisce il ben noto </a:t>
            </a:r>
            <a:r>
              <a:rPr lang="it-IT" sz="2000" b="1" i="1" dirty="0" smtClean="0">
                <a:solidFill>
                  <a:srgbClr val="C00000"/>
                </a:solidFill>
              </a:rPr>
              <a:t>Nylon</a:t>
            </a:r>
          </a:p>
          <a:p>
            <a:pPr algn="just"/>
            <a:endParaRPr lang="it-IT" sz="2000" dirty="0" smtClean="0">
              <a:solidFill>
                <a:srgbClr val="0000FF"/>
              </a:solidFill>
            </a:endParaRPr>
          </a:p>
          <a:p>
            <a:pPr algn="just"/>
            <a:endParaRPr lang="it-IT" sz="2000" dirty="0" smtClean="0">
              <a:solidFill>
                <a:srgbClr val="0000FF"/>
              </a:solidFill>
            </a:endParaRPr>
          </a:p>
          <a:p>
            <a:pPr algn="just"/>
            <a:endParaRPr lang="it-IT" sz="2000" dirty="0" smtClean="0">
              <a:solidFill>
                <a:srgbClr val="0000FF"/>
              </a:solidFill>
            </a:endParaRPr>
          </a:p>
          <a:p>
            <a:pPr algn="just"/>
            <a:endParaRPr lang="it-IT" sz="2000" dirty="0" smtClean="0">
              <a:solidFill>
                <a:srgbClr val="0000FF"/>
              </a:solidFill>
            </a:endParaRPr>
          </a:p>
          <a:p>
            <a:pPr algn="just"/>
            <a:r>
              <a:rPr lang="it-IT" sz="2000" dirty="0" smtClean="0">
                <a:solidFill>
                  <a:srgbClr val="0000FF"/>
                </a:solidFill>
              </a:rPr>
              <a:t>ma sono impiegati anche per oggetti stampati</a:t>
            </a:r>
          </a:p>
          <a:p>
            <a:pPr algn="just"/>
            <a:endParaRPr lang="it-IT" sz="2000" dirty="0" smtClean="0">
              <a:solidFill>
                <a:srgbClr val="0000FF"/>
              </a:solidFill>
            </a:endParaRPr>
          </a:p>
          <a:p>
            <a:pPr algn="just"/>
            <a:r>
              <a:rPr lang="it-IT" sz="2000" dirty="0" smtClean="0">
                <a:solidFill>
                  <a:srgbClr val="0000FF"/>
                </a:solidFill>
              </a:rPr>
              <a:t>con il </a:t>
            </a:r>
            <a:r>
              <a:rPr lang="it-IT" sz="2000" b="1" i="1" dirty="0" smtClean="0">
                <a:solidFill>
                  <a:srgbClr val="C00000"/>
                </a:solidFill>
              </a:rPr>
              <a:t>PET</a:t>
            </a:r>
            <a:r>
              <a:rPr lang="it-IT" sz="2000" dirty="0" smtClean="0">
                <a:solidFill>
                  <a:srgbClr val="C00000"/>
                </a:solidFill>
              </a:rPr>
              <a:t> </a:t>
            </a:r>
            <a:r>
              <a:rPr lang="it-IT" sz="2000" dirty="0" smtClean="0">
                <a:solidFill>
                  <a:srgbClr val="0000FF"/>
                </a:solidFill>
              </a:rPr>
              <a:t>vengono prodotti molti contenitori per liquidi, tra i quali le bottiglie</a:t>
            </a:r>
          </a:p>
          <a:p>
            <a:pPr algn="just"/>
            <a:r>
              <a:rPr lang="it-IT" sz="2000" dirty="0" smtClean="0">
                <a:solidFill>
                  <a:srgbClr val="0000FF"/>
                </a:solidFill>
              </a:rPr>
              <a:t>per le acque minerali.</a:t>
            </a:r>
            <a:endParaRPr lang="it-IT" sz="2000" dirty="0">
              <a:solidFill>
                <a:srgbClr val="0000FF"/>
              </a:solidFill>
            </a:endParaRPr>
          </a:p>
        </p:txBody>
      </p:sp>
      <p:pic>
        <p:nvPicPr>
          <p:cNvPr id="34824" name="Picture 8" descr="http://www.threadart.com/images/wooly_nylon_web.jpg"/>
          <p:cNvPicPr>
            <a:picLocks noChangeAspect="1" noChangeArrowheads="1"/>
          </p:cNvPicPr>
          <p:nvPr/>
        </p:nvPicPr>
        <p:blipFill>
          <a:blip r:embed="rId2" cstate="print"/>
          <a:srcRect/>
          <a:stretch>
            <a:fillRect/>
          </a:stretch>
        </p:blipFill>
        <p:spPr bwMode="auto">
          <a:xfrm>
            <a:off x="5508104" y="1484784"/>
            <a:ext cx="1512168" cy="1301779"/>
          </a:xfrm>
          <a:prstGeom prst="rect">
            <a:avLst/>
          </a:prstGeom>
          <a:noFill/>
        </p:spPr>
      </p:pic>
      <p:pic>
        <p:nvPicPr>
          <p:cNvPr id="34830" name="Picture 14" descr="http://image.made-in-china.com/4f0j00qCaEBPQIsDkM/PET-Bottle-Polyethylene-Terephthalate-bottle-carbonated-bottle.jpg"/>
          <p:cNvPicPr>
            <a:picLocks noChangeAspect="1" noChangeArrowheads="1"/>
          </p:cNvPicPr>
          <p:nvPr/>
        </p:nvPicPr>
        <p:blipFill>
          <a:blip r:embed="rId3" cstate="print"/>
          <a:srcRect/>
          <a:stretch>
            <a:fillRect/>
          </a:stretch>
        </p:blipFill>
        <p:spPr bwMode="auto">
          <a:xfrm>
            <a:off x="6516216" y="4509120"/>
            <a:ext cx="2088232" cy="1963889"/>
          </a:xfrm>
          <a:prstGeom prst="rect">
            <a:avLst/>
          </a:prstGeom>
          <a:noFill/>
        </p:spPr>
      </p:pic>
      <p:pic>
        <p:nvPicPr>
          <p:cNvPr id="34831" name="Picture 15"/>
          <p:cNvPicPr>
            <a:picLocks noChangeAspect="1" noChangeArrowheads="1"/>
          </p:cNvPicPr>
          <p:nvPr/>
        </p:nvPicPr>
        <p:blipFill>
          <a:blip r:embed="rId4" cstate="print"/>
          <a:srcRect/>
          <a:stretch>
            <a:fillRect/>
          </a:stretch>
        </p:blipFill>
        <p:spPr bwMode="auto">
          <a:xfrm>
            <a:off x="7380312" y="1405317"/>
            <a:ext cx="1224136" cy="146071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539552" y="1340768"/>
            <a:ext cx="8134350" cy="5076825"/>
          </a:xfrm>
          <a:prstGeom prst="rect">
            <a:avLst/>
          </a:prstGeom>
          <a:noFill/>
          <a:ln w="9525">
            <a:noFill/>
            <a:miter lim="800000"/>
            <a:headEnd/>
            <a:tailEnd/>
          </a:ln>
        </p:spPr>
      </p:pic>
      <p:sp>
        <p:nvSpPr>
          <p:cNvPr id="3" name="CasellaDiTesto 2"/>
          <p:cNvSpPr txBox="1"/>
          <p:nvPr/>
        </p:nvSpPr>
        <p:spPr>
          <a:xfrm>
            <a:off x="3059832" y="548680"/>
            <a:ext cx="2897075" cy="461665"/>
          </a:xfrm>
          <a:prstGeom prst="rect">
            <a:avLst/>
          </a:prstGeom>
          <a:noFill/>
        </p:spPr>
        <p:txBody>
          <a:bodyPr wrap="none" rtlCol="0">
            <a:spAutoFit/>
          </a:bodyPr>
          <a:lstStyle/>
          <a:p>
            <a:r>
              <a:rPr lang="it-IT" sz="2400" b="1" dirty="0" smtClean="0">
                <a:solidFill>
                  <a:srgbClr val="0000FF"/>
                </a:solidFill>
              </a:rPr>
              <a:t>I polimeri più comuni</a:t>
            </a:r>
            <a:endParaRPr lang="it-IT" sz="2400" b="1" dirty="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467544" y="908720"/>
            <a:ext cx="8143875" cy="4307582"/>
            <a:chOff x="467544" y="476672"/>
            <a:chExt cx="8143875" cy="4307582"/>
          </a:xfrm>
        </p:grpSpPr>
        <p:pic>
          <p:nvPicPr>
            <p:cNvPr id="31746" name="Picture 2"/>
            <p:cNvPicPr>
              <a:picLocks noChangeAspect="1" noChangeArrowheads="1"/>
            </p:cNvPicPr>
            <p:nvPr/>
          </p:nvPicPr>
          <p:blipFill>
            <a:blip r:embed="rId2" cstate="print"/>
            <a:srcRect/>
            <a:stretch>
              <a:fillRect/>
            </a:stretch>
          </p:blipFill>
          <p:spPr bwMode="auto">
            <a:xfrm>
              <a:off x="467544" y="476672"/>
              <a:ext cx="8143875" cy="30480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467544" y="764704"/>
              <a:ext cx="8143875" cy="4019550"/>
            </a:xfrm>
            <a:prstGeom prst="rect">
              <a:avLst/>
            </a:prstGeom>
            <a:noFill/>
            <a:ln w="9525">
              <a:noFill/>
              <a:miter lim="800000"/>
              <a:headEnd/>
              <a:tailEn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00063" y="1562100"/>
            <a:ext cx="8143875" cy="3733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404664"/>
            <a:ext cx="7776864" cy="5632311"/>
          </a:xfrm>
          <a:prstGeom prst="rect">
            <a:avLst/>
          </a:prstGeom>
        </p:spPr>
        <p:txBody>
          <a:bodyPr wrap="square">
            <a:spAutoFit/>
          </a:bodyPr>
          <a:lstStyle/>
          <a:p>
            <a:r>
              <a:rPr lang="it-IT" sz="2000" b="1" dirty="0" smtClean="0">
                <a:solidFill>
                  <a:srgbClr val="0000FF"/>
                </a:solidFill>
              </a:rPr>
              <a:t>La natura macromolecolare di questi composti non era chiara ancora alla fine del 1800.</a:t>
            </a:r>
          </a:p>
          <a:p>
            <a:r>
              <a:rPr lang="it-IT" sz="2000" b="1" dirty="0" smtClean="0">
                <a:solidFill>
                  <a:srgbClr val="0000FF"/>
                </a:solidFill>
              </a:rPr>
              <a:t>Per </a:t>
            </a:r>
            <a:r>
              <a:rPr lang="it-IT" sz="2000" b="1" dirty="0">
                <a:solidFill>
                  <a:srgbClr val="0000FF"/>
                </a:solidFill>
              </a:rPr>
              <a:t>la gomma naturale (</a:t>
            </a:r>
            <a:r>
              <a:rPr lang="it-IT" sz="2000" b="1" dirty="0" smtClean="0">
                <a:solidFill>
                  <a:srgbClr val="0000FF"/>
                </a:solidFill>
              </a:rPr>
              <a:t>poli-isoprene 1,4) fu </a:t>
            </a:r>
            <a:r>
              <a:rPr lang="it-IT" sz="2000" b="1" dirty="0">
                <a:solidFill>
                  <a:srgbClr val="0000FF"/>
                </a:solidFill>
              </a:rPr>
              <a:t>proposta la struttura:</a:t>
            </a:r>
          </a:p>
          <a:p>
            <a:endParaRPr lang="it-IT" sz="2000" b="1" dirty="0" smtClean="0">
              <a:solidFill>
                <a:srgbClr val="0000FF"/>
              </a:solidFill>
            </a:endParaRPr>
          </a:p>
          <a:p>
            <a:endParaRPr lang="it-IT" sz="2000" b="1" dirty="0" smtClean="0">
              <a:solidFill>
                <a:srgbClr val="0000FF"/>
              </a:solidFill>
            </a:endParaRPr>
          </a:p>
          <a:p>
            <a:endParaRPr lang="it-IT" sz="2000" b="1" dirty="0">
              <a:solidFill>
                <a:srgbClr val="0000FF"/>
              </a:solidFill>
            </a:endParaRPr>
          </a:p>
          <a:p>
            <a:endParaRPr lang="it-IT" sz="2000" b="1" dirty="0">
              <a:solidFill>
                <a:srgbClr val="0000FF"/>
              </a:solidFill>
            </a:endParaRPr>
          </a:p>
          <a:p>
            <a:r>
              <a:rPr lang="it-IT" sz="2000" b="1" dirty="0" smtClean="0">
                <a:solidFill>
                  <a:srgbClr val="0000FF"/>
                </a:solidFill>
              </a:rPr>
              <a:t>con </a:t>
            </a:r>
            <a:r>
              <a:rPr lang="it-IT" sz="2000" b="1" i="1" dirty="0">
                <a:solidFill>
                  <a:srgbClr val="C00000"/>
                </a:solidFill>
              </a:rPr>
              <a:t>n</a:t>
            </a:r>
            <a:r>
              <a:rPr lang="it-IT" sz="2000" b="1" dirty="0">
                <a:solidFill>
                  <a:srgbClr val="0000FF"/>
                </a:solidFill>
              </a:rPr>
              <a:t> molto grande.</a:t>
            </a:r>
          </a:p>
          <a:p>
            <a:endParaRPr lang="it-IT" sz="2000" b="1" i="1" dirty="0" smtClean="0">
              <a:solidFill>
                <a:srgbClr val="0000FF"/>
              </a:solidFill>
            </a:endParaRPr>
          </a:p>
          <a:p>
            <a:endParaRPr lang="it-IT" sz="2000" b="1" dirty="0" smtClean="0">
              <a:solidFill>
                <a:srgbClr val="0000FF"/>
              </a:solidFill>
            </a:endParaRPr>
          </a:p>
          <a:p>
            <a:r>
              <a:rPr lang="it-IT" sz="2000" b="1" dirty="0" smtClean="0">
                <a:solidFill>
                  <a:srgbClr val="0000FF"/>
                </a:solidFill>
              </a:rPr>
              <a:t>L’</a:t>
            </a:r>
            <a:r>
              <a:rPr lang="it-IT" sz="2000" b="1" i="1" u="sng" dirty="0" smtClean="0">
                <a:solidFill>
                  <a:srgbClr val="C00000"/>
                </a:solidFill>
              </a:rPr>
              <a:t>unità di ripetizione </a:t>
            </a:r>
            <a:r>
              <a:rPr lang="it-IT" sz="2000" b="1" dirty="0" smtClean="0">
                <a:solidFill>
                  <a:srgbClr val="0000FF"/>
                </a:solidFill>
              </a:rPr>
              <a:t>di </a:t>
            </a:r>
            <a:r>
              <a:rPr lang="it-IT" sz="2000" b="1" dirty="0">
                <a:solidFill>
                  <a:srgbClr val="0000FF"/>
                </a:solidFill>
              </a:rPr>
              <a:t>base:</a:t>
            </a:r>
          </a:p>
          <a:p>
            <a:endParaRPr lang="it-IT" sz="2000" b="1" dirty="0" smtClean="0">
              <a:solidFill>
                <a:srgbClr val="0000FF"/>
              </a:solidFill>
            </a:endParaRPr>
          </a:p>
          <a:p>
            <a:endParaRPr lang="it-IT" sz="2000" b="1" dirty="0" smtClean="0">
              <a:solidFill>
                <a:srgbClr val="0000FF"/>
              </a:solidFill>
            </a:endParaRPr>
          </a:p>
          <a:p>
            <a:endParaRPr lang="it-IT" sz="2000" b="1" dirty="0">
              <a:solidFill>
                <a:srgbClr val="0000FF"/>
              </a:solidFill>
            </a:endParaRPr>
          </a:p>
          <a:p>
            <a:endParaRPr lang="it-IT" sz="2000" b="1" dirty="0" smtClean="0">
              <a:solidFill>
                <a:srgbClr val="0000FF"/>
              </a:solidFill>
            </a:endParaRPr>
          </a:p>
          <a:p>
            <a:endParaRPr lang="it-IT" sz="2000" b="1" dirty="0" smtClean="0">
              <a:solidFill>
                <a:srgbClr val="0000FF"/>
              </a:solidFill>
            </a:endParaRPr>
          </a:p>
          <a:p>
            <a:r>
              <a:rPr lang="it-IT" sz="2000" b="1" dirty="0" smtClean="0">
                <a:solidFill>
                  <a:srgbClr val="0000FF"/>
                </a:solidFill>
              </a:rPr>
              <a:t>era </a:t>
            </a:r>
            <a:r>
              <a:rPr lang="it-IT" sz="2000" b="1" dirty="0">
                <a:solidFill>
                  <a:srgbClr val="0000FF"/>
                </a:solidFill>
              </a:rPr>
              <a:t>prevista in modo corretto ma la struttura veniva interpretata come costituita da </a:t>
            </a:r>
            <a:r>
              <a:rPr lang="it-IT" sz="2000" b="1" dirty="0" smtClean="0">
                <a:solidFill>
                  <a:srgbClr val="0000FF"/>
                </a:solidFill>
              </a:rPr>
              <a:t>un </a:t>
            </a:r>
            <a:r>
              <a:rPr lang="it-IT" sz="2000" b="1" i="1" dirty="0" smtClean="0">
                <a:solidFill>
                  <a:srgbClr val="C00000"/>
                </a:solidFill>
              </a:rPr>
              <a:t>aggregato </a:t>
            </a:r>
            <a:r>
              <a:rPr lang="it-IT" sz="2000" b="1" i="1" dirty="0">
                <a:solidFill>
                  <a:srgbClr val="C00000"/>
                </a:solidFill>
              </a:rPr>
              <a:t>di coppie di unità di </a:t>
            </a:r>
            <a:r>
              <a:rPr lang="it-IT" sz="2000" b="1" i="1" dirty="0" smtClean="0">
                <a:solidFill>
                  <a:srgbClr val="C00000"/>
                </a:solidFill>
              </a:rPr>
              <a:t>base (micella)</a:t>
            </a:r>
            <a:r>
              <a:rPr lang="it-IT" sz="2000" b="1" dirty="0" smtClean="0">
                <a:solidFill>
                  <a:srgbClr val="0000FF"/>
                </a:solidFill>
              </a:rPr>
              <a:t>.</a:t>
            </a:r>
            <a:endParaRPr lang="it-IT" sz="2000" b="1" dirty="0">
              <a:solidFill>
                <a:srgbClr val="0000FF"/>
              </a:solidFill>
            </a:endParaRPr>
          </a:p>
        </p:txBody>
      </p:sp>
      <p:pic>
        <p:nvPicPr>
          <p:cNvPr id="15363" name="Picture 3"/>
          <p:cNvPicPr>
            <a:picLocks noChangeAspect="1" noChangeArrowheads="1"/>
          </p:cNvPicPr>
          <p:nvPr/>
        </p:nvPicPr>
        <p:blipFill>
          <a:blip r:embed="rId2" cstate="print"/>
          <a:srcRect/>
          <a:stretch>
            <a:fillRect/>
          </a:stretch>
        </p:blipFill>
        <p:spPr bwMode="auto">
          <a:xfrm>
            <a:off x="3183235" y="4077072"/>
            <a:ext cx="2828925" cy="8763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40030" y="1628799"/>
            <a:ext cx="1915334" cy="15920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395536" y="476672"/>
            <a:ext cx="8143875" cy="5918398"/>
            <a:chOff x="467544" y="548680"/>
            <a:chExt cx="8143875" cy="5918398"/>
          </a:xfrm>
        </p:grpSpPr>
        <p:pic>
          <p:nvPicPr>
            <p:cNvPr id="33794" name="Picture 2"/>
            <p:cNvPicPr>
              <a:picLocks noChangeAspect="1" noChangeArrowheads="1"/>
            </p:cNvPicPr>
            <p:nvPr/>
          </p:nvPicPr>
          <p:blipFill>
            <a:blip r:embed="rId2" cstate="print"/>
            <a:srcRect/>
            <a:stretch>
              <a:fillRect/>
            </a:stretch>
          </p:blipFill>
          <p:spPr bwMode="auto">
            <a:xfrm>
              <a:off x="467544" y="548680"/>
              <a:ext cx="8143875" cy="4029075"/>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467544" y="4581128"/>
              <a:ext cx="8143875" cy="1885950"/>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476672"/>
            <a:ext cx="8280920" cy="3046988"/>
          </a:xfrm>
          <a:prstGeom prst="rect">
            <a:avLst/>
          </a:prstGeom>
          <a:noFill/>
        </p:spPr>
        <p:txBody>
          <a:bodyPr wrap="square" rtlCol="0">
            <a:spAutoFit/>
          </a:bodyPr>
          <a:lstStyle/>
          <a:p>
            <a:r>
              <a:rPr lang="it-IT" sz="2400" dirty="0" smtClean="0">
                <a:solidFill>
                  <a:srgbClr val="0000FF"/>
                </a:solidFill>
              </a:rPr>
              <a:t>I polimeri mostrati sono tutti sintetici, ma esistono polimeri naturali cioè sintetizzati da organismi viventi  che, sebbene abbiano un meccanismo di sintesi completamente diverso, presentano proprietà e caratteristiche macromolecolari del tutto identiche a quelle dei polimeri sintetici.</a:t>
            </a:r>
          </a:p>
          <a:p>
            <a:endParaRPr lang="it-IT" sz="2400" dirty="0" smtClean="0">
              <a:solidFill>
                <a:srgbClr val="0000FF"/>
              </a:solidFill>
            </a:endParaRPr>
          </a:p>
          <a:p>
            <a:r>
              <a:rPr lang="it-IT" sz="2400" dirty="0" smtClean="0">
                <a:solidFill>
                  <a:srgbClr val="0000FF"/>
                </a:solidFill>
              </a:rPr>
              <a:t>I più comuni sono: proteine, acidi nucleici, polisaccaridi e poliesteri.</a:t>
            </a:r>
            <a:endParaRPr lang="en-GB" sz="2400" dirty="0">
              <a:solidFill>
                <a:srgbClr val="0000FF"/>
              </a:solidFill>
            </a:endParaRPr>
          </a:p>
        </p:txBody>
      </p:sp>
      <p:pic>
        <p:nvPicPr>
          <p:cNvPr id="53250" name="Picture 2" descr="http://www.di.unisa.it/%7Eads/BIOINFORMATICA/BiologiaMolecolare/pag/image/proteina1.jpg"/>
          <p:cNvPicPr>
            <a:picLocks noChangeAspect="1" noChangeArrowheads="1"/>
          </p:cNvPicPr>
          <p:nvPr/>
        </p:nvPicPr>
        <p:blipFill>
          <a:blip r:embed="rId2" cstate="print"/>
          <a:srcRect/>
          <a:stretch>
            <a:fillRect/>
          </a:stretch>
        </p:blipFill>
        <p:spPr bwMode="auto">
          <a:xfrm>
            <a:off x="4355976" y="3717032"/>
            <a:ext cx="3371850" cy="2352675"/>
          </a:xfrm>
          <a:prstGeom prst="rect">
            <a:avLst/>
          </a:prstGeom>
          <a:noFill/>
        </p:spPr>
      </p:pic>
      <p:sp>
        <p:nvSpPr>
          <p:cNvPr id="4" name="CasellaDiTesto 3"/>
          <p:cNvSpPr txBox="1"/>
          <p:nvPr/>
        </p:nvSpPr>
        <p:spPr>
          <a:xfrm>
            <a:off x="899592" y="4581128"/>
            <a:ext cx="3456384" cy="830997"/>
          </a:xfrm>
          <a:prstGeom prst="rect">
            <a:avLst/>
          </a:prstGeom>
          <a:solidFill>
            <a:schemeClr val="bg1"/>
          </a:solidFill>
        </p:spPr>
        <p:txBody>
          <a:bodyPr wrap="square" rtlCol="0">
            <a:spAutoFit/>
          </a:bodyPr>
          <a:lstStyle/>
          <a:p>
            <a:r>
              <a:rPr lang="it-IT" sz="2400" dirty="0" smtClean="0">
                <a:solidFill>
                  <a:srgbClr val="0000FF"/>
                </a:solidFill>
              </a:rPr>
              <a:t>Struttura polimerica delle proteine</a:t>
            </a:r>
            <a:endParaRPr lang="en-GB" sz="2400" dirty="0">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692696"/>
            <a:ext cx="3456384" cy="830997"/>
          </a:xfrm>
          <a:prstGeom prst="rect">
            <a:avLst/>
          </a:prstGeom>
          <a:solidFill>
            <a:schemeClr val="bg1"/>
          </a:solidFill>
        </p:spPr>
        <p:txBody>
          <a:bodyPr wrap="square" rtlCol="0">
            <a:spAutoFit/>
          </a:bodyPr>
          <a:lstStyle/>
          <a:p>
            <a:r>
              <a:rPr lang="it-IT" sz="2400" dirty="0" smtClean="0">
                <a:solidFill>
                  <a:srgbClr val="0000FF"/>
                </a:solidFill>
              </a:rPr>
              <a:t>Struttura polimerica degli acidi nucleici</a:t>
            </a:r>
            <a:endParaRPr lang="en-GB" sz="2400" dirty="0">
              <a:solidFill>
                <a:srgbClr val="0000FF"/>
              </a:solidFill>
            </a:endParaRPr>
          </a:p>
        </p:txBody>
      </p:sp>
      <p:sp>
        <p:nvSpPr>
          <p:cNvPr id="3" name="CasellaDiTesto 2"/>
          <p:cNvSpPr txBox="1"/>
          <p:nvPr/>
        </p:nvSpPr>
        <p:spPr>
          <a:xfrm>
            <a:off x="755576" y="4221088"/>
            <a:ext cx="3456384" cy="830997"/>
          </a:xfrm>
          <a:prstGeom prst="rect">
            <a:avLst/>
          </a:prstGeom>
          <a:solidFill>
            <a:schemeClr val="bg1"/>
          </a:solidFill>
        </p:spPr>
        <p:txBody>
          <a:bodyPr wrap="square" rtlCol="0">
            <a:spAutoFit/>
          </a:bodyPr>
          <a:lstStyle/>
          <a:p>
            <a:r>
              <a:rPr lang="it-IT" sz="2400" dirty="0" smtClean="0">
                <a:solidFill>
                  <a:srgbClr val="0000FF"/>
                </a:solidFill>
              </a:rPr>
              <a:t>Struttura polimerica dei polisaccaridi</a:t>
            </a:r>
            <a:endParaRPr lang="en-GB" sz="2400" dirty="0">
              <a:solidFill>
                <a:srgbClr val="0000FF"/>
              </a:solidFill>
            </a:endParaRPr>
          </a:p>
        </p:txBody>
      </p:sp>
      <p:pic>
        <p:nvPicPr>
          <p:cNvPr id="58370" name="Picture 2" descr="http://www.larapedia.com/biologia_appunti/biologia_appunti_parte_2_clip_image070.gif"/>
          <p:cNvPicPr>
            <a:picLocks noChangeAspect="1" noChangeArrowheads="1"/>
          </p:cNvPicPr>
          <p:nvPr/>
        </p:nvPicPr>
        <p:blipFill>
          <a:blip r:embed="rId2" cstate="print"/>
          <a:srcRect/>
          <a:stretch>
            <a:fillRect/>
          </a:stretch>
        </p:blipFill>
        <p:spPr bwMode="auto">
          <a:xfrm>
            <a:off x="5220072" y="332656"/>
            <a:ext cx="2593904" cy="3240360"/>
          </a:xfrm>
          <a:prstGeom prst="rect">
            <a:avLst/>
          </a:prstGeom>
          <a:noFill/>
        </p:spPr>
      </p:pic>
      <p:pic>
        <p:nvPicPr>
          <p:cNvPr id="58372" name="Picture 4" descr="https://upload.wikimedia.org/wikipedia/commons/thumb/7/71/Amylose_3Dprojection.corrected.png/370px-Amylose_3Dprojection.corrected.png"/>
          <p:cNvPicPr>
            <a:picLocks noChangeAspect="1" noChangeArrowheads="1"/>
          </p:cNvPicPr>
          <p:nvPr/>
        </p:nvPicPr>
        <p:blipFill>
          <a:blip r:embed="rId3" cstate="print"/>
          <a:srcRect/>
          <a:stretch>
            <a:fillRect/>
          </a:stretch>
        </p:blipFill>
        <p:spPr bwMode="auto">
          <a:xfrm>
            <a:off x="4788024" y="4149080"/>
            <a:ext cx="3524250" cy="1695451"/>
          </a:xfrm>
          <a:prstGeom prst="rect">
            <a:avLst/>
          </a:prstGeom>
          <a:solidFill>
            <a:schemeClr val="bg1"/>
          </a:solid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9552" y="1052736"/>
            <a:ext cx="8280920" cy="1569660"/>
          </a:xfrm>
          <a:prstGeom prst="rect">
            <a:avLst/>
          </a:prstGeom>
        </p:spPr>
        <p:txBody>
          <a:bodyPr wrap="square">
            <a:spAutoFit/>
          </a:bodyPr>
          <a:lstStyle/>
          <a:p>
            <a:r>
              <a:rPr lang="it-IT" sz="2400" dirty="0" smtClean="0">
                <a:solidFill>
                  <a:srgbClr val="0000FF"/>
                </a:solidFill>
              </a:rPr>
              <a:t>I </a:t>
            </a:r>
            <a:r>
              <a:rPr lang="it-IT" sz="2400" b="1" dirty="0" err="1" smtClean="0">
                <a:solidFill>
                  <a:srgbClr val="0000FF"/>
                </a:solidFill>
              </a:rPr>
              <a:t>poliidrossialcanoati</a:t>
            </a:r>
            <a:r>
              <a:rPr lang="it-IT" sz="2400" dirty="0" smtClean="0">
                <a:solidFill>
                  <a:srgbClr val="0000FF"/>
                </a:solidFill>
              </a:rPr>
              <a:t> (</a:t>
            </a:r>
            <a:r>
              <a:rPr lang="it-IT" sz="2400" b="1" dirty="0" smtClean="0">
                <a:solidFill>
                  <a:srgbClr val="0000FF"/>
                </a:solidFill>
              </a:rPr>
              <a:t>PHA</a:t>
            </a:r>
            <a:r>
              <a:rPr lang="it-IT" sz="2400" dirty="0" smtClean="0">
                <a:solidFill>
                  <a:srgbClr val="0000FF"/>
                </a:solidFill>
              </a:rPr>
              <a:t>) sono polimeri poliesteri termoplastici sintetizzati da vari generi di batteri (</a:t>
            </a:r>
            <a:r>
              <a:rPr lang="it-IT" sz="2400" i="1" dirty="0" err="1" smtClean="0">
                <a:solidFill>
                  <a:srgbClr val="0000FF"/>
                </a:solidFill>
              </a:rPr>
              <a:t>Bacillus</a:t>
            </a:r>
            <a:r>
              <a:rPr lang="it-IT" sz="2400" dirty="0" smtClean="0">
                <a:solidFill>
                  <a:srgbClr val="0000FF"/>
                </a:solidFill>
              </a:rPr>
              <a:t>, </a:t>
            </a:r>
            <a:r>
              <a:rPr lang="it-IT" sz="2400" i="1" dirty="0" err="1" smtClean="0">
                <a:solidFill>
                  <a:srgbClr val="0000FF"/>
                </a:solidFill>
              </a:rPr>
              <a:t>Rhodococcus</a:t>
            </a:r>
            <a:r>
              <a:rPr lang="it-IT" sz="2400" dirty="0" smtClean="0">
                <a:solidFill>
                  <a:srgbClr val="0000FF"/>
                </a:solidFill>
              </a:rPr>
              <a:t>, </a:t>
            </a:r>
            <a:r>
              <a:rPr lang="it-IT" sz="2400" i="1" dirty="0" err="1" smtClean="0">
                <a:solidFill>
                  <a:srgbClr val="0000FF"/>
                </a:solidFill>
              </a:rPr>
              <a:t>Pseudomonas</a:t>
            </a:r>
            <a:r>
              <a:rPr lang="it-IT" sz="2400" dirty="0" smtClean="0">
                <a:solidFill>
                  <a:srgbClr val="0000FF"/>
                </a:solidFill>
              </a:rPr>
              <a:t>, ecc) attraverso la fermentazione di zuccheri o lipidi.</a:t>
            </a:r>
            <a:endParaRPr lang="en-GB" sz="2400" dirty="0">
              <a:solidFill>
                <a:srgbClr val="0000FF"/>
              </a:solidFill>
            </a:endParaRPr>
          </a:p>
        </p:txBody>
      </p:sp>
      <p:pic>
        <p:nvPicPr>
          <p:cNvPr id="59395" name="Picture 3"/>
          <p:cNvPicPr>
            <a:picLocks noChangeAspect="1" noChangeArrowheads="1"/>
          </p:cNvPicPr>
          <p:nvPr/>
        </p:nvPicPr>
        <p:blipFill>
          <a:blip r:embed="rId2" cstate="print"/>
          <a:srcRect/>
          <a:stretch>
            <a:fillRect/>
          </a:stretch>
        </p:blipFill>
        <p:spPr bwMode="auto">
          <a:xfrm>
            <a:off x="2699792" y="2780928"/>
            <a:ext cx="3545537" cy="158417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48680"/>
            <a:ext cx="8604448" cy="5016758"/>
          </a:xfrm>
          <a:prstGeom prst="rect">
            <a:avLst/>
          </a:prstGeom>
        </p:spPr>
        <p:txBody>
          <a:bodyPr wrap="square">
            <a:spAutoFit/>
          </a:bodyPr>
          <a:lstStyle/>
          <a:p>
            <a:pPr algn="just"/>
            <a:r>
              <a:rPr lang="it-IT" sz="2000" dirty="0" smtClean="0">
                <a:solidFill>
                  <a:srgbClr val="0000FF"/>
                </a:solidFill>
              </a:rPr>
              <a:t>"</a:t>
            </a:r>
            <a:r>
              <a:rPr lang="it-IT" sz="2000" b="1" i="1" u="sng" dirty="0" smtClean="0">
                <a:solidFill>
                  <a:srgbClr val="C00000"/>
                </a:solidFill>
              </a:rPr>
              <a:t>OMOPOLIMERI</a:t>
            </a:r>
            <a:r>
              <a:rPr lang="it-IT" sz="2000" dirty="0" smtClean="0">
                <a:solidFill>
                  <a:srgbClr val="0000FF"/>
                </a:solidFill>
              </a:rPr>
              <a:t>” sono prodotti derivanti dalla polimerizzazione di </a:t>
            </a:r>
            <a:r>
              <a:rPr lang="it-IT" sz="2000" dirty="0" err="1" smtClean="0">
                <a:solidFill>
                  <a:srgbClr val="0000FF"/>
                </a:solidFill>
              </a:rPr>
              <a:t>monomeri</a:t>
            </a:r>
            <a:r>
              <a:rPr lang="it-IT" sz="2000" dirty="0" smtClean="0">
                <a:solidFill>
                  <a:srgbClr val="0000FF"/>
                </a:solidFill>
              </a:rPr>
              <a:t> tutti uguali tra loro o di reagenti che si concatenano in sequenze obbligate. Gli </a:t>
            </a:r>
            <a:r>
              <a:rPr lang="it-IT" sz="2000" dirty="0" err="1" smtClean="0">
                <a:solidFill>
                  <a:srgbClr val="0000FF"/>
                </a:solidFill>
              </a:rPr>
              <a:t>omopolimeri</a:t>
            </a:r>
            <a:r>
              <a:rPr lang="it-IT" sz="2000" dirty="0" smtClean="0">
                <a:solidFill>
                  <a:srgbClr val="0000FF"/>
                </a:solidFill>
              </a:rPr>
              <a:t> sono  costituiti dalla successione, lungo la catena, di un’unica e ben definita unità di ripetizione.</a:t>
            </a:r>
          </a:p>
          <a:p>
            <a:pPr algn="just"/>
            <a:r>
              <a:rPr lang="it-IT" sz="2000" dirty="0" smtClean="0">
                <a:solidFill>
                  <a:srgbClr val="0000FF"/>
                </a:solidFill>
              </a:rPr>
              <a:t>Sono pertanto tali non solo il polietilene e la poliammide 6, ma anche la poliammide 6,6 ed il polietilentereftalato: in questi casi, infatti, l’acido bicarbossilico non ha altre alternative che reagire con la diammina o il glicol, dando luogo alle sequenze caratteristiche dei due polimeri.</a:t>
            </a:r>
          </a:p>
          <a:p>
            <a:pPr algn="just"/>
            <a:endParaRPr lang="it-IT" sz="2000" dirty="0" smtClean="0">
              <a:solidFill>
                <a:srgbClr val="0000FF"/>
              </a:solidFill>
            </a:endParaRPr>
          </a:p>
          <a:p>
            <a:pPr algn="just"/>
            <a:r>
              <a:rPr lang="it-IT" sz="2000" dirty="0" smtClean="0">
                <a:solidFill>
                  <a:srgbClr val="0000FF"/>
                </a:solidFill>
              </a:rPr>
              <a:t>"</a:t>
            </a:r>
            <a:r>
              <a:rPr lang="it-IT" sz="2000" b="1" i="1" u="sng" dirty="0" smtClean="0">
                <a:solidFill>
                  <a:srgbClr val="C00000"/>
                </a:solidFill>
              </a:rPr>
              <a:t>COPOLIMERI</a:t>
            </a:r>
            <a:r>
              <a:rPr lang="it-IT" sz="2000" dirty="0" smtClean="0">
                <a:solidFill>
                  <a:srgbClr val="0000FF"/>
                </a:solidFill>
              </a:rPr>
              <a:t>” sono prodotti che si ottengono dalla polimerizzazione di due o più </a:t>
            </a:r>
            <a:r>
              <a:rPr lang="it-IT" sz="2000" dirty="0" err="1" smtClean="0">
                <a:solidFill>
                  <a:srgbClr val="0000FF"/>
                </a:solidFill>
              </a:rPr>
              <a:t>monomeri</a:t>
            </a:r>
            <a:r>
              <a:rPr lang="it-IT" sz="2000" dirty="0" smtClean="0">
                <a:solidFill>
                  <a:srgbClr val="0000FF"/>
                </a:solidFill>
              </a:rPr>
              <a:t> diversi o di reagenti che non si concatenano in sequenze obbligate.</a:t>
            </a:r>
          </a:p>
          <a:p>
            <a:pPr algn="just"/>
            <a:r>
              <a:rPr lang="it-IT" sz="2000" dirty="0" smtClean="0">
                <a:solidFill>
                  <a:srgbClr val="0000FF"/>
                </a:solidFill>
              </a:rPr>
              <a:t>Ad esempio, partendo da una miscela gassosa di etilene e propilene, a seguito dell’apertura dei doppi legami dei due </a:t>
            </a:r>
            <a:r>
              <a:rPr lang="it-IT" sz="2000" dirty="0" err="1" smtClean="0">
                <a:solidFill>
                  <a:srgbClr val="0000FF"/>
                </a:solidFill>
              </a:rPr>
              <a:t>monomeri</a:t>
            </a:r>
            <a:r>
              <a:rPr lang="it-IT" sz="2000" dirty="0" smtClean="0">
                <a:solidFill>
                  <a:srgbClr val="0000FF"/>
                </a:solidFill>
              </a:rPr>
              <a:t>, è possibile avere l’addizione di entrambi: nella catena di polimero si hanno unità di ripetizione dei due tipi e, in prima approssimazione, si può supporre che la loro successione sia del tutto a caso.</a:t>
            </a:r>
            <a:endParaRPr lang="it-IT" sz="2000" dirty="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467544" y="476672"/>
            <a:ext cx="4248472" cy="5944961"/>
          </a:xfrm>
          <a:prstGeom prst="rect">
            <a:avLst/>
          </a:prstGeom>
          <a:noFill/>
          <a:ln w="9525">
            <a:noFill/>
            <a:miter lim="800000"/>
            <a:headEnd/>
            <a:tailEnd/>
          </a:ln>
        </p:spPr>
      </p:pic>
      <p:sp>
        <p:nvSpPr>
          <p:cNvPr id="3" name="Rettangolo 2"/>
          <p:cNvSpPr/>
          <p:nvPr/>
        </p:nvSpPr>
        <p:spPr>
          <a:xfrm>
            <a:off x="5148064" y="1340768"/>
            <a:ext cx="3168352" cy="4247317"/>
          </a:xfrm>
          <a:prstGeom prst="rect">
            <a:avLst/>
          </a:prstGeom>
        </p:spPr>
        <p:txBody>
          <a:bodyPr wrap="square">
            <a:spAutoFit/>
          </a:bodyPr>
          <a:lstStyle/>
          <a:p>
            <a:pPr>
              <a:lnSpc>
                <a:spcPct val="150000"/>
              </a:lnSpc>
            </a:pPr>
            <a:r>
              <a:rPr lang="it-IT" sz="2000" dirty="0" smtClean="0">
                <a:solidFill>
                  <a:srgbClr val="0000FF"/>
                </a:solidFill>
              </a:rPr>
              <a:t>Struttura di un copolimero (a): sequenza casuale,</a:t>
            </a:r>
          </a:p>
          <a:p>
            <a:pPr>
              <a:lnSpc>
                <a:spcPct val="150000"/>
              </a:lnSpc>
            </a:pPr>
            <a:r>
              <a:rPr lang="it-IT" sz="2000" dirty="0" smtClean="0">
                <a:solidFill>
                  <a:srgbClr val="0000FF"/>
                </a:solidFill>
              </a:rPr>
              <a:t>(b): alternato, </a:t>
            </a:r>
          </a:p>
          <a:p>
            <a:pPr>
              <a:lnSpc>
                <a:spcPct val="150000"/>
              </a:lnSpc>
            </a:pPr>
            <a:r>
              <a:rPr lang="it-IT" sz="2000" dirty="0" smtClean="0">
                <a:solidFill>
                  <a:srgbClr val="0000FF"/>
                </a:solidFill>
              </a:rPr>
              <a:t>(c): a blocchi,</a:t>
            </a:r>
          </a:p>
          <a:p>
            <a:pPr>
              <a:lnSpc>
                <a:spcPct val="150000"/>
              </a:lnSpc>
            </a:pPr>
            <a:r>
              <a:rPr lang="it-IT" sz="2000" dirty="0" smtClean="0">
                <a:solidFill>
                  <a:srgbClr val="0000FF"/>
                </a:solidFill>
              </a:rPr>
              <a:t>(d) ad innesto.</a:t>
            </a:r>
          </a:p>
          <a:p>
            <a:pPr>
              <a:lnSpc>
                <a:spcPct val="150000"/>
              </a:lnSpc>
            </a:pPr>
            <a:endParaRPr lang="it-IT" sz="2000" dirty="0" smtClean="0">
              <a:solidFill>
                <a:srgbClr val="0000FF"/>
              </a:solidFill>
            </a:endParaRPr>
          </a:p>
          <a:p>
            <a:pPr>
              <a:lnSpc>
                <a:spcPct val="150000"/>
              </a:lnSpc>
            </a:pPr>
            <a:r>
              <a:rPr lang="it-IT" sz="2000" dirty="0" smtClean="0">
                <a:solidFill>
                  <a:srgbClr val="0000FF"/>
                </a:solidFill>
              </a:rPr>
              <a:t>I cerchi grigi e neri indicano le diverse unità di ripetizione.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47888" y="332656"/>
            <a:ext cx="3036280" cy="400110"/>
          </a:xfrm>
          <a:prstGeom prst="rect">
            <a:avLst/>
          </a:prstGeom>
          <a:noFill/>
        </p:spPr>
        <p:txBody>
          <a:bodyPr wrap="none" rtlCol="0">
            <a:spAutoFit/>
          </a:bodyPr>
          <a:lstStyle/>
          <a:p>
            <a:r>
              <a:rPr lang="it-IT" sz="2000" b="1" dirty="0" smtClean="0">
                <a:solidFill>
                  <a:srgbClr val="0000FF"/>
                </a:solidFill>
              </a:rPr>
              <a:t>TIPI </a:t>
            </a:r>
            <a:r>
              <a:rPr lang="it-IT" sz="2000" b="1" dirty="0" err="1" smtClean="0">
                <a:solidFill>
                  <a:srgbClr val="0000FF"/>
                </a:solidFill>
              </a:rPr>
              <a:t>DI</a:t>
            </a:r>
            <a:r>
              <a:rPr lang="it-IT" sz="2000" b="1" dirty="0" smtClean="0">
                <a:solidFill>
                  <a:srgbClr val="0000FF"/>
                </a:solidFill>
              </a:rPr>
              <a:t> POLIMERIZZAZIONE</a:t>
            </a:r>
            <a:endParaRPr lang="it-IT" sz="2000" b="1" dirty="0">
              <a:solidFill>
                <a:srgbClr val="0000FF"/>
              </a:solidFill>
            </a:endParaRPr>
          </a:p>
        </p:txBody>
      </p:sp>
      <p:sp>
        <p:nvSpPr>
          <p:cNvPr id="3" name="Rettangolo 2"/>
          <p:cNvSpPr/>
          <p:nvPr/>
        </p:nvSpPr>
        <p:spPr>
          <a:xfrm>
            <a:off x="323528" y="1124744"/>
            <a:ext cx="6048672" cy="400110"/>
          </a:xfrm>
          <a:prstGeom prst="rect">
            <a:avLst/>
          </a:prstGeom>
        </p:spPr>
        <p:txBody>
          <a:bodyPr wrap="square">
            <a:spAutoFit/>
          </a:bodyPr>
          <a:lstStyle/>
          <a:p>
            <a:r>
              <a:rPr lang="it-IT" sz="2000" i="1" dirty="0" smtClean="0">
                <a:solidFill>
                  <a:srgbClr val="0000FF"/>
                </a:solidFill>
              </a:rPr>
              <a:t>polimeri di policondensazione e polimeri di </a:t>
            </a:r>
            <a:r>
              <a:rPr lang="it-IT" sz="2000" i="1" dirty="0" err="1" smtClean="0">
                <a:solidFill>
                  <a:srgbClr val="0000FF"/>
                </a:solidFill>
              </a:rPr>
              <a:t>poliaddizione</a:t>
            </a:r>
            <a:r>
              <a:rPr lang="it-IT" sz="2000" i="1" dirty="0" smtClean="0">
                <a:solidFill>
                  <a:srgbClr val="0000FF"/>
                </a:solidFill>
              </a:rPr>
              <a:t>.</a:t>
            </a:r>
            <a:endParaRPr lang="it-IT" sz="2000" i="1" dirty="0">
              <a:solidFill>
                <a:srgbClr val="0000FF"/>
              </a:solidFill>
            </a:endParaRPr>
          </a:p>
        </p:txBody>
      </p:sp>
      <p:sp>
        <p:nvSpPr>
          <p:cNvPr id="4" name="Rettangolo 3"/>
          <p:cNvSpPr/>
          <p:nvPr/>
        </p:nvSpPr>
        <p:spPr>
          <a:xfrm>
            <a:off x="323528" y="1844824"/>
            <a:ext cx="8568952" cy="707886"/>
          </a:xfrm>
          <a:prstGeom prst="rect">
            <a:avLst/>
          </a:prstGeom>
        </p:spPr>
        <p:txBody>
          <a:bodyPr wrap="square">
            <a:spAutoFit/>
          </a:bodyPr>
          <a:lstStyle/>
          <a:p>
            <a:r>
              <a:rPr lang="it-IT" sz="2000" dirty="0" smtClean="0">
                <a:solidFill>
                  <a:srgbClr val="0000FF"/>
                </a:solidFill>
              </a:rPr>
              <a:t>Sono definiti </a:t>
            </a:r>
            <a:r>
              <a:rPr lang="it-IT" sz="2000" b="1" dirty="0" smtClean="0">
                <a:solidFill>
                  <a:srgbClr val="0000FF"/>
                </a:solidFill>
              </a:rPr>
              <a:t>polimeri di policondensazione </a:t>
            </a:r>
            <a:r>
              <a:rPr lang="it-IT" sz="2000" dirty="0" smtClean="0">
                <a:solidFill>
                  <a:srgbClr val="0000FF"/>
                </a:solidFill>
              </a:rPr>
              <a:t>i prodotti ottenuti con reazioni che implicano l'eliminazione di molecole piccole.</a:t>
            </a:r>
            <a:endParaRPr lang="it-IT" sz="2000" dirty="0">
              <a:solidFill>
                <a:srgbClr val="0000FF"/>
              </a:solidFill>
            </a:endParaRPr>
          </a:p>
        </p:txBody>
      </p:sp>
      <p:pic>
        <p:nvPicPr>
          <p:cNvPr id="36866" name="Picture 2"/>
          <p:cNvPicPr>
            <a:picLocks noChangeAspect="1" noChangeArrowheads="1"/>
          </p:cNvPicPr>
          <p:nvPr/>
        </p:nvPicPr>
        <p:blipFill>
          <a:blip r:embed="rId2" cstate="print"/>
          <a:srcRect/>
          <a:stretch>
            <a:fillRect/>
          </a:stretch>
        </p:blipFill>
        <p:spPr bwMode="auto">
          <a:xfrm>
            <a:off x="467544" y="3068960"/>
            <a:ext cx="5385185" cy="2736304"/>
          </a:xfrm>
          <a:prstGeom prst="rect">
            <a:avLst/>
          </a:prstGeom>
          <a:noFill/>
          <a:ln w="9525">
            <a:noFill/>
            <a:miter lim="800000"/>
            <a:headEnd/>
            <a:tailEnd/>
          </a:ln>
        </p:spPr>
      </p:pic>
      <p:sp>
        <p:nvSpPr>
          <p:cNvPr id="6" name="CasellaDiTesto 5"/>
          <p:cNvSpPr txBox="1"/>
          <p:nvPr/>
        </p:nvSpPr>
        <p:spPr>
          <a:xfrm>
            <a:off x="6084168" y="4237057"/>
            <a:ext cx="2767681" cy="400110"/>
          </a:xfrm>
          <a:prstGeom prst="rect">
            <a:avLst/>
          </a:prstGeom>
          <a:noFill/>
        </p:spPr>
        <p:txBody>
          <a:bodyPr wrap="none" rtlCol="0">
            <a:spAutoFit/>
          </a:bodyPr>
          <a:lstStyle/>
          <a:p>
            <a:r>
              <a:rPr lang="it-IT" sz="2000" dirty="0" err="1" smtClean="0">
                <a:solidFill>
                  <a:srgbClr val="0000FF"/>
                </a:solidFill>
              </a:rPr>
              <a:t>Polietilentereftalato</a:t>
            </a:r>
            <a:r>
              <a:rPr lang="it-IT" sz="2000" dirty="0" smtClean="0">
                <a:solidFill>
                  <a:srgbClr val="0000FF"/>
                </a:solidFill>
              </a:rPr>
              <a:t>, PET</a:t>
            </a:r>
            <a:endParaRPr lang="it-IT" sz="2000" dirty="0">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9324" y="188640"/>
            <a:ext cx="8424936" cy="1015663"/>
          </a:xfrm>
          <a:prstGeom prst="rect">
            <a:avLst/>
          </a:prstGeom>
        </p:spPr>
        <p:txBody>
          <a:bodyPr wrap="square">
            <a:spAutoFit/>
          </a:bodyPr>
          <a:lstStyle/>
          <a:p>
            <a:r>
              <a:rPr lang="it-IT" sz="2000" dirty="0" smtClean="0">
                <a:solidFill>
                  <a:srgbClr val="0000FF"/>
                </a:solidFill>
              </a:rPr>
              <a:t>Si definiscono </a:t>
            </a:r>
            <a:r>
              <a:rPr lang="it-IT" sz="2000" b="1" dirty="0" smtClean="0">
                <a:solidFill>
                  <a:srgbClr val="0000FF"/>
                </a:solidFill>
              </a:rPr>
              <a:t>polimeri di </a:t>
            </a:r>
            <a:r>
              <a:rPr lang="it-IT" sz="2000" b="1" dirty="0" err="1" smtClean="0">
                <a:solidFill>
                  <a:srgbClr val="0000FF"/>
                </a:solidFill>
              </a:rPr>
              <a:t>poliaddizione</a:t>
            </a:r>
            <a:r>
              <a:rPr lang="it-IT" sz="2000" b="1" dirty="0" smtClean="0">
                <a:solidFill>
                  <a:srgbClr val="0000FF"/>
                </a:solidFill>
              </a:rPr>
              <a:t> </a:t>
            </a:r>
            <a:r>
              <a:rPr lang="it-IT" sz="2000" dirty="0" smtClean="0">
                <a:solidFill>
                  <a:srgbClr val="0000FF"/>
                </a:solidFill>
              </a:rPr>
              <a:t>quei prodotti che si ottengono per</a:t>
            </a:r>
          </a:p>
          <a:p>
            <a:r>
              <a:rPr lang="it-IT" sz="2000" dirty="0" smtClean="0">
                <a:solidFill>
                  <a:srgbClr val="0000FF"/>
                </a:solidFill>
              </a:rPr>
              <a:t>concatenamento di monomeri insaturi o ad anello:  dal punto di vista della composizione l'unità monomerica coincide con l'unità di ripetizione.</a:t>
            </a:r>
            <a:endParaRPr lang="it-IT" sz="2000" dirty="0">
              <a:solidFill>
                <a:srgbClr val="0000FF"/>
              </a:solidFill>
            </a:endParaRPr>
          </a:p>
        </p:txBody>
      </p:sp>
      <p:pic>
        <p:nvPicPr>
          <p:cNvPr id="37890" name="Picture 2"/>
          <p:cNvPicPr>
            <a:picLocks noChangeAspect="1" noChangeArrowheads="1"/>
          </p:cNvPicPr>
          <p:nvPr/>
        </p:nvPicPr>
        <p:blipFill>
          <a:blip r:embed="rId2" cstate="print"/>
          <a:srcRect/>
          <a:stretch>
            <a:fillRect/>
          </a:stretch>
        </p:blipFill>
        <p:spPr bwMode="auto">
          <a:xfrm>
            <a:off x="467544" y="1194681"/>
            <a:ext cx="5573501" cy="1800200"/>
          </a:xfrm>
          <a:prstGeom prst="rect">
            <a:avLst/>
          </a:prstGeom>
          <a:noFill/>
          <a:ln w="9525">
            <a:noFill/>
            <a:miter lim="800000"/>
            <a:headEnd/>
            <a:tailEnd/>
          </a:ln>
        </p:spPr>
      </p:pic>
      <p:sp>
        <p:nvSpPr>
          <p:cNvPr id="4" name="Rettangolo 3"/>
          <p:cNvSpPr/>
          <p:nvPr/>
        </p:nvSpPr>
        <p:spPr>
          <a:xfrm>
            <a:off x="6156176" y="1201976"/>
            <a:ext cx="2286000" cy="1938992"/>
          </a:xfrm>
          <a:prstGeom prst="rect">
            <a:avLst/>
          </a:prstGeom>
        </p:spPr>
        <p:txBody>
          <a:bodyPr wrap="square">
            <a:spAutoFit/>
          </a:bodyPr>
          <a:lstStyle/>
          <a:p>
            <a:r>
              <a:rPr lang="it-IT" sz="2000" dirty="0" err="1" smtClean="0">
                <a:solidFill>
                  <a:srgbClr val="0000FF"/>
                </a:solidFill>
              </a:rPr>
              <a:t>Polimetilmetacrilato</a:t>
            </a:r>
            <a:endParaRPr lang="it-IT" sz="2000" dirty="0" smtClean="0">
              <a:solidFill>
                <a:srgbClr val="0000FF"/>
              </a:solidFill>
            </a:endParaRPr>
          </a:p>
          <a:p>
            <a:endParaRPr lang="it-IT" sz="2000" dirty="0" smtClean="0">
              <a:solidFill>
                <a:srgbClr val="0000FF"/>
              </a:solidFill>
            </a:endParaRPr>
          </a:p>
          <a:p>
            <a:r>
              <a:rPr lang="it-IT" sz="2000" dirty="0" smtClean="0">
                <a:solidFill>
                  <a:srgbClr val="0000FF"/>
                </a:solidFill>
              </a:rPr>
              <a:t>Si ottiene per polimerizzazione del metacrilato di</a:t>
            </a:r>
          </a:p>
          <a:p>
            <a:r>
              <a:rPr lang="it-IT" sz="2000" dirty="0" smtClean="0">
                <a:solidFill>
                  <a:srgbClr val="0000FF"/>
                </a:solidFill>
              </a:rPr>
              <a:t>metile:</a:t>
            </a:r>
            <a:endParaRPr lang="it-IT" sz="2000" dirty="0">
              <a:solidFill>
                <a:srgbClr val="0000FF"/>
              </a:solidFill>
            </a:endParaRPr>
          </a:p>
        </p:txBody>
      </p:sp>
      <p:sp>
        <p:nvSpPr>
          <p:cNvPr id="5" name="Rettangolo 4"/>
          <p:cNvSpPr/>
          <p:nvPr/>
        </p:nvSpPr>
        <p:spPr>
          <a:xfrm>
            <a:off x="467544" y="3140968"/>
            <a:ext cx="8280920" cy="1015663"/>
          </a:xfrm>
          <a:prstGeom prst="rect">
            <a:avLst/>
          </a:prstGeom>
        </p:spPr>
        <p:txBody>
          <a:bodyPr wrap="square">
            <a:spAutoFit/>
          </a:bodyPr>
          <a:lstStyle/>
          <a:p>
            <a:r>
              <a:rPr lang="it-IT" sz="2000" dirty="0" smtClean="0">
                <a:solidFill>
                  <a:srgbClr val="0000FF"/>
                </a:solidFill>
              </a:rPr>
              <a:t>Questa classificazione è del 1929 ed è dovuta a </a:t>
            </a:r>
            <a:r>
              <a:rPr lang="it-IT" sz="2000" b="1" i="1" dirty="0" smtClean="0">
                <a:solidFill>
                  <a:srgbClr val="C00000"/>
                </a:solidFill>
              </a:rPr>
              <a:t>Wallace H. </a:t>
            </a:r>
            <a:r>
              <a:rPr lang="it-IT" sz="2000" b="1" i="1" dirty="0" err="1" smtClean="0">
                <a:solidFill>
                  <a:srgbClr val="C00000"/>
                </a:solidFill>
              </a:rPr>
              <a:t>Carothers</a:t>
            </a:r>
            <a:r>
              <a:rPr lang="it-IT" sz="2000" dirty="0" smtClean="0">
                <a:solidFill>
                  <a:srgbClr val="0000FF"/>
                </a:solidFill>
              </a:rPr>
              <a:t> chimico</a:t>
            </a:r>
          </a:p>
          <a:p>
            <a:r>
              <a:rPr lang="it-IT" sz="2000" dirty="0" smtClean="0">
                <a:solidFill>
                  <a:srgbClr val="0000FF"/>
                </a:solidFill>
              </a:rPr>
              <a:t>statunitense (1896-1937), direttore delle ricerche della </a:t>
            </a:r>
            <a:r>
              <a:rPr lang="it-IT" sz="2000" dirty="0" err="1" smtClean="0">
                <a:solidFill>
                  <a:srgbClr val="0000FF"/>
                </a:solidFill>
              </a:rPr>
              <a:t>Du</a:t>
            </a:r>
            <a:r>
              <a:rPr lang="it-IT" sz="2000" dirty="0" smtClean="0">
                <a:solidFill>
                  <a:srgbClr val="0000FF"/>
                </a:solidFill>
              </a:rPr>
              <a:t> </a:t>
            </a:r>
            <a:r>
              <a:rPr lang="it-IT" sz="2000" dirty="0" err="1" smtClean="0">
                <a:solidFill>
                  <a:srgbClr val="0000FF"/>
                </a:solidFill>
              </a:rPr>
              <a:t>Pont</a:t>
            </a:r>
            <a:r>
              <a:rPr lang="it-IT" sz="2000" dirty="0" smtClean="0">
                <a:solidFill>
                  <a:srgbClr val="0000FF"/>
                </a:solidFill>
              </a:rPr>
              <a:t>, oggi non è più appropriata.</a:t>
            </a:r>
            <a:endParaRPr lang="it-IT" sz="2000" dirty="0">
              <a:solidFill>
                <a:srgbClr val="0000FF"/>
              </a:solidFill>
            </a:endParaRPr>
          </a:p>
        </p:txBody>
      </p:sp>
      <p:sp>
        <p:nvSpPr>
          <p:cNvPr id="6" name="Rettangolo 5"/>
          <p:cNvSpPr/>
          <p:nvPr/>
        </p:nvSpPr>
        <p:spPr>
          <a:xfrm>
            <a:off x="467544" y="4149080"/>
            <a:ext cx="8352928" cy="1323439"/>
          </a:xfrm>
          <a:prstGeom prst="rect">
            <a:avLst/>
          </a:prstGeom>
        </p:spPr>
        <p:txBody>
          <a:bodyPr wrap="square">
            <a:spAutoFit/>
          </a:bodyPr>
          <a:lstStyle/>
          <a:p>
            <a:r>
              <a:rPr lang="it-IT" sz="2000" dirty="0" smtClean="0">
                <a:solidFill>
                  <a:srgbClr val="993300"/>
                </a:solidFill>
              </a:rPr>
              <a:t>La poliammide 6 si può ottenere sia dall'acido </a:t>
            </a:r>
            <a:r>
              <a:rPr lang="it-IT" sz="2000" dirty="0" err="1" smtClean="0">
                <a:solidFill>
                  <a:srgbClr val="993300"/>
                </a:solidFill>
              </a:rPr>
              <a:t>ε-amminocapronico</a:t>
            </a:r>
            <a:r>
              <a:rPr lang="it-IT" sz="2000" dirty="0" smtClean="0">
                <a:solidFill>
                  <a:srgbClr val="993300"/>
                </a:solidFill>
              </a:rPr>
              <a:t> che dall' ε-caprolattame, per apertura dell'anello; nel primo caso la reazione comporta l’eliminazione di acqua, nel secondo caso no. Il polimero è un </a:t>
            </a:r>
            <a:r>
              <a:rPr lang="it-IT" sz="2000" dirty="0" err="1" smtClean="0">
                <a:solidFill>
                  <a:srgbClr val="993300"/>
                </a:solidFill>
              </a:rPr>
              <a:t>policondensato</a:t>
            </a:r>
            <a:r>
              <a:rPr lang="it-IT" sz="2000" dirty="0" smtClean="0">
                <a:solidFill>
                  <a:srgbClr val="993300"/>
                </a:solidFill>
              </a:rPr>
              <a:t> o un prodotto di </a:t>
            </a:r>
            <a:r>
              <a:rPr lang="it-IT" sz="2000" dirty="0" err="1" smtClean="0">
                <a:solidFill>
                  <a:srgbClr val="993300"/>
                </a:solidFill>
              </a:rPr>
              <a:t>poliaddizione</a:t>
            </a:r>
            <a:r>
              <a:rPr lang="it-IT" sz="2000" dirty="0" smtClean="0">
                <a:solidFill>
                  <a:srgbClr val="993300"/>
                </a:solidFill>
              </a:rPr>
              <a:t> a seconda della tecnologia utilizzata per la sintesi.</a:t>
            </a:r>
            <a:endParaRPr lang="it-IT" sz="2000" dirty="0">
              <a:solidFill>
                <a:srgbClr val="993300"/>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43808" y="5445224"/>
            <a:ext cx="3038475"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383815"/>
            <a:ext cx="3172343" cy="400110"/>
          </a:xfrm>
          <a:prstGeom prst="rect">
            <a:avLst/>
          </a:prstGeom>
        </p:spPr>
        <p:txBody>
          <a:bodyPr wrap="none">
            <a:spAutoFit/>
          </a:bodyPr>
          <a:lstStyle/>
          <a:p>
            <a:r>
              <a:rPr lang="it-IT" sz="2000" b="1" dirty="0" smtClean="0">
                <a:solidFill>
                  <a:srgbClr val="0000FF"/>
                </a:solidFill>
              </a:rPr>
              <a:t>POLIMERIZZAZIONE A STADI</a:t>
            </a:r>
            <a:endParaRPr lang="it-IT" sz="2000" dirty="0">
              <a:solidFill>
                <a:srgbClr val="0000FF"/>
              </a:solidFill>
            </a:endParaRPr>
          </a:p>
        </p:txBody>
      </p:sp>
      <p:sp>
        <p:nvSpPr>
          <p:cNvPr id="3" name="Rettangolo 2"/>
          <p:cNvSpPr/>
          <p:nvPr/>
        </p:nvSpPr>
        <p:spPr>
          <a:xfrm>
            <a:off x="323528" y="1124744"/>
            <a:ext cx="8496944" cy="3477875"/>
          </a:xfrm>
          <a:prstGeom prst="rect">
            <a:avLst/>
          </a:prstGeom>
        </p:spPr>
        <p:txBody>
          <a:bodyPr wrap="square">
            <a:spAutoFit/>
          </a:bodyPr>
          <a:lstStyle/>
          <a:p>
            <a:pPr algn="just"/>
            <a:r>
              <a:rPr lang="it-IT" sz="2000" dirty="0" smtClean="0">
                <a:solidFill>
                  <a:srgbClr val="0000FF"/>
                </a:solidFill>
              </a:rPr>
              <a:t>Le polimerizzazioni a stadi procedono attraverso una successione di processi di addizione che, partendo dal </a:t>
            </a:r>
            <a:r>
              <a:rPr lang="it-IT" sz="2000" dirty="0" err="1" smtClean="0">
                <a:solidFill>
                  <a:srgbClr val="0000FF"/>
                </a:solidFill>
              </a:rPr>
              <a:t>monomero</a:t>
            </a:r>
            <a:r>
              <a:rPr lang="it-IT" sz="2000" dirty="0" smtClean="0">
                <a:solidFill>
                  <a:srgbClr val="0000FF"/>
                </a:solidFill>
              </a:rPr>
              <a:t>, portano alla formazione di dimeri (2 unità di ripetizione), trimetri (3 unità di ripetizione), tetrametri e così via. Il processo va avanti con una rapida scomparsa del monomero, una forte presenza di oligomeri ed un massa molecolare che continua a crescere nel tempo. Gli oligomeri formati possono legarsi tra di loro a formare catene lunghe.</a:t>
            </a:r>
          </a:p>
          <a:p>
            <a:pPr algn="just"/>
            <a:endParaRPr lang="it-IT" sz="2000" dirty="0" smtClean="0">
              <a:solidFill>
                <a:srgbClr val="0000FF"/>
              </a:solidFill>
            </a:endParaRPr>
          </a:p>
          <a:p>
            <a:pPr algn="just"/>
            <a:endParaRPr lang="it-IT" sz="2000" dirty="0" smtClean="0">
              <a:solidFill>
                <a:srgbClr val="0000FF"/>
              </a:solidFill>
            </a:endParaRPr>
          </a:p>
          <a:p>
            <a:pPr algn="just"/>
            <a:r>
              <a:rPr lang="it-IT" sz="2000" b="1" i="1" dirty="0" smtClean="0">
                <a:solidFill>
                  <a:srgbClr val="FF0000"/>
                </a:solidFill>
              </a:rPr>
              <a:t>L</a:t>
            </a:r>
            <a:r>
              <a:rPr lang="it-IT" sz="2000" dirty="0" smtClean="0">
                <a:solidFill>
                  <a:srgbClr val="0000FF"/>
                </a:solidFill>
              </a:rPr>
              <a:t> indica la presenza di specie a bassa massa molecolare.</a:t>
            </a:r>
          </a:p>
          <a:p>
            <a:pPr algn="just"/>
            <a:r>
              <a:rPr lang="it-IT" sz="2000" dirty="0" smtClean="0">
                <a:solidFill>
                  <a:srgbClr val="0000FF"/>
                </a:solidFill>
              </a:rPr>
              <a:t>Per tempi di reazione infinitamente lunghi si può ottenere, almeno in teoria, un’unica macromolecola. </a:t>
            </a:r>
          </a:p>
        </p:txBody>
      </p:sp>
      <p:sp>
        <p:nvSpPr>
          <p:cNvPr id="4" name="Rettangolo 3"/>
          <p:cNvSpPr/>
          <p:nvPr/>
        </p:nvSpPr>
        <p:spPr>
          <a:xfrm>
            <a:off x="323528" y="4869160"/>
            <a:ext cx="8424936" cy="1323439"/>
          </a:xfrm>
          <a:prstGeom prst="rect">
            <a:avLst/>
          </a:prstGeom>
        </p:spPr>
        <p:txBody>
          <a:bodyPr wrap="square">
            <a:spAutoFit/>
          </a:bodyPr>
          <a:lstStyle/>
          <a:p>
            <a:r>
              <a:rPr lang="it-IT" sz="2000" dirty="0" smtClean="0">
                <a:solidFill>
                  <a:srgbClr val="0000FF"/>
                </a:solidFill>
              </a:rPr>
              <a:t>Esempi di policondensazione a stadi:</a:t>
            </a:r>
          </a:p>
          <a:p>
            <a:r>
              <a:rPr lang="it-IT" sz="2000" dirty="0" smtClean="0">
                <a:solidFill>
                  <a:srgbClr val="0000FF"/>
                </a:solidFill>
              </a:rPr>
              <a:t>la poliammide 6 a partire dall’acido </a:t>
            </a:r>
            <a:r>
              <a:rPr lang="it-IT" sz="2000" dirty="0" err="1" smtClean="0">
                <a:solidFill>
                  <a:srgbClr val="0000FF"/>
                </a:solidFill>
              </a:rPr>
              <a:t>ε-amminocapronico</a:t>
            </a:r>
            <a:r>
              <a:rPr lang="it-IT" sz="2000" dirty="0" smtClean="0">
                <a:solidFill>
                  <a:srgbClr val="0000FF"/>
                </a:solidFill>
              </a:rPr>
              <a:t>,</a:t>
            </a:r>
          </a:p>
          <a:p>
            <a:r>
              <a:rPr lang="it-IT" sz="2000" dirty="0" smtClean="0">
                <a:solidFill>
                  <a:srgbClr val="0000FF"/>
                </a:solidFill>
              </a:rPr>
              <a:t>la poliammide 6,6 da acido </a:t>
            </a:r>
            <a:r>
              <a:rPr lang="it-IT" sz="2000" dirty="0" err="1" smtClean="0">
                <a:solidFill>
                  <a:srgbClr val="0000FF"/>
                </a:solidFill>
              </a:rPr>
              <a:t>adipico</a:t>
            </a:r>
            <a:r>
              <a:rPr lang="it-IT" sz="2000" dirty="0" smtClean="0">
                <a:solidFill>
                  <a:srgbClr val="0000FF"/>
                </a:solidFill>
              </a:rPr>
              <a:t> ed </a:t>
            </a:r>
            <a:r>
              <a:rPr lang="it-IT" sz="2000" dirty="0" err="1" smtClean="0">
                <a:solidFill>
                  <a:srgbClr val="0000FF"/>
                </a:solidFill>
              </a:rPr>
              <a:t>esametilendiammina</a:t>
            </a:r>
            <a:r>
              <a:rPr lang="it-IT" sz="2000" dirty="0" smtClean="0">
                <a:solidFill>
                  <a:srgbClr val="0000FF"/>
                </a:solidFill>
              </a:rPr>
              <a:t>,</a:t>
            </a:r>
          </a:p>
          <a:p>
            <a:r>
              <a:rPr lang="it-IT" sz="2000" dirty="0" smtClean="0">
                <a:solidFill>
                  <a:srgbClr val="0000FF"/>
                </a:solidFill>
              </a:rPr>
              <a:t>il </a:t>
            </a:r>
            <a:r>
              <a:rPr lang="it-IT" sz="2000" dirty="0" err="1" smtClean="0">
                <a:solidFill>
                  <a:srgbClr val="0000FF"/>
                </a:solidFill>
              </a:rPr>
              <a:t>polietilenetereftalato</a:t>
            </a:r>
            <a:r>
              <a:rPr lang="it-IT" sz="2000" dirty="0" smtClean="0">
                <a:solidFill>
                  <a:srgbClr val="0000FF"/>
                </a:solidFill>
              </a:rPr>
              <a:t> da acido tereftalico e glicol etilenico.</a:t>
            </a:r>
          </a:p>
        </p:txBody>
      </p:sp>
      <p:pic>
        <p:nvPicPr>
          <p:cNvPr id="5121" name="Picture 1"/>
          <p:cNvPicPr>
            <a:picLocks noChangeAspect="1" noChangeArrowheads="1"/>
          </p:cNvPicPr>
          <p:nvPr/>
        </p:nvPicPr>
        <p:blipFill>
          <a:blip r:embed="rId2" cstate="print"/>
          <a:srcRect/>
          <a:stretch>
            <a:fillRect/>
          </a:stretch>
        </p:blipFill>
        <p:spPr bwMode="auto">
          <a:xfrm>
            <a:off x="3419872" y="3140968"/>
            <a:ext cx="2075970" cy="35413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5616" y="1484784"/>
            <a:ext cx="7272808" cy="3913059"/>
          </a:xfrm>
          <a:prstGeom prst="rect">
            <a:avLst/>
          </a:prstGeom>
        </p:spPr>
        <p:txBody>
          <a:bodyPr wrap="square">
            <a:spAutoFit/>
          </a:bodyPr>
          <a:lstStyle/>
          <a:p>
            <a:pPr algn="just">
              <a:lnSpc>
                <a:spcPct val="150000"/>
              </a:lnSpc>
            </a:pPr>
            <a:r>
              <a:rPr lang="it-IT" sz="2400" dirty="0" smtClean="0">
                <a:solidFill>
                  <a:srgbClr val="0000FF"/>
                </a:solidFill>
              </a:rPr>
              <a:t>La reazione si arresta quando la viscosità del sistema ha raggiunto valori elevati a causa degli alti pesi molecolari delle molecole formatesi; il prodotto finale è un sistema costituito da un insieme di catene polimeriche di differente lunghezza a causa dei diversi stadi di reazione ancora presenti nel momento finale del processo di polimerizzazione.</a:t>
            </a:r>
            <a:endParaRPr lang="it-IT" sz="2400" dirty="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60648"/>
            <a:ext cx="5976664" cy="3416320"/>
          </a:xfrm>
          <a:prstGeom prst="rect">
            <a:avLst/>
          </a:prstGeom>
        </p:spPr>
        <p:txBody>
          <a:bodyPr wrap="square">
            <a:spAutoFit/>
          </a:bodyPr>
          <a:lstStyle/>
          <a:p>
            <a:pPr algn="just"/>
            <a:r>
              <a:rPr lang="it-IT" sz="2400" b="1" dirty="0" smtClean="0">
                <a:solidFill>
                  <a:srgbClr val="0000FF"/>
                </a:solidFill>
              </a:rPr>
              <a:t>Solo nel 1927 </a:t>
            </a:r>
            <a:r>
              <a:rPr lang="it-IT" sz="2400" b="1" dirty="0" smtClean="0">
                <a:solidFill>
                  <a:srgbClr val="C00000"/>
                </a:solidFill>
              </a:rPr>
              <a:t>Hermann </a:t>
            </a:r>
            <a:r>
              <a:rPr lang="it-IT" sz="2400" b="1" dirty="0" err="1">
                <a:solidFill>
                  <a:srgbClr val="C00000"/>
                </a:solidFill>
              </a:rPr>
              <a:t>Staudinger</a:t>
            </a:r>
            <a:r>
              <a:rPr lang="it-IT" sz="2400" b="1" dirty="0">
                <a:solidFill>
                  <a:srgbClr val="C00000"/>
                </a:solidFill>
              </a:rPr>
              <a:t> </a:t>
            </a:r>
            <a:r>
              <a:rPr lang="it-IT" sz="2400" b="1" dirty="0">
                <a:solidFill>
                  <a:srgbClr val="0000FF"/>
                </a:solidFill>
              </a:rPr>
              <a:t>(chimico tedesco, </a:t>
            </a:r>
            <a:r>
              <a:rPr lang="it-IT" sz="2400" b="1" dirty="0" smtClean="0">
                <a:solidFill>
                  <a:srgbClr val="0000FF"/>
                </a:solidFill>
              </a:rPr>
              <a:t>1881-1965</a:t>
            </a:r>
            <a:r>
              <a:rPr lang="it-IT" sz="2400" b="1" dirty="0">
                <a:solidFill>
                  <a:srgbClr val="0000FF"/>
                </a:solidFill>
              </a:rPr>
              <a:t>; premio Nobel nel </a:t>
            </a:r>
            <a:r>
              <a:rPr lang="it-IT" sz="2400" b="1" dirty="0" smtClean="0">
                <a:solidFill>
                  <a:srgbClr val="0000FF"/>
                </a:solidFill>
              </a:rPr>
              <a:t>1953) formulò il termine “macromolecola” per indicare una molecola gigante, costituita da un numero elevatissimo di gruppi atomici. Macromolecole possono essere: sintetiche e naturali (</a:t>
            </a:r>
            <a:r>
              <a:rPr lang="it-IT" sz="2400" b="1" dirty="0" err="1" smtClean="0">
                <a:solidFill>
                  <a:srgbClr val="0000FF"/>
                </a:solidFill>
              </a:rPr>
              <a:t>biopolimeri</a:t>
            </a:r>
            <a:r>
              <a:rPr lang="it-IT" sz="2400" b="1" dirty="0" smtClean="0">
                <a:solidFill>
                  <a:srgbClr val="0000FF"/>
                </a:solidFill>
              </a:rPr>
              <a:t>).</a:t>
            </a:r>
          </a:p>
          <a:p>
            <a:pPr algn="just"/>
            <a:endParaRPr lang="it-IT" sz="2400" b="1" dirty="0" smtClean="0">
              <a:solidFill>
                <a:srgbClr val="0000FF"/>
              </a:solidFill>
            </a:endParaRPr>
          </a:p>
          <a:p>
            <a:pPr algn="just"/>
            <a:endParaRPr lang="it-IT" sz="2400" b="1" dirty="0">
              <a:solidFill>
                <a:srgbClr val="0000FF"/>
              </a:solidFill>
            </a:endParaRPr>
          </a:p>
        </p:txBody>
      </p:sp>
      <p:pic>
        <p:nvPicPr>
          <p:cNvPr id="18434" name="Picture 2" descr="http://upload.wikimedia.org/wikipedia/commons/thumb/b/b9/Hermann_Staudinger.jpg/220px-Hermann_Staudinger.jpg"/>
          <p:cNvPicPr>
            <a:picLocks noChangeAspect="1" noChangeArrowheads="1"/>
          </p:cNvPicPr>
          <p:nvPr/>
        </p:nvPicPr>
        <p:blipFill>
          <a:blip r:embed="rId3" cstate="print"/>
          <a:srcRect/>
          <a:stretch>
            <a:fillRect/>
          </a:stretch>
        </p:blipFill>
        <p:spPr bwMode="auto">
          <a:xfrm>
            <a:off x="6623720" y="260648"/>
            <a:ext cx="2095500" cy="3476626"/>
          </a:xfrm>
          <a:prstGeom prst="rect">
            <a:avLst/>
          </a:prstGeom>
          <a:noFill/>
        </p:spPr>
      </p:pic>
      <p:sp>
        <p:nvSpPr>
          <p:cNvPr id="5" name="Rettangolo 4"/>
          <p:cNvSpPr/>
          <p:nvPr/>
        </p:nvSpPr>
        <p:spPr>
          <a:xfrm>
            <a:off x="395536" y="4221088"/>
            <a:ext cx="8424936" cy="1569660"/>
          </a:xfrm>
          <a:prstGeom prst="rect">
            <a:avLst/>
          </a:prstGeom>
        </p:spPr>
        <p:txBody>
          <a:bodyPr wrap="square">
            <a:spAutoFit/>
          </a:bodyPr>
          <a:lstStyle/>
          <a:p>
            <a:r>
              <a:rPr lang="it-IT" sz="2400" b="1" dirty="0" smtClean="0">
                <a:solidFill>
                  <a:srgbClr val="0000FF"/>
                </a:solidFill>
              </a:rPr>
              <a:t>Vi sono molecole </a:t>
            </a:r>
            <a:r>
              <a:rPr lang="it-IT" sz="2400" b="1" dirty="0">
                <a:solidFill>
                  <a:srgbClr val="0000FF"/>
                </a:solidFill>
              </a:rPr>
              <a:t>giganti che non hanno struttura a catena </a:t>
            </a:r>
            <a:r>
              <a:rPr lang="it-IT" sz="2400" b="1" dirty="0" smtClean="0">
                <a:solidFill>
                  <a:srgbClr val="0000FF"/>
                </a:solidFill>
              </a:rPr>
              <a:t>(</a:t>
            </a:r>
            <a:r>
              <a:rPr lang="it-IT" sz="2400" b="1" dirty="0" smtClean="0">
                <a:solidFill>
                  <a:srgbClr val="C00000"/>
                </a:solidFill>
              </a:rPr>
              <a:t>non</a:t>
            </a:r>
            <a:r>
              <a:rPr lang="it-IT" sz="2400" b="1" dirty="0" smtClean="0">
                <a:solidFill>
                  <a:srgbClr val="0000FF"/>
                </a:solidFill>
              </a:rPr>
              <a:t> </a:t>
            </a:r>
            <a:r>
              <a:rPr lang="it-IT" sz="2400" b="1" dirty="0">
                <a:solidFill>
                  <a:srgbClr val="0000FF"/>
                </a:solidFill>
              </a:rPr>
              <a:t>sono </a:t>
            </a:r>
            <a:r>
              <a:rPr lang="it-IT" sz="2400" b="1" dirty="0" smtClean="0">
                <a:solidFill>
                  <a:srgbClr val="0000FF"/>
                </a:solidFill>
              </a:rPr>
              <a:t>polimeri per esempio la </a:t>
            </a:r>
            <a:r>
              <a:rPr lang="it-IT" sz="2400" b="1" dirty="0" smtClean="0">
                <a:solidFill>
                  <a:srgbClr val="C00000"/>
                </a:solidFill>
              </a:rPr>
              <a:t>lignina</a:t>
            </a:r>
            <a:r>
              <a:rPr lang="it-IT" sz="2400" b="1" dirty="0" smtClean="0">
                <a:solidFill>
                  <a:srgbClr val="0000FF"/>
                </a:solidFill>
              </a:rPr>
              <a:t>,  costituente </a:t>
            </a:r>
            <a:r>
              <a:rPr lang="it-IT" sz="2400" b="1" dirty="0">
                <a:solidFill>
                  <a:srgbClr val="0000FF"/>
                </a:solidFill>
              </a:rPr>
              <a:t>fondamentale della struttura delle </a:t>
            </a:r>
            <a:r>
              <a:rPr lang="it-IT" sz="2400" b="1" dirty="0" smtClean="0">
                <a:solidFill>
                  <a:srgbClr val="0000FF"/>
                </a:solidFill>
              </a:rPr>
              <a:t>piante insieme </a:t>
            </a:r>
            <a:r>
              <a:rPr lang="it-IT" sz="2400" b="1" dirty="0">
                <a:solidFill>
                  <a:srgbClr val="0000FF"/>
                </a:solidFill>
              </a:rPr>
              <a:t>alla </a:t>
            </a:r>
            <a:r>
              <a:rPr lang="it-IT" sz="2400" b="1" dirty="0">
                <a:solidFill>
                  <a:srgbClr val="C00000"/>
                </a:solidFill>
              </a:rPr>
              <a:t>cellulosa</a:t>
            </a:r>
            <a:r>
              <a:rPr lang="it-IT" sz="2400" b="1" dirty="0">
                <a:solidFill>
                  <a:srgbClr val="0000FF"/>
                </a:solidFill>
              </a:rPr>
              <a:t>, che </a:t>
            </a:r>
            <a:r>
              <a:rPr lang="it-IT" sz="2400" b="1" dirty="0">
                <a:solidFill>
                  <a:srgbClr val="C00000"/>
                </a:solidFill>
              </a:rPr>
              <a:t>è</a:t>
            </a:r>
            <a:r>
              <a:rPr lang="it-IT" sz="2400" b="1" dirty="0">
                <a:solidFill>
                  <a:srgbClr val="0000FF"/>
                </a:solidFill>
              </a:rPr>
              <a:t> invece un </a:t>
            </a:r>
            <a:r>
              <a:rPr lang="it-IT" sz="2400" b="1" dirty="0" smtClean="0">
                <a:solidFill>
                  <a:srgbClr val="C00000"/>
                </a:solidFill>
              </a:rPr>
              <a:t>polimero</a:t>
            </a:r>
            <a:r>
              <a:rPr lang="it-IT" sz="2400" b="1" dirty="0" smtClean="0">
                <a:solidFill>
                  <a:srgbClr val="0000FF"/>
                </a:solidFill>
              </a:rPr>
              <a:t>).</a:t>
            </a:r>
            <a:endParaRPr lang="it-IT" sz="2400" b="1" dirty="0">
              <a:solidFill>
                <a:srgbClr val="0000FF"/>
              </a:solidFill>
            </a:endParaRPr>
          </a:p>
        </p:txBody>
      </p:sp>
      <p:sp>
        <p:nvSpPr>
          <p:cNvPr id="6" name="Rettangolo 5"/>
          <p:cNvSpPr/>
          <p:nvPr/>
        </p:nvSpPr>
        <p:spPr>
          <a:xfrm>
            <a:off x="683568" y="3140968"/>
            <a:ext cx="5472608" cy="830997"/>
          </a:xfrm>
          <a:prstGeom prst="rect">
            <a:avLst/>
          </a:prstGeom>
        </p:spPr>
        <p:txBody>
          <a:bodyPr wrap="square">
            <a:spAutoFit/>
          </a:bodyPr>
          <a:lstStyle/>
          <a:p>
            <a:pPr algn="ctr"/>
            <a:r>
              <a:rPr lang="it-IT" sz="2400" b="1" dirty="0" smtClean="0">
                <a:solidFill>
                  <a:srgbClr val="0000FF"/>
                </a:solidFill>
              </a:rPr>
              <a:t>“Polimero” e “Macromolecola” non sono equivalenti. </a:t>
            </a:r>
            <a:endParaRPr lang="it-IT" sz="2400" b="1" dirty="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404664"/>
            <a:ext cx="3407343" cy="400110"/>
          </a:xfrm>
          <a:prstGeom prst="rect">
            <a:avLst/>
          </a:prstGeom>
        </p:spPr>
        <p:txBody>
          <a:bodyPr wrap="none">
            <a:spAutoFit/>
          </a:bodyPr>
          <a:lstStyle/>
          <a:p>
            <a:r>
              <a:rPr lang="it-IT" sz="2000" b="1" dirty="0" smtClean="0">
                <a:solidFill>
                  <a:srgbClr val="0000FF"/>
                </a:solidFill>
                <a:latin typeface="+mj-lt"/>
              </a:rPr>
              <a:t>POLIMERIZZAZIONE A CATENA</a:t>
            </a:r>
            <a:endParaRPr lang="it-IT" sz="2000" dirty="0">
              <a:solidFill>
                <a:srgbClr val="0000FF"/>
              </a:solidFill>
              <a:latin typeface="+mj-lt"/>
            </a:endParaRPr>
          </a:p>
        </p:txBody>
      </p:sp>
      <p:sp>
        <p:nvSpPr>
          <p:cNvPr id="3" name="Rettangolo 2"/>
          <p:cNvSpPr/>
          <p:nvPr/>
        </p:nvSpPr>
        <p:spPr>
          <a:xfrm>
            <a:off x="395536" y="836712"/>
            <a:ext cx="8424936" cy="5324535"/>
          </a:xfrm>
          <a:prstGeom prst="rect">
            <a:avLst/>
          </a:prstGeom>
        </p:spPr>
        <p:txBody>
          <a:bodyPr wrap="square">
            <a:spAutoFit/>
          </a:bodyPr>
          <a:lstStyle/>
          <a:p>
            <a:pPr algn="just"/>
            <a:r>
              <a:rPr lang="it-IT" sz="2000" dirty="0" smtClean="0">
                <a:solidFill>
                  <a:srgbClr val="0000FF"/>
                </a:solidFill>
              </a:rPr>
              <a:t>La polimerizzazione a catena comporta l’attivazione di un’unità </a:t>
            </a:r>
            <a:r>
              <a:rPr lang="it-IT" sz="2000" dirty="0" err="1" smtClean="0">
                <a:solidFill>
                  <a:srgbClr val="0000FF"/>
                </a:solidFill>
              </a:rPr>
              <a:t>monomerica</a:t>
            </a:r>
            <a:r>
              <a:rPr lang="it-IT" sz="2000" dirty="0" smtClean="0">
                <a:solidFill>
                  <a:srgbClr val="0000FF"/>
                </a:solidFill>
              </a:rPr>
              <a:t>, seguita in tempi brevissimi dall’addizione di altri </a:t>
            </a:r>
            <a:r>
              <a:rPr lang="it-IT" sz="2000" dirty="0" err="1" smtClean="0">
                <a:solidFill>
                  <a:srgbClr val="0000FF"/>
                </a:solidFill>
              </a:rPr>
              <a:t>monomeri</a:t>
            </a:r>
            <a:r>
              <a:rPr lang="it-IT" sz="2000" dirty="0" smtClean="0">
                <a:solidFill>
                  <a:srgbClr val="0000FF"/>
                </a:solidFill>
              </a:rPr>
              <a:t>.  La propagazione si arresta con la disattivazione della catena in crescita, ottenendo una macromolecola incapace di reagire ulteriormente con il monomero presente.</a:t>
            </a:r>
          </a:p>
          <a:p>
            <a:pPr algn="just"/>
            <a:r>
              <a:rPr lang="it-IT" sz="2000" dirty="0" smtClean="0">
                <a:solidFill>
                  <a:srgbClr val="0000FF"/>
                </a:solidFill>
              </a:rPr>
              <a:t>La sintesi di una catena di alta massa molecolare avviene in tempi molto brevi, la scomparsa del monomero, invece, richiede tempi più lunghi, in quanto nell’ambiente di reazione è sempre presente una certa quantità di monomero che non ha reagito.</a:t>
            </a:r>
          </a:p>
          <a:p>
            <a:pPr algn="just"/>
            <a:endParaRPr lang="it-IT" sz="2000" dirty="0" smtClean="0">
              <a:solidFill>
                <a:srgbClr val="0000FF"/>
              </a:solidFill>
            </a:endParaRPr>
          </a:p>
          <a:p>
            <a:pPr algn="just"/>
            <a:endParaRPr lang="it-IT" sz="2000" dirty="0" smtClean="0">
              <a:solidFill>
                <a:srgbClr val="0000FF"/>
              </a:solidFill>
            </a:endParaRPr>
          </a:p>
          <a:p>
            <a:pPr algn="just"/>
            <a:r>
              <a:rPr lang="it-IT" sz="2000" dirty="0" smtClean="0">
                <a:solidFill>
                  <a:srgbClr val="0000FF"/>
                </a:solidFill>
              </a:rPr>
              <a:t>In questo tipo di reazioni si ottengono fin dall’inizio alti pesi molecolari, ma all’aumentare della quantità di monomero che ha reagito (grado di conversione) non aumenta il grado di polimerizzazione (numero di unità di ripetizione presenti nella catena macromolecolare), ma il numero di catene che si formano.</a:t>
            </a:r>
          </a:p>
          <a:p>
            <a:pPr algn="just"/>
            <a:r>
              <a:rPr lang="it-IT" sz="2000" dirty="0" smtClean="0">
                <a:solidFill>
                  <a:srgbClr val="0000FF"/>
                </a:solidFill>
              </a:rPr>
              <a:t>Il tempo di durata della reazione, quindi, influisce sulla resa in polimero ma non sulla massa molecolare.</a:t>
            </a:r>
            <a:endParaRPr lang="it-IT" sz="2000" dirty="0">
              <a:solidFill>
                <a:srgbClr val="0000FF"/>
              </a:solidFill>
            </a:endParaRPr>
          </a:p>
        </p:txBody>
      </p:sp>
      <p:pic>
        <p:nvPicPr>
          <p:cNvPr id="4097" name="Picture 1"/>
          <p:cNvPicPr>
            <a:picLocks noChangeAspect="1" noChangeArrowheads="1"/>
          </p:cNvPicPr>
          <p:nvPr/>
        </p:nvPicPr>
        <p:blipFill>
          <a:blip r:embed="rId2" cstate="print"/>
          <a:srcRect/>
          <a:stretch>
            <a:fillRect/>
          </a:stretch>
        </p:blipFill>
        <p:spPr bwMode="auto">
          <a:xfrm>
            <a:off x="3851920" y="3356992"/>
            <a:ext cx="1709264" cy="43090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692696"/>
            <a:ext cx="8136904" cy="5940088"/>
          </a:xfrm>
          <a:prstGeom prst="rect">
            <a:avLst/>
          </a:prstGeom>
        </p:spPr>
        <p:txBody>
          <a:bodyPr wrap="square">
            <a:spAutoFit/>
          </a:bodyPr>
          <a:lstStyle/>
          <a:p>
            <a:pPr algn="just"/>
            <a:r>
              <a:rPr lang="it-IT" sz="2000" dirty="0" smtClean="0">
                <a:solidFill>
                  <a:srgbClr val="0000FF"/>
                </a:solidFill>
              </a:rPr>
              <a:t>Nel processo di polimerizzazione a catena si distinguono tre fasi:</a:t>
            </a:r>
          </a:p>
          <a:p>
            <a:pPr algn="just"/>
            <a:r>
              <a:rPr lang="it-IT" sz="2000" b="1" dirty="0" smtClean="0">
                <a:solidFill>
                  <a:srgbClr val="C00000"/>
                </a:solidFill>
              </a:rPr>
              <a:t>inizio</a:t>
            </a:r>
            <a:r>
              <a:rPr lang="it-IT" sz="2000" dirty="0" smtClean="0">
                <a:solidFill>
                  <a:srgbClr val="0000FF"/>
                </a:solidFill>
              </a:rPr>
              <a:t>, </a:t>
            </a:r>
            <a:r>
              <a:rPr lang="it-IT" sz="2000" b="1" dirty="0" smtClean="0">
                <a:solidFill>
                  <a:srgbClr val="C00000"/>
                </a:solidFill>
              </a:rPr>
              <a:t>propagazione</a:t>
            </a:r>
            <a:r>
              <a:rPr lang="it-IT" sz="2000" dirty="0" smtClean="0">
                <a:solidFill>
                  <a:srgbClr val="0000FF"/>
                </a:solidFill>
              </a:rPr>
              <a:t> e </a:t>
            </a:r>
            <a:r>
              <a:rPr lang="it-IT" sz="2000" b="1" dirty="0" smtClean="0">
                <a:solidFill>
                  <a:srgbClr val="C00000"/>
                </a:solidFill>
              </a:rPr>
              <a:t>terminazione</a:t>
            </a:r>
            <a:r>
              <a:rPr lang="it-IT" sz="2000" dirty="0" smtClean="0">
                <a:solidFill>
                  <a:srgbClr val="0000FF"/>
                </a:solidFill>
              </a:rPr>
              <a:t>.</a:t>
            </a:r>
          </a:p>
          <a:p>
            <a:pPr algn="just"/>
            <a:endParaRPr lang="it-IT" sz="2000" b="1" dirty="0">
              <a:solidFill>
                <a:srgbClr val="0000FF"/>
              </a:solidFill>
            </a:endParaRPr>
          </a:p>
          <a:p>
            <a:pPr algn="just"/>
            <a:r>
              <a:rPr lang="it-IT" sz="2000" b="1" dirty="0" smtClean="0">
                <a:solidFill>
                  <a:srgbClr val="C00000"/>
                </a:solidFill>
              </a:rPr>
              <a:t>Fas</a:t>
            </a:r>
            <a:r>
              <a:rPr lang="it-IT" sz="2000" b="1" i="1" dirty="0" smtClean="0">
                <a:solidFill>
                  <a:srgbClr val="C00000"/>
                </a:solidFill>
              </a:rPr>
              <a:t>e di inizio (formazione del centro attivo)</a:t>
            </a:r>
            <a:r>
              <a:rPr lang="it-IT" sz="2000" i="1" dirty="0" smtClean="0">
                <a:solidFill>
                  <a:srgbClr val="0000FF"/>
                </a:solidFill>
              </a:rPr>
              <a:t>: </a:t>
            </a:r>
            <a:r>
              <a:rPr lang="it-IT" sz="2000" dirty="0" smtClean="0">
                <a:solidFill>
                  <a:srgbClr val="0000FF"/>
                </a:solidFill>
              </a:rPr>
              <a:t>si ha l’attivazione di una molecola di monomero M (termica, fotochimica) con un iniziatore che forma p.es. radicali trasferendoli poi al primo monomero: </a:t>
            </a:r>
            <a:r>
              <a:rPr lang="it-IT" sz="2000" dirty="0" smtClean="0">
                <a:solidFill>
                  <a:srgbClr val="0000FF"/>
                </a:solidFill>
                <a:latin typeface="TimesNewRoman"/>
              </a:rPr>
              <a:t>I → 2R*  →  R* + M → RM*</a:t>
            </a:r>
          </a:p>
          <a:p>
            <a:pPr algn="just"/>
            <a:r>
              <a:rPr lang="it-IT" sz="2000" b="1" i="1" dirty="0" smtClean="0">
                <a:solidFill>
                  <a:srgbClr val="C00000"/>
                </a:solidFill>
              </a:rPr>
              <a:t>Fase di propagazione</a:t>
            </a:r>
            <a:r>
              <a:rPr lang="it-IT" sz="2000" i="1" dirty="0" smtClean="0">
                <a:solidFill>
                  <a:srgbClr val="0000FF"/>
                </a:solidFill>
              </a:rPr>
              <a:t>: </a:t>
            </a:r>
            <a:r>
              <a:rPr lang="it-IT" sz="2000" dirty="0" smtClean="0">
                <a:solidFill>
                  <a:srgbClr val="0000FF"/>
                </a:solidFill>
              </a:rPr>
              <a:t>in questa fase si hanno addizioni successive di </a:t>
            </a:r>
            <a:r>
              <a:rPr lang="it-IT" sz="2000" dirty="0" err="1" smtClean="0">
                <a:solidFill>
                  <a:srgbClr val="0000FF"/>
                </a:solidFill>
              </a:rPr>
              <a:t>monomero</a:t>
            </a:r>
            <a:r>
              <a:rPr lang="it-IT" sz="2000" dirty="0" smtClean="0">
                <a:solidFill>
                  <a:srgbClr val="0000FF"/>
                </a:solidFill>
              </a:rPr>
              <a:t> ai radicali di catena</a:t>
            </a:r>
            <a:r>
              <a:rPr lang="it-IT" sz="2000" dirty="0" smtClean="0">
                <a:solidFill>
                  <a:srgbClr val="0000FF"/>
                </a:solidFill>
                <a:latin typeface="TimesNewRoman"/>
              </a:rPr>
              <a:t>: </a:t>
            </a:r>
            <a:r>
              <a:rPr lang="pt-BR" sz="2000" dirty="0" smtClean="0">
                <a:solidFill>
                  <a:srgbClr val="0000FF"/>
                </a:solidFill>
                <a:latin typeface="Arial" pitchFamily="34" charset="0"/>
                <a:cs typeface="Arial" pitchFamily="34" charset="0"/>
              </a:rPr>
              <a:t>RM* + nM → RM (M</a:t>
            </a:r>
            <a:r>
              <a:rPr lang="pt-BR" sz="2000" baseline="-25000" dirty="0" smtClean="0">
                <a:solidFill>
                  <a:srgbClr val="0000FF"/>
                </a:solidFill>
                <a:latin typeface="Arial" pitchFamily="34" charset="0"/>
                <a:cs typeface="Arial" pitchFamily="34" charset="0"/>
              </a:rPr>
              <a:t>)n-1</a:t>
            </a:r>
            <a:r>
              <a:rPr lang="pt-BR" sz="2000" dirty="0" smtClean="0">
                <a:solidFill>
                  <a:srgbClr val="0000FF"/>
                </a:solidFill>
                <a:latin typeface="Arial" pitchFamily="34" charset="0"/>
                <a:cs typeface="Arial" pitchFamily="34" charset="0"/>
              </a:rPr>
              <a:t> M*</a:t>
            </a:r>
          </a:p>
          <a:p>
            <a:pPr algn="just"/>
            <a:r>
              <a:rPr lang="it-IT" sz="2000" b="1" i="1" dirty="0" smtClean="0">
                <a:solidFill>
                  <a:srgbClr val="C00000"/>
                </a:solidFill>
              </a:rPr>
              <a:t>Fase di terminazione</a:t>
            </a:r>
            <a:r>
              <a:rPr lang="it-IT" sz="2000" i="1" dirty="0" smtClean="0">
                <a:solidFill>
                  <a:srgbClr val="0000FF"/>
                </a:solidFill>
              </a:rPr>
              <a:t>: </a:t>
            </a:r>
            <a:r>
              <a:rPr lang="it-IT" sz="2000" dirty="0" smtClean="0">
                <a:solidFill>
                  <a:srgbClr val="0000FF"/>
                </a:solidFill>
              </a:rPr>
              <a:t>il processo di crescita si arresta con la disattivazione della catena.</a:t>
            </a:r>
          </a:p>
          <a:p>
            <a:pPr algn="just"/>
            <a:r>
              <a:rPr lang="it-IT" sz="2000" dirty="0" smtClean="0">
                <a:solidFill>
                  <a:srgbClr val="0000FF"/>
                </a:solidFill>
              </a:rPr>
              <a:t>Può avvenire con meccanismi diversi: </a:t>
            </a:r>
            <a:r>
              <a:rPr lang="it-IT" sz="2000" i="1" u="sng" dirty="0" smtClean="0">
                <a:solidFill>
                  <a:srgbClr val="C00000"/>
                </a:solidFill>
              </a:rPr>
              <a:t>trasferimento dell’attivazione </a:t>
            </a:r>
            <a:r>
              <a:rPr lang="it-IT" sz="2000" dirty="0" smtClean="0">
                <a:solidFill>
                  <a:srgbClr val="0000FF"/>
                </a:solidFill>
              </a:rPr>
              <a:t>dalla catena in accrescimento ad una specie non attiva : il </a:t>
            </a:r>
            <a:r>
              <a:rPr lang="it-IT" sz="2000" dirty="0" err="1" smtClean="0">
                <a:solidFill>
                  <a:srgbClr val="0000FF"/>
                </a:solidFill>
              </a:rPr>
              <a:t>monomero</a:t>
            </a:r>
            <a:r>
              <a:rPr lang="it-IT" sz="2000" dirty="0" smtClean="0">
                <a:solidFill>
                  <a:srgbClr val="0000FF"/>
                </a:solidFill>
              </a:rPr>
              <a:t>, l’eventuale solvente del mezzo di reazione o il polimero stesso; </a:t>
            </a:r>
            <a:r>
              <a:rPr lang="it-IT" sz="2000" i="1" dirty="0" err="1" smtClean="0">
                <a:solidFill>
                  <a:srgbClr val="C00000"/>
                </a:solidFill>
              </a:rPr>
              <a:t>disproporzionamento</a:t>
            </a:r>
            <a:r>
              <a:rPr lang="it-IT" sz="2000" dirty="0" smtClean="0">
                <a:solidFill>
                  <a:srgbClr val="C00000"/>
                </a:solidFill>
              </a:rPr>
              <a:t> </a:t>
            </a:r>
            <a:r>
              <a:rPr lang="it-IT" sz="2000" dirty="0" smtClean="0">
                <a:solidFill>
                  <a:srgbClr val="0000FF"/>
                </a:solidFill>
              </a:rPr>
              <a:t>che comporta l’interazione tra due radicali di catena.</a:t>
            </a:r>
          </a:p>
          <a:p>
            <a:pPr algn="just"/>
            <a:r>
              <a:rPr lang="it-IT" sz="2000" dirty="0" smtClean="0">
                <a:solidFill>
                  <a:srgbClr val="0000FF"/>
                </a:solidFill>
              </a:rPr>
              <a:t>La fase di terminazione avviene in un momento casuale del processo e di conseguenza le lunghezze delle catene possono essere molto diverse; inoltre i meccanismi di terminazione comportano la stabilizzazione di macromolecole di diversa massa molecolare.</a:t>
            </a:r>
            <a:endParaRPr lang="it-IT" sz="2000" dirty="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692696"/>
            <a:ext cx="8208912" cy="1631216"/>
          </a:xfrm>
          <a:prstGeom prst="rect">
            <a:avLst/>
          </a:prstGeom>
        </p:spPr>
        <p:txBody>
          <a:bodyPr wrap="square">
            <a:spAutoFit/>
          </a:bodyPr>
          <a:lstStyle/>
          <a:p>
            <a:pPr algn="just"/>
            <a:r>
              <a:rPr lang="it-IT" sz="2000" dirty="0" smtClean="0">
                <a:solidFill>
                  <a:srgbClr val="0000FF"/>
                </a:solidFill>
              </a:rPr>
              <a:t>Il </a:t>
            </a:r>
            <a:r>
              <a:rPr lang="it-IT" sz="2000" b="1" i="1" u="sng" dirty="0" smtClean="0">
                <a:solidFill>
                  <a:srgbClr val="C00000"/>
                </a:solidFill>
              </a:rPr>
              <a:t>centro di attivazione</a:t>
            </a:r>
            <a:r>
              <a:rPr lang="it-IT" sz="2000" i="1" u="sng" dirty="0" smtClean="0">
                <a:solidFill>
                  <a:srgbClr val="0000FF"/>
                </a:solidFill>
              </a:rPr>
              <a:t> </a:t>
            </a:r>
            <a:r>
              <a:rPr lang="it-IT" sz="2000" dirty="0" smtClean="0">
                <a:solidFill>
                  <a:srgbClr val="0000FF"/>
                </a:solidFill>
              </a:rPr>
              <a:t>permane su una singola molecola polimerica durante tutto il corso della sua crescita e può essere un radicale, un </a:t>
            </a:r>
            <a:r>
              <a:rPr lang="it-IT" sz="2000" dirty="0" err="1" smtClean="0">
                <a:solidFill>
                  <a:srgbClr val="0000FF"/>
                </a:solidFill>
              </a:rPr>
              <a:t>carbocatione</a:t>
            </a:r>
            <a:r>
              <a:rPr lang="it-IT" sz="2000" dirty="0" smtClean="0">
                <a:solidFill>
                  <a:srgbClr val="0000FF"/>
                </a:solidFill>
              </a:rPr>
              <a:t> o un </a:t>
            </a:r>
            <a:r>
              <a:rPr lang="it-IT" sz="2000" dirty="0" err="1" smtClean="0">
                <a:solidFill>
                  <a:srgbClr val="0000FF"/>
                </a:solidFill>
              </a:rPr>
              <a:t>carbanione</a:t>
            </a:r>
            <a:r>
              <a:rPr lang="it-IT" sz="2000" dirty="0" smtClean="0">
                <a:solidFill>
                  <a:srgbClr val="0000FF"/>
                </a:solidFill>
              </a:rPr>
              <a:t>. Le polimerizzazioni a catena si possono classificare come “polimerizzazioni </a:t>
            </a:r>
            <a:r>
              <a:rPr lang="it-IT" sz="2000" dirty="0" err="1" smtClean="0">
                <a:solidFill>
                  <a:srgbClr val="0000FF"/>
                </a:solidFill>
              </a:rPr>
              <a:t>radicaliche</a:t>
            </a:r>
            <a:r>
              <a:rPr lang="it-IT" sz="2000" dirty="0" smtClean="0">
                <a:solidFill>
                  <a:srgbClr val="0000FF"/>
                </a:solidFill>
              </a:rPr>
              <a:t>” e “polimerizzazioni ioniche”, anioniche e cationiche.</a:t>
            </a:r>
            <a:endParaRPr lang="it-IT" sz="2000" dirty="0">
              <a:solidFill>
                <a:srgbClr val="0000FF"/>
              </a:solidFill>
            </a:endParaRPr>
          </a:p>
        </p:txBody>
      </p:sp>
      <p:pic>
        <p:nvPicPr>
          <p:cNvPr id="38914" name="Picture 2"/>
          <p:cNvPicPr>
            <a:picLocks noChangeAspect="1" noChangeArrowheads="1"/>
          </p:cNvPicPr>
          <p:nvPr/>
        </p:nvPicPr>
        <p:blipFill>
          <a:blip r:embed="rId2" cstate="print"/>
          <a:srcRect/>
          <a:stretch>
            <a:fillRect/>
          </a:stretch>
        </p:blipFill>
        <p:spPr bwMode="auto">
          <a:xfrm>
            <a:off x="1115616" y="2996952"/>
            <a:ext cx="7038553" cy="2337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9552" y="1115451"/>
            <a:ext cx="8172400" cy="3758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1904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en-US" sz="2400" b="0" u="none" strike="noStrike" cap="none" normalizeH="0" baseline="0" dirty="0" smtClean="0">
                <a:ln>
                  <a:noFill/>
                </a:ln>
                <a:solidFill>
                  <a:srgbClr val="0000FF"/>
                </a:solidFill>
                <a:effectLst/>
                <a:cs typeface="Arial" charset="0"/>
              </a:rPr>
              <a:t>Il </a:t>
            </a:r>
            <a:r>
              <a:rPr kumimoji="0" lang="it-IT" altLang="en-US" sz="2400" b="1" i="1" u="none" strike="noStrike" cap="none" normalizeH="0" baseline="0" dirty="0" smtClean="0">
                <a:ln>
                  <a:noFill/>
                </a:ln>
                <a:solidFill>
                  <a:srgbClr val="C00000"/>
                </a:solidFill>
                <a:effectLst/>
                <a:cs typeface="Arial" charset="0"/>
              </a:rPr>
              <a:t>grado medio numerico di polimerizzazione</a:t>
            </a:r>
            <a:r>
              <a:rPr kumimoji="0" lang="it-IT" altLang="en-US" sz="2400" b="0" u="none" strike="noStrike" cap="none" normalizeH="0" baseline="0" dirty="0" smtClean="0">
                <a:ln>
                  <a:noFill/>
                </a:ln>
                <a:solidFill>
                  <a:srgbClr val="0000FF"/>
                </a:solidFill>
                <a:effectLst/>
                <a:cs typeface="Arial" charset="0"/>
              </a:rPr>
              <a:t> viene calcolato come:</a:t>
            </a:r>
          </a:p>
          <a:p>
            <a:pPr marL="457200" marR="0" lvl="1" indent="0" algn="just" defTabSz="914400" rtl="0" eaLnBrk="0" fontAlgn="base" latinLnBrk="0" hangingPunct="0">
              <a:lnSpc>
                <a:spcPct val="100000"/>
              </a:lnSpc>
              <a:spcBef>
                <a:spcPct val="0"/>
              </a:spcBef>
              <a:spcAft>
                <a:spcPct val="0"/>
              </a:spcAft>
              <a:buClrTx/>
              <a:buSzTx/>
              <a:buFontTx/>
              <a:buNone/>
              <a:tabLst/>
            </a:pPr>
            <a:r>
              <a:rPr kumimoji="0" lang="it-IT" altLang="en-US" sz="2400" b="0" u="none" strike="noStrike" cap="none" normalizeH="0" baseline="0" dirty="0" smtClean="0">
                <a:ln>
                  <a:noFill/>
                </a:ln>
                <a:solidFill>
                  <a:srgbClr val="0000FF"/>
                </a:solidFill>
                <a:effectLst/>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en-US" sz="2400" b="0" u="none" strike="noStrike" cap="none" normalizeH="0" baseline="0" dirty="0" smtClean="0">
              <a:ln>
                <a:noFill/>
              </a:ln>
              <a:solidFill>
                <a:srgbClr val="0000FF"/>
              </a:solidFill>
              <a:effectLst/>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en-US" sz="2400" dirty="0" smtClean="0">
              <a:solidFill>
                <a:srgbClr val="0000FF"/>
              </a:solidFill>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en-US" sz="2400" b="0" u="none" strike="noStrike" cap="none" normalizeH="0" baseline="0" dirty="0" smtClean="0">
              <a:ln>
                <a:noFill/>
              </a:ln>
              <a:solidFill>
                <a:srgbClr val="0000FF"/>
              </a:solidFill>
              <a:effectLst/>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400" b="0" u="none" strike="noStrike" cap="none" normalizeH="0" baseline="0" dirty="0" smtClean="0">
                <a:ln>
                  <a:noFill/>
                </a:ln>
                <a:solidFill>
                  <a:srgbClr val="0000FF"/>
                </a:solidFill>
                <a:effectLst/>
                <a:cs typeface="Arial" charset="0"/>
              </a:rPr>
              <a:t>ovvero come il rapporto tra il numero di monomeri presenti all'inizio e quelli presenti alla fine.   Da questa definizione discende l'equazione di </a:t>
            </a:r>
            <a:r>
              <a:rPr kumimoji="0" lang="it-IT" altLang="en-US" sz="2400" b="1" i="1" u="none" strike="noStrike" cap="none" normalizeH="0" baseline="0" dirty="0" err="1" smtClean="0">
                <a:ln>
                  <a:noFill/>
                </a:ln>
                <a:solidFill>
                  <a:srgbClr val="C00000"/>
                </a:solidFill>
                <a:effectLst/>
                <a:cs typeface="Arial" charset="0"/>
              </a:rPr>
              <a:t>Carothers</a:t>
            </a:r>
            <a:r>
              <a:rPr kumimoji="0" lang="it-IT" altLang="en-US" sz="2400" b="1" u="none" strike="noStrike" cap="none" normalizeH="0" baseline="0" dirty="0" smtClean="0">
                <a:ln>
                  <a:noFill/>
                </a:ln>
                <a:solidFill>
                  <a:srgbClr val="C00000"/>
                </a:solidFill>
                <a:effectLst/>
                <a:cs typeface="Arial" charset="0"/>
              </a:rPr>
              <a:t> </a:t>
            </a:r>
            <a:r>
              <a:rPr kumimoji="0" lang="it-IT" altLang="en-US" sz="2400" u="none" strike="noStrike" cap="none" normalizeH="0" baseline="0" dirty="0" smtClean="0">
                <a:ln>
                  <a:noFill/>
                </a:ln>
                <a:solidFill>
                  <a:srgbClr val="0000FF"/>
                </a:solidFill>
                <a:effectLst/>
                <a:cs typeface="Arial" charset="0"/>
              </a:rPr>
              <a:t>che include la conversione frazionaria </a:t>
            </a:r>
            <a:r>
              <a:rPr lang="it-IT" altLang="en-US" sz="2400" dirty="0" smtClean="0">
                <a:solidFill>
                  <a:srgbClr val="0000FF"/>
                </a:solidFill>
                <a:cs typeface="Arial" charset="0"/>
              </a:rPr>
              <a:t>:</a:t>
            </a:r>
            <a:endParaRPr kumimoji="0" lang="it-IT" altLang="en-US" sz="2400" b="0" u="none" strike="noStrike" cap="none" normalizeH="0" baseline="0" dirty="0" smtClean="0">
              <a:ln>
                <a:noFill/>
              </a:ln>
              <a:solidFill>
                <a:srgbClr val="0000FF"/>
              </a:solidFill>
              <a:effectLst/>
              <a:cs typeface="Arial" charset="0"/>
            </a:endParaRPr>
          </a:p>
        </p:txBody>
      </p:sp>
      <p:graphicFrame>
        <p:nvGraphicFramePr>
          <p:cNvPr id="3" name="Oggetto 2"/>
          <p:cNvGraphicFramePr>
            <a:graphicFrameLocks noChangeAspect="1"/>
          </p:cNvGraphicFramePr>
          <p:nvPr>
            <p:extLst>
              <p:ext uri="{D42A27DB-BD31-4B8C-83A1-F6EECF244321}">
                <p14:modId xmlns="" xmlns:p14="http://schemas.microsoft.com/office/powerpoint/2010/main" val="2663871586"/>
              </p:ext>
            </p:extLst>
          </p:nvPr>
        </p:nvGraphicFramePr>
        <p:xfrm>
          <a:off x="2555776" y="4941168"/>
          <a:ext cx="4025900" cy="1114425"/>
        </p:xfrm>
        <a:graphic>
          <a:graphicData uri="http://schemas.openxmlformats.org/presentationml/2006/ole">
            <p:oleObj spid="_x0000_s2095" name="Equazione" r:id="rId3" imgW="1562040" imgH="431640" progId="Equation.3">
              <p:embed/>
            </p:oleObj>
          </a:graphicData>
        </a:graphic>
      </p:graphicFrame>
      <p:graphicFrame>
        <p:nvGraphicFramePr>
          <p:cNvPr id="4" name="Oggetto 3"/>
          <p:cNvGraphicFramePr>
            <a:graphicFrameLocks noChangeAspect="1"/>
          </p:cNvGraphicFramePr>
          <p:nvPr>
            <p:extLst>
              <p:ext uri="{D42A27DB-BD31-4B8C-83A1-F6EECF244321}">
                <p14:modId xmlns="" xmlns:p14="http://schemas.microsoft.com/office/powerpoint/2010/main" val="4250937194"/>
              </p:ext>
            </p:extLst>
          </p:nvPr>
        </p:nvGraphicFramePr>
        <p:xfrm>
          <a:off x="3791520" y="1988840"/>
          <a:ext cx="1668463" cy="1016000"/>
        </p:xfrm>
        <a:graphic>
          <a:graphicData uri="http://schemas.openxmlformats.org/presentationml/2006/ole">
            <p:oleObj spid="_x0000_s2096" name="Equazione" r:id="rId4" imgW="647640" imgH="393480" progId="Equation.3">
              <p:embed/>
            </p:oleObj>
          </a:graphicData>
        </a:graphic>
      </p:graphicFrame>
    </p:spTree>
    <p:extLst>
      <p:ext uri="{BB962C8B-B14F-4D97-AF65-F5344CB8AC3E}">
        <p14:creationId xmlns="" xmlns:p14="http://schemas.microsoft.com/office/powerpoint/2010/main" val="2772904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39552" y="455181"/>
            <a:ext cx="8013058" cy="4093428"/>
          </a:xfrm>
          <a:prstGeom prst="rect">
            <a:avLst/>
          </a:prstGeom>
          <a:noFill/>
        </p:spPr>
        <p:txBody>
          <a:bodyPr wrap="square" rtlCol="0">
            <a:spAutoFit/>
          </a:bodyPr>
          <a:lstStyle/>
          <a:p>
            <a:pPr algn="just"/>
            <a:r>
              <a:rPr lang="it-IT" sz="2000" dirty="0" smtClean="0">
                <a:solidFill>
                  <a:srgbClr val="0000FF"/>
                </a:solidFill>
              </a:rPr>
              <a:t>Le condizioni di polimerizzazione controllano la massa molecolare del polimero:</a:t>
            </a:r>
          </a:p>
          <a:p>
            <a:pPr algn="just"/>
            <a:endParaRPr lang="it-IT" sz="2000" dirty="0" smtClean="0">
              <a:solidFill>
                <a:srgbClr val="0000FF"/>
              </a:solidFill>
            </a:endParaRPr>
          </a:p>
          <a:p>
            <a:pPr algn="just"/>
            <a:endParaRPr lang="it-IT" sz="2000" dirty="0" smtClean="0">
              <a:solidFill>
                <a:srgbClr val="0000FF"/>
              </a:solidFill>
            </a:endParaRPr>
          </a:p>
          <a:p>
            <a:pPr algn="just"/>
            <a:r>
              <a:rPr lang="it-IT" sz="2000" dirty="0" smtClean="0">
                <a:solidFill>
                  <a:srgbClr val="0000FF"/>
                </a:solidFill>
              </a:rPr>
              <a:t>Nella </a:t>
            </a:r>
            <a:r>
              <a:rPr lang="it-IT" sz="2000" b="1" dirty="0" smtClean="0">
                <a:solidFill>
                  <a:srgbClr val="0000FF"/>
                </a:solidFill>
              </a:rPr>
              <a:t>polimerizzazione a stadi </a:t>
            </a:r>
            <a:r>
              <a:rPr lang="it-IT" sz="2000" dirty="0" smtClean="0">
                <a:solidFill>
                  <a:srgbClr val="0000FF"/>
                </a:solidFill>
              </a:rPr>
              <a:t>è necessaria una conversione frazionaria (</a:t>
            </a:r>
            <a:r>
              <a:rPr lang="it-IT" sz="2000" b="1" i="1" dirty="0" smtClean="0">
                <a:solidFill>
                  <a:srgbClr val="FF0000"/>
                </a:solidFill>
              </a:rPr>
              <a:t>p</a:t>
            </a:r>
            <a:r>
              <a:rPr lang="it-IT" sz="2000" dirty="0" smtClean="0">
                <a:solidFill>
                  <a:srgbClr val="0000FF"/>
                </a:solidFill>
              </a:rPr>
              <a:t>) alta.</a:t>
            </a:r>
          </a:p>
          <a:p>
            <a:pPr algn="just"/>
            <a:r>
              <a:rPr lang="it-IT" sz="2000" dirty="0" smtClean="0">
                <a:solidFill>
                  <a:srgbClr val="0000FF"/>
                </a:solidFill>
              </a:rPr>
              <a:t>Infatti, considerando il </a:t>
            </a:r>
            <a:r>
              <a:rPr lang="it-IT" sz="2000" b="1" i="1" dirty="0" smtClean="0">
                <a:solidFill>
                  <a:srgbClr val="C00000"/>
                </a:solidFill>
              </a:rPr>
              <a:t>grado di polimerizzazione medio</a:t>
            </a:r>
            <a:r>
              <a:rPr lang="it-IT" sz="2000" dirty="0" smtClean="0">
                <a:solidFill>
                  <a:srgbClr val="0000FF"/>
                </a:solidFill>
              </a:rPr>
              <a:t> per una polimerizzazione lineare semplice:</a:t>
            </a:r>
          </a:p>
          <a:p>
            <a:pPr algn="just"/>
            <a:endParaRPr lang="it-IT" sz="2000" dirty="0" smtClean="0">
              <a:solidFill>
                <a:srgbClr val="0000FF"/>
              </a:solidFill>
            </a:endParaRPr>
          </a:p>
          <a:p>
            <a:pPr algn="just"/>
            <a:endParaRPr lang="it-IT" sz="2000" dirty="0" smtClean="0">
              <a:solidFill>
                <a:srgbClr val="0000FF"/>
              </a:solidFill>
            </a:endParaRPr>
          </a:p>
          <a:p>
            <a:pPr algn="just"/>
            <a:endParaRPr lang="it-IT" sz="2000" dirty="0" smtClean="0">
              <a:solidFill>
                <a:srgbClr val="0000FF"/>
              </a:solidFill>
            </a:endParaRPr>
          </a:p>
          <a:p>
            <a:pPr algn="just"/>
            <a:endParaRPr lang="it-IT" sz="2000" dirty="0" smtClean="0">
              <a:solidFill>
                <a:srgbClr val="0000FF"/>
              </a:solidFill>
            </a:endParaRPr>
          </a:p>
          <a:p>
            <a:pPr algn="just"/>
            <a:r>
              <a:rPr lang="it-IT" sz="2000" dirty="0" smtClean="0">
                <a:solidFill>
                  <a:srgbClr val="0000FF"/>
                </a:solidFill>
              </a:rPr>
              <a:t>Per </a:t>
            </a:r>
            <a:r>
              <a:rPr lang="it-IT" sz="2000" b="1" i="1" dirty="0" smtClean="0">
                <a:solidFill>
                  <a:srgbClr val="FF0000"/>
                </a:solidFill>
              </a:rPr>
              <a:t>p</a:t>
            </a:r>
            <a:r>
              <a:rPr lang="it-IT" sz="2000" dirty="0" smtClean="0">
                <a:solidFill>
                  <a:srgbClr val="0000FF"/>
                </a:solidFill>
              </a:rPr>
              <a:t> che tende ad 1, il grado di polimerizzazione tende a valori molto alti.</a:t>
            </a:r>
            <a:endParaRPr lang="it-IT" sz="2000" dirty="0">
              <a:solidFill>
                <a:srgbClr val="0000FF"/>
              </a:solidFill>
            </a:endParaRPr>
          </a:p>
        </p:txBody>
      </p:sp>
      <p:graphicFrame>
        <p:nvGraphicFramePr>
          <p:cNvPr id="4" name="Oggetto 3"/>
          <p:cNvGraphicFramePr>
            <a:graphicFrameLocks noChangeAspect="1"/>
          </p:cNvGraphicFramePr>
          <p:nvPr>
            <p:extLst>
              <p:ext uri="{D42A27DB-BD31-4B8C-83A1-F6EECF244321}">
                <p14:modId xmlns="" xmlns:p14="http://schemas.microsoft.com/office/powerpoint/2010/main" val="731298092"/>
              </p:ext>
            </p:extLst>
          </p:nvPr>
        </p:nvGraphicFramePr>
        <p:xfrm>
          <a:off x="3491706" y="2996952"/>
          <a:ext cx="2160588" cy="1081088"/>
        </p:xfrm>
        <a:graphic>
          <a:graphicData uri="http://schemas.openxmlformats.org/presentationml/2006/ole">
            <p:oleObj spid="_x0000_s1069" name="Equazione" r:id="rId3" imgW="838080" imgH="419040" progId="Equation.3">
              <p:embed/>
            </p:oleObj>
          </a:graphicData>
        </a:graphic>
      </p:graphicFrame>
      <p:sp>
        <p:nvSpPr>
          <p:cNvPr id="5" name="CasellaDiTesto 4"/>
          <p:cNvSpPr txBox="1"/>
          <p:nvPr/>
        </p:nvSpPr>
        <p:spPr>
          <a:xfrm>
            <a:off x="520709" y="4842107"/>
            <a:ext cx="7776864" cy="1015663"/>
          </a:xfrm>
          <a:prstGeom prst="rect">
            <a:avLst/>
          </a:prstGeom>
          <a:noFill/>
        </p:spPr>
        <p:txBody>
          <a:bodyPr wrap="square" rtlCol="0">
            <a:spAutoFit/>
          </a:bodyPr>
          <a:lstStyle/>
          <a:p>
            <a:pPr algn="just"/>
            <a:r>
              <a:rPr lang="it-IT" sz="2000" dirty="0" smtClean="0">
                <a:solidFill>
                  <a:srgbClr val="0000FF"/>
                </a:solidFill>
              </a:rPr>
              <a:t>Nella </a:t>
            </a:r>
            <a:r>
              <a:rPr lang="it-IT" sz="2000" b="1" dirty="0" smtClean="0">
                <a:solidFill>
                  <a:srgbClr val="0000FF"/>
                </a:solidFill>
              </a:rPr>
              <a:t>polimerizzazione a catena</a:t>
            </a:r>
            <a:r>
              <a:rPr lang="it-IT" sz="2000" dirty="0" smtClean="0">
                <a:solidFill>
                  <a:srgbClr val="0000FF"/>
                </a:solidFill>
              </a:rPr>
              <a:t> la massa molecolare diminuisce aumentando la temperatura che rende la terminazione più probabile.  Le condizioni di reazione vanno controllate attentamente.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14886" y="620688"/>
            <a:ext cx="8136903" cy="5816977"/>
          </a:xfrm>
          <a:prstGeom prst="rect">
            <a:avLst/>
          </a:prstGeom>
          <a:noFill/>
        </p:spPr>
        <p:txBody>
          <a:bodyPr wrap="square" rtlCol="0">
            <a:spAutoFit/>
          </a:bodyPr>
          <a:lstStyle/>
          <a:p>
            <a:r>
              <a:rPr lang="it-IT" sz="2400" b="1" dirty="0" smtClean="0">
                <a:solidFill>
                  <a:srgbClr val="0000FF"/>
                </a:solidFill>
              </a:rPr>
              <a:t>CENNI DI POLIMERIZZAZONE RADICALICA «</a:t>
            </a:r>
            <a:r>
              <a:rPr lang="it-IT" sz="2400" b="1" i="1" dirty="0" smtClean="0">
                <a:solidFill>
                  <a:srgbClr val="C00000"/>
                </a:solidFill>
              </a:rPr>
              <a:t>VIVENTE</a:t>
            </a:r>
            <a:r>
              <a:rPr lang="it-IT" sz="2400" b="1" dirty="0" smtClean="0">
                <a:solidFill>
                  <a:srgbClr val="0000FF"/>
                </a:solidFill>
              </a:rPr>
              <a:t>»</a:t>
            </a:r>
          </a:p>
          <a:p>
            <a:endParaRPr lang="it-IT" sz="2400" b="1" dirty="0">
              <a:solidFill>
                <a:srgbClr val="0000FF"/>
              </a:solidFill>
            </a:endParaRPr>
          </a:p>
          <a:p>
            <a:endParaRPr lang="it-IT" sz="2400" b="1" dirty="0" smtClean="0">
              <a:solidFill>
                <a:srgbClr val="0000FF"/>
              </a:solidFill>
            </a:endParaRPr>
          </a:p>
          <a:p>
            <a:pPr>
              <a:lnSpc>
                <a:spcPct val="150000"/>
              </a:lnSpc>
            </a:pPr>
            <a:r>
              <a:rPr lang="it-IT" sz="2000" b="1" i="1" dirty="0" smtClean="0">
                <a:solidFill>
                  <a:srgbClr val="C00000"/>
                </a:solidFill>
              </a:rPr>
              <a:t>Obiettivi</a:t>
            </a:r>
            <a:r>
              <a:rPr lang="it-IT" sz="2000" i="1" dirty="0" smtClean="0">
                <a:solidFill>
                  <a:srgbClr val="0000FF"/>
                </a:solidFill>
              </a:rPr>
              <a:t> della polimerizzazione vivente</a:t>
            </a:r>
          </a:p>
          <a:p>
            <a:pPr marL="342900" indent="-342900">
              <a:lnSpc>
                <a:spcPct val="150000"/>
              </a:lnSpc>
              <a:buFont typeface="Arial" panose="020B0604020202020204" pitchFamily="34" charset="0"/>
              <a:buChar char="•"/>
            </a:pPr>
            <a:r>
              <a:rPr lang="it-IT" sz="2000" dirty="0" smtClean="0">
                <a:solidFill>
                  <a:srgbClr val="0000FF"/>
                </a:solidFill>
              </a:rPr>
              <a:t>Aumentare il tempo di vita di un radicale in crescita (</a:t>
            </a:r>
            <a:r>
              <a:rPr lang="it-IT" sz="2000" b="1" i="1" dirty="0" smtClean="0">
                <a:solidFill>
                  <a:srgbClr val="C00000"/>
                </a:solidFill>
              </a:rPr>
              <a:t>da &lt; di 1s a &gt; di 1h</a:t>
            </a:r>
            <a:r>
              <a:rPr lang="it-IT" sz="2000" dirty="0" smtClean="0">
                <a:solidFill>
                  <a:srgbClr val="0000FF"/>
                </a:solidFill>
              </a:rPr>
              <a:t>);</a:t>
            </a:r>
          </a:p>
          <a:p>
            <a:pPr marL="342900" indent="-342900">
              <a:lnSpc>
                <a:spcPct val="150000"/>
              </a:lnSpc>
              <a:buFont typeface="Arial" panose="020B0604020202020204" pitchFamily="34" charset="0"/>
              <a:buChar char="•"/>
            </a:pPr>
            <a:r>
              <a:rPr lang="it-IT" sz="2000" dirty="0" smtClean="0">
                <a:solidFill>
                  <a:srgbClr val="0000FF"/>
                </a:solidFill>
              </a:rPr>
              <a:t>Permettere una reazione (</a:t>
            </a:r>
            <a:r>
              <a:rPr lang="it-IT" sz="2000" b="1" i="1" dirty="0" smtClean="0">
                <a:solidFill>
                  <a:srgbClr val="C00000"/>
                </a:solidFill>
              </a:rPr>
              <a:t>R</a:t>
            </a:r>
            <a:r>
              <a:rPr lang="it-IT" sz="2000" dirty="0" smtClean="0">
                <a:solidFill>
                  <a:srgbClr val="0000FF"/>
                </a:solidFill>
              </a:rPr>
              <a:t>) di iniziazione quantitativa (</a:t>
            </a:r>
            <a:r>
              <a:rPr lang="it-IT" sz="2000" b="1" i="1" dirty="0" smtClean="0">
                <a:solidFill>
                  <a:srgbClr val="C00000"/>
                </a:solidFill>
              </a:rPr>
              <a:t>da </a:t>
            </a:r>
            <a:r>
              <a:rPr lang="it-IT" sz="2000" b="1" i="1" dirty="0" err="1" smtClean="0">
                <a:solidFill>
                  <a:srgbClr val="C00000"/>
                </a:solidFill>
              </a:rPr>
              <a:t>R</a:t>
            </a:r>
            <a:r>
              <a:rPr lang="it-IT" sz="2000" b="1" i="1" baseline="-25000" dirty="0" err="1" smtClean="0">
                <a:solidFill>
                  <a:srgbClr val="C00000"/>
                </a:solidFill>
              </a:rPr>
              <a:t>i</a:t>
            </a:r>
            <a:r>
              <a:rPr lang="it-IT" sz="2000" b="1" i="1" baseline="-25000" dirty="0" smtClean="0">
                <a:solidFill>
                  <a:srgbClr val="C00000"/>
                </a:solidFill>
              </a:rPr>
              <a:t> </a:t>
            </a:r>
            <a:r>
              <a:rPr lang="it-IT" sz="2000" b="1" i="1" dirty="0" smtClean="0">
                <a:solidFill>
                  <a:srgbClr val="C00000"/>
                </a:solidFill>
              </a:rPr>
              <a:t>&lt;&lt; </a:t>
            </a:r>
            <a:r>
              <a:rPr lang="it-IT" sz="2000" b="1" i="1" dirty="0" err="1" smtClean="0">
                <a:solidFill>
                  <a:srgbClr val="C00000"/>
                </a:solidFill>
              </a:rPr>
              <a:t>R</a:t>
            </a:r>
            <a:r>
              <a:rPr lang="it-IT" sz="2000" b="1" i="1" baseline="-25000" dirty="0" err="1" smtClean="0">
                <a:solidFill>
                  <a:srgbClr val="C00000"/>
                </a:solidFill>
              </a:rPr>
              <a:t>p</a:t>
            </a:r>
            <a:r>
              <a:rPr lang="it-IT" sz="2000" b="1" i="1" dirty="0" smtClean="0">
                <a:solidFill>
                  <a:srgbClr val="C00000"/>
                </a:solidFill>
              </a:rPr>
              <a:t> a </a:t>
            </a:r>
          </a:p>
          <a:p>
            <a:pPr marL="342900" indent="-342900">
              <a:lnSpc>
                <a:spcPct val="150000"/>
              </a:lnSpc>
            </a:pPr>
            <a:r>
              <a:rPr lang="it-IT" sz="2000" b="1" i="1" dirty="0" smtClean="0">
                <a:solidFill>
                  <a:srgbClr val="C00000"/>
                </a:solidFill>
              </a:rPr>
              <a:t>	</a:t>
            </a:r>
            <a:r>
              <a:rPr lang="it-IT" sz="2000" b="1" i="1" dirty="0" err="1" smtClean="0">
                <a:solidFill>
                  <a:srgbClr val="C00000"/>
                </a:solidFill>
              </a:rPr>
              <a:t>R</a:t>
            </a:r>
            <a:r>
              <a:rPr lang="it-IT" sz="2000" b="1" i="1" baseline="-25000" dirty="0" err="1" smtClean="0">
                <a:solidFill>
                  <a:srgbClr val="C00000"/>
                </a:solidFill>
              </a:rPr>
              <a:t>i</a:t>
            </a:r>
            <a:r>
              <a:rPr lang="it-IT" sz="2000" b="1" i="1" baseline="-25000" dirty="0" smtClean="0">
                <a:solidFill>
                  <a:srgbClr val="C00000"/>
                </a:solidFill>
              </a:rPr>
              <a:t> </a:t>
            </a:r>
            <a:r>
              <a:rPr lang="it-IT" sz="2000" b="1" i="1" dirty="0" smtClean="0">
                <a:solidFill>
                  <a:srgbClr val="C00000"/>
                </a:solidFill>
              </a:rPr>
              <a:t>≈ </a:t>
            </a:r>
            <a:r>
              <a:rPr lang="it-IT" sz="2000" b="1" i="1" dirty="0" err="1" smtClean="0">
                <a:solidFill>
                  <a:srgbClr val="C00000"/>
                </a:solidFill>
              </a:rPr>
              <a:t>R</a:t>
            </a:r>
            <a:r>
              <a:rPr lang="it-IT" sz="2000" b="1" i="1" baseline="-25000" dirty="0" err="1" smtClean="0">
                <a:solidFill>
                  <a:srgbClr val="C00000"/>
                </a:solidFill>
              </a:rPr>
              <a:t>p</a:t>
            </a:r>
            <a:r>
              <a:rPr lang="it-IT" sz="2000" dirty="0" smtClean="0">
                <a:solidFill>
                  <a:srgbClr val="0000FF"/>
                </a:solidFill>
              </a:rPr>
              <a:t>);</a:t>
            </a:r>
          </a:p>
          <a:p>
            <a:pPr marL="342900" indent="-342900">
              <a:lnSpc>
                <a:spcPct val="150000"/>
              </a:lnSpc>
              <a:buFont typeface="Arial" panose="020B0604020202020204" pitchFamily="34" charset="0"/>
              <a:buChar char="•"/>
            </a:pPr>
            <a:r>
              <a:rPr lang="it-IT" sz="2000" dirty="0" smtClean="0">
                <a:solidFill>
                  <a:srgbClr val="0000FF"/>
                </a:solidFill>
              </a:rPr>
              <a:t>Minimizzare le reazioni di terminazione.</a:t>
            </a:r>
          </a:p>
          <a:p>
            <a:pPr>
              <a:lnSpc>
                <a:spcPct val="150000"/>
              </a:lnSpc>
            </a:pPr>
            <a:endParaRPr lang="it-IT" sz="2000" dirty="0">
              <a:solidFill>
                <a:srgbClr val="0000FF"/>
              </a:solidFill>
            </a:endParaRPr>
          </a:p>
          <a:p>
            <a:pPr>
              <a:lnSpc>
                <a:spcPct val="150000"/>
              </a:lnSpc>
            </a:pPr>
            <a:endParaRPr lang="it-IT" sz="2000" dirty="0" smtClean="0">
              <a:solidFill>
                <a:srgbClr val="0000FF"/>
              </a:solidFill>
            </a:endParaRPr>
          </a:p>
          <a:p>
            <a:pPr>
              <a:lnSpc>
                <a:spcPct val="150000"/>
              </a:lnSpc>
            </a:pPr>
            <a:r>
              <a:rPr lang="it-IT" sz="2000" dirty="0" smtClean="0">
                <a:solidFill>
                  <a:srgbClr val="0000FF"/>
                </a:solidFill>
              </a:rPr>
              <a:t>Quindi:</a:t>
            </a:r>
          </a:p>
          <a:p>
            <a:pPr algn="ctr">
              <a:lnSpc>
                <a:spcPct val="150000"/>
              </a:lnSpc>
            </a:pPr>
            <a:r>
              <a:rPr lang="it-IT" sz="2000" b="1" i="1" dirty="0" smtClean="0">
                <a:solidFill>
                  <a:srgbClr val="0000FF"/>
                </a:solidFill>
              </a:rPr>
              <a:t>Controllo del grado di polimerizzazione, del peso molecolare e della topologia del polimero.</a:t>
            </a:r>
            <a:endParaRPr lang="en-US" sz="2000" b="1" i="1" dirty="0">
              <a:solidFill>
                <a:srgbClr val="0000FF"/>
              </a:solidFill>
            </a:endParaRPr>
          </a:p>
        </p:txBody>
      </p:sp>
      <p:sp>
        <p:nvSpPr>
          <p:cNvPr id="3" name="Freccia in giù 2"/>
          <p:cNvSpPr/>
          <p:nvPr/>
        </p:nvSpPr>
        <p:spPr>
          <a:xfrm>
            <a:off x="4644008" y="4149080"/>
            <a:ext cx="299369"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260648"/>
            <a:ext cx="7488832" cy="5940088"/>
          </a:xfrm>
          <a:prstGeom prst="rect">
            <a:avLst/>
          </a:prstGeom>
          <a:noFill/>
        </p:spPr>
        <p:txBody>
          <a:bodyPr wrap="square" rtlCol="0">
            <a:spAutoFit/>
          </a:bodyPr>
          <a:lstStyle/>
          <a:p>
            <a:pPr algn="just"/>
            <a:r>
              <a:rPr lang="it-IT" sz="2000" b="1" i="1" dirty="0" smtClean="0">
                <a:solidFill>
                  <a:srgbClr val="0000FF"/>
                </a:solidFill>
              </a:rPr>
              <a:t>Vantaggi della polimerizzazione radicalica in generale:</a:t>
            </a:r>
          </a:p>
          <a:p>
            <a:pPr marL="342900" indent="-342900" algn="just">
              <a:buFont typeface="Arial" panose="020B0604020202020204" pitchFamily="34" charset="0"/>
              <a:buChar char="•"/>
            </a:pPr>
            <a:r>
              <a:rPr lang="it-IT" sz="2000" dirty="0" smtClean="0">
                <a:solidFill>
                  <a:srgbClr val="0000FF"/>
                </a:solidFill>
              </a:rPr>
              <a:t>Possibilità di polimerizzare una vasta gamma di monomeri (stirene, acrilonitrile, dieni, monomeri vinilici;</a:t>
            </a:r>
          </a:p>
          <a:p>
            <a:pPr marL="342900" indent="-342900" algn="just">
              <a:buFont typeface="Arial" panose="020B0604020202020204" pitchFamily="34" charset="0"/>
              <a:buChar char="•"/>
            </a:pPr>
            <a:r>
              <a:rPr lang="it-IT" sz="2000" dirty="0">
                <a:solidFill>
                  <a:srgbClr val="0000FF"/>
                </a:solidFill>
              </a:rPr>
              <a:t>t</a:t>
            </a:r>
            <a:r>
              <a:rPr lang="it-IT" sz="2000" dirty="0" smtClean="0">
                <a:solidFill>
                  <a:srgbClr val="0000FF"/>
                </a:solidFill>
              </a:rPr>
              <a:t>olleranza verso monomeri e solventi non perfettamente puri;</a:t>
            </a:r>
          </a:p>
          <a:p>
            <a:pPr marL="342900" indent="-342900" algn="just">
              <a:buFont typeface="Arial" panose="020B0604020202020204" pitchFamily="34" charset="0"/>
              <a:buChar char="•"/>
            </a:pPr>
            <a:r>
              <a:rPr lang="it-IT" sz="2000" dirty="0">
                <a:solidFill>
                  <a:srgbClr val="0000FF"/>
                </a:solidFill>
              </a:rPr>
              <a:t>c</a:t>
            </a:r>
            <a:r>
              <a:rPr lang="it-IT" sz="2000" dirty="0" smtClean="0">
                <a:solidFill>
                  <a:srgbClr val="0000FF"/>
                </a:solidFill>
              </a:rPr>
              <a:t>ompatibilità con le condizioni «industriali» (emulsioni, sospensioni, soluzioni);</a:t>
            </a:r>
          </a:p>
          <a:p>
            <a:pPr marL="342900" indent="-342900" algn="just">
              <a:buFont typeface="Arial" panose="020B0604020202020204" pitchFamily="34" charset="0"/>
              <a:buChar char="•"/>
            </a:pPr>
            <a:r>
              <a:rPr lang="it-IT" sz="2000" dirty="0">
                <a:solidFill>
                  <a:srgbClr val="0000FF"/>
                </a:solidFill>
              </a:rPr>
              <a:t>s</a:t>
            </a:r>
            <a:r>
              <a:rPr lang="it-IT" sz="2000" dirty="0" smtClean="0">
                <a:solidFill>
                  <a:srgbClr val="0000FF"/>
                </a:solidFill>
              </a:rPr>
              <a:t>emplicità e basso costo.</a:t>
            </a:r>
          </a:p>
          <a:p>
            <a:pPr algn="just"/>
            <a:endParaRPr lang="it-IT" sz="2000" dirty="0">
              <a:solidFill>
                <a:srgbClr val="0000FF"/>
              </a:solidFill>
            </a:endParaRPr>
          </a:p>
          <a:p>
            <a:pPr algn="just"/>
            <a:endParaRPr lang="it-IT" sz="2000" dirty="0" smtClean="0">
              <a:solidFill>
                <a:srgbClr val="0000FF"/>
              </a:solidFill>
            </a:endParaRPr>
          </a:p>
          <a:p>
            <a:pPr algn="just"/>
            <a:r>
              <a:rPr lang="it-IT" sz="2000" b="1" i="1" dirty="0" smtClean="0">
                <a:solidFill>
                  <a:srgbClr val="0000FF"/>
                </a:solidFill>
              </a:rPr>
              <a:t>Svantaggi:</a:t>
            </a:r>
          </a:p>
          <a:p>
            <a:pPr algn="just"/>
            <a:r>
              <a:rPr lang="it-IT" sz="2000" dirty="0" smtClean="0">
                <a:solidFill>
                  <a:srgbClr val="0000FF"/>
                </a:solidFill>
              </a:rPr>
              <a:t>Causati dall’elevata reattività del radicale che deve propagarsi e dalla presenza di reazioni di trasferimento o di terminazione.</a:t>
            </a:r>
          </a:p>
          <a:p>
            <a:pPr algn="just"/>
            <a:endParaRPr lang="it-IT" sz="2000" dirty="0">
              <a:solidFill>
                <a:srgbClr val="0000FF"/>
              </a:solidFill>
            </a:endParaRPr>
          </a:p>
          <a:p>
            <a:pPr algn="just"/>
            <a:endParaRPr lang="it-IT" sz="2000" dirty="0" smtClean="0">
              <a:solidFill>
                <a:srgbClr val="0000FF"/>
              </a:solidFill>
            </a:endParaRPr>
          </a:p>
          <a:p>
            <a:pPr marL="342900" indent="-342900" algn="just">
              <a:buFont typeface="Arial" panose="020B0604020202020204" pitchFamily="34" charset="0"/>
              <a:buChar char="•"/>
            </a:pPr>
            <a:r>
              <a:rPr lang="it-IT" sz="2000" dirty="0" smtClean="0">
                <a:solidFill>
                  <a:srgbClr val="0000FF"/>
                </a:solidFill>
              </a:rPr>
              <a:t>Severi limiti a controllare il peso molecolare, </a:t>
            </a:r>
            <a:r>
              <a:rPr lang="it-IT" sz="2000" dirty="0" err="1" smtClean="0">
                <a:solidFill>
                  <a:srgbClr val="0000FF"/>
                </a:solidFill>
              </a:rPr>
              <a:t>polidispersità</a:t>
            </a:r>
            <a:r>
              <a:rPr lang="it-IT" sz="2000" dirty="0" smtClean="0">
                <a:solidFill>
                  <a:srgbClr val="0000FF"/>
                </a:solidFill>
              </a:rPr>
              <a:t> e composizione di co-polimeri;</a:t>
            </a:r>
          </a:p>
          <a:p>
            <a:pPr marL="342900" indent="-342900" algn="just">
              <a:buFont typeface="Arial" panose="020B0604020202020204" pitchFamily="34" charset="0"/>
              <a:buChar char="•"/>
            </a:pPr>
            <a:r>
              <a:rPr lang="it-IT" sz="2000" dirty="0">
                <a:solidFill>
                  <a:srgbClr val="0000FF"/>
                </a:solidFill>
              </a:rPr>
              <a:t>d</a:t>
            </a:r>
            <a:r>
              <a:rPr lang="it-IT" sz="2000" dirty="0" smtClean="0">
                <a:solidFill>
                  <a:srgbClr val="0000FF"/>
                </a:solidFill>
              </a:rPr>
              <a:t>ifficoltà a controllare l’architettura molecolare;</a:t>
            </a:r>
          </a:p>
          <a:p>
            <a:pPr marL="342900" indent="-342900" algn="just">
              <a:buFont typeface="Arial" panose="020B0604020202020204" pitchFamily="34" charset="0"/>
              <a:buChar char="•"/>
            </a:pPr>
            <a:r>
              <a:rPr lang="it-IT" sz="2000" dirty="0">
                <a:solidFill>
                  <a:srgbClr val="0000FF"/>
                </a:solidFill>
              </a:rPr>
              <a:t>l</a:t>
            </a:r>
            <a:r>
              <a:rPr lang="it-IT" sz="2000" dirty="0" smtClean="0">
                <a:solidFill>
                  <a:srgbClr val="0000FF"/>
                </a:solidFill>
              </a:rPr>
              <a:t>imitazione nell’introdurre terminali con specifiche funzionalità reattive.</a:t>
            </a:r>
          </a:p>
        </p:txBody>
      </p:sp>
      <p:sp>
        <p:nvSpPr>
          <p:cNvPr id="3" name="Freccia in giù 2"/>
          <p:cNvSpPr/>
          <p:nvPr/>
        </p:nvSpPr>
        <p:spPr>
          <a:xfrm>
            <a:off x="4391980" y="4149080"/>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332656"/>
            <a:ext cx="7776864" cy="5078313"/>
          </a:xfrm>
          <a:prstGeom prst="rect">
            <a:avLst/>
          </a:prstGeom>
          <a:noFill/>
        </p:spPr>
        <p:txBody>
          <a:bodyPr wrap="square" rtlCol="0">
            <a:spAutoFit/>
          </a:bodyPr>
          <a:lstStyle/>
          <a:p>
            <a:pPr algn="just">
              <a:lnSpc>
                <a:spcPct val="150000"/>
              </a:lnSpc>
            </a:pPr>
            <a:r>
              <a:rPr lang="it-IT" dirty="0" smtClean="0">
                <a:solidFill>
                  <a:srgbClr val="0000FF"/>
                </a:solidFill>
              </a:rPr>
              <a:t>Negli anni ‘80 sono state introdotte nuove tecniche di polimerizzazione radicaliche </a:t>
            </a:r>
            <a:r>
              <a:rPr lang="it-IT" dirty="0">
                <a:solidFill>
                  <a:srgbClr val="0000FF"/>
                </a:solidFill>
              </a:rPr>
              <a:t>c</a:t>
            </a:r>
            <a:r>
              <a:rPr lang="it-IT" dirty="0" smtClean="0">
                <a:solidFill>
                  <a:srgbClr val="0000FF"/>
                </a:solidFill>
              </a:rPr>
              <a:t>he forniscono un </a:t>
            </a:r>
            <a:r>
              <a:rPr lang="it-IT" dirty="0">
                <a:solidFill>
                  <a:srgbClr val="0000FF"/>
                </a:solidFill>
              </a:rPr>
              <a:t>carattere </a:t>
            </a:r>
            <a:r>
              <a:rPr lang="it-IT" dirty="0" smtClean="0">
                <a:solidFill>
                  <a:srgbClr val="0000FF"/>
                </a:solidFill>
              </a:rPr>
              <a:t>«</a:t>
            </a:r>
            <a:r>
              <a:rPr lang="it-IT" b="1" i="1" dirty="0" smtClean="0">
                <a:solidFill>
                  <a:srgbClr val="C00000"/>
                </a:solidFill>
              </a:rPr>
              <a:t>vivente</a:t>
            </a:r>
            <a:r>
              <a:rPr lang="it-IT" dirty="0" smtClean="0">
                <a:solidFill>
                  <a:srgbClr val="0000FF"/>
                </a:solidFill>
              </a:rPr>
              <a:t>» (meglio «</a:t>
            </a:r>
            <a:r>
              <a:rPr lang="it-IT" b="1" i="1" dirty="0" smtClean="0">
                <a:solidFill>
                  <a:srgbClr val="C00000"/>
                </a:solidFill>
              </a:rPr>
              <a:t>pseudo vivente</a:t>
            </a:r>
            <a:r>
              <a:rPr lang="it-IT" dirty="0" smtClean="0">
                <a:solidFill>
                  <a:srgbClr val="0000FF"/>
                </a:solidFill>
              </a:rPr>
              <a:t>») riducendo l’effetto negativo dovuto alla terminazione.</a:t>
            </a:r>
          </a:p>
          <a:p>
            <a:pPr algn="just">
              <a:lnSpc>
                <a:spcPct val="150000"/>
              </a:lnSpc>
            </a:pPr>
            <a:r>
              <a:rPr lang="it-IT" dirty="0" smtClean="0">
                <a:solidFill>
                  <a:srgbClr val="0000FF"/>
                </a:solidFill>
              </a:rPr>
              <a:t>In queste polimerizzazioni (idealmente), tutte le catene sono attivate all’inizio del processo e crescono a velocità simile mantenendo  un carattere vivente, inteso come mancanza di trasferimento o di terminazione di catena.</a:t>
            </a:r>
          </a:p>
          <a:p>
            <a:pPr algn="just">
              <a:lnSpc>
                <a:spcPct val="150000"/>
              </a:lnSpc>
            </a:pPr>
            <a:endParaRPr lang="it-IT" dirty="0">
              <a:solidFill>
                <a:srgbClr val="0000FF"/>
              </a:solidFill>
            </a:endParaRPr>
          </a:p>
          <a:p>
            <a:pPr algn="just">
              <a:lnSpc>
                <a:spcPct val="150000"/>
              </a:lnSpc>
            </a:pPr>
            <a:endParaRPr lang="it-IT" dirty="0" smtClean="0">
              <a:solidFill>
                <a:srgbClr val="0000FF"/>
              </a:solidFill>
            </a:endParaRPr>
          </a:p>
          <a:p>
            <a:pPr algn="just">
              <a:lnSpc>
                <a:spcPct val="150000"/>
              </a:lnSpc>
            </a:pPr>
            <a:r>
              <a:rPr lang="it-IT" dirty="0" smtClean="0">
                <a:solidFill>
                  <a:srgbClr val="0000FF"/>
                </a:solidFill>
              </a:rPr>
              <a:t>Inizio molto rapido rispetto alla terminazione significa:</a:t>
            </a:r>
          </a:p>
          <a:p>
            <a:pPr marL="285750" indent="-285750" algn="just">
              <a:lnSpc>
                <a:spcPct val="150000"/>
              </a:lnSpc>
              <a:buFont typeface="Arial" panose="020B0604020202020204" pitchFamily="34" charset="0"/>
              <a:buChar char="•"/>
            </a:pPr>
            <a:r>
              <a:rPr lang="it-IT" dirty="0" smtClean="0">
                <a:solidFill>
                  <a:srgbClr val="0000FF"/>
                </a:solidFill>
              </a:rPr>
              <a:t>una distribuzione di pesi molecolari stretta;</a:t>
            </a:r>
          </a:p>
          <a:p>
            <a:pPr marL="285750" indent="-285750" algn="just">
              <a:lnSpc>
                <a:spcPct val="150000"/>
              </a:lnSpc>
              <a:buFont typeface="Arial" panose="020B0604020202020204" pitchFamily="34" charset="0"/>
              <a:buChar char="•"/>
            </a:pPr>
            <a:r>
              <a:rPr lang="it-IT" dirty="0" smtClean="0">
                <a:solidFill>
                  <a:srgbClr val="0000FF"/>
                </a:solidFill>
              </a:rPr>
              <a:t>poter utilizzare le macromolecole ottenute per la costruzione di copolimeri a blocchi controllata per semplice aggiunta di un nuovo monomero. </a:t>
            </a:r>
            <a:endParaRPr lang="en-US" dirty="0">
              <a:solidFill>
                <a:srgbClr val="0000FF"/>
              </a:solidFill>
            </a:endParaRPr>
          </a:p>
        </p:txBody>
      </p:sp>
      <p:sp>
        <p:nvSpPr>
          <p:cNvPr id="3" name="Freccia in giù 2"/>
          <p:cNvSpPr/>
          <p:nvPr/>
        </p:nvSpPr>
        <p:spPr>
          <a:xfrm>
            <a:off x="4427984" y="3058081"/>
            <a:ext cx="648072" cy="586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404664"/>
            <a:ext cx="7848872" cy="5909310"/>
          </a:xfrm>
          <a:prstGeom prst="rect">
            <a:avLst/>
          </a:prstGeom>
          <a:noFill/>
        </p:spPr>
        <p:txBody>
          <a:bodyPr wrap="square" rtlCol="0">
            <a:spAutoFit/>
          </a:bodyPr>
          <a:lstStyle/>
          <a:p>
            <a:pPr algn="just"/>
            <a:r>
              <a:rPr lang="it-IT" b="1" dirty="0" smtClean="0">
                <a:solidFill>
                  <a:srgbClr val="0000FF"/>
                </a:solidFill>
              </a:rPr>
              <a:t>La presenza di catene «viventi» si ottiene con</a:t>
            </a:r>
            <a:r>
              <a:rPr lang="it-IT" dirty="0" smtClean="0">
                <a:solidFill>
                  <a:srgbClr val="0000FF"/>
                </a:solidFill>
              </a:rPr>
              <a:t>:</a:t>
            </a:r>
            <a:endParaRPr lang="en-US" dirty="0" smtClean="0">
              <a:solidFill>
                <a:srgbClr val="0000FF"/>
              </a:solidFill>
            </a:endParaRPr>
          </a:p>
          <a:p>
            <a:pPr algn="just"/>
            <a:r>
              <a:rPr lang="it-IT" dirty="0" smtClean="0">
                <a:solidFill>
                  <a:srgbClr val="0000FF"/>
                </a:solidFill>
              </a:rPr>
              <a:t>Un’elevata quantità di iniziatore che aumenta la quantità di catene iniziali ed abbassa il numero di catene in accrescimento.</a:t>
            </a:r>
          </a:p>
          <a:p>
            <a:pPr algn="just"/>
            <a:r>
              <a:rPr lang="it-IT" i="1" dirty="0" smtClean="0">
                <a:solidFill>
                  <a:srgbClr val="0000FF"/>
                </a:solidFill>
              </a:rPr>
              <a:t>Svantaggi</a:t>
            </a:r>
            <a:r>
              <a:rPr lang="it-IT" dirty="0" smtClean="0">
                <a:solidFill>
                  <a:srgbClr val="0000FF"/>
                </a:solidFill>
              </a:rPr>
              <a:t>: diminuzione della velocità di polimerizzazione e ottenimento di bassi pesi molecolari.</a:t>
            </a:r>
          </a:p>
          <a:p>
            <a:pPr algn="just"/>
            <a:r>
              <a:rPr lang="it-IT" dirty="0" smtClean="0">
                <a:solidFill>
                  <a:srgbClr val="0000FF"/>
                </a:solidFill>
              </a:rPr>
              <a:t>Non si eliminano le reazioni di terminazione (irreversibili).</a:t>
            </a:r>
          </a:p>
          <a:p>
            <a:pPr algn="just"/>
            <a:endParaRPr lang="it-IT" dirty="0">
              <a:solidFill>
                <a:srgbClr val="0000FF"/>
              </a:solidFill>
            </a:endParaRPr>
          </a:p>
          <a:p>
            <a:pPr algn="just"/>
            <a:endParaRPr lang="it-IT" dirty="0">
              <a:solidFill>
                <a:srgbClr val="0000FF"/>
              </a:solidFill>
            </a:endParaRPr>
          </a:p>
          <a:p>
            <a:pPr algn="just"/>
            <a:r>
              <a:rPr lang="it-IT" dirty="0" smtClean="0">
                <a:solidFill>
                  <a:srgbClr val="0000FF"/>
                </a:solidFill>
              </a:rPr>
              <a:t>Quindi:</a:t>
            </a:r>
          </a:p>
          <a:p>
            <a:pPr algn="just"/>
            <a:r>
              <a:rPr lang="it-IT" dirty="0" smtClean="0">
                <a:solidFill>
                  <a:srgbClr val="0000FF"/>
                </a:solidFill>
              </a:rPr>
              <a:t>Aggiunta di reagenti «</a:t>
            </a:r>
            <a:r>
              <a:rPr lang="it-IT" b="1" i="1" dirty="0" smtClean="0">
                <a:solidFill>
                  <a:srgbClr val="C00000"/>
                </a:solidFill>
              </a:rPr>
              <a:t>controllori</a:t>
            </a:r>
            <a:r>
              <a:rPr lang="it-IT" dirty="0" smtClean="0">
                <a:solidFill>
                  <a:srgbClr val="0000FF"/>
                </a:solidFill>
              </a:rPr>
              <a:t>» (</a:t>
            </a:r>
            <a:r>
              <a:rPr lang="it-IT" b="1" i="1" dirty="0" smtClean="0">
                <a:solidFill>
                  <a:srgbClr val="C00000"/>
                </a:solidFill>
              </a:rPr>
              <a:t>X</a:t>
            </a:r>
            <a:r>
              <a:rPr lang="it-IT" dirty="0" smtClean="0">
                <a:solidFill>
                  <a:srgbClr val="0000FF"/>
                </a:solidFill>
              </a:rPr>
              <a:t>) capaci di disattivare «</a:t>
            </a:r>
            <a:r>
              <a:rPr lang="it-IT" b="1" i="1" dirty="0" smtClean="0">
                <a:solidFill>
                  <a:srgbClr val="C00000"/>
                </a:solidFill>
              </a:rPr>
              <a:t>reversibilmente</a:t>
            </a:r>
            <a:r>
              <a:rPr lang="it-IT" dirty="0" smtClean="0">
                <a:solidFill>
                  <a:srgbClr val="0000FF"/>
                </a:solidFill>
              </a:rPr>
              <a:t>» il radicale in accrescimento facendo in modo che la maggior parte delle catene siano in uno </a:t>
            </a:r>
            <a:r>
              <a:rPr lang="it-IT" b="1" i="1" dirty="0" smtClean="0">
                <a:solidFill>
                  <a:srgbClr val="C00000"/>
                </a:solidFill>
              </a:rPr>
              <a:t>stato dormiente </a:t>
            </a:r>
            <a:r>
              <a:rPr lang="it-IT" dirty="0" smtClean="0">
                <a:solidFill>
                  <a:srgbClr val="0000FF"/>
                </a:solidFill>
              </a:rPr>
              <a:t>o  «</a:t>
            </a:r>
            <a:r>
              <a:rPr lang="it-IT" b="1" i="1" dirty="0" smtClean="0">
                <a:solidFill>
                  <a:srgbClr val="C00000"/>
                </a:solidFill>
              </a:rPr>
              <a:t>cappato</a:t>
            </a:r>
            <a:r>
              <a:rPr lang="it-IT" dirty="0" smtClean="0">
                <a:solidFill>
                  <a:srgbClr val="0000FF"/>
                </a:solidFill>
              </a:rPr>
              <a:t>».</a:t>
            </a:r>
          </a:p>
          <a:p>
            <a:pPr algn="just"/>
            <a:r>
              <a:rPr lang="it-IT" dirty="0" smtClean="0">
                <a:solidFill>
                  <a:srgbClr val="0000FF"/>
                </a:solidFill>
              </a:rPr>
              <a:t>La polimerizzazione procede se, modulando le condizioni di reazione, si raggiunge un equilibrio fra le catene attive e quelle dormienti.</a:t>
            </a:r>
          </a:p>
          <a:p>
            <a:pPr algn="just"/>
            <a:r>
              <a:rPr lang="it-IT" dirty="0" smtClean="0">
                <a:solidFill>
                  <a:srgbClr val="0000FF"/>
                </a:solidFill>
              </a:rPr>
              <a:t>Ogni catena cresce in modo intermittente.</a:t>
            </a:r>
          </a:p>
          <a:p>
            <a:pPr algn="just"/>
            <a:endParaRPr lang="it-IT" dirty="0">
              <a:solidFill>
                <a:srgbClr val="0000FF"/>
              </a:solidFill>
            </a:endParaRPr>
          </a:p>
          <a:p>
            <a:pPr algn="just"/>
            <a:r>
              <a:rPr lang="it-IT" dirty="0" smtClean="0">
                <a:solidFill>
                  <a:srgbClr val="0000FF"/>
                </a:solidFill>
              </a:rPr>
              <a:t>Il prodotto di polimerizzazione consiste per la maggior parte di catene «</a:t>
            </a:r>
            <a:r>
              <a:rPr lang="it-IT" b="1" i="1" dirty="0" smtClean="0">
                <a:solidFill>
                  <a:srgbClr val="C00000"/>
                </a:solidFill>
              </a:rPr>
              <a:t>dormienti</a:t>
            </a:r>
            <a:r>
              <a:rPr lang="it-IT" dirty="0" smtClean="0">
                <a:solidFill>
                  <a:srgbClr val="0000FF"/>
                </a:solidFill>
              </a:rPr>
              <a:t>» che possono essere risvegliate (riprendendo la polimerizzazione) in qualsiasi momento in presenza di altro monomero.</a:t>
            </a:r>
          </a:p>
          <a:p>
            <a:pPr algn="just"/>
            <a:r>
              <a:rPr lang="it-IT" dirty="0" smtClean="0">
                <a:solidFill>
                  <a:srgbClr val="0000FF"/>
                </a:solidFill>
              </a:rPr>
              <a:t>Si può aggiungere lo stesso monomero ottenendo un aumento di peso molecolare oppure un monomero diverso ottenendo copolimeri a blocchi.</a:t>
            </a:r>
          </a:p>
        </p:txBody>
      </p:sp>
      <p:sp>
        <p:nvSpPr>
          <p:cNvPr id="4" name="Freccia in giù 3"/>
          <p:cNvSpPr/>
          <p:nvPr/>
        </p:nvSpPr>
        <p:spPr>
          <a:xfrm>
            <a:off x="4067944" y="2204864"/>
            <a:ext cx="79208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cstate="print"/>
          <a:srcRect/>
          <a:stretch>
            <a:fillRect/>
          </a:stretch>
        </p:blipFill>
        <p:spPr bwMode="auto">
          <a:xfrm>
            <a:off x="1431751" y="3068960"/>
            <a:ext cx="6524625" cy="2981325"/>
          </a:xfrm>
          <a:prstGeom prst="rect">
            <a:avLst/>
          </a:prstGeom>
          <a:noFill/>
          <a:ln w="9525">
            <a:noFill/>
            <a:miter lim="800000"/>
            <a:headEnd/>
            <a:tailEnd/>
          </a:ln>
        </p:spPr>
      </p:pic>
      <p:sp>
        <p:nvSpPr>
          <p:cNvPr id="2" name="CasellaDiTesto 1"/>
          <p:cNvSpPr txBox="1"/>
          <p:nvPr/>
        </p:nvSpPr>
        <p:spPr>
          <a:xfrm>
            <a:off x="611560" y="476672"/>
            <a:ext cx="7992888" cy="2031325"/>
          </a:xfrm>
          <a:prstGeom prst="rect">
            <a:avLst/>
          </a:prstGeom>
          <a:noFill/>
        </p:spPr>
        <p:txBody>
          <a:bodyPr wrap="square" rtlCol="0">
            <a:spAutoFit/>
          </a:bodyPr>
          <a:lstStyle/>
          <a:p>
            <a:r>
              <a:rPr lang="it-IT" b="1" i="1" dirty="0" smtClean="0">
                <a:solidFill>
                  <a:srgbClr val="0000FF"/>
                </a:solidFill>
              </a:rPr>
              <a:t>In definitiva</a:t>
            </a:r>
            <a:r>
              <a:rPr lang="it-IT" dirty="0" smtClean="0">
                <a:solidFill>
                  <a:srgbClr val="0000FF"/>
                </a:solidFill>
              </a:rPr>
              <a:t>:</a:t>
            </a:r>
          </a:p>
          <a:p>
            <a:pPr marL="285750" indent="-285750">
              <a:lnSpc>
                <a:spcPct val="150000"/>
              </a:lnSpc>
              <a:buFont typeface="Arial" panose="020B0604020202020204" pitchFamily="34" charset="0"/>
              <a:buChar char="•"/>
            </a:pPr>
            <a:r>
              <a:rPr lang="it-IT" dirty="0" smtClean="0">
                <a:solidFill>
                  <a:srgbClr val="0000FF"/>
                </a:solidFill>
              </a:rPr>
              <a:t>Il peso molecolare medio aumenta linearmente con la conversione;</a:t>
            </a:r>
          </a:p>
          <a:p>
            <a:pPr marL="285750" indent="-285750">
              <a:lnSpc>
                <a:spcPct val="150000"/>
              </a:lnSpc>
              <a:buFont typeface="Arial" panose="020B0604020202020204" pitchFamily="34" charset="0"/>
              <a:buChar char="•"/>
            </a:pPr>
            <a:r>
              <a:rPr lang="it-IT" dirty="0">
                <a:solidFill>
                  <a:srgbClr val="0000FF"/>
                </a:solidFill>
              </a:rPr>
              <a:t>l</a:t>
            </a:r>
            <a:r>
              <a:rPr lang="it-IT" dirty="0" smtClean="0">
                <a:solidFill>
                  <a:srgbClr val="0000FF"/>
                </a:solidFill>
              </a:rPr>
              <a:t>a </a:t>
            </a:r>
            <a:r>
              <a:rPr lang="it-IT" dirty="0" err="1" smtClean="0">
                <a:solidFill>
                  <a:srgbClr val="0000FF"/>
                </a:solidFill>
              </a:rPr>
              <a:t>polidispersità</a:t>
            </a:r>
            <a:r>
              <a:rPr lang="it-IT" dirty="0" smtClean="0">
                <a:solidFill>
                  <a:srgbClr val="0000FF"/>
                </a:solidFill>
              </a:rPr>
              <a:t> si mantiene a valori molto bassi (&lt; 1,5 e spesso tendenti ad 1);</a:t>
            </a:r>
          </a:p>
          <a:p>
            <a:pPr marL="285750" indent="-285750">
              <a:lnSpc>
                <a:spcPct val="150000"/>
              </a:lnSpc>
              <a:buFont typeface="Arial" panose="020B0604020202020204" pitchFamily="34" charset="0"/>
              <a:buChar char="•"/>
            </a:pPr>
            <a:r>
              <a:rPr lang="it-IT" dirty="0">
                <a:solidFill>
                  <a:srgbClr val="0000FF"/>
                </a:solidFill>
              </a:rPr>
              <a:t>i</a:t>
            </a:r>
            <a:r>
              <a:rPr lang="it-IT" dirty="0" smtClean="0">
                <a:solidFill>
                  <a:srgbClr val="0000FF"/>
                </a:solidFill>
              </a:rPr>
              <a:t>l massimo del peso molecolare si sposta con il tempo di polimerizzazione con la possibilità di controllarlo spegnendo la reazione a tempi definiti.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683568" y="332656"/>
            <a:ext cx="4392488" cy="3220748"/>
          </a:xfrm>
          <a:prstGeom prst="rect">
            <a:avLst/>
          </a:prstGeom>
          <a:noFill/>
          <a:ln w="9525">
            <a:noFill/>
            <a:miter lim="800000"/>
            <a:headEnd/>
            <a:tailEnd/>
          </a:ln>
        </p:spPr>
      </p:pic>
      <p:sp>
        <p:nvSpPr>
          <p:cNvPr id="4" name="CasellaDiTesto 3"/>
          <p:cNvSpPr txBox="1"/>
          <p:nvPr/>
        </p:nvSpPr>
        <p:spPr>
          <a:xfrm>
            <a:off x="6300192" y="1556792"/>
            <a:ext cx="1162498" cy="461665"/>
          </a:xfrm>
          <a:prstGeom prst="rect">
            <a:avLst/>
          </a:prstGeom>
          <a:noFill/>
        </p:spPr>
        <p:txBody>
          <a:bodyPr wrap="none" rtlCol="0">
            <a:spAutoFit/>
          </a:bodyPr>
          <a:lstStyle/>
          <a:p>
            <a:r>
              <a:rPr lang="it-IT" sz="2400" b="1" dirty="0" smtClean="0">
                <a:solidFill>
                  <a:srgbClr val="C00000"/>
                </a:solidFill>
              </a:rPr>
              <a:t>Lignina </a:t>
            </a:r>
            <a:endParaRPr lang="it-IT" sz="2400" b="1" dirty="0">
              <a:solidFill>
                <a:srgbClr val="C00000"/>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7" y="3789040"/>
            <a:ext cx="7770401" cy="21381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CasellaDiTesto 1"/>
          <p:cNvSpPr txBox="1"/>
          <p:nvPr/>
        </p:nvSpPr>
        <p:spPr>
          <a:xfrm>
            <a:off x="2267744" y="6237312"/>
            <a:ext cx="4089068" cy="369332"/>
          </a:xfrm>
          <a:prstGeom prst="rect">
            <a:avLst/>
          </a:prstGeom>
          <a:noFill/>
        </p:spPr>
        <p:txBody>
          <a:bodyPr wrap="none" rtlCol="0">
            <a:spAutoFit/>
          </a:bodyPr>
          <a:lstStyle/>
          <a:p>
            <a:r>
              <a:rPr lang="it-IT" b="1" i="1" dirty="0" smtClean="0">
                <a:solidFill>
                  <a:srgbClr val="C00000"/>
                </a:solidFill>
              </a:rPr>
              <a:t>Cellulosa                   polimero del glucosio</a:t>
            </a:r>
            <a:endParaRPr lang="en-US" b="1" i="1" dirty="0">
              <a:solidFill>
                <a:srgbClr val="C00000"/>
              </a:solidFill>
            </a:endParaRPr>
          </a:p>
        </p:txBody>
      </p:sp>
      <p:sp>
        <p:nvSpPr>
          <p:cNvPr id="3" name="Freccia a destra 2"/>
          <p:cNvSpPr/>
          <p:nvPr/>
        </p:nvSpPr>
        <p:spPr>
          <a:xfrm>
            <a:off x="3347864" y="6349970"/>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thumb/5/5c/2%2C2%2C6%2C6-Tetramethylpiperidinyloxyl.svg/200px-2%2C2%2C6%2C6-Tetramethylpiperidinyloxyl.svg.png">
            <a:hlinkClick r:id="rId3"/>
          </p:cNvPr>
          <p:cNvPicPr>
            <a:picLocks noChangeAspect="1" noChangeArrowheads="1"/>
          </p:cNvPicPr>
          <p:nvPr/>
        </p:nvPicPr>
        <p:blipFill>
          <a:blip r:embed="rId4" cstate="print"/>
          <a:srcRect/>
          <a:stretch>
            <a:fillRect/>
          </a:stretch>
        </p:blipFill>
        <p:spPr bwMode="auto">
          <a:xfrm>
            <a:off x="6948264" y="404664"/>
            <a:ext cx="1905000" cy="1190625"/>
          </a:xfrm>
          <a:prstGeom prst="rect">
            <a:avLst/>
          </a:prstGeom>
          <a:noFill/>
        </p:spPr>
      </p:pic>
      <p:sp>
        <p:nvSpPr>
          <p:cNvPr id="3" name="CasellaDiTesto 2"/>
          <p:cNvSpPr txBox="1"/>
          <p:nvPr/>
        </p:nvSpPr>
        <p:spPr>
          <a:xfrm>
            <a:off x="539552" y="620688"/>
            <a:ext cx="6418552" cy="707886"/>
          </a:xfrm>
          <a:prstGeom prst="rect">
            <a:avLst/>
          </a:prstGeom>
          <a:noFill/>
        </p:spPr>
        <p:txBody>
          <a:bodyPr wrap="none" rtlCol="0">
            <a:spAutoFit/>
          </a:bodyPr>
          <a:lstStyle/>
          <a:p>
            <a:r>
              <a:rPr lang="it-IT" sz="2000" dirty="0" smtClean="0">
                <a:solidFill>
                  <a:srgbClr val="0000FF"/>
                </a:solidFill>
              </a:rPr>
              <a:t>Uno dei reagenti controllori utilizzati è il radicale TEMPO:</a:t>
            </a:r>
          </a:p>
          <a:p>
            <a:r>
              <a:rPr lang="it-IT" sz="2000" dirty="0" smtClean="0">
                <a:solidFill>
                  <a:srgbClr val="0000FF"/>
                </a:solidFill>
              </a:rPr>
              <a:t>(2,2,6,6-tetramethyl-1-piperidynyl-N-oxy) o un suo derivato.</a:t>
            </a:r>
            <a:endParaRPr lang="it-IT" sz="2000" dirty="0">
              <a:solidFill>
                <a:srgbClr val="0000FF"/>
              </a:solidFill>
            </a:endParaRPr>
          </a:p>
        </p:txBody>
      </p:sp>
      <p:sp>
        <p:nvSpPr>
          <p:cNvPr id="4" name="CasellaDiTesto 3"/>
          <p:cNvSpPr txBox="1"/>
          <p:nvPr/>
        </p:nvSpPr>
        <p:spPr>
          <a:xfrm>
            <a:off x="611560" y="1700808"/>
            <a:ext cx="4210576" cy="400110"/>
          </a:xfrm>
          <a:prstGeom prst="rect">
            <a:avLst/>
          </a:prstGeom>
          <a:noFill/>
        </p:spPr>
        <p:txBody>
          <a:bodyPr wrap="none" rtlCol="0">
            <a:spAutoFit/>
          </a:bodyPr>
          <a:lstStyle/>
          <a:p>
            <a:r>
              <a:rPr lang="it-IT" sz="2000" dirty="0" smtClean="0">
                <a:solidFill>
                  <a:srgbClr val="0000FF"/>
                </a:solidFill>
              </a:rPr>
              <a:t>Lo schema dell’equilibrio è il seguente:</a:t>
            </a:r>
          </a:p>
        </p:txBody>
      </p:sp>
      <p:pic>
        <p:nvPicPr>
          <p:cNvPr id="45059" name="Picture 3"/>
          <p:cNvPicPr>
            <a:picLocks noChangeAspect="1" noChangeArrowheads="1"/>
          </p:cNvPicPr>
          <p:nvPr/>
        </p:nvPicPr>
        <p:blipFill>
          <a:blip r:embed="rId5" cstate="print"/>
          <a:srcRect/>
          <a:stretch>
            <a:fillRect/>
          </a:stretch>
        </p:blipFill>
        <p:spPr bwMode="auto">
          <a:xfrm>
            <a:off x="1115616" y="2348880"/>
            <a:ext cx="6953250" cy="1724025"/>
          </a:xfrm>
          <a:prstGeom prst="rect">
            <a:avLst/>
          </a:prstGeom>
          <a:noFill/>
          <a:ln w="9525">
            <a:noFill/>
            <a:miter lim="800000"/>
            <a:headEnd/>
            <a:tailEnd/>
          </a:ln>
        </p:spPr>
      </p:pic>
      <p:sp>
        <p:nvSpPr>
          <p:cNvPr id="6" name="CasellaDiTesto 5"/>
          <p:cNvSpPr txBox="1"/>
          <p:nvPr/>
        </p:nvSpPr>
        <p:spPr>
          <a:xfrm>
            <a:off x="611560" y="4437112"/>
            <a:ext cx="7458388" cy="400110"/>
          </a:xfrm>
          <a:prstGeom prst="rect">
            <a:avLst/>
          </a:prstGeom>
          <a:noFill/>
        </p:spPr>
        <p:txBody>
          <a:bodyPr wrap="none" rtlCol="0">
            <a:spAutoFit/>
          </a:bodyPr>
          <a:lstStyle/>
          <a:p>
            <a:r>
              <a:rPr lang="it-IT" sz="2000" dirty="0" smtClean="0">
                <a:solidFill>
                  <a:srgbClr val="0000FF"/>
                </a:solidFill>
              </a:rPr>
              <a:t>Dove l’aspetto più importante è il rapporto fra le costanti di equilibrio </a:t>
            </a:r>
            <a:endParaRPr lang="it-IT" sz="2000" dirty="0">
              <a:solidFill>
                <a:srgbClr val="0000FF"/>
              </a:solidFill>
            </a:endParaRPr>
          </a:p>
        </p:txBody>
      </p:sp>
      <p:graphicFrame>
        <p:nvGraphicFramePr>
          <p:cNvPr id="7" name="Oggetto 6"/>
          <p:cNvGraphicFramePr>
            <a:graphicFrameLocks noChangeAspect="1"/>
          </p:cNvGraphicFramePr>
          <p:nvPr/>
        </p:nvGraphicFramePr>
        <p:xfrm>
          <a:off x="4139952" y="4941168"/>
          <a:ext cx="576064" cy="1152128"/>
        </p:xfrm>
        <a:graphic>
          <a:graphicData uri="http://schemas.openxmlformats.org/presentationml/2006/ole">
            <p:oleObj spid="_x0000_s45060" name="Equation" r:id="rId6" imgW="215640" imgH="431640" progId="Equation.3">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809913" y="620688"/>
            <a:ext cx="7506503" cy="518457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204913" y="985838"/>
            <a:ext cx="6734175" cy="48863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1238250" y="1147763"/>
            <a:ext cx="6667500" cy="45624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233488" y="1338263"/>
            <a:ext cx="6677025" cy="41814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3563888" y="1772816"/>
            <a:ext cx="1657350" cy="962025"/>
          </a:xfrm>
          <a:prstGeom prst="rect">
            <a:avLst/>
          </a:prstGeom>
          <a:noFill/>
          <a:ln w="9525">
            <a:noFill/>
            <a:miter lim="800000"/>
            <a:headEnd/>
            <a:tailEnd/>
          </a:ln>
        </p:spPr>
      </p:pic>
      <p:sp>
        <p:nvSpPr>
          <p:cNvPr id="3" name="CasellaDiTesto 2"/>
          <p:cNvSpPr txBox="1"/>
          <p:nvPr/>
        </p:nvSpPr>
        <p:spPr>
          <a:xfrm>
            <a:off x="323528" y="404664"/>
            <a:ext cx="8568952" cy="1200329"/>
          </a:xfrm>
          <a:prstGeom prst="rect">
            <a:avLst/>
          </a:prstGeom>
          <a:noFill/>
        </p:spPr>
        <p:txBody>
          <a:bodyPr wrap="square" rtlCol="0">
            <a:spAutoFit/>
          </a:bodyPr>
          <a:lstStyle/>
          <a:p>
            <a:r>
              <a:rPr lang="it-IT" sz="2400" dirty="0" smtClean="0">
                <a:solidFill>
                  <a:srgbClr val="0000FF"/>
                </a:solidFill>
              </a:rPr>
              <a:t>La simbologia utilizzata in chimica per indicare la struttura a catena delle molecole polimeriche, costituite da molte, </a:t>
            </a:r>
            <a:r>
              <a:rPr lang="it-IT" sz="2400" dirty="0" smtClean="0">
                <a:solidFill>
                  <a:srgbClr val="FF0000"/>
                </a:solidFill>
              </a:rPr>
              <a:t>“n”</a:t>
            </a:r>
            <a:r>
              <a:rPr lang="it-IT" sz="2400" dirty="0" smtClean="0">
                <a:solidFill>
                  <a:srgbClr val="0000FF"/>
                </a:solidFill>
              </a:rPr>
              <a:t>, unità di ripetizione, è la seguente (nell’esempio il polistirene)</a:t>
            </a:r>
            <a:r>
              <a:rPr lang="it-IT" sz="2400" dirty="0" smtClean="0">
                <a:solidFill>
                  <a:srgbClr val="6600FF"/>
                </a:solidFill>
              </a:rPr>
              <a:t>:</a:t>
            </a:r>
            <a:endParaRPr lang="en-GB" sz="2400" dirty="0">
              <a:solidFill>
                <a:srgbClr val="6600FF"/>
              </a:solidFill>
            </a:endParaRPr>
          </a:p>
        </p:txBody>
      </p:sp>
      <p:sp>
        <p:nvSpPr>
          <p:cNvPr id="4" name="CasellaDiTesto 3"/>
          <p:cNvSpPr txBox="1"/>
          <p:nvPr/>
        </p:nvSpPr>
        <p:spPr>
          <a:xfrm>
            <a:off x="344794" y="2876743"/>
            <a:ext cx="8462462" cy="1938992"/>
          </a:xfrm>
          <a:prstGeom prst="rect">
            <a:avLst/>
          </a:prstGeom>
          <a:noFill/>
        </p:spPr>
        <p:txBody>
          <a:bodyPr wrap="square" rtlCol="0">
            <a:spAutoFit/>
          </a:bodyPr>
          <a:lstStyle/>
          <a:p>
            <a:r>
              <a:rPr lang="it-IT" sz="2400" dirty="0" smtClean="0">
                <a:solidFill>
                  <a:srgbClr val="6600FF"/>
                </a:solidFill>
              </a:rPr>
              <a:t>La commissione IUPAC definisce il grado di polimerizzazione (</a:t>
            </a:r>
            <a:r>
              <a:rPr lang="it-IT" sz="2400" i="1" dirty="0" smtClean="0">
                <a:solidFill>
                  <a:srgbClr val="FF0000"/>
                </a:solidFill>
              </a:rPr>
              <a:t>X</a:t>
            </a:r>
            <a:r>
              <a:rPr lang="it-IT" sz="2400" dirty="0" smtClean="0">
                <a:solidFill>
                  <a:srgbClr val="6600FF"/>
                </a:solidFill>
              </a:rPr>
              <a:t>) come il numero di </a:t>
            </a:r>
            <a:r>
              <a:rPr lang="it-IT" sz="2400" dirty="0" err="1" smtClean="0">
                <a:solidFill>
                  <a:srgbClr val="6600FF"/>
                </a:solidFill>
              </a:rPr>
              <a:t>monomeri</a:t>
            </a:r>
            <a:r>
              <a:rPr lang="it-IT" sz="2400" dirty="0" smtClean="0">
                <a:solidFill>
                  <a:srgbClr val="6600FF"/>
                </a:solidFill>
              </a:rPr>
              <a:t> che costituisce la macromolecola. </a:t>
            </a:r>
          </a:p>
          <a:p>
            <a:r>
              <a:rPr lang="it-IT" sz="2400" dirty="0" smtClean="0">
                <a:solidFill>
                  <a:srgbClr val="6600FF"/>
                </a:solidFill>
              </a:rPr>
              <a:t>Questo non sempre coincide con il numero “n” che rappresenta la molteplicità di unità di ripetizione del polimero. </a:t>
            </a:r>
            <a:r>
              <a:rPr lang="it-IT" sz="2400" dirty="0" smtClean="0">
                <a:solidFill>
                  <a:srgbClr val="FF0000"/>
                </a:solidFill>
              </a:rPr>
              <a:t>Una unità di ripetizione può essere costituita da più </a:t>
            </a:r>
            <a:r>
              <a:rPr lang="it-IT" sz="2400" dirty="0" err="1" smtClean="0">
                <a:solidFill>
                  <a:srgbClr val="FF0000"/>
                </a:solidFill>
              </a:rPr>
              <a:t>monomeri</a:t>
            </a:r>
            <a:r>
              <a:rPr lang="it-IT" sz="2400" dirty="0" smtClean="0">
                <a:solidFill>
                  <a:srgbClr val="6600FF"/>
                </a:solidFill>
              </a:rPr>
              <a:t>:  </a:t>
            </a:r>
            <a:endParaRPr lang="en-GB" sz="2400" dirty="0">
              <a:solidFill>
                <a:srgbClr val="6600FF"/>
              </a:solidFill>
            </a:endParaRPr>
          </a:p>
        </p:txBody>
      </p:sp>
      <p:pic>
        <p:nvPicPr>
          <p:cNvPr id="51203" name="Picture 3"/>
          <p:cNvPicPr>
            <a:picLocks noChangeAspect="1" noChangeArrowheads="1"/>
          </p:cNvPicPr>
          <p:nvPr/>
        </p:nvPicPr>
        <p:blipFill>
          <a:blip r:embed="rId3" cstate="print"/>
          <a:srcRect/>
          <a:stretch>
            <a:fillRect/>
          </a:stretch>
        </p:blipFill>
        <p:spPr bwMode="auto">
          <a:xfrm>
            <a:off x="971600" y="5013176"/>
            <a:ext cx="3168955" cy="1287388"/>
          </a:xfrm>
          <a:prstGeom prst="rect">
            <a:avLst/>
          </a:prstGeom>
          <a:noFill/>
          <a:ln w="9525">
            <a:noFill/>
            <a:miter lim="800000"/>
            <a:headEnd/>
            <a:tailEnd/>
          </a:ln>
        </p:spPr>
      </p:pic>
      <p:sp>
        <p:nvSpPr>
          <p:cNvPr id="6" name="CasellaDiTesto 5"/>
          <p:cNvSpPr txBox="1"/>
          <p:nvPr/>
        </p:nvSpPr>
        <p:spPr>
          <a:xfrm>
            <a:off x="4572001" y="5229200"/>
            <a:ext cx="3672408" cy="923330"/>
          </a:xfrm>
          <a:prstGeom prst="rect">
            <a:avLst/>
          </a:prstGeom>
          <a:noFill/>
        </p:spPr>
        <p:txBody>
          <a:bodyPr wrap="square" rtlCol="0">
            <a:spAutoFit/>
          </a:bodyPr>
          <a:lstStyle/>
          <a:p>
            <a:r>
              <a:rPr lang="it-IT" dirty="0" smtClean="0">
                <a:solidFill>
                  <a:schemeClr val="accent3">
                    <a:lumMod val="50000"/>
                  </a:schemeClr>
                </a:solidFill>
              </a:rPr>
              <a:t>Nylon 6,6: unità di ripetizione</a:t>
            </a:r>
          </a:p>
          <a:p>
            <a:r>
              <a:rPr lang="it-IT" dirty="0" smtClean="0">
                <a:solidFill>
                  <a:schemeClr val="accent3">
                    <a:lumMod val="50000"/>
                  </a:schemeClr>
                </a:solidFill>
              </a:rPr>
              <a:t> costituita da una diammina ed un </a:t>
            </a:r>
            <a:r>
              <a:rPr lang="it-IT" dirty="0" err="1" smtClean="0">
                <a:solidFill>
                  <a:schemeClr val="accent3">
                    <a:lumMod val="50000"/>
                  </a:schemeClr>
                </a:solidFill>
              </a:rPr>
              <a:t>diacido</a:t>
            </a:r>
            <a:endParaRPr lang="en-GB" dirty="0">
              <a:solidFill>
                <a:schemeClr val="accent3">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683568" y="1844824"/>
            <a:ext cx="3096344" cy="2774646"/>
          </a:xfrm>
          <a:prstGeom prst="rect">
            <a:avLst/>
          </a:prstGeom>
          <a:noFill/>
          <a:ln w="9525">
            <a:noFill/>
            <a:miter lim="800000"/>
            <a:headEnd/>
            <a:tailEnd/>
          </a:ln>
        </p:spPr>
      </p:pic>
      <p:pic>
        <p:nvPicPr>
          <p:cNvPr id="20484" name="Picture 4" descr="http://upload.wikimedia.org/wikipedia/commons/0/03/Single_Polymer_Chains_AFM.jpg"/>
          <p:cNvPicPr>
            <a:picLocks noChangeAspect="1" noChangeArrowheads="1"/>
          </p:cNvPicPr>
          <p:nvPr/>
        </p:nvPicPr>
        <p:blipFill>
          <a:blip r:embed="rId3" cstate="print"/>
          <a:srcRect/>
          <a:stretch>
            <a:fillRect/>
          </a:stretch>
        </p:blipFill>
        <p:spPr bwMode="auto">
          <a:xfrm>
            <a:off x="4860032" y="1628800"/>
            <a:ext cx="3096344" cy="3096344"/>
          </a:xfrm>
          <a:prstGeom prst="rect">
            <a:avLst/>
          </a:prstGeom>
          <a:noFill/>
        </p:spPr>
      </p:pic>
      <p:sp>
        <p:nvSpPr>
          <p:cNvPr id="4" name="CasellaDiTesto 3"/>
          <p:cNvSpPr txBox="1"/>
          <p:nvPr/>
        </p:nvSpPr>
        <p:spPr>
          <a:xfrm>
            <a:off x="899592" y="5085184"/>
            <a:ext cx="7344816" cy="830997"/>
          </a:xfrm>
          <a:prstGeom prst="rect">
            <a:avLst/>
          </a:prstGeom>
          <a:noFill/>
        </p:spPr>
        <p:txBody>
          <a:bodyPr wrap="square" rtlCol="0">
            <a:spAutoFit/>
          </a:bodyPr>
          <a:lstStyle/>
          <a:p>
            <a:pPr algn="ctr"/>
            <a:r>
              <a:rPr lang="it-IT" sz="2400" b="1" dirty="0" smtClean="0">
                <a:solidFill>
                  <a:srgbClr val="C00000"/>
                </a:solidFill>
              </a:rPr>
              <a:t>Immagini di polimeri ottenute mediante microscopia a forza atomica (AFM)</a:t>
            </a:r>
            <a:endParaRPr lang="it-IT" sz="2400" b="1" dirty="0">
              <a:solidFill>
                <a:srgbClr val="C00000"/>
              </a:solidFill>
            </a:endParaRPr>
          </a:p>
        </p:txBody>
      </p:sp>
      <p:sp>
        <p:nvSpPr>
          <p:cNvPr id="5" name="CasellaDiTesto 4"/>
          <p:cNvSpPr txBox="1"/>
          <p:nvPr/>
        </p:nvSpPr>
        <p:spPr>
          <a:xfrm>
            <a:off x="1979712" y="620688"/>
            <a:ext cx="5521448" cy="523220"/>
          </a:xfrm>
          <a:prstGeom prst="rect">
            <a:avLst/>
          </a:prstGeom>
          <a:noFill/>
        </p:spPr>
        <p:txBody>
          <a:bodyPr wrap="none" rtlCol="0">
            <a:spAutoFit/>
          </a:bodyPr>
          <a:lstStyle/>
          <a:p>
            <a:r>
              <a:rPr lang="it-IT" sz="2800" b="1" dirty="0" smtClean="0">
                <a:solidFill>
                  <a:srgbClr val="0000FF"/>
                </a:solidFill>
              </a:rPr>
              <a:t>Oggi i polimeri si possono </a:t>
            </a:r>
            <a:r>
              <a:rPr lang="it-IT" sz="2800" b="1" dirty="0" smtClean="0">
                <a:solidFill>
                  <a:srgbClr val="C00000"/>
                </a:solidFill>
              </a:rPr>
              <a:t>“vedere”:</a:t>
            </a:r>
            <a:endParaRPr lang="it-IT" sz="2800" b="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044019"/>
            <a:ext cx="8280920" cy="3970318"/>
          </a:xfrm>
          <a:prstGeom prst="rect">
            <a:avLst/>
          </a:prstGeom>
        </p:spPr>
        <p:txBody>
          <a:bodyPr wrap="square">
            <a:spAutoFit/>
          </a:bodyPr>
          <a:lstStyle/>
          <a:p>
            <a:pPr algn="just"/>
            <a:r>
              <a:rPr lang="it-IT" sz="2000" dirty="0">
                <a:solidFill>
                  <a:srgbClr val="0000FF"/>
                </a:solidFill>
              </a:rPr>
              <a:t>Le macromolecole polimeriche </a:t>
            </a:r>
            <a:r>
              <a:rPr lang="it-IT" sz="2000" dirty="0" smtClean="0">
                <a:solidFill>
                  <a:srgbClr val="0000FF"/>
                </a:solidFill>
              </a:rPr>
              <a:t>si ottengono da “monomeri”,  caratterizzati da uno o più doppi legami </a:t>
            </a:r>
            <a:r>
              <a:rPr lang="it-IT" sz="2000" dirty="0">
                <a:solidFill>
                  <a:srgbClr val="0000FF"/>
                </a:solidFill>
              </a:rPr>
              <a:t>oppure due o più gruppi funzionali in grado di reagire fra di </a:t>
            </a:r>
            <a:r>
              <a:rPr lang="it-IT" sz="2000" dirty="0" smtClean="0">
                <a:solidFill>
                  <a:srgbClr val="0000FF"/>
                </a:solidFill>
              </a:rPr>
              <a:t>loro.</a:t>
            </a:r>
          </a:p>
          <a:p>
            <a:pPr algn="just"/>
            <a:endParaRPr lang="it-IT" sz="2000" dirty="0">
              <a:solidFill>
                <a:srgbClr val="0000FF"/>
              </a:solidFill>
            </a:endParaRPr>
          </a:p>
          <a:p>
            <a:pPr algn="just"/>
            <a:r>
              <a:rPr lang="it-IT" sz="2000" dirty="0" smtClean="0">
                <a:solidFill>
                  <a:srgbClr val="0000FF"/>
                </a:solidFill>
              </a:rPr>
              <a:t>Per  indicare </a:t>
            </a:r>
            <a:r>
              <a:rPr lang="it-IT" sz="2000" dirty="0">
                <a:solidFill>
                  <a:srgbClr val="0000FF"/>
                </a:solidFill>
              </a:rPr>
              <a:t>il numero di legami che l’unità strutturale può formare si </a:t>
            </a:r>
            <a:r>
              <a:rPr lang="it-IT" sz="2000" dirty="0" smtClean="0">
                <a:solidFill>
                  <a:srgbClr val="0000FF"/>
                </a:solidFill>
              </a:rPr>
              <a:t>definisce la </a:t>
            </a:r>
            <a:r>
              <a:rPr lang="it-IT" sz="2000" i="1" dirty="0">
                <a:solidFill>
                  <a:srgbClr val="0000FF"/>
                </a:solidFill>
              </a:rPr>
              <a:t>funzionalità</a:t>
            </a:r>
            <a:r>
              <a:rPr lang="it-IT" sz="2000" dirty="0">
                <a:solidFill>
                  <a:srgbClr val="0000FF"/>
                </a:solidFill>
              </a:rPr>
              <a:t> </a:t>
            </a:r>
            <a:r>
              <a:rPr lang="it-IT" sz="2000" dirty="0" smtClean="0">
                <a:solidFill>
                  <a:srgbClr val="0000FF"/>
                </a:solidFill>
              </a:rPr>
              <a:t>del monomero  (</a:t>
            </a:r>
            <a:r>
              <a:rPr lang="it-IT" sz="2000" b="1" i="1" dirty="0" smtClean="0">
                <a:solidFill>
                  <a:srgbClr val="FF0000"/>
                </a:solidFill>
              </a:rPr>
              <a:t>f</a:t>
            </a:r>
            <a:r>
              <a:rPr lang="it-IT" sz="2000" dirty="0" smtClean="0">
                <a:solidFill>
                  <a:srgbClr val="0000FF"/>
                </a:solidFill>
              </a:rPr>
              <a:t>).</a:t>
            </a:r>
          </a:p>
          <a:p>
            <a:pPr algn="just"/>
            <a:endParaRPr lang="it-IT" sz="2000" dirty="0">
              <a:solidFill>
                <a:srgbClr val="0000FF"/>
              </a:solidFill>
            </a:endParaRPr>
          </a:p>
          <a:p>
            <a:pPr algn="just"/>
            <a:r>
              <a:rPr lang="it-IT" sz="2000" dirty="0" smtClean="0">
                <a:solidFill>
                  <a:srgbClr val="0000FF"/>
                </a:solidFill>
              </a:rPr>
              <a:t>Se </a:t>
            </a:r>
            <a:r>
              <a:rPr lang="it-IT" sz="2000" dirty="0">
                <a:solidFill>
                  <a:srgbClr val="0000FF"/>
                </a:solidFill>
              </a:rPr>
              <a:t>un monomero ha funzionalità </a:t>
            </a:r>
            <a:r>
              <a:rPr lang="it-IT" sz="2000" dirty="0" smtClean="0">
                <a:solidFill>
                  <a:srgbClr val="0000FF"/>
                </a:solidFill>
              </a:rPr>
              <a:t> </a:t>
            </a:r>
            <a:r>
              <a:rPr lang="it-IT" sz="2000" b="1" i="1" dirty="0" smtClean="0">
                <a:solidFill>
                  <a:srgbClr val="FF0000"/>
                </a:solidFill>
              </a:rPr>
              <a:t>f </a:t>
            </a:r>
            <a:r>
              <a:rPr lang="it-IT" sz="2000" b="1" i="1" dirty="0">
                <a:solidFill>
                  <a:srgbClr val="FF0000"/>
                </a:solidFill>
              </a:rPr>
              <a:t>= 2</a:t>
            </a:r>
            <a:r>
              <a:rPr lang="it-IT" sz="2000" dirty="0" smtClean="0">
                <a:solidFill>
                  <a:srgbClr val="0000FF"/>
                </a:solidFill>
              </a:rPr>
              <a:t>,  </a:t>
            </a:r>
            <a:r>
              <a:rPr lang="it-IT" sz="2000" dirty="0">
                <a:solidFill>
                  <a:srgbClr val="0000FF"/>
                </a:solidFill>
              </a:rPr>
              <a:t>il </a:t>
            </a:r>
            <a:r>
              <a:rPr lang="it-IT" sz="2000" dirty="0" smtClean="0">
                <a:solidFill>
                  <a:srgbClr val="0000FF"/>
                </a:solidFill>
              </a:rPr>
              <a:t>polimero risultante </a:t>
            </a:r>
            <a:r>
              <a:rPr lang="it-IT" sz="2000" dirty="0">
                <a:solidFill>
                  <a:srgbClr val="0000FF"/>
                </a:solidFill>
              </a:rPr>
              <a:t>avrà una struttura lineare</a:t>
            </a:r>
            <a:r>
              <a:rPr lang="it-IT" sz="2000" dirty="0" smtClean="0">
                <a:solidFill>
                  <a:srgbClr val="0000FF"/>
                </a:solidFill>
              </a:rPr>
              <a:t>.</a:t>
            </a:r>
          </a:p>
          <a:p>
            <a:pPr algn="just"/>
            <a:endParaRPr lang="it-IT" sz="2000" dirty="0" smtClean="0">
              <a:solidFill>
                <a:srgbClr val="0000FF"/>
              </a:solidFill>
            </a:endParaRPr>
          </a:p>
          <a:p>
            <a:pPr algn="ctr"/>
            <a:r>
              <a:rPr lang="it-IT" sz="3200" b="1" i="1" dirty="0" smtClean="0">
                <a:solidFill>
                  <a:srgbClr val="C00000"/>
                </a:solidFill>
              </a:rPr>
              <a:t>-[-CHR-CHR’-]</a:t>
            </a:r>
            <a:r>
              <a:rPr lang="it-IT" sz="3200" b="1" i="1" baseline="-25000" dirty="0" smtClean="0">
                <a:solidFill>
                  <a:srgbClr val="C00000"/>
                </a:solidFill>
              </a:rPr>
              <a:t>n</a:t>
            </a:r>
          </a:p>
          <a:p>
            <a:pPr algn="just"/>
            <a:endParaRPr lang="it-IT" sz="2000"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ilpi.com/msds/gifs/polyethylene.gif"/>
          <p:cNvPicPr>
            <a:picLocks noChangeAspect="1" noChangeArrowheads="1"/>
          </p:cNvPicPr>
          <p:nvPr/>
        </p:nvPicPr>
        <p:blipFill>
          <a:blip r:embed="rId2" cstate="print"/>
          <a:srcRect/>
          <a:stretch>
            <a:fillRect/>
          </a:stretch>
        </p:blipFill>
        <p:spPr bwMode="auto">
          <a:xfrm>
            <a:off x="1835431" y="1891864"/>
            <a:ext cx="5400600" cy="1264263"/>
          </a:xfrm>
          <a:prstGeom prst="rect">
            <a:avLst/>
          </a:prstGeom>
          <a:noFill/>
        </p:spPr>
      </p:pic>
      <p:sp>
        <p:nvSpPr>
          <p:cNvPr id="3" name="Rettangolo 2"/>
          <p:cNvSpPr/>
          <p:nvPr/>
        </p:nvSpPr>
        <p:spPr>
          <a:xfrm>
            <a:off x="395269" y="260648"/>
            <a:ext cx="8352928" cy="1631216"/>
          </a:xfrm>
          <a:prstGeom prst="rect">
            <a:avLst/>
          </a:prstGeom>
        </p:spPr>
        <p:txBody>
          <a:bodyPr wrap="square">
            <a:spAutoFit/>
          </a:bodyPr>
          <a:lstStyle/>
          <a:p>
            <a:pPr algn="just"/>
            <a:r>
              <a:rPr lang="it-IT" sz="2000" dirty="0">
                <a:solidFill>
                  <a:srgbClr val="0000FF"/>
                </a:solidFill>
              </a:rPr>
              <a:t>Nel caso </a:t>
            </a:r>
            <a:r>
              <a:rPr lang="it-IT" sz="2000" dirty="0" smtClean="0">
                <a:solidFill>
                  <a:srgbClr val="0000FF"/>
                </a:solidFill>
              </a:rPr>
              <a:t>di </a:t>
            </a:r>
            <a:r>
              <a:rPr lang="it-IT" sz="2000" dirty="0" err="1">
                <a:solidFill>
                  <a:srgbClr val="0000FF"/>
                </a:solidFill>
              </a:rPr>
              <a:t>monomeri</a:t>
            </a:r>
            <a:r>
              <a:rPr lang="it-IT" sz="2000" dirty="0">
                <a:solidFill>
                  <a:srgbClr val="0000FF"/>
                </a:solidFill>
              </a:rPr>
              <a:t> con un solo doppio legame, l’apertura di </a:t>
            </a:r>
            <a:r>
              <a:rPr lang="it-IT" sz="2000" dirty="0" smtClean="0">
                <a:solidFill>
                  <a:srgbClr val="0000FF"/>
                </a:solidFill>
              </a:rPr>
              <a:t>questo può </a:t>
            </a:r>
            <a:r>
              <a:rPr lang="it-IT" sz="2000" dirty="0">
                <a:solidFill>
                  <a:srgbClr val="0000FF"/>
                </a:solidFill>
              </a:rPr>
              <a:t>avvenire omoliticamente, con formazione </a:t>
            </a:r>
            <a:r>
              <a:rPr lang="it-IT" sz="2000" dirty="0" smtClean="0">
                <a:solidFill>
                  <a:srgbClr val="0000FF"/>
                </a:solidFill>
              </a:rPr>
              <a:t>di </a:t>
            </a:r>
            <a:r>
              <a:rPr lang="it-IT" sz="2000" dirty="0" err="1" smtClean="0">
                <a:solidFill>
                  <a:srgbClr val="0000FF"/>
                </a:solidFill>
              </a:rPr>
              <a:t>carboradicali</a:t>
            </a:r>
            <a:r>
              <a:rPr lang="it-IT" sz="2000" dirty="0" smtClean="0">
                <a:solidFill>
                  <a:srgbClr val="0000FF"/>
                </a:solidFill>
              </a:rPr>
              <a:t>, oppure </a:t>
            </a:r>
            <a:r>
              <a:rPr lang="it-IT" sz="2000" dirty="0" err="1">
                <a:solidFill>
                  <a:srgbClr val="0000FF"/>
                </a:solidFill>
              </a:rPr>
              <a:t>eteroliticamente</a:t>
            </a:r>
            <a:r>
              <a:rPr lang="it-IT" sz="2000" dirty="0">
                <a:solidFill>
                  <a:srgbClr val="0000FF"/>
                </a:solidFill>
              </a:rPr>
              <a:t> per dare un </a:t>
            </a:r>
            <a:r>
              <a:rPr lang="it-IT" sz="2000" dirty="0" err="1">
                <a:solidFill>
                  <a:srgbClr val="0000FF"/>
                </a:solidFill>
              </a:rPr>
              <a:t>carbocatione</a:t>
            </a:r>
            <a:r>
              <a:rPr lang="it-IT" sz="2000" dirty="0">
                <a:solidFill>
                  <a:srgbClr val="0000FF"/>
                </a:solidFill>
              </a:rPr>
              <a:t> ed un </a:t>
            </a:r>
            <a:r>
              <a:rPr lang="it-IT" sz="2000" dirty="0" err="1" smtClean="0">
                <a:solidFill>
                  <a:srgbClr val="0000FF"/>
                </a:solidFill>
              </a:rPr>
              <a:t>carbanione</a:t>
            </a:r>
            <a:r>
              <a:rPr lang="it-IT" sz="2000" dirty="0" smtClean="0">
                <a:solidFill>
                  <a:srgbClr val="0000FF"/>
                </a:solidFill>
              </a:rPr>
              <a:t>.</a:t>
            </a:r>
          </a:p>
          <a:p>
            <a:pPr algn="just"/>
            <a:endParaRPr lang="it-IT" sz="2000" dirty="0" smtClean="0">
              <a:solidFill>
                <a:srgbClr val="0000FF"/>
              </a:solidFill>
            </a:endParaRPr>
          </a:p>
          <a:p>
            <a:pPr algn="just"/>
            <a:r>
              <a:rPr lang="it-IT" sz="2000" dirty="0" smtClean="0">
                <a:solidFill>
                  <a:srgbClr val="0000FF"/>
                </a:solidFill>
              </a:rPr>
              <a:t>Il risultato è </a:t>
            </a:r>
            <a:r>
              <a:rPr lang="it-IT" sz="2000" dirty="0">
                <a:solidFill>
                  <a:srgbClr val="0000FF"/>
                </a:solidFill>
              </a:rPr>
              <a:t>che molte molecole </a:t>
            </a:r>
            <a:r>
              <a:rPr lang="it-IT" sz="2000" dirty="0" smtClean="0">
                <a:solidFill>
                  <a:srgbClr val="0000FF"/>
                </a:solidFill>
              </a:rPr>
              <a:t>possono concatenarsi con </a:t>
            </a:r>
            <a:r>
              <a:rPr lang="it-IT" sz="2000" dirty="0">
                <a:solidFill>
                  <a:srgbClr val="0000FF"/>
                </a:solidFill>
              </a:rPr>
              <a:t>legami </a:t>
            </a:r>
            <a:r>
              <a:rPr lang="it-IT" sz="2000" dirty="0" smtClean="0">
                <a:solidFill>
                  <a:srgbClr val="0000FF"/>
                </a:solidFill>
              </a:rPr>
              <a:t>covalenti.</a:t>
            </a:r>
            <a:endParaRPr lang="it-IT" sz="2000" dirty="0">
              <a:solidFill>
                <a:srgbClr val="0000FF"/>
              </a:solidFill>
            </a:endParaRPr>
          </a:p>
        </p:txBody>
      </p:sp>
      <p:pic>
        <p:nvPicPr>
          <p:cNvPr id="21508" name="Picture 4" descr="http://chemwiki.ucdavis.edu/@api/deki/files/11278/=image044.png"/>
          <p:cNvPicPr>
            <a:picLocks noChangeAspect="1" noChangeArrowheads="1"/>
          </p:cNvPicPr>
          <p:nvPr/>
        </p:nvPicPr>
        <p:blipFill>
          <a:blip r:embed="rId3" cstate="print"/>
          <a:srcRect/>
          <a:stretch>
            <a:fillRect/>
          </a:stretch>
        </p:blipFill>
        <p:spPr bwMode="auto">
          <a:xfrm>
            <a:off x="1030447" y="3212976"/>
            <a:ext cx="7171352" cy="3429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404664"/>
            <a:ext cx="8064896" cy="4031873"/>
          </a:xfrm>
          <a:prstGeom prst="rect">
            <a:avLst/>
          </a:prstGeom>
        </p:spPr>
        <p:txBody>
          <a:bodyPr wrap="square">
            <a:spAutoFit/>
          </a:bodyPr>
          <a:lstStyle/>
          <a:p>
            <a:r>
              <a:rPr lang="it-IT" sz="2000" dirty="0" smtClean="0">
                <a:solidFill>
                  <a:srgbClr val="0000FF"/>
                </a:solidFill>
              </a:rPr>
              <a:t>Consideriamo il </a:t>
            </a:r>
            <a:r>
              <a:rPr lang="it-IT" sz="2000" b="1" i="1" dirty="0" smtClean="0">
                <a:solidFill>
                  <a:srgbClr val="C00000"/>
                </a:solidFill>
              </a:rPr>
              <a:t>butadiene</a:t>
            </a:r>
            <a:r>
              <a:rPr lang="it-IT" sz="2000" dirty="0" smtClean="0">
                <a:solidFill>
                  <a:srgbClr val="0000FF"/>
                </a:solidFill>
              </a:rPr>
              <a:t>: </a:t>
            </a:r>
          </a:p>
          <a:p>
            <a:endParaRPr lang="it-IT" sz="2000" dirty="0" smtClean="0">
              <a:solidFill>
                <a:srgbClr val="0000FF"/>
              </a:solidFill>
            </a:endParaRPr>
          </a:p>
          <a:p>
            <a:endParaRPr lang="it-IT" sz="2000" dirty="0" smtClean="0">
              <a:solidFill>
                <a:srgbClr val="0000FF"/>
              </a:solidFill>
            </a:endParaRPr>
          </a:p>
          <a:p>
            <a:endParaRPr lang="it-IT" sz="2000" dirty="0" smtClean="0">
              <a:solidFill>
                <a:srgbClr val="0000FF"/>
              </a:solidFill>
            </a:endParaRPr>
          </a:p>
          <a:p>
            <a:endParaRPr lang="it-IT" sz="2000" dirty="0" smtClean="0">
              <a:solidFill>
                <a:srgbClr val="0000FF"/>
              </a:solidFill>
            </a:endParaRPr>
          </a:p>
          <a:p>
            <a:r>
              <a:rPr lang="it-IT" sz="2000" dirty="0" smtClean="0">
                <a:solidFill>
                  <a:srgbClr val="0000FF"/>
                </a:solidFill>
              </a:rPr>
              <a:t>Si può aprire solo il doppio legame 1- 2 e il concatenamento avviene fra queste posizioni.</a:t>
            </a:r>
          </a:p>
          <a:p>
            <a:endParaRPr lang="it-IT" sz="2000" dirty="0" smtClean="0">
              <a:solidFill>
                <a:srgbClr val="0000FF"/>
              </a:solidFill>
            </a:endParaRPr>
          </a:p>
          <a:p>
            <a:r>
              <a:rPr lang="it-IT" sz="2000" dirty="0" smtClean="0">
                <a:solidFill>
                  <a:srgbClr val="0000FF"/>
                </a:solidFill>
              </a:rPr>
              <a:t>Oppure si aprono entrambi i doppi legami e, per effetto della coniugazione, il concatenamento avviene in 1,4.</a:t>
            </a:r>
          </a:p>
          <a:p>
            <a:endParaRPr lang="it-IT" sz="2000" dirty="0" smtClean="0">
              <a:solidFill>
                <a:srgbClr val="0000FF"/>
              </a:solidFill>
            </a:endParaRPr>
          </a:p>
          <a:p>
            <a:endParaRPr lang="it-IT" sz="2000" i="1" dirty="0" smtClean="0">
              <a:solidFill>
                <a:srgbClr val="0000FF"/>
              </a:solidFill>
            </a:endParaRPr>
          </a:p>
          <a:p>
            <a:r>
              <a:rPr lang="it-IT" sz="1600" b="1" i="1" dirty="0" smtClean="0">
                <a:solidFill>
                  <a:srgbClr val="C00000"/>
                </a:solidFill>
              </a:rPr>
              <a:t>Concatenamento 1,4                                                                                              Concatenamento 1,2 </a:t>
            </a:r>
            <a:endParaRPr lang="it-IT" sz="1600" b="1" dirty="0">
              <a:solidFill>
                <a:srgbClr val="C00000"/>
              </a:solidFill>
            </a:endParaRPr>
          </a:p>
        </p:txBody>
      </p:sp>
      <p:pic>
        <p:nvPicPr>
          <p:cNvPr id="1028" name="Picture 4" descr="http://www.bridgestonetrucktires.com/us_eng/real/magazines/ra_v12_i2/images/RAv12i2_demand_butadiene.jpg"/>
          <p:cNvPicPr>
            <a:picLocks noChangeAspect="1" noChangeArrowheads="1"/>
          </p:cNvPicPr>
          <p:nvPr/>
        </p:nvPicPr>
        <p:blipFill>
          <a:blip r:embed="rId2" cstate="print"/>
          <a:srcRect/>
          <a:stretch>
            <a:fillRect/>
          </a:stretch>
        </p:blipFill>
        <p:spPr bwMode="auto">
          <a:xfrm>
            <a:off x="4139952" y="404664"/>
            <a:ext cx="1905000" cy="1371601"/>
          </a:xfrm>
          <a:prstGeom prst="rect">
            <a:avLst/>
          </a:prstGeom>
          <a:noFill/>
        </p:spPr>
      </p:pic>
      <p:pic>
        <p:nvPicPr>
          <p:cNvPr id="1031" name="Picture 7"/>
          <p:cNvPicPr>
            <a:picLocks noChangeAspect="1" noChangeArrowheads="1"/>
          </p:cNvPicPr>
          <p:nvPr/>
        </p:nvPicPr>
        <p:blipFill>
          <a:blip r:embed="rId3" cstate="print"/>
          <a:srcRect/>
          <a:stretch>
            <a:fillRect/>
          </a:stretch>
        </p:blipFill>
        <p:spPr bwMode="auto">
          <a:xfrm>
            <a:off x="3131840" y="3771875"/>
            <a:ext cx="3495675" cy="1457325"/>
          </a:xfrm>
          <a:prstGeom prst="rect">
            <a:avLst/>
          </a:prstGeom>
          <a:noFill/>
          <a:ln w="9525">
            <a:noFill/>
            <a:miter lim="800000"/>
            <a:headEnd/>
            <a:tailEnd/>
          </a:ln>
        </p:spPr>
      </p:pic>
      <p:sp>
        <p:nvSpPr>
          <p:cNvPr id="7" name="Rettangolo 6"/>
          <p:cNvSpPr/>
          <p:nvPr/>
        </p:nvSpPr>
        <p:spPr>
          <a:xfrm>
            <a:off x="899592" y="5365665"/>
            <a:ext cx="7920880" cy="1015663"/>
          </a:xfrm>
          <a:prstGeom prst="rect">
            <a:avLst/>
          </a:prstGeom>
        </p:spPr>
        <p:txBody>
          <a:bodyPr wrap="square">
            <a:spAutoFit/>
          </a:bodyPr>
          <a:lstStyle/>
          <a:p>
            <a:r>
              <a:rPr lang="it-IT" sz="2000" dirty="0" smtClean="0">
                <a:solidFill>
                  <a:srgbClr val="0000FF"/>
                </a:solidFill>
              </a:rPr>
              <a:t>Non è preferito l’uno o l’altro tipo di concatenamento; il prodotto che si ottiene </a:t>
            </a:r>
            <a:r>
              <a:rPr lang="it-IT" sz="2000" u="sng" dirty="0" smtClean="0">
                <a:solidFill>
                  <a:srgbClr val="0000FF"/>
                </a:solidFill>
              </a:rPr>
              <a:t>senza controllare in modo specifico la reazione </a:t>
            </a:r>
            <a:r>
              <a:rPr lang="it-IT" sz="2000" dirty="0" smtClean="0">
                <a:solidFill>
                  <a:srgbClr val="0000FF"/>
                </a:solidFill>
              </a:rPr>
              <a:t> presenta, lungo la catena, una successione casuale delle due unità.</a:t>
            </a:r>
            <a:endParaRPr lang="it-IT" sz="2000" dirty="0">
              <a:solidFill>
                <a:srgbClr val="0000FF"/>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Words>2659</Words>
  <Application>Microsoft Office PowerPoint</Application>
  <PresentationFormat>Presentazione su schermo (4:3)</PresentationFormat>
  <Paragraphs>232</Paragraphs>
  <Slides>44</Slides>
  <Notes>1</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44</vt:i4>
      </vt:variant>
    </vt:vector>
  </HeadingPairs>
  <TitlesOfParts>
    <vt:vector size="47" baseType="lpstr">
      <vt:lpstr>Tema di Office</vt:lpstr>
      <vt:lpstr>Equazione</vt:lpstr>
      <vt:lpstr>Equation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vector>
  </TitlesOfParts>
  <Company>Università degli Studi di Trieste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DELLE MACROMOLECOLE</dc:title>
  <dc:creator>Rizzo</dc:creator>
  <cp:lastModifiedBy>Rizzo</cp:lastModifiedBy>
  <cp:revision>127</cp:revision>
  <dcterms:created xsi:type="dcterms:W3CDTF">2013-03-06T13:40:11Z</dcterms:created>
  <dcterms:modified xsi:type="dcterms:W3CDTF">2015-09-17T10:14:33Z</dcterms:modified>
</cp:coreProperties>
</file>