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60" r:id="rId3"/>
    <p:sldId id="261" r:id="rId4"/>
    <p:sldId id="262" r:id="rId5"/>
    <p:sldId id="263" r:id="rId6"/>
    <p:sldId id="259" r:id="rId7"/>
    <p:sldId id="264" r:id="rId8"/>
    <p:sldId id="265" r:id="rId9"/>
    <p:sldId id="266" r:id="rId10"/>
    <p:sldId id="268" r:id="rId11"/>
    <p:sldId id="267" r:id="rId12"/>
    <p:sldId id="269" r:id="rId13"/>
    <p:sldId id="257" r:id="rId14"/>
    <p:sldId id="258" r:id="rId15"/>
    <p:sldId id="270" r:id="rId16"/>
    <p:sldId id="271"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31/03/2015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9D355-16BD-4E45-BD9A-5EA878CF7CBD}" type="datetimeFigureOut">
              <a:rPr lang="it-IT" smtClean="0"/>
              <a:pPr/>
              <a:t>31/03/2015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Audio </a:t>
            </a:r>
            <a:r>
              <a:rPr lang="it-IT" dirty="0" err="1" smtClean="0"/>
              <a:t>description</a:t>
            </a:r>
            <a:endParaRPr lang="it-IT" dirty="0"/>
          </a:p>
        </p:txBody>
      </p:sp>
      <p:sp>
        <p:nvSpPr>
          <p:cNvPr id="3" name="Sottotitolo 2"/>
          <p:cNvSpPr>
            <a:spLocks noGrp="1"/>
          </p:cNvSpPr>
          <p:nvPr>
            <p:ph type="subTitle" idx="1"/>
          </p:nvPr>
        </p:nvSpPr>
        <p:spPr/>
        <p:txBody>
          <a:bodyPr/>
          <a:lstStyle/>
          <a:p>
            <a:r>
              <a:rPr lang="it-IT" dirty="0" smtClean="0"/>
              <a:t>Legal situation</a:t>
            </a:r>
            <a:endParaRPr lang="it-IT" dirty="0"/>
          </a:p>
        </p:txBody>
      </p:sp>
    </p:spTree>
    <p:extLst>
      <p:ext uri="{BB962C8B-B14F-4D97-AF65-F5344CB8AC3E}">
        <p14:creationId xmlns:p14="http://schemas.microsoft.com/office/powerpoint/2010/main" xmlns="" val="861902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Reliability</a:t>
            </a:r>
            <a:endParaRPr lang="it-IT" dirty="0"/>
          </a:p>
        </p:txBody>
      </p:sp>
      <p:sp>
        <p:nvSpPr>
          <p:cNvPr id="3" name="Segnaposto contenuto 2"/>
          <p:cNvSpPr>
            <a:spLocks noGrp="1"/>
          </p:cNvSpPr>
          <p:nvPr>
            <p:ph idx="1"/>
          </p:nvPr>
        </p:nvSpPr>
        <p:spPr/>
        <p:txBody>
          <a:bodyPr/>
          <a:lstStyle/>
          <a:p>
            <a:r>
              <a:rPr lang="de-DE" dirty="0" err="1"/>
              <a:t>It</a:t>
            </a:r>
            <a:r>
              <a:rPr lang="de-DE" dirty="0"/>
              <a:t> </a:t>
            </a:r>
            <a:r>
              <a:rPr lang="de-DE" dirty="0" err="1"/>
              <a:t>has</a:t>
            </a:r>
            <a:r>
              <a:rPr lang="de-DE" dirty="0"/>
              <a:t> </a:t>
            </a:r>
            <a:r>
              <a:rPr lang="de-DE" dirty="0" err="1"/>
              <a:t>proved</a:t>
            </a:r>
            <a:r>
              <a:rPr lang="de-DE" dirty="0"/>
              <a:t> </a:t>
            </a:r>
            <a:r>
              <a:rPr lang="de-DE" dirty="0" err="1"/>
              <a:t>to</a:t>
            </a:r>
            <a:r>
              <a:rPr lang="de-DE" dirty="0"/>
              <a:t> </a:t>
            </a:r>
            <a:r>
              <a:rPr lang="de-DE" dirty="0" err="1"/>
              <a:t>be</a:t>
            </a:r>
            <a:r>
              <a:rPr lang="de-DE" dirty="0"/>
              <a:t> </a:t>
            </a:r>
            <a:r>
              <a:rPr lang="de-DE" dirty="0" err="1"/>
              <a:t>difficult</a:t>
            </a:r>
            <a:r>
              <a:rPr lang="de-DE" dirty="0"/>
              <a:t> </a:t>
            </a:r>
            <a:r>
              <a:rPr lang="de-DE" dirty="0" err="1"/>
              <a:t>for</a:t>
            </a:r>
            <a:r>
              <a:rPr lang="de-DE" dirty="0"/>
              <a:t> </a:t>
            </a:r>
            <a:r>
              <a:rPr lang="de-DE" dirty="0" err="1"/>
              <a:t>each</a:t>
            </a:r>
            <a:r>
              <a:rPr lang="de-DE" dirty="0"/>
              <a:t> </a:t>
            </a:r>
            <a:r>
              <a:rPr lang="de-DE" dirty="0" err="1"/>
              <a:t>of</a:t>
            </a:r>
            <a:r>
              <a:rPr lang="de-DE" dirty="0"/>
              <a:t> </a:t>
            </a:r>
            <a:r>
              <a:rPr lang="de-DE" dirty="0" err="1"/>
              <a:t>the</a:t>
            </a:r>
            <a:r>
              <a:rPr lang="de-DE" dirty="0"/>
              <a:t> </a:t>
            </a:r>
            <a:r>
              <a:rPr lang="de-DE" dirty="0" err="1"/>
              <a:t>participating</a:t>
            </a:r>
            <a:r>
              <a:rPr lang="de-DE" dirty="0"/>
              <a:t> countries </a:t>
            </a:r>
            <a:r>
              <a:rPr lang="de-DE" dirty="0" err="1"/>
              <a:t>to</a:t>
            </a:r>
            <a:r>
              <a:rPr lang="de-DE" dirty="0"/>
              <a:t> </a:t>
            </a:r>
            <a:r>
              <a:rPr lang="de-DE" dirty="0" err="1"/>
              <a:t>obtain</a:t>
            </a:r>
            <a:r>
              <a:rPr lang="de-DE" dirty="0"/>
              <a:t> </a:t>
            </a:r>
            <a:r>
              <a:rPr lang="de-DE" dirty="0" err="1"/>
              <a:t>current</a:t>
            </a:r>
            <a:r>
              <a:rPr lang="de-DE" dirty="0"/>
              <a:t>, </a:t>
            </a:r>
            <a:r>
              <a:rPr lang="de-DE" dirty="0" err="1"/>
              <a:t>public</a:t>
            </a:r>
            <a:r>
              <a:rPr lang="de-DE" dirty="0"/>
              <a:t>, </a:t>
            </a:r>
            <a:r>
              <a:rPr lang="de-DE" dirty="0" err="1"/>
              <a:t>reliable</a:t>
            </a:r>
            <a:r>
              <a:rPr lang="de-DE" dirty="0"/>
              <a:t> </a:t>
            </a:r>
            <a:r>
              <a:rPr lang="de-DE" dirty="0" err="1"/>
              <a:t>figures</a:t>
            </a:r>
            <a:r>
              <a:rPr lang="de-DE" dirty="0"/>
              <a:t> </a:t>
            </a:r>
            <a:r>
              <a:rPr lang="de-DE" dirty="0" err="1"/>
              <a:t>about</a:t>
            </a:r>
            <a:r>
              <a:rPr lang="de-DE" dirty="0"/>
              <a:t> blind </a:t>
            </a:r>
            <a:r>
              <a:rPr lang="de-DE" dirty="0" err="1"/>
              <a:t>and</a:t>
            </a:r>
            <a:r>
              <a:rPr lang="de-DE" dirty="0"/>
              <a:t> </a:t>
            </a:r>
            <a:r>
              <a:rPr lang="de-DE" dirty="0" err="1"/>
              <a:t>visually</a:t>
            </a:r>
            <a:r>
              <a:rPr lang="de-DE" dirty="0"/>
              <a:t> </a:t>
            </a:r>
            <a:r>
              <a:rPr lang="de-DE" dirty="0" err="1"/>
              <a:t>impaired</a:t>
            </a:r>
            <a:r>
              <a:rPr lang="de-DE" dirty="0"/>
              <a:t> </a:t>
            </a:r>
            <a:r>
              <a:rPr lang="de-DE" dirty="0" err="1"/>
              <a:t>people</a:t>
            </a:r>
            <a:r>
              <a:rPr lang="de-DE" dirty="0"/>
              <a:t>. </a:t>
            </a:r>
            <a:r>
              <a:rPr lang="de-DE" dirty="0" err="1"/>
              <a:t>Some</a:t>
            </a:r>
            <a:r>
              <a:rPr lang="de-DE" dirty="0"/>
              <a:t> </a:t>
            </a:r>
            <a:r>
              <a:rPr lang="de-DE" dirty="0" err="1"/>
              <a:t>figures</a:t>
            </a:r>
            <a:r>
              <a:rPr lang="de-DE" dirty="0"/>
              <a:t>, </a:t>
            </a:r>
            <a:r>
              <a:rPr lang="de-DE" dirty="0" err="1"/>
              <a:t>provided</a:t>
            </a:r>
            <a:r>
              <a:rPr lang="de-DE" dirty="0"/>
              <a:t> </a:t>
            </a:r>
            <a:r>
              <a:rPr lang="de-DE" dirty="0" err="1"/>
              <a:t>by</a:t>
            </a:r>
            <a:r>
              <a:rPr lang="de-DE" dirty="0"/>
              <a:t> </a:t>
            </a:r>
            <a:r>
              <a:rPr lang="de-DE" dirty="0" err="1"/>
              <a:t>various</a:t>
            </a:r>
            <a:r>
              <a:rPr lang="de-DE" dirty="0"/>
              <a:t> national </a:t>
            </a:r>
            <a:r>
              <a:rPr lang="de-DE" dirty="0" err="1"/>
              <a:t>institutions</a:t>
            </a:r>
            <a:r>
              <a:rPr lang="de-DE" dirty="0"/>
              <a:t> </a:t>
            </a:r>
            <a:r>
              <a:rPr lang="de-DE" dirty="0" err="1"/>
              <a:t>and</a:t>
            </a:r>
            <a:r>
              <a:rPr lang="de-DE" dirty="0"/>
              <a:t> </a:t>
            </a:r>
            <a:r>
              <a:rPr lang="de-DE" dirty="0" err="1"/>
              <a:t>the</a:t>
            </a:r>
            <a:r>
              <a:rPr lang="de-DE" dirty="0"/>
              <a:t> national </a:t>
            </a:r>
            <a:r>
              <a:rPr lang="de-DE" dirty="0" err="1"/>
              <a:t>organisations</a:t>
            </a:r>
            <a:r>
              <a:rPr lang="de-DE" dirty="0"/>
              <a:t> </a:t>
            </a:r>
            <a:r>
              <a:rPr lang="de-DE" dirty="0" err="1"/>
              <a:t>for</a:t>
            </a:r>
            <a:r>
              <a:rPr lang="de-DE" dirty="0"/>
              <a:t> </a:t>
            </a:r>
            <a:r>
              <a:rPr lang="de-DE" dirty="0" err="1"/>
              <a:t>the</a:t>
            </a:r>
            <a:r>
              <a:rPr lang="de-DE" dirty="0"/>
              <a:t> blind </a:t>
            </a:r>
            <a:r>
              <a:rPr lang="de-DE" dirty="0" err="1"/>
              <a:t>and</a:t>
            </a:r>
            <a:r>
              <a:rPr lang="de-DE" dirty="0"/>
              <a:t> </a:t>
            </a:r>
            <a:r>
              <a:rPr lang="de-DE" dirty="0" err="1"/>
              <a:t>visually</a:t>
            </a:r>
            <a:r>
              <a:rPr lang="de-DE" dirty="0"/>
              <a:t> </a:t>
            </a:r>
            <a:r>
              <a:rPr lang="de-DE" dirty="0" err="1"/>
              <a:t>impaired</a:t>
            </a:r>
            <a:r>
              <a:rPr lang="de-DE" dirty="0"/>
              <a:t>, </a:t>
            </a:r>
            <a:r>
              <a:rPr lang="de-DE" dirty="0" err="1"/>
              <a:t>are</a:t>
            </a:r>
            <a:r>
              <a:rPr lang="de-DE" dirty="0"/>
              <a:t> </a:t>
            </a:r>
            <a:r>
              <a:rPr lang="de-DE" dirty="0" err="1"/>
              <a:t>available</a:t>
            </a:r>
            <a:r>
              <a:rPr lang="de-DE" dirty="0"/>
              <a:t> but </a:t>
            </a:r>
            <a:r>
              <a:rPr lang="de-DE" dirty="0" err="1"/>
              <a:t>they</a:t>
            </a:r>
            <a:r>
              <a:rPr lang="de-DE" dirty="0"/>
              <a:t> </a:t>
            </a:r>
            <a:r>
              <a:rPr lang="de-DE" dirty="0" err="1"/>
              <a:t>are</a:t>
            </a:r>
            <a:r>
              <a:rPr lang="de-DE" dirty="0"/>
              <a:t> not </a:t>
            </a:r>
            <a:r>
              <a:rPr lang="de-DE" dirty="0" err="1"/>
              <a:t>always</a:t>
            </a:r>
            <a:r>
              <a:rPr lang="de-DE" dirty="0"/>
              <a:t> </a:t>
            </a:r>
            <a:r>
              <a:rPr lang="de-DE" dirty="0" err="1"/>
              <a:t>complete</a:t>
            </a:r>
            <a:r>
              <a:rPr lang="de-DE" dirty="0"/>
              <a:t> </a:t>
            </a:r>
            <a:r>
              <a:rPr lang="de-DE" dirty="0" err="1"/>
              <a:t>or</a:t>
            </a:r>
            <a:r>
              <a:rPr lang="de-DE" dirty="0"/>
              <a:t> </a:t>
            </a:r>
            <a:r>
              <a:rPr lang="de-DE" dirty="0" err="1"/>
              <a:t>updated</a:t>
            </a:r>
            <a:r>
              <a:rPr lang="de-DE" dirty="0"/>
              <a:t>. </a:t>
            </a:r>
            <a:endParaRPr lang="it-IT" dirty="0"/>
          </a:p>
        </p:txBody>
      </p:sp>
    </p:spTree>
    <p:extLst>
      <p:ext uri="{BB962C8B-B14F-4D97-AF65-F5344CB8AC3E}">
        <p14:creationId xmlns:p14="http://schemas.microsoft.com/office/powerpoint/2010/main" xmlns="" val="4191429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Aging</a:t>
            </a:r>
            <a:r>
              <a:rPr lang="it-IT" dirty="0" smtClean="0"/>
              <a:t> </a:t>
            </a:r>
            <a:r>
              <a:rPr lang="it-IT" dirty="0" err="1" smtClean="0"/>
              <a:t>phenomenon</a:t>
            </a:r>
            <a:endParaRPr lang="it-IT" dirty="0"/>
          </a:p>
        </p:txBody>
      </p:sp>
      <p:sp>
        <p:nvSpPr>
          <p:cNvPr id="3" name="Segnaposto contenuto 2"/>
          <p:cNvSpPr>
            <a:spLocks noGrp="1"/>
          </p:cNvSpPr>
          <p:nvPr>
            <p:ph idx="1"/>
          </p:nvPr>
        </p:nvSpPr>
        <p:spPr/>
        <p:txBody>
          <a:bodyPr/>
          <a:lstStyle/>
          <a:p>
            <a:r>
              <a:rPr lang="de-DE" dirty="0" err="1"/>
              <a:t>It</a:t>
            </a:r>
            <a:r>
              <a:rPr lang="de-DE" dirty="0"/>
              <a:t> </a:t>
            </a:r>
            <a:r>
              <a:rPr lang="de-DE" dirty="0" err="1"/>
              <a:t>is</a:t>
            </a:r>
            <a:r>
              <a:rPr lang="de-DE" dirty="0"/>
              <a:t> </a:t>
            </a:r>
            <a:r>
              <a:rPr lang="de-DE" dirty="0" err="1"/>
              <a:t>particularly</a:t>
            </a:r>
            <a:r>
              <a:rPr lang="de-DE" dirty="0"/>
              <a:t> </a:t>
            </a:r>
            <a:r>
              <a:rPr lang="de-DE" dirty="0" err="1"/>
              <a:t>worth</a:t>
            </a:r>
            <a:r>
              <a:rPr lang="de-DE" dirty="0"/>
              <a:t> </a:t>
            </a:r>
            <a:r>
              <a:rPr lang="de-DE" dirty="0" err="1"/>
              <a:t>noting</a:t>
            </a:r>
            <a:r>
              <a:rPr lang="de-DE" dirty="0"/>
              <a:t> </a:t>
            </a:r>
            <a:r>
              <a:rPr lang="de-DE" dirty="0" err="1"/>
              <a:t>that</a:t>
            </a:r>
            <a:r>
              <a:rPr lang="de-DE" dirty="0"/>
              <a:t> in </a:t>
            </a:r>
            <a:r>
              <a:rPr lang="de-DE" dirty="0" err="1"/>
              <a:t>every</a:t>
            </a:r>
            <a:r>
              <a:rPr lang="de-DE" dirty="0"/>
              <a:t> </a:t>
            </a:r>
            <a:r>
              <a:rPr lang="de-DE" dirty="0" err="1"/>
              <a:t>participant</a:t>
            </a:r>
            <a:r>
              <a:rPr lang="de-DE" dirty="0"/>
              <a:t> </a:t>
            </a:r>
            <a:r>
              <a:rPr lang="de-DE" dirty="0" err="1"/>
              <a:t>country</a:t>
            </a:r>
            <a:r>
              <a:rPr lang="de-DE" dirty="0"/>
              <a:t> </a:t>
            </a:r>
            <a:r>
              <a:rPr lang="de-DE" dirty="0" err="1"/>
              <a:t>the</a:t>
            </a:r>
            <a:r>
              <a:rPr lang="de-DE" dirty="0"/>
              <a:t> </a:t>
            </a:r>
            <a:r>
              <a:rPr lang="de-DE" dirty="0" err="1"/>
              <a:t>biggest</a:t>
            </a:r>
            <a:r>
              <a:rPr lang="de-DE" dirty="0"/>
              <a:t> </a:t>
            </a:r>
            <a:r>
              <a:rPr lang="de-DE" dirty="0" err="1"/>
              <a:t>and</a:t>
            </a:r>
            <a:r>
              <a:rPr lang="de-DE" dirty="0"/>
              <a:t> </a:t>
            </a:r>
            <a:r>
              <a:rPr lang="de-DE" dirty="0" err="1"/>
              <a:t>growing</a:t>
            </a:r>
            <a:r>
              <a:rPr lang="de-DE" dirty="0"/>
              <a:t> </a:t>
            </a:r>
            <a:r>
              <a:rPr lang="de-DE" dirty="0" err="1"/>
              <a:t>group</a:t>
            </a:r>
            <a:r>
              <a:rPr lang="de-DE" dirty="0"/>
              <a:t> </a:t>
            </a:r>
            <a:r>
              <a:rPr lang="de-DE" dirty="0" err="1"/>
              <a:t>of</a:t>
            </a:r>
            <a:r>
              <a:rPr lang="de-DE" dirty="0"/>
              <a:t> blind </a:t>
            </a:r>
            <a:r>
              <a:rPr lang="de-DE" dirty="0" err="1"/>
              <a:t>and</a:t>
            </a:r>
            <a:r>
              <a:rPr lang="de-DE" dirty="0"/>
              <a:t> </a:t>
            </a:r>
            <a:r>
              <a:rPr lang="de-DE" dirty="0" err="1"/>
              <a:t>visually</a:t>
            </a:r>
            <a:r>
              <a:rPr lang="de-DE" dirty="0"/>
              <a:t> </a:t>
            </a:r>
            <a:r>
              <a:rPr lang="de-DE" dirty="0" err="1"/>
              <a:t>impaired</a:t>
            </a:r>
            <a:r>
              <a:rPr lang="de-DE" dirty="0"/>
              <a:t> </a:t>
            </a:r>
            <a:r>
              <a:rPr lang="de-DE" dirty="0" err="1"/>
              <a:t>people</a:t>
            </a:r>
            <a:r>
              <a:rPr lang="de-DE" dirty="0"/>
              <a:t> </a:t>
            </a:r>
            <a:r>
              <a:rPr lang="de-DE" dirty="0" err="1"/>
              <a:t>is</a:t>
            </a:r>
            <a:r>
              <a:rPr lang="de-DE" dirty="0"/>
              <a:t> </a:t>
            </a:r>
            <a:r>
              <a:rPr lang="de-DE" dirty="0" err="1"/>
              <a:t>that</a:t>
            </a:r>
            <a:r>
              <a:rPr lang="de-DE" dirty="0"/>
              <a:t> </a:t>
            </a:r>
            <a:r>
              <a:rPr lang="de-DE" dirty="0" err="1"/>
              <a:t>of</a:t>
            </a:r>
            <a:r>
              <a:rPr lang="de-DE" dirty="0"/>
              <a:t> </a:t>
            </a:r>
            <a:r>
              <a:rPr lang="de-DE" dirty="0" err="1"/>
              <a:t>the</a:t>
            </a:r>
            <a:r>
              <a:rPr lang="de-DE" dirty="0"/>
              <a:t> 65+ </a:t>
            </a:r>
            <a:r>
              <a:rPr lang="de-DE" dirty="0" err="1"/>
              <a:t>age</a:t>
            </a:r>
            <a:r>
              <a:rPr lang="de-DE" dirty="0"/>
              <a:t> </a:t>
            </a:r>
            <a:r>
              <a:rPr lang="de-DE" dirty="0" err="1"/>
              <a:t>group</a:t>
            </a:r>
            <a:r>
              <a:rPr lang="de-DE" dirty="0"/>
              <a:t>. The </a:t>
            </a:r>
            <a:r>
              <a:rPr lang="de-DE" dirty="0" err="1"/>
              <a:t>most</a:t>
            </a:r>
            <a:r>
              <a:rPr lang="de-DE" dirty="0"/>
              <a:t> </a:t>
            </a:r>
            <a:r>
              <a:rPr lang="de-DE" dirty="0" err="1"/>
              <a:t>important</a:t>
            </a:r>
            <a:r>
              <a:rPr lang="de-DE" dirty="0"/>
              <a:t> </a:t>
            </a:r>
            <a:r>
              <a:rPr lang="de-DE" dirty="0" err="1"/>
              <a:t>cause</a:t>
            </a:r>
            <a:r>
              <a:rPr lang="de-DE" dirty="0"/>
              <a:t> </a:t>
            </a:r>
            <a:r>
              <a:rPr lang="de-DE" dirty="0" err="1"/>
              <a:t>of</a:t>
            </a:r>
            <a:r>
              <a:rPr lang="de-DE" dirty="0"/>
              <a:t> </a:t>
            </a:r>
            <a:r>
              <a:rPr lang="de-DE" dirty="0" err="1"/>
              <a:t>this</a:t>
            </a:r>
            <a:r>
              <a:rPr lang="de-DE" dirty="0"/>
              <a:t> </a:t>
            </a:r>
            <a:r>
              <a:rPr lang="de-DE" dirty="0" err="1"/>
              <a:t>phenomenon</a:t>
            </a:r>
            <a:r>
              <a:rPr lang="de-DE" dirty="0"/>
              <a:t> </a:t>
            </a:r>
            <a:r>
              <a:rPr lang="de-DE" dirty="0" err="1"/>
              <a:t>is</a:t>
            </a:r>
            <a:r>
              <a:rPr lang="de-DE" dirty="0"/>
              <a:t>, </a:t>
            </a:r>
            <a:r>
              <a:rPr lang="de-DE" dirty="0" err="1"/>
              <a:t>of</a:t>
            </a:r>
            <a:r>
              <a:rPr lang="de-DE" dirty="0"/>
              <a:t> </a:t>
            </a:r>
            <a:r>
              <a:rPr lang="de-DE" dirty="0" err="1"/>
              <a:t>course</a:t>
            </a:r>
            <a:r>
              <a:rPr lang="de-DE" dirty="0"/>
              <a:t>, </a:t>
            </a:r>
            <a:r>
              <a:rPr lang="de-DE" dirty="0" err="1"/>
              <a:t>the</a:t>
            </a:r>
            <a:r>
              <a:rPr lang="de-DE" dirty="0"/>
              <a:t> </a:t>
            </a:r>
            <a:r>
              <a:rPr lang="de-DE" dirty="0" err="1"/>
              <a:t>aging</a:t>
            </a:r>
            <a:r>
              <a:rPr lang="de-DE" dirty="0"/>
              <a:t> </a:t>
            </a:r>
            <a:r>
              <a:rPr lang="de-DE" dirty="0" err="1"/>
              <a:t>of</a:t>
            </a:r>
            <a:r>
              <a:rPr lang="de-DE" dirty="0"/>
              <a:t> European </a:t>
            </a:r>
            <a:r>
              <a:rPr lang="de-DE" dirty="0" err="1"/>
              <a:t>populations</a:t>
            </a:r>
            <a:r>
              <a:rPr lang="de-DE" dirty="0"/>
              <a:t>. </a:t>
            </a:r>
            <a:endParaRPr lang="it-IT" dirty="0"/>
          </a:p>
        </p:txBody>
      </p:sp>
    </p:spTree>
    <p:extLst>
      <p:ext uri="{BB962C8B-B14F-4D97-AF65-F5344CB8AC3E}">
        <p14:creationId xmlns:p14="http://schemas.microsoft.com/office/powerpoint/2010/main" xmlns="" val="2779810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extLst>
              <p:ext uri="{D42A27DB-BD31-4B8C-83A1-F6EECF244321}">
                <p14:modId xmlns:p14="http://schemas.microsoft.com/office/powerpoint/2010/main" xmlns="" val="1279916271"/>
              </p:ext>
            </p:extLst>
          </p:nvPr>
        </p:nvGraphicFramePr>
        <p:xfrm>
          <a:off x="1893010" y="548679"/>
          <a:ext cx="5357979" cy="5915059"/>
        </p:xfrm>
        <a:graphic>
          <a:graphicData uri="http://schemas.openxmlformats.org/drawingml/2006/table">
            <a:tbl>
              <a:tblPr firstRow="1" firstCol="1" bandRow="1">
                <a:tableStyleId>{5C22544A-7EE6-4342-B048-85BDC9FD1C3A}</a:tableStyleId>
              </a:tblPr>
              <a:tblGrid>
                <a:gridCol w="736479"/>
                <a:gridCol w="585299"/>
                <a:gridCol w="2017838"/>
                <a:gridCol w="2018363"/>
              </a:tblGrid>
              <a:tr h="354563">
                <a:tc>
                  <a:txBody>
                    <a:bodyPr/>
                    <a:lstStyle/>
                    <a:p>
                      <a:pPr>
                        <a:spcAft>
                          <a:spcPts val="0"/>
                        </a:spcAft>
                      </a:pPr>
                      <a:r>
                        <a:rPr lang="de-DE" sz="1000" kern="0">
                          <a:effectLst/>
                        </a:rPr>
                        <a:t>COUNTRY</a:t>
                      </a:r>
                      <a:endParaRPr lang="it-IT" sz="1000" kern="50">
                        <a:solidFill>
                          <a:srgbClr val="000000"/>
                        </a:solidFill>
                        <a:effectLst/>
                        <a:latin typeface="Times New Roman"/>
                        <a:ea typeface="Arial Unicode MS"/>
                      </a:endParaRPr>
                    </a:p>
                  </a:txBody>
                  <a:tcPr marL="56693" marR="56693" marT="0" marB="0"/>
                </a:tc>
                <a:tc>
                  <a:txBody>
                    <a:bodyPr/>
                    <a:lstStyle/>
                    <a:p>
                      <a:pPr>
                        <a:spcAft>
                          <a:spcPts val="0"/>
                        </a:spcAft>
                      </a:pPr>
                      <a:r>
                        <a:rPr lang="de-DE" sz="1000" kern="0">
                          <a:effectLst/>
                        </a:rPr>
                        <a:t>POPUL.</a:t>
                      </a:r>
                      <a:endParaRPr lang="it-IT" sz="1000" kern="50">
                        <a:solidFill>
                          <a:srgbClr val="000000"/>
                        </a:solidFill>
                        <a:effectLst/>
                        <a:latin typeface="Times New Roman"/>
                        <a:ea typeface="Arial Unicode MS"/>
                      </a:endParaRPr>
                    </a:p>
                  </a:txBody>
                  <a:tcPr marL="56693" marR="56693" marT="0" marB="0"/>
                </a:tc>
                <a:tc>
                  <a:txBody>
                    <a:bodyPr/>
                    <a:lstStyle/>
                    <a:p>
                      <a:pPr>
                        <a:spcAft>
                          <a:spcPts val="0"/>
                        </a:spcAft>
                      </a:pPr>
                      <a:r>
                        <a:rPr lang="de-DE" sz="1000" kern="0">
                          <a:effectLst/>
                        </a:rPr>
                        <a:t>OFFICIAL ESTIMATES</a:t>
                      </a:r>
                      <a:endParaRPr lang="it-IT" sz="1000" kern="50">
                        <a:solidFill>
                          <a:srgbClr val="000000"/>
                        </a:solidFill>
                        <a:effectLst/>
                        <a:latin typeface="Times New Roman"/>
                        <a:ea typeface="Arial Unicode MS"/>
                      </a:endParaRPr>
                    </a:p>
                  </a:txBody>
                  <a:tcPr marL="56693" marR="56693" marT="0" marB="0"/>
                </a:tc>
                <a:tc>
                  <a:txBody>
                    <a:bodyPr/>
                    <a:lstStyle/>
                    <a:p>
                      <a:pPr>
                        <a:spcAft>
                          <a:spcPts val="0"/>
                        </a:spcAft>
                      </a:pPr>
                      <a:r>
                        <a:rPr lang="de-DE" sz="1000" kern="0">
                          <a:effectLst/>
                        </a:rPr>
                        <a:t>OTHER SOURCE</a:t>
                      </a:r>
                      <a:endParaRPr lang="it-IT" sz="1000" kern="50">
                        <a:solidFill>
                          <a:srgbClr val="000000"/>
                        </a:solidFill>
                        <a:effectLst/>
                        <a:latin typeface="Times New Roman"/>
                        <a:ea typeface="Arial Unicode MS"/>
                      </a:endParaRPr>
                    </a:p>
                  </a:txBody>
                  <a:tcPr marL="56693" marR="56693" marT="0" marB="0"/>
                </a:tc>
              </a:tr>
              <a:tr h="732001">
                <a:tc>
                  <a:txBody>
                    <a:bodyPr/>
                    <a:lstStyle/>
                    <a:p>
                      <a:pPr>
                        <a:spcAft>
                          <a:spcPts val="0"/>
                        </a:spcAft>
                      </a:pPr>
                      <a:r>
                        <a:rPr lang="de-DE" sz="1000" kern="0">
                          <a:effectLst/>
                        </a:rPr>
                        <a:t>Belgium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11m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WHO: 13,200 blind</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Ongeeziene Rijkdom (brochure edited by organisations for the blind in Belgium): 220,000 have low vision</a:t>
                      </a:r>
                      <a:endParaRPr lang="it-IT" sz="1000" kern="50">
                        <a:solidFill>
                          <a:srgbClr val="000000"/>
                        </a:solidFill>
                        <a:effectLst/>
                        <a:latin typeface="Times New Roman"/>
                        <a:ea typeface="Arial Unicode MS"/>
                      </a:endParaRPr>
                    </a:p>
                  </a:txBody>
                  <a:tcPr marL="56693" marR="56693" marT="0" marB="0" anchor="ctr"/>
                </a:tc>
              </a:tr>
              <a:tr h="1329345">
                <a:tc>
                  <a:txBody>
                    <a:bodyPr/>
                    <a:lstStyle/>
                    <a:p>
                      <a:pPr>
                        <a:spcAft>
                          <a:spcPts val="0"/>
                        </a:spcAft>
                      </a:pPr>
                      <a:r>
                        <a:rPr lang="de-DE" sz="1000" kern="0">
                          <a:effectLst/>
                        </a:rPr>
                        <a:t>Germany</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81.8m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WHO: 1.2m visually impaired</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according to the national organisation for the blind (DBSV):</a:t>
                      </a:r>
                      <a:endParaRPr lang="it-IT" sz="1000" kern="50">
                        <a:effectLst/>
                      </a:endParaRPr>
                    </a:p>
                    <a:p>
                      <a:pPr>
                        <a:spcAft>
                          <a:spcPts val="0"/>
                        </a:spcAft>
                      </a:pPr>
                      <a:r>
                        <a:rPr lang="de-DE" sz="1000" kern="0">
                          <a:effectLst/>
                        </a:rPr>
                        <a:t>150,000 blind</a:t>
                      </a:r>
                      <a:endParaRPr lang="it-IT" sz="1000" kern="50">
                        <a:effectLst/>
                      </a:endParaRPr>
                    </a:p>
                    <a:p>
                      <a:pPr>
                        <a:spcAft>
                          <a:spcPts val="0"/>
                        </a:spcAft>
                      </a:pPr>
                      <a:r>
                        <a:rPr lang="de-DE" sz="1000" kern="0">
                          <a:effectLst/>
                        </a:rPr>
                        <a:t>500,000</a:t>
                      </a:r>
                      <a:endParaRPr lang="it-IT" sz="1000" kern="50">
                        <a:effectLst/>
                      </a:endParaRPr>
                    </a:p>
                    <a:p>
                      <a:pPr>
                        <a:spcAft>
                          <a:spcPts val="0"/>
                        </a:spcAft>
                      </a:pPr>
                      <a:r>
                        <a:rPr lang="de-DE" sz="1000" kern="0">
                          <a:effectLst/>
                        </a:rPr>
                        <a:t>visually impaired</a:t>
                      </a:r>
                      <a:endParaRPr lang="it-IT" sz="1000" kern="50">
                        <a:solidFill>
                          <a:srgbClr val="000000"/>
                        </a:solidFill>
                        <a:effectLst/>
                        <a:latin typeface="Times New Roman"/>
                        <a:ea typeface="Arial Unicode MS"/>
                      </a:endParaRPr>
                    </a:p>
                  </a:txBody>
                  <a:tcPr marL="56693" marR="56693" marT="0" marB="0" anchor="ctr"/>
                </a:tc>
              </a:tr>
              <a:tr h="553430">
                <a:tc>
                  <a:txBody>
                    <a:bodyPr/>
                    <a:lstStyle/>
                    <a:p>
                      <a:pPr>
                        <a:spcAft>
                          <a:spcPts val="0"/>
                        </a:spcAft>
                      </a:pPr>
                      <a:r>
                        <a:rPr lang="de-DE" sz="1000" kern="0">
                          <a:effectLst/>
                        </a:rPr>
                        <a:t>Italy</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60.8m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ISTAT (state facility, 2010): 362,000 blind, approx. 1.5m visually impaired (estimated)</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50">
                          <a:effectLst/>
                        </a:rPr>
                        <a:t> </a:t>
                      </a:r>
                      <a:endParaRPr lang="it-IT" sz="1000" kern="50">
                        <a:solidFill>
                          <a:srgbClr val="000000"/>
                        </a:solidFill>
                        <a:effectLst/>
                        <a:latin typeface="Times New Roman"/>
                        <a:ea typeface="Arial Unicode MS"/>
                      </a:endParaRPr>
                    </a:p>
                  </a:txBody>
                  <a:tcPr marL="56693" marR="56693" marT="0" marB="0" anchor="ctr"/>
                </a:tc>
              </a:tr>
              <a:tr h="553430">
                <a:tc>
                  <a:txBody>
                    <a:bodyPr/>
                    <a:lstStyle/>
                    <a:p>
                      <a:pPr>
                        <a:spcAft>
                          <a:spcPts val="0"/>
                        </a:spcAft>
                      </a:pPr>
                      <a:r>
                        <a:rPr lang="de-DE" sz="1000" kern="0">
                          <a:effectLst/>
                        </a:rPr>
                        <a:t>Poland</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38.2m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Poland Survey (state facilities, 2009): 1.4m people with some degree of visual impairment</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Other sources‘ estimates: 350,000-500,000 visually impaired.</a:t>
                      </a:r>
                      <a:endParaRPr lang="it-IT" sz="1000" kern="50">
                        <a:solidFill>
                          <a:srgbClr val="000000"/>
                        </a:solidFill>
                        <a:effectLst/>
                        <a:latin typeface="Times New Roman"/>
                        <a:ea typeface="Arial Unicode MS"/>
                      </a:endParaRPr>
                    </a:p>
                  </a:txBody>
                  <a:tcPr marL="56693" marR="56693" marT="0" marB="0" anchor="ctr"/>
                </a:tc>
              </a:tr>
              <a:tr h="553430">
                <a:tc>
                  <a:txBody>
                    <a:bodyPr/>
                    <a:lstStyle/>
                    <a:p>
                      <a:pPr>
                        <a:spcAft>
                          <a:spcPts val="0"/>
                        </a:spcAft>
                      </a:pPr>
                      <a:r>
                        <a:rPr lang="de-DE" sz="1000" kern="0">
                          <a:effectLst/>
                        </a:rPr>
                        <a:t>Portugal</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10.7m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CENSOS (state facilities) 2001: 165,000 visually impaired</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ACAPO (national organisation for the blind): between 130,000 and 140,000 blind</a:t>
                      </a:r>
                      <a:endParaRPr lang="it-IT" sz="1000" kern="50">
                        <a:solidFill>
                          <a:srgbClr val="000000"/>
                        </a:solidFill>
                        <a:effectLst/>
                        <a:latin typeface="Times New Roman"/>
                        <a:ea typeface="Arial Unicode MS"/>
                      </a:endParaRPr>
                    </a:p>
                  </a:txBody>
                  <a:tcPr marL="56693" marR="56693" marT="0" marB="0" anchor="ctr"/>
                </a:tc>
              </a:tr>
              <a:tr h="732001">
                <a:tc>
                  <a:txBody>
                    <a:bodyPr/>
                    <a:lstStyle/>
                    <a:p>
                      <a:pPr>
                        <a:spcAft>
                          <a:spcPts val="0"/>
                        </a:spcAft>
                      </a:pPr>
                      <a:r>
                        <a:rPr lang="de-DE" sz="1000" kern="0">
                          <a:effectLst/>
                        </a:rPr>
                        <a:t>Spain</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46.2m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Observatorio Estatal de la Discacidad 2008 (state facility): 47,500 blind, 750,000 visually impaired</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50">
                          <a:effectLst/>
                        </a:rPr>
                        <a:t> </a:t>
                      </a:r>
                      <a:endParaRPr lang="it-IT" sz="1000" kern="50">
                        <a:solidFill>
                          <a:srgbClr val="000000"/>
                        </a:solidFill>
                        <a:effectLst/>
                        <a:latin typeface="Times New Roman"/>
                        <a:ea typeface="Arial Unicode MS"/>
                      </a:endParaRPr>
                    </a:p>
                  </a:txBody>
                  <a:tcPr marL="56693" marR="56693" marT="0" marB="0" anchor="ctr"/>
                </a:tc>
              </a:tr>
              <a:tr h="1106859">
                <a:tc>
                  <a:txBody>
                    <a:bodyPr/>
                    <a:lstStyle/>
                    <a:p>
                      <a:pPr>
                        <a:spcAft>
                          <a:spcPts val="0"/>
                        </a:spcAft>
                      </a:pPr>
                      <a:r>
                        <a:rPr lang="en-GB" sz="1000" kern="0">
                          <a:effectLst/>
                        </a:rPr>
                        <a:t>UK</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en-GB" sz="1000" kern="0">
                          <a:effectLst/>
                        </a:rPr>
                        <a:t>56 m</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0">
                          <a:effectLst/>
                        </a:rPr>
                        <a:t>Access Economics: mild sight loss: 1,138,792</a:t>
                      </a:r>
                      <a:endParaRPr lang="it-IT" sz="1000" kern="50">
                        <a:effectLst/>
                      </a:endParaRPr>
                    </a:p>
                    <a:p>
                      <a:pPr>
                        <a:spcAft>
                          <a:spcPts val="0"/>
                        </a:spcAft>
                      </a:pPr>
                      <a:r>
                        <a:rPr lang="de-DE" sz="1000" kern="0">
                          <a:effectLst/>
                        </a:rPr>
                        <a:t>moderate sight loss</a:t>
                      </a:r>
                      <a:endParaRPr lang="it-IT" sz="1000" kern="50">
                        <a:effectLst/>
                      </a:endParaRPr>
                    </a:p>
                    <a:p>
                      <a:pPr>
                        <a:spcAft>
                          <a:spcPts val="0"/>
                        </a:spcAft>
                      </a:pPr>
                      <a:r>
                        <a:rPr lang="de-DE" sz="1000" kern="0">
                          <a:effectLst/>
                        </a:rPr>
                        <a:t>440,268</a:t>
                      </a:r>
                      <a:endParaRPr lang="it-IT" sz="1000" kern="50">
                        <a:effectLst/>
                      </a:endParaRPr>
                    </a:p>
                    <a:p>
                      <a:pPr>
                        <a:spcAft>
                          <a:spcPts val="0"/>
                        </a:spcAft>
                      </a:pPr>
                      <a:r>
                        <a:rPr lang="de-DE" sz="1000" kern="0">
                          <a:effectLst/>
                        </a:rPr>
                        <a:t>severe sight loss</a:t>
                      </a:r>
                      <a:endParaRPr lang="it-IT" sz="1000" kern="50">
                        <a:effectLst/>
                      </a:endParaRPr>
                    </a:p>
                    <a:p>
                      <a:pPr>
                        <a:spcAft>
                          <a:spcPts val="0"/>
                        </a:spcAft>
                      </a:pPr>
                      <a:r>
                        <a:rPr lang="de-DE" sz="1000" kern="0">
                          <a:effectLst/>
                        </a:rPr>
                        <a:t>217,930</a:t>
                      </a:r>
                      <a:endParaRPr lang="it-IT" sz="1000" kern="50">
                        <a:solidFill>
                          <a:srgbClr val="000000"/>
                        </a:solidFill>
                        <a:effectLst/>
                        <a:latin typeface="Times New Roman"/>
                        <a:ea typeface="Arial Unicode MS"/>
                      </a:endParaRPr>
                    </a:p>
                  </a:txBody>
                  <a:tcPr marL="56693" marR="56693" marT="0" marB="0" anchor="ctr"/>
                </a:tc>
                <a:tc>
                  <a:txBody>
                    <a:bodyPr/>
                    <a:lstStyle/>
                    <a:p>
                      <a:pPr>
                        <a:spcAft>
                          <a:spcPts val="0"/>
                        </a:spcAft>
                      </a:pPr>
                      <a:r>
                        <a:rPr lang="de-DE" sz="1000" kern="50" dirty="0">
                          <a:effectLst/>
                        </a:rPr>
                        <a:t> </a:t>
                      </a:r>
                      <a:endParaRPr lang="it-IT" sz="1000" kern="50" dirty="0">
                        <a:solidFill>
                          <a:srgbClr val="000000"/>
                        </a:solidFill>
                        <a:effectLst/>
                        <a:latin typeface="Times New Roman"/>
                        <a:ea typeface="Arial Unicode MS"/>
                      </a:endParaRPr>
                    </a:p>
                  </a:txBody>
                  <a:tcPr marL="56693" marR="56693" marT="0" marB="0" anchor="ctr"/>
                </a:tc>
              </a:tr>
            </a:tbl>
          </a:graphicData>
        </a:graphic>
      </p:graphicFrame>
      <p:sp>
        <p:nvSpPr>
          <p:cNvPr id="3" name="Rectangle 1"/>
          <p:cNvSpPr>
            <a:spLocks noChangeArrowheads="1"/>
          </p:cNvSpPr>
          <p:nvPr/>
        </p:nvSpPr>
        <p:spPr bwMode="auto">
          <a:xfrm>
            <a:off x="899592" y="1489760"/>
            <a:ext cx="184731"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dirty="0" smtClean="0">
                <a:ln>
                  <a:noFill/>
                </a:ln>
                <a:solidFill>
                  <a:schemeClr val="tx1"/>
                </a:solidFill>
                <a:effectLst/>
                <a:latin typeface="Arial" pitchFamily="34" charset="0"/>
                <a:cs typeface="Arial" pitchFamily="34" charset="0"/>
              </a:rPr>
              <a:t/>
            </a:r>
            <a:br>
              <a:rPr kumimoji="0" lang="it-IT" sz="1800" b="0" i="0" u="none" strike="noStrike" cap="none" normalizeH="0" baseline="0" dirty="0" smtClean="0">
                <a:ln>
                  <a:noFill/>
                </a:ln>
                <a:solidFill>
                  <a:schemeClr val="tx1"/>
                </a:solidFill>
                <a:effectLst/>
                <a:latin typeface="Arial" pitchFamily="34" charset="0"/>
                <a:cs typeface="Arial" pitchFamily="34" charset="0"/>
              </a:rPr>
            </a:b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1892300" y="2035175"/>
            <a:ext cx="3017838"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xmlns="" val="264765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684213" y="1341438"/>
            <a:ext cx="7772400" cy="4546600"/>
          </a:xfrm>
        </p:spPr>
        <p:txBody>
          <a:bodyPr>
            <a:normAutofit fontScale="92500" lnSpcReduction="10000"/>
          </a:bodyPr>
          <a:lstStyle/>
          <a:p>
            <a:pPr marL="274320" indent="-274320" eaLnBrk="1" fontAlgn="auto" hangingPunct="1">
              <a:lnSpc>
                <a:spcPct val="80000"/>
              </a:lnSpc>
              <a:spcAft>
                <a:spcPts val="0"/>
              </a:spcAft>
              <a:buFontTx/>
              <a:buNone/>
              <a:defRPr/>
            </a:pPr>
            <a:r>
              <a:rPr lang="it-IT" sz="1200" b="1" dirty="0" smtClean="0"/>
              <a:t>	</a:t>
            </a:r>
            <a:r>
              <a:rPr lang="it-IT" sz="1200" dirty="0" smtClean="0"/>
              <a:t>AD </a:t>
            </a:r>
            <a:r>
              <a:rPr lang="it-IT" sz="1200" dirty="0" err="1" smtClean="0"/>
              <a:t>timeline</a:t>
            </a:r>
            <a:r>
              <a:rPr lang="it-IT" sz="1200" dirty="0" smtClean="0"/>
              <a:t> (USA)</a:t>
            </a:r>
            <a:endParaRPr lang="it-IT" sz="1200" b="1" dirty="0" smtClean="0"/>
          </a:p>
          <a:p>
            <a:pPr marL="274320" indent="-274320" eaLnBrk="1" fontAlgn="auto" hangingPunct="1">
              <a:lnSpc>
                <a:spcPct val="80000"/>
              </a:lnSpc>
              <a:spcAft>
                <a:spcPts val="0"/>
              </a:spcAft>
              <a:buFontTx/>
              <a:buNone/>
              <a:defRPr/>
            </a:pPr>
            <a:endParaRPr lang="it-IT" sz="1200" b="1" dirty="0" smtClean="0"/>
          </a:p>
          <a:p>
            <a:pPr marL="274320" indent="-274320" eaLnBrk="1" fontAlgn="auto" hangingPunct="1">
              <a:lnSpc>
                <a:spcPct val="80000"/>
              </a:lnSpc>
              <a:spcAft>
                <a:spcPts val="0"/>
              </a:spcAft>
              <a:buFontTx/>
              <a:buNone/>
              <a:defRPr/>
            </a:pPr>
            <a:r>
              <a:rPr lang="it-IT" sz="1200" b="1" dirty="0" smtClean="0"/>
              <a:t>	1981</a:t>
            </a:r>
            <a:r>
              <a:rPr lang="it-IT" sz="1200" dirty="0" smtClean="0"/>
              <a:t> 		</a:t>
            </a:r>
            <a:r>
              <a:rPr lang="it-IT" sz="1200" dirty="0" err="1" smtClean="0"/>
              <a:t>audiodescription</a:t>
            </a:r>
            <a:r>
              <a:rPr lang="it-IT" sz="1200" dirty="0" smtClean="0"/>
              <a:t> </a:t>
            </a:r>
            <a:r>
              <a:rPr lang="it-IT" sz="1200" dirty="0" err="1" smtClean="0"/>
              <a:t>was</a:t>
            </a:r>
            <a:r>
              <a:rPr lang="it-IT" sz="1200" dirty="0" smtClean="0"/>
              <a:t> </a:t>
            </a:r>
            <a:r>
              <a:rPr lang="it-IT" sz="1200" dirty="0" err="1" smtClean="0"/>
              <a:t>invented</a:t>
            </a:r>
            <a:r>
              <a:rPr lang="it-IT" sz="1200" dirty="0" smtClean="0"/>
              <a:t> by Margaret and Cody </a:t>
            </a:r>
            <a:r>
              <a:rPr lang="it-IT" sz="1200" dirty="0" err="1" smtClean="0"/>
              <a:t>Pfanstiehl</a:t>
            </a:r>
            <a:r>
              <a:rPr lang="it-IT" sz="1200" dirty="0" smtClean="0"/>
              <a:t>;</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1986</a:t>
            </a:r>
            <a:r>
              <a:rPr lang="it-IT" sz="1200" dirty="0" smtClean="0"/>
              <a:t>		first </a:t>
            </a:r>
            <a:r>
              <a:rPr lang="it-IT" sz="1200" dirty="0" err="1" smtClean="0"/>
              <a:t>audiodescription</a:t>
            </a:r>
            <a:r>
              <a:rPr lang="it-IT" sz="1200" dirty="0" smtClean="0"/>
              <a:t> </a:t>
            </a:r>
            <a:r>
              <a:rPr lang="it-IT" sz="1200" dirty="0" err="1" smtClean="0"/>
              <a:t>tours</a:t>
            </a:r>
            <a:r>
              <a:rPr lang="it-IT" sz="1200" dirty="0" smtClean="0"/>
              <a:t> of </a:t>
            </a:r>
            <a:r>
              <a:rPr lang="it-IT" sz="1200" dirty="0" err="1" smtClean="0"/>
              <a:t>museums</a:t>
            </a:r>
            <a:r>
              <a:rPr lang="it-IT" sz="1200" dirty="0" smtClean="0"/>
              <a:t>;</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1990</a:t>
            </a:r>
            <a:r>
              <a:rPr lang="it-IT" sz="1200" dirty="0" smtClean="0"/>
              <a:t>		</a:t>
            </a:r>
            <a:r>
              <a:rPr lang="it-IT" sz="1200" dirty="0" err="1" smtClean="0"/>
              <a:t>Descriptive</a:t>
            </a:r>
            <a:r>
              <a:rPr lang="it-IT" sz="1200" dirty="0" smtClean="0"/>
              <a:t> Video Services </a:t>
            </a:r>
            <a:r>
              <a:rPr lang="it-IT" sz="1200" dirty="0" err="1" smtClean="0"/>
              <a:t>provides</a:t>
            </a:r>
            <a:r>
              <a:rPr lang="it-IT" sz="1200" dirty="0" smtClean="0"/>
              <a:t> AD for 					TV </a:t>
            </a:r>
            <a:r>
              <a:rPr lang="it-IT" sz="1200" dirty="0" err="1" smtClean="0"/>
              <a:t>viewers</a:t>
            </a:r>
            <a:r>
              <a:rPr lang="it-IT" sz="1200" dirty="0" smtClean="0"/>
              <a:t>;</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1992</a:t>
            </a:r>
            <a:r>
              <a:rPr lang="it-IT" sz="1200" dirty="0" smtClean="0"/>
              <a:t>		Motion Picture Access – </a:t>
            </a:r>
            <a:r>
              <a:rPr lang="it-IT" sz="1200" dirty="0" err="1" smtClean="0"/>
              <a:t>providing</a:t>
            </a:r>
            <a:r>
              <a:rPr lang="it-IT" sz="1200" dirty="0" smtClean="0"/>
              <a:t> AD for first-</a:t>
            </a:r>
            <a:r>
              <a:rPr lang="it-IT" sz="1200" dirty="0" err="1" smtClean="0"/>
              <a:t>run</a:t>
            </a:r>
            <a:r>
              <a:rPr lang="it-IT" sz="1200" dirty="0" smtClean="0"/>
              <a:t> 					</a:t>
            </a:r>
            <a:r>
              <a:rPr lang="it-IT" sz="1200" dirty="0" err="1" smtClean="0"/>
              <a:t>films</a:t>
            </a:r>
            <a:r>
              <a:rPr lang="it-IT" sz="1200" dirty="0" smtClean="0"/>
              <a:t>;</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1994</a:t>
            </a:r>
            <a:r>
              <a:rPr lang="it-IT" sz="1200" dirty="0" smtClean="0"/>
              <a:t>		first opera performance;</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1996</a:t>
            </a:r>
            <a:r>
              <a:rPr lang="it-IT" sz="1200" dirty="0" smtClean="0"/>
              <a:t>		</a:t>
            </a:r>
            <a:r>
              <a:rPr lang="it-IT" sz="1200" dirty="0" err="1" smtClean="0"/>
              <a:t>Telecommunications</a:t>
            </a:r>
            <a:r>
              <a:rPr lang="it-IT" sz="1200" dirty="0" smtClean="0"/>
              <a:t> </a:t>
            </a:r>
            <a:r>
              <a:rPr lang="it-IT" sz="1200" dirty="0" err="1" smtClean="0"/>
              <a:t>Act</a:t>
            </a:r>
            <a:r>
              <a:rPr lang="it-IT" sz="1200" dirty="0" smtClean="0"/>
              <a:t> 1996 led to </a:t>
            </a:r>
            <a:r>
              <a:rPr lang="it-IT" sz="1200" dirty="0" err="1" smtClean="0"/>
              <a:t>recognition</a:t>
            </a:r>
            <a:r>
              <a:rPr lang="it-IT" sz="1200" dirty="0" smtClean="0"/>
              <a:t> of </a:t>
            </a:r>
            <a:r>
              <a:rPr lang="it-IT" sz="1200" dirty="0" err="1" smtClean="0"/>
              <a:t>audiodescription</a:t>
            </a:r>
            <a:r>
              <a:rPr lang="it-IT" sz="1200" dirty="0" smtClean="0"/>
              <a:t>;</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1998</a:t>
            </a:r>
            <a:r>
              <a:rPr lang="it-IT" sz="1200" dirty="0" smtClean="0"/>
              <a:t>		</a:t>
            </a:r>
            <a:r>
              <a:rPr lang="it-IT" sz="1200" dirty="0" err="1" smtClean="0"/>
              <a:t>Congress</a:t>
            </a:r>
            <a:r>
              <a:rPr lang="it-IT" sz="1200" dirty="0" smtClean="0"/>
              <a:t> </a:t>
            </a:r>
            <a:r>
              <a:rPr lang="it-IT" sz="1200" dirty="0" err="1" smtClean="0"/>
              <a:t>amends</a:t>
            </a:r>
            <a:r>
              <a:rPr lang="it-IT" sz="1200" dirty="0" smtClean="0"/>
              <a:t> </a:t>
            </a:r>
            <a:r>
              <a:rPr lang="it-IT" sz="1200" dirty="0" err="1" smtClean="0"/>
              <a:t>Rehabilitiation</a:t>
            </a:r>
            <a:r>
              <a:rPr lang="it-IT" sz="1200" dirty="0" smtClean="0"/>
              <a:t> </a:t>
            </a:r>
            <a:r>
              <a:rPr lang="it-IT" sz="1200" dirty="0" err="1" smtClean="0"/>
              <a:t>Act</a:t>
            </a:r>
            <a:r>
              <a:rPr lang="it-IT" sz="1200" dirty="0" smtClean="0"/>
              <a:t> – </a:t>
            </a:r>
          </a:p>
          <a:p>
            <a:pPr marL="274320" indent="-274320" eaLnBrk="1" fontAlgn="auto" hangingPunct="1">
              <a:lnSpc>
                <a:spcPct val="80000"/>
              </a:lnSpc>
              <a:spcAft>
                <a:spcPts val="0"/>
              </a:spcAft>
              <a:buFontTx/>
              <a:buNone/>
              <a:defRPr/>
            </a:pPr>
            <a:r>
              <a:rPr lang="it-IT" sz="1200" dirty="0" smtClean="0"/>
              <a:t>	</a:t>
            </a:r>
            <a:r>
              <a:rPr lang="it-IT" sz="1200" b="1" dirty="0" smtClean="0"/>
              <a:t>2001</a:t>
            </a:r>
            <a:r>
              <a:rPr lang="it-IT" sz="1200" dirty="0" smtClean="0"/>
              <a:t> 		</a:t>
            </a:r>
            <a:r>
              <a:rPr lang="it-IT" sz="1200" dirty="0" err="1" smtClean="0"/>
              <a:t>all</a:t>
            </a:r>
            <a:r>
              <a:rPr lang="it-IT" sz="1200" dirty="0" smtClean="0"/>
              <a:t> film, video etc. </a:t>
            </a:r>
            <a:r>
              <a:rPr lang="it-IT" sz="1200" dirty="0" err="1" smtClean="0"/>
              <a:t>produced</a:t>
            </a:r>
            <a:r>
              <a:rPr lang="it-IT" sz="1200" dirty="0" smtClean="0"/>
              <a:t> by </a:t>
            </a:r>
            <a:r>
              <a:rPr lang="it-IT" sz="1200" dirty="0" err="1" smtClean="0"/>
              <a:t>federal</a:t>
            </a:r>
            <a:r>
              <a:rPr lang="it-IT" sz="1200" dirty="0" smtClean="0"/>
              <a:t> </a:t>
            </a:r>
            <a:r>
              <a:rPr lang="it-IT" sz="1200" dirty="0" err="1" smtClean="0"/>
              <a:t>agencies</a:t>
            </a:r>
            <a:r>
              <a:rPr lang="it-IT" sz="1200" dirty="0" smtClean="0"/>
              <a:t> must 					include AD;</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2002-2005</a:t>
            </a:r>
            <a:r>
              <a:rPr lang="it-IT" sz="1200" dirty="0" smtClean="0"/>
              <a:t>	</a:t>
            </a:r>
            <a:r>
              <a:rPr lang="it-IT" sz="1200" dirty="0" err="1" smtClean="0"/>
              <a:t>legal</a:t>
            </a:r>
            <a:r>
              <a:rPr lang="it-IT" sz="1200" dirty="0" smtClean="0"/>
              <a:t> </a:t>
            </a:r>
            <a:r>
              <a:rPr lang="it-IT" sz="1200" dirty="0" err="1" smtClean="0"/>
              <a:t>setbacks</a:t>
            </a:r>
            <a:r>
              <a:rPr lang="it-IT" sz="1200" dirty="0" smtClean="0"/>
              <a:t>;</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2007</a:t>
            </a:r>
            <a:r>
              <a:rPr lang="it-IT" sz="1200" dirty="0" smtClean="0"/>
              <a:t>		Audio </a:t>
            </a:r>
            <a:r>
              <a:rPr lang="it-IT" sz="1200" dirty="0" err="1" smtClean="0"/>
              <a:t>Description</a:t>
            </a:r>
            <a:r>
              <a:rPr lang="it-IT" sz="1200" dirty="0" smtClean="0"/>
              <a:t> </a:t>
            </a:r>
            <a:r>
              <a:rPr lang="it-IT" sz="1200" dirty="0" err="1" smtClean="0"/>
              <a:t>Coalition</a:t>
            </a:r>
            <a:r>
              <a:rPr lang="it-IT" sz="1200" dirty="0" smtClean="0"/>
              <a:t> </a:t>
            </a:r>
            <a:r>
              <a:rPr lang="it-IT" sz="1200" dirty="0" err="1" smtClean="0"/>
              <a:t>publishes</a:t>
            </a:r>
            <a:r>
              <a:rPr lang="it-IT" sz="1200" dirty="0" smtClean="0"/>
              <a:t> </a:t>
            </a:r>
            <a:r>
              <a:rPr lang="it-IT" sz="1200" dirty="0" err="1" smtClean="0"/>
              <a:t>Standards</a:t>
            </a:r>
            <a:r>
              <a:rPr lang="it-IT" sz="1200" dirty="0" smtClean="0"/>
              <a:t> for AD;</a:t>
            </a:r>
          </a:p>
          <a:p>
            <a:pPr marL="274320" indent="-274320" eaLnBrk="1" fontAlgn="auto" hangingPunct="1">
              <a:lnSpc>
                <a:spcPct val="80000"/>
              </a:lnSpc>
              <a:spcAft>
                <a:spcPts val="0"/>
              </a:spcAft>
              <a:buFontTx/>
              <a:buNone/>
              <a:defRPr/>
            </a:pPr>
            <a:endParaRPr lang="it-IT" sz="1200" dirty="0" smtClean="0"/>
          </a:p>
          <a:p>
            <a:pPr marL="274320" indent="-274320" eaLnBrk="1" fontAlgn="auto" hangingPunct="1">
              <a:lnSpc>
                <a:spcPct val="80000"/>
              </a:lnSpc>
              <a:spcAft>
                <a:spcPts val="0"/>
              </a:spcAft>
              <a:buFontTx/>
              <a:buNone/>
              <a:defRPr/>
            </a:pPr>
            <a:r>
              <a:rPr lang="it-IT" sz="1200" dirty="0" smtClean="0"/>
              <a:t>	</a:t>
            </a:r>
            <a:r>
              <a:rPr lang="it-IT" sz="1200" b="1" dirty="0" smtClean="0"/>
              <a:t>2009</a:t>
            </a:r>
            <a:r>
              <a:rPr lang="it-IT" sz="1200" dirty="0" smtClean="0"/>
              <a:t>		American </a:t>
            </a:r>
            <a:r>
              <a:rPr lang="it-IT" sz="1200" dirty="0" err="1" smtClean="0"/>
              <a:t>Council</a:t>
            </a:r>
            <a:r>
              <a:rPr lang="it-IT" sz="1200" dirty="0" smtClean="0"/>
              <a:t> of the </a:t>
            </a:r>
            <a:r>
              <a:rPr lang="it-IT" sz="1200" dirty="0" err="1" smtClean="0"/>
              <a:t>Blind</a:t>
            </a:r>
            <a:r>
              <a:rPr lang="it-IT" sz="1200" dirty="0" smtClean="0"/>
              <a:t> </a:t>
            </a:r>
            <a:r>
              <a:rPr lang="it-IT" sz="1200" dirty="0" err="1" smtClean="0"/>
              <a:t>launches</a:t>
            </a:r>
            <a:r>
              <a:rPr lang="it-IT" sz="1200" dirty="0" smtClean="0"/>
              <a:t> Audio </a:t>
            </a:r>
            <a:r>
              <a:rPr lang="it-IT" sz="1200" dirty="0" err="1" smtClean="0"/>
              <a:t>Description</a:t>
            </a:r>
            <a:r>
              <a:rPr lang="it-IT" sz="1200" dirty="0"/>
              <a:t> </a:t>
            </a:r>
            <a:r>
              <a:rPr lang="it-IT" sz="1200" dirty="0" smtClean="0"/>
              <a:t>Project.</a:t>
            </a:r>
          </a:p>
          <a:p>
            <a:pPr marL="274320" indent="-274320" eaLnBrk="1" fontAlgn="auto" hangingPunct="1">
              <a:lnSpc>
                <a:spcPct val="80000"/>
              </a:lnSpc>
              <a:spcAft>
                <a:spcPts val="0"/>
              </a:spcAft>
              <a:buFontTx/>
              <a:buNone/>
              <a:defRPr/>
            </a:pPr>
            <a:r>
              <a:rPr lang="it-IT" sz="800" dirty="0" smtClean="0"/>
              <a:t>	</a:t>
            </a:r>
          </a:p>
          <a:p>
            <a:pPr marL="274320" indent="-274320" eaLnBrk="1" fontAlgn="auto" hangingPunct="1">
              <a:lnSpc>
                <a:spcPct val="80000"/>
              </a:lnSpc>
              <a:spcAft>
                <a:spcPts val="0"/>
              </a:spcAft>
              <a:buFontTx/>
              <a:buNone/>
              <a:defRPr/>
            </a:pPr>
            <a:endParaRPr lang="it-IT" sz="800" dirty="0" smtClean="0"/>
          </a:p>
          <a:p>
            <a:pPr marL="274320" indent="-274320" eaLnBrk="1" fontAlgn="auto" hangingPunct="1">
              <a:lnSpc>
                <a:spcPct val="80000"/>
              </a:lnSpc>
              <a:spcAft>
                <a:spcPts val="0"/>
              </a:spcAft>
              <a:buFontTx/>
              <a:buNone/>
              <a:defRPr/>
            </a:pPr>
            <a:endParaRPr lang="it-IT" sz="700" dirty="0" smtClean="0"/>
          </a:p>
          <a:p>
            <a:pPr marL="274320" indent="-274320" eaLnBrk="1" fontAlgn="auto" hangingPunct="1">
              <a:lnSpc>
                <a:spcPct val="80000"/>
              </a:lnSpc>
              <a:spcAft>
                <a:spcPts val="0"/>
              </a:spcAft>
              <a:buFontTx/>
              <a:buNone/>
              <a:defRPr/>
            </a:pPr>
            <a:endParaRPr lang="it-IT" sz="700" dirty="0" smtClean="0"/>
          </a:p>
          <a:p>
            <a:pPr marL="274320" indent="-274320" eaLnBrk="1" fontAlgn="auto" hangingPunct="1">
              <a:lnSpc>
                <a:spcPct val="80000"/>
              </a:lnSpc>
              <a:spcAft>
                <a:spcPts val="0"/>
              </a:spcAft>
              <a:buFontTx/>
              <a:buNone/>
              <a:defRPr/>
            </a:pPr>
            <a:r>
              <a:rPr lang="it-IT" sz="700" dirty="0" smtClean="0"/>
              <a:t>	</a:t>
            </a:r>
            <a:endParaRPr lang="it-IT" sz="800" dirty="0" smtClean="0"/>
          </a:p>
          <a:p>
            <a:pPr marL="640080" lvl="1" indent="-274320" eaLnBrk="1" fontAlgn="auto" hangingPunct="1">
              <a:lnSpc>
                <a:spcPct val="80000"/>
              </a:lnSpc>
              <a:spcAft>
                <a:spcPts val="0"/>
              </a:spcAft>
              <a:buClr>
                <a:schemeClr val="accent2">
                  <a:shade val="75000"/>
                </a:schemeClr>
              </a:buClr>
              <a:buFont typeface="Wingdings 2"/>
              <a:buChar char=""/>
              <a:defRPr/>
            </a:pPr>
            <a:endParaRPr lang="it-IT" sz="1100" dirty="0" smtClean="0"/>
          </a:p>
          <a:p>
            <a:pPr marL="640080" lvl="1" indent="-274320" eaLnBrk="1" fontAlgn="auto" hangingPunct="1">
              <a:lnSpc>
                <a:spcPct val="80000"/>
              </a:lnSpc>
              <a:spcAft>
                <a:spcPts val="0"/>
              </a:spcAft>
              <a:buClr>
                <a:schemeClr val="accent2">
                  <a:shade val="75000"/>
                </a:schemeClr>
              </a:buClr>
              <a:buFont typeface="Wingdings 2"/>
              <a:buChar char=""/>
              <a:defRPr/>
            </a:pPr>
            <a:endParaRPr lang="it-IT" sz="1100" dirty="0" smtClean="0"/>
          </a:p>
          <a:p>
            <a:pPr marL="640080" lvl="1" indent="-274320" eaLnBrk="1" fontAlgn="auto" hangingPunct="1">
              <a:lnSpc>
                <a:spcPct val="80000"/>
              </a:lnSpc>
              <a:spcAft>
                <a:spcPts val="0"/>
              </a:spcAft>
              <a:buClr>
                <a:schemeClr val="accent2">
                  <a:shade val="75000"/>
                </a:schemeClr>
              </a:buClr>
              <a:buFont typeface="Wingdings 2"/>
              <a:buChar char=""/>
              <a:defRPr/>
            </a:pPr>
            <a:endParaRPr lang="it-IT" sz="1100" dirty="0" smtClean="0"/>
          </a:p>
          <a:p>
            <a:pPr marL="640080" lvl="1" indent="-274320" eaLnBrk="1" fontAlgn="auto" hangingPunct="1">
              <a:lnSpc>
                <a:spcPct val="80000"/>
              </a:lnSpc>
              <a:spcAft>
                <a:spcPts val="0"/>
              </a:spcAft>
              <a:buClr>
                <a:schemeClr val="accent2">
                  <a:shade val="75000"/>
                </a:schemeClr>
              </a:buClr>
              <a:buFontTx/>
              <a:buNone/>
              <a:defRPr/>
            </a:pPr>
            <a:endParaRPr lang="it-IT" sz="1100" dirty="0" smtClean="0"/>
          </a:p>
        </p:txBody>
      </p:sp>
      <p:sp>
        <p:nvSpPr>
          <p:cNvPr id="19458" name="Rectangle 2"/>
          <p:cNvSpPr>
            <a:spLocks noGrp="1" noChangeArrowheads="1"/>
          </p:cNvSpPr>
          <p:nvPr>
            <p:ph type="title"/>
          </p:nvPr>
        </p:nvSpPr>
        <p:spPr>
          <a:xfrm>
            <a:off x="685800" y="0"/>
            <a:ext cx="7772400" cy="1268413"/>
          </a:xfrm>
        </p:spPr>
        <p:txBody>
          <a:bodyPr/>
          <a:lstStyle/>
          <a:p>
            <a:pPr eaLnBrk="1" fontAlgn="auto" hangingPunct="1">
              <a:spcAft>
                <a:spcPts val="0"/>
              </a:spcAft>
              <a:defRPr/>
            </a:pPr>
            <a:r>
              <a:rPr lang="it-IT" smtClean="0"/>
              <a:t>The situation regarding the blind</a:t>
            </a:r>
          </a:p>
        </p:txBody>
      </p:sp>
    </p:spTree>
    <p:extLst>
      <p:ext uri="{BB962C8B-B14F-4D97-AF65-F5344CB8AC3E}">
        <p14:creationId xmlns:p14="http://schemas.microsoft.com/office/powerpoint/2010/main" xmlns="" val="8234104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p:txBody>
          <a:bodyPr/>
          <a:lstStyle/>
          <a:p>
            <a:pPr lvl="1" eaLnBrk="1" hangingPunct="1">
              <a:lnSpc>
                <a:spcPct val="80000"/>
              </a:lnSpc>
              <a:buFontTx/>
              <a:buNone/>
            </a:pPr>
            <a:r>
              <a:rPr lang="it-IT" sz="2000" smtClean="0"/>
              <a:t>Good progress has been made in the UK, Germany and </a:t>
            </a:r>
          </a:p>
          <a:p>
            <a:pPr lvl="1" eaLnBrk="1" hangingPunct="1">
              <a:lnSpc>
                <a:spcPct val="80000"/>
              </a:lnSpc>
              <a:buFontTx/>
              <a:buNone/>
            </a:pPr>
            <a:r>
              <a:rPr lang="it-IT" sz="2000" smtClean="0"/>
              <a:t>Spain.</a:t>
            </a:r>
          </a:p>
          <a:p>
            <a:pPr eaLnBrk="1" hangingPunct="1">
              <a:lnSpc>
                <a:spcPct val="80000"/>
              </a:lnSpc>
            </a:pPr>
            <a:endParaRPr lang="it-IT" sz="2000" smtClean="0"/>
          </a:p>
          <a:p>
            <a:pPr eaLnBrk="1" hangingPunct="1">
              <a:lnSpc>
                <a:spcPct val="80000"/>
              </a:lnSpc>
              <a:buFontTx/>
              <a:buNone/>
            </a:pPr>
            <a:r>
              <a:rPr lang="it-IT" sz="1800" smtClean="0"/>
              <a:t>	</a:t>
            </a:r>
            <a:r>
              <a:rPr lang="it-IT" sz="1800" b="1" u="sng" smtClean="0"/>
              <a:t>Italy </a:t>
            </a:r>
            <a:r>
              <a:rPr lang="it-IT" sz="1600" b="1" smtClean="0"/>
              <a:t>(see Arma, 2010)</a:t>
            </a:r>
            <a:endParaRPr lang="it-IT" sz="1800" b="1" u="sng" smtClean="0"/>
          </a:p>
          <a:p>
            <a:pPr eaLnBrk="1" hangingPunct="1">
              <a:lnSpc>
                <a:spcPct val="80000"/>
              </a:lnSpc>
              <a:buFontTx/>
              <a:buNone/>
            </a:pPr>
            <a:r>
              <a:rPr lang="it-IT" sz="1800" smtClean="0"/>
              <a:t>	- between 352,000 and 380,000 blind people;</a:t>
            </a:r>
          </a:p>
          <a:p>
            <a:pPr eaLnBrk="1" hangingPunct="1">
              <a:lnSpc>
                <a:spcPct val="80000"/>
              </a:lnSpc>
              <a:buFontTx/>
              <a:buNone/>
            </a:pPr>
            <a:r>
              <a:rPr lang="it-IT" sz="1800" smtClean="0"/>
              <a:t>	- 1,500,000 with low vision (age, illness, etc.);</a:t>
            </a:r>
          </a:p>
          <a:p>
            <a:pPr eaLnBrk="1" hangingPunct="1">
              <a:lnSpc>
                <a:spcPct val="80000"/>
              </a:lnSpc>
              <a:buFontTx/>
              <a:buNone/>
            </a:pPr>
            <a:r>
              <a:rPr lang="it-IT" sz="1800" smtClean="0"/>
              <a:t>	- various intermediary stages.</a:t>
            </a:r>
          </a:p>
          <a:p>
            <a:pPr eaLnBrk="1" hangingPunct="1">
              <a:lnSpc>
                <a:spcPct val="80000"/>
              </a:lnSpc>
              <a:buFontTx/>
              <a:buNone/>
            </a:pPr>
            <a:endParaRPr lang="it-IT" sz="1800" smtClean="0"/>
          </a:p>
          <a:p>
            <a:pPr eaLnBrk="1" hangingPunct="1">
              <a:lnSpc>
                <a:spcPct val="80000"/>
              </a:lnSpc>
              <a:buFontTx/>
              <a:buNone/>
            </a:pPr>
            <a:r>
              <a:rPr lang="it-IT" sz="1800" smtClean="0"/>
              <a:t>	First AD ‘Spartacus’ 2001.</a:t>
            </a:r>
          </a:p>
          <a:p>
            <a:pPr eaLnBrk="1" hangingPunct="1">
              <a:lnSpc>
                <a:spcPct val="80000"/>
              </a:lnSpc>
              <a:buFontTx/>
              <a:buNone/>
            </a:pPr>
            <a:r>
              <a:rPr lang="it-IT" sz="1800" smtClean="0"/>
              <a:t>	AD on RAI television:	2006-2009 - 36% circa</a:t>
            </a:r>
          </a:p>
          <a:p>
            <a:pPr eaLnBrk="1" hangingPunct="1">
              <a:lnSpc>
                <a:spcPct val="80000"/>
              </a:lnSpc>
              <a:buFontTx/>
              <a:buNone/>
            </a:pPr>
            <a:r>
              <a:rPr lang="it-IT" sz="1800" smtClean="0"/>
              <a:t>				2010-2012 – 60%?! </a:t>
            </a:r>
          </a:p>
          <a:p>
            <a:pPr eaLnBrk="1" hangingPunct="1">
              <a:lnSpc>
                <a:spcPct val="80000"/>
              </a:lnSpc>
              <a:buFontTx/>
              <a:buNone/>
            </a:pPr>
            <a:endParaRPr lang="it-IT" sz="1800" smtClean="0"/>
          </a:p>
          <a:p>
            <a:pPr eaLnBrk="1" hangingPunct="1">
              <a:lnSpc>
                <a:spcPct val="80000"/>
              </a:lnSpc>
              <a:buFontTx/>
              <a:buNone/>
            </a:pPr>
            <a:r>
              <a:rPr lang="it-IT" sz="1800" smtClean="0"/>
              <a:t>	Parliamentary Hearing on AD accessibility 2010</a:t>
            </a:r>
          </a:p>
          <a:p>
            <a:pPr eaLnBrk="1" hangingPunct="1">
              <a:lnSpc>
                <a:spcPct val="80000"/>
              </a:lnSpc>
              <a:buFontTx/>
              <a:buNone/>
            </a:pPr>
            <a:endParaRPr lang="it-IT" sz="1800" smtClean="0"/>
          </a:p>
          <a:p>
            <a:pPr eaLnBrk="1" hangingPunct="1">
              <a:lnSpc>
                <a:spcPct val="80000"/>
              </a:lnSpc>
            </a:pPr>
            <a:endParaRPr lang="it-IT" sz="1800" smtClean="0"/>
          </a:p>
          <a:p>
            <a:pPr eaLnBrk="1" hangingPunct="1">
              <a:lnSpc>
                <a:spcPct val="80000"/>
              </a:lnSpc>
            </a:pPr>
            <a:endParaRPr lang="it-IT" sz="1800" smtClean="0"/>
          </a:p>
        </p:txBody>
      </p:sp>
      <p:sp>
        <p:nvSpPr>
          <p:cNvPr id="20482" name="Rectangle 2"/>
          <p:cNvSpPr>
            <a:spLocks noGrp="1" noChangeArrowheads="1"/>
          </p:cNvSpPr>
          <p:nvPr>
            <p:ph type="title"/>
          </p:nvPr>
        </p:nvSpPr>
        <p:spPr/>
        <p:txBody>
          <a:bodyPr/>
          <a:lstStyle/>
          <a:p>
            <a:pPr eaLnBrk="1" fontAlgn="auto" hangingPunct="1">
              <a:spcAft>
                <a:spcPts val="0"/>
              </a:spcAft>
              <a:defRPr/>
            </a:pPr>
            <a:r>
              <a:rPr lang="it-IT" dirty="0" smtClean="0"/>
              <a:t>Audio </a:t>
            </a:r>
            <a:r>
              <a:rPr lang="it-IT" dirty="0" err="1" smtClean="0"/>
              <a:t>description</a:t>
            </a:r>
            <a:r>
              <a:rPr lang="it-IT" dirty="0" smtClean="0"/>
              <a:t> in Europe</a:t>
            </a:r>
          </a:p>
        </p:txBody>
      </p:sp>
    </p:spTree>
    <p:extLst>
      <p:ext uri="{BB962C8B-B14F-4D97-AF65-F5344CB8AC3E}">
        <p14:creationId xmlns:p14="http://schemas.microsoft.com/office/powerpoint/2010/main" xmlns="" val="30419156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fontScale="90000"/>
          </a:bodyPr>
          <a:lstStyle/>
          <a:p>
            <a:pPr lvl="0"/>
            <a:r>
              <a:rPr lang="en-GB" b="1" i="1" dirty="0">
                <a:solidFill>
                  <a:srgbClr val="000000"/>
                </a:solidFill>
                <a:latin typeface="Times"/>
                <a:ea typeface="ヒラギノ角ゴ Pro W3"/>
                <a:cs typeface="Times New Roman" pitchFamily="18" charset="0"/>
              </a:rPr>
              <a:t>Table: AD guidelines in Europe</a:t>
            </a:r>
            <a:r>
              <a:rPr lang="it-IT" sz="800" dirty="0">
                <a:latin typeface="Arial" pitchFamily="34" charset="0"/>
                <a:cs typeface="Arial" pitchFamily="34" charset="0"/>
              </a:rPr>
              <a:t/>
            </a:r>
            <a:br>
              <a:rPr lang="it-IT" sz="800" dirty="0">
                <a:latin typeface="Arial" pitchFamily="34" charset="0"/>
                <a:cs typeface="Arial" pitchFamily="34" charset="0"/>
              </a:rPr>
            </a:b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xmlns="" val="753241217"/>
              </p:ext>
            </p:extLst>
          </p:nvPr>
        </p:nvGraphicFramePr>
        <p:xfrm>
          <a:off x="1691680" y="830656"/>
          <a:ext cx="5832647" cy="5335860"/>
        </p:xfrm>
        <a:graphic>
          <a:graphicData uri="http://schemas.openxmlformats.org/drawingml/2006/table">
            <a:tbl>
              <a:tblPr>
                <a:tableStyleId>{5C22544A-7EE6-4342-B048-85BDC9FD1C3A}</a:tableStyleId>
              </a:tblPr>
              <a:tblGrid>
                <a:gridCol w="1143954"/>
                <a:gridCol w="675449"/>
                <a:gridCol w="2312181"/>
                <a:gridCol w="1701063"/>
              </a:tblGrid>
              <a:tr h="180258">
                <a:tc>
                  <a:txBody>
                    <a:bodyPr/>
                    <a:lstStyle/>
                    <a:p>
                      <a:r>
                        <a:rPr lang="it-IT" sz="1000" dirty="0" smtClean="0"/>
                        <a:t>Country</a:t>
                      </a:r>
                      <a:endParaRPr lang="it-IT" sz="1000" dirty="0"/>
                    </a:p>
                  </a:txBody>
                  <a:tcPr marL="36938" marR="36938" marT="36938" marB="36938"/>
                </a:tc>
                <a:tc>
                  <a:txBody>
                    <a:bodyPr/>
                    <a:lstStyle/>
                    <a:p>
                      <a:r>
                        <a:rPr lang="it-IT" sz="1000" dirty="0" smtClean="0"/>
                        <a:t>Date</a:t>
                      </a:r>
                      <a:endParaRPr lang="it-IT" sz="1000" dirty="0"/>
                    </a:p>
                  </a:txBody>
                  <a:tcPr marL="36938" marR="36938" marT="36938" marB="36938"/>
                </a:tc>
                <a:tc>
                  <a:txBody>
                    <a:bodyPr/>
                    <a:lstStyle/>
                    <a:p>
                      <a:r>
                        <a:rPr lang="it-IT" sz="1000" dirty="0" err="1" smtClean="0"/>
                        <a:t>Name</a:t>
                      </a:r>
                      <a:endParaRPr lang="it-IT" sz="1000" dirty="0"/>
                    </a:p>
                  </a:txBody>
                  <a:tcPr marL="36938" marR="36938" marT="36938" marB="36938"/>
                </a:tc>
                <a:tc>
                  <a:txBody>
                    <a:bodyPr/>
                    <a:lstStyle/>
                    <a:p>
                      <a:pPr algn="ct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1000" dirty="0">
                          <a:effectLst/>
                        </a:rPr>
                        <a:t>Author</a:t>
                      </a:r>
                      <a:endParaRPr lang="it-IT" sz="1000" b="1" dirty="0">
                        <a:solidFill>
                          <a:srgbClr val="000000"/>
                        </a:solidFill>
                        <a:effectLst/>
                        <a:latin typeface="Helvetica"/>
                        <a:ea typeface="ヒラギノ角ゴ Pro W3"/>
                        <a:cs typeface="Times New Roman"/>
                      </a:endParaRPr>
                    </a:p>
                  </a:txBody>
                  <a:tcPr marL="36938" marR="36938" marT="36938" marB="36938"/>
                </a:tc>
              </a:tr>
              <a:tr h="286640">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Greece</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2008</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Audio Description Guidelines for Greek: a working document</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Yota Georgakopoulou</a:t>
                      </a:r>
                      <a:endParaRPr lang="it-IT" sz="700">
                        <a:solidFill>
                          <a:srgbClr val="000000"/>
                        </a:solidFill>
                        <a:effectLst/>
                        <a:latin typeface="Helvetica"/>
                        <a:ea typeface="ヒラギノ角ゴ Pro W3"/>
                        <a:cs typeface="Times New Roman"/>
                      </a:endParaRPr>
                    </a:p>
                  </a:txBody>
                  <a:tcPr marL="36938" marR="36938" marT="36938" marB="36938"/>
                </a:tc>
              </a:tr>
              <a:tr h="499404">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Belgium (French)</a:t>
                      </a:r>
                      <a:endParaRPr lang="it-IT" sz="700">
                        <a:solidFill>
                          <a:srgbClr val="000000"/>
                        </a:solidFill>
                        <a:effectLst/>
                        <a:latin typeface="Helvetica"/>
                        <a:ea typeface="ヒラギノ角ゴ Pro W3"/>
                        <a:cs typeface="Times New Roman"/>
                      </a:endParaRPr>
                    </a:p>
                  </a:txBody>
                  <a:tcPr marL="39893" marR="39893" marT="0" marB="0"/>
                </a:tc>
                <a:tc>
                  <a:txBody>
                    <a:bodyPr/>
                    <a:lstStyle/>
                    <a:p>
                      <a:pPr>
                        <a:spcAft>
                          <a:spcPts val="0"/>
                        </a:spcAft>
                        <a:tabLst>
                          <a:tab pos="450215" algn="l"/>
                          <a:tab pos="450215" algn="l"/>
                          <a:tab pos="899795" algn="l"/>
                          <a:tab pos="899795" algn="l"/>
                          <a:tab pos="1350010" algn="l"/>
                          <a:tab pos="1350010" algn="l"/>
                          <a:tab pos="2249805" algn="l"/>
                          <a:tab pos="2249805" algn="l"/>
                          <a:tab pos="2700020" algn="l"/>
                          <a:tab pos="2700020" algn="l"/>
                          <a:tab pos="3150235" algn="l"/>
                          <a:tab pos="3150235" algn="l"/>
                          <a:tab pos="3599815" algn="l"/>
                          <a:tab pos="3599815" algn="l"/>
                          <a:tab pos="4050030" algn="l"/>
                          <a:tab pos="4050030" algn="l"/>
                          <a:tab pos="4500245" algn="l"/>
                          <a:tab pos="4500245" algn="l"/>
                          <a:tab pos="4949825" algn="l"/>
                          <a:tab pos="4949825" algn="l"/>
                          <a:tab pos="5400040" algn="l"/>
                          <a:tab pos="5400040" algn="l"/>
                          <a:tab pos="5850255" algn="l"/>
                          <a:tab pos="5850255" algn="l"/>
                          <a:tab pos="6299835" algn="l"/>
                          <a:tab pos="6299835" algn="l"/>
                          <a:tab pos="6750050" algn="l"/>
                          <a:tab pos="6750050" algn="l"/>
                          <a:tab pos="7200265" algn="l"/>
                          <a:tab pos="7200265" algn="l"/>
                          <a:tab pos="7649845" algn="l"/>
                          <a:tab pos="7649845" algn="l"/>
                        </a:tabLst>
                      </a:pPr>
                      <a:r>
                        <a:rPr lang="nl-NL" sz="700">
                          <a:effectLst/>
                        </a:rPr>
                        <a:t> </a:t>
                      </a:r>
                      <a:endParaRPr lang="it-IT" sz="700">
                        <a:solidFill>
                          <a:srgbClr val="000000"/>
                        </a:solidFill>
                        <a:effectLst/>
                        <a:latin typeface="Helvetica"/>
                        <a:ea typeface="ヒラギノ角ゴ Pro W3"/>
                        <a:cs typeface="Times New Roman"/>
                      </a:endParaRPr>
                    </a:p>
                  </a:txBody>
                  <a:tcPr marL="0" marR="0" marT="0" marB="0"/>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Vademecum de l’audiodescription</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Association Bruxelloise et Brabançonne </a:t>
                      </a:r>
                      <a:endParaRPr lang="it-IT" sz="700">
                        <a:effectLst/>
                      </a:endParaRPr>
                    </a:p>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des Compagnies Dramatiques asbl</a:t>
                      </a:r>
                      <a:endParaRPr lang="it-IT" sz="700">
                        <a:solidFill>
                          <a:srgbClr val="000000"/>
                        </a:solidFill>
                        <a:effectLst/>
                        <a:latin typeface="Helvetica"/>
                        <a:ea typeface="ヒラギノ角ゴ Pro W3"/>
                        <a:cs typeface="Times New Roman"/>
                      </a:endParaRPr>
                    </a:p>
                  </a:txBody>
                  <a:tcPr marL="39893" marR="39893" marT="36938" marB="36938"/>
                </a:tc>
              </a:tr>
              <a:tr h="499404">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Belgium (Dutch)</a:t>
                      </a:r>
                      <a:endParaRPr lang="it-IT" sz="700">
                        <a:solidFill>
                          <a:srgbClr val="000000"/>
                        </a:solidFill>
                        <a:effectLst/>
                        <a:latin typeface="Helvetica"/>
                        <a:ea typeface="ヒラギノ角ゴ Pro W3"/>
                        <a:cs typeface="Times New Roman"/>
                      </a:endParaRPr>
                    </a:p>
                  </a:txBody>
                  <a:tcPr marL="39893" marR="39893" marT="0" marB="0"/>
                </a:tc>
                <a:tc>
                  <a:txBody>
                    <a:bodyPr/>
                    <a:lstStyle/>
                    <a:p>
                      <a:pPr>
                        <a:spcAft>
                          <a:spcPts val="0"/>
                        </a:spcAft>
                        <a:tabLst>
                          <a:tab pos="450215" algn="l"/>
                          <a:tab pos="450215" algn="l"/>
                          <a:tab pos="899795" algn="l"/>
                          <a:tab pos="899795" algn="l"/>
                          <a:tab pos="1350010" algn="l"/>
                          <a:tab pos="1350010" algn="l"/>
                          <a:tab pos="2249805" algn="l"/>
                          <a:tab pos="2249805" algn="l"/>
                          <a:tab pos="2700020" algn="l"/>
                          <a:tab pos="2700020" algn="l"/>
                          <a:tab pos="3150235" algn="l"/>
                          <a:tab pos="3150235" algn="l"/>
                          <a:tab pos="3599815" algn="l"/>
                          <a:tab pos="3599815" algn="l"/>
                          <a:tab pos="4050030" algn="l"/>
                          <a:tab pos="4050030" algn="l"/>
                          <a:tab pos="4500245" algn="l"/>
                          <a:tab pos="4500245" algn="l"/>
                          <a:tab pos="4949825" algn="l"/>
                          <a:tab pos="4949825" algn="l"/>
                          <a:tab pos="5400040" algn="l"/>
                          <a:tab pos="5400040" algn="l"/>
                          <a:tab pos="5850255" algn="l"/>
                          <a:tab pos="5850255" algn="l"/>
                          <a:tab pos="6299835" algn="l"/>
                          <a:tab pos="6299835" algn="l"/>
                          <a:tab pos="6750050" algn="l"/>
                          <a:tab pos="6750050" algn="l"/>
                          <a:tab pos="7200265" algn="l"/>
                          <a:tab pos="7200265" algn="l"/>
                          <a:tab pos="7649845" algn="l"/>
                          <a:tab pos="7649845" algn="l"/>
                        </a:tabLst>
                      </a:pPr>
                      <a:r>
                        <a:rPr lang="nl-NL" sz="700">
                          <a:effectLst/>
                        </a:rPr>
                        <a:t> </a:t>
                      </a:r>
                      <a:endParaRPr lang="it-IT" sz="700">
                        <a:solidFill>
                          <a:srgbClr val="000000"/>
                        </a:solidFill>
                        <a:effectLst/>
                        <a:latin typeface="Helvetica"/>
                        <a:ea typeface="ヒラギノ角ゴ Pro W3"/>
                        <a:cs typeface="Times New Roman"/>
                      </a:endParaRPr>
                    </a:p>
                  </a:txBody>
                  <a:tcPr marL="0" marR="0" marT="0" marB="0"/>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Audio Description for Recorded TV, cinema and dvd: experimental stylesheet for teaching purposes</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Aline Remael</a:t>
                      </a:r>
                      <a:endParaRPr lang="it-IT" sz="700">
                        <a:solidFill>
                          <a:srgbClr val="000000"/>
                        </a:solidFill>
                        <a:effectLst/>
                        <a:latin typeface="Helvetica"/>
                        <a:ea typeface="ヒラギノ角ゴ Pro W3"/>
                        <a:cs typeface="Times New Roman"/>
                      </a:endParaRPr>
                    </a:p>
                  </a:txBody>
                  <a:tcPr marL="39893" marR="39893" marT="36938" marB="36938"/>
                </a:tc>
              </a:tr>
              <a:tr h="605786">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Belgium (Dutch)</a:t>
                      </a:r>
                      <a:endParaRPr lang="it-IT" sz="700">
                        <a:solidFill>
                          <a:srgbClr val="000000"/>
                        </a:solidFill>
                        <a:effectLst/>
                        <a:latin typeface="Helvetica"/>
                        <a:ea typeface="ヒラギノ角ゴ Pro W3"/>
                        <a:cs typeface="Times New Roman"/>
                      </a:endParaRPr>
                    </a:p>
                  </a:txBody>
                  <a:tcPr marL="39893" marR="39893" marT="0" marB="0"/>
                </a:tc>
                <a:tc>
                  <a:txBody>
                    <a:bodyPr/>
                    <a:lstStyle/>
                    <a:p>
                      <a:pPr>
                        <a:spcAft>
                          <a:spcPts val="0"/>
                        </a:spcAft>
                        <a:tabLst>
                          <a:tab pos="450215" algn="l"/>
                          <a:tab pos="450215" algn="l"/>
                          <a:tab pos="899795" algn="l"/>
                          <a:tab pos="899795" algn="l"/>
                          <a:tab pos="1350010" algn="l"/>
                          <a:tab pos="1350010" algn="l"/>
                          <a:tab pos="2249805" algn="l"/>
                          <a:tab pos="2249805" algn="l"/>
                          <a:tab pos="2700020" algn="l"/>
                          <a:tab pos="2700020" algn="l"/>
                          <a:tab pos="3150235" algn="l"/>
                          <a:tab pos="3150235" algn="l"/>
                          <a:tab pos="3599815" algn="l"/>
                          <a:tab pos="3599815" algn="l"/>
                          <a:tab pos="4050030" algn="l"/>
                          <a:tab pos="4050030" algn="l"/>
                          <a:tab pos="4500245" algn="l"/>
                          <a:tab pos="4500245" algn="l"/>
                          <a:tab pos="4949825" algn="l"/>
                          <a:tab pos="4949825" algn="l"/>
                          <a:tab pos="5400040" algn="l"/>
                          <a:tab pos="5400040" algn="l"/>
                          <a:tab pos="5850255" algn="l"/>
                          <a:tab pos="5850255" algn="l"/>
                          <a:tab pos="6299835" algn="l"/>
                          <a:tab pos="6299835" algn="l"/>
                          <a:tab pos="6750050" algn="l"/>
                          <a:tab pos="6750050" algn="l"/>
                          <a:tab pos="7200265" algn="l"/>
                          <a:tab pos="7200265" algn="l"/>
                          <a:tab pos="7649845" algn="l"/>
                          <a:tab pos="7649845" algn="l"/>
                        </a:tabLst>
                      </a:pPr>
                      <a:r>
                        <a:rPr lang="en-US" sz="700">
                          <a:effectLst/>
                        </a:rPr>
                        <a:t>2011</a:t>
                      </a:r>
                      <a:endParaRPr lang="it-IT" sz="700">
                        <a:solidFill>
                          <a:srgbClr val="000000"/>
                        </a:solidFill>
                        <a:effectLst/>
                        <a:latin typeface="Helvetica"/>
                        <a:ea typeface="ヒラギノ角ゴ Pro W3"/>
                        <a:cs typeface="Times New Roman"/>
                      </a:endParaRPr>
                    </a:p>
                  </a:txBody>
                  <a:tcPr marL="0" marR="0" marT="0" marB="0"/>
                </a:tc>
                <a:tc>
                  <a:txBody>
                    <a:bodyPr/>
                    <a:lstStyle/>
                    <a:p>
                      <a:pPr>
                        <a:spcAft>
                          <a:spcPts val="0"/>
                        </a:spcAft>
                      </a:pPr>
                      <a:r>
                        <a:rPr lang="en-US" sz="700">
                          <a:effectLst/>
                        </a:rPr>
                        <a:t>Basisprincipes voor audiobeschrijving voor televisie en film [Basics of audio description for television and film]</a:t>
                      </a:r>
                      <a:endParaRPr lang="it-IT" sz="700">
                        <a:effectLst/>
                      </a:endParaRPr>
                    </a:p>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en-US" sz="700">
                          <a:effectLst/>
                        </a:rPr>
                        <a:t> </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en-US" sz="700">
                          <a:effectLst/>
                        </a:rPr>
                        <a:t>Aline Remael  &amp; Gert Vercauteren</a:t>
                      </a:r>
                      <a:endParaRPr lang="it-IT" sz="700">
                        <a:solidFill>
                          <a:srgbClr val="000000"/>
                        </a:solidFill>
                        <a:effectLst/>
                        <a:latin typeface="Helvetica"/>
                        <a:ea typeface="ヒラギノ角ゴ Pro W3"/>
                        <a:cs typeface="Times New Roman"/>
                      </a:endParaRPr>
                    </a:p>
                  </a:txBody>
                  <a:tcPr marL="39893" marR="39893" marT="36938" marB="36938"/>
                </a:tc>
              </a:tr>
              <a:tr h="286640">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United Kingdom</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2000</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dirty="0">
                          <a:effectLst/>
                        </a:rPr>
                        <a:t>ITC guidance on standards for Audio Description</a:t>
                      </a:r>
                      <a:endParaRPr lang="it-IT" sz="700" dirty="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Ofcom</a:t>
                      </a:r>
                      <a:endParaRPr lang="it-IT" sz="700">
                        <a:solidFill>
                          <a:srgbClr val="000000"/>
                        </a:solidFill>
                        <a:effectLst/>
                        <a:latin typeface="Helvetica"/>
                        <a:ea typeface="ヒラギノ角ゴ Pro W3"/>
                        <a:cs typeface="Times New Roman"/>
                      </a:endParaRPr>
                    </a:p>
                  </a:txBody>
                  <a:tcPr marL="36938" marR="36938" marT="36938" marB="36938"/>
                </a:tc>
              </a:tr>
              <a:tr h="499404">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United Kingdom</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2003</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Museums, galleries and heritage sites: improving access for blind and partially sighted people. The Talking Images Guide</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RNIB</a:t>
                      </a:r>
                      <a:endParaRPr lang="it-IT" sz="700">
                        <a:solidFill>
                          <a:srgbClr val="000000"/>
                        </a:solidFill>
                        <a:effectLst/>
                        <a:latin typeface="Helvetica"/>
                        <a:ea typeface="ヒラギノ角ゴ Pro W3"/>
                        <a:cs typeface="Times New Roman"/>
                      </a:endParaRPr>
                    </a:p>
                  </a:txBody>
                  <a:tcPr marL="36938" marR="36938" marT="36938" marB="36938"/>
                </a:tc>
              </a:tr>
              <a:tr h="286640">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United Kingdom</a:t>
                      </a:r>
                      <a:endParaRPr lang="it-IT" sz="700">
                        <a:solidFill>
                          <a:srgbClr val="000000"/>
                        </a:solidFill>
                        <a:effectLst/>
                        <a:latin typeface="Helvetica"/>
                        <a:ea typeface="ヒラギノ角ゴ Pro W3"/>
                        <a:cs typeface="Times New Roman"/>
                      </a:endParaRPr>
                    </a:p>
                  </a:txBody>
                  <a:tcPr marL="39893" marR="39893" marT="0" marB="0"/>
                </a:tc>
                <a:tc>
                  <a:txBody>
                    <a:bodyPr/>
                    <a:lstStyle/>
                    <a:p>
                      <a:pPr>
                        <a:spcAft>
                          <a:spcPts val="0"/>
                        </a:spcAft>
                        <a:tabLst>
                          <a:tab pos="450215" algn="l"/>
                          <a:tab pos="450215" algn="l"/>
                          <a:tab pos="899795" algn="l"/>
                          <a:tab pos="899795" algn="l"/>
                          <a:tab pos="1350010" algn="l"/>
                          <a:tab pos="1350010" algn="l"/>
                          <a:tab pos="2249805" algn="l"/>
                          <a:tab pos="2249805" algn="l"/>
                          <a:tab pos="2700020" algn="l"/>
                          <a:tab pos="2700020" algn="l"/>
                          <a:tab pos="3150235" algn="l"/>
                          <a:tab pos="3150235" algn="l"/>
                          <a:tab pos="3599815" algn="l"/>
                          <a:tab pos="3599815" algn="l"/>
                          <a:tab pos="4050030" algn="l"/>
                          <a:tab pos="4050030" algn="l"/>
                          <a:tab pos="4500245" algn="l"/>
                          <a:tab pos="4500245" algn="l"/>
                          <a:tab pos="4949825" algn="l"/>
                          <a:tab pos="4949825" algn="l"/>
                          <a:tab pos="5400040" algn="l"/>
                          <a:tab pos="5400040" algn="l"/>
                          <a:tab pos="5850255" algn="l"/>
                          <a:tab pos="5850255" algn="l"/>
                          <a:tab pos="6299835" algn="l"/>
                          <a:tab pos="6299835" algn="l"/>
                          <a:tab pos="6750050" algn="l"/>
                          <a:tab pos="6750050" algn="l"/>
                          <a:tab pos="7200265" algn="l"/>
                          <a:tab pos="7200265" algn="l"/>
                          <a:tab pos="7649845" algn="l"/>
                          <a:tab pos="7649845" algn="l"/>
                        </a:tabLst>
                      </a:pPr>
                      <a:r>
                        <a:rPr lang="nl-NL" sz="700">
                          <a:effectLst/>
                        </a:rPr>
                        <a:t> </a:t>
                      </a:r>
                      <a:endParaRPr lang="it-IT" sz="700">
                        <a:solidFill>
                          <a:srgbClr val="000000"/>
                        </a:solidFill>
                        <a:effectLst/>
                        <a:latin typeface="Helvetica"/>
                        <a:ea typeface="ヒラギノ角ゴ Pro W3"/>
                        <a:cs typeface="Times New Roman"/>
                      </a:endParaRPr>
                    </a:p>
                  </a:txBody>
                  <a:tcPr marL="0" marR="0" marT="0" marB="0"/>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An Introduction to Audio Description in the Theatre</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RNIB</a:t>
                      </a:r>
                      <a:endParaRPr lang="it-IT" sz="700">
                        <a:solidFill>
                          <a:srgbClr val="000000"/>
                        </a:solidFill>
                        <a:effectLst/>
                        <a:latin typeface="Helvetica"/>
                        <a:ea typeface="ヒラギノ角ゴ Pro W3"/>
                        <a:cs typeface="Times New Roman"/>
                      </a:endParaRPr>
                    </a:p>
                  </a:txBody>
                  <a:tcPr marL="39893" marR="39893" marT="36938" marB="36938"/>
                </a:tc>
              </a:tr>
              <a:tr h="393022">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France</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2008</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La Charte de l’audiodescription [The French Audio Description Charter]</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Laure Morisset and Frédéric Gonant</a:t>
                      </a:r>
                      <a:endParaRPr lang="it-IT" sz="700">
                        <a:solidFill>
                          <a:srgbClr val="000000"/>
                        </a:solidFill>
                        <a:effectLst/>
                        <a:latin typeface="Helvetica"/>
                        <a:ea typeface="ヒラギノ角ゴ Pro W3"/>
                        <a:cs typeface="Times New Roman"/>
                      </a:endParaRPr>
                    </a:p>
                  </a:txBody>
                  <a:tcPr marL="36938" marR="36938" marT="36938" marB="36938"/>
                </a:tc>
              </a:tr>
              <a:tr h="180258">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Spain</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2005</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Norma Española UNE 153020</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AENOR</a:t>
                      </a:r>
                      <a:endParaRPr lang="it-IT" sz="700">
                        <a:solidFill>
                          <a:srgbClr val="000000"/>
                        </a:solidFill>
                        <a:effectLst/>
                        <a:latin typeface="Helvetica"/>
                        <a:ea typeface="ヒラギノ角ゴ Pro W3"/>
                        <a:cs typeface="Times New Roman"/>
                      </a:endParaRPr>
                    </a:p>
                  </a:txBody>
                  <a:tcPr marL="36938" marR="36938" marT="36938" marB="36938"/>
                </a:tc>
              </a:tr>
              <a:tr h="286640">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Germany</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2004</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Wenn aus Bildern Worte werden</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Bernd Benecke and Elmar Dosch</a:t>
                      </a:r>
                      <a:endParaRPr lang="it-IT" sz="700">
                        <a:solidFill>
                          <a:srgbClr val="000000"/>
                        </a:solidFill>
                        <a:effectLst/>
                        <a:latin typeface="Helvetica"/>
                        <a:ea typeface="ヒラギノ角ゴ Pro W3"/>
                        <a:cs typeface="Times New Roman"/>
                      </a:endParaRPr>
                    </a:p>
                  </a:txBody>
                  <a:tcPr marL="36938" marR="36938" marT="36938" marB="36938"/>
                </a:tc>
              </a:tr>
              <a:tr h="393022">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Poland</a:t>
                      </a:r>
                      <a:endParaRPr lang="it-IT" sz="700">
                        <a:solidFill>
                          <a:srgbClr val="000000"/>
                        </a:solidFill>
                        <a:effectLst/>
                        <a:latin typeface="Helvetica"/>
                        <a:ea typeface="ヒラギノ角ゴ Pro W3"/>
                        <a:cs typeface="Times New Roman"/>
                      </a:endParaRPr>
                    </a:p>
                  </a:txBody>
                  <a:tcPr marL="39893" marR="39893" marT="0" marB="0"/>
                </a:tc>
                <a:tc>
                  <a:txBody>
                    <a:bodyPr/>
                    <a:lstStyle/>
                    <a:p>
                      <a:pPr algn="ctr">
                        <a:spcAft>
                          <a:spcPts val="0"/>
                        </a:spcAft>
                        <a:tabLst>
                          <a:tab pos="450215" algn="l"/>
                          <a:tab pos="450215" algn="l"/>
                          <a:tab pos="899795" algn="l"/>
                          <a:tab pos="899795" algn="l"/>
                          <a:tab pos="1350010" algn="l"/>
                          <a:tab pos="1350010" algn="l"/>
                          <a:tab pos="2249805" algn="l"/>
                          <a:tab pos="2249805" algn="l"/>
                          <a:tab pos="2700020" algn="l"/>
                          <a:tab pos="2700020" algn="l"/>
                          <a:tab pos="3150235" algn="l"/>
                          <a:tab pos="3150235" algn="l"/>
                          <a:tab pos="3599815" algn="l"/>
                          <a:tab pos="3599815" algn="l"/>
                          <a:tab pos="4050030" algn="l"/>
                          <a:tab pos="4050030" algn="l"/>
                          <a:tab pos="4500245" algn="l"/>
                          <a:tab pos="4500245" algn="l"/>
                          <a:tab pos="4949825" algn="l"/>
                          <a:tab pos="4949825" algn="l"/>
                          <a:tab pos="5400040" algn="l"/>
                          <a:tab pos="5400040" algn="l"/>
                          <a:tab pos="5850255" algn="l"/>
                          <a:tab pos="5850255" algn="l"/>
                          <a:tab pos="6299835" algn="l"/>
                          <a:tab pos="6299835" algn="l"/>
                          <a:tab pos="6750050" algn="l"/>
                          <a:tab pos="6750050" algn="l"/>
                          <a:tab pos="7200265" algn="l"/>
                          <a:tab pos="7200265" algn="l"/>
                          <a:tab pos="7649845" algn="l"/>
                          <a:tab pos="7649845" algn="l"/>
                        </a:tabLst>
                      </a:pPr>
                      <a:r>
                        <a:rPr lang="nl-NL" sz="700">
                          <a:effectLst/>
                        </a:rPr>
                        <a:t>2010</a:t>
                      </a:r>
                      <a:endParaRPr lang="it-IT" sz="700">
                        <a:solidFill>
                          <a:srgbClr val="000000"/>
                        </a:solidFill>
                        <a:effectLst/>
                        <a:latin typeface="Helvetica"/>
                        <a:ea typeface="ヒラギノ角ゴ Pro W3"/>
                        <a:cs typeface="Times New Roman"/>
                      </a:endParaRPr>
                    </a:p>
                  </a:txBody>
                  <a:tcPr marL="0" marR="0" marT="0" marB="0"/>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Standardy tworzenia audiodeskrypcji do produkcji audiowizualnych</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Barbara Szymańska and Tomasz Strzymiński</a:t>
                      </a:r>
                      <a:endParaRPr lang="it-IT" sz="700">
                        <a:solidFill>
                          <a:srgbClr val="000000"/>
                        </a:solidFill>
                        <a:effectLst/>
                        <a:latin typeface="Helvetica"/>
                        <a:ea typeface="ヒラギノ角ゴ Pro W3"/>
                        <a:cs typeface="Times New Roman"/>
                      </a:endParaRPr>
                    </a:p>
                  </a:txBody>
                  <a:tcPr marL="39893" marR="39893" marT="36938" marB="36938"/>
                </a:tc>
              </a:tr>
              <a:tr h="286640">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Portugal</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2011</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Guia de Audiodescricao: images que se ouvem</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Joselia Neves</a:t>
                      </a:r>
                      <a:endParaRPr lang="it-IT" sz="700">
                        <a:solidFill>
                          <a:srgbClr val="000000"/>
                        </a:solidFill>
                        <a:effectLst/>
                        <a:latin typeface="Helvetica"/>
                        <a:ea typeface="ヒラギノ角ゴ Pro W3"/>
                        <a:cs typeface="Times New Roman"/>
                      </a:endParaRPr>
                    </a:p>
                  </a:txBody>
                  <a:tcPr marL="36938" marR="36938" marT="36938" marB="36938"/>
                </a:tc>
              </a:tr>
              <a:tr h="605786">
                <a:tc>
                  <a:txBody>
                    <a:bodyPr/>
                    <a:lstStyle/>
                    <a:p>
                      <a:pPr>
                        <a:spcAft>
                          <a:spcPts val="0"/>
                        </a:spcAft>
                        <a:tabLst>
                          <a:tab pos="-20465415" algn="l"/>
                          <a:tab pos="-20015200" algn="l"/>
                          <a:tab pos="-19565620" algn="l"/>
                          <a:tab pos="-19115405" algn="l"/>
                          <a:tab pos="-18665190" algn="l"/>
                          <a:tab pos="-18215610" algn="l"/>
                          <a:tab pos="-17765395"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Lst>
                      </a:pPr>
                      <a:r>
                        <a:rPr lang="nl-NL" sz="700">
                          <a:effectLst/>
                        </a:rPr>
                        <a:t>Italy</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 pos="7200265" algn="l"/>
                          <a:tab pos="7649845" algn="l"/>
                          <a:tab pos="8100060" algn="l"/>
                          <a:tab pos="8550275" algn="l"/>
                          <a:tab pos="8999855" algn="l"/>
                          <a:tab pos="9450070" algn="l"/>
                          <a:tab pos="9900285" algn="l"/>
                          <a:tab pos="10349865" algn="l"/>
                          <a:tab pos="10800080" algn="l"/>
                          <a:tab pos="11250295" algn="l"/>
                          <a:tab pos="11699875" algn="l"/>
                          <a:tab pos="12150090" algn="l"/>
                          <a:tab pos="12600305" algn="l"/>
                          <a:tab pos="13049885" algn="l"/>
                          <a:tab pos="13500100" algn="l"/>
                          <a:tab pos="13950315" algn="l"/>
                        </a:tabLst>
                      </a:pPr>
                      <a:r>
                        <a:rPr lang="nl-NL" sz="700">
                          <a:effectLst/>
                        </a:rPr>
                        <a:t>2011</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a:effectLst/>
                        </a:rPr>
                        <a:t>Manuale per aspiranti audio descrittori di audiofilm per non vedenti [Tutorial for would-be audio describers of audio films for the sight impaired]</a:t>
                      </a:r>
                      <a:endParaRPr lang="it-IT" sz="700">
                        <a:solidFill>
                          <a:srgbClr val="000000"/>
                        </a:solidFill>
                        <a:effectLst/>
                        <a:latin typeface="Helvetica"/>
                        <a:ea typeface="ヒラギノ角ゴ Pro W3"/>
                        <a:cs typeface="Times New Roman"/>
                      </a:endParaRPr>
                    </a:p>
                  </a:txBody>
                  <a:tcPr marL="36938" marR="36938" marT="36938" marB="36938"/>
                </a:tc>
                <a:tc>
                  <a:txBody>
                    <a:bodyPr/>
                    <a:lstStyle/>
                    <a:p>
                      <a:pPr>
                        <a:spcAft>
                          <a:spcPts val="0"/>
                        </a:spcAft>
                        <a:tabLst>
                          <a:tab pos="-20465415" algn="l"/>
                          <a:tab pos="-20015200" algn="l"/>
                          <a:tab pos="-19565620" algn="l"/>
                          <a:tab pos="-19115405" algn="l"/>
                          <a:tab pos="-18665190" algn="l"/>
                          <a:tab pos="-18215610" algn="l"/>
                          <a:tab pos="-17765395" algn="l"/>
                          <a:tab pos="-17315180" algn="l"/>
                          <a:tab pos="-16865600" algn="l"/>
                          <a:tab pos="-16415385" algn="l"/>
                          <a:tab pos="-15965170" algn="l"/>
                          <a:tab pos="-15515590" algn="l"/>
                          <a:tab pos="-15065375" algn="l"/>
                          <a:tab pos="-14615160" algn="l"/>
                          <a:tab pos="-14165580" algn="l"/>
                          <a:tab pos="-13715365" algn="l"/>
                          <a:tab pos="-13265150" algn="l"/>
                          <a:tab pos="-12815570" algn="l"/>
                          <a:tab pos="450215" algn="l"/>
                          <a:tab pos="899795" algn="l"/>
                          <a:tab pos="1350010" algn="l"/>
                          <a:tab pos="2249805" algn="l"/>
                          <a:tab pos="2700020" algn="l"/>
                          <a:tab pos="3150235" algn="l"/>
                          <a:tab pos="3599815" algn="l"/>
                          <a:tab pos="4050030" algn="l"/>
                          <a:tab pos="4500245" algn="l"/>
                          <a:tab pos="4949825" algn="l"/>
                          <a:tab pos="5400040" algn="l"/>
                          <a:tab pos="5850255" algn="l"/>
                          <a:tab pos="6299835" algn="l"/>
                          <a:tab pos="6750050" algn="l"/>
                        </a:tabLst>
                      </a:pPr>
                      <a:r>
                        <a:rPr lang="nl-NL" sz="700" dirty="0">
                          <a:effectLst/>
                        </a:rPr>
                        <a:t>Eraldo Busarello,  Fabio Sordo</a:t>
                      </a:r>
                      <a:endParaRPr lang="it-IT" sz="700" dirty="0">
                        <a:solidFill>
                          <a:srgbClr val="000000"/>
                        </a:solidFill>
                        <a:effectLst/>
                        <a:latin typeface="Helvetica"/>
                        <a:ea typeface="ヒラギノ角ゴ Pro W3"/>
                        <a:cs typeface="Times New Roman"/>
                      </a:endParaRPr>
                    </a:p>
                  </a:txBody>
                  <a:tcPr marL="36938" marR="36938" marT="36938" marB="36938"/>
                </a:tc>
              </a:tr>
            </a:tbl>
          </a:graphicData>
        </a:graphic>
      </p:graphicFrame>
    </p:spTree>
    <p:extLst>
      <p:ext uri="{BB962C8B-B14F-4D97-AF65-F5344CB8AC3E}">
        <p14:creationId xmlns:p14="http://schemas.microsoft.com/office/powerpoint/2010/main" xmlns="" val="3058104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ADLAB </a:t>
            </a:r>
            <a:r>
              <a:rPr lang="it-IT" smtClean="0"/>
              <a:t>strategic</a:t>
            </a:r>
            <a:r>
              <a:rPr lang="it-IT" dirty="0" smtClean="0"/>
              <a:t> </a:t>
            </a:r>
            <a:r>
              <a:rPr lang="it-IT" dirty="0" err="1" smtClean="0"/>
              <a:t>guidelines</a:t>
            </a:r>
            <a:endParaRPr lang="it-IT" dirty="0"/>
          </a:p>
        </p:txBody>
      </p:sp>
      <p:sp>
        <p:nvSpPr>
          <p:cNvPr id="3" name="Segnaposto contenuto 2"/>
          <p:cNvSpPr>
            <a:spLocks noGrp="1"/>
          </p:cNvSpPr>
          <p:nvPr>
            <p:ph idx="1"/>
          </p:nvPr>
        </p:nvSpPr>
        <p:spPr/>
        <p:txBody>
          <a:bodyPr/>
          <a:lstStyle/>
          <a:p>
            <a:r>
              <a:rPr lang="it-IT" dirty="0" smtClean="0"/>
              <a:t>… </a:t>
            </a:r>
            <a:r>
              <a:rPr lang="it-IT" dirty="0" err="1" smtClean="0"/>
              <a:t>later</a:t>
            </a:r>
            <a:r>
              <a:rPr lang="it-IT" dirty="0" smtClean="0"/>
              <a:t>.</a:t>
            </a:r>
            <a:endParaRPr lang="it-IT" dirty="0"/>
          </a:p>
        </p:txBody>
      </p:sp>
    </p:spTree>
    <p:extLst>
      <p:ext uri="{BB962C8B-B14F-4D97-AF65-F5344CB8AC3E}">
        <p14:creationId xmlns:p14="http://schemas.microsoft.com/office/powerpoint/2010/main" xmlns="" val="3748093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ADLAB</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en-US" dirty="0"/>
              <a:t> </a:t>
            </a:r>
            <a:endParaRPr lang="it-IT" dirty="0"/>
          </a:p>
          <a:p>
            <a:pPr lvl="0"/>
            <a:r>
              <a:rPr lang="en-GB" dirty="0"/>
              <a:t>Basic information: data on the definitions and numbers of blind and visually impaired people and the legal situation concerning them;</a:t>
            </a:r>
            <a:endParaRPr lang="it-IT" dirty="0"/>
          </a:p>
          <a:p>
            <a:pPr lvl="0"/>
            <a:r>
              <a:rPr lang="en-GB" dirty="0"/>
              <a:t>Availability of AD in the different countries;</a:t>
            </a:r>
            <a:endParaRPr lang="it-IT" dirty="0"/>
          </a:p>
          <a:p>
            <a:pPr lvl="0"/>
            <a:r>
              <a:rPr lang="en-GB" dirty="0"/>
              <a:t>AD research and training;</a:t>
            </a:r>
            <a:endParaRPr lang="it-IT" dirty="0"/>
          </a:p>
          <a:p>
            <a:pPr lvl="0"/>
            <a:r>
              <a:rPr lang="en-GB" dirty="0"/>
              <a:t>User reception studies and input from the national and local blind persons‘ organizations;</a:t>
            </a:r>
            <a:endParaRPr lang="it-IT" dirty="0"/>
          </a:p>
          <a:p>
            <a:pPr lvl="0"/>
            <a:r>
              <a:rPr lang="en-GB" dirty="0"/>
              <a:t>Conclusions and recommendations.</a:t>
            </a:r>
            <a:endParaRPr lang="it-IT" dirty="0"/>
          </a:p>
          <a:p>
            <a:endParaRPr lang="it-IT" dirty="0"/>
          </a:p>
        </p:txBody>
      </p:sp>
    </p:spTree>
    <p:extLst>
      <p:ext uri="{BB962C8B-B14F-4D97-AF65-F5344CB8AC3E}">
        <p14:creationId xmlns:p14="http://schemas.microsoft.com/office/powerpoint/2010/main" xmlns="" val="1437024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Target </a:t>
            </a:r>
            <a:r>
              <a:rPr lang="it-IT" dirty="0" err="1" smtClean="0"/>
              <a:t>groups</a:t>
            </a:r>
            <a:endParaRPr lang="it-IT" dirty="0"/>
          </a:p>
        </p:txBody>
      </p:sp>
      <p:sp>
        <p:nvSpPr>
          <p:cNvPr id="3" name="Segnaposto contenuto 2"/>
          <p:cNvSpPr>
            <a:spLocks noGrp="1"/>
          </p:cNvSpPr>
          <p:nvPr>
            <p:ph idx="1"/>
          </p:nvPr>
        </p:nvSpPr>
        <p:spPr/>
        <p:txBody>
          <a:bodyPr/>
          <a:lstStyle/>
          <a:p>
            <a:r>
              <a:rPr lang="en-US" dirty="0"/>
              <a:t>The ADLAB project focusses on the primary target group of the blind and visually impaired, but it is important to remember at the outset that audio description can be extremely useful for other sectors of the population such as the mentally impaired, new immigrants, children, and those following audiovisual material while multi-tasking.</a:t>
            </a:r>
            <a:endParaRPr lang="it-IT" dirty="0"/>
          </a:p>
          <a:p>
            <a:endParaRPr lang="it-IT" dirty="0"/>
          </a:p>
        </p:txBody>
      </p:sp>
    </p:spTree>
    <p:extLst>
      <p:ext uri="{BB962C8B-B14F-4D97-AF65-F5344CB8AC3E}">
        <p14:creationId xmlns:p14="http://schemas.microsoft.com/office/powerpoint/2010/main" xmlns="" val="952365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What</a:t>
            </a:r>
            <a:r>
              <a:rPr lang="it-IT" dirty="0" smtClean="0"/>
              <a:t> </a:t>
            </a:r>
            <a:r>
              <a:rPr lang="it-IT" dirty="0" err="1" smtClean="0"/>
              <a:t>is</a:t>
            </a:r>
            <a:r>
              <a:rPr lang="it-IT" dirty="0" smtClean="0"/>
              <a:t> </a:t>
            </a:r>
            <a:r>
              <a:rPr lang="it-IT" dirty="0" err="1" smtClean="0"/>
              <a:t>blindness</a:t>
            </a:r>
            <a:r>
              <a:rPr lang="it-IT" dirty="0" smtClean="0"/>
              <a:t>?</a:t>
            </a:r>
            <a:endParaRPr lang="it-IT" dirty="0"/>
          </a:p>
        </p:txBody>
      </p:sp>
      <p:sp>
        <p:nvSpPr>
          <p:cNvPr id="3" name="Segnaposto contenuto 2"/>
          <p:cNvSpPr>
            <a:spLocks noGrp="1"/>
          </p:cNvSpPr>
          <p:nvPr>
            <p:ph idx="1"/>
          </p:nvPr>
        </p:nvSpPr>
        <p:spPr/>
        <p:txBody>
          <a:bodyPr>
            <a:normAutofit fontScale="85000" lnSpcReduction="20000"/>
          </a:bodyPr>
          <a:lstStyle/>
          <a:p>
            <a:r>
              <a:rPr lang="de-DE" dirty="0"/>
              <a:t>Normal </a:t>
            </a:r>
            <a:r>
              <a:rPr lang="de-DE" dirty="0" err="1"/>
              <a:t>vision</a:t>
            </a:r>
            <a:r>
              <a:rPr lang="de-DE" dirty="0"/>
              <a:t> </a:t>
            </a:r>
            <a:r>
              <a:rPr lang="de-DE" dirty="0" err="1"/>
              <a:t>is</a:t>
            </a:r>
            <a:r>
              <a:rPr lang="de-DE" dirty="0"/>
              <a:t> </a:t>
            </a:r>
            <a:r>
              <a:rPr lang="de-DE" dirty="0" err="1"/>
              <a:t>recorded</a:t>
            </a:r>
            <a:r>
              <a:rPr lang="de-DE" dirty="0"/>
              <a:t> </a:t>
            </a:r>
            <a:r>
              <a:rPr lang="de-DE" dirty="0" err="1"/>
              <a:t>as</a:t>
            </a:r>
            <a:r>
              <a:rPr lang="de-DE" dirty="0"/>
              <a:t> 20/20 in Imperial </a:t>
            </a:r>
            <a:r>
              <a:rPr lang="de-DE" dirty="0" err="1"/>
              <a:t>measures</a:t>
            </a:r>
            <a:r>
              <a:rPr lang="de-DE" dirty="0"/>
              <a:t> (6/6 in </a:t>
            </a:r>
            <a:r>
              <a:rPr lang="de-DE" dirty="0" err="1"/>
              <a:t>metric</a:t>
            </a:r>
            <a:r>
              <a:rPr lang="de-DE" dirty="0"/>
              <a:t>), </a:t>
            </a:r>
            <a:r>
              <a:rPr lang="de-DE" dirty="0" err="1"/>
              <a:t>which</a:t>
            </a:r>
            <a:r>
              <a:rPr lang="de-DE" dirty="0"/>
              <a:t> </a:t>
            </a:r>
            <a:r>
              <a:rPr lang="de-DE" dirty="0" err="1"/>
              <a:t>means</a:t>
            </a:r>
            <a:r>
              <a:rPr lang="de-DE" dirty="0"/>
              <a:t> </a:t>
            </a:r>
            <a:r>
              <a:rPr lang="de-DE" dirty="0" err="1"/>
              <a:t>that</a:t>
            </a:r>
            <a:r>
              <a:rPr lang="de-DE" dirty="0"/>
              <a:t> a </a:t>
            </a:r>
            <a:r>
              <a:rPr lang="de-DE" dirty="0" err="1"/>
              <a:t>person</a:t>
            </a:r>
            <a:r>
              <a:rPr lang="de-DE" dirty="0"/>
              <a:t> </a:t>
            </a:r>
            <a:r>
              <a:rPr lang="de-DE" dirty="0" err="1"/>
              <a:t>can</a:t>
            </a:r>
            <a:r>
              <a:rPr lang="de-DE" dirty="0"/>
              <a:t> </a:t>
            </a:r>
            <a:r>
              <a:rPr lang="de-DE" dirty="0" err="1"/>
              <a:t>see</a:t>
            </a:r>
            <a:r>
              <a:rPr lang="de-DE" dirty="0"/>
              <a:t> </a:t>
            </a:r>
            <a:r>
              <a:rPr lang="de-DE" dirty="0" err="1"/>
              <a:t>at</a:t>
            </a:r>
            <a:r>
              <a:rPr lang="de-DE" dirty="0"/>
              <a:t> 20 </a:t>
            </a:r>
            <a:r>
              <a:rPr lang="de-DE" dirty="0" err="1"/>
              <a:t>feet</a:t>
            </a:r>
            <a:r>
              <a:rPr lang="de-DE" dirty="0"/>
              <a:t> (6 </a:t>
            </a:r>
            <a:r>
              <a:rPr lang="de-DE" dirty="0" err="1"/>
              <a:t>metres</a:t>
            </a:r>
            <a:r>
              <a:rPr lang="de-DE" dirty="0"/>
              <a:t>) </a:t>
            </a:r>
            <a:r>
              <a:rPr lang="de-DE" dirty="0" err="1"/>
              <a:t>what</a:t>
            </a:r>
            <a:r>
              <a:rPr lang="de-DE" dirty="0"/>
              <a:t> a </a:t>
            </a:r>
            <a:r>
              <a:rPr lang="de-DE" dirty="0" err="1"/>
              <a:t>person</a:t>
            </a:r>
            <a:r>
              <a:rPr lang="de-DE" dirty="0"/>
              <a:t> </a:t>
            </a:r>
            <a:r>
              <a:rPr lang="de-DE" dirty="0" err="1"/>
              <a:t>with</a:t>
            </a:r>
            <a:r>
              <a:rPr lang="de-DE" dirty="0"/>
              <a:t> normal </a:t>
            </a:r>
            <a:r>
              <a:rPr lang="de-DE" dirty="0" err="1"/>
              <a:t>vision</a:t>
            </a:r>
            <a:r>
              <a:rPr lang="de-DE" dirty="0"/>
              <a:t> </a:t>
            </a:r>
            <a:r>
              <a:rPr lang="de-DE" dirty="0" err="1"/>
              <a:t>can</a:t>
            </a:r>
            <a:r>
              <a:rPr lang="de-DE" dirty="0"/>
              <a:t> </a:t>
            </a:r>
            <a:r>
              <a:rPr lang="de-DE" dirty="0" err="1"/>
              <a:t>see</a:t>
            </a:r>
            <a:r>
              <a:rPr lang="de-DE" dirty="0"/>
              <a:t> </a:t>
            </a:r>
            <a:r>
              <a:rPr lang="de-DE" dirty="0" err="1"/>
              <a:t>at</a:t>
            </a:r>
            <a:r>
              <a:rPr lang="de-DE" dirty="0"/>
              <a:t> 20 </a:t>
            </a:r>
            <a:r>
              <a:rPr lang="de-DE" dirty="0" err="1"/>
              <a:t>feet</a:t>
            </a:r>
            <a:r>
              <a:rPr lang="de-DE" dirty="0"/>
              <a:t>. </a:t>
            </a:r>
            <a:r>
              <a:rPr lang="de-DE" dirty="0" err="1"/>
              <a:t>Degrees</a:t>
            </a:r>
            <a:r>
              <a:rPr lang="de-DE" dirty="0"/>
              <a:t> </a:t>
            </a:r>
            <a:r>
              <a:rPr lang="de-DE" dirty="0" err="1"/>
              <a:t>of</a:t>
            </a:r>
            <a:r>
              <a:rPr lang="de-DE" dirty="0"/>
              <a:t> partial </a:t>
            </a:r>
            <a:r>
              <a:rPr lang="de-DE" dirty="0" err="1"/>
              <a:t>sight</a:t>
            </a:r>
            <a:r>
              <a:rPr lang="de-DE" dirty="0"/>
              <a:t> </a:t>
            </a:r>
            <a:r>
              <a:rPr lang="de-DE" dirty="0" err="1"/>
              <a:t>and</a:t>
            </a:r>
            <a:r>
              <a:rPr lang="de-DE" dirty="0"/>
              <a:t> </a:t>
            </a:r>
            <a:r>
              <a:rPr lang="de-DE" dirty="0" err="1"/>
              <a:t>blindness</a:t>
            </a:r>
            <a:r>
              <a:rPr lang="de-DE" dirty="0"/>
              <a:t> </a:t>
            </a:r>
            <a:r>
              <a:rPr lang="de-DE" dirty="0" err="1"/>
              <a:t>are</a:t>
            </a:r>
            <a:r>
              <a:rPr lang="de-DE" dirty="0"/>
              <a:t> </a:t>
            </a:r>
            <a:r>
              <a:rPr lang="de-DE" dirty="0" err="1"/>
              <a:t>measured</a:t>
            </a:r>
            <a:r>
              <a:rPr lang="de-DE" dirty="0"/>
              <a:t> </a:t>
            </a:r>
            <a:r>
              <a:rPr lang="de-DE" dirty="0" err="1"/>
              <a:t>similarly</a:t>
            </a:r>
            <a:r>
              <a:rPr lang="de-DE" dirty="0"/>
              <a:t>, </a:t>
            </a:r>
            <a:r>
              <a:rPr lang="de-DE" dirty="0" err="1"/>
              <a:t>where</a:t>
            </a:r>
            <a:r>
              <a:rPr lang="de-DE" dirty="0"/>
              <a:t> </a:t>
            </a:r>
            <a:r>
              <a:rPr lang="de-DE" dirty="0" err="1"/>
              <a:t>the</a:t>
            </a:r>
            <a:r>
              <a:rPr lang="de-DE" dirty="0"/>
              <a:t> </a:t>
            </a:r>
            <a:r>
              <a:rPr lang="de-DE" dirty="0" err="1"/>
              <a:t>first</a:t>
            </a:r>
            <a:r>
              <a:rPr lang="de-DE" dirty="0"/>
              <a:t> </a:t>
            </a:r>
            <a:r>
              <a:rPr lang="de-DE" dirty="0" err="1"/>
              <a:t>number</a:t>
            </a:r>
            <a:r>
              <a:rPr lang="de-DE" dirty="0"/>
              <a:t> in </a:t>
            </a:r>
            <a:r>
              <a:rPr lang="de-DE" dirty="0" err="1"/>
              <a:t>the</a:t>
            </a:r>
            <a:r>
              <a:rPr lang="de-DE" dirty="0"/>
              <a:t> </a:t>
            </a:r>
            <a:r>
              <a:rPr lang="de-DE" dirty="0" err="1"/>
              <a:t>measure</a:t>
            </a:r>
            <a:r>
              <a:rPr lang="de-DE" dirty="0"/>
              <a:t> </a:t>
            </a:r>
            <a:r>
              <a:rPr lang="de-DE" dirty="0" err="1"/>
              <a:t>is</a:t>
            </a:r>
            <a:r>
              <a:rPr lang="de-DE" dirty="0"/>
              <a:t> </a:t>
            </a:r>
            <a:r>
              <a:rPr lang="de-DE" dirty="0" err="1"/>
              <a:t>the</a:t>
            </a:r>
            <a:r>
              <a:rPr lang="de-DE" dirty="0"/>
              <a:t> </a:t>
            </a:r>
            <a:r>
              <a:rPr lang="de-DE" dirty="0" err="1"/>
              <a:t>furthermost</a:t>
            </a:r>
            <a:r>
              <a:rPr lang="de-DE" dirty="0"/>
              <a:t> </a:t>
            </a:r>
            <a:r>
              <a:rPr lang="de-DE" dirty="0" err="1"/>
              <a:t>distance</a:t>
            </a:r>
            <a:r>
              <a:rPr lang="de-DE" dirty="0"/>
              <a:t> </a:t>
            </a:r>
            <a:r>
              <a:rPr lang="de-DE" dirty="0" err="1"/>
              <a:t>at</a:t>
            </a:r>
            <a:r>
              <a:rPr lang="de-DE" dirty="0"/>
              <a:t> </a:t>
            </a:r>
            <a:r>
              <a:rPr lang="de-DE" dirty="0" err="1"/>
              <a:t>which</a:t>
            </a:r>
            <a:r>
              <a:rPr lang="de-DE" dirty="0"/>
              <a:t> </a:t>
            </a:r>
            <a:r>
              <a:rPr lang="de-DE" dirty="0" err="1"/>
              <a:t>the</a:t>
            </a:r>
            <a:r>
              <a:rPr lang="de-DE" dirty="0"/>
              <a:t> </a:t>
            </a:r>
            <a:r>
              <a:rPr lang="de-DE" dirty="0" err="1"/>
              <a:t>person</a:t>
            </a:r>
            <a:r>
              <a:rPr lang="de-DE" dirty="0"/>
              <a:t> </a:t>
            </a:r>
            <a:r>
              <a:rPr lang="de-DE" dirty="0" err="1"/>
              <a:t>can</a:t>
            </a:r>
            <a:r>
              <a:rPr lang="de-DE" dirty="0"/>
              <a:t> </a:t>
            </a:r>
            <a:r>
              <a:rPr lang="de-DE" dirty="0" err="1"/>
              <a:t>clearly</a:t>
            </a:r>
            <a:r>
              <a:rPr lang="de-DE" dirty="0"/>
              <a:t> </a:t>
            </a:r>
            <a:r>
              <a:rPr lang="de-DE" dirty="0" err="1"/>
              <a:t>see</a:t>
            </a:r>
            <a:r>
              <a:rPr lang="de-DE" dirty="0"/>
              <a:t> an </a:t>
            </a:r>
            <a:r>
              <a:rPr lang="de-DE" dirty="0" err="1"/>
              <a:t>object</a:t>
            </a:r>
            <a:r>
              <a:rPr lang="de-DE" dirty="0"/>
              <a:t> </a:t>
            </a:r>
            <a:r>
              <a:rPr lang="de-DE" dirty="0" err="1"/>
              <a:t>and</a:t>
            </a:r>
            <a:r>
              <a:rPr lang="de-DE" dirty="0"/>
              <a:t> </a:t>
            </a:r>
            <a:r>
              <a:rPr lang="de-DE" dirty="0" err="1"/>
              <a:t>the</a:t>
            </a:r>
            <a:r>
              <a:rPr lang="de-DE" dirty="0"/>
              <a:t> </a:t>
            </a:r>
            <a:r>
              <a:rPr lang="de-DE" dirty="0" err="1"/>
              <a:t>second</a:t>
            </a:r>
            <a:r>
              <a:rPr lang="de-DE" dirty="0"/>
              <a:t> </a:t>
            </a:r>
            <a:r>
              <a:rPr lang="de-DE" dirty="0" err="1"/>
              <a:t>number</a:t>
            </a:r>
            <a:r>
              <a:rPr lang="de-DE" dirty="0"/>
              <a:t> </a:t>
            </a:r>
            <a:r>
              <a:rPr lang="de-DE" dirty="0" err="1"/>
              <a:t>is</a:t>
            </a:r>
            <a:r>
              <a:rPr lang="de-DE" dirty="0"/>
              <a:t> </a:t>
            </a:r>
            <a:r>
              <a:rPr lang="de-DE" dirty="0" err="1"/>
              <a:t>the</a:t>
            </a:r>
            <a:r>
              <a:rPr lang="de-DE" dirty="0"/>
              <a:t> </a:t>
            </a:r>
            <a:r>
              <a:rPr lang="de-DE" dirty="0" err="1"/>
              <a:t>distance</a:t>
            </a:r>
            <a:r>
              <a:rPr lang="de-DE" dirty="0"/>
              <a:t> </a:t>
            </a:r>
            <a:r>
              <a:rPr lang="de-DE" dirty="0" err="1"/>
              <a:t>at</a:t>
            </a:r>
            <a:r>
              <a:rPr lang="de-DE" dirty="0"/>
              <a:t> </a:t>
            </a:r>
            <a:r>
              <a:rPr lang="de-DE" dirty="0" err="1"/>
              <a:t>which</a:t>
            </a:r>
            <a:r>
              <a:rPr lang="de-DE" dirty="0"/>
              <a:t> a </a:t>
            </a:r>
            <a:r>
              <a:rPr lang="de-DE" dirty="0" err="1"/>
              <a:t>person</a:t>
            </a:r>
            <a:r>
              <a:rPr lang="de-DE" dirty="0"/>
              <a:t> </a:t>
            </a:r>
            <a:r>
              <a:rPr lang="de-DE" dirty="0" err="1"/>
              <a:t>with</a:t>
            </a:r>
            <a:r>
              <a:rPr lang="de-DE" dirty="0"/>
              <a:t> normal </a:t>
            </a:r>
            <a:r>
              <a:rPr lang="de-DE" dirty="0" err="1"/>
              <a:t>vision</a:t>
            </a:r>
            <a:r>
              <a:rPr lang="de-DE" dirty="0"/>
              <a:t> </a:t>
            </a:r>
            <a:r>
              <a:rPr lang="de-DE" dirty="0" err="1"/>
              <a:t>could</a:t>
            </a:r>
            <a:r>
              <a:rPr lang="de-DE" dirty="0"/>
              <a:t> </a:t>
            </a:r>
            <a:r>
              <a:rPr lang="de-DE" dirty="0" err="1"/>
              <a:t>see</a:t>
            </a:r>
            <a:r>
              <a:rPr lang="de-DE" dirty="0"/>
              <a:t> </a:t>
            </a:r>
            <a:r>
              <a:rPr lang="de-DE" dirty="0" err="1"/>
              <a:t>the</a:t>
            </a:r>
            <a:r>
              <a:rPr lang="de-DE" dirty="0"/>
              <a:t> same </a:t>
            </a:r>
            <a:r>
              <a:rPr lang="de-DE" dirty="0" err="1"/>
              <a:t>object</a:t>
            </a:r>
            <a:r>
              <a:rPr lang="de-DE" dirty="0"/>
              <a:t>. </a:t>
            </a:r>
            <a:r>
              <a:rPr lang="de-DE" dirty="0" err="1"/>
              <a:t>For</a:t>
            </a:r>
            <a:r>
              <a:rPr lang="de-DE" dirty="0"/>
              <a:t> </a:t>
            </a:r>
            <a:r>
              <a:rPr lang="de-DE" dirty="0" err="1"/>
              <a:t>example</a:t>
            </a:r>
            <a:r>
              <a:rPr lang="de-DE" dirty="0"/>
              <a:t>, 20/40 </a:t>
            </a:r>
            <a:r>
              <a:rPr lang="de-DE" dirty="0" err="1"/>
              <a:t>vision</a:t>
            </a:r>
            <a:r>
              <a:rPr lang="de-DE" dirty="0"/>
              <a:t> </a:t>
            </a:r>
            <a:r>
              <a:rPr lang="de-DE" dirty="0" err="1"/>
              <a:t>means</a:t>
            </a:r>
            <a:r>
              <a:rPr lang="de-DE" dirty="0"/>
              <a:t> </a:t>
            </a:r>
            <a:r>
              <a:rPr lang="de-DE" dirty="0" err="1"/>
              <a:t>that</a:t>
            </a:r>
            <a:r>
              <a:rPr lang="de-DE" dirty="0"/>
              <a:t> </a:t>
            </a:r>
            <a:r>
              <a:rPr lang="de-DE" dirty="0" err="1"/>
              <a:t>the</a:t>
            </a:r>
            <a:r>
              <a:rPr lang="de-DE" dirty="0"/>
              <a:t> </a:t>
            </a:r>
            <a:r>
              <a:rPr lang="de-DE" dirty="0" err="1"/>
              <a:t>person</a:t>
            </a:r>
            <a:r>
              <a:rPr lang="de-DE" dirty="0"/>
              <a:t> </a:t>
            </a:r>
            <a:r>
              <a:rPr lang="de-DE" dirty="0" err="1"/>
              <a:t>can</a:t>
            </a:r>
            <a:r>
              <a:rPr lang="de-DE" dirty="0"/>
              <a:t> </a:t>
            </a:r>
            <a:r>
              <a:rPr lang="de-DE" dirty="0" err="1"/>
              <a:t>clearly</a:t>
            </a:r>
            <a:r>
              <a:rPr lang="de-DE" dirty="0"/>
              <a:t> </a:t>
            </a:r>
            <a:r>
              <a:rPr lang="de-DE" dirty="0" err="1"/>
              <a:t>see</a:t>
            </a:r>
            <a:r>
              <a:rPr lang="de-DE" dirty="0"/>
              <a:t> </a:t>
            </a:r>
            <a:r>
              <a:rPr lang="de-DE" dirty="0" err="1"/>
              <a:t>at</a:t>
            </a:r>
            <a:r>
              <a:rPr lang="de-DE" dirty="0"/>
              <a:t> 20 </a:t>
            </a:r>
            <a:r>
              <a:rPr lang="de-DE" dirty="0" err="1"/>
              <a:t>feet</a:t>
            </a:r>
            <a:r>
              <a:rPr lang="de-DE" dirty="0"/>
              <a:t> (but not </a:t>
            </a:r>
            <a:r>
              <a:rPr lang="de-DE" dirty="0" err="1"/>
              <a:t>more</a:t>
            </a:r>
            <a:r>
              <a:rPr lang="de-DE" dirty="0"/>
              <a:t>) an </a:t>
            </a:r>
            <a:r>
              <a:rPr lang="de-DE" dirty="0" err="1"/>
              <a:t>object</a:t>
            </a:r>
            <a:r>
              <a:rPr lang="de-DE" dirty="0"/>
              <a:t> </a:t>
            </a:r>
            <a:r>
              <a:rPr lang="de-DE" dirty="0" err="1"/>
              <a:t>that</a:t>
            </a:r>
            <a:r>
              <a:rPr lang="de-DE" dirty="0"/>
              <a:t> a </a:t>
            </a:r>
            <a:r>
              <a:rPr lang="de-DE" dirty="0" err="1"/>
              <a:t>person</a:t>
            </a:r>
            <a:r>
              <a:rPr lang="de-DE" dirty="0"/>
              <a:t> </a:t>
            </a:r>
            <a:r>
              <a:rPr lang="de-DE" dirty="0" err="1"/>
              <a:t>with</a:t>
            </a:r>
            <a:r>
              <a:rPr lang="de-DE" dirty="0"/>
              <a:t> normal </a:t>
            </a:r>
            <a:r>
              <a:rPr lang="de-DE" dirty="0" err="1"/>
              <a:t>vision</a:t>
            </a:r>
            <a:r>
              <a:rPr lang="de-DE" dirty="0"/>
              <a:t> </a:t>
            </a:r>
            <a:r>
              <a:rPr lang="de-DE" dirty="0" err="1"/>
              <a:t>could</a:t>
            </a:r>
            <a:r>
              <a:rPr lang="de-DE" dirty="0"/>
              <a:t> </a:t>
            </a:r>
            <a:r>
              <a:rPr lang="de-DE" dirty="0" err="1"/>
              <a:t>see</a:t>
            </a:r>
            <a:r>
              <a:rPr lang="de-DE" dirty="0"/>
              <a:t> </a:t>
            </a:r>
            <a:r>
              <a:rPr lang="de-DE" dirty="0" err="1"/>
              <a:t>at</a:t>
            </a:r>
            <a:r>
              <a:rPr lang="de-DE" dirty="0"/>
              <a:t> 40 </a:t>
            </a:r>
            <a:r>
              <a:rPr lang="de-DE" dirty="0" err="1"/>
              <a:t>feet</a:t>
            </a:r>
            <a:r>
              <a:rPr lang="de-DE" dirty="0"/>
              <a:t> (but not </a:t>
            </a:r>
            <a:r>
              <a:rPr lang="de-DE" dirty="0" err="1"/>
              <a:t>more</a:t>
            </a:r>
            <a:r>
              <a:rPr lang="de-DE" dirty="0"/>
              <a:t>)”. </a:t>
            </a:r>
            <a:endParaRPr lang="it-IT" dirty="0"/>
          </a:p>
        </p:txBody>
      </p:sp>
    </p:spTree>
    <p:extLst>
      <p:ext uri="{BB962C8B-B14F-4D97-AF65-F5344CB8AC3E}">
        <p14:creationId xmlns:p14="http://schemas.microsoft.com/office/powerpoint/2010/main" xmlns="" val="4159783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de-DE" dirty="0"/>
              <a:t>Future </a:t>
            </a:r>
            <a:r>
              <a:rPr lang="de-DE" dirty="0" err="1"/>
              <a:t>Sight</a:t>
            </a:r>
            <a:r>
              <a:rPr lang="de-DE" dirty="0"/>
              <a:t> Loss UK </a:t>
            </a:r>
            <a:r>
              <a:rPr lang="de-DE" dirty="0" err="1"/>
              <a:t>report</a:t>
            </a:r>
            <a:r>
              <a:rPr lang="de-DE" dirty="0"/>
              <a:t> (2009 – </a:t>
            </a:r>
            <a:r>
              <a:rPr lang="de-DE" dirty="0" err="1"/>
              <a:t>for</a:t>
            </a:r>
            <a:r>
              <a:rPr lang="de-DE" dirty="0"/>
              <a:t> </a:t>
            </a:r>
            <a:r>
              <a:rPr lang="de-DE" dirty="0" err="1"/>
              <a:t>the</a:t>
            </a:r>
            <a:r>
              <a:rPr lang="de-DE" dirty="0"/>
              <a:t> </a:t>
            </a:r>
            <a:r>
              <a:rPr lang="de-DE" dirty="0" err="1"/>
              <a:t>decade</a:t>
            </a:r>
            <a:r>
              <a:rPr lang="de-DE" dirty="0"/>
              <a:t> 2010-2020; </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xmlns="" val="4285548085"/>
              </p:ext>
            </p:extLst>
          </p:nvPr>
        </p:nvGraphicFramePr>
        <p:xfrm>
          <a:off x="1467485" y="2420888"/>
          <a:ext cx="6209030" cy="3024335"/>
        </p:xfrm>
        <a:graphic>
          <a:graphicData uri="http://schemas.openxmlformats.org/drawingml/2006/table">
            <a:tbl>
              <a:tblPr firstRow="1" firstCol="1" bandRow="1">
                <a:tableStyleId>{5C22544A-7EE6-4342-B048-85BDC9FD1C3A}</a:tableStyleId>
              </a:tblPr>
              <a:tblGrid>
                <a:gridCol w="6209030"/>
              </a:tblGrid>
              <a:tr h="864096">
                <a:tc>
                  <a:txBody>
                    <a:bodyPr/>
                    <a:lstStyle/>
                    <a:p>
                      <a:pPr algn="just">
                        <a:spcAft>
                          <a:spcPts val="0"/>
                        </a:spcAft>
                      </a:pPr>
                      <a:r>
                        <a:rPr lang="en-GB" sz="1200">
                          <a:effectLst/>
                        </a:rPr>
                        <a:t>Blindness (severe sight loss) is defined as best-corrected visual acuity of &lt;6/60 in the better-seeing eye.</a:t>
                      </a:r>
                      <a:endParaRPr lang="it-IT" sz="1400">
                        <a:effectLst/>
                        <a:latin typeface="Arial"/>
                        <a:ea typeface="Times New Roman"/>
                        <a:cs typeface="Times New Roman"/>
                      </a:endParaRPr>
                    </a:p>
                  </a:txBody>
                  <a:tcPr marL="68580" marR="68580" marT="0" marB="0"/>
                </a:tc>
              </a:tr>
              <a:tr h="1728191">
                <a:tc>
                  <a:txBody>
                    <a:bodyPr/>
                    <a:lstStyle/>
                    <a:p>
                      <a:pPr algn="just">
                        <a:spcAft>
                          <a:spcPts val="0"/>
                        </a:spcAft>
                      </a:pPr>
                      <a:r>
                        <a:rPr lang="en-GB" sz="1200" dirty="0">
                          <a:effectLst/>
                        </a:rPr>
                        <a:t>Partial sight is defined as best-corrected visual acuity of &lt;6/12 to 6/60 in the better-seeing eye, and is categorised as: </a:t>
                      </a:r>
                      <a:r>
                        <a:rPr lang="de-DE" sz="1200" dirty="0">
                          <a:effectLst/>
                        </a:rPr>
                        <a:t>m</a:t>
                      </a:r>
                      <a:r>
                        <a:rPr lang="en-GB" sz="1200" dirty="0" err="1">
                          <a:effectLst/>
                        </a:rPr>
                        <a:t>ild</a:t>
                      </a:r>
                      <a:r>
                        <a:rPr lang="en-GB" sz="1200" dirty="0">
                          <a:effectLst/>
                        </a:rPr>
                        <a:t> sight loss – best-corrected visual acuity of &lt;6/12 but better than or equal to 6/18; and </a:t>
                      </a:r>
                      <a:r>
                        <a:rPr lang="de-DE" sz="1200" dirty="0">
                          <a:effectLst/>
                        </a:rPr>
                        <a:t>m</a:t>
                      </a:r>
                      <a:r>
                        <a:rPr lang="en-GB" sz="1200" dirty="0" err="1">
                          <a:effectLst/>
                        </a:rPr>
                        <a:t>oderate</a:t>
                      </a:r>
                      <a:r>
                        <a:rPr lang="en-GB" sz="1200" dirty="0">
                          <a:effectLst/>
                        </a:rPr>
                        <a:t> sight loss – best-corrected visual acuity of &lt;6/18 but better than or equal to 6/60.</a:t>
                      </a:r>
                      <a:endParaRPr lang="it-IT" sz="1400" dirty="0">
                        <a:effectLst/>
                        <a:latin typeface="Arial"/>
                        <a:ea typeface="Times New Roman"/>
                        <a:cs typeface="Times New Roman"/>
                      </a:endParaRPr>
                    </a:p>
                  </a:txBody>
                  <a:tcPr marL="68580" marR="68580" marT="0" marB="0"/>
                </a:tc>
              </a:tr>
              <a:tr h="432048">
                <a:tc>
                  <a:txBody>
                    <a:bodyPr/>
                    <a:lstStyle/>
                    <a:p>
                      <a:pPr algn="just">
                        <a:spcAft>
                          <a:spcPts val="0"/>
                        </a:spcAft>
                      </a:pPr>
                      <a:r>
                        <a:rPr lang="en-GB" sz="1200" dirty="0">
                          <a:effectLst/>
                        </a:rPr>
                        <a:t>Sight loss is defined as partial sight or blindness in the better-seeing eye. </a:t>
                      </a:r>
                      <a:endParaRPr lang="it-IT" sz="1400" dirty="0">
                        <a:effectLst/>
                        <a:latin typeface="Arial"/>
                        <a:ea typeface="Times New Roman"/>
                        <a:cs typeface="Times New Roman"/>
                      </a:endParaRPr>
                    </a:p>
                  </a:txBody>
                  <a:tcPr marL="68580" marR="68580" marT="0" marB="0"/>
                </a:tc>
              </a:tr>
            </a:tbl>
          </a:graphicData>
        </a:graphic>
      </p:graphicFrame>
      <p:sp>
        <p:nvSpPr>
          <p:cNvPr id="5" name="Rectangle 1"/>
          <p:cNvSpPr>
            <a:spLocks noChangeArrowheads="1"/>
          </p:cNvSpPr>
          <p:nvPr/>
        </p:nvSpPr>
        <p:spPr bwMode="auto">
          <a:xfrm>
            <a:off x="1466850" y="322262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231666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36712"/>
            <a:ext cx="8229600" cy="1008112"/>
          </a:xfrm>
        </p:spPr>
        <p:txBody>
          <a:bodyPr>
            <a:normAutofit fontScale="90000"/>
          </a:bodyPr>
          <a:lstStyle/>
          <a:p>
            <a:r>
              <a:rPr lang="it-IT" dirty="0"/>
              <a:t>The World </a:t>
            </a:r>
            <a:r>
              <a:rPr lang="it-IT" dirty="0" err="1"/>
              <a:t>Health</a:t>
            </a:r>
            <a:r>
              <a:rPr lang="it-IT" dirty="0"/>
              <a:t> </a:t>
            </a:r>
            <a:r>
              <a:rPr lang="it-IT" dirty="0" err="1"/>
              <a:t>Organisation</a:t>
            </a:r>
            <a:r>
              <a:rPr lang="it-IT" dirty="0"/>
              <a:t/>
            </a:r>
            <a:br>
              <a:rPr lang="it-IT" dirty="0"/>
            </a:br>
            <a:r>
              <a:rPr lang="it-IT" dirty="0"/>
              <a:t>Law 138 - 3/4/2001</a:t>
            </a:r>
            <a:br>
              <a:rPr lang="it-IT" dirty="0"/>
            </a:br>
            <a:r>
              <a:rPr lang="it-IT" dirty="0"/>
              <a:t/>
            </a:r>
            <a:br>
              <a:rPr lang="it-IT" dirty="0"/>
            </a:b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xmlns="" val="2501963653"/>
              </p:ext>
            </p:extLst>
          </p:nvPr>
        </p:nvGraphicFramePr>
        <p:xfrm>
          <a:off x="1467485" y="1916829"/>
          <a:ext cx="6209030" cy="3672410"/>
        </p:xfrm>
        <a:graphic>
          <a:graphicData uri="http://schemas.openxmlformats.org/drawingml/2006/table">
            <a:tbl>
              <a:tblPr firstRow="1" firstCol="1" bandRow="1">
                <a:tableStyleId>{5C22544A-7EE6-4342-B048-85BDC9FD1C3A}</a:tableStyleId>
              </a:tblPr>
              <a:tblGrid>
                <a:gridCol w="6209030"/>
              </a:tblGrid>
              <a:tr h="734482">
                <a:tc>
                  <a:txBody>
                    <a:bodyPr/>
                    <a:lstStyle/>
                    <a:p>
                      <a:pPr marL="342900" lvl="0" indent="-342900" algn="just">
                        <a:spcAft>
                          <a:spcPts val="0"/>
                        </a:spcAft>
                        <a:buFont typeface="Arial"/>
                        <a:buChar char=""/>
                        <a:tabLst>
                          <a:tab pos="457200" algn="l"/>
                        </a:tabLst>
                      </a:pPr>
                      <a:r>
                        <a:rPr lang="en-GB" sz="1200" kern="50" dirty="0">
                          <a:effectLst/>
                        </a:rPr>
                        <a:t>Light visual defect: the upper level is 3/10; vision is at least 20/200 and it is possible to read big print.</a:t>
                      </a:r>
                      <a:endParaRPr lang="it-IT" sz="1200" kern="50" dirty="0">
                        <a:effectLst/>
                        <a:latin typeface="Times New Roman"/>
                        <a:ea typeface="Arial Unicode MS"/>
                      </a:endParaRPr>
                    </a:p>
                  </a:txBody>
                  <a:tcPr marL="68580" marR="68580" marT="0" marB="0"/>
                </a:tc>
              </a:tr>
              <a:tr h="367241">
                <a:tc>
                  <a:txBody>
                    <a:bodyPr/>
                    <a:lstStyle/>
                    <a:p>
                      <a:pPr marL="342900" lvl="0" indent="-342900" algn="just">
                        <a:spcAft>
                          <a:spcPts val="0"/>
                        </a:spcAft>
                        <a:buFont typeface="Arial"/>
                        <a:buChar char=""/>
                        <a:tabLst>
                          <a:tab pos="457200" algn="l"/>
                        </a:tabLst>
                      </a:pPr>
                      <a:r>
                        <a:rPr lang="en-GB" sz="1200" kern="50">
                          <a:effectLst/>
                        </a:rPr>
                        <a:t>Severe visual defect: visual sharpness lies between 1/20 and 1/10.</a:t>
                      </a:r>
                      <a:endParaRPr lang="it-IT" sz="1200" kern="50">
                        <a:effectLst/>
                        <a:latin typeface="Times New Roman"/>
                        <a:ea typeface="Arial Unicode MS"/>
                      </a:endParaRPr>
                    </a:p>
                  </a:txBody>
                  <a:tcPr marL="68580" marR="68580" marT="0" marB="0"/>
                </a:tc>
              </a:tr>
              <a:tr h="1101723">
                <a:tc>
                  <a:txBody>
                    <a:bodyPr/>
                    <a:lstStyle/>
                    <a:p>
                      <a:pPr marL="342900" lvl="0" indent="-342900" algn="just">
                        <a:spcAft>
                          <a:spcPts val="0"/>
                        </a:spcAft>
                        <a:buFont typeface="Arial"/>
                        <a:buChar char=""/>
                        <a:tabLst>
                          <a:tab pos="457200" algn="l"/>
                        </a:tabLst>
                      </a:pPr>
                      <a:r>
                        <a:rPr lang="en-GB" sz="1200" kern="50">
                          <a:effectLst/>
                        </a:rPr>
                        <a:t>Partial blindness: when one has binocular visual sharpness from 1/5 to 1/20 and a range of vision between 50° and 10°. The counting of fingers can be done from a distance of 3m and as far as reading is concerned one can read letters the size of headlines.</a:t>
                      </a:r>
                      <a:endParaRPr lang="it-IT" sz="1200" kern="50">
                        <a:effectLst/>
                        <a:latin typeface="Times New Roman"/>
                        <a:ea typeface="Arial Unicode MS"/>
                      </a:endParaRPr>
                    </a:p>
                  </a:txBody>
                  <a:tcPr marL="68580" marR="68580" marT="0" marB="0"/>
                </a:tc>
              </a:tr>
              <a:tr h="1101723">
                <a:tc>
                  <a:txBody>
                    <a:bodyPr/>
                    <a:lstStyle/>
                    <a:p>
                      <a:pPr marL="342900" lvl="0" indent="-342900" algn="just">
                        <a:spcAft>
                          <a:spcPts val="0"/>
                        </a:spcAft>
                        <a:buFont typeface="Arial"/>
                        <a:buChar char=""/>
                        <a:tabLst>
                          <a:tab pos="457200" algn="l"/>
                        </a:tabLst>
                      </a:pPr>
                      <a:r>
                        <a:rPr lang="en-GB" sz="1200" kern="50">
                          <a:effectLst/>
                        </a:rPr>
                        <a:t>Near total blindness: one can perceive light; sometimes masses, volumes or shapes can be perceived, fingers can be counted at 1m or less, hand movements at 5m, binocular visual sharpness is 1/50 or less and the range of vision is 5°.</a:t>
                      </a:r>
                      <a:endParaRPr lang="it-IT" sz="1200" kern="50">
                        <a:effectLst/>
                        <a:latin typeface="Times New Roman"/>
                        <a:ea typeface="Arial Unicode MS"/>
                      </a:endParaRPr>
                    </a:p>
                  </a:txBody>
                  <a:tcPr marL="68580" marR="68580" marT="0" marB="0"/>
                </a:tc>
              </a:tr>
              <a:tr h="367241">
                <a:tc>
                  <a:txBody>
                    <a:bodyPr/>
                    <a:lstStyle/>
                    <a:p>
                      <a:pPr marL="342900" lvl="0" indent="-342900" algn="just">
                        <a:spcAft>
                          <a:spcPts val="0"/>
                        </a:spcAft>
                        <a:buFont typeface="Arial"/>
                        <a:buChar char=""/>
                        <a:tabLst>
                          <a:tab pos="457200" algn="l"/>
                        </a:tabLst>
                      </a:pPr>
                      <a:r>
                        <a:rPr lang="en-GB" sz="1200" kern="50" dirty="0">
                          <a:effectLst/>
                        </a:rPr>
                        <a:t>Total blindness. There is no visual perception whatsoever.</a:t>
                      </a:r>
                      <a:endParaRPr lang="it-IT" sz="1200" kern="50" dirty="0">
                        <a:effectLst/>
                        <a:latin typeface="Times New Roman"/>
                        <a:ea typeface="Arial Unicode MS"/>
                      </a:endParaRPr>
                    </a:p>
                  </a:txBody>
                  <a:tcPr marL="68580" marR="68580" marT="0" marB="0"/>
                </a:tc>
              </a:tr>
            </a:tbl>
          </a:graphicData>
        </a:graphic>
      </p:graphicFrame>
    </p:spTree>
    <p:extLst>
      <p:ext uri="{BB962C8B-B14F-4D97-AF65-F5344CB8AC3E}">
        <p14:creationId xmlns:p14="http://schemas.microsoft.com/office/powerpoint/2010/main" xmlns="" val="3158517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Germany</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xmlns="" val="3316221287"/>
              </p:ext>
            </p:extLst>
          </p:nvPr>
        </p:nvGraphicFramePr>
        <p:xfrm>
          <a:off x="1331640" y="2060848"/>
          <a:ext cx="6209030" cy="3672407"/>
        </p:xfrm>
        <a:graphic>
          <a:graphicData uri="http://schemas.openxmlformats.org/drawingml/2006/table">
            <a:tbl>
              <a:tblPr firstRow="1" firstCol="1" bandRow="1">
                <a:tableStyleId>{5C22544A-7EE6-4342-B048-85BDC9FD1C3A}</a:tableStyleId>
              </a:tblPr>
              <a:tblGrid>
                <a:gridCol w="6209030"/>
              </a:tblGrid>
              <a:tr h="1049259">
                <a:tc>
                  <a:txBody>
                    <a:bodyPr/>
                    <a:lstStyle/>
                    <a:p>
                      <a:pPr marL="342900" lvl="0" indent="-342900" algn="just">
                        <a:spcAft>
                          <a:spcPts val="0"/>
                        </a:spcAft>
                        <a:buFont typeface="Arial"/>
                        <a:buChar char=""/>
                        <a:tabLst>
                          <a:tab pos="274320" algn="l"/>
                          <a:tab pos="2882900" algn="l"/>
                          <a:tab pos="3200400" algn="l"/>
                        </a:tabLst>
                      </a:pPr>
                      <a:r>
                        <a:rPr lang="en-US" sz="1200" kern="50" dirty="0">
                          <a:effectLst/>
                        </a:rPr>
                        <a:t>Someone is visually impaired, if he/she sees with his/her better seeing eye, even with glasses or contact lenses, not more than 30 % of what someone with normal sight can see.</a:t>
                      </a:r>
                      <a:endParaRPr lang="it-IT" sz="1200" kern="50" dirty="0">
                        <a:effectLst/>
                        <a:latin typeface="Times New Roman"/>
                        <a:ea typeface="Arial Unicode MS"/>
                      </a:endParaRPr>
                    </a:p>
                  </a:txBody>
                  <a:tcPr marL="68580" marR="68580" marT="0" marB="0"/>
                </a:tc>
              </a:tr>
              <a:tr h="1573889">
                <a:tc>
                  <a:txBody>
                    <a:bodyPr/>
                    <a:lstStyle/>
                    <a:p>
                      <a:pPr marL="342900" lvl="0" indent="-342900" algn="just">
                        <a:spcAft>
                          <a:spcPts val="0"/>
                        </a:spcAft>
                        <a:buFont typeface="Arial"/>
                        <a:buChar char=""/>
                        <a:tabLst>
                          <a:tab pos="274320" algn="l"/>
                          <a:tab pos="2882900" algn="l"/>
                          <a:tab pos="3200400" algn="l"/>
                        </a:tabLst>
                      </a:pPr>
                      <a:r>
                        <a:rPr lang="en-US" sz="1200" kern="50">
                          <a:effectLst/>
                        </a:rPr>
                        <a:t>Someone is severely visually impaired, if he/she sees with his/her better seeing eye, even with glasses or contact lenses, not more than 5 % of what someone with normal sight can see.</a:t>
                      </a:r>
                      <a:endParaRPr lang="it-IT" sz="1200" kern="50">
                        <a:effectLst/>
                        <a:latin typeface="Times New Roman"/>
                        <a:ea typeface="Arial Unicode MS"/>
                      </a:endParaRPr>
                    </a:p>
                  </a:txBody>
                  <a:tcPr marL="68580" marR="68580" marT="0" marB="0"/>
                </a:tc>
              </a:tr>
              <a:tr h="1049259">
                <a:tc>
                  <a:txBody>
                    <a:bodyPr/>
                    <a:lstStyle/>
                    <a:p>
                      <a:pPr marL="342900" lvl="0" indent="-342900" algn="just">
                        <a:spcAft>
                          <a:spcPts val="0"/>
                        </a:spcAft>
                        <a:buFont typeface="Arial"/>
                        <a:buChar char=""/>
                        <a:tabLst>
                          <a:tab pos="274320" algn="l"/>
                          <a:tab pos="2882900" algn="l"/>
                          <a:tab pos="3200400" algn="l"/>
                        </a:tabLst>
                      </a:pPr>
                      <a:r>
                        <a:rPr lang="en-US" sz="1200" kern="50" dirty="0">
                          <a:effectLst/>
                        </a:rPr>
                        <a:t>Someone is blind, if he/she sees with his/her better seeing eye, even with glasses or contact lenses, not more than 2 % of what someone with normal sight can see.</a:t>
                      </a:r>
                      <a:endParaRPr lang="it-IT" sz="1200" kern="50" dirty="0">
                        <a:effectLst/>
                        <a:latin typeface="Times New Roman"/>
                        <a:ea typeface="Arial Unicode MS"/>
                      </a:endParaRPr>
                    </a:p>
                  </a:txBody>
                  <a:tcPr marL="68580" marR="68580" marT="0" marB="0"/>
                </a:tc>
              </a:tr>
            </a:tbl>
          </a:graphicData>
        </a:graphic>
      </p:graphicFrame>
    </p:spTree>
    <p:extLst>
      <p:ext uri="{BB962C8B-B14F-4D97-AF65-F5344CB8AC3E}">
        <p14:creationId xmlns:p14="http://schemas.microsoft.com/office/powerpoint/2010/main" xmlns="" val="3953346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Italy</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xmlns="" val="839793536"/>
              </p:ext>
            </p:extLst>
          </p:nvPr>
        </p:nvGraphicFramePr>
        <p:xfrm>
          <a:off x="1466850" y="1196753"/>
          <a:ext cx="6209030" cy="4510555"/>
        </p:xfrm>
        <a:graphic>
          <a:graphicData uri="http://schemas.openxmlformats.org/drawingml/2006/table">
            <a:tbl>
              <a:tblPr firstRow="1" firstCol="1" bandRow="1">
                <a:tableStyleId>{5C22544A-7EE6-4342-B048-85BDC9FD1C3A}</a:tableStyleId>
              </a:tblPr>
              <a:tblGrid>
                <a:gridCol w="6209030"/>
              </a:tblGrid>
              <a:tr h="902111">
                <a:tc>
                  <a:txBody>
                    <a:bodyPr/>
                    <a:lstStyle/>
                    <a:p>
                      <a:pPr algn="just">
                        <a:spcAft>
                          <a:spcPts val="0"/>
                        </a:spcAft>
                      </a:pPr>
                      <a:r>
                        <a:rPr lang="en-US" sz="1200" kern="50" dirty="0">
                          <a:effectLst/>
                        </a:rPr>
                        <a:t>Slight partial sightedness: those who have residual vision no higher than 3/10 in both eyes or in the better eye, also with possible correction; those whose binocular </a:t>
                      </a:r>
                      <a:r>
                        <a:rPr lang="en-US" sz="1200" kern="50" dirty="0" err="1">
                          <a:effectLst/>
                        </a:rPr>
                        <a:t>perimetric</a:t>
                      </a:r>
                      <a:r>
                        <a:rPr lang="en-US" sz="1200" kern="50" dirty="0">
                          <a:effectLst/>
                        </a:rPr>
                        <a:t> residual is below 60%.</a:t>
                      </a:r>
                      <a:endParaRPr lang="it-IT" sz="1200" kern="50" dirty="0">
                        <a:effectLst/>
                        <a:latin typeface="Times New Roman"/>
                        <a:ea typeface="Arial Unicode MS"/>
                      </a:endParaRPr>
                    </a:p>
                  </a:txBody>
                  <a:tcPr marL="68580" marR="68580" marT="0" marB="0"/>
                </a:tc>
              </a:tr>
              <a:tr h="902111">
                <a:tc>
                  <a:txBody>
                    <a:bodyPr/>
                    <a:lstStyle/>
                    <a:p>
                      <a:pPr algn="just">
                        <a:spcAft>
                          <a:spcPts val="0"/>
                        </a:spcAft>
                      </a:pPr>
                      <a:r>
                        <a:rPr lang="en-US" sz="1200" kern="50" dirty="0">
                          <a:effectLst/>
                        </a:rPr>
                        <a:t>Quite serious partial sightedness: those who have residual vision no higher than 2/10 in both eyes or </a:t>
                      </a:r>
                      <a:r>
                        <a:rPr lang="en-US" sz="1200" kern="50" dirty="0" smtClean="0">
                          <a:effectLst/>
                        </a:rPr>
                        <a:t>in the better eye, also with possible correction; those whose binocular </a:t>
                      </a:r>
                      <a:r>
                        <a:rPr lang="en-US" sz="1200" kern="50" dirty="0" err="1" smtClean="0">
                          <a:effectLst/>
                        </a:rPr>
                        <a:t>perimetric</a:t>
                      </a:r>
                      <a:r>
                        <a:rPr lang="en-US" sz="1200" kern="50" dirty="0" smtClean="0">
                          <a:effectLst/>
                        </a:rPr>
                        <a:t> residual is below 50%.</a:t>
                      </a:r>
                      <a:endParaRPr lang="it-IT" sz="1200" kern="50" dirty="0">
                        <a:effectLst/>
                        <a:latin typeface="Times New Roman"/>
                        <a:ea typeface="Arial Unicode MS"/>
                      </a:endParaRPr>
                    </a:p>
                  </a:txBody>
                  <a:tcPr marL="68580" marR="68580" marT="0" marB="0"/>
                </a:tc>
              </a:tr>
              <a:tr h="902111">
                <a:tc>
                  <a:txBody>
                    <a:bodyPr/>
                    <a:lstStyle/>
                    <a:p>
                      <a:pPr algn="just">
                        <a:spcAft>
                          <a:spcPts val="0"/>
                        </a:spcAft>
                      </a:pPr>
                      <a:r>
                        <a:rPr lang="en-US" sz="1200" kern="50">
                          <a:effectLst/>
                        </a:rPr>
                        <a:t>Serious partial sightedness: those who have residual vision no higher than 1/10 in both eyes or in the better eye, also with possible correction; those whose binocular perimetric residual is below 30%. </a:t>
                      </a:r>
                      <a:endParaRPr lang="it-IT" sz="1200" kern="50">
                        <a:effectLst/>
                        <a:latin typeface="Times New Roman"/>
                        <a:ea typeface="Arial Unicode MS"/>
                      </a:endParaRPr>
                    </a:p>
                  </a:txBody>
                  <a:tcPr marL="68580" marR="68580" marT="0" marB="0"/>
                </a:tc>
              </a:tr>
              <a:tr h="902111">
                <a:tc>
                  <a:txBody>
                    <a:bodyPr/>
                    <a:lstStyle/>
                    <a:p>
                      <a:pPr algn="just">
                        <a:spcAft>
                          <a:spcPts val="0"/>
                        </a:spcAft>
                      </a:pPr>
                      <a:r>
                        <a:rPr lang="en-US" sz="1200" kern="50">
                          <a:effectLst/>
                        </a:rPr>
                        <a:t>Partial blindness: those who have residual vision no higher than 1/20 in both eyes or in the better eye, also with possible correction; those whose binocular perimetric residual is below 10%. </a:t>
                      </a:r>
                      <a:endParaRPr lang="it-IT" sz="1200" kern="50">
                        <a:effectLst/>
                        <a:latin typeface="Times New Roman"/>
                        <a:ea typeface="Arial Unicode MS"/>
                      </a:endParaRPr>
                    </a:p>
                  </a:txBody>
                  <a:tcPr marL="68580" marR="68580" marT="0" marB="0"/>
                </a:tc>
              </a:tr>
              <a:tr h="902111">
                <a:tc>
                  <a:txBody>
                    <a:bodyPr/>
                    <a:lstStyle/>
                    <a:p>
                      <a:pPr algn="just">
                        <a:spcAft>
                          <a:spcPts val="0"/>
                        </a:spcAft>
                      </a:pPr>
                      <a:r>
                        <a:rPr lang="en-US" sz="1200" kern="50" dirty="0">
                          <a:effectLst/>
                        </a:rPr>
                        <a:t>Total blindness: those afflicted by total lack of vision in both eyes; those who have the merest perception of shadow and light in both eyes or in the better eye; those whose binocular </a:t>
                      </a:r>
                      <a:r>
                        <a:rPr lang="en-US" sz="1200" kern="50" dirty="0" err="1">
                          <a:effectLst/>
                        </a:rPr>
                        <a:t>perimetric</a:t>
                      </a:r>
                      <a:r>
                        <a:rPr lang="en-US" sz="1200" kern="50" dirty="0">
                          <a:effectLst/>
                        </a:rPr>
                        <a:t> residual is below 3%. </a:t>
                      </a:r>
                      <a:endParaRPr lang="it-IT" sz="1200" kern="50" dirty="0">
                        <a:effectLst/>
                        <a:latin typeface="Times New Roman"/>
                        <a:ea typeface="Arial Unicode MS"/>
                      </a:endParaRPr>
                    </a:p>
                  </a:txBody>
                  <a:tcPr marL="68580" marR="68580" marT="0" marB="0"/>
                </a:tc>
              </a:tr>
            </a:tbl>
          </a:graphicData>
        </a:graphic>
      </p:graphicFrame>
      <p:sp>
        <p:nvSpPr>
          <p:cNvPr id="5" name="Rectangle 1"/>
          <p:cNvSpPr>
            <a:spLocks noChangeArrowheads="1"/>
          </p:cNvSpPr>
          <p:nvPr/>
        </p:nvSpPr>
        <p:spPr bwMode="auto">
          <a:xfrm>
            <a:off x="1466850" y="2490788"/>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cs typeface="Arial" pitchFamily="34" charset="0"/>
              </a:rPr>
              <a:t/>
            </a:r>
            <a:br>
              <a:rPr kumimoji="0" lang="it-IT" sz="1800" b="0" i="0" u="none" strike="noStrike" cap="none" normalizeH="0" baseline="0" smtClean="0">
                <a:ln>
                  <a:noFill/>
                </a:ln>
                <a:solidFill>
                  <a:schemeClr val="tx1"/>
                </a:solidFill>
                <a:effectLst/>
                <a:latin typeface="Arial" pitchFamily="34" charset="0"/>
                <a:cs typeface="Arial" pitchFamily="34" charset="0"/>
              </a:rPr>
            </a:b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1466850" y="2490788"/>
            <a:ext cx="3017838"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xmlns="" val="2151909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Definitions</a:t>
            </a:r>
            <a:endParaRPr lang="it-IT" dirty="0"/>
          </a:p>
        </p:txBody>
      </p:sp>
      <p:sp>
        <p:nvSpPr>
          <p:cNvPr id="3" name="Segnaposto contenuto 2"/>
          <p:cNvSpPr>
            <a:spLocks noGrp="1"/>
          </p:cNvSpPr>
          <p:nvPr>
            <p:ph idx="1"/>
          </p:nvPr>
        </p:nvSpPr>
        <p:spPr/>
        <p:txBody>
          <a:bodyPr/>
          <a:lstStyle/>
          <a:p>
            <a:r>
              <a:rPr lang="en-US" dirty="0"/>
              <a:t>The importance of these definitions for the practice of audio description is to be seen in the fact that the various groupings put together account for a very large number of people, indicating the potentially vast demand (and market) that exists for audio described products.</a:t>
            </a:r>
            <a:endParaRPr lang="it-IT" dirty="0"/>
          </a:p>
          <a:p>
            <a:endParaRPr lang="it-IT" dirty="0"/>
          </a:p>
        </p:txBody>
      </p:sp>
    </p:spTree>
    <p:extLst>
      <p:ext uri="{BB962C8B-B14F-4D97-AF65-F5344CB8AC3E}">
        <p14:creationId xmlns:p14="http://schemas.microsoft.com/office/powerpoint/2010/main" xmlns="" val="163574594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1321</Words>
  <Application>Microsoft Office PowerPoint</Application>
  <PresentationFormat>Presentazione su schermo (4:3)</PresentationFormat>
  <Paragraphs>186</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Audio description</vt:lpstr>
      <vt:lpstr>ADLAB</vt:lpstr>
      <vt:lpstr>Target groups</vt:lpstr>
      <vt:lpstr>What is blindness?</vt:lpstr>
      <vt:lpstr>Future Sight Loss UK report (2009 – for the decade 2010-2020; </vt:lpstr>
      <vt:lpstr>The World Health Organisation Law 138 - 3/4/2001  </vt:lpstr>
      <vt:lpstr>Germany</vt:lpstr>
      <vt:lpstr>Italy</vt:lpstr>
      <vt:lpstr>Definitions</vt:lpstr>
      <vt:lpstr>Reliability</vt:lpstr>
      <vt:lpstr>Aging phenomenon</vt:lpstr>
      <vt:lpstr>Diapositiva 12</vt:lpstr>
      <vt:lpstr>The situation regarding the blind</vt:lpstr>
      <vt:lpstr>Audio description in Europe</vt:lpstr>
      <vt:lpstr>Table: AD guidelines in Europe </vt:lpstr>
      <vt:lpstr>ADLAB strategic guidelines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Taylor</dc:creator>
  <cp:lastModifiedBy>3256</cp:lastModifiedBy>
  <cp:revision>14</cp:revision>
  <dcterms:created xsi:type="dcterms:W3CDTF">2013-03-25T16:43:51Z</dcterms:created>
  <dcterms:modified xsi:type="dcterms:W3CDTF">2015-03-31T08:34:55Z</dcterms:modified>
</cp:coreProperties>
</file>