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1"/>
  </p:notesMasterIdLst>
  <p:sldIdLst>
    <p:sldId id="256" r:id="rId2"/>
    <p:sldId id="464" r:id="rId3"/>
    <p:sldId id="465" r:id="rId4"/>
    <p:sldId id="391" r:id="rId5"/>
    <p:sldId id="441" r:id="rId6"/>
    <p:sldId id="439" r:id="rId7"/>
    <p:sldId id="470" r:id="rId8"/>
    <p:sldId id="471" r:id="rId9"/>
    <p:sldId id="310" r:id="rId10"/>
    <p:sldId id="466" r:id="rId11"/>
    <p:sldId id="467" r:id="rId12"/>
    <p:sldId id="468" r:id="rId13"/>
    <p:sldId id="472" r:id="rId14"/>
    <p:sldId id="473" r:id="rId15"/>
    <p:sldId id="469" r:id="rId16"/>
    <p:sldId id="293" r:id="rId17"/>
    <p:sldId id="294" r:id="rId18"/>
    <p:sldId id="295" r:id="rId19"/>
    <p:sldId id="296" r:id="rId20"/>
    <p:sldId id="309" r:id="rId21"/>
    <p:sldId id="297" r:id="rId22"/>
    <p:sldId id="298" r:id="rId23"/>
    <p:sldId id="299" r:id="rId24"/>
    <p:sldId id="300" r:id="rId25"/>
    <p:sldId id="301" r:id="rId26"/>
    <p:sldId id="302" r:id="rId27"/>
    <p:sldId id="303" r:id="rId28"/>
    <p:sldId id="304" r:id="rId29"/>
    <p:sldId id="305" r:id="rId30"/>
    <p:sldId id="306" r:id="rId31"/>
    <p:sldId id="307" r:id="rId32"/>
    <p:sldId id="308" r:id="rId33"/>
    <p:sldId id="288" r:id="rId34"/>
    <p:sldId id="289" r:id="rId35"/>
    <p:sldId id="290" r:id="rId36"/>
    <p:sldId id="291" r:id="rId37"/>
    <p:sldId id="270" r:id="rId38"/>
    <p:sldId id="271" r:id="rId39"/>
    <p:sldId id="272" r:id="rId4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104" d="100"/>
          <a:sy n="104" d="100"/>
        </p:scale>
        <p:origin x="178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02FEFF-42A3-48B7-9CF4-A0ECE5D950FD}" type="datetimeFigureOut">
              <a:rPr lang="it-IT" smtClean="0"/>
              <a:pPr/>
              <a:t>14/11/2024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59EBFF-12EA-4093-A019-C2321158A410}" type="slidenum">
              <a:rPr lang="it-IT" smtClean="0"/>
              <a:pPr/>
              <a:t>‹N›</a:t>
            </a:fld>
            <a:endParaRPr lang="it-IT"/>
          </a:p>
        </p:txBody>
      </p:sp>
    </p:spTree>
    <p:extLst>
      <p:ext uri="{BB962C8B-B14F-4D97-AF65-F5344CB8AC3E}">
        <p14:creationId xmlns:p14="http://schemas.microsoft.com/office/powerpoint/2010/main" val="3057646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07F5426C-61FE-4269-A3C2-00EA7D95DBF1}" type="slidenum">
              <a:rPr lang="it-IT" smtClean="0">
                <a:latin typeface="Arial" pitchFamily="34" charset="0"/>
              </a:rPr>
              <a:pPr/>
              <a:t>4</a:t>
            </a:fld>
            <a:endParaRPr lang="it-IT">
              <a:latin typeface="Arial" pitchFamily="34"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it-IT">
              <a:latin typeface="Arial" pitchFamily="34" charset="0"/>
            </a:endParaRPr>
          </a:p>
        </p:txBody>
      </p:sp>
    </p:spTree>
    <p:extLst>
      <p:ext uri="{BB962C8B-B14F-4D97-AF65-F5344CB8AC3E}">
        <p14:creationId xmlns:p14="http://schemas.microsoft.com/office/powerpoint/2010/main" val="2005001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8"/>
          <p:cNvSpPr>
            <a:spLocks noGrp="1" noChangeArrowheads="1"/>
          </p:cNvSpPr>
          <p:nvPr>
            <p:ph type="sldNum" sz="quarter" idx="5"/>
          </p:nvPr>
        </p:nvSpPr>
        <p:spPr>
          <a:noFill/>
        </p:spPr>
        <p:txBody>
          <a:bodyPr/>
          <a:lstStyle/>
          <a:p>
            <a:fld id="{0C2C259E-32C4-4980-BBF1-E766482E3D9D}" type="slidenum">
              <a:rPr lang="it-IT" smtClean="0">
                <a:latin typeface="Arial" pitchFamily="34" charset="0"/>
              </a:rPr>
              <a:pPr/>
              <a:t>30</a:t>
            </a:fld>
            <a:endParaRPr lang="it-IT">
              <a:latin typeface="Arial" pitchFamily="34" charset="0"/>
            </a:endParaRPr>
          </a:p>
        </p:txBody>
      </p:sp>
      <p:sp>
        <p:nvSpPr>
          <p:cNvPr id="74755" name="Rectangle 1"/>
          <p:cNvSpPr>
            <a:spLocks noGrp="1" noRot="1" noChangeAspect="1" noChangeArrowheads="1" noTextEdit="1"/>
          </p:cNvSpPr>
          <p:nvPr>
            <p:ph type="sldImg"/>
          </p:nvPr>
        </p:nvSpPr>
        <p:spPr>
          <a:solidFill>
            <a:srgbClr val="FFFFFF"/>
          </a:solidFill>
          <a:ln/>
        </p:spPr>
      </p:sp>
      <p:sp>
        <p:nvSpPr>
          <p:cNvPr id="74756" name="Rectangle 2"/>
          <p:cNvSpPr>
            <a:spLocks noGrp="1" noChangeArrowheads="1"/>
          </p:cNvSpPr>
          <p:nvPr>
            <p:ph type="body" idx="1"/>
          </p:nvPr>
        </p:nvSpPr>
        <p:spPr>
          <a:xfrm>
            <a:off x="685800" y="4343400"/>
            <a:ext cx="5484813" cy="4114800"/>
          </a:xfrm>
          <a:noFill/>
          <a:ln/>
        </p:spPr>
        <p:txBody>
          <a:bodyPr wrap="none" anchor="ctr"/>
          <a:lstStyle/>
          <a:p>
            <a:endParaRPr lang="it-IT">
              <a:latin typeface="Arial" pitchFamily="34" charset="0"/>
            </a:endParaRPr>
          </a:p>
        </p:txBody>
      </p:sp>
    </p:spTree>
    <p:extLst>
      <p:ext uri="{BB962C8B-B14F-4D97-AF65-F5344CB8AC3E}">
        <p14:creationId xmlns:p14="http://schemas.microsoft.com/office/powerpoint/2010/main" val="1210851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8"/>
          <p:cNvSpPr>
            <a:spLocks noGrp="1" noChangeArrowheads="1"/>
          </p:cNvSpPr>
          <p:nvPr>
            <p:ph type="sldNum" sz="quarter" idx="5"/>
          </p:nvPr>
        </p:nvSpPr>
        <p:spPr>
          <a:noFill/>
        </p:spPr>
        <p:txBody>
          <a:bodyPr/>
          <a:lstStyle/>
          <a:p>
            <a:fld id="{455AABFB-C976-4EEB-AF99-E295EF72A7C7}" type="slidenum">
              <a:rPr lang="it-IT" smtClean="0">
                <a:latin typeface="Arial" pitchFamily="34" charset="0"/>
              </a:rPr>
              <a:pPr/>
              <a:t>31</a:t>
            </a:fld>
            <a:endParaRPr lang="it-IT">
              <a:latin typeface="Arial" pitchFamily="34" charset="0"/>
            </a:endParaRPr>
          </a:p>
        </p:txBody>
      </p:sp>
      <p:sp>
        <p:nvSpPr>
          <p:cNvPr id="75779" name="Rectangle 1"/>
          <p:cNvSpPr>
            <a:spLocks noGrp="1" noRot="1" noChangeAspect="1" noChangeArrowheads="1" noTextEdit="1"/>
          </p:cNvSpPr>
          <p:nvPr>
            <p:ph type="sldImg"/>
          </p:nvPr>
        </p:nvSpPr>
        <p:spPr>
          <a:solidFill>
            <a:srgbClr val="FFFFFF"/>
          </a:solidFill>
          <a:ln/>
        </p:spPr>
      </p:sp>
      <p:sp>
        <p:nvSpPr>
          <p:cNvPr id="75780" name="Rectangle 2"/>
          <p:cNvSpPr>
            <a:spLocks noGrp="1" noChangeArrowheads="1"/>
          </p:cNvSpPr>
          <p:nvPr>
            <p:ph type="body" idx="1"/>
          </p:nvPr>
        </p:nvSpPr>
        <p:spPr>
          <a:xfrm>
            <a:off x="685800" y="4343400"/>
            <a:ext cx="5484813" cy="4114800"/>
          </a:xfrm>
          <a:noFill/>
          <a:ln/>
        </p:spPr>
        <p:txBody>
          <a:bodyPr wrap="none" anchor="ctr"/>
          <a:lstStyle/>
          <a:p>
            <a:endParaRPr lang="it-IT">
              <a:latin typeface="Arial" pitchFamily="34" charset="0"/>
            </a:endParaRPr>
          </a:p>
        </p:txBody>
      </p:sp>
    </p:spTree>
    <p:extLst>
      <p:ext uri="{BB962C8B-B14F-4D97-AF65-F5344CB8AC3E}">
        <p14:creationId xmlns:p14="http://schemas.microsoft.com/office/powerpoint/2010/main" val="2361574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8"/>
          <p:cNvSpPr>
            <a:spLocks noGrp="1" noChangeArrowheads="1"/>
          </p:cNvSpPr>
          <p:nvPr>
            <p:ph type="sldNum" sz="quarter" idx="5"/>
          </p:nvPr>
        </p:nvSpPr>
        <p:spPr>
          <a:noFill/>
        </p:spPr>
        <p:txBody>
          <a:bodyPr/>
          <a:lstStyle/>
          <a:p>
            <a:fld id="{B1493013-7D4F-44E1-A36A-465F0D18E4EB}" type="slidenum">
              <a:rPr lang="it-IT" smtClean="0">
                <a:latin typeface="Arial" pitchFamily="34" charset="0"/>
              </a:rPr>
              <a:pPr/>
              <a:t>36</a:t>
            </a:fld>
            <a:endParaRPr lang="it-IT">
              <a:latin typeface="Arial" pitchFamily="34" charset="0"/>
            </a:endParaRPr>
          </a:p>
        </p:txBody>
      </p:sp>
      <p:sp>
        <p:nvSpPr>
          <p:cNvPr id="76803" name="Rectangle 1"/>
          <p:cNvSpPr>
            <a:spLocks noGrp="1" noRot="1" noChangeAspect="1" noChangeArrowheads="1" noTextEdit="1"/>
          </p:cNvSpPr>
          <p:nvPr>
            <p:ph type="sldImg"/>
          </p:nvPr>
        </p:nvSpPr>
        <p:spPr>
          <a:solidFill>
            <a:srgbClr val="FFFFFF"/>
          </a:solidFill>
          <a:ln/>
        </p:spPr>
      </p:sp>
      <p:sp>
        <p:nvSpPr>
          <p:cNvPr id="76804" name="Rectangle 2"/>
          <p:cNvSpPr>
            <a:spLocks noGrp="1" noChangeArrowheads="1"/>
          </p:cNvSpPr>
          <p:nvPr>
            <p:ph type="body" idx="1"/>
          </p:nvPr>
        </p:nvSpPr>
        <p:spPr>
          <a:xfrm>
            <a:off x="685800" y="4343400"/>
            <a:ext cx="5484813" cy="4114800"/>
          </a:xfrm>
          <a:noFill/>
          <a:ln/>
        </p:spPr>
        <p:txBody>
          <a:bodyPr wrap="none" anchor="ctr"/>
          <a:lstStyle/>
          <a:p>
            <a:endParaRPr lang="it-IT">
              <a:latin typeface="Arial" pitchFamily="34" charset="0"/>
            </a:endParaRPr>
          </a:p>
        </p:txBody>
      </p:sp>
    </p:spTree>
    <p:extLst>
      <p:ext uri="{BB962C8B-B14F-4D97-AF65-F5344CB8AC3E}">
        <p14:creationId xmlns:p14="http://schemas.microsoft.com/office/powerpoint/2010/main" val="2855600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8"/>
          <p:cNvSpPr>
            <a:spLocks noGrp="1" noChangeArrowheads="1"/>
          </p:cNvSpPr>
          <p:nvPr>
            <p:ph type="sldNum" sz="quarter" idx="5"/>
          </p:nvPr>
        </p:nvSpPr>
        <p:spPr>
          <a:noFill/>
        </p:spPr>
        <p:txBody>
          <a:bodyPr/>
          <a:lstStyle/>
          <a:p>
            <a:fld id="{D91EABDE-8CDD-4988-BD62-94E7DBD74DA7}" type="slidenum">
              <a:rPr lang="it-IT" smtClean="0">
                <a:latin typeface="Arial" pitchFamily="34" charset="0"/>
              </a:rPr>
              <a:pPr/>
              <a:t>37</a:t>
            </a:fld>
            <a:endParaRPr lang="it-IT">
              <a:latin typeface="Arial" pitchFamily="34" charset="0"/>
            </a:endParaRPr>
          </a:p>
        </p:txBody>
      </p:sp>
      <p:sp>
        <p:nvSpPr>
          <p:cNvPr id="78851" name="Rectangle 1"/>
          <p:cNvSpPr>
            <a:spLocks noGrp="1" noRot="1" noChangeAspect="1" noChangeArrowheads="1" noTextEdit="1"/>
          </p:cNvSpPr>
          <p:nvPr>
            <p:ph type="sldImg"/>
          </p:nvPr>
        </p:nvSpPr>
        <p:spPr>
          <a:solidFill>
            <a:srgbClr val="FFFFFF"/>
          </a:solidFill>
          <a:ln/>
        </p:spPr>
      </p:sp>
      <p:sp>
        <p:nvSpPr>
          <p:cNvPr id="78852" name="Rectangle 2"/>
          <p:cNvSpPr>
            <a:spLocks noGrp="1" noChangeArrowheads="1"/>
          </p:cNvSpPr>
          <p:nvPr>
            <p:ph type="body" idx="1"/>
          </p:nvPr>
        </p:nvSpPr>
        <p:spPr>
          <a:xfrm>
            <a:off x="685800" y="4343400"/>
            <a:ext cx="5484813" cy="4114800"/>
          </a:xfrm>
          <a:noFill/>
          <a:ln/>
        </p:spPr>
        <p:txBody>
          <a:bodyPr wrap="none" anchor="ctr"/>
          <a:lstStyle/>
          <a:p>
            <a:endParaRPr lang="it-IT">
              <a:latin typeface="Arial" pitchFamily="34" charset="0"/>
            </a:endParaRPr>
          </a:p>
        </p:txBody>
      </p:sp>
    </p:spTree>
    <p:extLst>
      <p:ext uri="{BB962C8B-B14F-4D97-AF65-F5344CB8AC3E}">
        <p14:creationId xmlns:p14="http://schemas.microsoft.com/office/powerpoint/2010/main" val="4469399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8"/>
          <p:cNvSpPr>
            <a:spLocks noGrp="1" noChangeArrowheads="1"/>
          </p:cNvSpPr>
          <p:nvPr>
            <p:ph type="sldNum" sz="quarter" idx="5"/>
          </p:nvPr>
        </p:nvSpPr>
        <p:spPr>
          <a:noFill/>
        </p:spPr>
        <p:txBody>
          <a:bodyPr/>
          <a:lstStyle/>
          <a:p>
            <a:fld id="{629753A6-421E-45B6-97DB-20D1D9ADB5AB}" type="slidenum">
              <a:rPr lang="it-IT" smtClean="0">
                <a:latin typeface="Arial" pitchFamily="34" charset="0"/>
              </a:rPr>
              <a:pPr/>
              <a:t>39</a:t>
            </a:fld>
            <a:endParaRPr lang="it-IT">
              <a:latin typeface="Arial" pitchFamily="34" charset="0"/>
            </a:endParaRPr>
          </a:p>
        </p:txBody>
      </p:sp>
      <p:sp>
        <p:nvSpPr>
          <p:cNvPr id="79875" name="Rectangle 1"/>
          <p:cNvSpPr>
            <a:spLocks noGrp="1" noRot="1" noChangeAspect="1" noChangeArrowheads="1" noTextEdit="1"/>
          </p:cNvSpPr>
          <p:nvPr>
            <p:ph type="sldImg"/>
          </p:nvPr>
        </p:nvSpPr>
        <p:spPr>
          <a:solidFill>
            <a:srgbClr val="FFFFFF"/>
          </a:solidFill>
          <a:ln/>
        </p:spPr>
      </p:sp>
      <p:sp>
        <p:nvSpPr>
          <p:cNvPr id="79876" name="Rectangle 2"/>
          <p:cNvSpPr>
            <a:spLocks noGrp="1" noChangeArrowheads="1"/>
          </p:cNvSpPr>
          <p:nvPr>
            <p:ph type="body" idx="1"/>
          </p:nvPr>
        </p:nvSpPr>
        <p:spPr>
          <a:xfrm>
            <a:off x="685800" y="4343400"/>
            <a:ext cx="5484813" cy="4114800"/>
          </a:xfrm>
          <a:noFill/>
          <a:ln/>
        </p:spPr>
        <p:txBody>
          <a:bodyPr wrap="none" anchor="ctr"/>
          <a:lstStyle/>
          <a:p>
            <a:endParaRPr lang="it-IT">
              <a:latin typeface="Arial" pitchFamily="34" charset="0"/>
            </a:endParaRPr>
          </a:p>
        </p:txBody>
      </p:sp>
    </p:spTree>
    <p:extLst>
      <p:ext uri="{BB962C8B-B14F-4D97-AF65-F5344CB8AC3E}">
        <p14:creationId xmlns:p14="http://schemas.microsoft.com/office/powerpoint/2010/main" val="115490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8FA614F8-6D49-48F5-B4CF-1A057BCBEDEC}" type="slidenum">
              <a:rPr lang="it-IT" smtClean="0">
                <a:latin typeface="Arial" pitchFamily="34" charset="0"/>
              </a:rPr>
              <a:pPr/>
              <a:t>12</a:t>
            </a:fld>
            <a:endParaRPr lang="it-IT">
              <a:latin typeface="Arial" pitchFamily="34"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it-IT">
              <a:latin typeface="Arial" pitchFamily="34" charset="0"/>
            </a:endParaRPr>
          </a:p>
        </p:txBody>
      </p:sp>
    </p:spTree>
    <p:extLst>
      <p:ext uri="{BB962C8B-B14F-4D97-AF65-F5344CB8AC3E}">
        <p14:creationId xmlns:p14="http://schemas.microsoft.com/office/powerpoint/2010/main" val="1252691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908C1BFD-2DB4-419D-84FF-A1D10AC81483}" type="slidenum">
              <a:rPr lang="it-IT" smtClean="0">
                <a:latin typeface="Arial" pitchFamily="34" charset="0"/>
              </a:rPr>
              <a:pPr/>
              <a:t>15</a:t>
            </a:fld>
            <a:endParaRPr lang="it-IT">
              <a:latin typeface="Arial" pitchFamily="34"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it-IT">
              <a:latin typeface="Arial" pitchFamily="34" charset="0"/>
            </a:endParaRPr>
          </a:p>
        </p:txBody>
      </p:sp>
    </p:spTree>
    <p:extLst>
      <p:ext uri="{BB962C8B-B14F-4D97-AF65-F5344CB8AC3E}">
        <p14:creationId xmlns:p14="http://schemas.microsoft.com/office/powerpoint/2010/main" val="3145725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8"/>
          <p:cNvSpPr>
            <a:spLocks noGrp="1" noChangeArrowheads="1"/>
          </p:cNvSpPr>
          <p:nvPr>
            <p:ph type="sldNum" sz="quarter" idx="5"/>
          </p:nvPr>
        </p:nvSpPr>
        <p:spPr>
          <a:noFill/>
        </p:spPr>
        <p:txBody>
          <a:bodyPr/>
          <a:lstStyle/>
          <a:p>
            <a:fld id="{417134CB-AC3C-46A6-A575-BC362CA33B0D}" type="slidenum">
              <a:rPr lang="it-IT" smtClean="0">
                <a:latin typeface="Arial" pitchFamily="34" charset="0"/>
              </a:rPr>
              <a:pPr/>
              <a:t>24</a:t>
            </a:fld>
            <a:endParaRPr lang="it-IT">
              <a:latin typeface="Arial" pitchFamily="34" charset="0"/>
            </a:endParaRPr>
          </a:p>
        </p:txBody>
      </p:sp>
      <p:sp>
        <p:nvSpPr>
          <p:cNvPr id="69635" name="Rectangle 1"/>
          <p:cNvSpPr>
            <a:spLocks noGrp="1" noRot="1" noChangeAspect="1" noChangeArrowheads="1" noTextEdit="1"/>
          </p:cNvSpPr>
          <p:nvPr>
            <p:ph type="sldImg"/>
          </p:nvPr>
        </p:nvSpPr>
        <p:spPr>
          <a:solidFill>
            <a:srgbClr val="FFFFFF"/>
          </a:solidFill>
          <a:ln/>
        </p:spPr>
      </p:sp>
      <p:sp>
        <p:nvSpPr>
          <p:cNvPr id="69636" name="Rectangle 2"/>
          <p:cNvSpPr>
            <a:spLocks noGrp="1" noChangeArrowheads="1"/>
          </p:cNvSpPr>
          <p:nvPr>
            <p:ph type="body" idx="1"/>
          </p:nvPr>
        </p:nvSpPr>
        <p:spPr>
          <a:xfrm>
            <a:off x="685800" y="4343400"/>
            <a:ext cx="5484813" cy="4114800"/>
          </a:xfrm>
          <a:noFill/>
          <a:ln/>
        </p:spPr>
        <p:txBody>
          <a:bodyPr wrap="none" anchor="ctr"/>
          <a:lstStyle/>
          <a:p>
            <a:endParaRPr lang="it-IT">
              <a:latin typeface="Arial" pitchFamily="34" charset="0"/>
            </a:endParaRPr>
          </a:p>
        </p:txBody>
      </p:sp>
    </p:spTree>
    <p:extLst>
      <p:ext uri="{BB962C8B-B14F-4D97-AF65-F5344CB8AC3E}">
        <p14:creationId xmlns:p14="http://schemas.microsoft.com/office/powerpoint/2010/main" val="967256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8"/>
          <p:cNvSpPr>
            <a:spLocks noGrp="1" noChangeArrowheads="1"/>
          </p:cNvSpPr>
          <p:nvPr>
            <p:ph type="sldNum" sz="quarter" idx="5"/>
          </p:nvPr>
        </p:nvSpPr>
        <p:spPr>
          <a:noFill/>
        </p:spPr>
        <p:txBody>
          <a:bodyPr/>
          <a:lstStyle/>
          <a:p>
            <a:fld id="{3B898305-4912-4E18-9BE3-6D88161D657D}" type="slidenum">
              <a:rPr lang="it-IT" smtClean="0">
                <a:latin typeface="Arial" pitchFamily="34" charset="0"/>
              </a:rPr>
              <a:pPr/>
              <a:t>25</a:t>
            </a:fld>
            <a:endParaRPr lang="it-IT">
              <a:latin typeface="Arial" pitchFamily="34" charset="0"/>
            </a:endParaRPr>
          </a:p>
        </p:txBody>
      </p:sp>
      <p:sp>
        <p:nvSpPr>
          <p:cNvPr id="68611" name="Rectangle 1"/>
          <p:cNvSpPr>
            <a:spLocks noGrp="1" noRot="1" noChangeAspect="1" noChangeArrowheads="1" noTextEdit="1"/>
          </p:cNvSpPr>
          <p:nvPr>
            <p:ph type="sldImg"/>
          </p:nvPr>
        </p:nvSpPr>
        <p:spPr>
          <a:solidFill>
            <a:srgbClr val="FFFFFF"/>
          </a:solidFill>
          <a:ln/>
        </p:spPr>
      </p:sp>
      <p:sp>
        <p:nvSpPr>
          <p:cNvPr id="68612" name="Rectangle 2"/>
          <p:cNvSpPr>
            <a:spLocks noGrp="1" noChangeArrowheads="1"/>
          </p:cNvSpPr>
          <p:nvPr>
            <p:ph type="body" idx="1"/>
          </p:nvPr>
        </p:nvSpPr>
        <p:spPr>
          <a:xfrm>
            <a:off x="685800" y="4343400"/>
            <a:ext cx="5484813" cy="4114800"/>
          </a:xfrm>
          <a:noFill/>
          <a:ln/>
        </p:spPr>
        <p:txBody>
          <a:bodyPr wrap="none" anchor="ctr"/>
          <a:lstStyle/>
          <a:p>
            <a:endParaRPr lang="it-IT">
              <a:latin typeface="Arial" pitchFamily="34" charset="0"/>
            </a:endParaRPr>
          </a:p>
        </p:txBody>
      </p:sp>
    </p:spTree>
    <p:extLst>
      <p:ext uri="{BB962C8B-B14F-4D97-AF65-F5344CB8AC3E}">
        <p14:creationId xmlns:p14="http://schemas.microsoft.com/office/powerpoint/2010/main" val="3233975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8"/>
          <p:cNvSpPr>
            <a:spLocks noGrp="1" noChangeArrowheads="1"/>
          </p:cNvSpPr>
          <p:nvPr>
            <p:ph type="sldNum" sz="quarter" idx="5"/>
          </p:nvPr>
        </p:nvSpPr>
        <p:spPr>
          <a:noFill/>
        </p:spPr>
        <p:txBody>
          <a:bodyPr/>
          <a:lstStyle/>
          <a:p>
            <a:fld id="{C100DD53-D4CB-4108-ACC7-DC0B348B4794}" type="slidenum">
              <a:rPr lang="it-IT" smtClean="0">
                <a:latin typeface="Arial" pitchFamily="34" charset="0"/>
              </a:rPr>
              <a:pPr/>
              <a:t>26</a:t>
            </a:fld>
            <a:endParaRPr lang="it-IT">
              <a:latin typeface="Arial" pitchFamily="34" charset="0"/>
            </a:endParaRPr>
          </a:p>
        </p:txBody>
      </p:sp>
      <p:sp>
        <p:nvSpPr>
          <p:cNvPr id="70659" name="Rectangle 1"/>
          <p:cNvSpPr>
            <a:spLocks noGrp="1" noRot="1" noChangeAspect="1" noChangeArrowheads="1" noTextEdit="1"/>
          </p:cNvSpPr>
          <p:nvPr>
            <p:ph type="sldImg"/>
          </p:nvPr>
        </p:nvSpPr>
        <p:spPr>
          <a:solidFill>
            <a:srgbClr val="FFFFFF"/>
          </a:solidFill>
          <a:ln/>
        </p:spPr>
      </p:sp>
      <p:sp>
        <p:nvSpPr>
          <p:cNvPr id="70660" name="Rectangle 2"/>
          <p:cNvSpPr>
            <a:spLocks noGrp="1" noChangeArrowheads="1"/>
          </p:cNvSpPr>
          <p:nvPr>
            <p:ph type="body" idx="1"/>
          </p:nvPr>
        </p:nvSpPr>
        <p:spPr>
          <a:xfrm>
            <a:off x="685800" y="4343400"/>
            <a:ext cx="5484813" cy="4114800"/>
          </a:xfrm>
          <a:noFill/>
          <a:ln/>
        </p:spPr>
        <p:txBody>
          <a:bodyPr wrap="none" anchor="ctr"/>
          <a:lstStyle/>
          <a:p>
            <a:endParaRPr lang="it-IT">
              <a:latin typeface="Arial" pitchFamily="34" charset="0"/>
            </a:endParaRPr>
          </a:p>
        </p:txBody>
      </p:sp>
    </p:spTree>
    <p:extLst>
      <p:ext uri="{BB962C8B-B14F-4D97-AF65-F5344CB8AC3E}">
        <p14:creationId xmlns:p14="http://schemas.microsoft.com/office/powerpoint/2010/main" val="2230734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Rectangle 8"/>
          <p:cNvSpPr>
            <a:spLocks noGrp="1" noChangeArrowheads="1"/>
          </p:cNvSpPr>
          <p:nvPr>
            <p:ph type="sldNum" sz="quarter" idx="5"/>
          </p:nvPr>
        </p:nvSpPr>
        <p:spPr>
          <a:noFill/>
        </p:spPr>
        <p:txBody>
          <a:bodyPr/>
          <a:lstStyle/>
          <a:p>
            <a:fld id="{03153B1C-EE55-4FBD-AF7F-A37DB37C66E9}" type="slidenum">
              <a:rPr lang="it-IT" smtClean="0">
                <a:latin typeface="Arial" pitchFamily="34" charset="0"/>
              </a:rPr>
              <a:pPr/>
              <a:t>27</a:t>
            </a:fld>
            <a:endParaRPr lang="it-IT">
              <a:latin typeface="Arial" pitchFamily="34" charset="0"/>
            </a:endParaRPr>
          </a:p>
        </p:txBody>
      </p:sp>
      <p:sp>
        <p:nvSpPr>
          <p:cNvPr id="71683" name="Rectangle 1"/>
          <p:cNvSpPr>
            <a:spLocks noGrp="1" noRot="1" noChangeAspect="1" noChangeArrowheads="1" noTextEdit="1"/>
          </p:cNvSpPr>
          <p:nvPr>
            <p:ph type="sldImg"/>
          </p:nvPr>
        </p:nvSpPr>
        <p:spPr>
          <a:solidFill>
            <a:srgbClr val="FFFFFF"/>
          </a:solidFill>
          <a:ln/>
        </p:spPr>
      </p:sp>
      <p:sp>
        <p:nvSpPr>
          <p:cNvPr id="71684" name="Rectangle 2"/>
          <p:cNvSpPr>
            <a:spLocks noGrp="1" noChangeArrowheads="1"/>
          </p:cNvSpPr>
          <p:nvPr>
            <p:ph type="body" idx="1"/>
          </p:nvPr>
        </p:nvSpPr>
        <p:spPr>
          <a:xfrm>
            <a:off x="685800" y="4343400"/>
            <a:ext cx="5484813" cy="4114800"/>
          </a:xfrm>
          <a:noFill/>
          <a:ln/>
        </p:spPr>
        <p:txBody>
          <a:bodyPr wrap="none" anchor="ctr"/>
          <a:lstStyle/>
          <a:p>
            <a:endParaRPr lang="it-IT">
              <a:latin typeface="Arial" pitchFamily="34" charset="0"/>
            </a:endParaRPr>
          </a:p>
        </p:txBody>
      </p:sp>
    </p:spTree>
    <p:extLst>
      <p:ext uri="{BB962C8B-B14F-4D97-AF65-F5344CB8AC3E}">
        <p14:creationId xmlns:p14="http://schemas.microsoft.com/office/powerpoint/2010/main" val="19630675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8"/>
          <p:cNvSpPr>
            <a:spLocks noGrp="1" noChangeArrowheads="1"/>
          </p:cNvSpPr>
          <p:nvPr>
            <p:ph type="sldNum" sz="quarter" idx="5"/>
          </p:nvPr>
        </p:nvSpPr>
        <p:spPr>
          <a:noFill/>
        </p:spPr>
        <p:txBody>
          <a:bodyPr/>
          <a:lstStyle/>
          <a:p>
            <a:fld id="{98572392-73C0-4222-90E1-3FEFC887DCB2}" type="slidenum">
              <a:rPr lang="it-IT" smtClean="0">
                <a:latin typeface="Arial" pitchFamily="34" charset="0"/>
              </a:rPr>
              <a:pPr/>
              <a:t>28</a:t>
            </a:fld>
            <a:endParaRPr lang="it-IT">
              <a:latin typeface="Arial" pitchFamily="34" charset="0"/>
            </a:endParaRPr>
          </a:p>
        </p:txBody>
      </p:sp>
      <p:sp>
        <p:nvSpPr>
          <p:cNvPr id="72707" name="Rectangle 1"/>
          <p:cNvSpPr>
            <a:spLocks noGrp="1" noRot="1" noChangeAspect="1" noChangeArrowheads="1" noTextEdit="1"/>
          </p:cNvSpPr>
          <p:nvPr>
            <p:ph type="sldImg"/>
          </p:nvPr>
        </p:nvSpPr>
        <p:spPr>
          <a:solidFill>
            <a:srgbClr val="FFFFFF"/>
          </a:solidFill>
          <a:ln/>
        </p:spPr>
      </p:sp>
      <p:sp>
        <p:nvSpPr>
          <p:cNvPr id="72708" name="Rectangle 2"/>
          <p:cNvSpPr>
            <a:spLocks noGrp="1" noChangeArrowheads="1"/>
          </p:cNvSpPr>
          <p:nvPr>
            <p:ph type="body" idx="1"/>
          </p:nvPr>
        </p:nvSpPr>
        <p:spPr>
          <a:xfrm>
            <a:off x="685800" y="4343400"/>
            <a:ext cx="5484813" cy="4114800"/>
          </a:xfrm>
          <a:noFill/>
          <a:ln/>
        </p:spPr>
        <p:txBody>
          <a:bodyPr wrap="none" anchor="ctr"/>
          <a:lstStyle/>
          <a:p>
            <a:endParaRPr lang="it-IT">
              <a:latin typeface="Arial" pitchFamily="34" charset="0"/>
            </a:endParaRPr>
          </a:p>
        </p:txBody>
      </p:sp>
    </p:spTree>
    <p:extLst>
      <p:ext uri="{BB962C8B-B14F-4D97-AF65-F5344CB8AC3E}">
        <p14:creationId xmlns:p14="http://schemas.microsoft.com/office/powerpoint/2010/main" val="193785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8"/>
          <p:cNvSpPr>
            <a:spLocks noGrp="1" noChangeArrowheads="1"/>
          </p:cNvSpPr>
          <p:nvPr>
            <p:ph type="sldNum" sz="quarter" idx="5"/>
          </p:nvPr>
        </p:nvSpPr>
        <p:spPr>
          <a:noFill/>
        </p:spPr>
        <p:txBody>
          <a:bodyPr/>
          <a:lstStyle/>
          <a:p>
            <a:fld id="{0288BD7A-D331-4B0F-B16A-2CF00EE16D62}" type="slidenum">
              <a:rPr lang="it-IT" smtClean="0">
                <a:latin typeface="Arial" pitchFamily="34" charset="0"/>
              </a:rPr>
              <a:pPr/>
              <a:t>29</a:t>
            </a:fld>
            <a:endParaRPr lang="it-IT">
              <a:latin typeface="Arial" pitchFamily="34" charset="0"/>
            </a:endParaRPr>
          </a:p>
        </p:txBody>
      </p:sp>
      <p:sp>
        <p:nvSpPr>
          <p:cNvPr id="73731" name="Rectangle 1"/>
          <p:cNvSpPr>
            <a:spLocks noGrp="1" noRot="1" noChangeAspect="1" noChangeArrowheads="1" noTextEdit="1"/>
          </p:cNvSpPr>
          <p:nvPr>
            <p:ph type="sldImg"/>
          </p:nvPr>
        </p:nvSpPr>
        <p:spPr>
          <a:solidFill>
            <a:srgbClr val="FFFFFF"/>
          </a:solidFill>
          <a:ln/>
        </p:spPr>
      </p:sp>
      <p:sp>
        <p:nvSpPr>
          <p:cNvPr id="73732" name="Rectangle 2"/>
          <p:cNvSpPr>
            <a:spLocks noGrp="1" noChangeArrowheads="1"/>
          </p:cNvSpPr>
          <p:nvPr>
            <p:ph type="body" idx="1"/>
          </p:nvPr>
        </p:nvSpPr>
        <p:spPr>
          <a:xfrm>
            <a:off x="685800" y="4343400"/>
            <a:ext cx="5484813" cy="4114800"/>
          </a:xfrm>
          <a:noFill/>
          <a:ln/>
        </p:spPr>
        <p:txBody>
          <a:bodyPr wrap="none" anchor="ctr"/>
          <a:lstStyle/>
          <a:p>
            <a:endParaRPr lang="it-IT">
              <a:latin typeface="Arial" pitchFamily="34" charset="0"/>
            </a:endParaRPr>
          </a:p>
        </p:txBody>
      </p:sp>
    </p:spTree>
    <p:extLst>
      <p:ext uri="{BB962C8B-B14F-4D97-AF65-F5344CB8AC3E}">
        <p14:creationId xmlns:p14="http://schemas.microsoft.com/office/powerpoint/2010/main" val="1075034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9653E1-F3FD-4C89-BD92-AB85AB7A7067}"/>
              </a:ext>
            </a:extLst>
          </p:cNvPr>
          <p:cNvSpPr>
            <a:spLocks noGrp="1"/>
          </p:cNvSpPr>
          <p:nvPr>
            <p:ph type="ctrTitle"/>
          </p:nvPr>
        </p:nvSpPr>
        <p:spPr>
          <a:xfrm>
            <a:off x="1143000" y="1122363"/>
            <a:ext cx="6858000" cy="2387600"/>
          </a:xfrm>
        </p:spPr>
        <p:txBody>
          <a:bodyPr anchor="b"/>
          <a:lstStyle>
            <a:lvl1pPr algn="ctr">
              <a:defRPr sz="45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7EA0CFE7-2A5F-4866-A59D-918A8CF8F48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4AC98D7-DFC5-4C85-A768-CA18DDBA7FCF}"/>
              </a:ext>
            </a:extLst>
          </p:cNvPr>
          <p:cNvSpPr>
            <a:spLocks noGrp="1"/>
          </p:cNvSpPr>
          <p:nvPr>
            <p:ph type="dt" sz="half" idx="10"/>
          </p:nvPr>
        </p:nvSpPr>
        <p:spPr/>
        <p:txBody>
          <a:bodyPr/>
          <a:lstStyle/>
          <a:p>
            <a:fld id="{1B06F0FB-4123-42BE-AD5A-D797B80A175E}" type="datetimeFigureOut">
              <a:rPr lang="it-IT" smtClean="0"/>
              <a:pPr/>
              <a:t>14/11/2024</a:t>
            </a:fld>
            <a:endParaRPr lang="it-IT"/>
          </a:p>
        </p:txBody>
      </p:sp>
      <p:sp>
        <p:nvSpPr>
          <p:cNvPr id="5" name="Segnaposto piè di pagina 4">
            <a:extLst>
              <a:ext uri="{FF2B5EF4-FFF2-40B4-BE49-F238E27FC236}">
                <a16:creationId xmlns:a16="http://schemas.microsoft.com/office/drawing/2014/main" id="{753B6E86-E1ED-49DD-803F-CE9A106B62D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1DC1068-28E3-40CD-9E7B-A2A703956A77}"/>
              </a:ext>
            </a:extLst>
          </p:cNvPr>
          <p:cNvSpPr>
            <a:spLocks noGrp="1"/>
          </p:cNvSpPr>
          <p:nvPr>
            <p:ph type="sldNum" sz="quarter" idx="12"/>
          </p:nvPr>
        </p:nvSpPr>
        <p:spPr/>
        <p:txBody>
          <a:bodyPr/>
          <a:lstStyle/>
          <a:p>
            <a:fld id="{6B910D7E-E0BD-4ADF-9697-E919616173B2}" type="slidenum">
              <a:rPr lang="it-IT" smtClean="0"/>
              <a:pPr/>
              <a:t>‹N›</a:t>
            </a:fld>
            <a:endParaRPr lang="it-IT"/>
          </a:p>
        </p:txBody>
      </p:sp>
    </p:spTree>
    <p:extLst>
      <p:ext uri="{BB962C8B-B14F-4D97-AF65-F5344CB8AC3E}">
        <p14:creationId xmlns:p14="http://schemas.microsoft.com/office/powerpoint/2010/main" val="2936349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908E06-2002-435D-B79D-B7F0973663E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1A22BE8-3C18-4F0B-AA8D-408B5AD87C3C}"/>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8225A14-E88E-42BE-9100-78F69CEDEF87}"/>
              </a:ext>
            </a:extLst>
          </p:cNvPr>
          <p:cNvSpPr>
            <a:spLocks noGrp="1"/>
          </p:cNvSpPr>
          <p:nvPr>
            <p:ph type="dt" sz="half" idx="10"/>
          </p:nvPr>
        </p:nvSpPr>
        <p:spPr/>
        <p:txBody>
          <a:bodyPr/>
          <a:lstStyle/>
          <a:p>
            <a:fld id="{1B06F0FB-4123-42BE-AD5A-D797B80A175E}" type="datetimeFigureOut">
              <a:rPr lang="it-IT" smtClean="0"/>
              <a:pPr/>
              <a:t>14/11/2024</a:t>
            </a:fld>
            <a:endParaRPr lang="it-IT"/>
          </a:p>
        </p:txBody>
      </p:sp>
      <p:sp>
        <p:nvSpPr>
          <p:cNvPr id="5" name="Segnaposto piè di pagina 4">
            <a:extLst>
              <a:ext uri="{FF2B5EF4-FFF2-40B4-BE49-F238E27FC236}">
                <a16:creationId xmlns:a16="http://schemas.microsoft.com/office/drawing/2014/main" id="{A029489D-439D-43D0-9493-02722356918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20C87A9-88A4-4DF7-B69D-DE2FE0F3C174}"/>
              </a:ext>
            </a:extLst>
          </p:cNvPr>
          <p:cNvSpPr>
            <a:spLocks noGrp="1"/>
          </p:cNvSpPr>
          <p:nvPr>
            <p:ph type="sldNum" sz="quarter" idx="12"/>
          </p:nvPr>
        </p:nvSpPr>
        <p:spPr/>
        <p:txBody>
          <a:bodyPr/>
          <a:lstStyle/>
          <a:p>
            <a:fld id="{6B910D7E-E0BD-4ADF-9697-E919616173B2}" type="slidenum">
              <a:rPr lang="it-IT" smtClean="0"/>
              <a:pPr/>
              <a:t>‹N›</a:t>
            </a:fld>
            <a:endParaRPr lang="it-IT"/>
          </a:p>
        </p:txBody>
      </p:sp>
    </p:spTree>
    <p:extLst>
      <p:ext uri="{BB962C8B-B14F-4D97-AF65-F5344CB8AC3E}">
        <p14:creationId xmlns:p14="http://schemas.microsoft.com/office/powerpoint/2010/main" val="3977309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3A3213B-3C83-454E-A223-AC5BD0F27FEF}"/>
              </a:ext>
            </a:extLst>
          </p:cNvPr>
          <p:cNvSpPr>
            <a:spLocks noGrp="1"/>
          </p:cNvSpPr>
          <p:nvPr>
            <p:ph type="title" orient="vert"/>
          </p:nvPr>
        </p:nvSpPr>
        <p:spPr>
          <a:xfrm>
            <a:off x="6543675" y="365125"/>
            <a:ext cx="1971675"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52E1EB0-FFF7-412C-BA53-448B2244A883}"/>
              </a:ext>
            </a:extLst>
          </p:cNvPr>
          <p:cNvSpPr>
            <a:spLocks noGrp="1"/>
          </p:cNvSpPr>
          <p:nvPr>
            <p:ph type="body" orient="vert" idx="1"/>
          </p:nvPr>
        </p:nvSpPr>
        <p:spPr>
          <a:xfrm>
            <a:off x="628650" y="365125"/>
            <a:ext cx="5800725"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07CEB9B-91BD-4E53-8BFC-867F0FBE1060}"/>
              </a:ext>
            </a:extLst>
          </p:cNvPr>
          <p:cNvSpPr>
            <a:spLocks noGrp="1"/>
          </p:cNvSpPr>
          <p:nvPr>
            <p:ph type="dt" sz="half" idx="10"/>
          </p:nvPr>
        </p:nvSpPr>
        <p:spPr/>
        <p:txBody>
          <a:bodyPr/>
          <a:lstStyle/>
          <a:p>
            <a:fld id="{1B06F0FB-4123-42BE-AD5A-D797B80A175E}" type="datetimeFigureOut">
              <a:rPr lang="it-IT" smtClean="0"/>
              <a:pPr/>
              <a:t>14/11/2024</a:t>
            </a:fld>
            <a:endParaRPr lang="it-IT"/>
          </a:p>
        </p:txBody>
      </p:sp>
      <p:sp>
        <p:nvSpPr>
          <p:cNvPr id="5" name="Segnaposto piè di pagina 4">
            <a:extLst>
              <a:ext uri="{FF2B5EF4-FFF2-40B4-BE49-F238E27FC236}">
                <a16:creationId xmlns:a16="http://schemas.microsoft.com/office/drawing/2014/main" id="{CA343E5F-B044-4931-8A51-B1C60F4A471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EAC866E-BFC6-4C3A-812C-B85990DAE1B8}"/>
              </a:ext>
            </a:extLst>
          </p:cNvPr>
          <p:cNvSpPr>
            <a:spLocks noGrp="1"/>
          </p:cNvSpPr>
          <p:nvPr>
            <p:ph type="sldNum" sz="quarter" idx="12"/>
          </p:nvPr>
        </p:nvSpPr>
        <p:spPr/>
        <p:txBody>
          <a:bodyPr/>
          <a:lstStyle/>
          <a:p>
            <a:fld id="{6B910D7E-E0BD-4ADF-9697-E919616173B2}" type="slidenum">
              <a:rPr lang="it-IT" smtClean="0"/>
              <a:pPr/>
              <a:t>‹N›</a:t>
            </a:fld>
            <a:endParaRPr lang="it-IT"/>
          </a:p>
        </p:txBody>
      </p:sp>
    </p:spTree>
    <p:extLst>
      <p:ext uri="{BB962C8B-B14F-4D97-AF65-F5344CB8AC3E}">
        <p14:creationId xmlns:p14="http://schemas.microsoft.com/office/powerpoint/2010/main" val="50877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0CDDCE-54CE-4AF0-923D-9408E42D42A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0EEB970-691D-47D0-AFAD-4F5DB268DE9A}"/>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3215446-E966-43C0-B6ED-E02F48FF7BC9}"/>
              </a:ext>
            </a:extLst>
          </p:cNvPr>
          <p:cNvSpPr>
            <a:spLocks noGrp="1"/>
          </p:cNvSpPr>
          <p:nvPr>
            <p:ph type="dt" sz="half" idx="10"/>
          </p:nvPr>
        </p:nvSpPr>
        <p:spPr/>
        <p:txBody>
          <a:bodyPr/>
          <a:lstStyle/>
          <a:p>
            <a:fld id="{1B06F0FB-4123-42BE-AD5A-D797B80A175E}" type="datetimeFigureOut">
              <a:rPr lang="it-IT" smtClean="0"/>
              <a:pPr/>
              <a:t>14/11/2024</a:t>
            </a:fld>
            <a:endParaRPr lang="it-IT"/>
          </a:p>
        </p:txBody>
      </p:sp>
      <p:sp>
        <p:nvSpPr>
          <p:cNvPr id="5" name="Segnaposto piè di pagina 4">
            <a:extLst>
              <a:ext uri="{FF2B5EF4-FFF2-40B4-BE49-F238E27FC236}">
                <a16:creationId xmlns:a16="http://schemas.microsoft.com/office/drawing/2014/main" id="{F3ED8CB4-26FA-46A7-979F-4E959E1C67A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F22AB0F-C556-4570-98CE-E00E8DFBFAC6}"/>
              </a:ext>
            </a:extLst>
          </p:cNvPr>
          <p:cNvSpPr>
            <a:spLocks noGrp="1"/>
          </p:cNvSpPr>
          <p:nvPr>
            <p:ph type="sldNum" sz="quarter" idx="12"/>
          </p:nvPr>
        </p:nvSpPr>
        <p:spPr/>
        <p:txBody>
          <a:bodyPr/>
          <a:lstStyle/>
          <a:p>
            <a:fld id="{6B910D7E-E0BD-4ADF-9697-E919616173B2}" type="slidenum">
              <a:rPr lang="it-IT" smtClean="0"/>
              <a:pPr/>
              <a:t>‹N›</a:t>
            </a:fld>
            <a:endParaRPr lang="it-IT"/>
          </a:p>
        </p:txBody>
      </p:sp>
    </p:spTree>
    <p:extLst>
      <p:ext uri="{BB962C8B-B14F-4D97-AF65-F5344CB8AC3E}">
        <p14:creationId xmlns:p14="http://schemas.microsoft.com/office/powerpoint/2010/main" val="2692948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AC3C38-34CA-4EB9-940B-7136F0BF4165}"/>
              </a:ext>
            </a:extLst>
          </p:cNvPr>
          <p:cNvSpPr>
            <a:spLocks noGrp="1"/>
          </p:cNvSpPr>
          <p:nvPr>
            <p:ph type="title"/>
          </p:nvPr>
        </p:nvSpPr>
        <p:spPr>
          <a:xfrm>
            <a:off x="623888" y="1709739"/>
            <a:ext cx="7886700" cy="2852737"/>
          </a:xfrm>
        </p:spPr>
        <p:txBody>
          <a:bodyPr anchor="b"/>
          <a:lstStyle>
            <a:lvl1pPr>
              <a:defRPr sz="45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BC56CE4-3043-45FD-B788-087CB26E6B2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D46D69CC-62C1-4605-9017-1EDD50947172}"/>
              </a:ext>
            </a:extLst>
          </p:cNvPr>
          <p:cNvSpPr>
            <a:spLocks noGrp="1"/>
          </p:cNvSpPr>
          <p:nvPr>
            <p:ph type="dt" sz="half" idx="10"/>
          </p:nvPr>
        </p:nvSpPr>
        <p:spPr/>
        <p:txBody>
          <a:bodyPr/>
          <a:lstStyle/>
          <a:p>
            <a:fld id="{1B06F0FB-4123-42BE-AD5A-D797B80A175E}" type="datetimeFigureOut">
              <a:rPr lang="it-IT" smtClean="0"/>
              <a:pPr/>
              <a:t>14/11/2024</a:t>
            </a:fld>
            <a:endParaRPr lang="it-IT"/>
          </a:p>
        </p:txBody>
      </p:sp>
      <p:sp>
        <p:nvSpPr>
          <p:cNvPr id="5" name="Segnaposto piè di pagina 4">
            <a:extLst>
              <a:ext uri="{FF2B5EF4-FFF2-40B4-BE49-F238E27FC236}">
                <a16:creationId xmlns:a16="http://schemas.microsoft.com/office/drawing/2014/main" id="{0EDF0FD3-B44B-4F4D-861B-3ACDF99F1E4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49A21D1-D3CB-42DA-84CD-4ABD90C367C8}"/>
              </a:ext>
            </a:extLst>
          </p:cNvPr>
          <p:cNvSpPr>
            <a:spLocks noGrp="1"/>
          </p:cNvSpPr>
          <p:nvPr>
            <p:ph type="sldNum" sz="quarter" idx="12"/>
          </p:nvPr>
        </p:nvSpPr>
        <p:spPr/>
        <p:txBody>
          <a:bodyPr/>
          <a:lstStyle/>
          <a:p>
            <a:fld id="{6B910D7E-E0BD-4ADF-9697-E919616173B2}" type="slidenum">
              <a:rPr lang="it-IT" smtClean="0"/>
              <a:pPr/>
              <a:t>‹N›</a:t>
            </a:fld>
            <a:endParaRPr lang="it-IT"/>
          </a:p>
        </p:txBody>
      </p:sp>
    </p:spTree>
    <p:extLst>
      <p:ext uri="{BB962C8B-B14F-4D97-AF65-F5344CB8AC3E}">
        <p14:creationId xmlns:p14="http://schemas.microsoft.com/office/powerpoint/2010/main" val="7710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537E7C-26E8-4C55-9A73-DFAD00BC9DA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D8D22FD-4B6A-4319-A531-A1FFA1D62D8D}"/>
              </a:ext>
            </a:extLst>
          </p:cNvPr>
          <p:cNvSpPr>
            <a:spLocks noGrp="1"/>
          </p:cNvSpPr>
          <p:nvPr>
            <p:ph sz="half" idx="1"/>
          </p:nvPr>
        </p:nvSpPr>
        <p:spPr>
          <a:xfrm>
            <a:off x="628650" y="1825625"/>
            <a:ext cx="38862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204537F-B877-4638-8F4D-D5D4E68EB350}"/>
              </a:ext>
            </a:extLst>
          </p:cNvPr>
          <p:cNvSpPr>
            <a:spLocks noGrp="1"/>
          </p:cNvSpPr>
          <p:nvPr>
            <p:ph sz="half" idx="2"/>
          </p:nvPr>
        </p:nvSpPr>
        <p:spPr>
          <a:xfrm>
            <a:off x="4629150" y="1825625"/>
            <a:ext cx="38862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A3FBC25C-CC5E-47D5-A469-BFF7D6C2B9FD}"/>
              </a:ext>
            </a:extLst>
          </p:cNvPr>
          <p:cNvSpPr>
            <a:spLocks noGrp="1"/>
          </p:cNvSpPr>
          <p:nvPr>
            <p:ph type="dt" sz="half" idx="10"/>
          </p:nvPr>
        </p:nvSpPr>
        <p:spPr/>
        <p:txBody>
          <a:bodyPr/>
          <a:lstStyle/>
          <a:p>
            <a:fld id="{1B06F0FB-4123-42BE-AD5A-D797B80A175E}" type="datetimeFigureOut">
              <a:rPr lang="it-IT" smtClean="0"/>
              <a:pPr/>
              <a:t>14/11/2024</a:t>
            </a:fld>
            <a:endParaRPr lang="it-IT"/>
          </a:p>
        </p:txBody>
      </p:sp>
      <p:sp>
        <p:nvSpPr>
          <p:cNvPr id="6" name="Segnaposto piè di pagina 5">
            <a:extLst>
              <a:ext uri="{FF2B5EF4-FFF2-40B4-BE49-F238E27FC236}">
                <a16:creationId xmlns:a16="http://schemas.microsoft.com/office/drawing/2014/main" id="{75DD8111-FDF2-47D9-905C-8C3A50A4847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A9E8DE0-3692-4CE3-9F6B-B9920557E3C2}"/>
              </a:ext>
            </a:extLst>
          </p:cNvPr>
          <p:cNvSpPr>
            <a:spLocks noGrp="1"/>
          </p:cNvSpPr>
          <p:nvPr>
            <p:ph type="sldNum" sz="quarter" idx="12"/>
          </p:nvPr>
        </p:nvSpPr>
        <p:spPr/>
        <p:txBody>
          <a:bodyPr/>
          <a:lstStyle/>
          <a:p>
            <a:fld id="{6B910D7E-E0BD-4ADF-9697-E919616173B2}" type="slidenum">
              <a:rPr lang="it-IT" smtClean="0"/>
              <a:pPr/>
              <a:t>‹N›</a:t>
            </a:fld>
            <a:endParaRPr lang="it-IT"/>
          </a:p>
        </p:txBody>
      </p:sp>
    </p:spTree>
    <p:extLst>
      <p:ext uri="{BB962C8B-B14F-4D97-AF65-F5344CB8AC3E}">
        <p14:creationId xmlns:p14="http://schemas.microsoft.com/office/powerpoint/2010/main" val="616117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77B6FB-B753-4594-A74A-1A55A1E462A4}"/>
              </a:ext>
            </a:extLst>
          </p:cNvPr>
          <p:cNvSpPr>
            <a:spLocks noGrp="1"/>
          </p:cNvSpPr>
          <p:nvPr>
            <p:ph type="title"/>
          </p:nvPr>
        </p:nvSpPr>
        <p:spPr>
          <a:xfrm>
            <a:off x="629841" y="365126"/>
            <a:ext cx="78867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6424D99-A241-4063-9498-7871562A7C7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4FBDFE71-95F8-463E-8C1D-2409F962C499}"/>
              </a:ext>
            </a:extLst>
          </p:cNvPr>
          <p:cNvSpPr>
            <a:spLocks noGrp="1"/>
          </p:cNvSpPr>
          <p:nvPr>
            <p:ph sz="half" idx="2"/>
          </p:nvPr>
        </p:nvSpPr>
        <p:spPr>
          <a:xfrm>
            <a:off x="629842" y="2505075"/>
            <a:ext cx="3868340"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6F38CEE-6537-46A2-8B91-A47FF66C4DA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880752A9-2999-432D-A107-305E6735810D}"/>
              </a:ext>
            </a:extLst>
          </p:cNvPr>
          <p:cNvSpPr>
            <a:spLocks noGrp="1"/>
          </p:cNvSpPr>
          <p:nvPr>
            <p:ph sz="quarter" idx="4"/>
          </p:nvPr>
        </p:nvSpPr>
        <p:spPr>
          <a:xfrm>
            <a:off x="4629150" y="2505075"/>
            <a:ext cx="3887391"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E6F328E-1CDE-40C7-BC31-B49806E81038}"/>
              </a:ext>
            </a:extLst>
          </p:cNvPr>
          <p:cNvSpPr>
            <a:spLocks noGrp="1"/>
          </p:cNvSpPr>
          <p:nvPr>
            <p:ph type="dt" sz="half" idx="10"/>
          </p:nvPr>
        </p:nvSpPr>
        <p:spPr/>
        <p:txBody>
          <a:bodyPr/>
          <a:lstStyle/>
          <a:p>
            <a:fld id="{1B06F0FB-4123-42BE-AD5A-D797B80A175E}" type="datetimeFigureOut">
              <a:rPr lang="it-IT" smtClean="0"/>
              <a:pPr/>
              <a:t>14/11/2024</a:t>
            </a:fld>
            <a:endParaRPr lang="it-IT"/>
          </a:p>
        </p:txBody>
      </p:sp>
      <p:sp>
        <p:nvSpPr>
          <p:cNvPr id="8" name="Segnaposto piè di pagina 7">
            <a:extLst>
              <a:ext uri="{FF2B5EF4-FFF2-40B4-BE49-F238E27FC236}">
                <a16:creationId xmlns:a16="http://schemas.microsoft.com/office/drawing/2014/main" id="{D046D93D-0E8F-4703-BA81-69484BB12F46}"/>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9979425-8200-4C61-BD1B-014721191464}"/>
              </a:ext>
            </a:extLst>
          </p:cNvPr>
          <p:cNvSpPr>
            <a:spLocks noGrp="1"/>
          </p:cNvSpPr>
          <p:nvPr>
            <p:ph type="sldNum" sz="quarter" idx="12"/>
          </p:nvPr>
        </p:nvSpPr>
        <p:spPr/>
        <p:txBody>
          <a:bodyPr/>
          <a:lstStyle/>
          <a:p>
            <a:fld id="{6B910D7E-E0BD-4ADF-9697-E919616173B2}" type="slidenum">
              <a:rPr lang="it-IT" smtClean="0"/>
              <a:pPr/>
              <a:t>‹N›</a:t>
            </a:fld>
            <a:endParaRPr lang="it-IT"/>
          </a:p>
        </p:txBody>
      </p:sp>
    </p:spTree>
    <p:extLst>
      <p:ext uri="{BB962C8B-B14F-4D97-AF65-F5344CB8AC3E}">
        <p14:creationId xmlns:p14="http://schemas.microsoft.com/office/powerpoint/2010/main" val="1452217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F1C063-162F-41D8-B466-B4FC0878D28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6A72328-1612-4759-A70C-0F76A717E49C}"/>
              </a:ext>
            </a:extLst>
          </p:cNvPr>
          <p:cNvSpPr>
            <a:spLocks noGrp="1"/>
          </p:cNvSpPr>
          <p:nvPr>
            <p:ph type="dt" sz="half" idx="10"/>
          </p:nvPr>
        </p:nvSpPr>
        <p:spPr/>
        <p:txBody>
          <a:bodyPr/>
          <a:lstStyle/>
          <a:p>
            <a:fld id="{1B06F0FB-4123-42BE-AD5A-D797B80A175E}" type="datetimeFigureOut">
              <a:rPr lang="it-IT" smtClean="0"/>
              <a:pPr/>
              <a:t>14/11/2024</a:t>
            </a:fld>
            <a:endParaRPr lang="it-IT"/>
          </a:p>
        </p:txBody>
      </p:sp>
      <p:sp>
        <p:nvSpPr>
          <p:cNvPr id="4" name="Segnaposto piè di pagina 3">
            <a:extLst>
              <a:ext uri="{FF2B5EF4-FFF2-40B4-BE49-F238E27FC236}">
                <a16:creationId xmlns:a16="http://schemas.microsoft.com/office/drawing/2014/main" id="{96744DA6-BB66-490B-B538-B34B068011B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61F281BB-EA24-46E3-9951-8284AD9E5B32}"/>
              </a:ext>
            </a:extLst>
          </p:cNvPr>
          <p:cNvSpPr>
            <a:spLocks noGrp="1"/>
          </p:cNvSpPr>
          <p:nvPr>
            <p:ph type="sldNum" sz="quarter" idx="12"/>
          </p:nvPr>
        </p:nvSpPr>
        <p:spPr/>
        <p:txBody>
          <a:bodyPr/>
          <a:lstStyle/>
          <a:p>
            <a:fld id="{6B910D7E-E0BD-4ADF-9697-E919616173B2}" type="slidenum">
              <a:rPr lang="it-IT" smtClean="0"/>
              <a:pPr/>
              <a:t>‹N›</a:t>
            </a:fld>
            <a:endParaRPr lang="it-IT"/>
          </a:p>
        </p:txBody>
      </p:sp>
    </p:spTree>
    <p:extLst>
      <p:ext uri="{BB962C8B-B14F-4D97-AF65-F5344CB8AC3E}">
        <p14:creationId xmlns:p14="http://schemas.microsoft.com/office/powerpoint/2010/main" val="4197695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A85D4B9-6922-47D3-A795-BA1B1D0CC3EF}"/>
              </a:ext>
            </a:extLst>
          </p:cNvPr>
          <p:cNvSpPr>
            <a:spLocks noGrp="1"/>
          </p:cNvSpPr>
          <p:nvPr>
            <p:ph type="dt" sz="half" idx="10"/>
          </p:nvPr>
        </p:nvSpPr>
        <p:spPr/>
        <p:txBody>
          <a:bodyPr/>
          <a:lstStyle/>
          <a:p>
            <a:fld id="{1B06F0FB-4123-42BE-AD5A-D797B80A175E}" type="datetimeFigureOut">
              <a:rPr lang="it-IT" smtClean="0"/>
              <a:pPr/>
              <a:t>14/11/2024</a:t>
            </a:fld>
            <a:endParaRPr lang="it-IT"/>
          </a:p>
        </p:txBody>
      </p:sp>
      <p:sp>
        <p:nvSpPr>
          <p:cNvPr id="3" name="Segnaposto piè di pagina 2">
            <a:extLst>
              <a:ext uri="{FF2B5EF4-FFF2-40B4-BE49-F238E27FC236}">
                <a16:creationId xmlns:a16="http://schemas.microsoft.com/office/drawing/2014/main" id="{D556E5B1-F36E-4778-BC3D-F7E55C25871C}"/>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AB43FB1-537F-4FE3-A871-FC429F1C9AEF}"/>
              </a:ext>
            </a:extLst>
          </p:cNvPr>
          <p:cNvSpPr>
            <a:spLocks noGrp="1"/>
          </p:cNvSpPr>
          <p:nvPr>
            <p:ph type="sldNum" sz="quarter" idx="12"/>
          </p:nvPr>
        </p:nvSpPr>
        <p:spPr/>
        <p:txBody>
          <a:bodyPr/>
          <a:lstStyle/>
          <a:p>
            <a:fld id="{6B910D7E-E0BD-4ADF-9697-E919616173B2}" type="slidenum">
              <a:rPr lang="it-IT" smtClean="0"/>
              <a:pPr/>
              <a:t>‹N›</a:t>
            </a:fld>
            <a:endParaRPr lang="it-IT"/>
          </a:p>
        </p:txBody>
      </p:sp>
    </p:spTree>
    <p:extLst>
      <p:ext uri="{BB962C8B-B14F-4D97-AF65-F5344CB8AC3E}">
        <p14:creationId xmlns:p14="http://schemas.microsoft.com/office/powerpoint/2010/main" val="1119274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6CDAAD-61EE-4505-BBA3-77C0A35BEDFA}"/>
              </a:ext>
            </a:extLst>
          </p:cNvPr>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594D2E0-51E6-4E8E-BF7D-B41C9FD6C0B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2C7DD5FD-C4D9-42AC-9B3C-A6217A4A1CE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a:t>
            </a:r>
          </a:p>
        </p:txBody>
      </p:sp>
      <p:sp>
        <p:nvSpPr>
          <p:cNvPr id="5" name="Segnaposto data 4">
            <a:extLst>
              <a:ext uri="{FF2B5EF4-FFF2-40B4-BE49-F238E27FC236}">
                <a16:creationId xmlns:a16="http://schemas.microsoft.com/office/drawing/2014/main" id="{F14D7D41-E83B-433B-A403-441C950B6F70}"/>
              </a:ext>
            </a:extLst>
          </p:cNvPr>
          <p:cNvSpPr>
            <a:spLocks noGrp="1"/>
          </p:cNvSpPr>
          <p:nvPr>
            <p:ph type="dt" sz="half" idx="10"/>
          </p:nvPr>
        </p:nvSpPr>
        <p:spPr/>
        <p:txBody>
          <a:bodyPr/>
          <a:lstStyle/>
          <a:p>
            <a:fld id="{1B06F0FB-4123-42BE-AD5A-D797B80A175E}" type="datetimeFigureOut">
              <a:rPr lang="it-IT" smtClean="0"/>
              <a:pPr/>
              <a:t>14/11/2024</a:t>
            </a:fld>
            <a:endParaRPr lang="it-IT"/>
          </a:p>
        </p:txBody>
      </p:sp>
      <p:sp>
        <p:nvSpPr>
          <p:cNvPr id="6" name="Segnaposto piè di pagina 5">
            <a:extLst>
              <a:ext uri="{FF2B5EF4-FFF2-40B4-BE49-F238E27FC236}">
                <a16:creationId xmlns:a16="http://schemas.microsoft.com/office/drawing/2014/main" id="{6299F4FE-E388-48FC-8832-0113DE841D2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23088C3-BFBC-473D-9868-A3145E31ECC6}"/>
              </a:ext>
            </a:extLst>
          </p:cNvPr>
          <p:cNvSpPr>
            <a:spLocks noGrp="1"/>
          </p:cNvSpPr>
          <p:nvPr>
            <p:ph type="sldNum" sz="quarter" idx="12"/>
          </p:nvPr>
        </p:nvSpPr>
        <p:spPr/>
        <p:txBody>
          <a:bodyPr/>
          <a:lstStyle/>
          <a:p>
            <a:fld id="{6B910D7E-E0BD-4ADF-9697-E919616173B2}" type="slidenum">
              <a:rPr lang="it-IT" smtClean="0"/>
              <a:pPr/>
              <a:t>‹N›</a:t>
            </a:fld>
            <a:endParaRPr lang="it-IT"/>
          </a:p>
        </p:txBody>
      </p:sp>
    </p:spTree>
    <p:extLst>
      <p:ext uri="{BB962C8B-B14F-4D97-AF65-F5344CB8AC3E}">
        <p14:creationId xmlns:p14="http://schemas.microsoft.com/office/powerpoint/2010/main" val="449962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46D6CE-4916-4367-80A5-3DA4984ACC4F}"/>
              </a:ext>
            </a:extLst>
          </p:cNvPr>
          <p:cNvSpPr>
            <a:spLocks noGrp="1"/>
          </p:cNvSpPr>
          <p:nvPr>
            <p:ph type="title"/>
          </p:nvPr>
        </p:nvSpPr>
        <p:spPr>
          <a:xfrm>
            <a:off x="629841" y="457200"/>
            <a:ext cx="2949178" cy="1600200"/>
          </a:xfrm>
        </p:spPr>
        <p:txBody>
          <a:bodyPr anchor="b"/>
          <a:lstStyle>
            <a:lvl1pPr>
              <a:defRPr sz="24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BA776CA-FC7F-4B7F-92B5-F891F2F2A3C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a:extLst>
              <a:ext uri="{FF2B5EF4-FFF2-40B4-BE49-F238E27FC236}">
                <a16:creationId xmlns:a16="http://schemas.microsoft.com/office/drawing/2014/main" id="{1A5DCF26-F295-42EA-88A3-7B955FC195F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a:t>
            </a:r>
          </a:p>
        </p:txBody>
      </p:sp>
      <p:sp>
        <p:nvSpPr>
          <p:cNvPr id="5" name="Segnaposto data 4">
            <a:extLst>
              <a:ext uri="{FF2B5EF4-FFF2-40B4-BE49-F238E27FC236}">
                <a16:creationId xmlns:a16="http://schemas.microsoft.com/office/drawing/2014/main" id="{28DAAC3E-B0ED-4380-840C-358B40DD7427}"/>
              </a:ext>
            </a:extLst>
          </p:cNvPr>
          <p:cNvSpPr>
            <a:spLocks noGrp="1"/>
          </p:cNvSpPr>
          <p:nvPr>
            <p:ph type="dt" sz="half" idx="10"/>
          </p:nvPr>
        </p:nvSpPr>
        <p:spPr/>
        <p:txBody>
          <a:bodyPr/>
          <a:lstStyle/>
          <a:p>
            <a:fld id="{1B06F0FB-4123-42BE-AD5A-D797B80A175E}" type="datetimeFigureOut">
              <a:rPr lang="it-IT" smtClean="0"/>
              <a:pPr/>
              <a:t>14/11/2024</a:t>
            </a:fld>
            <a:endParaRPr lang="it-IT"/>
          </a:p>
        </p:txBody>
      </p:sp>
      <p:sp>
        <p:nvSpPr>
          <p:cNvPr id="6" name="Segnaposto piè di pagina 5">
            <a:extLst>
              <a:ext uri="{FF2B5EF4-FFF2-40B4-BE49-F238E27FC236}">
                <a16:creationId xmlns:a16="http://schemas.microsoft.com/office/drawing/2014/main" id="{78CCAADE-06F2-4533-99A3-35C4E98F534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8E30F86-415F-474F-BE4D-82168D6080D2}"/>
              </a:ext>
            </a:extLst>
          </p:cNvPr>
          <p:cNvSpPr>
            <a:spLocks noGrp="1"/>
          </p:cNvSpPr>
          <p:nvPr>
            <p:ph type="sldNum" sz="quarter" idx="12"/>
          </p:nvPr>
        </p:nvSpPr>
        <p:spPr/>
        <p:txBody>
          <a:bodyPr/>
          <a:lstStyle/>
          <a:p>
            <a:fld id="{6B910D7E-E0BD-4ADF-9697-E919616173B2}" type="slidenum">
              <a:rPr lang="it-IT" smtClean="0"/>
              <a:pPr/>
              <a:t>‹N›</a:t>
            </a:fld>
            <a:endParaRPr lang="it-IT"/>
          </a:p>
        </p:txBody>
      </p:sp>
    </p:spTree>
    <p:extLst>
      <p:ext uri="{BB962C8B-B14F-4D97-AF65-F5344CB8AC3E}">
        <p14:creationId xmlns:p14="http://schemas.microsoft.com/office/powerpoint/2010/main" val="533897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60F04BA-E63D-456C-BE65-08B3905A26F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8C5D558-4DB0-45D9-9725-AC8CD4A3229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13919F2-C83C-4E4B-B2B5-5C7CC5786D02}"/>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B06F0FB-4123-42BE-AD5A-D797B80A175E}" type="datetimeFigureOut">
              <a:rPr lang="it-IT" smtClean="0"/>
              <a:pPr/>
              <a:t>14/11/2024</a:t>
            </a:fld>
            <a:endParaRPr lang="it-IT"/>
          </a:p>
        </p:txBody>
      </p:sp>
      <p:sp>
        <p:nvSpPr>
          <p:cNvPr id="5" name="Segnaposto piè di pagina 4">
            <a:extLst>
              <a:ext uri="{FF2B5EF4-FFF2-40B4-BE49-F238E27FC236}">
                <a16:creationId xmlns:a16="http://schemas.microsoft.com/office/drawing/2014/main" id="{E5B23CC1-0B10-42F7-ACF7-660D863C412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6CA1B0DA-F23C-4B2A-A9F5-55DA71BA5F6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B910D7E-E0BD-4ADF-9697-E919616173B2}" type="slidenum">
              <a:rPr lang="it-IT" smtClean="0"/>
              <a:pPr/>
              <a:t>‹N›</a:t>
            </a:fld>
            <a:endParaRPr lang="it-IT"/>
          </a:p>
        </p:txBody>
      </p:sp>
    </p:spTree>
    <p:extLst>
      <p:ext uri="{BB962C8B-B14F-4D97-AF65-F5344CB8AC3E}">
        <p14:creationId xmlns:p14="http://schemas.microsoft.com/office/powerpoint/2010/main" val="19268752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s://www.journals.uchicago.edu/journals/jhc/boar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oecd-ilibrary.org/education/public-costs-and-benefits-for-a-man-attaining-tertiary-education-2018_02af5564-en" TargetMode="External"/><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4" Type="http://schemas.openxmlformats.org/officeDocument/2006/relationships/image" Target="../media/image4.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7.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5" Type="http://schemas.openxmlformats.org/officeDocument/2006/relationships/oleObject" Target="../embeddings/oleObject6.bin"/><Relationship Id="rId4" Type="http://schemas.openxmlformats.org/officeDocument/2006/relationships/image" Target="../media/image7.wmf"/></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c.europa.eu/eurostat/statistics-explained/index.php?title=Educational_attainment_statistics" TargetMode="External"/><Relationship Id="rId2" Type="http://schemas.openxmlformats.org/officeDocument/2006/relationships/hyperlink" Target="https://www.oecd-ilibrary.org/sites/e13bef63-en/1/3/2/4/index.html?itemId=/content/publication/e13bef63-en&amp;_csp_=a4f4b3d408c9dd70d167f10de61b8717&amp;itemIGO=oecd&amp;itemContentType=book" TargetMode="External"/><Relationship Id="rId1" Type="http://schemas.openxmlformats.org/officeDocument/2006/relationships/slideLayout" Target="../slideLayouts/slideLayout2.xml"/><Relationship Id="rId4" Type="http://schemas.openxmlformats.org/officeDocument/2006/relationships/hyperlink" Target="https://esploradati.istat.it/databrowser/#/it/dw/categories/IT1,Z0500LAB,1.0"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dirty="0"/>
              <a:t>Il modello della scelta dell’investimento in istruzione </a:t>
            </a:r>
          </a:p>
        </p:txBody>
      </p:sp>
      <p:sp>
        <p:nvSpPr>
          <p:cNvPr id="3" name="Sottotitolo 2"/>
          <p:cNvSpPr>
            <a:spLocks noGrp="1"/>
          </p:cNvSpPr>
          <p:nvPr>
            <p:ph type="subTitle" idx="1"/>
          </p:nvPr>
        </p:nvSpPr>
        <p:spPr/>
        <p:txBody>
          <a:bodyPr>
            <a:normAutofit/>
          </a:bodyPr>
          <a:lstStyle/>
          <a:p>
            <a:r>
              <a:rPr lang="it-IT" dirty="0"/>
              <a:t>CAPITALE UMANO: Le misure delle competenze e il rendimento dell’istruzione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p:txBody>
          <a:bodyPr/>
          <a:lstStyle/>
          <a:p>
            <a:r>
              <a:rPr lang="it-IT" dirty="0"/>
              <a:t>L’Istruzione rende più «ricchi»</a:t>
            </a:r>
          </a:p>
        </p:txBody>
      </p:sp>
      <p:sp>
        <p:nvSpPr>
          <p:cNvPr id="9" name="Segnaposto testo 8"/>
          <p:cNvSpPr>
            <a:spLocks noGrp="1"/>
          </p:cNvSpPr>
          <p:nvPr>
            <p:ph type="body" idx="1"/>
          </p:nvPr>
        </p:nvSpPr>
        <p:spPr/>
        <p:txBody>
          <a:bodyPr/>
          <a:lstStyle/>
          <a:p>
            <a:r>
              <a:rPr lang="it-IT" dirty="0"/>
              <a:t>Le determinanti della scelta d’istruzione e il capitale umano: gli approcci teorici</a:t>
            </a:r>
          </a:p>
        </p:txBody>
      </p:sp>
    </p:spTree>
    <p:extLst>
      <p:ext uri="{BB962C8B-B14F-4D97-AF65-F5344CB8AC3E}">
        <p14:creationId xmlns:p14="http://schemas.microsoft.com/office/powerpoint/2010/main" val="2705046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0437E4DC-6AAF-43EA-89E7-F26A719D8F53}" type="slidenum">
              <a:rPr lang="it-IT" altLang="en-US"/>
              <a:pPr>
                <a:defRPr/>
              </a:pPr>
              <a:t>11</a:t>
            </a:fld>
            <a:endParaRPr lang="it-IT" altLang="en-US"/>
          </a:p>
        </p:txBody>
      </p:sp>
      <p:sp>
        <p:nvSpPr>
          <p:cNvPr id="17411" name="Rectangle 2"/>
          <p:cNvSpPr>
            <a:spLocks noGrp="1" noChangeArrowheads="1"/>
          </p:cNvSpPr>
          <p:nvPr>
            <p:ph type="title"/>
          </p:nvPr>
        </p:nvSpPr>
        <p:spPr/>
        <p:txBody>
          <a:bodyPr>
            <a:normAutofit fontScale="90000"/>
          </a:bodyPr>
          <a:lstStyle/>
          <a:p>
            <a:pPr eaLnBrk="1" hangingPunct="1"/>
            <a:r>
              <a:rPr lang="it-IT" sz="3200" b="1" dirty="0"/>
              <a:t>Formazione, Capitale umano e scelte d’investimento condizionate: la lettura teorica</a:t>
            </a:r>
            <a:br>
              <a:rPr lang="it-IT" sz="3200" b="1" dirty="0"/>
            </a:br>
            <a:endParaRPr lang="it-IT" sz="3200" b="1" dirty="0"/>
          </a:p>
        </p:txBody>
      </p:sp>
      <p:sp>
        <p:nvSpPr>
          <p:cNvPr id="17412" name="Rectangle 3"/>
          <p:cNvSpPr>
            <a:spLocks noGrp="1" noChangeArrowheads="1"/>
          </p:cNvSpPr>
          <p:nvPr>
            <p:ph type="body" idx="1"/>
          </p:nvPr>
        </p:nvSpPr>
        <p:spPr/>
        <p:txBody>
          <a:bodyPr>
            <a:normAutofit fontScale="92500" lnSpcReduction="20000"/>
          </a:bodyPr>
          <a:lstStyle/>
          <a:p>
            <a:pPr eaLnBrk="1" hangingPunct="1"/>
            <a:r>
              <a:rPr lang="it-IT" u="sng" dirty="0">
                <a:hlinkClick r:id="rId2"/>
              </a:rPr>
              <a:t>Fondamenti teorici</a:t>
            </a:r>
            <a:endParaRPr lang="en-US" b="1" i="1" dirty="0"/>
          </a:p>
          <a:p>
            <a:pPr eaLnBrk="1" hangingPunct="1"/>
            <a:r>
              <a:rPr lang="en-US" b="1" i="1" dirty="0"/>
              <a:t>Jacob Mincer: "</a:t>
            </a:r>
            <a:r>
              <a:rPr lang="en-US" i="1" dirty="0"/>
              <a:t>Investment in Human Capital and Personal Income Distribution</a:t>
            </a:r>
            <a:r>
              <a:rPr lang="en-US" dirty="0"/>
              <a:t>", 1958 e poi Ted </a:t>
            </a:r>
            <a:r>
              <a:rPr lang="en-US" b="1" dirty="0"/>
              <a:t>Schultz</a:t>
            </a:r>
            <a:r>
              <a:rPr lang="en-US" dirty="0"/>
              <a:t> (1959, 1961) </a:t>
            </a:r>
            <a:r>
              <a:rPr lang="en-US" dirty="0" err="1"/>
              <a:t>sul</a:t>
            </a:r>
            <a:r>
              <a:rPr lang="en-US" dirty="0"/>
              <a:t> </a:t>
            </a:r>
            <a:r>
              <a:rPr lang="en-US" dirty="0" err="1"/>
              <a:t>ruolo</a:t>
            </a:r>
            <a:r>
              <a:rPr lang="en-US" dirty="0"/>
              <a:t> </a:t>
            </a:r>
            <a:r>
              <a:rPr lang="en-US" dirty="0" err="1"/>
              <a:t>della</a:t>
            </a:r>
            <a:r>
              <a:rPr lang="en-US" dirty="0"/>
              <a:t> </a:t>
            </a:r>
            <a:r>
              <a:rPr lang="en-US" dirty="0" err="1"/>
              <a:t>conoscenza</a:t>
            </a:r>
            <a:r>
              <a:rPr lang="en-US" dirty="0"/>
              <a:t> e </a:t>
            </a:r>
            <a:r>
              <a:rPr lang="en-US" dirty="0" err="1"/>
              <a:t>dell’abilità</a:t>
            </a:r>
            <a:r>
              <a:rPr lang="en-US" dirty="0"/>
              <a:t> </a:t>
            </a:r>
            <a:r>
              <a:rPr lang="en-US" dirty="0" err="1"/>
              <a:t>nello</a:t>
            </a:r>
            <a:r>
              <a:rPr lang="en-US" dirty="0"/>
              <a:t> </a:t>
            </a:r>
            <a:r>
              <a:rPr lang="en-US" dirty="0" err="1"/>
              <a:t>spiegare</a:t>
            </a:r>
            <a:r>
              <a:rPr lang="en-US" dirty="0"/>
              <a:t> la </a:t>
            </a:r>
            <a:r>
              <a:rPr lang="en-US" dirty="0" err="1"/>
              <a:t>produttività</a:t>
            </a:r>
            <a:endParaRPr lang="en-US" b="1" i="1" dirty="0"/>
          </a:p>
          <a:p>
            <a:pPr eaLnBrk="1" hangingPunct="1"/>
            <a:r>
              <a:rPr lang="en-US" b="1" i="1" dirty="0"/>
              <a:t>Gary Becker</a:t>
            </a:r>
            <a:r>
              <a:rPr lang="en-US" i="1" dirty="0"/>
              <a:t>: Human Capital</a:t>
            </a:r>
            <a:r>
              <a:rPr lang="en-US" dirty="0"/>
              <a:t>, 1964</a:t>
            </a:r>
            <a:endParaRPr lang="en-US" b="1" dirty="0"/>
          </a:p>
          <a:p>
            <a:pPr eaLnBrk="1" hangingPunct="1"/>
            <a:r>
              <a:rPr lang="en-US" b="1" dirty="0"/>
              <a:t>James J. Heckman</a:t>
            </a:r>
            <a:r>
              <a:rPr lang="en-US" dirty="0"/>
              <a:t> and </a:t>
            </a:r>
            <a:r>
              <a:rPr lang="en-US" b="1" dirty="0"/>
              <a:t>Daniel L. McFadden </a:t>
            </a:r>
            <a:r>
              <a:rPr lang="en-US" dirty="0" err="1"/>
              <a:t>articoli</a:t>
            </a:r>
            <a:r>
              <a:rPr lang="en-US" dirty="0"/>
              <a:t> sui </a:t>
            </a:r>
            <a:r>
              <a:rPr lang="en-US" dirty="0" err="1"/>
              <a:t>metodi</a:t>
            </a:r>
            <a:r>
              <a:rPr lang="en-US" dirty="0"/>
              <a:t> di </a:t>
            </a:r>
            <a:r>
              <a:rPr lang="en-US" dirty="0" err="1"/>
              <a:t>stima</a:t>
            </a:r>
            <a:r>
              <a:rPr lang="en-US" dirty="0"/>
              <a:t> del </a:t>
            </a:r>
            <a:r>
              <a:rPr lang="en-US" dirty="0" err="1"/>
              <a:t>capitale</a:t>
            </a:r>
            <a:r>
              <a:rPr lang="en-US" dirty="0"/>
              <a:t> </a:t>
            </a:r>
            <a:r>
              <a:rPr lang="en-US" dirty="0" err="1"/>
              <a:t>umano</a:t>
            </a:r>
            <a:r>
              <a:rPr lang="en-US" dirty="0"/>
              <a:t> (</a:t>
            </a:r>
            <a:r>
              <a:rPr lang="en-US" dirty="0" err="1"/>
              <a:t>anni</a:t>
            </a:r>
            <a:r>
              <a:rPr lang="en-US" dirty="0"/>
              <a:t> ’70-’80)</a:t>
            </a:r>
            <a:r>
              <a:rPr lang="it-IT" dirty="0"/>
              <a:t> </a:t>
            </a:r>
          </a:p>
          <a:p>
            <a:pPr eaLnBrk="1" hangingPunct="1"/>
            <a:r>
              <a:rPr lang="it-IT" dirty="0"/>
              <a:t>… ma anche </a:t>
            </a:r>
            <a:r>
              <a:rPr lang="it-IT" b="1" dirty="0"/>
              <a:t>A. Sen </a:t>
            </a:r>
            <a:r>
              <a:rPr lang="it-IT" dirty="0"/>
              <a:t>lavori anni ’70</a:t>
            </a:r>
          </a:p>
          <a:p>
            <a:pPr eaLnBrk="1" hangingPunct="1"/>
            <a:r>
              <a:rPr lang="it-IT" dirty="0"/>
              <a:t>Mentre un altro piano di analisi è quello proposto da Robert </a:t>
            </a:r>
            <a:r>
              <a:rPr lang="it-IT" b="1" dirty="0" err="1"/>
              <a:t>Solow</a:t>
            </a:r>
            <a:r>
              <a:rPr lang="it-IT" dirty="0"/>
              <a:t> (1957) relativo all’economia della crescita che vede il capitale umano come uno dei fattori fondamentali che la spiegano</a:t>
            </a:r>
          </a:p>
          <a:p>
            <a:pPr eaLnBrk="1" hangingPunct="1"/>
            <a:r>
              <a:rPr lang="it-IT" dirty="0"/>
              <a:t>E poi molti altri colleghi si occupano di delineare un quadro teorico coerente per spiegare come l’istruzione possa essere utile sia ad aumentare il benessere del singolo individuo, che del sistema sociale più in generale, generando esternalità positive che influiscono sia sulla crescita economica, che sull’aumento del benessere sociale, ma anche analisi di fattori che possono favorire o limitare l’accumulo di capitale umano…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3B6BAFB4-4255-4EE6-858B-7AEBEF0F7462}" type="slidenum">
              <a:rPr lang="it-IT" altLang="en-US"/>
              <a:pPr>
                <a:defRPr/>
              </a:pPr>
              <a:t>12</a:t>
            </a:fld>
            <a:endParaRPr lang="it-IT" altLang="en-US"/>
          </a:p>
        </p:txBody>
      </p:sp>
      <p:sp>
        <p:nvSpPr>
          <p:cNvPr id="18435" name="Rectangle 2"/>
          <p:cNvSpPr>
            <a:spLocks noGrp="1" noChangeArrowheads="1"/>
          </p:cNvSpPr>
          <p:nvPr>
            <p:ph type="title"/>
          </p:nvPr>
        </p:nvSpPr>
        <p:spPr/>
        <p:txBody>
          <a:bodyPr/>
          <a:lstStyle/>
          <a:p>
            <a:pPr eaLnBrk="1" hangingPunct="1"/>
            <a:r>
              <a:rPr lang="it-IT" sz="3800"/>
              <a:t>Questioni di efficienza: Capitale umano o capacità umana?</a:t>
            </a:r>
          </a:p>
        </p:txBody>
      </p:sp>
      <p:sp>
        <p:nvSpPr>
          <p:cNvPr id="18436" name="Rectangle 3"/>
          <p:cNvSpPr>
            <a:spLocks noGrp="1" noChangeArrowheads="1"/>
          </p:cNvSpPr>
          <p:nvPr>
            <p:ph type="body" idx="1"/>
          </p:nvPr>
        </p:nvSpPr>
        <p:spPr>
          <a:xfrm>
            <a:off x="755650" y="1700213"/>
            <a:ext cx="7772400" cy="4465637"/>
          </a:xfrm>
        </p:spPr>
        <p:txBody>
          <a:bodyPr>
            <a:normAutofit lnSpcReduction="10000"/>
          </a:bodyPr>
          <a:lstStyle/>
          <a:p>
            <a:pPr eaLnBrk="1" hangingPunct="1">
              <a:lnSpc>
                <a:spcPct val="90000"/>
              </a:lnSpc>
            </a:pPr>
            <a:r>
              <a:rPr lang="it-IT" sz="2400" dirty="0"/>
              <a:t>Amartya Sen: «Se l’</a:t>
            </a:r>
            <a:r>
              <a:rPr lang="it-IT" sz="2400" u="sng" dirty="0"/>
              <a:t>istruzione</a:t>
            </a:r>
            <a:r>
              <a:rPr lang="it-IT" sz="2400" dirty="0"/>
              <a:t> rende </a:t>
            </a:r>
            <a:r>
              <a:rPr lang="it-IT" sz="2400" b="1" dirty="0"/>
              <a:t>una persona più efficiente</a:t>
            </a:r>
            <a:r>
              <a:rPr lang="it-IT" sz="2400" dirty="0"/>
              <a:t> nella produzione di beni, ciò si traduce in un aumento di </a:t>
            </a:r>
            <a:r>
              <a:rPr lang="it-IT" sz="2400" b="1" dirty="0">
                <a:solidFill>
                  <a:schemeClr val="hlink"/>
                </a:solidFill>
              </a:rPr>
              <a:t>capitale umano</a:t>
            </a:r>
            <a:r>
              <a:rPr lang="it-IT" sz="2400" dirty="0"/>
              <a:t>. </a:t>
            </a:r>
          </a:p>
          <a:p>
            <a:pPr eaLnBrk="1" hangingPunct="1">
              <a:lnSpc>
                <a:spcPct val="90000"/>
              </a:lnSpc>
            </a:pPr>
            <a:r>
              <a:rPr lang="it-IT" sz="2400" dirty="0"/>
              <a:t>Questo può accrescere il valore della </a:t>
            </a:r>
            <a:r>
              <a:rPr lang="it-IT" sz="2400" b="1" dirty="0"/>
              <a:t>produzione</a:t>
            </a:r>
            <a:r>
              <a:rPr lang="it-IT" sz="2400" dirty="0"/>
              <a:t> nell’economia (</a:t>
            </a:r>
            <a:r>
              <a:rPr lang="it-IT" sz="2400" dirty="0">
                <a:solidFill>
                  <a:schemeClr val="hlink"/>
                </a:solidFill>
              </a:rPr>
              <a:t>rendimento sociale</a:t>
            </a:r>
            <a:r>
              <a:rPr lang="it-IT" sz="2400" dirty="0"/>
              <a:t>) e anche il </a:t>
            </a:r>
            <a:r>
              <a:rPr lang="it-IT" sz="2400" b="1" dirty="0"/>
              <a:t>reddito</a:t>
            </a:r>
            <a:r>
              <a:rPr lang="it-IT" sz="2400" dirty="0"/>
              <a:t> (</a:t>
            </a:r>
            <a:r>
              <a:rPr lang="it-IT" sz="2400" dirty="0">
                <a:solidFill>
                  <a:schemeClr val="hlink"/>
                </a:solidFill>
              </a:rPr>
              <a:t>rendimento privato</a:t>
            </a:r>
            <a:r>
              <a:rPr lang="it-IT" sz="2400" dirty="0"/>
              <a:t>) della persona che è stata istruita. </a:t>
            </a:r>
          </a:p>
          <a:p>
            <a:pPr eaLnBrk="1" hangingPunct="1">
              <a:lnSpc>
                <a:spcPct val="90000"/>
              </a:lnSpc>
            </a:pPr>
            <a:r>
              <a:rPr lang="it-IT" sz="2400" dirty="0"/>
              <a:t>Tuttavia, «anche con il </a:t>
            </a:r>
            <a:r>
              <a:rPr lang="it-IT" sz="2400" u="sng" dirty="0"/>
              <a:t>medesimo livello di reddito</a:t>
            </a:r>
            <a:r>
              <a:rPr lang="it-IT" sz="2400" dirty="0"/>
              <a:t> una persona può trarre beneficio dall’istruzione nella lettura, nella comunicazione, nell’esporre le proprie idee, nell’essere capace di effettuare scelte in un modo più consapevole, nell’essere considerato più seriamente dagli altri e cosi via.» (</a:t>
            </a:r>
            <a:r>
              <a:rPr lang="it-IT" sz="1600" i="1" dirty="0"/>
              <a:t>Sen Amartya, 1997, </a:t>
            </a:r>
            <a:r>
              <a:rPr lang="it-IT" sz="1600" i="1" dirty="0" err="1"/>
              <a:t>Editorial</a:t>
            </a:r>
            <a:r>
              <a:rPr lang="it-IT" sz="1600" i="1" dirty="0"/>
              <a:t>: Human Capital and Human Capability, World Development, </a:t>
            </a:r>
            <a:r>
              <a:rPr lang="it-IT" sz="1600" i="1" dirty="0" err="1"/>
              <a:t>Vol</a:t>
            </a:r>
            <a:r>
              <a:rPr lang="it-IT" sz="1600" i="1" dirty="0"/>
              <a:t> 25, No12, pp. 1959-1961</a:t>
            </a:r>
            <a:r>
              <a:rPr lang="it-IT" sz="2400" dirty="0"/>
              <a:t>) </a:t>
            </a:r>
          </a:p>
          <a:p>
            <a:pPr eaLnBrk="1" hangingPunct="1">
              <a:lnSpc>
                <a:spcPct val="90000"/>
              </a:lnSpc>
            </a:pPr>
            <a:endParaRPr lang="it-IT"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ECB22C-6A88-4FA2-B4B6-98000DA95437}"/>
              </a:ext>
            </a:extLst>
          </p:cNvPr>
          <p:cNvSpPr>
            <a:spLocks noGrp="1"/>
          </p:cNvSpPr>
          <p:nvPr>
            <p:ph type="title"/>
          </p:nvPr>
        </p:nvSpPr>
        <p:spPr/>
        <p:txBody>
          <a:bodyPr/>
          <a:lstStyle/>
          <a:p>
            <a:r>
              <a:rPr lang="it-IT" dirty="0"/>
              <a:t>Che cosa significa rendimento privato e sociale?</a:t>
            </a:r>
          </a:p>
        </p:txBody>
      </p:sp>
      <p:sp>
        <p:nvSpPr>
          <p:cNvPr id="3" name="Segnaposto contenuto 2">
            <a:extLst>
              <a:ext uri="{FF2B5EF4-FFF2-40B4-BE49-F238E27FC236}">
                <a16:creationId xmlns:a16="http://schemas.microsoft.com/office/drawing/2014/main" id="{D553D473-03F9-4837-9158-CBCB31D970D5}"/>
              </a:ext>
            </a:extLst>
          </p:cNvPr>
          <p:cNvSpPr>
            <a:spLocks noGrp="1"/>
          </p:cNvSpPr>
          <p:nvPr>
            <p:ph idx="1"/>
          </p:nvPr>
        </p:nvSpPr>
        <p:spPr>
          <a:xfrm>
            <a:off x="628650" y="1681453"/>
            <a:ext cx="7886700" cy="4667249"/>
          </a:xfrm>
        </p:spPr>
        <p:txBody>
          <a:bodyPr>
            <a:normAutofit fontScale="85000" lnSpcReduction="20000"/>
          </a:bodyPr>
          <a:lstStyle/>
          <a:p>
            <a:r>
              <a:rPr lang="it-IT" dirty="0"/>
              <a:t>Il rendimento del capitale umano è il risultato del fatto che il valore del lavoro aumenta con l’istruzione (e con l’esperienza lavorativa) come conseguenza del fatto che </a:t>
            </a:r>
          </a:p>
          <a:p>
            <a:r>
              <a:rPr lang="it-IT" dirty="0"/>
              <a:t>A livello individuale c’è ampia evidenza empirica del fatto che le persone più istruite trovano lavoro più facilmente, hanno carriere lavorative più stabili e guadagnano salari più elevati (rendimento privato). </a:t>
            </a:r>
          </a:p>
          <a:p>
            <a:r>
              <a:rPr lang="it-IT" dirty="0"/>
              <a:t>Altrettanto noti sono gli effetti diretti di una forza lavoro più istruita sulla produttività di un paese che può essere invece una misura del rendimento sociale.</a:t>
            </a:r>
          </a:p>
          <a:p>
            <a:r>
              <a:rPr lang="it-IT" dirty="0"/>
              <a:t>A questi elementi si associano anche effetti esterni connessi all’istruzione, di cui l’individuo non riesce ad appropriarsi, le esternalità, che sono molte:</a:t>
            </a:r>
          </a:p>
          <a:p>
            <a:pPr lvl="1"/>
            <a:r>
              <a:rPr lang="it-IT" dirty="0"/>
              <a:t>una maggior istruzione della forza lavoro accresce la produttività totale dei diversi fattori della produzione (capitale e lavoro) TFP </a:t>
            </a:r>
          </a:p>
          <a:p>
            <a:pPr lvl="1"/>
            <a:r>
              <a:rPr lang="it-IT" dirty="0"/>
              <a:t>favorisce l’adozione delle innovazioni tecnologiche (nuove idee, prodotti e processi). </a:t>
            </a:r>
          </a:p>
          <a:p>
            <a:pPr lvl="1"/>
            <a:r>
              <a:rPr lang="it-IT" dirty="0"/>
              <a:t>effetti di diffusione della conoscenza tra individui (knowledge </a:t>
            </a:r>
            <a:r>
              <a:rPr lang="it-IT" dirty="0" err="1"/>
              <a:t>spillover</a:t>
            </a:r>
            <a:r>
              <a:rPr lang="it-IT" dirty="0"/>
              <a:t>), perché le persone imparano anche sul posto di lavoro e l’interazione con colleghi più istruiti li rende più produttivi. </a:t>
            </a:r>
          </a:p>
          <a:p>
            <a:pPr lvl="1"/>
            <a:r>
              <a:rPr lang="it-IT" dirty="0"/>
              <a:t>le esternalità produttive possono anche essere prodotte dalla complementarietà tra capitale fisico e capitale umano. </a:t>
            </a:r>
          </a:p>
          <a:p>
            <a:pPr lvl="1"/>
            <a:r>
              <a:rPr lang="it-IT" dirty="0"/>
              <a:t>Sull’entità dei rendimenti sociali intesi come somma di quelli privati e di quelli pubblici generati dalle esternalità produttive è ancora in corso un intenso dibattito nella letteratura empirica perché difficili da misurare</a:t>
            </a:r>
          </a:p>
        </p:txBody>
      </p:sp>
    </p:spTree>
    <p:extLst>
      <p:ext uri="{BB962C8B-B14F-4D97-AF65-F5344CB8AC3E}">
        <p14:creationId xmlns:p14="http://schemas.microsoft.com/office/powerpoint/2010/main" val="3638752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85E57B-A87F-4AA3-B6D5-362729F02B7E}"/>
              </a:ext>
            </a:extLst>
          </p:cNvPr>
          <p:cNvSpPr>
            <a:spLocks noGrp="1"/>
          </p:cNvSpPr>
          <p:nvPr>
            <p:ph type="title"/>
          </p:nvPr>
        </p:nvSpPr>
        <p:spPr>
          <a:xfrm>
            <a:off x="628650" y="365127"/>
            <a:ext cx="7886700" cy="625474"/>
          </a:xfrm>
        </p:spPr>
        <p:txBody>
          <a:bodyPr>
            <a:normAutofit/>
          </a:bodyPr>
          <a:lstStyle/>
          <a:p>
            <a:r>
              <a:rPr lang="it-IT" sz="2400" dirty="0"/>
              <a:t>Un esempio di rendimento pubblico del capitale umano</a:t>
            </a:r>
          </a:p>
        </p:txBody>
      </p:sp>
      <p:pic>
        <p:nvPicPr>
          <p:cNvPr id="7" name="Immagine 6">
            <a:extLst>
              <a:ext uri="{FF2B5EF4-FFF2-40B4-BE49-F238E27FC236}">
                <a16:creationId xmlns:a16="http://schemas.microsoft.com/office/drawing/2014/main" id="{3302A634-8C13-4489-87D8-4DC593026CB6}"/>
              </a:ext>
            </a:extLst>
          </p:cNvPr>
          <p:cNvPicPr>
            <a:picLocks noChangeAspect="1"/>
          </p:cNvPicPr>
          <p:nvPr/>
        </p:nvPicPr>
        <p:blipFill>
          <a:blip r:embed="rId2"/>
          <a:stretch>
            <a:fillRect/>
          </a:stretch>
        </p:blipFill>
        <p:spPr>
          <a:xfrm>
            <a:off x="533400" y="1089453"/>
            <a:ext cx="5839049" cy="5403420"/>
          </a:xfrm>
          <a:prstGeom prst="rect">
            <a:avLst/>
          </a:prstGeom>
        </p:spPr>
      </p:pic>
      <p:sp>
        <p:nvSpPr>
          <p:cNvPr id="8" name="CasellaDiTesto 7">
            <a:extLst>
              <a:ext uri="{FF2B5EF4-FFF2-40B4-BE49-F238E27FC236}">
                <a16:creationId xmlns:a16="http://schemas.microsoft.com/office/drawing/2014/main" id="{3CB8CEE4-9369-4A62-87E6-760B7D94B5EB}"/>
              </a:ext>
            </a:extLst>
          </p:cNvPr>
          <p:cNvSpPr txBox="1"/>
          <p:nvPr/>
        </p:nvSpPr>
        <p:spPr>
          <a:xfrm>
            <a:off x="411014" y="6492873"/>
            <a:ext cx="8500404" cy="276999"/>
          </a:xfrm>
          <a:prstGeom prst="rect">
            <a:avLst/>
          </a:prstGeom>
          <a:noFill/>
        </p:spPr>
        <p:txBody>
          <a:bodyPr wrap="none" rtlCol="0">
            <a:spAutoFit/>
          </a:bodyPr>
          <a:lstStyle/>
          <a:p>
            <a:r>
              <a:rPr lang="it-IT" sz="1200" dirty="0"/>
              <a:t>Fonte: </a:t>
            </a:r>
            <a:r>
              <a:rPr lang="it-IT" sz="1200" dirty="0">
                <a:hlinkClick r:id="rId3"/>
              </a:rPr>
              <a:t>https://www.oecd-ilibrary.org/education/public-costs-and-benefits-for-a-man-attaining-tertiary-education-2018_02af5564-en</a:t>
            </a:r>
            <a:r>
              <a:rPr lang="it-IT" sz="1200" dirty="0"/>
              <a:t> </a:t>
            </a:r>
          </a:p>
        </p:txBody>
      </p:sp>
      <p:sp>
        <p:nvSpPr>
          <p:cNvPr id="9" name="Rettangolo 8">
            <a:extLst>
              <a:ext uri="{FF2B5EF4-FFF2-40B4-BE49-F238E27FC236}">
                <a16:creationId xmlns:a16="http://schemas.microsoft.com/office/drawing/2014/main" id="{D7EAD45E-11A2-40AD-85AD-5B30CAFB6E22}"/>
              </a:ext>
            </a:extLst>
          </p:cNvPr>
          <p:cNvSpPr/>
          <p:nvPr/>
        </p:nvSpPr>
        <p:spPr>
          <a:xfrm>
            <a:off x="411014" y="901528"/>
            <a:ext cx="6858000" cy="276999"/>
          </a:xfrm>
          <a:prstGeom prst="rect">
            <a:avLst/>
          </a:prstGeom>
        </p:spPr>
        <p:txBody>
          <a:bodyPr wrap="square">
            <a:spAutoFit/>
          </a:bodyPr>
          <a:lstStyle/>
          <a:p>
            <a:r>
              <a:rPr lang="en-US" sz="1200" b="1" dirty="0">
                <a:solidFill>
                  <a:srgbClr val="0068B6"/>
                </a:solidFill>
                <a:latin typeface="Roboto Condensed"/>
              </a:rPr>
              <a:t>Public costs and benefits for a man attaining tertiary education (2018)</a:t>
            </a:r>
            <a:endParaRPr lang="en-US" sz="1200" b="1" i="0" dirty="0">
              <a:solidFill>
                <a:srgbClr val="0068B6"/>
              </a:solidFill>
              <a:effectLst/>
              <a:latin typeface="Roboto Condensed"/>
            </a:endParaRPr>
          </a:p>
        </p:txBody>
      </p:sp>
      <p:sp>
        <p:nvSpPr>
          <p:cNvPr id="10" name="Rettangolo 9">
            <a:extLst>
              <a:ext uri="{FF2B5EF4-FFF2-40B4-BE49-F238E27FC236}">
                <a16:creationId xmlns:a16="http://schemas.microsoft.com/office/drawing/2014/main" id="{1BB6B3D4-A48F-406C-A3A5-5ACF50009338}"/>
              </a:ext>
            </a:extLst>
          </p:cNvPr>
          <p:cNvSpPr/>
          <p:nvPr/>
        </p:nvSpPr>
        <p:spPr>
          <a:xfrm>
            <a:off x="526473" y="3962400"/>
            <a:ext cx="5839049" cy="152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598604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E4FB9D11-252F-44EB-B3BC-E84F1695EC4C}" type="slidenum">
              <a:rPr lang="it-IT" altLang="en-US"/>
              <a:pPr>
                <a:defRPr/>
              </a:pPr>
              <a:t>15</a:t>
            </a:fld>
            <a:endParaRPr lang="it-IT" altLang="en-US"/>
          </a:p>
        </p:txBody>
      </p:sp>
      <p:sp>
        <p:nvSpPr>
          <p:cNvPr id="19459" name="Rectangle 2"/>
          <p:cNvSpPr>
            <a:spLocks noGrp="1" noChangeArrowheads="1"/>
          </p:cNvSpPr>
          <p:nvPr>
            <p:ph type="title"/>
          </p:nvPr>
        </p:nvSpPr>
        <p:spPr/>
        <p:txBody>
          <a:bodyPr/>
          <a:lstStyle/>
          <a:p>
            <a:pPr eaLnBrk="1" hangingPunct="1"/>
            <a:r>
              <a:rPr lang="it-IT" sz="3800"/>
              <a:t>Le misure dell’efficienza dell’istruzione: il capitale umano</a:t>
            </a:r>
          </a:p>
        </p:txBody>
      </p:sp>
      <p:sp>
        <p:nvSpPr>
          <p:cNvPr id="19460" name="Rectangle 3"/>
          <p:cNvSpPr>
            <a:spLocks noGrp="1" noChangeArrowheads="1"/>
          </p:cNvSpPr>
          <p:nvPr>
            <p:ph type="body" idx="1"/>
          </p:nvPr>
        </p:nvSpPr>
        <p:spPr/>
        <p:txBody>
          <a:bodyPr/>
          <a:lstStyle/>
          <a:p>
            <a:pPr eaLnBrk="1" hangingPunct="1">
              <a:lnSpc>
                <a:spcPct val="90000"/>
              </a:lnSpc>
            </a:pPr>
            <a:r>
              <a:rPr lang="it-IT" sz="2400" dirty="0"/>
              <a:t>La teoria del capitale umano suggerisce una visione più limitata, in cui sia i singoli individui che la società, traggono </a:t>
            </a:r>
            <a:r>
              <a:rPr lang="it-IT" sz="2400" dirty="0">
                <a:solidFill>
                  <a:srgbClr val="FF0000"/>
                </a:solidFill>
              </a:rPr>
              <a:t>beneficio economico </a:t>
            </a:r>
            <a:r>
              <a:rPr lang="it-IT" sz="2400" dirty="0"/>
              <a:t>dall’investire (in istruzione) nelle persone, ma vi è un importante problema di misurabilità, </a:t>
            </a:r>
            <a:r>
              <a:rPr lang="it-IT" sz="2400" dirty="0" err="1"/>
              <a:t>perchè</a:t>
            </a:r>
            <a:endParaRPr lang="it-IT" sz="2400" dirty="0"/>
          </a:p>
          <a:p>
            <a:pPr eaLnBrk="1" hangingPunct="1">
              <a:lnSpc>
                <a:spcPct val="90000"/>
              </a:lnSpc>
            </a:pPr>
            <a:r>
              <a:rPr lang="it-IT" sz="2400" dirty="0"/>
              <a:t>Il capitale umano è diverso da quello fisico per i problemi connessi </a:t>
            </a:r>
          </a:p>
          <a:p>
            <a:pPr lvl="1" eaLnBrk="1" hangingPunct="1">
              <a:lnSpc>
                <a:spcPct val="90000"/>
              </a:lnSpc>
            </a:pPr>
            <a:r>
              <a:rPr lang="it-IT" sz="2400" dirty="0"/>
              <a:t>Con la sua proprietà e disposizione; </a:t>
            </a:r>
          </a:p>
          <a:p>
            <a:pPr lvl="1" eaLnBrk="1" hangingPunct="1">
              <a:lnSpc>
                <a:spcPct val="90000"/>
              </a:lnSpc>
            </a:pPr>
            <a:r>
              <a:rPr lang="it-IT" sz="2400" dirty="0"/>
              <a:t>Con lo spreco di risorse nei paesi in cui il capitale umano non è adeguatamente valorizzato (</a:t>
            </a:r>
            <a:r>
              <a:rPr lang="it-IT" sz="2400" dirty="0" err="1">
                <a:solidFill>
                  <a:srgbClr val="FF0000"/>
                </a:solidFill>
              </a:rPr>
              <a:t>overeducation</a:t>
            </a:r>
            <a:r>
              <a:rPr lang="it-IT" sz="2400" dirty="0">
                <a:solidFill>
                  <a:srgbClr val="FF0000"/>
                </a:solidFill>
              </a:rPr>
              <a:t>: ITALIA</a:t>
            </a:r>
            <a:r>
              <a:rPr lang="it-IT" sz="2400" dirty="0"/>
              <a:t>), </a:t>
            </a:r>
          </a:p>
          <a:p>
            <a:pPr lvl="1" eaLnBrk="1" hangingPunct="1">
              <a:lnSpc>
                <a:spcPct val="90000"/>
              </a:lnSpc>
            </a:pPr>
            <a:r>
              <a:rPr lang="it-IT" sz="2400" dirty="0"/>
              <a:t>Con la disuguaglianza nella distribuzione di ricchezza, che una sua utilizzazione può determinare </a:t>
            </a:r>
          </a:p>
          <a:p>
            <a:pPr lvl="1" eaLnBrk="1" hangingPunct="1">
              <a:lnSpc>
                <a:spcPct val="90000"/>
              </a:lnSpc>
            </a:pPr>
            <a:endParaRPr lang="it-IT"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499872" y="609600"/>
            <a:ext cx="8229600" cy="990600"/>
          </a:xfrm>
        </p:spPr>
        <p:txBody>
          <a:bodyPr>
            <a:normAutofit/>
          </a:bodyPr>
          <a:lstStyle/>
          <a:p>
            <a:pPr eaLnBrk="1" hangingPunct="1"/>
            <a:r>
              <a:rPr lang="it-IT" sz="3100" dirty="0"/>
              <a:t>La teoria del capitale umano da Gary Becker ad oggi</a:t>
            </a:r>
          </a:p>
        </p:txBody>
      </p:sp>
      <p:sp>
        <p:nvSpPr>
          <p:cNvPr id="29700" name="Rectangle 3"/>
          <p:cNvSpPr>
            <a:spLocks noGrp="1" noChangeArrowheads="1"/>
          </p:cNvSpPr>
          <p:nvPr>
            <p:ph idx="1"/>
          </p:nvPr>
        </p:nvSpPr>
        <p:spPr>
          <a:xfrm>
            <a:off x="469392" y="1981200"/>
            <a:ext cx="8229600" cy="4296410"/>
          </a:xfrm>
        </p:spPr>
        <p:txBody>
          <a:bodyPr>
            <a:normAutofit lnSpcReduction="10000"/>
          </a:bodyPr>
          <a:lstStyle/>
          <a:p>
            <a:r>
              <a:rPr lang="it-IT" sz="2400" u="sng" dirty="0"/>
              <a:t>Quali sono le variabili che influiscono sul </a:t>
            </a:r>
            <a:r>
              <a:rPr lang="it-IT" sz="2400" u="sng" dirty="0">
                <a:solidFill>
                  <a:srgbClr val="FF0000"/>
                </a:solidFill>
              </a:rPr>
              <a:t>rendimento</a:t>
            </a:r>
            <a:r>
              <a:rPr lang="it-IT" sz="2400" u="sng" dirty="0"/>
              <a:t> e quindi sulla scelta di QUANTO istruirsi nei modelli del capitale umano? </a:t>
            </a:r>
            <a:r>
              <a:rPr lang="it-IT" sz="2400" dirty="0"/>
              <a:t>Ovviamente la scelta di tali variabili è limitata dalla osservabilità delle stesse e dalla necessità di mantenere le relazioni chiare: </a:t>
            </a:r>
          </a:p>
          <a:p>
            <a:pPr lvl="1"/>
            <a:r>
              <a:rPr lang="it-IT" sz="2400" dirty="0"/>
              <a:t>Anni di istruzione (</a:t>
            </a:r>
            <a:r>
              <a:rPr lang="it-IT" sz="2400" dirty="0">
                <a:solidFill>
                  <a:srgbClr val="FF0000"/>
                </a:solidFill>
              </a:rPr>
              <a:t>Si</a:t>
            </a:r>
            <a:r>
              <a:rPr lang="it-IT" sz="2400" dirty="0"/>
              <a:t>)</a:t>
            </a:r>
          </a:p>
          <a:p>
            <a:pPr lvl="1" eaLnBrk="1" hangingPunct="1"/>
            <a:r>
              <a:rPr lang="it-IT" sz="2400" dirty="0"/>
              <a:t>Ricchezza individuale e/o familiare (</a:t>
            </a:r>
            <a:r>
              <a:rPr lang="it-IT" sz="2400" dirty="0" err="1">
                <a:solidFill>
                  <a:srgbClr val="FF0000"/>
                </a:solidFill>
              </a:rPr>
              <a:t>Xi</a:t>
            </a:r>
            <a:r>
              <a:rPr lang="it-IT" sz="2400" dirty="0"/>
              <a:t>) (se mercati finanziari imperfetti)</a:t>
            </a:r>
          </a:p>
          <a:p>
            <a:pPr lvl="1" eaLnBrk="1" hangingPunct="1"/>
            <a:r>
              <a:rPr lang="it-IT" sz="2400" dirty="0"/>
              <a:t>Abilità individuali (</a:t>
            </a:r>
            <a:r>
              <a:rPr lang="it-IT" sz="2400" dirty="0">
                <a:solidFill>
                  <a:srgbClr val="FF0000"/>
                </a:solidFill>
              </a:rPr>
              <a:t>Ai</a:t>
            </a:r>
            <a:r>
              <a:rPr lang="it-IT" sz="2400" dirty="0"/>
              <a:t>)</a:t>
            </a:r>
          </a:p>
          <a:p>
            <a:pPr lvl="1" eaLnBrk="1" hangingPunct="1"/>
            <a:r>
              <a:rPr lang="it-IT" sz="2400" dirty="0"/>
              <a:t>Ambiente familiare e sociale</a:t>
            </a:r>
          </a:p>
          <a:p>
            <a:pPr lvl="1" eaLnBrk="1" hangingPunct="1"/>
            <a:r>
              <a:rPr lang="it-IT" sz="2400" dirty="0"/>
              <a:t>Finanziamento del sistema scolastico e formativo</a:t>
            </a:r>
          </a:p>
          <a:p>
            <a:pPr lvl="1" eaLnBrk="1" hangingPunct="1">
              <a:buFont typeface="Wingdings" pitchFamily="2" charset="2"/>
              <a:buNone/>
            </a:pPr>
            <a:r>
              <a:rPr lang="it-IT" sz="2400" dirty="0"/>
              <a:t>… e poi bisogna considerare il ruolo del tempo:</a:t>
            </a:r>
          </a:p>
          <a:p>
            <a:pPr lvl="1" eaLnBrk="1" hangingPunct="1"/>
            <a:r>
              <a:rPr lang="it-IT" sz="2400" dirty="0"/>
              <a:t>Tasso di sconto (</a:t>
            </a:r>
            <a:r>
              <a:rPr lang="it-IT" sz="2400" dirty="0">
                <a:solidFill>
                  <a:srgbClr val="FF0000"/>
                </a:solidFill>
                <a:sym typeface="Symbol" pitchFamily="18" charset="2"/>
              </a:rPr>
              <a:t>r</a:t>
            </a:r>
            <a:r>
              <a:rPr lang="it-IT" sz="2400" dirty="0"/>
              <a:t>): misura il valore attuale della scelta→ </a:t>
            </a:r>
            <a:r>
              <a:rPr lang="it-IT" sz="2400" b="1" dirty="0"/>
              <a:t>se si valuta </a:t>
            </a:r>
            <a:r>
              <a:rPr lang="it-IT" sz="2400" b="1" u="sng" dirty="0"/>
              <a:t>negativamente</a:t>
            </a:r>
            <a:r>
              <a:rPr lang="it-IT" sz="2400" b="1" dirty="0"/>
              <a:t> l’istruzione </a:t>
            </a:r>
            <a:r>
              <a:rPr lang="it-IT" sz="2400" b="1" dirty="0">
                <a:solidFill>
                  <a:srgbClr val="FF0000"/>
                </a:solidFill>
              </a:rPr>
              <a:t>r </a:t>
            </a:r>
            <a:r>
              <a:rPr lang="it-IT" sz="2400" b="1" u="sng" dirty="0"/>
              <a:t>sarà elevato</a:t>
            </a:r>
          </a:p>
          <a:p>
            <a:pPr lvl="1" eaLnBrk="1" hangingPunct="1">
              <a:buFont typeface="Wingdings" pitchFamily="2" charset="2"/>
              <a:buNone/>
            </a:pPr>
            <a:endParaRPr lang="it-IT" dirty="0"/>
          </a:p>
        </p:txBody>
      </p:sp>
      <p:sp>
        <p:nvSpPr>
          <p:cNvPr id="6" name="Segnaposto numero diapositiva 5"/>
          <p:cNvSpPr>
            <a:spLocks noGrp="1"/>
          </p:cNvSpPr>
          <p:nvPr>
            <p:ph type="sldNum" sz="quarter" idx="12"/>
          </p:nvPr>
        </p:nvSpPr>
        <p:spPr/>
        <p:txBody>
          <a:bodyPr/>
          <a:lstStyle/>
          <a:p>
            <a:pPr>
              <a:defRPr/>
            </a:pPr>
            <a:fld id="{BB07C64B-B1F1-4085-83EE-7AA927AF6BD0}" type="slidenum">
              <a:rPr lang="it-IT" altLang="en-US"/>
              <a:pPr>
                <a:defRPr/>
              </a:pPr>
              <a:t>16</a:t>
            </a:fld>
            <a:endParaRPr lang="it-IT" altLang="en-US"/>
          </a:p>
        </p:txBody>
      </p:sp>
    </p:spTree>
    <p:extLst>
      <p:ext uri="{BB962C8B-B14F-4D97-AF65-F5344CB8AC3E}">
        <p14:creationId xmlns:p14="http://schemas.microsoft.com/office/powerpoint/2010/main" val="465434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olo 1"/>
          <p:cNvSpPr>
            <a:spLocks noGrp="1"/>
          </p:cNvSpPr>
          <p:nvPr>
            <p:ph type="title"/>
          </p:nvPr>
        </p:nvSpPr>
        <p:spPr/>
        <p:txBody>
          <a:bodyPr/>
          <a:lstStyle/>
          <a:p>
            <a:r>
              <a:rPr lang="it-IT" dirty="0"/>
              <a:t>Il rendimento= Valore presente scontato</a:t>
            </a:r>
          </a:p>
        </p:txBody>
      </p:sp>
      <p:sp>
        <p:nvSpPr>
          <p:cNvPr id="30723" name="Segnaposto contenuto 2"/>
          <p:cNvSpPr>
            <a:spLocks noGrp="1"/>
          </p:cNvSpPr>
          <p:nvPr>
            <p:ph idx="1"/>
          </p:nvPr>
        </p:nvSpPr>
        <p:spPr>
          <a:xfrm>
            <a:off x="533400" y="1554640"/>
            <a:ext cx="8229600" cy="4937760"/>
          </a:xfrm>
        </p:spPr>
        <p:txBody>
          <a:bodyPr>
            <a:normAutofit/>
          </a:bodyPr>
          <a:lstStyle/>
          <a:p>
            <a:r>
              <a:rPr lang="it-IT" sz="2200" dirty="0"/>
              <a:t>La scelta di quanto istruirsi dipende da quanto valuto oggi i salari che percepirò in futuro con degli anni di scuola in più: come fare a confrontarli?</a:t>
            </a:r>
          </a:p>
          <a:p>
            <a:r>
              <a:rPr lang="it-IT" sz="2200" dirty="0"/>
              <a:t>100€ oggi sono meglio di 100€ fra un anno? Perché?</a:t>
            </a:r>
          </a:p>
          <a:p>
            <a:r>
              <a:rPr lang="it-IT" sz="2200" dirty="0"/>
              <a:t> Se l’interesse medio= 5%, accettando 100€ oggi ed investendoli il prossimo anno si otterrebbero:</a:t>
            </a:r>
          </a:p>
          <a:p>
            <a:r>
              <a:rPr lang="it-IT" sz="2200" dirty="0"/>
              <a:t>(100€ x (1 + 0,05)) =  105€. (</a:t>
            </a:r>
            <a:r>
              <a:rPr lang="it-IT" sz="2200" i="1" dirty="0"/>
              <a:t>Concetto di montante</a:t>
            </a:r>
            <a:r>
              <a:rPr lang="it-IT" sz="2200" dirty="0"/>
              <a:t>)</a:t>
            </a:r>
          </a:p>
          <a:p>
            <a:r>
              <a:rPr lang="it-IT" sz="2200" dirty="0"/>
              <a:t>Ma noi dobbiamo ragionare in termini futuri: oggi non siamo in possesso della caratteristica che rende il nostro lavoro «capitale», perché non ci siamo ancora istruiti, quindi:</a:t>
            </a:r>
          </a:p>
          <a:p>
            <a:r>
              <a:rPr lang="it-IT" sz="2200" dirty="0"/>
              <a:t> </a:t>
            </a:r>
            <a:r>
              <a:rPr lang="it-IT" sz="2200" dirty="0">
                <a:solidFill>
                  <a:srgbClr val="FF0000"/>
                </a:solidFill>
              </a:rPr>
              <a:t>Accettare 100€ il prossimo anno, invece, è come avere oggi 100€ scontati al 5%: 100€/(1+0,05) = 95,24€.</a:t>
            </a:r>
            <a:r>
              <a:rPr lang="it-IT" sz="2200" dirty="0"/>
              <a:t> </a:t>
            </a:r>
          </a:p>
          <a:p>
            <a:endParaRPr lang="it-IT" sz="2200" dirty="0"/>
          </a:p>
        </p:txBody>
      </p:sp>
      <p:sp>
        <p:nvSpPr>
          <p:cNvPr id="4" name="Segnaposto numero diapositiva 3"/>
          <p:cNvSpPr>
            <a:spLocks noGrp="1"/>
          </p:cNvSpPr>
          <p:nvPr>
            <p:ph type="sldNum" sz="quarter" idx="12"/>
          </p:nvPr>
        </p:nvSpPr>
        <p:spPr/>
        <p:txBody>
          <a:bodyPr/>
          <a:lstStyle/>
          <a:p>
            <a:pPr>
              <a:defRPr/>
            </a:pPr>
            <a:fld id="{BACA09B8-E32B-418B-8265-0395BF0CD547}" type="slidenum">
              <a:rPr lang="it-IT" altLang="en-US" smtClean="0"/>
              <a:pPr>
                <a:defRPr/>
              </a:pPr>
              <a:t>17</a:t>
            </a:fld>
            <a:endParaRPr lang="it-IT" altLang="en-US"/>
          </a:p>
        </p:txBody>
      </p:sp>
      <p:sp>
        <p:nvSpPr>
          <p:cNvPr id="5" name="Callout con freccia in su 4"/>
          <p:cNvSpPr/>
          <p:nvPr/>
        </p:nvSpPr>
        <p:spPr>
          <a:xfrm>
            <a:off x="2743200" y="5746751"/>
            <a:ext cx="3384550" cy="792162"/>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b="1" dirty="0"/>
              <a:t>VALORE PRESENTE SCONTATO</a:t>
            </a:r>
          </a:p>
        </p:txBody>
      </p:sp>
    </p:spTree>
    <p:extLst>
      <p:ext uri="{BB962C8B-B14F-4D97-AF65-F5344CB8AC3E}">
        <p14:creationId xmlns:p14="http://schemas.microsoft.com/office/powerpoint/2010/main" val="216658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8" name="Titolo 1"/>
          <p:cNvSpPr>
            <a:spLocks noGrp="1"/>
          </p:cNvSpPr>
          <p:nvPr>
            <p:ph type="title"/>
          </p:nvPr>
        </p:nvSpPr>
        <p:spPr/>
        <p:txBody>
          <a:bodyPr/>
          <a:lstStyle/>
          <a:p>
            <a:r>
              <a:rPr lang="it-IT" dirty="0"/>
              <a:t>Il concetto di VP = Valore Presente</a:t>
            </a:r>
          </a:p>
        </p:txBody>
      </p:sp>
      <p:sp>
        <p:nvSpPr>
          <p:cNvPr id="1029" name="Segnaposto contenuto 2"/>
          <p:cNvSpPr>
            <a:spLocks noGrp="1"/>
          </p:cNvSpPr>
          <p:nvPr>
            <p:ph idx="1"/>
          </p:nvPr>
        </p:nvSpPr>
        <p:spPr>
          <a:xfrm>
            <a:off x="685800" y="1350963"/>
            <a:ext cx="7886700" cy="4351338"/>
          </a:xfrm>
        </p:spPr>
        <p:txBody>
          <a:bodyPr>
            <a:normAutofit lnSpcReduction="10000"/>
          </a:bodyPr>
          <a:lstStyle/>
          <a:p>
            <a:r>
              <a:rPr lang="it-IT" sz="2000" dirty="0"/>
              <a:t>In generale: il </a:t>
            </a:r>
            <a:r>
              <a:rPr lang="it-IT" sz="2000" dirty="0">
                <a:solidFill>
                  <a:srgbClr val="FF0000"/>
                </a:solidFill>
              </a:rPr>
              <a:t>valore presente </a:t>
            </a:r>
            <a:r>
              <a:rPr lang="it-IT" sz="2000" dirty="0"/>
              <a:t>di un pagamento di y euro l’anno prossimo è: </a:t>
            </a:r>
          </a:p>
          <a:p>
            <a:pPr>
              <a:buFont typeface="Wingdings" pitchFamily="2" charset="2"/>
              <a:buNone/>
            </a:pPr>
            <a:endParaRPr lang="it-IT" sz="2000" dirty="0"/>
          </a:p>
          <a:p>
            <a:pPr>
              <a:buFont typeface="Wingdings" pitchFamily="2" charset="2"/>
              <a:buNone/>
            </a:pPr>
            <a:endParaRPr lang="it-IT" sz="2000" dirty="0"/>
          </a:p>
          <a:p>
            <a:pPr>
              <a:buFont typeface="Wingdings" pitchFamily="2" charset="2"/>
              <a:buNone/>
            </a:pPr>
            <a:endParaRPr lang="it-IT" sz="2000" dirty="0"/>
          </a:p>
          <a:p>
            <a:r>
              <a:rPr lang="it-IT" sz="2000" dirty="0"/>
              <a:t>VP = quanto investire oggi per avere y il prossimo anno.</a:t>
            </a:r>
          </a:p>
          <a:p>
            <a:r>
              <a:rPr lang="it-IT" sz="2000" dirty="0"/>
              <a:t>r = il tasso di interesse, o tasso di sconto (nell’es. 5%)</a:t>
            </a:r>
          </a:p>
          <a:p>
            <a:r>
              <a:rPr lang="it-IT" sz="2000" dirty="0"/>
              <a:t> Analogamente, avere y euro fra 2 anni non è equivalente ad avere y euro oggi o il prossimo anno:</a:t>
            </a:r>
          </a:p>
          <a:p>
            <a:r>
              <a:rPr lang="it-IT" sz="2000" dirty="0"/>
              <a:t> un pagamento di 100€ oggi varrebbe 100€ x (1+ 0,05) x (1 + 0,05) fra 2 anni =&gt; 110,25 (Montante)</a:t>
            </a:r>
          </a:p>
          <a:p>
            <a:r>
              <a:rPr lang="it-IT" sz="2000" dirty="0"/>
              <a:t>utilizzando la formula dello </a:t>
            </a:r>
            <a:r>
              <a:rPr lang="it-IT" sz="2000" dirty="0">
                <a:solidFill>
                  <a:srgbClr val="FF0000"/>
                </a:solidFill>
              </a:rPr>
              <a:t>sconto,</a:t>
            </a:r>
            <a:r>
              <a:rPr lang="it-IT" sz="2000" dirty="0"/>
              <a:t> invece di ricevere 100€ tra 2 anni, oggi ne riceverei:</a:t>
            </a:r>
          </a:p>
          <a:p>
            <a:endParaRPr lang="it-IT" sz="2000" dirty="0"/>
          </a:p>
        </p:txBody>
      </p:sp>
      <p:sp>
        <p:nvSpPr>
          <p:cNvPr id="4" name="Segnaposto numero diapositiva 3"/>
          <p:cNvSpPr>
            <a:spLocks noGrp="1"/>
          </p:cNvSpPr>
          <p:nvPr>
            <p:ph type="sldNum" sz="quarter" idx="12"/>
          </p:nvPr>
        </p:nvSpPr>
        <p:spPr/>
        <p:txBody>
          <a:bodyPr/>
          <a:lstStyle/>
          <a:p>
            <a:pPr>
              <a:defRPr/>
            </a:pPr>
            <a:fld id="{36C5476C-0C3C-4F2E-B6E4-130E21557F4E}" type="slidenum">
              <a:rPr lang="it-IT" altLang="en-US" smtClean="0"/>
              <a:pPr>
                <a:defRPr/>
              </a:pPr>
              <a:t>18</a:t>
            </a:fld>
            <a:endParaRPr lang="it-IT" altLang="en-US"/>
          </a:p>
        </p:txBody>
      </p:sp>
      <p:graphicFrame>
        <p:nvGraphicFramePr>
          <p:cNvPr id="1026" name="Object 3"/>
          <p:cNvGraphicFramePr>
            <a:graphicFrameLocks noChangeAspect="1"/>
          </p:cNvGraphicFramePr>
          <p:nvPr>
            <p:extLst>
              <p:ext uri="{D42A27DB-BD31-4B8C-83A1-F6EECF244321}">
                <p14:modId xmlns:p14="http://schemas.microsoft.com/office/powerpoint/2010/main" val="3489455975"/>
              </p:ext>
            </p:extLst>
          </p:nvPr>
        </p:nvGraphicFramePr>
        <p:xfrm>
          <a:off x="3352800" y="1752600"/>
          <a:ext cx="1981200" cy="1173163"/>
        </p:xfrm>
        <a:graphic>
          <a:graphicData uri="http://schemas.openxmlformats.org/presentationml/2006/ole">
            <mc:AlternateContent xmlns:mc="http://schemas.openxmlformats.org/markup-compatibility/2006">
              <mc:Choice xmlns:v="urn:schemas-microsoft-com:vml" Requires="v">
                <p:oleObj spid="_x0000_s2180" name="Equazione" r:id="rId3" imgW="660113" imgH="393529" progId="Equation.3">
                  <p:embed/>
                </p:oleObj>
              </mc:Choice>
              <mc:Fallback>
                <p:oleObj name="Equazione" r:id="rId3" imgW="660113"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1752600"/>
                        <a:ext cx="1981200" cy="1173163"/>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graphicFrame>
        <p:nvGraphicFramePr>
          <p:cNvPr id="1027" name="Object 4"/>
          <p:cNvGraphicFramePr>
            <a:graphicFrameLocks noChangeAspect="1"/>
          </p:cNvGraphicFramePr>
          <p:nvPr>
            <p:extLst>
              <p:ext uri="{D42A27DB-BD31-4B8C-83A1-F6EECF244321}">
                <p14:modId xmlns:p14="http://schemas.microsoft.com/office/powerpoint/2010/main" val="4127509991"/>
              </p:ext>
            </p:extLst>
          </p:nvPr>
        </p:nvGraphicFramePr>
        <p:xfrm>
          <a:off x="762000" y="5257546"/>
          <a:ext cx="7561263" cy="996950"/>
        </p:xfrm>
        <a:graphic>
          <a:graphicData uri="http://schemas.openxmlformats.org/presentationml/2006/ole">
            <mc:AlternateContent xmlns:mc="http://schemas.openxmlformats.org/markup-compatibility/2006">
              <mc:Choice xmlns:v="urn:schemas-microsoft-com:vml" Requires="v">
                <p:oleObj spid="_x0000_s2181" name="Equazione" r:id="rId5" imgW="3162300" imgH="419100" progId="Equation.3">
                  <p:embed/>
                </p:oleObj>
              </mc:Choice>
              <mc:Fallback>
                <p:oleObj name="Equazione" r:id="rId5" imgW="3162300" imgH="419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5257546"/>
                        <a:ext cx="7561263" cy="9969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8" name="Callout con freccia in su 7"/>
          <p:cNvSpPr/>
          <p:nvPr/>
        </p:nvSpPr>
        <p:spPr>
          <a:xfrm>
            <a:off x="1524000" y="6217920"/>
            <a:ext cx="1081087" cy="549275"/>
          </a:xfrm>
          <a:prstGeom prst="upArrowCallou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it-IT" dirty="0"/>
              <a:t>90,7</a:t>
            </a:r>
          </a:p>
        </p:txBody>
      </p:sp>
    </p:spTree>
    <p:extLst>
      <p:ext uri="{BB962C8B-B14F-4D97-AF65-F5344CB8AC3E}">
        <p14:creationId xmlns:p14="http://schemas.microsoft.com/office/powerpoint/2010/main" val="3234057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1000"/>
                                        <p:tgtEl>
                                          <p:spTgt spid="1028"/>
                                        </p:tgtEl>
                                      </p:cBhvr>
                                    </p:animEffect>
                                    <p:anim calcmode="lin" valueType="num">
                                      <p:cBhvr>
                                        <p:cTn id="8" dur="1000" fill="hold"/>
                                        <p:tgtEl>
                                          <p:spTgt spid="1028"/>
                                        </p:tgtEl>
                                        <p:attrNameLst>
                                          <p:attrName>ppt_x</p:attrName>
                                        </p:attrNameLst>
                                      </p:cBhvr>
                                      <p:tavLst>
                                        <p:tav tm="0">
                                          <p:val>
                                            <p:strVal val="#ppt_x"/>
                                          </p:val>
                                        </p:tav>
                                        <p:tav tm="100000">
                                          <p:val>
                                            <p:strVal val="#ppt_x"/>
                                          </p:val>
                                        </p:tav>
                                      </p:tavLst>
                                    </p:anim>
                                    <p:anim calcmode="lin" valueType="num">
                                      <p:cBhvr>
                                        <p:cTn id="9" dur="898" decel="100000" fill="hold"/>
                                        <p:tgtEl>
                                          <p:spTgt spid="1028"/>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028"/>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029">
                                            <p:txEl>
                                              <p:pRg st="0" end="0"/>
                                            </p:txEl>
                                          </p:spTgt>
                                        </p:tgtEl>
                                        <p:attrNameLst>
                                          <p:attrName>style.visibility</p:attrName>
                                        </p:attrNameLst>
                                      </p:cBhvr>
                                      <p:to>
                                        <p:strVal val="visible"/>
                                      </p:to>
                                    </p:set>
                                    <p:animEffect transition="in" filter="fade">
                                      <p:cBhvr>
                                        <p:cTn id="15" dur="1000"/>
                                        <p:tgtEl>
                                          <p:spTgt spid="1029">
                                            <p:txEl>
                                              <p:pRg st="0" end="0"/>
                                            </p:txEl>
                                          </p:spTgt>
                                        </p:tgtEl>
                                      </p:cBhvr>
                                    </p:animEffect>
                                    <p:anim calcmode="lin" valueType="num">
                                      <p:cBhvr>
                                        <p:cTn id="16" dur="1000" fill="hold"/>
                                        <p:tgtEl>
                                          <p:spTgt spid="1029">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029">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02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029">
                                            <p:txEl>
                                              <p:pRg st="4" end="4"/>
                                            </p:txEl>
                                          </p:spTgt>
                                        </p:tgtEl>
                                        <p:attrNameLst>
                                          <p:attrName>style.visibility</p:attrName>
                                        </p:attrNameLst>
                                      </p:cBhvr>
                                      <p:to>
                                        <p:strVal val="visible"/>
                                      </p:to>
                                    </p:set>
                                    <p:animEffect transition="in" filter="fade">
                                      <p:cBhvr>
                                        <p:cTn id="23" dur="1000"/>
                                        <p:tgtEl>
                                          <p:spTgt spid="1029">
                                            <p:txEl>
                                              <p:pRg st="4" end="4"/>
                                            </p:txEl>
                                          </p:spTgt>
                                        </p:tgtEl>
                                      </p:cBhvr>
                                    </p:animEffect>
                                    <p:anim calcmode="lin" valueType="num">
                                      <p:cBhvr>
                                        <p:cTn id="24" dur="1000" fill="hold"/>
                                        <p:tgtEl>
                                          <p:spTgt spid="1029">
                                            <p:txEl>
                                              <p:pRg st="4" end="4"/>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029">
                                            <p:txEl>
                                              <p:pRg st="4" end="4"/>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029">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26"/>
                                        </p:tgtEl>
                                        <p:attrNameLst>
                                          <p:attrName>style.visibility</p:attrName>
                                        </p:attrNameLst>
                                      </p:cBhvr>
                                      <p:to>
                                        <p:strVal val="visible"/>
                                      </p:to>
                                    </p:set>
                                    <p:anim calcmode="lin" valueType="num">
                                      <p:cBhvr additive="base">
                                        <p:cTn id="31" dur="500" fill="hold"/>
                                        <p:tgtEl>
                                          <p:spTgt spid="1026"/>
                                        </p:tgtEl>
                                        <p:attrNameLst>
                                          <p:attrName>ppt_x</p:attrName>
                                        </p:attrNameLst>
                                      </p:cBhvr>
                                      <p:tavLst>
                                        <p:tav tm="0">
                                          <p:val>
                                            <p:strVal val="#ppt_x"/>
                                          </p:val>
                                        </p:tav>
                                        <p:tav tm="100000">
                                          <p:val>
                                            <p:strVal val="#ppt_x"/>
                                          </p:val>
                                        </p:tav>
                                      </p:tavLst>
                                    </p:anim>
                                    <p:anim calcmode="lin" valueType="num">
                                      <p:cBhvr additive="base">
                                        <p:cTn id="32"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1029">
                                            <p:txEl>
                                              <p:pRg st="5" end="5"/>
                                            </p:txEl>
                                          </p:spTgt>
                                        </p:tgtEl>
                                        <p:attrNameLst>
                                          <p:attrName>style.visibility</p:attrName>
                                        </p:attrNameLst>
                                      </p:cBhvr>
                                      <p:to>
                                        <p:strVal val="visible"/>
                                      </p:to>
                                    </p:set>
                                    <p:animEffect transition="in" filter="fade">
                                      <p:cBhvr>
                                        <p:cTn id="37" dur="1000"/>
                                        <p:tgtEl>
                                          <p:spTgt spid="1029">
                                            <p:txEl>
                                              <p:pRg st="5" end="5"/>
                                            </p:txEl>
                                          </p:spTgt>
                                        </p:tgtEl>
                                      </p:cBhvr>
                                    </p:animEffect>
                                    <p:anim calcmode="lin" valueType="num">
                                      <p:cBhvr>
                                        <p:cTn id="38" dur="1000" fill="hold"/>
                                        <p:tgtEl>
                                          <p:spTgt spid="1029">
                                            <p:txEl>
                                              <p:pRg st="5" end="5"/>
                                            </p:txEl>
                                          </p:spTgt>
                                        </p:tgtEl>
                                        <p:attrNameLst>
                                          <p:attrName>ppt_x</p:attrName>
                                        </p:attrNameLst>
                                      </p:cBhvr>
                                      <p:tavLst>
                                        <p:tav tm="0">
                                          <p:val>
                                            <p:strVal val="#ppt_x"/>
                                          </p:val>
                                        </p:tav>
                                        <p:tav tm="100000">
                                          <p:val>
                                            <p:strVal val="#ppt_x"/>
                                          </p:val>
                                        </p:tav>
                                      </p:tavLst>
                                    </p:anim>
                                    <p:anim calcmode="lin" valueType="num">
                                      <p:cBhvr>
                                        <p:cTn id="39" dur="898" decel="100000" fill="hold"/>
                                        <p:tgtEl>
                                          <p:spTgt spid="1029">
                                            <p:txEl>
                                              <p:pRg st="5" end="5"/>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898"/>
                                          </p:stCondLst>
                                        </p:cTn>
                                        <p:tgtEl>
                                          <p:spTgt spid="1029">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37" presetClass="entr" presetSubtype="0" fill="hold" grpId="0" nodeType="clickEffect">
                                  <p:stCondLst>
                                    <p:cond delay="0"/>
                                  </p:stCondLst>
                                  <p:childTnLst>
                                    <p:set>
                                      <p:cBhvr>
                                        <p:cTn id="44" dur="1" fill="hold">
                                          <p:stCondLst>
                                            <p:cond delay="0"/>
                                          </p:stCondLst>
                                        </p:cTn>
                                        <p:tgtEl>
                                          <p:spTgt spid="1029">
                                            <p:txEl>
                                              <p:pRg st="6" end="6"/>
                                            </p:txEl>
                                          </p:spTgt>
                                        </p:tgtEl>
                                        <p:attrNameLst>
                                          <p:attrName>style.visibility</p:attrName>
                                        </p:attrNameLst>
                                      </p:cBhvr>
                                      <p:to>
                                        <p:strVal val="visible"/>
                                      </p:to>
                                    </p:set>
                                    <p:animEffect transition="in" filter="fade">
                                      <p:cBhvr>
                                        <p:cTn id="45" dur="1000"/>
                                        <p:tgtEl>
                                          <p:spTgt spid="1029">
                                            <p:txEl>
                                              <p:pRg st="6" end="6"/>
                                            </p:txEl>
                                          </p:spTgt>
                                        </p:tgtEl>
                                      </p:cBhvr>
                                    </p:animEffect>
                                    <p:anim calcmode="lin" valueType="num">
                                      <p:cBhvr>
                                        <p:cTn id="46" dur="1000" fill="hold"/>
                                        <p:tgtEl>
                                          <p:spTgt spid="1029">
                                            <p:txEl>
                                              <p:pRg st="6" end="6"/>
                                            </p:txEl>
                                          </p:spTgt>
                                        </p:tgtEl>
                                        <p:attrNameLst>
                                          <p:attrName>ppt_x</p:attrName>
                                        </p:attrNameLst>
                                      </p:cBhvr>
                                      <p:tavLst>
                                        <p:tav tm="0">
                                          <p:val>
                                            <p:strVal val="#ppt_x"/>
                                          </p:val>
                                        </p:tav>
                                        <p:tav tm="100000">
                                          <p:val>
                                            <p:strVal val="#ppt_x"/>
                                          </p:val>
                                        </p:tav>
                                      </p:tavLst>
                                    </p:anim>
                                    <p:anim calcmode="lin" valueType="num">
                                      <p:cBhvr>
                                        <p:cTn id="47" dur="898" decel="100000" fill="hold"/>
                                        <p:tgtEl>
                                          <p:spTgt spid="1029">
                                            <p:txEl>
                                              <p:pRg st="6" end="6"/>
                                            </p:txEl>
                                          </p:spTgt>
                                        </p:tgtEl>
                                        <p:attrNameLst>
                                          <p:attrName>ppt_y</p:attrName>
                                        </p:attrNameLst>
                                      </p:cBhvr>
                                      <p:tavLst>
                                        <p:tav tm="0">
                                          <p:val>
                                            <p:strVal val="#ppt_y+1"/>
                                          </p:val>
                                        </p:tav>
                                        <p:tav tm="100000">
                                          <p:val>
                                            <p:strVal val="#ppt_y-.03"/>
                                          </p:val>
                                        </p:tav>
                                      </p:tavLst>
                                    </p:anim>
                                    <p:anim calcmode="lin" valueType="num">
                                      <p:cBhvr>
                                        <p:cTn id="48" dur="100" accel="100000" fill="hold">
                                          <p:stCondLst>
                                            <p:cond delay="898"/>
                                          </p:stCondLst>
                                        </p:cTn>
                                        <p:tgtEl>
                                          <p:spTgt spid="1029">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37" presetClass="entr" presetSubtype="0" fill="hold" grpId="0" nodeType="clickEffect">
                                  <p:stCondLst>
                                    <p:cond delay="0"/>
                                  </p:stCondLst>
                                  <p:childTnLst>
                                    <p:set>
                                      <p:cBhvr>
                                        <p:cTn id="52" dur="1" fill="hold">
                                          <p:stCondLst>
                                            <p:cond delay="0"/>
                                          </p:stCondLst>
                                        </p:cTn>
                                        <p:tgtEl>
                                          <p:spTgt spid="1029">
                                            <p:txEl>
                                              <p:pRg st="7" end="7"/>
                                            </p:txEl>
                                          </p:spTgt>
                                        </p:tgtEl>
                                        <p:attrNameLst>
                                          <p:attrName>style.visibility</p:attrName>
                                        </p:attrNameLst>
                                      </p:cBhvr>
                                      <p:to>
                                        <p:strVal val="visible"/>
                                      </p:to>
                                    </p:set>
                                    <p:animEffect transition="in" filter="fade">
                                      <p:cBhvr>
                                        <p:cTn id="53" dur="1000"/>
                                        <p:tgtEl>
                                          <p:spTgt spid="1029">
                                            <p:txEl>
                                              <p:pRg st="7" end="7"/>
                                            </p:txEl>
                                          </p:spTgt>
                                        </p:tgtEl>
                                      </p:cBhvr>
                                    </p:animEffect>
                                    <p:anim calcmode="lin" valueType="num">
                                      <p:cBhvr>
                                        <p:cTn id="54" dur="1000" fill="hold"/>
                                        <p:tgtEl>
                                          <p:spTgt spid="1029">
                                            <p:txEl>
                                              <p:pRg st="7" end="7"/>
                                            </p:txEl>
                                          </p:spTgt>
                                        </p:tgtEl>
                                        <p:attrNameLst>
                                          <p:attrName>ppt_x</p:attrName>
                                        </p:attrNameLst>
                                      </p:cBhvr>
                                      <p:tavLst>
                                        <p:tav tm="0">
                                          <p:val>
                                            <p:strVal val="#ppt_x"/>
                                          </p:val>
                                        </p:tav>
                                        <p:tav tm="100000">
                                          <p:val>
                                            <p:strVal val="#ppt_x"/>
                                          </p:val>
                                        </p:tav>
                                      </p:tavLst>
                                    </p:anim>
                                    <p:anim calcmode="lin" valueType="num">
                                      <p:cBhvr>
                                        <p:cTn id="55" dur="898" decel="100000" fill="hold"/>
                                        <p:tgtEl>
                                          <p:spTgt spid="1029">
                                            <p:txEl>
                                              <p:pRg st="7" end="7"/>
                                            </p:txEl>
                                          </p:spTgt>
                                        </p:tgtEl>
                                        <p:attrNameLst>
                                          <p:attrName>ppt_y</p:attrName>
                                        </p:attrNameLst>
                                      </p:cBhvr>
                                      <p:tavLst>
                                        <p:tav tm="0">
                                          <p:val>
                                            <p:strVal val="#ppt_y+1"/>
                                          </p:val>
                                        </p:tav>
                                        <p:tav tm="100000">
                                          <p:val>
                                            <p:strVal val="#ppt_y-.03"/>
                                          </p:val>
                                        </p:tav>
                                      </p:tavLst>
                                    </p:anim>
                                    <p:anim calcmode="lin" valueType="num">
                                      <p:cBhvr>
                                        <p:cTn id="56" dur="100" accel="100000" fill="hold">
                                          <p:stCondLst>
                                            <p:cond delay="898"/>
                                          </p:stCondLst>
                                        </p:cTn>
                                        <p:tgtEl>
                                          <p:spTgt spid="1029">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7" presetClass="entr" presetSubtype="0" fill="hold" grpId="0" nodeType="clickEffect">
                                  <p:stCondLst>
                                    <p:cond delay="0"/>
                                  </p:stCondLst>
                                  <p:childTnLst>
                                    <p:set>
                                      <p:cBhvr>
                                        <p:cTn id="60" dur="1" fill="hold">
                                          <p:stCondLst>
                                            <p:cond delay="0"/>
                                          </p:stCondLst>
                                        </p:cTn>
                                        <p:tgtEl>
                                          <p:spTgt spid="1029">
                                            <p:txEl>
                                              <p:pRg st="8" end="8"/>
                                            </p:txEl>
                                          </p:spTgt>
                                        </p:tgtEl>
                                        <p:attrNameLst>
                                          <p:attrName>style.visibility</p:attrName>
                                        </p:attrNameLst>
                                      </p:cBhvr>
                                      <p:to>
                                        <p:strVal val="visible"/>
                                      </p:to>
                                    </p:set>
                                    <p:animEffect transition="in" filter="fade">
                                      <p:cBhvr>
                                        <p:cTn id="61" dur="1000"/>
                                        <p:tgtEl>
                                          <p:spTgt spid="1029">
                                            <p:txEl>
                                              <p:pRg st="8" end="8"/>
                                            </p:txEl>
                                          </p:spTgt>
                                        </p:tgtEl>
                                      </p:cBhvr>
                                    </p:animEffect>
                                    <p:anim calcmode="lin" valueType="num">
                                      <p:cBhvr>
                                        <p:cTn id="62" dur="1000" fill="hold"/>
                                        <p:tgtEl>
                                          <p:spTgt spid="1029">
                                            <p:txEl>
                                              <p:pRg st="8" end="8"/>
                                            </p:txEl>
                                          </p:spTgt>
                                        </p:tgtEl>
                                        <p:attrNameLst>
                                          <p:attrName>ppt_x</p:attrName>
                                        </p:attrNameLst>
                                      </p:cBhvr>
                                      <p:tavLst>
                                        <p:tav tm="0">
                                          <p:val>
                                            <p:strVal val="#ppt_x"/>
                                          </p:val>
                                        </p:tav>
                                        <p:tav tm="100000">
                                          <p:val>
                                            <p:strVal val="#ppt_x"/>
                                          </p:val>
                                        </p:tav>
                                      </p:tavLst>
                                    </p:anim>
                                    <p:anim calcmode="lin" valueType="num">
                                      <p:cBhvr>
                                        <p:cTn id="63" dur="898" decel="100000" fill="hold"/>
                                        <p:tgtEl>
                                          <p:spTgt spid="1029">
                                            <p:txEl>
                                              <p:pRg st="8" end="8"/>
                                            </p:txEl>
                                          </p:spTgt>
                                        </p:tgtEl>
                                        <p:attrNameLst>
                                          <p:attrName>ppt_y</p:attrName>
                                        </p:attrNameLst>
                                      </p:cBhvr>
                                      <p:tavLst>
                                        <p:tav tm="0">
                                          <p:val>
                                            <p:strVal val="#ppt_y+1"/>
                                          </p:val>
                                        </p:tav>
                                        <p:tav tm="100000">
                                          <p:val>
                                            <p:strVal val="#ppt_y-.03"/>
                                          </p:val>
                                        </p:tav>
                                      </p:tavLst>
                                    </p:anim>
                                    <p:anim calcmode="lin" valueType="num">
                                      <p:cBhvr>
                                        <p:cTn id="64" dur="100" accel="100000" fill="hold">
                                          <p:stCondLst>
                                            <p:cond delay="898"/>
                                          </p:stCondLst>
                                        </p:cTn>
                                        <p:tgtEl>
                                          <p:spTgt spid="1029">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1027"/>
                                        </p:tgtEl>
                                        <p:attrNameLst>
                                          <p:attrName>style.visibility</p:attrName>
                                        </p:attrNameLst>
                                      </p:cBhvr>
                                      <p:to>
                                        <p:strVal val="visible"/>
                                      </p:to>
                                    </p:set>
                                    <p:anim calcmode="lin" valueType="num">
                                      <p:cBhvr additive="base">
                                        <p:cTn id="69" dur="500" fill="hold"/>
                                        <p:tgtEl>
                                          <p:spTgt spid="1027"/>
                                        </p:tgtEl>
                                        <p:attrNameLst>
                                          <p:attrName>ppt_x</p:attrName>
                                        </p:attrNameLst>
                                      </p:cBhvr>
                                      <p:tavLst>
                                        <p:tav tm="0">
                                          <p:val>
                                            <p:strVal val="#ppt_x"/>
                                          </p:val>
                                        </p:tav>
                                        <p:tav tm="100000">
                                          <p:val>
                                            <p:strVal val="#ppt_x"/>
                                          </p:val>
                                        </p:tav>
                                      </p:tavLst>
                                    </p:anim>
                                    <p:anim calcmode="lin" valueType="num">
                                      <p:cBhvr additive="base">
                                        <p:cTn id="70"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8"/>
                                        </p:tgtEl>
                                        <p:attrNameLst>
                                          <p:attrName>style.visibility</p:attrName>
                                        </p:attrNameLst>
                                      </p:cBhvr>
                                      <p:to>
                                        <p:strVal val="visible"/>
                                      </p:to>
                                    </p:set>
                                    <p:anim calcmode="lin" valueType="num">
                                      <p:cBhvr additive="base">
                                        <p:cTn id="75" dur="500" fill="hold"/>
                                        <p:tgtEl>
                                          <p:spTgt spid="8"/>
                                        </p:tgtEl>
                                        <p:attrNameLst>
                                          <p:attrName>ppt_x</p:attrName>
                                        </p:attrNameLst>
                                      </p:cBhvr>
                                      <p:tavLst>
                                        <p:tav tm="0">
                                          <p:val>
                                            <p:strVal val="#ppt_x"/>
                                          </p:val>
                                        </p:tav>
                                        <p:tav tm="100000">
                                          <p:val>
                                            <p:strVal val="#ppt_x"/>
                                          </p:val>
                                        </p:tav>
                                      </p:tavLst>
                                    </p:anim>
                                    <p:anim calcmode="lin" valueType="num">
                                      <p:cBhvr additive="base">
                                        <p:cTn id="7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p:bldP spid="1029" grpId="0" build="p" bldLvl="2"/>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 name="Segnaposto numero diapositiva 3"/>
          <p:cNvSpPr>
            <a:spLocks noGrp="1"/>
          </p:cNvSpPr>
          <p:nvPr>
            <p:ph type="sldNum" sz="quarter" idx="12"/>
          </p:nvPr>
        </p:nvSpPr>
        <p:spPr/>
        <p:txBody>
          <a:bodyPr/>
          <a:lstStyle/>
          <a:p>
            <a:pPr>
              <a:defRPr/>
            </a:pPr>
            <a:fld id="{1D3AE1F0-FEA8-45B3-9111-AA11FFA85E44}" type="slidenum">
              <a:rPr lang="it-IT" altLang="en-US"/>
              <a:pPr>
                <a:defRPr/>
              </a:pPr>
              <a:t>19</a:t>
            </a:fld>
            <a:endParaRPr lang="it-IT" altLang="en-US"/>
          </a:p>
        </p:txBody>
      </p:sp>
      <p:sp>
        <p:nvSpPr>
          <p:cNvPr id="24579" name="Rectangle 2"/>
          <p:cNvSpPr>
            <a:spLocks noGrp="1" noChangeArrowheads="1"/>
          </p:cNvSpPr>
          <p:nvPr>
            <p:ph type="title" idx="4294967295"/>
          </p:nvPr>
        </p:nvSpPr>
        <p:spPr>
          <a:xfrm>
            <a:off x="0" y="333375"/>
            <a:ext cx="8229600" cy="576263"/>
          </a:xfrm>
        </p:spPr>
        <p:txBody>
          <a:bodyPr>
            <a:normAutofit fontScale="90000"/>
          </a:bodyPr>
          <a:lstStyle/>
          <a:p>
            <a:pPr eaLnBrk="1" hangingPunct="1"/>
            <a:r>
              <a:rPr lang="it-IT" sz="2400" b="1" u="sng"/>
              <a:t>Il rendimento non è costante nel tempo e dipende da:</a:t>
            </a:r>
            <a:br>
              <a:rPr lang="it-IT" sz="2400" b="1"/>
            </a:br>
            <a:endParaRPr lang="it-IT" sz="2400" b="1"/>
          </a:p>
        </p:txBody>
      </p:sp>
      <p:sp>
        <p:nvSpPr>
          <p:cNvPr id="24580" name="Rectangle 3"/>
          <p:cNvSpPr>
            <a:spLocks noGrp="1" noChangeArrowheads="1"/>
          </p:cNvSpPr>
          <p:nvPr>
            <p:ph type="body" sz="half" idx="4294967295"/>
          </p:nvPr>
        </p:nvSpPr>
        <p:spPr>
          <a:xfrm>
            <a:off x="914400" y="908050"/>
            <a:ext cx="8229600" cy="360363"/>
          </a:xfrm>
        </p:spPr>
        <p:txBody>
          <a:bodyPr/>
          <a:lstStyle/>
          <a:p>
            <a:pPr marL="533400" indent="-533400" eaLnBrk="1" hangingPunct="1">
              <a:lnSpc>
                <a:spcPct val="90000"/>
              </a:lnSpc>
              <a:buFont typeface="Wingdings" pitchFamily="2" charset="2"/>
              <a:buNone/>
            </a:pPr>
            <a:r>
              <a:rPr lang="it-IT" sz="1700" b="1"/>
              <a:t>L’intervallo temporale tra decisione di istruzione e entrata nel MdL</a:t>
            </a:r>
          </a:p>
          <a:p>
            <a:pPr marL="533400" indent="-533400" eaLnBrk="1" hangingPunct="1">
              <a:lnSpc>
                <a:spcPct val="90000"/>
              </a:lnSpc>
              <a:buFont typeface="Wingdings" pitchFamily="2" charset="2"/>
              <a:buNone/>
            </a:pPr>
            <a:endParaRPr lang="it-IT" sz="1700" b="1"/>
          </a:p>
        </p:txBody>
      </p:sp>
      <p:sp>
        <p:nvSpPr>
          <p:cNvPr id="31749" name="AutoShape 6"/>
          <p:cNvSpPr>
            <a:spLocks noChangeAspect="1" noChangeArrowheads="1"/>
          </p:cNvSpPr>
          <p:nvPr/>
        </p:nvSpPr>
        <p:spPr bwMode="auto">
          <a:xfrm>
            <a:off x="1042988" y="1371600"/>
            <a:ext cx="6146800" cy="5486400"/>
          </a:xfrm>
          <a:prstGeom prst="rect">
            <a:avLst/>
          </a:prstGeom>
          <a:noFill/>
          <a:ln w="9525">
            <a:solidFill>
              <a:srgbClr val="00CCFF"/>
            </a:solidFill>
            <a:prstDash val="dashDot"/>
            <a:miter lim="800000"/>
            <a:headEnd/>
            <a:tailEnd/>
          </a:ln>
        </p:spPr>
        <p:txBody>
          <a:bodyPr/>
          <a:lstStyle/>
          <a:p>
            <a:endParaRPr lang="it-IT" b="1"/>
          </a:p>
        </p:txBody>
      </p:sp>
      <p:sp>
        <p:nvSpPr>
          <p:cNvPr id="31750" name="Line 7"/>
          <p:cNvSpPr>
            <a:spLocks noChangeShapeType="1"/>
          </p:cNvSpPr>
          <p:nvPr/>
        </p:nvSpPr>
        <p:spPr bwMode="auto">
          <a:xfrm>
            <a:off x="1535113" y="1714500"/>
            <a:ext cx="0" cy="3657600"/>
          </a:xfrm>
          <a:prstGeom prst="line">
            <a:avLst/>
          </a:prstGeom>
          <a:noFill/>
          <a:ln w="9525">
            <a:solidFill>
              <a:schemeClr val="tx1"/>
            </a:solidFill>
            <a:round/>
            <a:headEnd type="triangle" w="med" len="med"/>
            <a:tailEnd/>
          </a:ln>
        </p:spPr>
        <p:txBody>
          <a:bodyPr/>
          <a:lstStyle/>
          <a:p>
            <a:endParaRPr lang="it-IT"/>
          </a:p>
        </p:txBody>
      </p:sp>
      <p:sp>
        <p:nvSpPr>
          <p:cNvPr id="31751" name="Line 8"/>
          <p:cNvSpPr>
            <a:spLocks noChangeShapeType="1"/>
          </p:cNvSpPr>
          <p:nvPr/>
        </p:nvSpPr>
        <p:spPr bwMode="auto">
          <a:xfrm>
            <a:off x="1550988" y="4186238"/>
            <a:ext cx="5214937" cy="0"/>
          </a:xfrm>
          <a:prstGeom prst="line">
            <a:avLst/>
          </a:prstGeom>
          <a:noFill/>
          <a:ln w="9525">
            <a:solidFill>
              <a:schemeClr val="tx1"/>
            </a:solidFill>
            <a:round/>
            <a:headEnd/>
            <a:tailEnd type="triangle" w="med" len="med"/>
          </a:ln>
        </p:spPr>
        <p:txBody>
          <a:bodyPr/>
          <a:lstStyle/>
          <a:p>
            <a:endParaRPr lang="it-IT"/>
          </a:p>
        </p:txBody>
      </p:sp>
      <p:sp>
        <p:nvSpPr>
          <p:cNvPr id="31752" name="Text Box 9"/>
          <p:cNvSpPr txBox="1">
            <a:spLocks noChangeArrowheads="1"/>
          </p:cNvSpPr>
          <p:nvPr/>
        </p:nvSpPr>
        <p:spPr bwMode="auto">
          <a:xfrm>
            <a:off x="5715000" y="4457700"/>
            <a:ext cx="1420813" cy="228600"/>
          </a:xfrm>
          <a:prstGeom prst="rect">
            <a:avLst/>
          </a:prstGeom>
          <a:solidFill>
            <a:srgbClr val="FFFFFF"/>
          </a:solidFill>
          <a:ln w="9525">
            <a:noFill/>
            <a:miter lim="800000"/>
            <a:headEnd/>
            <a:tailEnd/>
          </a:ln>
        </p:spPr>
        <p:txBody>
          <a:bodyPr/>
          <a:lstStyle/>
          <a:p>
            <a:r>
              <a:rPr lang="it-IT" sz="1200" b="1">
                <a:solidFill>
                  <a:srgbClr val="0000FF"/>
                </a:solidFill>
                <a:latin typeface="Arial" pitchFamily="34" charset="0"/>
              </a:rPr>
              <a:t>Età del lavoratore</a:t>
            </a:r>
            <a:endParaRPr lang="it-IT" b="1">
              <a:solidFill>
                <a:srgbClr val="0000FF"/>
              </a:solidFill>
              <a:latin typeface="Arial" pitchFamily="34" charset="0"/>
            </a:endParaRPr>
          </a:p>
        </p:txBody>
      </p:sp>
      <p:sp>
        <p:nvSpPr>
          <p:cNvPr id="31753" name="Text Box 10"/>
          <p:cNvSpPr txBox="1">
            <a:spLocks noChangeArrowheads="1"/>
          </p:cNvSpPr>
          <p:nvPr/>
        </p:nvSpPr>
        <p:spPr bwMode="auto">
          <a:xfrm>
            <a:off x="1289050" y="4114800"/>
            <a:ext cx="246063" cy="228600"/>
          </a:xfrm>
          <a:prstGeom prst="rect">
            <a:avLst/>
          </a:prstGeom>
          <a:noFill/>
          <a:ln w="9525">
            <a:noFill/>
            <a:miter lim="800000"/>
            <a:headEnd/>
            <a:tailEnd/>
          </a:ln>
        </p:spPr>
        <p:txBody>
          <a:bodyPr/>
          <a:lstStyle/>
          <a:p>
            <a:r>
              <a:rPr lang="it-IT" sz="1200">
                <a:latin typeface="Arial" pitchFamily="34" charset="0"/>
              </a:rPr>
              <a:t>0</a:t>
            </a:r>
            <a:endParaRPr lang="it-IT">
              <a:latin typeface="Arial" pitchFamily="34" charset="0"/>
            </a:endParaRPr>
          </a:p>
        </p:txBody>
      </p:sp>
      <p:sp>
        <p:nvSpPr>
          <p:cNvPr id="31754" name="Text Box 11"/>
          <p:cNvSpPr txBox="1">
            <a:spLocks noChangeArrowheads="1"/>
          </p:cNvSpPr>
          <p:nvPr/>
        </p:nvSpPr>
        <p:spPr bwMode="auto">
          <a:xfrm>
            <a:off x="1331913" y="4221163"/>
            <a:ext cx="4918075" cy="228600"/>
          </a:xfrm>
          <a:prstGeom prst="rect">
            <a:avLst/>
          </a:prstGeom>
          <a:noFill/>
          <a:ln w="9525">
            <a:noFill/>
            <a:miter lim="800000"/>
            <a:headEnd/>
            <a:tailEnd/>
          </a:ln>
        </p:spPr>
        <p:txBody>
          <a:bodyPr/>
          <a:lstStyle/>
          <a:p>
            <a:r>
              <a:rPr lang="it-IT" sz="1200" b="1">
                <a:latin typeface="Arial" pitchFamily="34" charset="0"/>
              </a:rPr>
              <a:t>   15          18	     22			                     65</a:t>
            </a:r>
            <a:endParaRPr lang="it-IT" b="1">
              <a:latin typeface="Arial" pitchFamily="34" charset="0"/>
            </a:endParaRPr>
          </a:p>
        </p:txBody>
      </p:sp>
      <p:sp>
        <p:nvSpPr>
          <p:cNvPr id="31755" name="Line 12"/>
          <p:cNvSpPr>
            <a:spLocks noChangeShapeType="1"/>
          </p:cNvSpPr>
          <p:nvPr/>
        </p:nvSpPr>
        <p:spPr bwMode="auto">
          <a:xfrm>
            <a:off x="1535113" y="4800600"/>
            <a:ext cx="614362" cy="1588"/>
          </a:xfrm>
          <a:prstGeom prst="line">
            <a:avLst/>
          </a:prstGeom>
          <a:noFill/>
          <a:ln w="9525">
            <a:solidFill>
              <a:schemeClr val="tx1"/>
            </a:solidFill>
            <a:round/>
            <a:headEnd/>
            <a:tailEnd/>
          </a:ln>
        </p:spPr>
        <p:txBody>
          <a:bodyPr/>
          <a:lstStyle/>
          <a:p>
            <a:endParaRPr lang="it-IT"/>
          </a:p>
        </p:txBody>
      </p:sp>
      <p:sp>
        <p:nvSpPr>
          <p:cNvPr id="31756" name="Line 13"/>
          <p:cNvSpPr>
            <a:spLocks noChangeShapeType="1"/>
          </p:cNvSpPr>
          <p:nvPr/>
        </p:nvSpPr>
        <p:spPr bwMode="auto">
          <a:xfrm flipV="1">
            <a:off x="2149475" y="3543300"/>
            <a:ext cx="1588" cy="1257300"/>
          </a:xfrm>
          <a:prstGeom prst="line">
            <a:avLst/>
          </a:prstGeom>
          <a:noFill/>
          <a:ln w="9525">
            <a:solidFill>
              <a:schemeClr val="tx1"/>
            </a:solidFill>
            <a:round/>
            <a:headEnd/>
            <a:tailEnd/>
          </a:ln>
        </p:spPr>
        <p:txBody>
          <a:bodyPr/>
          <a:lstStyle/>
          <a:p>
            <a:endParaRPr lang="it-IT"/>
          </a:p>
        </p:txBody>
      </p:sp>
      <p:sp>
        <p:nvSpPr>
          <p:cNvPr id="31757" name="Line 14"/>
          <p:cNvSpPr>
            <a:spLocks noChangeShapeType="1"/>
          </p:cNvSpPr>
          <p:nvPr/>
        </p:nvSpPr>
        <p:spPr bwMode="auto">
          <a:xfrm>
            <a:off x="1535113" y="5257800"/>
            <a:ext cx="1106487" cy="0"/>
          </a:xfrm>
          <a:prstGeom prst="line">
            <a:avLst/>
          </a:prstGeom>
          <a:noFill/>
          <a:ln w="9525">
            <a:solidFill>
              <a:schemeClr val="tx1"/>
            </a:solidFill>
            <a:round/>
            <a:headEnd/>
            <a:tailEnd/>
          </a:ln>
        </p:spPr>
        <p:txBody>
          <a:bodyPr/>
          <a:lstStyle/>
          <a:p>
            <a:endParaRPr lang="it-IT"/>
          </a:p>
        </p:txBody>
      </p:sp>
      <p:sp>
        <p:nvSpPr>
          <p:cNvPr id="31758" name="Line 15"/>
          <p:cNvSpPr>
            <a:spLocks noChangeShapeType="1"/>
          </p:cNvSpPr>
          <p:nvPr/>
        </p:nvSpPr>
        <p:spPr bwMode="auto">
          <a:xfrm flipV="1">
            <a:off x="2641600" y="3314700"/>
            <a:ext cx="0" cy="1943100"/>
          </a:xfrm>
          <a:prstGeom prst="line">
            <a:avLst/>
          </a:prstGeom>
          <a:noFill/>
          <a:ln w="9525">
            <a:solidFill>
              <a:schemeClr val="tx1"/>
            </a:solidFill>
            <a:round/>
            <a:headEnd/>
            <a:tailEnd/>
          </a:ln>
        </p:spPr>
        <p:txBody>
          <a:bodyPr/>
          <a:lstStyle/>
          <a:p>
            <a:endParaRPr lang="it-IT"/>
          </a:p>
        </p:txBody>
      </p:sp>
      <p:sp>
        <p:nvSpPr>
          <p:cNvPr id="31759" name="Line 16"/>
          <p:cNvSpPr>
            <a:spLocks noChangeShapeType="1"/>
          </p:cNvSpPr>
          <p:nvPr/>
        </p:nvSpPr>
        <p:spPr bwMode="auto">
          <a:xfrm flipV="1">
            <a:off x="1903413" y="3886200"/>
            <a:ext cx="1352550" cy="571500"/>
          </a:xfrm>
          <a:prstGeom prst="line">
            <a:avLst/>
          </a:prstGeom>
          <a:noFill/>
          <a:ln w="9525">
            <a:solidFill>
              <a:schemeClr val="tx1"/>
            </a:solidFill>
            <a:round/>
            <a:headEnd type="arrow" w="med" len="med"/>
            <a:tailEnd/>
          </a:ln>
        </p:spPr>
        <p:txBody>
          <a:bodyPr/>
          <a:lstStyle/>
          <a:p>
            <a:endParaRPr lang="it-IT"/>
          </a:p>
        </p:txBody>
      </p:sp>
      <p:sp>
        <p:nvSpPr>
          <p:cNvPr id="31760" name="Line 17"/>
          <p:cNvSpPr>
            <a:spLocks noChangeShapeType="1"/>
          </p:cNvSpPr>
          <p:nvPr/>
        </p:nvSpPr>
        <p:spPr bwMode="auto">
          <a:xfrm flipV="1">
            <a:off x="1781175" y="3886200"/>
            <a:ext cx="1474788" cy="0"/>
          </a:xfrm>
          <a:prstGeom prst="line">
            <a:avLst/>
          </a:prstGeom>
          <a:noFill/>
          <a:ln w="9525">
            <a:solidFill>
              <a:schemeClr val="tx1"/>
            </a:solidFill>
            <a:round/>
            <a:headEnd type="arrow" w="med" len="med"/>
            <a:tailEnd/>
          </a:ln>
        </p:spPr>
        <p:txBody>
          <a:bodyPr/>
          <a:lstStyle/>
          <a:p>
            <a:endParaRPr lang="it-IT"/>
          </a:p>
        </p:txBody>
      </p:sp>
      <p:sp>
        <p:nvSpPr>
          <p:cNvPr id="31761" name="Text Box 18"/>
          <p:cNvSpPr txBox="1">
            <a:spLocks noChangeArrowheads="1"/>
          </p:cNvSpPr>
          <p:nvPr/>
        </p:nvSpPr>
        <p:spPr bwMode="auto">
          <a:xfrm>
            <a:off x="3255963" y="3429000"/>
            <a:ext cx="1352550" cy="685800"/>
          </a:xfrm>
          <a:prstGeom prst="rect">
            <a:avLst/>
          </a:prstGeom>
          <a:noFill/>
          <a:ln w="9525">
            <a:noFill/>
            <a:miter lim="800000"/>
            <a:headEnd/>
            <a:tailEnd/>
          </a:ln>
        </p:spPr>
        <p:txBody>
          <a:bodyPr/>
          <a:lstStyle/>
          <a:p>
            <a:r>
              <a:rPr lang="it-IT" sz="1200" b="1">
                <a:latin typeface="Arial" pitchFamily="34" charset="0"/>
              </a:rPr>
              <a:t>Costi diretti e costi opportunità del 18enne</a:t>
            </a:r>
            <a:endParaRPr lang="it-IT" b="1">
              <a:latin typeface="Arial" pitchFamily="34" charset="0"/>
            </a:endParaRPr>
          </a:p>
        </p:txBody>
      </p:sp>
      <p:sp>
        <p:nvSpPr>
          <p:cNvPr id="31762" name="Text Box 19"/>
          <p:cNvSpPr txBox="1">
            <a:spLocks noChangeArrowheads="1"/>
          </p:cNvSpPr>
          <p:nvPr/>
        </p:nvSpPr>
        <p:spPr bwMode="auto">
          <a:xfrm>
            <a:off x="3379788" y="4457700"/>
            <a:ext cx="1350962" cy="685800"/>
          </a:xfrm>
          <a:prstGeom prst="rect">
            <a:avLst/>
          </a:prstGeom>
          <a:noFill/>
          <a:ln w="9525">
            <a:noFill/>
            <a:miter lim="800000"/>
            <a:headEnd/>
            <a:tailEnd/>
          </a:ln>
        </p:spPr>
        <p:txBody>
          <a:bodyPr/>
          <a:lstStyle/>
          <a:p>
            <a:r>
              <a:rPr lang="it-IT" sz="1200" b="1">
                <a:latin typeface="Arial" pitchFamily="34" charset="0"/>
              </a:rPr>
              <a:t>Costi diretti e costi opportunità del 22enne</a:t>
            </a:r>
            <a:endParaRPr lang="it-IT" b="1">
              <a:latin typeface="Arial" pitchFamily="34" charset="0"/>
            </a:endParaRPr>
          </a:p>
        </p:txBody>
      </p:sp>
      <p:sp>
        <p:nvSpPr>
          <p:cNvPr id="31763" name="Line 20"/>
          <p:cNvSpPr>
            <a:spLocks noChangeShapeType="1"/>
          </p:cNvSpPr>
          <p:nvPr/>
        </p:nvSpPr>
        <p:spPr bwMode="auto">
          <a:xfrm flipH="1">
            <a:off x="2271713" y="4686300"/>
            <a:ext cx="1108075" cy="342900"/>
          </a:xfrm>
          <a:prstGeom prst="line">
            <a:avLst/>
          </a:prstGeom>
          <a:noFill/>
          <a:ln w="9525">
            <a:solidFill>
              <a:schemeClr val="tx1"/>
            </a:solidFill>
            <a:prstDash val="dash"/>
            <a:round/>
            <a:headEnd/>
            <a:tailEnd type="triangle" w="med" len="med"/>
          </a:ln>
        </p:spPr>
        <p:txBody>
          <a:bodyPr/>
          <a:lstStyle/>
          <a:p>
            <a:endParaRPr lang="it-IT"/>
          </a:p>
        </p:txBody>
      </p:sp>
      <p:sp>
        <p:nvSpPr>
          <p:cNvPr id="31764" name="Line 21"/>
          <p:cNvSpPr>
            <a:spLocks noChangeShapeType="1"/>
          </p:cNvSpPr>
          <p:nvPr/>
        </p:nvSpPr>
        <p:spPr bwMode="auto">
          <a:xfrm flipH="1" flipV="1">
            <a:off x="2517775" y="3543300"/>
            <a:ext cx="862013" cy="1143000"/>
          </a:xfrm>
          <a:prstGeom prst="line">
            <a:avLst/>
          </a:prstGeom>
          <a:noFill/>
          <a:ln w="9525">
            <a:solidFill>
              <a:schemeClr val="tx1"/>
            </a:solidFill>
            <a:prstDash val="dash"/>
            <a:round/>
            <a:headEnd/>
            <a:tailEnd type="triangle" w="med" len="med"/>
          </a:ln>
        </p:spPr>
        <p:txBody>
          <a:bodyPr/>
          <a:lstStyle/>
          <a:p>
            <a:endParaRPr lang="it-IT"/>
          </a:p>
        </p:txBody>
      </p:sp>
      <p:sp>
        <p:nvSpPr>
          <p:cNvPr id="31765" name="Text Box 22"/>
          <p:cNvSpPr txBox="1">
            <a:spLocks noChangeArrowheads="1"/>
          </p:cNvSpPr>
          <p:nvPr/>
        </p:nvSpPr>
        <p:spPr bwMode="auto">
          <a:xfrm>
            <a:off x="5837238" y="3086100"/>
            <a:ext cx="1230312" cy="457200"/>
          </a:xfrm>
          <a:prstGeom prst="rect">
            <a:avLst/>
          </a:prstGeom>
          <a:noFill/>
          <a:ln w="9525">
            <a:noFill/>
            <a:miter lim="800000"/>
            <a:headEnd/>
            <a:tailEnd/>
          </a:ln>
        </p:spPr>
        <p:txBody>
          <a:bodyPr/>
          <a:lstStyle/>
          <a:p>
            <a:r>
              <a:rPr lang="it-IT" sz="1200" b="1">
                <a:latin typeface="Arial" pitchFamily="34" charset="0"/>
              </a:rPr>
              <a:t>Flusso redditi 15enne</a:t>
            </a:r>
            <a:endParaRPr lang="it-IT" b="1">
              <a:latin typeface="Arial" pitchFamily="34" charset="0"/>
            </a:endParaRPr>
          </a:p>
        </p:txBody>
      </p:sp>
      <p:sp>
        <p:nvSpPr>
          <p:cNvPr id="31766" name="Text Box 23"/>
          <p:cNvSpPr txBox="1">
            <a:spLocks noChangeArrowheads="1"/>
          </p:cNvSpPr>
          <p:nvPr/>
        </p:nvSpPr>
        <p:spPr bwMode="auto">
          <a:xfrm>
            <a:off x="5961063" y="2400300"/>
            <a:ext cx="1228725" cy="457200"/>
          </a:xfrm>
          <a:prstGeom prst="rect">
            <a:avLst/>
          </a:prstGeom>
          <a:noFill/>
          <a:ln w="9525">
            <a:noFill/>
            <a:miter lim="800000"/>
            <a:headEnd/>
            <a:tailEnd/>
          </a:ln>
        </p:spPr>
        <p:txBody>
          <a:bodyPr/>
          <a:lstStyle/>
          <a:p>
            <a:r>
              <a:rPr lang="it-IT" sz="1200" b="1">
                <a:latin typeface="Arial" pitchFamily="34" charset="0"/>
              </a:rPr>
              <a:t>Flusso redditi 18enne</a:t>
            </a:r>
            <a:endParaRPr lang="it-IT" b="1">
              <a:latin typeface="Arial" pitchFamily="34" charset="0"/>
            </a:endParaRPr>
          </a:p>
        </p:txBody>
      </p:sp>
      <p:sp>
        <p:nvSpPr>
          <p:cNvPr id="31767" name="Text Box 24"/>
          <p:cNvSpPr txBox="1">
            <a:spLocks noChangeArrowheads="1"/>
          </p:cNvSpPr>
          <p:nvPr/>
        </p:nvSpPr>
        <p:spPr bwMode="auto">
          <a:xfrm>
            <a:off x="5837238" y="1371600"/>
            <a:ext cx="1230312" cy="457200"/>
          </a:xfrm>
          <a:prstGeom prst="rect">
            <a:avLst/>
          </a:prstGeom>
          <a:noFill/>
          <a:ln w="9525">
            <a:noFill/>
            <a:miter lim="800000"/>
            <a:headEnd/>
            <a:tailEnd/>
          </a:ln>
        </p:spPr>
        <p:txBody>
          <a:bodyPr/>
          <a:lstStyle/>
          <a:p>
            <a:r>
              <a:rPr lang="it-IT" sz="1200" b="1">
                <a:latin typeface="Arial" pitchFamily="34" charset="0"/>
              </a:rPr>
              <a:t>Flusso redditi 22enne</a:t>
            </a:r>
            <a:endParaRPr lang="it-IT" b="1">
              <a:latin typeface="Arial" pitchFamily="34" charset="0"/>
            </a:endParaRPr>
          </a:p>
        </p:txBody>
      </p:sp>
      <p:sp>
        <p:nvSpPr>
          <p:cNvPr id="31768" name="Text Box 25"/>
          <p:cNvSpPr txBox="1">
            <a:spLocks noChangeArrowheads="1"/>
          </p:cNvSpPr>
          <p:nvPr/>
        </p:nvSpPr>
        <p:spPr bwMode="auto">
          <a:xfrm>
            <a:off x="1165225" y="5829300"/>
            <a:ext cx="5041900" cy="800100"/>
          </a:xfrm>
          <a:prstGeom prst="rect">
            <a:avLst/>
          </a:prstGeom>
          <a:solidFill>
            <a:srgbClr val="FFFFFF"/>
          </a:solidFill>
          <a:ln w="9525">
            <a:solidFill>
              <a:srgbClr val="000000"/>
            </a:solidFill>
            <a:miter lim="800000"/>
            <a:headEnd/>
            <a:tailEnd/>
          </a:ln>
        </p:spPr>
        <p:txBody>
          <a:bodyPr/>
          <a:lstStyle/>
          <a:p>
            <a:r>
              <a:rPr lang="it-IT" sz="1200" b="1" u="sng">
                <a:solidFill>
                  <a:srgbClr val="0000FF"/>
                </a:solidFill>
                <a:latin typeface="Arial" pitchFamily="34" charset="0"/>
              </a:rPr>
              <a:t>Formazione conseguita dal lavoratore</a:t>
            </a:r>
            <a:r>
              <a:rPr lang="it-IT" sz="1200" b="1">
                <a:solidFill>
                  <a:srgbClr val="0000FF"/>
                </a:solidFill>
                <a:latin typeface="Arial" pitchFamily="34" charset="0"/>
              </a:rPr>
              <a:t>:</a:t>
            </a:r>
          </a:p>
          <a:p>
            <a:r>
              <a:rPr lang="it-IT" sz="1200" b="1">
                <a:solidFill>
                  <a:srgbClr val="0000FF"/>
                </a:solidFill>
                <a:latin typeface="Arial" pitchFamily="34" charset="0"/>
              </a:rPr>
              <a:t>15 anni: scuola dell’obbligo</a:t>
            </a:r>
          </a:p>
          <a:p>
            <a:r>
              <a:rPr lang="it-IT" sz="1200" b="1">
                <a:solidFill>
                  <a:srgbClr val="0000FF"/>
                </a:solidFill>
                <a:latin typeface="Arial" pitchFamily="34" charset="0"/>
              </a:rPr>
              <a:t>18 anni maturità</a:t>
            </a:r>
          </a:p>
          <a:p>
            <a:r>
              <a:rPr lang="it-IT" sz="1200" b="1">
                <a:solidFill>
                  <a:srgbClr val="0000FF"/>
                </a:solidFill>
                <a:latin typeface="Arial" pitchFamily="34" charset="0"/>
              </a:rPr>
              <a:t>22 anni laurea</a:t>
            </a:r>
            <a:endParaRPr lang="it-IT" b="1">
              <a:solidFill>
                <a:srgbClr val="0000FF"/>
              </a:solidFill>
              <a:latin typeface="Arial" pitchFamily="34" charset="0"/>
            </a:endParaRPr>
          </a:p>
        </p:txBody>
      </p:sp>
      <p:sp>
        <p:nvSpPr>
          <p:cNvPr id="31769" name="Text Box 26"/>
          <p:cNvSpPr txBox="1">
            <a:spLocks noChangeArrowheads="1"/>
          </p:cNvSpPr>
          <p:nvPr/>
        </p:nvSpPr>
        <p:spPr bwMode="auto">
          <a:xfrm>
            <a:off x="1042988" y="1371600"/>
            <a:ext cx="982662" cy="912813"/>
          </a:xfrm>
          <a:prstGeom prst="rect">
            <a:avLst/>
          </a:prstGeom>
          <a:noFill/>
          <a:ln w="9525">
            <a:noFill/>
            <a:miter lim="800000"/>
            <a:headEnd/>
            <a:tailEnd/>
          </a:ln>
        </p:spPr>
        <p:txBody>
          <a:bodyPr/>
          <a:lstStyle/>
          <a:p>
            <a:r>
              <a:rPr lang="it-IT" sz="1200" b="1">
                <a:latin typeface="Arial" pitchFamily="34" charset="0"/>
              </a:rPr>
              <a:t>Flusso di reddito</a:t>
            </a:r>
            <a:endParaRPr lang="it-IT" b="1">
              <a:latin typeface="Arial" pitchFamily="34" charset="0"/>
            </a:endParaRPr>
          </a:p>
        </p:txBody>
      </p:sp>
      <p:sp>
        <p:nvSpPr>
          <p:cNvPr id="31770" name="Arc 27"/>
          <p:cNvSpPr>
            <a:spLocks/>
          </p:cNvSpPr>
          <p:nvPr/>
        </p:nvSpPr>
        <p:spPr bwMode="auto">
          <a:xfrm rot="10800000" flipV="1">
            <a:off x="2149475" y="2400300"/>
            <a:ext cx="4794250" cy="1144588"/>
          </a:xfrm>
          <a:custGeom>
            <a:avLst/>
            <a:gdLst>
              <a:gd name="T0" fmla="*/ 2147483647 w 21600"/>
              <a:gd name="T1" fmla="*/ 0 h 21569"/>
              <a:gd name="T2" fmla="*/ 2147483647 w 21600"/>
              <a:gd name="T3" fmla="*/ 2147483647 h 21569"/>
              <a:gd name="T4" fmla="*/ 0 w 21600"/>
              <a:gd name="T5" fmla="*/ 2147483647 h 21569"/>
              <a:gd name="T6" fmla="*/ 0 60000 65536"/>
              <a:gd name="T7" fmla="*/ 0 60000 65536"/>
              <a:gd name="T8" fmla="*/ 0 60000 65536"/>
              <a:gd name="T9" fmla="*/ 0 w 21600"/>
              <a:gd name="T10" fmla="*/ 0 h 21569"/>
              <a:gd name="T11" fmla="*/ 21600 w 21600"/>
              <a:gd name="T12" fmla="*/ 21569 h 21569"/>
            </a:gdLst>
            <a:ahLst/>
            <a:cxnLst>
              <a:cxn ang="T6">
                <a:pos x="T0" y="T1"/>
              </a:cxn>
              <a:cxn ang="T7">
                <a:pos x="T2" y="T3"/>
              </a:cxn>
              <a:cxn ang="T8">
                <a:pos x="T4" y="T5"/>
              </a:cxn>
            </a:cxnLst>
            <a:rect l="T9" t="T10" r="T11" b="T12"/>
            <a:pathLst>
              <a:path w="21600" h="21569" fill="none" extrusionOk="0">
                <a:moveTo>
                  <a:pt x="1149" y="-1"/>
                </a:moveTo>
                <a:cubicBezTo>
                  <a:pt x="12615" y="610"/>
                  <a:pt x="21600" y="10086"/>
                  <a:pt x="21600" y="21569"/>
                </a:cubicBezTo>
              </a:path>
              <a:path w="21600" h="21569" stroke="0" extrusionOk="0">
                <a:moveTo>
                  <a:pt x="1149" y="-1"/>
                </a:moveTo>
                <a:cubicBezTo>
                  <a:pt x="12615" y="610"/>
                  <a:pt x="21600" y="10086"/>
                  <a:pt x="21600" y="21569"/>
                </a:cubicBezTo>
                <a:lnTo>
                  <a:pt x="0" y="21569"/>
                </a:lnTo>
                <a:close/>
              </a:path>
            </a:pathLst>
          </a:custGeom>
          <a:noFill/>
          <a:ln w="9525">
            <a:solidFill>
              <a:schemeClr val="tx1"/>
            </a:solidFill>
            <a:round/>
            <a:headEnd/>
            <a:tailEnd/>
          </a:ln>
        </p:spPr>
        <p:txBody>
          <a:bodyPr/>
          <a:lstStyle/>
          <a:p>
            <a:endParaRPr lang="it-IT"/>
          </a:p>
        </p:txBody>
      </p:sp>
      <p:sp>
        <p:nvSpPr>
          <p:cNvPr id="31771" name="Arc 28"/>
          <p:cNvSpPr>
            <a:spLocks/>
          </p:cNvSpPr>
          <p:nvPr/>
        </p:nvSpPr>
        <p:spPr bwMode="auto">
          <a:xfrm rot="10800000" flipV="1">
            <a:off x="1535113" y="3086100"/>
            <a:ext cx="4794250" cy="801688"/>
          </a:xfrm>
          <a:custGeom>
            <a:avLst/>
            <a:gdLst>
              <a:gd name="T0" fmla="*/ 2147483647 w 21600"/>
              <a:gd name="T1" fmla="*/ 0 h 21569"/>
              <a:gd name="T2" fmla="*/ 2147483647 w 21600"/>
              <a:gd name="T3" fmla="*/ 1107531069 h 21569"/>
              <a:gd name="T4" fmla="*/ 0 w 21600"/>
              <a:gd name="T5" fmla="*/ 1107531069 h 21569"/>
              <a:gd name="T6" fmla="*/ 0 60000 65536"/>
              <a:gd name="T7" fmla="*/ 0 60000 65536"/>
              <a:gd name="T8" fmla="*/ 0 60000 65536"/>
              <a:gd name="T9" fmla="*/ 0 w 21600"/>
              <a:gd name="T10" fmla="*/ 0 h 21569"/>
              <a:gd name="T11" fmla="*/ 21600 w 21600"/>
              <a:gd name="T12" fmla="*/ 21569 h 21569"/>
            </a:gdLst>
            <a:ahLst/>
            <a:cxnLst>
              <a:cxn ang="T6">
                <a:pos x="T0" y="T1"/>
              </a:cxn>
              <a:cxn ang="T7">
                <a:pos x="T2" y="T3"/>
              </a:cxn>
              <a:cxn ang="T8">
                <a:pos x="T4" y="T5"/>
              </a:cxn>
            </a:cxnLst>
            <a:rect l="T9" t="T10" r="T11" b="T12"/>
            <a:pathLst>
              <a:path w="21600" h="21569" fill="none" extrusionOk="0">
                <a:moveTo>
                  <a:pt x="1149" y="-1"/>
                </a:moveTo>
                <a:cubicBezTo>
                  <a:pt x="12615" y="610"/>
                  <a:pt x="21600" y="10086"/>
                  <a:pt x="21600" y="21569"/>
                </a:cubicBezTo>
              </a:path>
              <a:path w="21600" h="21569" stroke="0" extrusionOk="0">
                <a:moveTo>
                  <a:pt x="1149" y="-1"/>
                </a:moveTo>
                <a:cubicBezTo>
                  <a:pt x="12615" y="610"/>
                  <a:pt x="21600" y="10086"/>
                  <a:pt x="21600" y="21569"/>
                </a:cubicBezTo>
                <a:lnTo>
                  <a:pt x="0" y="21569"/>
                </a:lnTo>
                <a:close/>
              </a:path>
            </a:pathLst>
          </a:custGeom>
          <a:noFill/>
          <a:ln w="9525">
            <a:solidFill>
              <a:schemeClr val="tx1"/>
            </a:solidFill>
            <a:round/>
            <a:headEnd/>
            <a:tailEnd/>
          </a:ln>
        </p:spPr>
        <p:txBody>
          <a:bodyPr/>
          <a:lstStyle/>
          <a:p>
            <a:endParaRPr lang="it-IT"/>
          </a:p>
        </p:txBody>
      </p:sp>
      <p:sp>
        <p:nvSpPr>
          <p:cNvPr id="31772" name="Arc 29"/>
          <p:cNvSpPr>
            <a:spLocks/>
          </p:cNvSpPr>
          <p:nvPr/>
        </p:nvSpPr>
        <p:spPr bwMode="auto">
          <a:xfrm rot="10800000" flipV="1">
            <a:off x="2641600" y="1943100"/>
            <a:ext cx="4548188" cy="1412875"/>
          </a:xfrm>
          <a:custGeom>
            <a:avLst/>
            <a:gdLst>
              <a:gd name="T0" fmla="*/ 2147483647 w 21600"/>
              <a:gd name="T1" fmla="*/ 0 h 22345"/>
              <a:gd name="T2" fmla="*/ 2147483647 w 21600"/>
              <a:gd name="T3" fmla="*/ 2147483647 h 22345"/>
              <a:gd name="T4" fmla="*/ 0 w 21600"/>
              <a:gd name="T5" fmla="*/ 2147483647 h 22345"/>
              <a:gd name="T6" fmla="*/ 0 60000 65536"/>
              <a:gd name="T7" fmla="*/ 0 60000 65536"/>
              <a:gd name="T8" fmla="*/ 0 60000 65536"/>
              <a:gd name="T9" fmla="*/ 0 w 21600"/>
              <a:gd name="T10" fmla="*/ 0 h 22345"/>
              <a:gd name="T11" fmla="*/ 21600 w 21600"/>
              <a:gd name="T12" fmla="*/ 22345 h 22345"/>
            </a:gdLst>
            <a:ahLst/>
            <a:cxnLst>
              <a:cxn ang="T6">
                <a:pos x="T0" y="T1"/>
              </a:cxn>
              <a:cxn ang="T7">
                <a:pos x="T2" y="T3"/>
              </a:cxn>
              <a:cxn ang="T8">
                <a:pos x="T4" y="T5"/>
              </a:cxn>
            </a:cxnLst>
            <a:rect l="T9" t="T10" r="T11" b="T12"/>
            <a:pathLst>
              <a:path w="21600" h="22345" fill="none" extrusionOk="0">
                <a:moveTo>
                  <a:pt x="4067" y="0"/>
                </a:moveTo>
                <a:cubicBezTo>
                  <a:pt x="14243" y="1951"/>
                  <a:pt x="21600" y="10853"/>
                  <a:pt x="21600" y="21214"/>
                </a:cubicBezTo>
                <a:cubicBezTo>
                  <a:pt x="21600" y="21591"/>
                  <a:pt x="21590" y="21968"/>
                  <a:pt x="21570" y="22345"/>
                </a:cubicBezTo>
              </a:path>
              <a:path w="21600" h="22345" stroke="0" extrusionOk="0">
                <a:moveTo>
                  <a:pt x="4067" y="0"/>
                </a:moveTo>
                <a:cubicBezTo>
                  <a:pt x="14243" y="1951"/>
                  <a:pt x="21600" y="10853"/>
                  <a:pt x="21600" y="21214"/>
                </a:cubicBezTo>
                <a:cubicBezTo>
                  <a:pt x="21600" y="21591"/>
                  <a:pt x="21590" y="21968"/>
                  <a:pt x="21570" y="22345"/>
                </a:cubicBezTo>
                <a:lnTo>
                  <a:pt x="0" y="21214"/>
                </a:lnTo>
                <a:close/>
              </a:path>
            </a:pathLst>
          </a:custGeom>
          <a:noFill/>
          <a:ln w="9525">
            <a:solidFill>
              <a:schemeClr val="tx1"/>
            </a:solidFill>
            <a:round/>
            <a:headEnd/>
            <a:tailEnd/>
          </a:ln>
        </p:spPr>
        <p:txBody>
          <a:bodyPr/>
          <a:lstStyle/>
          <a:p>
            <a:endParaRPr lang="it-IT"/>
          </a:p>
        </p:txBody>
      </p:sp>
    </p:spTree>
    <p:extLst>
      <p:ext uri="{BB962C8B-B14F-4D97-AF65-F5344CB8AC3E}">
        <p14:creationId xmlns:p14="http://schemas.microsoft.com/office/powerpoint/2010/main" val="505553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4579"/>
                                        </p:tgtEl>
                                        <p:attrNameLst>
                                          <p:attrName>style.visibility</p:attrName>
                                        </p:attrNameLst>
                                      </p:cBhvr>
                                      <p:to>
                                        <p:strVal val="visible"/>
                                      </p:to>
                                    </p:set>
                                    <p:animEffect transition="in" filter="fade">
                                      <p:cBhvr>
                                        <p:cTn id="7" dur="1000"/>
                                        <p:tgtEl>
                                          <p:spTgt spid="24579"/>
                                        </p:tgtEl>
                                      </p:cBhvr>
                                    </p:animEffect>
                                    <p:anim calcmode="lin" valueType="num">
                                      <p:cBhvr>
                                        <p:cTn id="8" dur="1000" fill="hold"/>
                                        <p:tgtEl>
                                          <p:spTgt spid="24579"/>
                                        </p:tgtEl>
                                        <p:attrNameLst>
                                          <p:attrName>ppt_x</p:attrName>
                                        </p:attrNameLst>
                                      </p:cBhvr>
                                      <p:tavLst>
                                        <p:tav tm="0">
                                          <p:val>
                                            <p:strVal val="#ppt_x"/>
                                          </p:val>
                                        </p:tav>
                                        <p:tav tm="100000">
                                          <p:val>
                                            <p:strVal val="#ppt_x"/>
                                          </p:val>
                                        </p:tav>
                                      </p:tavLst>
                                    </p:anim>
                                    <p:anim calcmode="lin" valueType="num">
                                      <p:cBhvr>
                                        <p:cTn id="9" dur="898" decel="100000" fill="hold"/>
                                        <p:tgtEl>
                                          <p:spTgt spid="24579"/>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4579"/>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24580">
                                            <p:txEl>
                                              <p:pRg st="0" end="0"/>
                                            </p:txEl>
                                          </p:spTgt>
                                        </p:tgtEl>
                                        <p:attrNameLst>
                                          <p:attrName>style.visibility</p:attrName>
                                        </p:attrNameLst>
                                      </p:cBhvr>
                                      <p:to>
                                        <p:strVal val="visible"/>
                                      </p:to>
                                    </p:set>
                                    <p:animEffect transition="in" filter="fade">
                                      <p:cBhvr>
                                        <p:cTn id="13" dur="1000"/>
                                        <p:tgtEl>
                                          <p:spTgt spid="24580">
                                            <p:txEl>
                                              <p:pRg st="0" end="0"/>
                                            </p:txEl>
                                          </p:spTgt>
                                        </p:tgtEl>
                                      </p:cBhvr>
                                    </p:animEffect>
                                    <p:anim calcmode="lin" valueType="num">
                                      <p:cBhvr>
                                        <p:cTn id="14" dur="1000" fill="hold"/>
                                        <p:tgtEl>
                                          <p:spTgt spid="24580">
                                            <p:txEl>
                                              <p:pRg st="0" end="0"/>
                                            </p:txEl>
                                          </p:spTgt>
                                        </p:tgtEl>
                                        <p:attrNameLst>
                                          <p:attrName>ppt_x</p:attrName>
                                        </p:attrNameLst>
                                      </p:cBhvr>
                                      <p:tavLst>
                                        <p:tav tm="0">
                                          <p:val>
                                            <p:strVal val="#ppt_x"/>
                                          </p:val>
                                        </p:tav>
                                        <p:tav tm="100000">
                                          <p:val>
                                            <p:strVal val="#ppt_x"/>
                                          </p:val>
                                        </p:tav>
                                      </p:tavLst>
                                    </p:anim>
                                    <p:anim calcmode="lin" valueType="num">
                                      <p:cBhvr>
                                        <p:cTn id="15" dur="898" decel="100000" fill="hold"/>
                                        <p:tgtEl>
                                          <p:spTgt spid="24580">
                                            <p:txEl>
                                              <p:pRg st="0" end="0"/>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898"/>
                                          </p:stCondLst>
                                        </p:cTn>
                                        <p:tgtEl>
                                          <p:spTgt spid="24580">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p:bldP spid="24580"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it-IT"/>
              <a:t>Istruzione e ciclo di vita</a:t>
            </a:r>
          </a:p>
        </p:txBody>
      </p:sp>
      <p:sp>
        <p:nvSpPr>
          <p:cNvPr id="8196" name="Rectangle 3"/>
          <p:cNvSpPr>
            <a:spLocks noGrp="1" noChangeArrowheads="1"/>
          </p:cNvSpPr>
          <p:nvPr>
            <p:ph type="body" idx="1"/>
          </p:nvPr>
        </p:nvSpPr>
        <p:spPr/>
        <p:txBody>
          <a:bodyPr/>
          <a:lstStyle/>
          <a:p>
            <a:pPr eaLnBrk="1" hangingPunct="1"/>
            <a:r>
              <a:rPr lang="it-IT" sz="2400"/>
              <a:t>Il ruolo del tempo, dell’eterogeneità nell’offerta di lavoro e/o dell’informazione asimmetrica</a:t>
            </a:r>
          </a:p>
        </p:txBody>
      </p:sp>
      <p:sp>
        <p:nvSpPr>
          <p:cNvPr id="7" name="Rectangle 6"/>
          <p:cNvSpPr>
            <a:spLocks noGrp="1" noChangeArrowheads="1"/>
          </p:cNvSpPr>
          <p:nvPr>
            <p:ph type="sldNum" sz="quarter" idx="12"/>
          </p:nvPr>
        </p:nvSpPr>
        <p:spPr/>
        <p:txBody>
          <a:bodyPr/>
          <a:lstStyle/>
          <a:p>
            <a:pPr>
              <a:defRPr/>
            </a:pPr>
            <a:fld id="{B4627259-D3B8-4333-BFA2-F7DBE95E7C13}" type="slidenum">
              <a:rPr lang="it-IT" altLang="en-US"/>
              <a:pPr>
                <a:defRPr/>
              </a:pPr>
              <a:t>2</a:t>
            </a:fld>
            <a:endParaRPr lang="it-IT" altLang="en-US"/>
          </a:p>
        </p:txBody>
      </p:sp>
      <p:sp>
        <p:nvSpPr>
          <p:cNvPr id="8197" name="Text Box 4"/>
          <p:cNvSpPr txBox="1">
            <a:spLocks noChangeArrowheads="1"/>
          </p:cNvSpPr>
          <p:nvPr/>
        </p:nvSpPr>
        <p:spPr bwMode="auto">
          <a:xfrm>
            <a:off x="838200" y="5410200"/>
            <a:ext cx="7273925" cy="923330"/>
          </a:xfrm>
          <a:prstGeom prst="rect">
            <a:avLst/>
          </a:prstGeom>
          <a:noFill/>
          <a:ln w="28575">
            <a:solidFill>
              <a:srgbClr val="FFFF00"/>
            </a:solidFill>
            <a:miter lim="800000"/>
            <a:headEnd/>
            <a:tailEnd/>
          </a:ln>
        </p:spPr>
        <p:txBody>
          <a:bodyPr>
            <a:spAutoFit/>
          </a:bodyPr>
          <a:lstStyle/>
          <a:p>
            <a:pPr>
              <a:spcBef>
                <a:spcPct val="50000"/>
              </a:spcBef>
            </a:pPr>
            <a:r>
              <a:rPr lang="it-IT" b="1" dirty="0">
                <a:solidFill>
                  <a:srgbClr val="FF0000"/>
                </a:solidFill>
              </a:rPr>
              <a:t>Attenzione, queste diapositive vanno integrate con lo studio del cap.6 del libro di testo Pepi De </a:t>
            </a:r>
            <a:r>
              <a:rPr lang="it-IT" b="1" dirty="0" err="1">
                <a:solidFill>
                  <a:srgbClr val="FF0000"/>
                </a:solidFill>
              </a:rPr>
              <a:t>Caleo</a:t>
            </a:r>
            <a:r>
              <a:rPr lang="it-IT" b="1" dirty="0">
                <a:solidFill>
                  <a:srgbClr val="FF0000"/>
                </a:solidFill>
              </a:rPr>
              <a:t>/</a:t>
            </a:r>
            <a:r>
              <a:rPr lang="it-IT" b="1" dirty="0" err="1">
                <a:solidFill>
                  <a:srgbClr val="FF0000"/>
                </a:solidFill>
              </a:rPr>
              <a:t>Brucchi</a:t>
            </a:r>
            <a:r>
              <a:rPr lang="it-IT" b="1" dirty="0">
                <a:solidFill>
                  <a:srgbClr val="FF0000"/>
                </a:solidFill>
              </a:rPr>
              <a:t> Luchino o cap. 6 </a:t>
            </a:r>
            <a:r>
              <a:rPr lang="it-IT" b="1" dirty="0" err="1">
                <a:solidFill>
                  <a:srgbClr val="FF0000"/>
                </a:solidFill>
              </a:rPr>
              <a:t>Borjas</a:t>
            </a:r>
            <a:r>
              <a:rPr lang="it-IT" b="1" dirty="0">
                <a:solidFill>
                  <a:srgbClr val="FF0000"/>
                </a:solidFill>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76200"/>
            <a:ext cx="7886700" cy="1325563"/>
          </a:xfrm>
        </p:spPr>
        <p:txBody>
          <a:bodyPr>
            <a:normAutofit/>
          </a:bodyPr>
          <a:lstStyle/>
          <a:p>
            <a:r>
              <a:rPr lang="it-IT" dirty="0"/>
              <a:t>… che corrisponde alle analisi empiriche. Nel caso italiano</a:t>
            </a:r>
          </a:p>
        </p:txBody>
      </p:sp>
      <p:sp>
        <p:nvSpPr>
          <p:cNvPr id="6" name="CasellaDiTesto 5"/>
          <p:cNvSpPr txBox="1"/>
          <p:nvPr/>
        </p:nvSpPr>
        <p:spPr>
          <a:xfrm>
            <a:off x="609601" y="6211669"/>
            <a:ext cx="8534400" cy="584775"/>
          </a:xfrm>
          <a:prstGeom prst="rect">
            <a:avLst/>
          </a:prstGeom>
          <a:noFill/>
        </p:spPr>
        <p:txBody>
          <a:bodyPr wrap="square" rtlCol="0">
            <a:spAutoFit/>
          </a:bodyPr>
          <a:lstStyle/>
          <a:p>
            <a:r>
              <a:rPr lang="it-IT" sz="1600" dirty="0"/>
              <a:t>Checchi Daniele (2019) “La scuola come investimento” in Rapporto sulla popolazione. </a:t>
            </a:r>
          </a:p>
          <a:p>
            <a:r>
              <a:rPr lang="it-IT" sz="1600" dirty="0"/>
              <a:t>L’istruzione in Italia, a cura di Gustavo De </a:t>
            </a:r>
            <a:r>
              <a:rPr lang="it-IT" sz="1600" dirty="0" err="1"/>
              <a:t>Santis</a:t>
            </a:r>
            <a:r>
              <a:rPr lang="it-IT" sz="1600" dirty="0"/>
              <a:t>, Elena Pirani e Mariano Porcu, Mulino 2019.</a:t>
            </a:r>
          </a:p>
        </p:txBody>
      </p:sp>
      <p:pic>
        <p:nvPicPr>
          <p:cNvPr id="2" name="Immagine 1"/>
          <p:cNvPicPr>
            <a:picLocks noChangeAspect="1"/>
          </p:cNvPicPr>
          <p:nvPr/>
        </p:nvPicPr>
        <p:blipFill>
          <a:blip r:embed="rId2"/>
          <a:stretch>
            <a:fillRect/>
          </a:stretch>
        </p:blipFill>
        <p:spPr>
          <a:xfrm>
            <a:off x="838200" y="1143000"/>
            <a:ext cx="7315199" cy="5063571"/>
          </a:xfrm>
          <a:prstGeom prst="rect">
            <a:avLst/>
          </a:prstGeom>
        </p:spPr>
      </p:pic>
    </p:spTree>
    <p:extLst>
      <p:ext uri="{BB962C8B-B14F-4D97-AF65-F5344CB8AC3E}">
        <p14:creationId xmlns:p14="http://schemas.microsoft.com/office/powerpoint/2010/main" val="3566911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Titolo 2"/>
          <p:cNvSpPr>
            <a:spLocks noGrp="1"/>
          </p:cNvSpPr>
          <p:nvPr>
            <p:ph type="title"/>
          </p:nvPr>
        </p:nvSpPr>
        <p:spPr/>
        <p:txBody>
          <a:bodyPr>
            <a:normAutofit/>
          </a:bodyPr>
          <a:lstStyle/>
          <a:p>
            <a:r>
              <a:rPr lang="it-IT"/>
              <a:t>Confronto tra profili di guadagno: scelgo la scuola superiore</a:t>
            </a:r>
          </a:p>
        </p:txBody>
      </p:sp>
      <p:sp>
        <p:nvSpPr>
          <p:cNvPr id="2052" name="Segnaposto contenuto 3"/>
          <p:cNvSpPr>
            <a:spLocks noGrp="1"/>
          </p:cNvSpPr>
          <p:nvPr>
            <p:ph idx="1"/>
          </p:nvPr>
        </p:nvSpPr>
        <p:spPr/>
        <p:txBody>
          <a:bodyPr/>
          <a:lstStyle/>
          <a:p>
            <a:r>
              <a:rPr lang="it-IT" sz="2400" dirty="0"/>
              <a:t>Il valore presente del flusso dei guadagni se il lavoratore ha l’istruzione di scuola superiore, entra nel mercato del lavoro a 18 anni e a 65 anni va in pensione è :</a:t>
            </a:r>
          </a:p>
          <a:p>
            <a:endParaRPr lang="it-IT" sz="2400" dirty="0"/>
          </a:p>
          <a:p>
            <a:endParaRPr lang="it-IT" sz="2400" dirty="0"/>
          </a:p>
          <a:p>
            <a:r>
              <a:rPr lang="it-IT" sz="2400" dirty="0"/>
              <a:t> r = valore in % e rappresenta lo sconto che il lavoratore applica ai guadagni futuri attesi.</a:t>
            </a:r>
          </a:p>
          <a:p>
            <a:r>
              <a:rPr lang="it-IT" sz="2400" dirty="0"/>
              <a:t> 47 termini nella somma: uno per ogni anno che passa tra l’età di 18 e i 64 anni.</a:t>
            </a:r>
          </a:p>
          <a:p>
            <a:endParaRPr lang="it-IT" sz="2400" dirty="0"/>
          </a:p>
        </p:txBody>
      </p:sp>
      <p:sp>
        <p:nvSpPr>
          <p:cNvPr id="2" name="Segnaposto numero diapositiva 1"/>
          <p:cNvSpPr>
            <a:spLocks noGrp="1"/>
          </p:cNvSpPr>
          <p:nvPr>
            <p:ph type="sldNum" sz="quarter" idx="12"/>
          </p:nvPr>
        </p:nvSpPr>
        <p:spPr/>
        <p:txBody>
          <a:bodyPr/>
          <a:lstStyle/>
          <a:p>
            <a:pPr>
              <a:defRPr/>
            </a:pPr>
            <a:fld id="{AF753FF0-3367-4B34-98E1-7982836C0E27}" type="slidenum">
              <a:rPr lang="it-IT" altLang="en-US" smtClean="0"/>
              <a:pPr>
                <a:defRPr/>
              </a:pPr>
              <a:t>21</a:t>
            </a:fld>
            <a:endParaRPr lang="it-IT" altLang="en-US"/>
          </a:p>
        </p:txBody>
      </p:sp>
      <p:graphicFrame>
        <p:nvGraphicFramePr>
          <p:cNvPr id="2050" name="Object 3"/>
          <p:cNvGraphicFramePr>
            <a:graphicFrameLocks noChangeAspect="1"/>
          </p:cNvGraphicFramePr>
          <p:nvPr/>
        </p:nvGraphicFramePr>
        <p:xfrm>
          <a:off x="1692275" y="2852738"/>
          <a:ext cx="5353050" cy="795337"/>
        </p:xfrm>
        <a:graphic>
          <a:graphicData uri="http://schemas.openxmlformats.org/presentationml/2006/ole">
            <mc:AlternateContent xmlns:mc="http://schemas.openxmlformats.org/markup-compatibility/2006">
              <mc:Choice xmlns:v="urn:schemas-microsoft-com:vml" Requires="v">
                <p:oleObj spid="_x0000_s3137" name="Equazione" r:id="rId3" imgW="2844800" imgH="419100" progId="Equation.3">
                  <p:embed/>
                </p:oleObj>
              </mc:Choice>
              <mc:Fallback>
                <p:oleObj name="Equazione" r:id="rId3" imgW="28448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2275" y="2852738"/>
                        <a:ext cx="5353050" cy="795337"/>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Tree>
    <p:extLst>
      <p:ext uri="{BB962C8B-B14F-4D97-AF65-F5344CB8AC3E}">
        <p14:creationId xmlns:p14="http://schemas.microsoft.com/office/powerpoint/2010/main" val="3007253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fade">
                                      <p:cBhvr>
                                        <p:cTn id="7" dur="1000"/>
                                        <p:tgtEl>
                                          <p:spTgt spid="2051"/>
                                        </p:tgtEl>
                                      </p:cBhvr>
                                    </p:animEffect>
                                    <p:anim calcmode="lin" valueType="num">
                                      <p:cBhvr>
                                        <p:cTn id="8" dur="1000" fill="hold"/>
                                        <p:tgtEl>
                                          <p:spTgt spid="2051"/>
                                        </p:tgtEl>
                                        <p:attrNameLst>
                                          <p:attrName>ppt_x</p:attrName>
                                        </p:attrNameLst>
                                      </p:cBhvr>
                                      <p:tavLst>
                                        <p:tav tm="0">
                                          <p:val>
                                            <p:strVal val="#ppt_x"/>
                                          </p:val>
                                        </p:tav>
                                        <p:tav tm="100000">
                                          <p:val>
                                            <p:strVal val="#ppt_x"/>
                                          </p:val>
                                        </p:tav>
                                      </p:tavLst>
                                    </p:anim>
                                    <p:anim calcmode="lin" valueType="num">
                                      <p:cBhvr>
                                        <p:cTn id="9" dur="898" decel="100000" fill="hold"/>
                                        <p:tgtEl>
                                          <p:spTgt spid="2051"/>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051"/>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052">
                                            <p:txEl>
                                              <p:pRg st="0" end="0"/>
                                            </p:txEl>
                                          </p:spTgt>
                                        </p:tgtEl>
                                        <p:attrNameLst>
                                          <p:attrName>style.visibility</p:attrName>
                                        </p:attrNameLst>
                                      </p:cBhvr>
                                      <p:to>
                                        <p:strVal val="visible"/>
                                      </p:to>
                                    </p:set>
                                    <p:animEffect transition="in" filter="fade">
                                      <p:cBhvr>
                                        <p:cTn id="15" dur="1000"/>
                                        <p:tgtEl>
                                          <p:spTgt spid="2052">
                                            <p:txEl>
                                              <p:pRg st="0" end="0"/>
                                            </p:txEl>
                                          </p:spTgt>
                                        </p:tgtEl>
                                      </p:cBhvr>
                                    </p:animEffect>
                                    <p:anim calcmode="lin" valueType="num">
                                      <p:cBhvr>
                                        <p:cTn id="16" dur="1000" fill="hold"/>
                                        <p:tgtEl>
                                          <p:spTgt spid="2052">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2052">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2052">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050"/>
                                        </p:tgtEl>
                                        <p:attrNameLst>
                                          <p:attrName>style.visibility</p:attrName>
                                        </p:attrNameLst>
                                      </p:cBhvr>
                                      <p:to>
                                        <p:strVal val="visible"/>
                                      </p:to>
                                    </p:set>
                                    <p:anim calcmode="lin" valueType="num">
                                      <p:cBhvr additive="base">
                                        <p:cTn id="23" dur="500" fill="hold"/>
                                        <p:tgtEl>
                                          <p:spTgt spid="2050"/>
                                        </p:tgtEl>
                                        <p:attrNameLst>
                                          <p:attrName>ppt_x</p:attrName>
                                        </p:attrNameLst>
                                      </p:cBhvr>
                                      <p:tavLst>
                                        <p:tav tm="0">
                                          <p:val>
                                            <p:strVal val="#ppt_x"/>
                                          </p:val>
                                        </p:tav>
                                        <p:tav tm="100000">
                                          <p:val>
                                            <p:strVal val="#ppt_x"/>
                                          </p:val>
                                        </p:tav>
                                      </p:tavLst>
                                    </p:anim>
                                    <p:anim calcmode="lin" valueType="num">
                                      <p:cBhvr additive="base">
                                        <p:cTn id="24"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2052">
                                            <p:txEl>
                                              <p:pRg st="3" end="3"/>
                                            </p:txEl>
                                          </p:spTgt>
                                        </p:tgtEl>
                                        <p:attrNameLst>
                                          <p:attrName>style.visibility</p:attrName>
                                        </p:attrNameLst>
                                      </p:cBhvr>
                                      <p:to>
                                        <p:strVal val="visible"/>
                                      </p:to>
                                    </p:set>
                                    <p:animEffect transition="in" filter="fade">
                                      <p:cBhvr>
                                        <p:cTn id="29" dur="1000"/>
                                        <p:tgtEl>
                                          <p:spTgt spid="2052">
                                            <p:txEl>
                                              <p:pRg st="3" end="3"/>
                                            </p:txEl>
                                          </p:spTgt>
                                        </p:tgtEl>
                                      </p:cBhvr>
                                    </p:animEffect>
                                    <p:anim calcmode="lin" valueType="num">
                                      <p:cBhvr>
                                        <p:cTn id="30" dur="1000" fill="hold"/>
                                        <p:tgtEl>
                                          <p:spTgt spid="2052">
                                            <p:txEl>
                                              <p:pRg st="3" end="3"/>
                                            </p:txEl>
                                          </p:spTgt>
                                        </p:tgtEl>
                                        <p:attrNameLst>
                                          <p:attrName>ppt_x</p:attrName>
                                        </p:attrNameLst>
                                      </p:cBhvr>
                                      <p:tavLst>
                                        <p:tav tm="0">
                                          <p:val>
                                            <p:strVal val="#ppt_x"/>
                                          </p:val>
                                        </p:tav>
                                        <p:tav tm="100000">
                                          <p:val>
                                            <p:strVal val="#ppt_x"/>
                                          </p:val>
                                        </p:tav>
                                      </p:tavLst>
                                    </p:anim>
                                    <p:anim calcmode="lin" valueType="num">
                                      <p:cBhvr>
                                        <p:cTn id="31" dur="898" decel="100000" fill="hold"/>
                                        <p:tgtEl>
                                          <p:spTgt spid="2052">
                                            <p:txEl>
                                              <p:pRg st="3" end="3"/>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898"/>
                                          </p:stCondLst>
                                        </p:cTn>
                                        <p:tgtEl>
                                          <p:spTgt spid="2052">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2052">
                                            <p:txEl>
                                              <p:pRg st="4" end="4"/>
                                            </p:txEl>
                                          </p:spTgt>
                                        </p:tgtEl>
                                        <p:attrNameLst>
                                          <p:attrName>style.visibility</p:attrName>
                                        </p:attrNameLst>
                                      </p:cBhvr>
                                      <p:to>
                                        <p:strVal val="visible"/>
                                      </p:to>
                                    </p:set>
                                    <p:animEffect transition="in" filter="fade">
                                      <p:cBhvr>
                                        <p:cTn id="37" dur="1000"/>
                                        <p:tgtEl>
                                          <p:spTgt spid="2052">
                                            <p:txEl>
                                              <p:pRg st="4" end="4"/>
                                            </p:txEl>
                                          </p:spTgt>
                                        </p:tgtEl>
                                      </p:cBhvr>
                                    </p:animEffect>
                                    <p:anim calcmode="lin" valueType="num">
                                      <p:cBhvr>
                                        <p:cTn id="38" dur="1000" fill="hold"/>
                                        <p:tgtEl>
                                          <p:spTgt spid="2052">
                                            <p:txEl>
                                              <p:pRg st="4" end="4"/>
                                            </p:txEl>
                                          </p:spTgt>
                                        </p:tgtEl>
                                        <p:attrNameLst>
                                          <p:attrName>ppt_x</p:attrName>
                                        </p:attrNameLst>
                                      </p:cBhvr>
                                      <p:tavLst>
                                        <p:tav tm="0">
                                          <p:val>
                                            <p:strVal val="#ppt_x"/>
                                          </p:val>
                                        </p:tav>
                                        <p:tav tm="100000">
                                          <p:val>
                                            <p:strVal val="#ppt_x"/>
                                          </p:val>
                                        </p:tav>
                                      </p:tavLst>
                                    </p:anim>
                                    <p:anim calcmode="lin" valueType="num">
                                      <p:cBhvr>
                                        <p:cTn id="39" dur="898" decel="100000" fill="hold"/>
                                        <p:tgtEl>
                                          <p:spTgt spid="2052">
                                            <p:txEl>
                                              <p:pRg st="4" end="4"/>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898"/>
                                          </p:stCondLst>
                                        </p:cTn>
                                        <p:tgtEl>
                                          <p:spTgt spid="2052">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p:bldP spid="2052" grpId="0" build="p" bldLvl="2"/>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7" name="Titolo 2"/>
          <p:cNvSpPr>
            <a:spLocks noGrp="1"/>
          </p:cNvSpPr>
          <p:nvPr>
            <p:ph type="title"/>
          </p:nvPr>
        </p:nvSpPr>
        <p:spPr/>
        <p:txBody>
          <a:bodyPr>
            <a:normAutofit/>
          </a:bodyPr>
          <a:lstStyle/>
          <a:p>
            <a:r>
              <a:rPr lang="it-IT"/>
              <a:t>Confronto tra profili di guadagno: scelgo l’università</a:t>
            </a:r>
          </a:p>
        </p:txBody>
      </p:sp>
      <p:sp>
        <p:nvSpPr>
          <p:cNvPr id="3075" name="Segnaposto contenuto 2"/>
          <p:cNvSpPr>
            <a:spLocks noGrp="1"/>
          </p:cNvSpPr>
          <p:nvPr>
            <p:ph idx="1"/>
          </p:nvPr>
        </p:nvSpPr>
        <p:spPr/>
        <p:txBody>
          <a:bodyPr>
            <a:normAutofit/>
          </a:bodyPr>
          <a:lstStyle/>
          <a:p>
            <a:r>
              <a:rPr lang="it-IT" sz="2400" dirty="0"/>
              <a:t>Il valore presente del flusso dei guadagni se il lavoratore ottiene un titolo universitario :</a:t>
            </a:r>
          </a:p>
          <a:p>
            <a:endParaRPr lang="it-IT" sz="2400" dirty="0"/>
          </a:p>
          <a:p>
            <a:endParaRPr lang="it-IT" sz="2400" dirty="0"/>
          </a:p>
          <a:p>
            <a:endParaRPr lang="it-IT" sz="2400" dirty="0"/>
          </a:p>
          <a:p>
            <a:r>
              <a:rPr lang="it-IT" sz="2400" dirty="0"/>
              <a:t> i primi 4 termini: il valore presente dei costi diretti dell’istruzione universitaria (qui 4 anni) che fanno diminuire il rendimento complessivo (segno -) </a:t>
            </a:r>
          </a:p>
          <a:p>
            <a:r>
              <a:rPr lang="it-IT" sz="2400" dirty="0"/>
              <a:t> gli altri 43 termini sono il valore presente dei guadagni della vita del periodo post – universitario: i periodi che confronto devono essere gli stessi, cioè 47 anni</a:t>
            </a:r>
          </a:p>
          <a:p>
            <a:endParaRPr lang="it-IT" sz="2400" dirty="0"/>
          </a:p>
        </p:txBody>
      </p:sp>
      <p:sp>
        <p:nvSpPr>
          <p:cNvPr id="4" name="Segnaposto numero diapositiva 3"/>
          <p:cNvSpPr>
            <a:spLocks noGrp="1"/>
          </p:cNvSpPr>
          <p:nvPr>
            <p:ph type="sldNum" sz="quarter" idx="12"/>
          </p:nvPr>
        </p:nvSpPr>
        <p:spPr/>
        <p:txBody>
          <a:bodyPr/>
          <a:lstStyle/>
          <a:p>
            <a:pPr>
              <a:defRPr/>
            </a:pPr>
            <a:fld id="{D5B4712A-4B64-4AA4-A104-F08193B43416}" type="slidenum">
              <a:rPr lang="it-IT" altLang="en-US" smtClean="0"/>
              <a:pPr>
                <a:defRPr/>
              </a:pPr>
              <a:t>22</a:t>
            </a:fld>
            <a:endParaRPr lang="it-IT" altLang="en-US"/>
          </a:p>
        </p:txBody>
      </p:sp>
      <p:graphicFrame>
        <p:nvGraphicFramePr>
          <p:cNvPr id="3074" name="Object 3"/>
          <p:cNvGraphicFramePr>
            <a:graphicFrameLocks noChangeAspect="1"/>
          </p:cNvGraphicFramePr>
          <p:nvPr>
            <p:extLst>
              <p:ext uri="{D42A27DB-BD31-4B8C-83A1-F6EECF244321}">
                <p14:modId xmlns:p14="http://schemas.microsoft.com/office/powerpoint/2010/main" val="3020252602"/>
              </p:ext>
            </p:extLst>
          </p:nvPr>
        </p:nvGraphicFramePr>
        <p:xfrm>
          <a:off x="603250" y="2514600"/>
          <a:ext cx="7791450" cy="1025525"/>
        </p:xfrm>
        <a:graphic>
          <a:graphicData uri="http://schemas.openxmlformats.org/presentationml/2006/ole">
            <mc:AlternateContent xmlns:mc="http://schemas.openxmlformats.org/markup-compatibility/2006">
              <mc:Choice xmlns:v="urn:schemas-microsoft-com:vml" Requires="v">
                <p:oleObj spid="_x0000_s4163" name="Equazione" r:id="rId3" imgW="4508280" imgH="596880" progId="Equation.3">
                  <p:embed/>
                </p:oleObj>
              </mc:Choice>
              <mc:Fallback>
                <p:oleObj name="Equazione" r:id="rId3" imgW="4508280" imgH="596880" progId="Equation.3">
                  <p:embed/>
                  <p:pic>
                    <p:nvPicPr>
                      <p:cNvPr id="0" name=""/>
                      <p:cNvPicPr>
                        <a:picLocks noChangeAspect="1" noChangeArrowheads="1"/>
                      </p:cNvPicPr>
                      <p:nvPr/>
                    </p:nvPicPr>
                    <p:blipFill>
                      <a:blip r:embed="rId4"/>
                      <a:srcRect/>
                      <a:stretch>
                        <a:fillRect/>
                      </a:stretch>
                    </p:blipFill>
                    <p:spPr bwMode="auto">
                      <a:xfrm>
                        <a:off x="603250" y="2514600"/>
                        <a:ext cx="7791450" cy="1025525"/>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Tree>
    <p:extLst>
      <p:ext uri="{BB962C8B-B14F-4D97-AF65-F5344CB8AC3E}">
        <p14:creationId xmlns:p14="http://schemas.microsoft.com/office/powerpoint/2010/main" val="132992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fade">
                                      <p:cBhvr>
                                        <p:cTn id="7" dur="1000"/>
                                        <p:tgtEl>
                                          <p:spTgt spid="3077"/>
                                        </p:tgtEl>
                                      </p:cBhvr>
                                    </p:animEffect>
                                    <p:anim calcmode="lin" valueType="num">
                                      <p:cBhvr>
                                        <p:cTn id="8" dur="1000" fill="hold"/>
                                        <p:tgtEl>
                                          <p:spTgt spid="3077"/>
                                        </p:tgtEl>
                                        <p:attrNameLst>
                                          <p:attrName>ppt_x</p:attrName>
                                        </p:attrNameLst>
                                      </p:cBhvr>
                                      <p:tavLst>
                                        <p:tav tm="0">
                                          <p:val>
                                            <p:strVal val="#ppt_x"/>
                                          </p:val>
                                        </p:tav>
                                        <p:tav tm="100000">
                                          <p:val>
                                            <p:strVal val="#ppt_x"/>
                                          </p:val>
                                        </p:tav>
                                      </p:tavLst>
                                    </p:anim>
                                    <p:anim calcmode="lin" valueType="num">
                                      <p:cBhvr>
                                        <p:cTn id="9" dur="898" decel="100000" fill="hold"/>
                                        <p:tgtEl>
                                          <p:spTgt spid="3077"/>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077"/>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075">
                                            <p:txEl>
                                              <p:pRg st="0" end="0"/>
                                            </p:txEl>
                                          </p:spTgt>
                                        </p:tgtEl>
                                        <p:attrNameLst>
                                          <p:attrName>style.visibility</p:attrName>
                                        </p:attrNameLst>
                                      </p:cBhvr>
                                      <p:to>
                                        <p:strVal val="visible"/>
                                      </p:to>
                                    </p:set>
                                    <p:animEffect transition="in" filter="fade">
                                      <p:cBhvr>
                                        <p:cTn id="15" dur="1000"/>
                                        <p:tgtEl>
                                          <p:spTgt spid="3075">
                                            <p:txEl>
                                              <p:pRg st="0" end="0"/>
                                            </p:txEl>
                                          </p:spTgt>
                                        </p:tgtEl>
                                      </p:cBhvr>
                                    </p:animEffect>
                                    <p:anim calcmode="lin" valueType="num">
                                      <p:cBhvr>
                                        <p:cTn id="16"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3075">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307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074"/>
                                        </p:tgtEl>
                                        <p:attrNameLst>
                                          <p:attrName>style.visibility</p:attrName>
                                        </p:attrNameLst>
                                      </p:cBhvr>
                                      <p:to>
                                        <p:strVal val="visible"/>
                                      </p:to>
                                    </p:set>
                                    <p:anim calcmode="lin" valueType="num">
                                      <p:cBhvr additive="base">
                                        <p:cTn id="23" dur="500" fill="hold"/>
                                        <p:tgtEl>
                                          <p:spTgt spid="3074"/>
                                        </p:tgtEl>
                                        <p:attrNameLst>
                                          <p:attrName>ppt_x</p:attrName>
                                        </p:attrNameLst>
                                      </p:cBhvr>
                                      <p:tavLst>
                                        <p:tav tm="0">
                                          <p:val>
                                            <p:strVal val="#ppt_x"/>
                                          </p:val>
                                        </p:tav>
                                        <p:tav tm="100000">
                                          <p:val>
                                            <p:strVal val="#ppt_x"/>
                                          </p:val>
                                        </p:tav>
                                      </p:tavLst>
                                    </p:anim>
                                    <p:anim calcmode="lin" valueType="num">
                                      <p:cBhvr additive="base">
                                        <p:cTn id="24"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grpId="0" nodeType="clickEffect">
                                  <p:stCondLst>
                                    <p:cond delay="0"/>
                                  </p:stCondLst>
                                  <p:childTnLst>
                                    <p:set>
                                      <p:cBhvr>
                                        <p:cTn id="28" dur="1" fill="hold">
                                          <p:stCondLst>
                                            <p:cond delay="0"/>
                                          </p:stCondLst>
                                        </p:cTn>
                                        <p:tgtEl>
                                          <p:spTgt spid="3075">
                                            <p:txEl>
                                              <p:pRg st="4" end="4"/>
                                            </p:txEl>
                                          </p:spTgt>
                                        </p:tgtEl>
                                        <p:attrNameLst>
                                          <p:attrName>style.visibility</p:attrName>
                                        </p:attrNameLst>
                                      </p:cBhvr>
                                      <p:to>
                                        <p:strVal val="visible"/>
                                      </p:to>
                                    </p:set>
                                    <p:animEffect transition="in" filter="fade">
                                      <p:cBhvr>
                                        <p:cTn id="29" dur="1000"/>
                                        <p:tgtEl>
                                          <p:spTgt spid="3075">
                                            <p:txEl>
                                              <p:pRg st="4" end="4"/>
                                            </p:txEl>
                                          </p:spTgt>
                                        </p:tgtEl>
                                      </p:cBhvr>
                                    </p:animEffect>
                                    <p:anim calcmode="lin" valueType="num">
                                      <p:cBhvr>
                                        <p:cTn id="30"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31" dur="898" decel="100000" fill="hold"/>
                                        <p:tgtEl>
                                          <p:spTgt spid="3075">
                                            <p:txEl>
                                              <p:pRg st="4" end="4"/>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898"/>
                                          </p:stCondLst>
                                        </p:cTn>
                                        <p:tgtEl>
                                          <p:spTgt spid="3075">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7" presetClass="entr" presetSubtype="0" fill="hold" grpId="0" nodeType="clickEffect">
                                  <p:stCondLst>
                                    <p:cond delay="0"/>
                                  </p:stCondLst>
                                  <p:childTnLst>
                                    <p:set>
                                      <p:cBhvr>
                                        <p:cTn id="36" dur="1" fill="hold">
                                          <p:stCondLst>
                                            <p:cond delay="0"/>
                                          </p:stCondLst>
                                        </p:cTn>
                                        <p:tgtEl>
                                          <p:spTgt spid="3075">
                                            <p:txEl>
                                              <p:pRg st="5" end="5"/>
                                            </p:txEl>
                                          </p:spTgt>
                                        </p:tgtEl>
                                        <p:attrNameLst>
                                          <p:attrName>style.visibility</p:attrName>
                                        </p:attrNameLst>
                                      </p:cBhvr>
                                      <p:to>
                                        <p:strVal val="visible"/>
                                      </p:to>
                                    </p:set>
                                    <p:animEffect transition="in" filter="fade">
                                      <p:cBhvr>
                                        <p:cTn id="37" dur="1000"/>
                                        <p:tgtEl>
                                          <p:spTgt spid="3075">
                                            <p:txEl>
                                              <p:pRg st="5" end="5"/>
                                            </p:txEl>
                                          </p:spTgt>
                                        </p:tgtEl>
                                      </p:cBhvr>
                                    </p:animEffect>
                                    <p:anim calcmode="lin" valueType="num">
                                      <p:cBhvr>
                                        <p:cTn id="38" dur="1000" fill="hold"/>
                                        <p:tgtEl>
                                          <p:spTgt spid="3075">
                                            <p:txEl>
                                              <p:pRg st="5" end="5"/>
                                            </p:txEl>
                                          </p:spTgt>
                                        </p:tgtEl>
                                        <p:attrNameLst>
                                          <p:attrName>ppt_x</p:attrName>
                                        </p:attrNameLst>
                                      </p:cBhvr>
                                      <p:tavLst>
                                        <p:tav tm="0">
                                          <p:val>
                                            <p:strVal val="#ppt_x"/>
                                          </p:val>
                                        </p:tav>
                                        <p:tav tm="100000">
                                          <p:val>
                                            <p:strVal val="#ppt_x"/>
                                          </p:val>
                                        </p:tav>
                                      </p:tavLst>
                                    </p:anim>
                                    <p:anim calcmode="lin" valueType="num">
                                      <p:cBhvr>
                                        <p:cTn id="39" dur="898" decel="100000" fill="hold"/>
                                        <p:tgtEl>
                                          <p:spTgt spid="3075">
                                            <p:txEl>
                                              <p:pRg st="5" end="5"/>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898"/>
                                          </p:stCondLst>
                                        </p:cTn>
                                        <p:tgtEl>
                                          <p:spTgt spid="3075">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P spid="3075"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olo 1"/>
          <p:cNvSpPr>
            <a:spLocks noGrp="1"/>
          </p:cNvSpPr>
          <p:nvPr>
            <p:ph type="title"/>
          </p:nvPr>
        </p:nvSpPr>
        <p:spPr>
          <a:xfrm>
            <a:off x="457200" y="152400"/>
            <a:ext cx="8229600" cy="838200"/>
          </a:xfrm>
        </p:spPr>
        <p:txBody>
          <a:bodyPr/>
          <a:lstStyle/>
          <a:p>
            <a:r>
              <a:rPr lang="it-IT" dirty="0"/>
              <a:t>La scelta di istruzione</a:t>
            </a:r>
          </a:p>
        </p:txBody>
      </p:sp>
      <p:sp>
        <p:nvSpPr>
          <p:cNvPr id="32771" name="Segnaposto contenuto 2"/>
          <p:cNvSpPr>
            <a:spLocks noGrp="1"/>
          </p:cNvSpPr>
          <p:nvPr>
            <p:ph idx="1"/>
          </p:nvPr>
        </p:nvSpPr>
        <p:spPr>
          <a:xfrm>
            <a:off x="470567" y="1601470"/>
            <a:ext cx="8229600" cy="4937760"/>
          </a:xfrm>
        </p:spPr>
        <p:txBody>
          <a:bodyPr>
            <a:normAutofit fontScale="92500" lnSpcReduction="10000"/>
          </a:bodyPr>
          <a:lstStyle/>
          <a:p>
            <a:endParaRPr lang="it-IT" sz="2000" dirty="0">
              <a:solidFill>
                <a:srgbClr val="FF0000"/>
              </a:solidFill>
            </a:endParaRPr>
          </a:p>
          <a:p>
            <a:endParaRPr lang="it-IT" sz="2000" dirty="0">
              <a:solidFill>
                <a:srgbClr val="FF0000"/>
              </a:solidFill>
            </a:endParaRPr>
          </a:p>
          <a:p>
            <a:endParaRPr lang="it-IT" sz="2000" dirty="0">
              <a:solidFill>
                <a:srgbClr val="FF0000"/>
              </a:solidFill>
            </a:endParaRPr>
          </a:p>
          <a:p>
            <a:endParaRPr lang="it-IT" sz="2000" dirty="0">
              <a:solidFill>
                <a:srgbClr val="FF0000"/>
              </a:solidFill>
            </a:endParaRPr>
          </a:p>
          <a:p>
            <a:r>
              <a:rPr lang="it-IT" sz="2000" dirty="0">
                <a:solidFill>
                  <a:srgbClr val="FF0000"/>
                </a:solidFill>
              </a:rPr>
              <a:t>r </a:t>
            </a:r>
            <a:r>
              <a:rPr lang="it-IT" sz="2000" dirty="0"/>
              <a:t>determina se si va all’università oppure no: </a:t>
            </a:r>
            <a:r>
              <a:rPr lang="it-IT" sz="2000" u="sng" dirty="0"/>
              <a:t>quanto più alto è il tasso di sconto, tanto meno si investe in istruzione</a:t>
            </a:r>
            <a:r>
              <a:rPr lang="it-IT" sz="2000" dirty="0"/>
              <a:t>.</a:t>
            </a:r>
          </a:p>
          <a:p>
            <a:r>
              <a:rPr lang="it-IT" sz="2000" dirty="0"/>
              <a:t> Chi ha un </a:t>
            </a:r>
            <a:r>
              <a:rPr lang="it-IT" sz="2000" dirty="0">
                <a:solidFill>
                  <a:srgbClr val="FF0000"/>
                </a:solidFill>
              </a:rPr>
              <a:t>alto r </a:t>
            </a:r>
            <a:r>
              <a:rPr lang="it-IT" sz="2000" dirty="0"/>
              <a:t>attribuisce un </a:t>
            </a:r>
            <a:r>
              <a:rPr lang="it-IT" sz="2000" dirty="0">
                <a:solidFill>
                  <a:srgbClr val="FF0000"/>
                </a:solidFill>
              </a:rPr>
              <a:t>valore basso alle future opportunità</a:t>
            </a:r>
            <a:r>
              <a:rPr lang="it-IT" sz="2000" dirty="0"/>
              <a:t>, ovvero sconta “troppo” il reddito futuro =&gt; acquista meno istruzione perché i rendimenti di un investimento in istruzione sono incassati in futuro.</a:t>
            </a:r>
          </a:p>
          <a:p>
            <a:r>
              <a:rPr lang="it-IT" sz="2000" dirty="0"/>
              <a:t>r = % di sconto, esprime quanto ci dispiace rinunciare al consumo oggi per aspettare rendimenti futuri, è la nostra preferenza temporale (sappiamo poco di come si crea). Gli individui sono ≠ per questo trade–off: </a:t>
            </a:r>
          </a:p>
          <a:p>
            <a:r>
              <a:rPr lang="it-IT" sz="2000" dirty="0"/>
              <a:t>se </a:t>
            </a:r>
            <a:r>
              <a:rPr lang="it-IT" sz="2000" i="1" dirty="0" err="1"/>
              <a:t>present</a:t>
            </a:r>
            <a:r>
              <a:rPr lang="it-IT" sz="2000" i="1" dirty="0"/>
              <a:t> – </a:t>
            </a:r>
            <a:r>
              <a:rPr lang="it-IT" sz="2000" i="1" dirty="0" err="1"/>
              <a:t>oriented</a:t>
            </a:r>
            <a:r>
              <a:rPr lang="it-IT" sz="2000" i="1" dirty="0"/>
              <a:t> </a:t>
            </a:r>
            <a:r>
              <a:rPr lang="it-IT" sz="2000" dirty="0"/>
              <a:t>=&gt;  alto r (dispiace molto aspettare il guadagno futuro) =&gt; no istruzione.</a:t>
            </a:r>
          </a:p>
          <a:p>
            <a:r>
              <a:rPr lang="it-IT" sz="2000" dirty="0"/>
              <a:t> es</a:t>
            </a:r>
            <a:r>
              <a:rPr lang="it-IT" sz="2000" dirty="0">
                <a:solidFill>
                  <a:srgbClr val="FF0000"/>
                </a:solidFill>
              </a:rPr>
              <a:t>: le famiglie più povere hanno un r &gt; di famiglie ricche</a:t>
            </a:r>
            <a:r>
              <a:rPr lang="it-IT" sz="2000" dirty="0"/>
              <a:t>, così come quelle meno istruite, quelle che vivono in Paesi con bassi tassi di scolarizzazione, ecc.</a:t>
            </a:r>
          </a:p>
          <a:p>
            <a:endParaRPr lang="it-IT" sz="2000" dirty="0"/>
          </a:p>
        </p:txBody>
      </p:sp>
      <p:sp>
        <p:nvSpPr>
          <p:cNvPr id="4" name="Segnaposto numero diapositiva 3"/>
          <p:cNvSpPr>
            <a:spLocks noGrp="1"/>
          </p:cNvSpPr>
          <p:nvPr>
            <p:ph type="sldNum" sz="quarter" idx="12"/>
          </p:nvPr>
        </p:nvSpPr>
        <p:spPr/>
        <p:txBody>
          <a:bodyPr/>
          <a:lstStyle/>
          <a:p>
            <a:pPr>
              <a:defRPr/>
            </a:pPr>
            <a:fld id="{D973DE24-6A9D-4419-B6D0-D172898E10F6}" type="slidenum">
              <a:rPr lang="it-IT" altLang="en-US" smtClean="0"/>
              <a:pPr>
                <a:defRPr/>
              </a:pPr>
              <a:t>23</a:t>
            </a:fld>
            <a:endParaRPr lang="it-IT" altLang="en-US"/>
          </a:p>
        </p:txBody>
      </p:sp>
      <p:graphicFrame>
        <p:nvGraphicFramePr>
          <p:cNvPr id="5" name="Object 3"/>
          <p:cNvGraphicFramePr>
            <a:graphicFrameLocks noChangeAspect="1"/>
          </p:cNvGraphicFramePr>
          <p:nvPr>
            <p:extLst>
              <p:ext uri="{D42A27DB-BD31-4B8C-83A1-F6EECF244321}">
                <p14:modId xmlns:p14="http://schemas.microsoft.com/office/powerpoint/2010/main" val="3778355010"/>
              </p:ext>
            </p:extLst>
          </p:nvPr>
        </p:nvGraphicFramePr>
        <p:xfrm>
          <a:off x="2286000" y="1143000"/>
          <a:ext cx="5353050" cy="795337"/>
        </p:xfrm>
        <a:graphic>
          <a:graphicData uri="http://schemas.openxmlformats.org/presentationml/2006/ole">
            <mc:AlternateContent xmlns:mc="http://schemas.openxmlformats.org/markup-compatibility/2006">
              <mc:Choice xmlns:v="urn:schemas-microsoft-com:vml" Requires="v">
                <p:oleObj spid="_x0000_s5240" name="Equazione" r:id="rId3" imgW="2844800" imgH="419100" progId="Equation.3">
                  <p:embed/>
                </p:oleObj>
              </mc:Choice>
              <mc:Fallback>
                <p:oleObj name="Equazione" r:id="rId3" imgW="28448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143000"/>
                        <a:ext cx="5353050" cy="795337"/>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graphicFrame>
        <p:nvGraphicFramePr>
          <p:cNvPr id="6" name="Object 3"/>
          <p:cNvGraphicFramePr>
            <a:graphicFrameLocks noChangeAspect="1"/>
          </p:cNvGraphicFramePr>
          <p:nvPr>
            <p:extLst>
              <p:ext uri="{D42A27DB-BD31-4B8C-83A1-F6EECF244321}">
                <p14:modId xmlns:p14="http://schemas.microsoft.com/office/powerpoint/2010/main" val="3191977827"/>
              </p:ext>
            </p:extLst>
          </p:nvPr>
        </p:nvGraphicFramePr>
        <p:xfrm>
          <a:off x="612648" y="1938337"/>
          <a:ext cx="7945438" cy="1025525"/>
        </p:xfrm>
        <a:graphic>
          <a:graphicData uri="http://schemas.openxmlformats.org/presentationml/2006/ole">
            <mc:AlternateContent xmlns:mc="http://schemas.openxmlformats.org/markup-compatibility/2006">
              <mc:Choice xmlns:v="urn:schemas-microsoft-com:vml" Requires="v">
                <p:oleObj spid="_x0000_s5241" name="Equazione" r:id="rId5" imgW="4597400" imgH="596900" progId="Equation.3">
                  <p:embed/>
                </p:oleObj>
              </mc:Choice>
              <mc:Fallback>
                <p:oleObj name="Equazione" r:id="rId5" imgW="4597400" imgH="5969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2648" y="1938337"/>
                        <a:ext cx="7945438" cy="1025525"/>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2" name="Callout 14 1"/>
          <p:cNvSpPr/>
          <p:nvPr/>
        </p:nvSpPr>
        <p:spPr>
          <a:xfrm>
            <a:off x="304800" y="990600"/>
            <a:ext cx="1600200" cy="1066799"/>
          </a:xfrm>
          <a:prstGeom prst="accentBorderCallout2">
            <a:avLst>
              <a:gd name="adj1" fmla="val 18750"/>
              <a:gd name="adj2" fmla="val -8333"/>
              <a:gd name="adj3" fmla="val 18750"/>
              <a:gd name="adj4" fmla="val -16667"/>
              <a:gd name="adj5" fmla="val 117673"/>
              <a:gd name="adj6" fmla="val 1725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Se  </a:t>
            </a:r>
            <a:r>
              <a:rPr lang="it-IT" dirty="0" err="1"/>
              <a:t>VPdip</a:t>
            </a:r>
            <a:r>
              <a:rPr lang="it-IT" dirty="0"/>
              <a:t>&gt;</a:t>
            </a:r>
            <a:r>
              <a:rPr lang="it-IT" dirty="0" err="1"/>
              <a:t>Vpuni</a:t>
            </a:r>
            <a:r>
              <a:rPr lang="it-IT" dirty="0"/>
              <a:t> non scelgo l’università</a:t>
            </a:r>
          </a:p>
        </p:txBody>
      </p:sp>
    </p:spTree>
    <p:extLst>
      <p:ext uri="{BB962C8B-B14F-4D97-AF65-F5344CB8AC3E}">
        <p14:creationId xmlns:p14="http://schemas.microsoft.com/office/powerpoint/2010/main" val="2429317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1"/>
          <p:cNvSpPr txBox="1">
            <a:spLocks noChangeArrowheads="1"/>
          </p:cNvSpPr>
          <p:nvPr/>
        </p:nvSpPr>
        <p:spPr bwMode="auto">
          <a:xfrm>
            <a:off x="6553200" y="6248400"/>
            <a:ext cx="2133600" cy="457200"/>
          </a:xfrm>
          <a:prstGeom prst="rect">
            <a:avLst/>
          </a:prstGeom>
          <a:noFill/>
          <a:ln w="9525">
            <a:noFill/>
            <a:round/>
            <a:headEnd/>
            <a:tailEnd/>
          </a:ln>
        </p:spPr>
        <p:txBody>
          <a:bodyPr lIns="90000" tIns="46800" rIns="90000" bIns="46800"/>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F1C5DE2C-24C7-4946-900C-A9B35D8954A7}" type="slidenum">
              <a:rPr lang="it-IT" sz="1000">
                <a:solidFill>
                  <a:srgbClr val="000000"/>
                </a:solidFill>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24</a:t>
            </a:fld>
            <a:endParaRPr lang="it-IT" sz="1000">
              <a:solidFill>
                <a:srgbClr val="000000"/>
              </a:solidFill>
            </a:endParaRPr>
          </a:p>
        </p:txBody>
      </p:sp>
      <p:sp>
        <p:nvSpPr>
          <p:cNvPr id="34819" name="Text Box 2"/>
          <p:cNvSpPr txBox="1">
            <a:spLocks noChangeArrowheads="1"/>
          </p:cNvSpPr>
          <p:nvPr/>
        </p:nvSpPr>
        <p:spPr bwMode="auto">
          <a:xfrm>
            <a:off x="457200" y="152400"/>
            <a:ext cx="8229600" cy="579438"/>
          </a:xfrm>
          <a:prstGeom prst="rect">
            <a:avLst/>
          </a:prstGeom>
          <a:noFill/>
          <a:ln w="9525">
            <a:noFill/>
            <a:round/>
            <a:headEnd/>
            <a:tailEnd/>
          </a:ln>
        </p:spPr>
        <p:txBody>
          <a:bodyPr anchor="b"/>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3200">
                <a:solidFill>
                  <a:srgbClr val="999900"/>
                </a:solidFill>
                <a:latin typeface="Garamond" pitchFamily="18" charset="0"/>
              </a:rPr>
              <a:t>Il capitale umano – Il modello dell’istruzione</a:t>
            </a:r>
          </a:p>
        </p:txBody>
      </p:sp>
      <p:sp>
        <p:nvSpPr>
          <p:cNvPr id="34820" name="Text Box 3"/>
          <p:cNvSpPr txBox="1">
            <a:spLocks noChangeArrowheads="1"/>
          </p:cNvSpPr>
          <p:nvPr/>
        </p:nvSpPr>
        <p:spPr bwMode="auto">
          <a:xfrm>
            <a:off x="395288" y="838200"/>
            <a:ext cx="8532812" cy="6418263"/>
          </a:xfrm>
          <a:prstGeom prst="rect">
            <a:avLst/>
          </a:prstGeom>
          <a:noFill/>
          <a:ln w="9525">
            <a:noFill/>
            <a:round/>
            <a:headEnd/>
            <a:tailEnd/>
          </a:ln>
        </p:spPr>
        <p:txBody>
          <a:bodyPr/>
          <a:lstStyle/>
          <a:p>
            <a:pPr algn="just">
              <a:spcBef>
                <a:spcPts val="700"/>
              </a:spcBef>
              <a:buClr>
                <a:srgbClr val="666600"/>
              </a:buClr>
              <a:buSzPct val="7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rgbClr val="000000"/>
                </a:solidFill>
                <a:latin typeface="Garamond" pitchFamily="18" charset="0"/>
              </a:rPr>
              <a:t>Le funzioni di valore presente nel ciclo di vita sono collegate al </a:t>
            </a:r>
            <a:r>
              <a:rPr lang="it-IT" sz="2400" b="1" u="sng" dirty="0">
                <a:solidFill>
                  <a:srgbClr val="000000"/>
                </a:solidFill>
                <a:latin typeface="Garamond" pitchFamily="18" charset="0"/>
              </a:rPr>
              <a:t>rendimento degli anni di scuola</a:t>
            </a:r>
            <a:r>
              <a:rPr lang="it-IT" sz="2400" b="1" dirty="0">
                <a:solidFill>
                  <a:srgbClr val="000000"/>
                </a:solidFill>
                <a:latin typeface="Garamond" pitchFamily="18" charset="0"/>
              </a:rPr>
              <a:t>, rappresentabile con: </a:t>
            </a:r>
          </a:p>
          <a:p>
            <a:pPr algn="just">
              <a:spcBef>
                <a:spcPts val="700"/>
              </a:spcBef>
              <a:buClr>
                <a:srgbClr val="666600"/>
              </a:buClr>
              <a:buSzPct val="7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a:solidFill>
                  <a:srgbClr val="000000"/>
                </a:solidFill>
                <a:latin typeface="Garamond" pitchFamily="18" charset="0"/>
              </a:rPr>
              <a:t> una curva salario-istruzione che ha </a:t>
            </a:r>
            <a:r>
              <a:rPr lang="it-IT" sz="2400" b="1" i="1" u="sng" dirty="0">
                <a:solidFill>
                  <a:srgbClr val="0000FF"/>
                </a:solidFill>
                <a:latin typeface="Garamond" pitchFamily="18" charset="0"/>
              </a:rPr>
              <a:t>tre proprietà</a:t>
            </a:r>
            <a:r>
              <a:rPr lang="it-IT" sz="2400" b="1" i="1" u="sng" dirty="0">
                <a:solidFill>
                  <a:srgbClr val="000000"/>
                </a:solidFill>
                <a:latin typeface="Garamond" pitchFamily="18" charset="0"/>
              </a:rPr>
              <a:t>:</a:t>
            </a:r>
          </a:p>
          <a:p>
            <a:pPr algn="just">
              <a:spcBef>
                <a:spcPts val="700"/>
              </a:spcBef>
              <a:buClr>
                <a:srgbClr val="666600"/>
              </a:buClr>
              <a:buSzPct val="7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a:solidFill>
                  <a:srgbClr val="000000"/>
                </a:solidFill>
                <a:latin typeface="Garamond" pitchFamily="18" charset="0"/>
              </a:rPr>
              <a:t> </a:t>
            </a:r>
            <a:r>
              <a:rPr lang="it-IT" sz="2400" b="1" i="1" u="sng" dirty="0">
                <a:solidFill>
                  <a:srgbClr val="000000"/>
                </a:solidFill>
                <a:latin typeface="Garamond" pitchFamily="18" charset="0"/>
              </a:rPr>
              <a:t>è inclinata positivamente</a:t>
            </a:r>
            <a:r>
              <a:rPr lang="it-IT" sz="2400" b="1" dirty="0">
                <a:solidFill>
                  <a:srgbClr val="000000"/>
                </a:solidFill>
                <a:latin typeface="Franklin Gothic Demi" pitchFamily="34" charset="0"/>
              </a:rPr>
              <a:t>: </a:t>
            </a:r>
            <a:r>
              <a:rPr lang="it-IT" sz="2400" b="1" dirty="0">
                <a:solidFill>
                  <a:srgbClr val="000000"/>
                </a:solidFill>
                <a:latin typeface="Garamond" pitchFamily="18" charset="0"/>
              </a:rPr>
              <a:t>i lavoratori che hanno </a:t>
            </a:r>
            <a:r>
              <a:rPr lang="it-IT" sz="2400" b="1" dirty="0">
                <a:solidFill>
                  <a:srgbClr val="000000"/>
                </a:solidFill>
                <a:latin typeface="Franklin Gothic Demi" pitchFamily="34" charset="0"/>
              </a:rPr>
              <a:t>più </a:t>
            </a:r>
            <a:r>
              <a:rPr lang="it-IT" sz="2400" b="1" dirty="0">
                <a:solidFill>
                  <a:srgbClr val="000000"/>
                </a:solidFill>
                <a:latin typeface="Garamond" pitchFamily="18" charset="0"/>
              </a:rPr>
              <a:t>istruzione devono guadagnare di </a:t>
            </a:r>
            <a:r>
              <a:rPr lang="it-IT" sz="2400" b="1" dirty="0">
                <a:solidFill>
                  <a:srgbClr val="000000"/>
                </a:solidFill>
                <a:latin typeface="Franklin Gothic Demi" pitchFamily="34" charset="0"/>
              </a:rPr>
              <a:t>più</a:t>
            </a:r>
            <a:r>
              <a:rPr lang="it-IT" sz="2400" b="1" dirty="0">
                <a:solidFill>
                  <a:srgbClr val="000000"/>
                </a:solidFill>
                <a:latin typeface="Garamond" pitchFamily="18" charset="0"/>
              </a:rPr>
              <a:t> (per attirare gli istruiti, si devono </a:t>
            </a:r>
            <a:r>
              <a:rPr lang="it-IT" sz="2400" b="1" i="1" dirty="0">
                <a:solidFill>
                  <a:srgbClr val="FF0000"/>
                </a:solidFill>
                <a:latin typeface="Garamond" pitchFamily="18" charset="0"/>
              </a:rPr>
              <a:t>compensare dei costi d’istruzione</a:t>
            </a:r>
            <a:r>
              <a:rPr lang="it-IT" sz="2400" b="1" dirty="0">
                <a:solidFill>
                  <a:srgbClr val="000000"/>
                </a:solidFill>
                <a:latin typeface="Garamond" pitchFamily="18" charset="0"/>
              </a:rPr>
              <a:t>);</a:t>
            </a:r>
          </a:p>
          <a:p>
            <a:pPr algn="just">
              <a:spcBef>
                <a:spcPts val="700"/>
              </a:spcBef>
              <a:buClr>
                <a:srgbClr val="666600"/>
              </a:buClr>
              <a:buSzPct val="7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a:solidFill>
                  <a:srgbClr val="000000"/>
                </a:solidFill>
                <a:latin typeface="Garamond" pitchFamily="18" charset="0"/>
              </a:rPr>
              <a:t> </a:t>
            </a:r>
            <a:r>
              <a:rPr lang="it-IT" sz="2400" b="1" i="1" u="sng" dirty="0">
                <a:solidFill>
                  <a:srgbClr val="FF0000"/>
                </a:solidFill>
                <a:latin typeface="Garamond" pitchFamily="18" charset="0"/>
              </a:rPr>
              <a:t>l’inclinazione</a:t>
            </a:r>
            <a:r>
              <a:rPr lang="it-IT" sz="2400" b="1" i="1" dirty="0">
                <a:solidFill>
                  <a:srgbClr val="FF0000"/>
                </a:solidFill>
                <a:latin typeface="Garamond" pitchFamily="18" charset="0"/>
              </a:rPr>
              <a:t> è correlata </a:t>
            </a:r>
            <a:r>
              <a:rPr lang="it-IT" sz="2400" b="1" i="1" dirty="0">
                <a:solidFill>
                  <a:srgbClr val="000000"/>
                </a:solidFill>
                <a:latin typeface="Garamond" pitchFamily="18" charset="0"/>
              </a:rPr>
              <a:t>al </a:t>
            </a:r>
            <a:r>
              <a:rPr lang="it-IT" sz="2400" b="1" i="1" u="sng" dirty="0">
                <a:solidFill>
                  <a:srgbClr val="000000"/>
                </a:solidFill>
                <a:latin typeface="Garamond" pitchFamily="18" charset="0"/>
              </a:rPr>
              <a:t>“</a:t>
            </a:r>
            <a:r>
              <a:rPr lang="it-IT" sz="2400" b="1" i="1" u="sng" dirty="0">
                <a:solidFill>
                  <a:srgbClr val="FF0000"/>
                </a:solidFill>
                <a:latin typeface="Garamond" pitchFamily="18" charset="0"/>
              </a:rPr>
              <a:t>tasso di rendimento</a:t>
            </a:r>
            <a:r>
              <a:rPr lang="it-IT" sz="2400" b="1" i="1" u="sng" dirty="0">
                <a:solidFill>
                  <a:srgbClr val="000000"/>
                </a:solidFill>
                <a:latin typeface="Garamond" pitchFamily="18" charset="0"/>
              </a:rPr>
              <a:t>” della scuola</a:t>
            </a:r>
            <a:r>
              <a:rPr lang="it-IT" sz="2400" b="1" i="1" dirty="0">
                <a:solidFill>
                  <a:srgbClr val="000000"/>
                </a:solidFill>
                <a:latin typeface="Garamond" pitchFamily="18" charset="0"/>
              </a:rPr>
              <a:t>: </a:t>
            </a:r>
            <a:r>
              <a:rPr lang="it-IT" sz="2400" b="1" dirty="0">
                <a:solidFill>
                  <a:srgbClr val="000000"/>
                </a:solidFill>
                <a:latin typeface="Garamond" pitchFamily="18" charset="0"/>
              </a:rPr>
              <a:t>indica </a:t>
            </a:r>
            <a:r>
              <a:rPr lang="it-IT" sz="2400" b="1" dirty="0">
                <a:solidFill>
                  <a:srgbClr val="000000"/>
                </a:solidFill>
                <a:latin typeface="Franklin Gothic Medium" pitchFamily="34" charset="0"/>
              </a:rPr>
              <a:t>di quanto aumenterebbero</a:t>
            </a:r>
            <a:r>
              <a:rPr lang="it-IT" sz="2400" b="1" dirty="0">
                <a:solidFill>
                  <a:srgbClr val="000000"/>
                </a:solidFill>
                <a:latin typeface="Garamond" pitchFamily="18" charset="0"/>
              </a:rPr>
              <a:t> i guadagni di un lavoratore con 1 anno in più di istruzione</a:t>
            </a:r>
            <a:r>
              <a:rPr lang="it-IT" sz="2400" b="1" dirty="0">
                <a:solidFill>
                  <a:srgbClr val="000000"/>
                </a:solidFill>
                <a:latin typeface="Franklin Gothic Demi" pitchFamily="34" charset="0"/>
              </a:rPr>
              <a:t>;</a:t>
            </a:r>
          </a:p>
          <a:p>
            <a:pPr algn="just">
              <a:spcBef>
                <a:spcPts val="700"/>
              </a:spcBef>
              <a:buClr>
                <a:srgbClr val="666600"/>
              </a:buClr>
              <a:buSzPct val="7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a:solidFill>
                  <a:srgbClr val="000000"/>
                </a:solidFill>
                <a:latin typeface="Franklin Gothic Demi" pitchFamily="34" charset="0"/>
              </a:rPr>
              <a:t> </a:t>
            </a:r>
            <a:r>
              <a:rPr lang="it-IT" sz="2400" b="1" i="1" u="sng" dirty="0">
                <a:solidFill>
                  <a:srgbClr val="000000"/>
                </a:solidFill>
                <a:latin typeface="Garamond" pitchFamily="18" charset="0"/>
              </a:rPr>
              <a:t>è concava</a:t>
            </a:r>
            <a:r>
              <a:rPr lang="it-IT" sz="2400" b="1" i="1" dirty="0">
                <a:solidFill>
                  <a:srgbClr val="000000"/>
                </a:solidFill>
                <a:latin typeface="Garamond" pitchFamily="18" charset="0"/>
              </a:rPr>
              <a:t>: </a:t>
            </a:r>
            <a:r>
              <a:rPr lang="it-IT" sz="2400" b="1" dirty="0">
                <a:solidFill>
                  <a:srgbClr val="000000"/>
                </a:solidFill>
                <a:latin typeface="Garamond" pitchFamily="18" charset="0"/>
              </a:rPr>
              <a:t>i</a:t>
            </a:r>
            <a:r>
              <a:rPr lang="it-IT" sz="2400" b="1" i="1" dirty="0">
                <a:solidFill>
                  <a:srgbClr val="000000"/>
                </a:solidFill>
                <a:latin typeface="Garamond" pitchFamily="18" charset="0"/>
              </a:rPr>
              <a:t> </a:t>
            </a:r>
            <a:r>
              <a:rPr lang="it-IT" sz="2400" b="1" i="1" dirty="0">
                <a:solidFill>
                  <a:srgbClr val="000000"/>
                </a:solidFill>
                <a:latin typeface="Franklin Gothic Medium" pitchFamily="34" charset="0"/>
              </a:rPr>
              <a:t>guadagni </a:t>
            </a:r>
            <a:r>
              <a:rPr lang="it-IT" sz="2400" b="1" dirty="0">
                <a:solidFill>
                  <a:srgbClr val="000000"/>
                </a:solidFill>
                <a:latin typeface="Garamond" pitchFamily="18" charset="0"/>
              </a:rPr>
              <a:t>monetari di </a:t>
            </a:r>
            <a:r>
              <a:rPr lang="it-IT" sz="2400" b="1" i="1" dirty="0">
                <a:solidFill>
                  <a:srgbClr val="000000"/>
                </a:solidFill>
                <a:latin typeface="Franklin Gothic Medium" pitchFamily="34" charset="0"/>
              </a:rPr>
              <a:t>ogni anno in più </a:t>
            </a:r>
            <a:r>
              <a:rPr lang="it-IT" sz="2400" b="1" dirty="0">
                <a:solidFill>
                  <a:srgbClr val="000000"/>
                </a:solidFill>
                <a:latin typeface="Garamond" pitchFamily="18" charset="0"/>
              </a:rPr>
              <a:t>d’istruzione </a:t>
            </a:r>
            <a:r>
              <a:rPr lang="it-IT" sz="2400" b="1" dirty="0">
                <a:solidFill>
                  <a:srgbClr val="000000"/>
                </a:solidFill>
                <a:latin typeface="Franklin Gothic Medium" pitchFamily="34" charset="0"/>
              </a:rPr>
              <a:t>diminuiscono</a:t>
            </a:r>
            <a:r>
              <a:rPr lang="it-IT" sz="2400" b="1" dirty="0">
                <a:solidFill>
                  <a:srgbClr val="000000"/>
                </a:solidFill>
                <a:latin typeface="Garamond" pitchFamily="18" charset="0"/>
              </a:rPr>
              <a:t> quando viene acquisita </a:t>
            </a:r>
            <a:r>
              <a:rPr lang="it-IT" sz="2400" b="1" dirty="0">
                <a:solidFill>
                  <a:srgbClr val="000000"/>
                </a:solidFill>
                <a:latin typeface="Franklin Gothic Medium" pitchFamily="34" charset="0"/>
              </a:rPr>
              <a:t>più istruzione</a:t>
            </a:r>
            <a:r>
              <a:rPr lang="it-IT" sz="2400" b="1" i="1" dirty="0">
                <a:solidFill>
                  <a:srgbClr val="000000"/>
                </a:solidFill>
                <a:latin typeface="Garamond" pitchFamily="18" charset="0"/>
              </a:rPr>
              <a:t> (</a:t>
            </a:r>
            <a:r>
              <a:rPr lang="it-IT" sz="2400" b="1" i="1" dirty="0">
                <a:solidFill>
                  <a:srgbClr val="FF0000"/>
                </a:solidFill>
                <a:latin typeface="Garamond" pitchFamily="18" charset="0"/>
              </a:rPr>
              <a:t>legge dei rendimenti decrescenti</a:t>
            </a:r>
            <a:r>
              <a:rPr lang="it-IT" sz="2400" b="1" i="1" dirty="0">
                <a:solidFill>
                  <a:srgbClr val="000000"/>
                </a:solidFill>
                <a:latin typeface="Garamond" pitchFamily="18" charset="0"/>
              </a:rPr>
              <a:t>:</a:t>
            </a:r>
            <a:r>
              <a:rPr lang="it-IT" sz="2400" b="1" dirty="0">
                <a:solidFill>
                  <a:srgbClr val="000000"/>
                </a:solidFill>
                <a:latin typeface="Garamond" pitchFamily="18" charset="0"/>
              </a:rPr>
              <a:t> </a:t>
            </a:r>
            <a:r>
              <a:rPr lang="it-IT" sz="2400" b="1" i="1" dirty="0">
                <a:solidFill>
                  <a:srgbClr val="000000"/>
                </a:solidFill>
                <a:latin typeface="Wingdings" pitchFamily="2" charset="2"/>
              </a:rPr>
              <a:t></a:t>
            </a:r>
            <a:r>
              <a:rPr lang="it-IT" sz="2400" b="1" i="1" dirty="0">
                <a:solidFill>
                  <a:srgbClr val="000000"/>
                </a:solidFill>
                <a:latin typeface="Garamond" pitchFamily="18" charset="0"/>
              </a:rPr>
              <a:t> 1 anno di istruzione =&gt; </a:t>
            </a:r>
            <a:r>
              <a:rPr lang="it-IT" sz="2400" b="1" i="1" dirty="0">
                <a:solidFill>
                  <a:srgbClr val="000000"/>
                </a:solidFill>
                <a:latin typeface="Wingdings" pitchFamily="2" charset="2"/>
              </a:rPr>
              <a:t></a:t>
            </a:r>
            <a:r>
              <a:rPr lang="it-IT" sz="2400" b="1" i="1" dirty="0">
                <a:solidFill>
                  <a:srgbClr val="000000"/>
                </a:solidFill>
                <a:latin typeface="Garamond" pitchFamily="18" charset="0"/>
              </a:rPr>
              <a:t> di conoscenza/guadagno inferiore rispetto ai periodi precedenti)</a:t>
            </a:r>
          </a:p>
          <a:p>
            <a:pPr algn="just">
              <a:spcBef>
                <a:spcPts val="700"/>
              </a:spcBef>
              <a:buSzPct val="7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b="1" i="1" dirty="0">
              <a:solidFill>
                <a:srgbClr val="000000"/>
              </a:solidFill>
              <a:latin typeface="Garamond" pitchFamily="18" charset="0"/>
            </a:endParaRPr>
          </a:p>
        </p:txBody>
      </p:sp>
    </p:spTree>
    <p:extLst>
      <p:ext uri="{BB962C8B-B14F-4D97-AF65-F5344CB8AC3E}">
        <p14:creationId xmlns:p14="http://schemas.microsoft.com/office/powerpoint/2010/main" val="122496861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6553200" y="6248400"/>
            <a:ext cx="2133600" cy="457200"/>
          </a:xfrm>
          <a:prstGeom prst="rect">
            <a:avLst/>
          </a:prstGeom>
          <a:noFill/>
          <a:ln w="9525">
            <a:noFill/>
            <a:round/>
            <a:headEnd/>
            <a:tailEnd/>
          </a:ln>
        </p:spPr>
        <p:txBody>
          <a:bodyPr lIns="90000" tIns="46800" rIns="90000" bIns="46800"/>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3AC85C08-4FA4-4735-A35E-0710B92C7A69}" type="slidenum">
              <a:rPr lang="it-IT" sz="1000">
                <a:solidFill>
                  <a:srgbClr val="000000"/>
                </a:solidFill>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25</a:t>
            </a:fld>
            <a:endParaRPr lang="it-IT" sz="1000">
              <a:solidFill>
                <a:srgbClr val="000000"/>
              </a:solidFill>
            </a:endParaRPr>
          </a:p>
        </p:txBody>
      </p:sp>
      <p:sp>
        <p:nvSpPr>
          <p:cNvPr id="33795" name="Text Box 2"/>
          <p:cNvSpPr txBox="1">
            <a:spLocks noChangeArrowheads="1"/>
          </p:cNvSpPr>
          <p:nvPr/>
        </p:nvSpPr>
        <p:spPr bwMode="auto">
          <a:xfrm>
            <a:off x="457200" y="277813"/>
            <a:ext cx="8229600" cy="1139825"/>
          </a:xfrm>
          <a:prstGeom prst="rect">
            <a:avLst/>
          </a:prstGeom>
          <a:noFill/>
          <a:ln w="9525">
            <a:noFill/>
            <a:round/>
            <a:headEnd/>
            <a:tailEnd/>
          </a:ln>
        </p:spPr>
        <p:txBody>
          <a:bodyPr anchor="b"/>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800" b="1">
              <a:solidFill>
                <a:srgbClr val="999900"/>
              </a:solidFill>
              <a:latin typeface="Garamond" pitchFamily="18" charset="0"/>
            </a:endParaRPr>
          </a:p>
        </p:txBody>
      </p:sp>
      <p:pic>
        <p:nvPicPr>
          <p:cNvPr id="33796" name="Picture 3"/>
          <p:cNvPicPr>
            <a:picLocks noChangeAspect="1" noChangeArrowheads="1"/>
          </p:cNvPicPr>
          <p:nvPr/>
        </p:nvPicPr>
        <p:blipFill>
          <a:blip r:embed="rId3" cstate="print"/>
          <a:srcRect/>
          <a:stretch>
            <a:fillRect/>
          </a:stretch>
        </p:blipFill>
        <p:spPr bwMode="auto">
          <a:xfrm>
            <a:off x="2133600" y="1138989"/>
            <a:ext cx="4876800" cy="4233862"/>
          </a:xfrm>
          <a:prstGeom prst="rect">
            <a:avLst/>
          </a:prstGeom>
          <a:noFill/>
          <a:ln w="9525">
            <a:noFill/>
            <a:round/>
            <a:headEnd/>
            <a:tailEnd/>
          </a:ln>
        </p:spPr>
      </p:pic>
      <p:sp>
        <p:nvSpPr>
          <p:cNvPr id="33797" name="Rectangle 4"/>
          <p:cNvSpPr>
            <a:spLocks noChangeArrowheads="1"/>
          </p:cNvSpPr>
          <p:nvPr/>
        </p:nvSpPr>
        <p:spPr bwMode="auto">
          <a:xfrm>
            <a:off x="76200" y="5372851"/>
            <a:ext cx="8839200" cy="925511"/>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lIns="90000" tIns="46800" rIns="90000" bIns="46800" anchor="ctr">
            <a:spAutoFit/>
          </a:bodyPr>
          <a:lstStyle/>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dirty="0">
                <a:solidFill>
                  <a:srgbClr val="000000"/>
                </a:solidFill>
                <a:latin typeface="Franklin Gothic Demi" pitchFamily="34" charset="0"/>
              </a:rPr>
              <a:t>La curva salario-istruzione dà il reddito annuo che un lavoratore guadagnerebbe se raggiungesse un certo livello di istruzione. Se ottiene un </a:t>
            </a:r>
            <a:r>
              <a:rPr lang="it-IT" i="1" dirty="0">
                <a:solidFill>
                  <a:srgbClr val="000000"/>
                </a:solidFill>
                <a:latin typeface="Franklin Gothic Demi" pitchFamily="34" charset="0"/>
              </a:rPr>
              <a:t>diploma superiore </a:t>
            </a:r>
            <a:r>
              <a:rPr lang="it-IT" dirty="0">
                <a:solidFill>
                  <a:srgbClr val="000000"/>
                </a:solidFill>
                <a:latin typeface="Franklin Gothic Demi" pitchFamily="34" charset="0"/>
              </a:rPr>
              <a:t>guadagna 20.000€ l’anno, se va all’</a:t>
            </a:r>
            <a:r>
              <a:rPr lang="it-IT" i="1" dirty="0">
                <a:solidFill>
                  <a:srgbClr val="000000"/>
                </a:solidFill>
                <a:latin typeface="Franklin Gothic Demi" pitchFamily="34" charset="0"/>
              </a:rPr>
              <a:t>università </a:t>
            </a:r>
            <a:r>
              <a:rPr lang="it-IT" dirty="0">
                <a:solidFill>
                  <a:srgbClr val="000000"/>
                </a:solidFill>
                <a:latin typeface="Franklin Gothic Demi" pitchFamily="34" charset="0"/>
              </a:rPr>
              <a:t>per 1 anno guadagna 23.000€….</a:t>
            </a:r>
          </a:p>
        </p:txBody>
      </p:sp>
      <p:sp>
        <p:nvSpPr>
          <p:cNvPr id="33798" name="Titolo 5"/>
          <p:cNvSpPr>
            <a:spLocks noGrp="1"/>
          </p:cNvSpPr>
          <p:nvPr>
            <p:ph type="title"/>
          </p:nvPr>
        </p:nvSpPr>
        <p:spPr/>
        <p:txBody>
          <a:bodyPr>
            <a:normAutofit/>
          </a:bodyPr>
          <a:lstStyle/>
          <a:p>
            <a:r>
              <a:rPr lang="it-IT" sz="4400" b="1">
                <a:solidFill>
                  <a:srgbClr val="999900"/>
                </a:solidFill>
              </a:rPr>
              <a:t>La curva salario - istruzione</a:t>
            </a:r>
            <a:endParaRPr lang="it-IT"/>
          </a:p>
        </p:txBody>
      </p:sp>
      <p:sp>
        <p:nvSpPr>
          <p:cNvPr id="2" name="CasellaDiTesto 1"/>
          <p:cNvSpPr txBox="1"/>
          <p:nvPr/>
        </p:nvSpPr>
        <p:spPr>
          <a:xfrm>
            <a:off x="6705600" y="1874838"/>
            <a:ext cx="1524000" cy="258532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it-IT" dirty="0"/>
              <a:t>… ricorda la </a:t>
            </a:r>
            <a:r>
              <a:rPr lang="it-IT" b="1" dirty="0"/>
              <a:t>funzione di produzione </a:t>
            </a:r>
            <a:r>
              <a:rPr lang="it-IT" dirty="0"/>
              <a:t>con tassi di rendimento decrescente all’aumentare degli anni di istruzione</a:t>
            </a:r>
            <a:endParaRPr lang="en-US" dirty="0"/>
          </a:p>
        </p:txBody>
      </p:sp>
    </p:spTree>
    <p:extLst>
      <p:ext uri="{BB962C8B-B14F-4D97-AF65-F5344CB8AC3E}">
        <p14:creationId xmlns:p14="http://schemas.microsoft.com/office/powerpoint/2010/main" val="224684840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6553200" y="6248400"/>
            <a:ext cx="2133600" cy="457200"/>
          </a:xfrm>
          <a:prstGeom prst="rect">
            <a:avLst/>
          </a:prstGeom>
          <a:noFill/>
          <a:ln w="9525">
            <a:noFill/>
            <a:round/>
            <a:headEnd/>
            <a:tailEnd/>
          </a:ln>
        </p:spPr>
        <p:txBody>
          <a:bodyPr lIns="90000" tIns="46800" rIns="90000" bIns="46800"/>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3932D969-4911-4A97-9C2D-BA0347F7B7F2}" type="slidenum">
              <a:rPr lang="it-IT" sz="1000">
                <a:solidFill>
                  <a:srgbClr val="000000"/>
                </a:solidFill>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26</a:t>
            </a:fld>
            <a:endParaRPr lang="it-IT" sz="1000">
              <a:solidFill>
                <a:srgbClr val="000000"/>
              </a:solidFill>
            </a:endParaRPr>
          </a:p>
        </p:txBody>
      </p:sp>
      <p:sp>
        <p:nvSpPr>
          <p:cNvPr id="37891" name="Text Box 3"/>
          <p:cNvSpPr txBox="1">
            <a:spLocks noChangeArrowheads="1"/>
          </p:cNvSpPr>
          <p:nvPr/>
        </p:nvSpPr>
        <p:spPr bwMode="auto">
          <a:xfrm>
            <a:off x="395288" y="1700213"/>
            <a:ext cx="8532812" cy="4465637"/>
          </a:xfrm>
          <a:prstGeom prst="rect">
            <a:avLst/>
          </a:prstGeom>
          <a:noFill/>
          <a:ln w="9525">
            <a:noFill/>
            <a:round/>
            <a:headEnd/>
            <a:tailEnd/>
          </a:ln>
        </p:spPr>
        <p:txBody>
          <a:bodyPr/>
          <a:lstStyle/>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i="1" dirty="0">
                <a:solidFill>
                  <a:srgbClr val="000000"/>
                </a:solidFill>
                <a:latin typeface="Garamond" pitchFamily="18" charset="0"/>
              </a:rPr>
              <a:t>L’</a:t>
            </a:r>
            <a:r>
              <a:rPr lang="it-IT" sz="2800" b="1" i="1" u="sng" dirty="0">
                <a:solidFill>
                  <a:srgbClr val="000000"/>
                </a:solidFill>
                <a:latin typeface="Garamond" pitchFamily="18" charset="0"/>
              </a:rPr>
              <a:t>inclinazione</a:t>
            </a:r>
            <a:r>
              <a:rPr lang="it-IT" sz="2800" b="1" i="1" dirty="0">
                <a:solidFill>
                  <a:srgbClr val="000000"/>
                </a:solidFill>
                <a:latin typeface="Garamond" pitchFamily="18" charset="0"/>
              </a:rPr>
              <a:t> della curva salario-istruzione (</a:t>
            </a:r>
            <a:r>
              <a:rPr lang="it-IT" sz="2800" b="1" dirty="0" err="1">
                <a:solidFill>
                  <a:srgbClr val="000000"/>
                </a:solidFill>
                <a:latin typeface="Garamond" pitchFamily="18" charset="0"/>
              </a:rPr>
              <a:t>Δw</a:t>
            </a:r>
            <a:r>
              <a:rPr lang="it-IT" sz="2800" b="1" dirty="0">
                <a:solidFill>
                  <a:srgbClr val="000000"/>
                </a:solidFill>
                <a:latin typeface="Garamond" pitchFamily="18" charset="0"/>
              </a:rPr>
              <a:t>/</a:t>
            </a:r>
            <a:r>
              <a:rPr lang="it-IT" sz="2800" b="1" dirty="0" err="1">
                <a:solidFill>
                  <a:srgbClr val="000000"/>
                </a:solidFill>
                <a:latin typeface="Garamond" pitchFamily="18" charset="0"/>
              </a:rPr>
              <a:t>Δs</a:t>
            </a:r>
            <a:r>
              <a:rPr lang="it-IT" sz="2800" b="1" dirty="0">
                <a:solidFill>
                  <a:srgbClr val="000000"/>
                </a:solidFill>
                <a:latin typeface="Garamond" pitchFamily="18" charset="0"/>
              </a:rPr>
              <a:t>) dice </a:t>
            </a:r>
            <a:r>
              <a:rPr lang="it-IT" sz="2800" b="1" dirty="0">
                <a:solidFill>
                  <a:srgbClr val="000000"/>
                </a:solidFill>
                <a:latin typeface="Franklin Gothic Demi" pitchFamily="34" charset="0"/>
              </a:rPr>
              <a:t>di quanto aumentano i guadagni </a:t>
            </a:r>
            <a:r>
              <a:rPr lang="it-IT" sz="2800" b="1" dirty="0">
                <a:solidFill>
                  <a:srgbClr val="000000"/>
                </a:solidFill>
                <a:latin typeface="Garamond" pitchFamily="18" charset="0"/>
              </a:rPr>
              <a:t>se rimani a scuola </a:t>
            </a:r>
            <a:r>
              <a:rPr lang="it-IT" sz="2800" b="1" dirty="0">
                <a:solidFill>
                  <a:srgbClr val="000000"/>
                </a:solidFill>
                <a:latin typeface="Franklin Gothic Demi" pitchFamily="34" charset="0"/>
              </a:rPr>
              <a:t>un anno in più</a:t>
            </a:r>
            <a:r>
              <a:rPr lang="it-IT" sz="2800" b="1" dirty="0">
                <a:solidFill>
                  <a:srgbClr val="000000"/>
                </a:solidFill>
                <a:latin typeface="Garamond" pitchFamily="18" charset="0"/>
              </a:rPr>
              <a:t> =&gt;</a:t>
            </a:r>
            <a:r>
              <a:rPr lang="it-IT" sz="2800" b="1" dirty="0" err="1">
                <a:solidFill>
                  <a:srgbClr val="000000"/>
                </a:solidFill>
                <a:latin typeface="Garamond" pitchFamily="18" charset="0"/>
              </a:rPr>
              <a:t>hp</a:t>
            </a:r>
            <a:r>
              <a:rPr lang="it-IT" sz="2800" b="1" dirty="0">
                <a:solidFill>
                  <a:srgbClr val="000000"/>
                </a:solidFill>
                <a:latin typeface="Garamond" pitchFamily="18" charset="0"/>
              </a:rPr>
              <a:t>. il primo anno di università </a:t>
            </a:r>
            <a:r>
              <a:rPr lang="it-IT" sz="2800" b="1" dirty="0">
                <a:solidFill>
                  <a:srgbClr val="000000"/>
                </a:solidFill>
                <a:latin typeface="Wingdings" pitchFamily="2" charset="2"/>
              </a:rPr>
              <a:t></a:t>
            </a:r>
            <a:r>
              <a:rPr lang="it-IT" sz="2800" b="1" dirty="0">
                <a:solidFill>
                  <a:srgbClr val="000000"/>
                </a:solidFill>
                <a:latin typeface="Garamond" pitchFamily="18" charset="0"/>
              </a:rPr>
              <a:t>  guadagni annuali nel periodo post - scuola di 3.000€.</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Garamond" pitchFamily="18" charset="0"/>
              </a:rPr>
              <a:t> </a:t>
            </a:r>
            <a:r>
              <a:rPr lang="it-IT" sz="2800" b="1" i="1" dirty="0">
                <a:solidFill>
                  <a:srgbClr val="000000"/>
                </a:solidFill>
                <a:latin typeface="Garamond" pitchFamily="18" charset="0"/>
              </a:rPr>
              <a:t>La</a:t>
            </a:r>
            <a:r>
              <a:rPr lang="it-IT" sz="2800" b="1" i="1" u="sng" dirty="0">
                <a:solidFill>
                  <a:srgbClr val="000000"/>
                </a:solidFill>
                <a:latin typeface="Garamond" pitchFamily="18" charset="0"/>
              </a:rPr>
              <a:t> variazione percentuale </a:t>
            </a:r>
            <a:r>
              <a:rPr lang="it-IT" sz="2800" b="1" i="1" dirty="0">
                <a:solidFill>
                  <a:srgbClr val="000000"/>
                </a:solidFill>
                <a:latin typeface="Garamond" pitchFamily="18" charset="0"/>
              </a:rPr>
              <a:t>dei guadagni di 1 anno in più di istruzione </a:t>
            </a:r>
            <a:r>
              <a:rPr lang="it-IT" sz="2800" b="1" dirty="0">
                <a:solidFill>
                  <a:srgbClr val="000000"/>
                </a:solidFill>
                <a:latin typeface="Garamond" pitchFamily="18" charset="0"/>
              </a:rPr>
              <a:t>è il 15%=(3.000/20.000) x 100): frequentare il primo anno di università frutta al lavoratore un incremento di stipendio del 15%: </a:t>
            </a:r>
            <a:r>
              <a:rPr lang="it-IT" sz="2800" b="1" i="1" u="sng" dirty="0">
                <a:solidFill>
                  <a:srgbClr val="000000"/>
                </a:solidFill>
                <a:latin typeface="Garamond" pitchFamily="18" charset="0"/>
              </a:rPr>
              <a:t>tasso marginale di rendimento dell’istruzione</a:t>
            </a:r>
            <a:r>
              <a:rPr lang="it-IT" sz="2800" b="1" dirty="0">
                <a:solidFill>
                  <a:srgbClr val="000000"/>
                </a:solidFill>
                <a:latin typeface="Garamond" pitchFamily="18" charset="0"/>
              </a:rPr>
              <a:t> </a:t>
            </a:r>
          </a:p>
        </p:txBody>
      </p:sp>
      <p:sp>
        <p:nvSpPr>
          <p:cNvPr id="37892" name="Titolo 4"/>
          <p:cNvSpPr>
            <a:spLocks noGrp="1"/>
          </p:cNvSpPr>
          <p:nvPr>
            <p:ph type="title"/>
          </p:nvPr>
        </p:nvSpPr>
        <p:spPr/>
        <p:txBody>
          <a:bodyPr>
            <a:normAutofit/>
          </a:bodyPr>
          <a:lstStyle/>
          <a:p>
            <a:r>
              <a:rPr lang="it-IT" sz="4000" b="1" dirty="0"/>
              <a:t>Il tasso marginale di rendimento dell’istruzione</a:t>
            </a:r>
          </a:p>
        </p:txBody>
      </p:sp>
    </p:spTree>
    <p:extLst>
      <p:ext uri="{BB962C8B-B14F-4D97-AF65-F5344CB8AC3E}">
        <p14:creationId xmlns:p14="http://schemas.microsoft.com/office/powerpoint/2010/main" val="7173192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6553200" y="6248400"/>
            <a:ext cx="2133600" cy="457200"/>
          </a:xfrm>
          <a:prstGeom prst="rect">
            <a:avLst/>
          </a:prstGeom>
          <a:noFill/>
          <a:ln w="9525">
            <a:noFill/>
            <a:round/>
            <a:headEnd/>
            <a:tailEnd/>
          </a:ln>
        </p:spPr>
        <p:txBody>
          <a:bodyPr lIns="90000" tIns="46800" rIns="90000" bIns="46800"/>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48DE6DC-2789-4A60-9022-A3AC1BE3F831}" type="slidenum">
              <a:rPr lang="it-IT" sz="1000">
                <a:solidFill>
                  <a:srgbClr val="000000"/>
                </a:solidFill>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27</a:t>
            </a:fld>
            <a:endParaRPr lang="it-IT" sz="1000">
              <a:solidFill>
                <a:srgbClr val="000000"/>
              </a:solidFill>
            </a:endParaRPr>
          </a:p>
        </p:txBody>
      </p:sp>
      <p:sp>
        <p:nvSpPr>
          <p:cNvPr id="38915" name="Text Box 3"/>
          <p:cNvSpPr txBox="1">
            <a:spLocks noChangeArrowheads="1"/>
          </p:cNvSpPr>
          <p:nvPr/>
        </p:nvSpPr>
        <p:spPr bwMode="auto">
          <a:xfrm>
            <a:off x="381000" y="1371600"/>
            <a:ext cx="8532813" cy="5535613"/>
          </a:xfrm>
          <a:prstGeom prst="rect">
            <a:avLst/>
          </a:prstGeom>
          <a:noFill/>
          <a:ln w="9525">
            <a:noFill/>
            <a:round/>
            <a:headEnd/>
            <a:tailEnd/>
          </a:ln>
        </p:spPr>
        <p:txBody>
          <a:bodyPr/>
          <a:lstStyle/>
          <a:p>
            <a:pPr algn="just">
              <a:spcBef>
                <a:spcPts val="700"/>
              </a:spcBef>
              <a:buClr>
                <a:srgbClr val="666600"/>
              </a:buClr>
              <a:buSzPct val="75000"/>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rgbClr val="000000"/>
                </a:solidFill>
                <a:latin typeface="Garamond" pitchFamily="18" charset="0"/>
              </a:rPr>
              <a:t> </a:t>
            </a:r>
            <a:r>
              <a:rPr lang="it-IT" sz="2400" b="1" i="1" dirty="0">
                <a:solidFill>
                  <a:srgbClr val="000000"/>
                </a:solidFill>
                <a:latin typeface="Garamond" pitchFamily="18" charset="0"/>
              </a:rPr>
              <a:t>La curva salario-istruzione è concava =&gt; il </a:t>
            </a:r>
            <a:r>
              <a:rPr lang="it-IT" sz="2400" b="1" i="1" u="sng" dirty="0">
                <a:solidFill>
                  <a:srgbClr val="000000"/>
                </a:solidFill>
                <a:latin typeface="Garamond" pitchFamily="18" charset="0"/>
              </a:rPr>
              <a:t>tasso marginale di rendimento deve diminuire </a:t>
            </a:r>
            <a:r>
              <a:rPr lang="it-IT" sz="2400" b="1" i="1" dirty="0">
                <a:solidFill>
                  <a:srgbClr val="000000"/>
                </a:solidFill>
                <a:latin typeface="Garamond" pitchFamily="18" charset="0"/>
              </a:rPr>
              <a:t>quando si investe in più istruzione:</a:t>
            </a:r>
          </a:p>
          <a:p>
            <a:pPr algn="just">
              <a:spcBef>
                <a:spcPts val="700"/>
              </a:spcBef>
              <a:buClr>
                <a:srgbClr val="666600"/>
              </a:buClr>
              <a:buSzPct val="75000"/>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rgbClr val="000000"/>
                </a:solidFill>
                <a:latin typeface="Garamond" pitchFamily="18" charset="0"/>
              </a:rPr>
              <a:t> il </a:t>
            </a:r>
            <a:r>
              <a:rPr lang="it-IT" sz="2400" b="1" i="1" dirty="0">
                <a:solidFill>
                  <a:srgbClr val="000000"/>
                </a:solidFill>
                <a:latin typeface="Garamond" pitchFamily="18" charset="0"/>
              </a:rPr>
              <a:t>tasso marginale di rendimento </a:t>
            </a:r>
            <a:r>
              <a:rPr lang="it-IT" sz="2400" b="1" dirty="0">
                <a:solidFill>
                  <a:srgbClr val="000000"/>
                </a:solidFill>
                <a:latin typeface="Garamond" pitchFamily="18" charset="0"/>
              </a:rPr>
              <a:t>del </a:t>
            </a:r>
            <a:r>
              <a:rPr lang="it-IT" sz="2400" b="1" dirty="0">
                <a:solidFill>
                  <a:srgbClr val="000000"/>
                </a:solidFill>
                <a:latin typeface="Franklin Gothic Medium" pitchFamily="34" charset="0"/>
              </a:rPr>
              <a:t>secondo anno </a:t>
            </a:r>
            <a:r>
              <a:rPr lang="it-IT" sz="2400" b="1" dirty="0">
                <a:solidFill>
                  <a:srgbClr val="000000"/>
                </a:solidFill>
                <a:latin typeface="Garamond" pitchFamily="18" charset="0"/>
              </a:rPr>
              <a:t>di università è solo dell’8,7% (un rendimento di 2.000€ di un investimento di 23.000€) =&gt; ogni anno di istruzione in più dà un </a:t>
            </a:r>
            <a:r>
              <a:rPr lang="it-IT" sz="2400" b="1" dirty="0">
                <a:solidFill>
                  <a:srgbClr val="000000"/>
                </a:solidFill>
                <a:latin typeface="Franklin Gothic Medium" pitchFamily="34" charset="0"/>
              </a:rPr>
              <a:t>incremento minore di salario </a:t>
            </a:r>
            <a:r>
              <a:rPr lang="it-IT" sz="2400" b="1" dirty="0">
                <a:solidFill>
                  <a:srgbClr val="000000"/>
                </a:solidFill>
                <a:latin typeface="Garamond" pitchFamily="18" charset="0"/>
              </a:rPr>
              <a:t>e rimanere a scuola </a:t>
            </a:r>
            <a:r>
              <a:rPr lang="it-IT" sz="2400" b="1" dirty="0">
                <a:solidFill>
                  <a:srgbClr val="000000"/>
                </a:solidFill>
                <a:latin typeface="Franklin Gothic Medium" pitchFamily="34" charset="0"/>
              </a:rPr>
              <a:t>costa di più</a:t>
            </a:r>
            <a:r>
              <a:rPr lang="it-IT" sz="2400" b="1" dirty="0">
                <a:solidFill>
                  <a:srgbClr val="000000"/>
                </a:solidFill>
                <a:latin typeface="Garamond" pitchFamily="18" charset="0"/>
              </a:rPr>
              <a:t> (aumenta).</a:t>
            </a:r>
          </a:p>
          <a:p>
            <a:pPr algn="just">
              <a:spcBef>
                <a:spcPts val="700"/>
              </a:spcBef>
              <a:buClr>
                <a:srgbClr val="666600"/>
              </a:buClr>
              <a:buSzPct val="75000"/>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rgbClr val="000000"/>
                </a:solidFill>
                <a:latin typeface="Garamond" pitchFamily="18" charset="0"/>
              </a:rPr>
              <a:t> Se il </a:t>
            </a:r>
            <a:r>
              <a:rPr lang="it-IT" sz="2400" b="1" i="1" dirty="0">
                <a:solidFill>
                  <a:srgbClr val="000000"/>
                </a:solidFill>
                <a:latin typeface="Garamond" pitchFamily="18" charset="0"/>
              </a:rPr>
              <a:t>tasso marginale di rendimento </a:t>
            </a:r>
            <a:r>
              <a:rPr lang="it-IT" sz="2400" b="1" dirty="0">
                <a:solidFill>
                  <a:srgbClr val="000000"/>
                </a:solidFill>
                <a:latin typeface="Garamond" pitchFamily="18" charset="0"/>
              </a:rPr>
              <a:t>è una </a:t>
            </a:r>
            <a:r>
              <a:rPr lang="it-IT" sz="2400" b="1" dirty="0">
                <a:solidFill>
                  <a:srgbClr val="000000"/>
                </a:solidFill>
                <a:latin typeface="Franklin Gothic Medium" pitchFamily="34" charset="0"/>
              </a:rPr>
              <a:t>funzione decrescente </a:t>
            </a:r>
            <a:r>
              <a:rPr lang="it-IT" sz="2400" b="1" dirty="0">
                <a:solidFill>
                  <a:srgbClr val="000000"/>
                </a:solidFill>
                <a:latin typeface="Garamond" pitchFamily="18" charset="0"/>
              </a:rPr>
              <a:t>del livello di istruzione =&gt; </a:t>
            </a:r>
            <a:r>
              <a:rPr lang="it-IT" sz="2400" b="1" i="1" dirty="0">
                <a:solidFill>
                  <a:srgbClr val="000000"/>
                </a:solidFill>
                <a:latin typeface="Garamond" pitchFamily="18" charset="0"/>
              </a:rPr>
              <a:t>la retta denominata MRR</a:t>
            </a:r>
            <a:r>
              <a:rPr lang="it-IT" sz="2400" b="1" dirty="0">
                <a:solidFill>
                  <a:srgbClr val="000000"/>
                </a:solidFill>
                <a:latin typeface="Garamond" pitchFamily="18" charset="0"/>
              </a:rPr>
              <a:t> (</a:t>
            </a:r>
            <a:r>
              <a:rPr lang="it-IT" sz="2400" b="1" dirty="0" err="1">
                <a:solidFill>
                  <a:srgbClr val="000000"/>
                </a:solidFill>
                <a:latin typeface="Garamond" pitchFamily="18" charset="0"/>
              </a:rPr>
              <a:t>Marginal</a:t>
            </a:r>
            <a:r>
              <a:rPr lang="it-IT" sz="2400" b="1" dirty="0">
                <a:solidFill>
                  <a:srgbClr val="000000"/>
                </a:solidFill>
                <a:latin typeface="Garamond" pitchFamily="18" charset="0"/>
              </a:rPr>
              <a:t> Return Rate - variazione % dei guadagni annuali di ogni anno in più di istruzione) ha </a:t>
            </a:r>
            <a:r>
              <a:rPr lang="it-IT" sz="2400" b="1" dirty="0">
                <a:solidFill>
                  <a:srgbClr val="000000"/>
                </a:solidFill>
                <a:latin typeface="Franklin Gothic Medium" pitchFamily="34" charset="0"/>
              </a:rPr>
              <a:t>inclinazione negativa.</a:t>
            </a:r>
          </a:p>
          <a:p>
            <a:pPr algn="just">
              <a:spcBef>
                <a:spcPts val="700"/>
              </a:spcBef>
              <a:buSzPct val="75000"/>
              <a:buFont typeface="Wingdings" pitchFamily="2" charset="2"/>
              <a:buChar char="q"/>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b="1" dirty="0">
              <a:solidFill>
                <a:srgbClr val="000000"/>
              </a:solidFill>
              <a:latin typeface="Franklin Gothic Medium" pitchFamily="34" charset="0"/>
            </a:endParaRPr>
          </a:p>
        </p:txBody>
      </p:sp>
      <p:sp>
        <p:nvSpPr>
          <p:cNvPr id="38916" name="Titolo 4"/>
          <p:cNvSpPr>
            <a:spLocks noGrp="1"/>
          </p:cNvSpPr>
          <p:nvPr>
            <p:ph type="title"/>
          </p:nvPr>
        </p:nvSpPr>
        <p:spPr/>
        <p:txBody>
          <a:bodyPr/>
          <a:lstStyle/>
          <a:p>
            <a:r>
              <a:rPr lang="it-IT"/>
              <a:t>… ma i rendimenti decrescenti</a:t>
            </a:r>
          </a:p>
        </p:txBody>
      </p:sp>
    </p:spTree>
    <p:extLst>
      <p:ext uri="{BB962C8B-B14F-4D97-AF65-F5344CB8AC3E}">
        <p14:creationId xmlns:p14="http://schemas.microsoft.com/office/powerpoint/2010/main" val="397755008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1"/>
          <p:cNvSpPr txBox="1">
            <a:spLocks noChangeArrowheads="1"/>
          </p:cNvSpPr>
          <p:nvPr/>
        </p:nvSpPr>
        <p:spPr bwMode="auto">
          <a:xfrm>
            <a:off x="6553200" y="6248400"/>
            <a:ext cx="2133600" cy="457200"/>
          </a:xfrm>
          <a:prstGeom prst="rect">
            <a:avLst/>
          </a:prstGeom>
          <a:noFill/>
          <a:ln w="9525">
            <a:noFill/>
            <a:round/>
            <a:headEnd/>
            <a:tailEnd/>
          </a:ln>
        </p:spPr>
        <p:txBody>
          <a:bodyPr lIns="90000" tIns="46800" rIns="90000" bIns="46800"/>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24CA9B1-22F7-4766-A1D7-C6AD21FD3554}" type="slidenum">
              <a:rPr lang="it-IT" sz="1000">
                <a:solidFill>
                  <a:srgbClr val="000000"/>
                </a:solidFill>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28</a:t>
            </a:fld>
            <a:endParaRPr lang="it-IT" sz="1000">
              <a:solidFill>
                <a:srgbClr val="000000"/>
              </a:solidFill>
            </a:endParaRPr>
          </a:p>
        </p:txBody>
      </p:sp>
      <p:pic>
        <p:nvPicPr>
          <p:cNvPr id="39939" name="Picture 3"/>
          <p:cNvPicPr>
            <a:picLocks noChangeAspect="1" noChangeArrowheads="1"/>
          </p:cNvPicPr>
          <p:nvPr/>
        </p:nvPicPr>
        <p:blipFill>
          <a:blip r:embed="rId3" cstate="print"/>
          <a:srcRect/>
          <a:stretch>
            <a:fillRect/>
          </a:stretch>
        </p:blipFill>
        <p:spPr bwMode="auto">
          <a:xfrm>
            <a:off x="233963" y="863487"/>
            <a:ext cx="4895850" cy="4391025"/>
          </a:xfrm>
          <a:prstGeom prst="rect">
            <a:avLst/>
          </a:prstGeom>
          <a:noFill/>
          <a:ln w="9525">
            <a:noFill/>
            <a:round/>
            <a:headEnd/>
            <a:tailEnd/>
          </a:ln>
        </p:spPr>
      </p:pic>
      <p:sp>
        <p:nvSpPr>
          <p:cNvPr id="39940" name="Rectangle 4"/>
          <p:cNvSpPr>
            <a:spLocks noChangeArrowheads="1"/>
          </p:cNvSpPr>
          <p:nvPr/>
        </p:nvSpPr>
        <p:spPr bwMode="auto">
          <a:xfrm>
            <a:off x="539750" y="5254625"/>
            <a:ext cx="7777163" cy="1465263"/>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000" tIns="46800" rIns="90000" bIns="46800" anchor="ctr">
            <a:spAutoFit/>
          </a:bodyPr>
          <a:lstStyle/>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dirty="0">
                <a:solidFill>
                  <a:srgbClr val="000000"/>
                </a:solidFill>
                <a:latin typeface="Franklin Gothic Demi" pitchFamily="34" charset="0"/>
              </a:rPr>
              <a:t>La </a:t>
            </a:r>
            <a:r>
              <a:rPr lang="it-IT" i="1" dirty="0">
                <a:solidFill>
                  <a:srgbClr val="000000"/>
                </a:solidFill>
                <a:latin typeface="Franklin Gothic Demi" pitchFamily="34" charset="0"/>
              </a:rPr>
              <a:t>MRR</a:t>
            </a:r>
            <a:r>
              <a:rPr lang="it-IT" dirty="0">
                <a:solidFill>
                  <a:srgbClr val="000000"/>
                </a:solidFill>
                <a:latin typeface="Franklin Gothic Demi" pitchFamily="34" charset="0"/>
              </a:rPr>
              <a:t> dà il tasso marginale di rendimento dell’istruzione,  l’incremento percentuale da un anno in più di scuola. Un lavoratore massimizza il valore presente dei guadagni di tutta la vita andando a scuola finché il tasso marginale di rendimento dell’istruzione è uguale al tasso di sconto: un lavoratore con tasso di sconto </a:t>
            </a:r>
            <a:r>
              <a:rPr lang="it-IT" i="1" dirty="0">
                <a:solidFill>
                  <a:srgbClr val="000000"/>
                </a:solidFill>
                <a:latin typeface="Franklin Gothic Demi" pitchFamily="34" charset="0"/>
              </a:rPr>
              <a:t>r</a:t>
            </a:r>
            <a:r>
              <a:rPr lang="it-IT" dirty="0">
                <a:solidFill>
                  <a:srgbClr val="000000"/>
                </a:solidFill>
                <a:latin typeface="Franklin Gothic Demi" pitchFamily="34" charset="0"/>
              </a:rPr>
              <a:t> va a scuola per </a:t>
            </a:r>
            <a:r>
              <a:rPr lang="it-IT" i="1" dirty="0" err="1">
                <a:solidFill>
                  <a:srgbClr val="000000"/>
                </a:solidFill>
                <a:latin typeface="Franklin Gothic Demi" pitchFamily="34" charset="0"/>
              </a:rPr>
              <a:t>s*</a:t>
            </a:r>
            <a:r>
              <a:rPr lang="it-IT" dirty="0">
                <a:solidFill>
                  <a:srgbClr val="000000"/>
                </a:solidFill>
                <a:latin typeface="Franklin Gothic Demi" pitchFamily="34" charset="0"/>
              </a:rPr>
              <a:t> anni.</a:t>
            </a:r>
          </a:p>
        </p:txBody>
      </p:sp>
      <p:sp>
        <p:nvSpPr>
          <p:cNvPr id="39941" name="Titolo 5"/>
          <p:cNvSpPr>
            <a:spLocks noGrp="1"/>
          </p:cNvSpPr>
          <p:nvPr>
            <p:ph type="title"/>
          </p:nvPr>
        </p:nvSpPr>
        <p:spPr/>
        <p:txBody>
          <a:bodyPr>
            <a:normAutofit/>
          </a:bodyPr>
          <a:lstStyle/>
          <a:p>
            <a:r>
              <a:rPr lang="it-IT"/>
              <a:t>La decisione di istruzione</a:t>
            </a:r>
            <a:br>
              <a:rPr lang="it-IT"/>
            </a:br>
            <a:endParaRPr lang="it-IT"/>
          </a:p>
        </p:txBody>
      </p:sp>
      <p:cxnSp>
        <p:nvCxnSpPr>
          <p:cNvPr id="8" name="Connettore 1 7"/>
          <p:cNvCxnSpPr/>
          <p:nvPr/>
        </p:nvCxnSpPr>
        <p:spPr>
          <a:xfrm>
            <a:off x="762000" y="3900896"/>
            <a:ext cx="3455987" cy="0"/>
          </a:xfrm>
          <a:prstGeom prst="line">
            <a:avLst/>
          </a:prstGeom>
        </p:spPr>
        <p:style>
          <a:lnRef idx="1">
            <a:schemeClr val="accent1"/>
          </a:lnRef>
          <a:fillRef idx="0">
            <a:schemeClr val="accent1"/>
          </a:fillRef>
          <a:effectRef idx="0">
            <a:schemeClr val="accent1"/>
          </a:effectRef>
          <a:fontRef idx="minor">
            <a:schemeClr val="tx1"/>
          </a:fontRef>
        </p:style>
      </p:cxnSp>
      <p:sp>
        <p:nvSpPr>
          <p:cNvPr id="39943" name="CasellaDiTesto 8"/>
          <p:cNvSpPr txBox="1">
            <a:spLocks noChangeArrowheads="1"/>
          </p:cNvSpPr>
          <p:nvPr/>
        </p:nvSpPr>
        <p:spPr bwMode="auto">
          <a:xfrm>
            <a:off x="402211" y="3724779"/>
            <a:ext cx="365125" cy="368300"/>
          </a:xfrm>
          <a:prstGeom prst="rect">
            <a:avLst/>
          </a:prstGeom>
          <a:noFill/>
          <a:ln w="9525">
            <a:noFill/>
            <a:miter lim="800000"/>
            <a:headEnd/>
            <a:tailEnd/>
          </a:ln>
        </p:spPr>
        <p:txBody>
          <a:bodyPr wrap="none">
            <a:spAutoFit/>
          </a:bodyPr>
          <a:lstStyle/>
          <a:p>
            <a:r>
              <a:rPr lang="it-IT" dirty="0"/>
              <a:t>r”</a:t>
            </a:r>
          </a:p>
        </p:txBody>
      </p:sp>
      <p:cxnSp>
        <p:nvCxnSpPr>
          <p:cNvPr id="11" name="Connettore 1 10"/>
          <p:cNvCxnSpPr/>
          <p:nvPr/>
        </p:nvCxnSpPr>
        <p:spPr>
          <a:xfrm>
            <a:off x="3352800" y="3900896"/>
            <a:ext cx="0" cy="1008063"/>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9945" name="CasellaDiTesto 11"/>
          <p:cNvSpPr txBox="1">
            <a:spLocks noChangeArrowheads="1"/>
          </p:cNvSpPr>
          <p:nvPr/>
        </p:nvSpPr>
        <p:spPr bwMode="auto">
          <a:xfrm>
            <a:off x="3200400" y="4886099"/>
            <a:ext cx="381000" cy="368300"/>
          </a:xfrm>
          <a:prstGeom prst="rect">
            <a:avLst/>
          </a:prstGeom>
          <a:noFill/>
          <a:ln w="9525">
            <a:noFill/>
            <a:miter lim="800000"/>
            <a:headEnd/>
            <a:tailEnd/>
          </a:ln>
        </p:spPr>
        <p:txBody>
          <a:bodyPr wrap="none">
            <a:spAutoFit/>
          </a:bodyPr>
          <a:lstStyle/>
          <a:p>
            <a:r>
              <a:rPr lang="it-IT" dirty="0"/>
              <a:t>s”</a:t>
            </a:r>
          </a:p>
        </p:txBody>
      </p:sp>
      <p:pic>
        <p:nvPicPr>
          <p:cNvPr id="10" name="Picture 3">
            <a:extLst>
              <a:ext uri="{FF2B5EF4-FFF2-40B4-BE49-F238E27FC236}">
                <a16:creationId xmlns:a16="http://schemas.microsoft.com/office/drawing/2014/main" id="{526CBC6C-DDFF-443B-96D1-A2BD2AF5CC7A}"/>
              </a:ext>
            </a:extLst>
          </p:cNvPr>
          <p:cNvPicPr>
            <a:picLocks noChangeAspect="1" noChangeArrowheads="1"/>
          </p:cNvPicPr>
          <p:nvPr/>
        </p:nvPicPr>
        <p:blipFill>
          <a:blip r:embed="rId4" cstate="print"/>
          <a:srcRect/>
          <a:stretch>
            <a:fillRect/>
          </a:stretch>
        </p:blipFill>
        <p:spPr bwMode="auto">
          <a:xfrm>
            <a:off x="5082354" y="1543094"/>
            <a:ext cx="3643380" cy="3163051"/>
          </a:xfrm>
          <a:prstGeom prst="rect">
            <a:avLst/>
          </a:prstGeom>
          <a:noFill/>
          <a:ln w="9525">
            <a:noFill/>
            <a:round/>
            <a:headEnd/>
            <a:tailEnd/>
          </a:ln>
        </p:spPr>
      </p:pic>
      <p:sp>
        <p:nvSpPr>
          <p:cNvPr id="2" name="Parentesi graffa aperta 1">
            <a:extLst>
              <a:ext uri="{FF2B5EF4-FFF2-40B4-BE49-F238E27FC236}">
                <a16:creationId xmlns:a16="http://schemas.microsoft.com/office/drawing/2014/main" id="{A146152B-D68C-44D0-A982-0E67A43221E0}"/>
              </a:ext>
            </a:extLst>
          </p:cNvPr>
          <p:cNvSpPr/>
          <p:nvPr/>
        </p:nvSpPr>
        <p:spPr>
          <a:xfrm>
            <a:off x="4953000" y="2743200"/>
            <a:ext cx="171450" cy="228600"/>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3" name="CasellaDiTesto 2">
            <a:extLst>
              <a:ext uri="{FF2B5EF4-FFF2-40B4-BE49-F238E27FC236}">
                <a16:creationId xmlns:a16="http://schemas.microsoft.com/office/drawing/2014/main" id="{5FBAF03F-3513-4C2C-BCC0-F3A7F0E83263}"/>
              </a:ext>
            </a:extLst>
          </p:cNvPr>
          <p:cNvSpPr txBox="1"/>
          <p:nvPr/>
        </p:nvSpPr>
        <p:spPr>
          <a:xfrm>
            <a:off x="4305131" y="2666186"/>
            <a:ext cx="741639" cy="369332"/>
          </a:xfrm>
          <a:prstGeom prst="rect">
            <a:avLst/>
          </a:prstGeom>
          <a:noFill/>
        </p:spPr>
        <p:txBody>
          <a:bodyPr wrap="square" rtlCol="0">
            <a:spAutoFit/>
          </a:bodyPr>
          <a:lstStyle/>
          <a:p>
            <a:r>
              <a:rPr lang="it-IT" dirty="0"/>
              <a:t>3000</a:t>
            </a:r>
          </a:p>
        </p:txBody>
      </p:sp>
      <p:sp>
        <p:nvSpPr>
          <p:cNvPr id="13" name="CasellaDiTesto 12">
            <a:extLst>
              <a:ext uri="{FF2B5EF4-FFF2-40B4-BE49-F238E27FC236}">
                <a16:creationId xmlns:a16="http://schemas.microsoft.com/office/drawing/2014/main" id="{D32DBD5D-8CDB-4A2B-BEBC-037FB6A13D50}"/>
              </a:ext>
            </a:extLst>
          </p:cNvPr>
          <p:cNvSpPr txBox="1"/>
          <p:nvPr/>
        </p:nvSpPr>
        <p:spPr>
          <a:xfrm>
            <a:off x="4268209" y="2417859"/>
            <a:ext cx="762000" cy="369332"/>
          </a:xfrm>
          <a:prstGeom prst="rect">
            <a:avLst/>
          </a:prstGeom>
          <a:noFill/>
        </p:spPr>
        <p:txBody>
          <a:bodyPr wrap="square" rtlCol="0">
            <a:spAutoFit/>
          </a:bodyPr>
          <a:lstStyle/>
          <a:p>
            <a:r>
              <a:rPr lang="it-IT" dirty="0"/>
              <a:t>2000</a:t>
            </a:r>
          </a:p>
        </p:txBody>
      </p:sp>
      <p:sp>
        <p:nvSpPr>
          <p:cNvPr id="14" name="CasellaDiTesto 13">
            <a:extLst>
              <a:ext uri="{FF2B5EF4-FFF2-40B4-BE49-F238E27FC236}">
                <a16:creationId xmlns:a16="http://schemas.microsoft.com/office/drawing/2014/main" id="{76BDEE54-DA55-4B45-9450-D1DAA0643EAC}"/>
              </a:ext>
            </a:extLst>
          </p:cNvPr>
          <p:cNvSpPr txBox="1"/>
          <p:nvPr/>
        </p:nvSpPr>
        <p:spPr>
          <a:xfrm>
            <a:off x="4288569" y="2131890"/>
            <a:ext cx="741640" cy="369332"/>
          </a:xfrm>
          <a:prstGeom prst="rect">
            <a:avLst/>
          </a:prstGeom>
          <a:noFill/>
        </p:spPr>
        <p:txBody>
          <a:bodyPr wrap="square" rtlCol="0">
            <a:spAutoFit/>
          </a:bodyPr>
          <a:lstStyle/>
          <a:p>
            <a:r>
              <a:rPr lang="it-IT" dirty="0"/>
              <a:t>5000</a:t>
            </a:r>
          </a:p>
        </p:txBody>
      </p:sp>
      <p:sp>
        <p:nvSpPr>
          <p:cNvPr id="4" name="CasellaDiTesto 3">
            <a:extLst>
              <a:ext uri="{FF2B5EF4-FFF2-40B4-BE49-F238E27FC236}">
                <a16:creationId xmlns:a16="http://schemas.microsoft.com/office/drawing/2014/main" id="{F62749F0-C06C-4D85-881D-CEE0E459E6BD}"/>
              </a:ext>
            </a:extLst>
          </p:cNvPr>
          <p:cNvSpPr txBox="1"/>
          <p:nvPr/>
        </p:nvSpPr>
        <p:spPr>
          <a:xfrm>
            <a:off x="23929" y="2501222"/>
            <a:ext cx="609600" cy="307777"/>
          </a:xfrm>
          <a:prstGeom prst="rect">
            <a:avLst/>
          </a:prstGeom>
          <a:noFill/>
        </p:spPr>
        <p:txBody>
          <a:bodyPr wrap="square" rtlCol="0">
            <a:spAutoFit/>
          </a:bodyPr>
          <a:lstStyle/>
          <a:p>
            <a:r>
              <a:rPr lang="it-IT" sz="1400" dirty="0">
                <a:solidFill>
                  <a:srgbClr val="FF0000"/>
                </a:solidFill>
              </a:rPr>
              <a:t>15%</a:t>
            </a:r>
          </a:p>
        </p:txBody>
      </p:sp>
      <p:sp>
        <p:nvSpPr>
          <p:cNvPr id="16" name="CasellaDiTesto 15">
            <a:extLst>
              <a:ext uri="{FF2B5EF4-FFF2-40B4-BE49-F238E27FC236}">
                <a16:creationId xmlns:a16="http://schemas.microsoft.com/office/drawing/2014/main" id="{BDBC1288-DCAA-4BB7-8DD5-3FD1500F4634}"/>
              </a:ext>
            </a:extLst>
          </p:cNvPr>
          <p:cNvSpPr txBox="1"/>
          <p:nvPr/>
        </p:nvSpPr>
        <p:spPr>
          <a:xfrm>
            <a:off x="0" y="3318879"/>
            <a:ext cx="762000" cy="307777"/>
          </a:xfrm>
          <a:prstGeom prst="rect">
            <a:avLst/>
          </a:prstGeom>
          <a:noFill/>
        </p:spPr>
        <p:txBody>
          <a:bodyPr wrap="square" rtlCol="0">
            <a:spAutoFit/>
          </a:bodyPr>
          <a:lstStyle/>
          <a:p>
            <a:r>
              <a:rPr lang="it-IT" sz="1400" dirty="0">
                <a:solidFill>
                  <a:srgbClr val="FF0000"/>
                </a:solidFill>
              </a:rPr>
              <a:t>8,7%</a:t>
            </a:r>
          </a:p>
        </p:txBody>
      </p:sp>
      <p:sp>
        <p:nvSpPr>
          <p:cNvPr id="5" name="CasellaDiTesto 4">
            <a:extLst>
              <a:ext uri="{FF2B5EF4-FFF2-40B4-BE49-F238E27FC236}">
                <a16:creationId xmlns:a16="http://schemas.microsoft.com/office/drawing/2014/main" id="{2F2B6599-ABF8-40ED-B34A-05791970E147}"/>
              </a:ext>
            </a:extLst>
          </p:cNvPr>
          <p:cNvSpPr txBox="1"/>
          <p:nvPr/>
        </p:nvSpPr>
        <p:spPr>
          <a:xfrm>
            <a:off x="-41093" y="3779728"/>
            <a:ext cx="700493" cy="307777"/>
          </a:xfrm>
          <a:prstGeom prst="rect">
            <a:avLst/>
          </a:prstGeom>
          <a:noFill/>
        </p:spPr>
        <p:txBody>
          <a:bodyPr wrap="square" rtlCol="0">
            <a:spAutoFit/>
          </a:bodyPr>
          <a:lstStyle/>
          <a:p>
            <a:r>
              <a:rPr lang="it-IT" sz="1400" dirty="0">
                <a:solidFill>
                  <a:srgbClr val="FF0000"/>
                </a:solidFill>
              </a:rPr>
              <a:t>4,2%</a:t>
            </a:r>
          </a:p>
        </p:txBody>
      </p:sp>
      <p:sp>
        <p:nvSpPr>
          <p:cNvPr id="18" name="Parentesi graffa aperta 17">
            <a:extLst>
              <a:ext uri="{FF2B5EF4-FFF2-40B4-BE49-F238E27FC236}">
                <a16:creationId xmlns:a16="http://schemas.microsoft.com/office/drawing/2014/main" id="{29239499-2FAC-462D-A250-4C386934503A}"/>
              </a:ext>
            </a:extLst>
          </p:cNvPr>
          <p:cNvSpPr/>
          <p:nvPr/>
        </p:nvSpPr>
        <p:spPr>
          <a:xfrm>
            <a:off x="4906841" y="2167825"/>
            <a:ext cx="221672" cy="369332"/>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9" name="Parentesi graffa aperta 18">
            <a:extLst>
              <a:ext uri="{FF2B5EF4-FFF2-40B4-BE49-F238E27FC236}">
                <a16:creationId xmlns:a16="http://schemas.microsoft.com/office/drawing/2014/main" id="{5F571D9A-2AB1-40DC-B693-757F1B7F52AC}"/>
              </a:ext>
            </a:extLst>
          </p:cNvPr>
          <p:cNvSpPr/>
          <p:nvPr/>
        </p:nvSpPr>
        <p:spPr>
          <a:xfrm>
            <a:off x="4875320" y="2526049"/>
            <a:ext cx="171450" cy="228600"/>
          </a:xfrm>
          <a:prstGeom prst="lef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cxnSp>
        <p:nvCxnSpPr>
          <p:cNvPr id="7" name="Connettore 2 6">
            <a:extLst>
              <a:ext uri="{FF2B5EF4-FFF2-40B4-BE49-F238E27FC236}">
                <a16:creationId xmlns:a16="http://schemas.microsoft.com/office/drawing/2014/main" id="{9C29DC06-FA27-4553-AC22-37D47730FCA0}"/>
              </a:ext>
            </a:extLst>
          </p:cNvPr>
          <p:cNvCxnSpPr>
            <a:endCxn id="3" idx="1"/>
          </p:cNvCxnSpPr>
          <p:nvPr/>
        </p:nvCxnSpPr>
        <p:spPr>
          <a:xfrm>
            <a:off x="1828800" y="2666186"/>
            <a:ext cx="2476331" cy="18466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onnettore 2 11">
            <a:extLst>
              <a:ext uri="{FF2B5EF4-FFF2-40B4-BE49-F238E27FC236}">
                <a16:creationId xmlns:a16="http://schemas.microsoft.com/office/drawing/2014/main" id="{F6E4D7CD-4894-4AE7-83B3-244F811D0C9C}"/>
              </a:ext>
            </a:extLst>
          </p:cNvPr>
          <p:cNvCxnSpPr>
            <a:endCxn id="13" idx="1"/>
          </p:cNvCxnSpPr>
          <p:nvPr/>
        </p:nvCxnSpPr>
        <p:spPr>
          <a:xfrm flipV="1">
            <a:off x="762000" y="2602525"/>
            <a:ext cx="3506209" cy="826475"/>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Connettore 2 16">
            <a:extLst>
              <a:ext uri="{FF2B5EF4-FFF2-40B4-BE49-F238E27FC236}">
                <a16:creationId xmlns:a16="http://schemas.microsoft.com/office/drawing/2014/main" id="{816A10FE-28EB-44A6-BDFE-D39A21F0A9D5}"/>
              </a:ext>
            </a:extLst>
          </p:cNvPr>
          <p:cNvCxnSpPr>
            <a:cxnSpLocks/>
            <a:endCxn id="14" idx="1"/>
          </p:cNvCxnSpPr>
          <p:nvPr/>
        </p:nvCxnSpPr>
        <p:spPr>
          <a:xfrm flipV="1">
            <a:off x="539750" y="2316556"/>
            <a:ext cx="3748819" cy="1690593"/>
          </a:xfrm>
          <a:prstGeom prst="straightConnector1">
            <a:avLst/>
          </a:prstGeom>
          <a:ln w="31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603298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ppt_x"/>
                                          </p:val>
                                        </p:tav>
                                        <p:tav tm="100000">
                                          <p:val>
                                            <p:strVal val="#ppt_x"/>
                                          </p:val>
                                        </p:tav>
                                      </p:tavLst>
                                    </p:anim>
                                    <p:anim calcmode="lin" valueType="num">
                                      <p:cBhvr additive="base">
                                        <p:cTn id="32" dur="500" fill="hold"/>
                                        <p:tgtEl>
                                          <p:spTgt spid="19"/>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gtEl>
                                        <p:attrNameLst>
                                          <p:attrName>style.visibility</p:attrName>
                                        </p:attrNameLst>
                                      </p:cBhvr>
                                      <p:to>
                                        <p:strVal val="visible"/>
                                      </p:to>
                                    </p:set>
                                    <p:anim calcmode="lin" valueType="num">
                                      <p:cBhvr additive="base">
                                        <p:cTn id="39" dur="500" fill="hold"/>
                                        <p:tgtEl>
                                          <p:spTgt spid="3"/>
                                        </p:tgtEl>
                                        <p:attrNameLst>
                                          <p:attrName>ppt_x</p:attrName>
                                        </p:attrNameLst>
                                      </p:cBhvr>
                                      <p:tavLst>
                                        <p:tav tm="0">
                                          <p:val>
                                            <p:strVal val="#ppt_x"/>
                                          </p:val>
                                        </p:tav>
                                        <p:tav tm="100000">
                                          <p:val>
                                            <p:strVal val="#ppt_x"/>
                                          </p:val>
                                        </p:tav>
                                      </p:tavLst>
                                    </p:anim>
                                    <p:anim calcmode="lin" valueType="num">
                                      <p:cBhvr additive="base">
                                        <p:cTn id="4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fade">
                                      <p:cBhvr>
                                        <p:cTn id="45" dur="1000"/>
                                        <p:tgtEl>
                                          <p:spTgt spid="7"/>
                                        </p:tgtEl>
                                      </p:cBhvr>
                                    </p:animEffect>
                                    <p:anim calcmode="lin" valueType="num">
                                      <p:cBhvr>
                                        <p:cTn id="46" dur="1000" fill="hold"/>
                                        <p:tgtEl>
                                          <p:spTgt spid="7"/>
                                        </p:tgtEl>
                                        <p:attrNameLst>
                                          <p:attrName>ppt_x</p:attrName>
                                        </p:attrNameLst>
                                      </p:cBhvr>
                                      <p:tavLst>
                                        <p:tav tm="0">
                                          <p:val>
                                            <p:strVal val="#ppt_x"/>
                                          </p:val>
                                        </p:tav>
                                        <p:tav tm="100000">
                                          <p:val>
                                            <p:strVal val="#ppt_x"/>
                                          </p:val>
                                        </p:tav>
                                      </p:tavLst>
                                    </p:anim>
                                    <p:anim calcmode="lin" valueType="num">
                                      <p:cBhvr>
                                        <p:cTn id="4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1000"/>
                                        <p:tgtEl>
                                          <p:spTgt spid="12"/>
                                        </p:tgtEl>
                                      </p:cBhvr>
                                    </p:animEffect>
                                    <p:anim calcmode="lin" valueType="num">
                                      <p:cBhvr>
                                        <p:cTn id="53" dur="1000" fill="hold"/>
                                        <p:tgtEl>
                                          <p:spTgt spid="12"/>
                                        </p:tgtEl>
                                        <p:attrNameLst>
                                          <p:attrName>ppt_x</p:attrName>
                                        </p:attrNameLst>
                                      </p:cBhvr>
                                      <p:tavLst>
                                        <p:tav tm="0">
                                          <p:val>
                                            <p:strVal val="#ppt_x"/>
                                          </p:val>
                                        </p:tav>
                                        <p:tav tm="100000">
                                          <p:val>
                                            <p:strVal val="#ppt_x"/>
                                          </p:val>
                                        </p:tav>
                                      </p:tavLst>
                                    </p:anim>
                                    <p:anim calcmode="lin" valueType="num">
                                      <p:cBhvr>
                                        <p:cTn id="5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17"/>
                                        </p:tgtEl>
                                        <p:attrNameLst>
                                          <p:attrName>style.visibility</p:attrName>
                                        </p:attrNameLst>
                                      </p:cBhvr>
                                      <p:to>
                                        <p:strVal val="visible"/>
                                      </p:to>
                                    </p:set>
                                    <p:animEffect transition="in" filter="fade">
                                      <p:cBhvr>
                                        <p:cTn id="59" dur="1000"/>
                                        <p:tgtEl>
                                          <p:spTgt spid="17"/>
                                        </p:tgtEl>
                                      </p:cBhvr>
                                    </p:animEffect>
                                    <p:anim calcmode="lin" valueType="num">
                                      <p:cBhvr>
                                        <p:cTn id="60" dur="1000" fill="hold"/>
                                        <p:tgtEl>
                                          <p:spTgt spid="17"/>
                                        </p:tgtEl>
                                        <p:attrNameLst>
                                          <p:attrName>ppt_x</p:attrName>
                                        </p:attrNameLst>
                                      </p:cBhvr>
                                      <p:tavLst>
                                        <p:tav tm="0">
                                          <p:val>
                                            <p:strVal val="#ppt_x"/>
                                          </p:val>
                                        </p:tav>
                                        <p:tav tm="100000">
                                          <p:val>
                                            <p:strVal val="#ppt_x"/>
                                          </p:val>
                                        </p:tav>
                                      </p:tavLst>
                                    </p:anim>
                                    <p:anim calcmode="lin" valueType="num">
                                      <p:cBhvr>
                                        <p:cTn id="61"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3" grpId="0"/>
      <p:bldP spid="14" grpId="0"/>
      <p:bldP spid="4" grpId="0"/>
      <p:bldP spid="16" grpId="0"/>
      <p:bldP spid="5" grpId="0"/>
      <p:bldP spid="18" grpId="0" animBg="1"/>
      <p:bldP spid="1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1"/>
          <p:cNvSpPr txBox="1">
            <a:spLocks noChangeArrowheads="1"/>
          </p:cNvSpPr>
          <p:nvPr/>
        </p:nvSpPr>
        <p:spPr bwMode="auto">
          <a:xfrm>
            <a:off x="6553200" y="6248400"/>
            <a:ext cx="2133600" cy="457200"/>
          </a:xfrm>
          <a:prstGeom prst="rect">
            <a:avLst/>
          </a:prstGeom>
          <a:noFill/>
          <a:ln w="9525">
            <a:noFill/>
            <a:round/>
            <a:headEnd/>
            <a:tailEnd/>
          </a:ln>
        </p:spPr>
        <p:txBody>
          <a:bodyPr lIns="90000" tIns="46800" rIns="90000" bIns="46800"/>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83A4DED-93C5-4546-88D6-7374A5EB80CE}" type="slidenum">
              <a:rPr lang="it-IT" sz="1000">
                <a:solidFill>
                  <a:srgbClr val="000000"/>
                </a:solidFill>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29</a:t>
            </a:fld>
            <a:endParaRPr lang="it-IT" sz="1000">
              <a:solidFill>
                <a:srgbClr val="000000"/>
              </a:solidFill>
            </a:endParaRPr>
          </a:p>
        </p:txBody>
      </p:sp>
      <p:sp>
        <p:nvSpPr>
          <p:cNvPr id="40963" name="Text Box 3"/>
          <p:cNvSpPr txBox="1">
            <a:spLocks noChangeArrowheads="1"/>
          </p:cNvSpPr>
          <p:nvPr/>
        </p:nvSpPr>
        <p:spPr bwMode="auto">
          <a:xfrm>
            <a:off x="395288" y="1412875"/>
            <a:ext cx="8532812" cy="5445125"/>
          </a:xfrm>
          <a:prstGeom prst="rect">
            <a:avLst/>
          </a:prstGeom>
          <a:noFill/>
          <a:ln w="9525">
            <a:noFill/>
            <a:round/>
            <a:headEnd/>
            <a:tailEnd/>
          </a:ln>
        </p:spPr>
        <p:txBody>
          <a:bodyPr/>
          <a:lstStyle/>
          <a:p>
            <a:pPr algn="just">
              <a:spcBef>
                <a:spcPts val="700"/>
              </a:spcBef>
              <a:buClr>
                <a:srgbClr val="666600"/>
              </a:buClr>
              <a:buSzPct val="7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u="sng" dirty="0">
                <a:solidFill>
                  <a:srgbClr val="000000"/>
                </a:solidFill>
                <a:latin typeface="Franklin Gothic Demi" pitchFamily="34" charset="0"/>
              </a:rPr>
              <a:t> </a:t>
            </a:r>
            <a:r>
              <a:rPr lang="it-IT" sz="2800" b="1" i="1" u="sng" dirty="0">
                <a:solidFill>
                  <a:srgbClr val="000000"/>
                </a:solidFill>
                <a:latin typeface="Garamond" pitchFamily="18" charset="0"/>
              </a:rPr>
              <a:t>La </a:t>
            </a:r>
            <a:r>
              <a:rPr lang="it-IT" sz="2800" b="1" i="1" u="sng" dirty="0" err="1">
                <a:solidFill>
                  <a:srgbClr val="000000"/>
                </a:solidFill>
                <a:latin typeface="Garamond" pitchFamily="18" charset="0"/>
              </a:rPr>
              <a:t>stopping</a:t>
            </a:r>
            <a:r>
              <a:rPr lang="it-IT" sz="2800" b="1" i="1" u="sng" dirty="0">
                <a:solidFill>
                  <a:srgbClr val="000000"/>
                </a:solidFill>
                <a:latin typeface="Garamond" pitchFamily="18" charset="0"/>
              </a:rPr>
              <a:t> </a:t>
            </a:r>
            <a:r>
              <a:rPr lang="it-IT" sz="2800" b="1" i="1" u="sng" dirty="0" err="1">
                <a:solidFill>
                  <a:srgbClr val="000000"/>
                </a:solidFill>
                <a:latin typeface="Garamond" pitchFamily="18" charset="0"/>
              </a:rPr>
              <a:t>rule</a:t>
            </a:r>
            <a:r>
              <a:rPr lang="it-IT" sz="2800" b="1" i="1" u="sng" dirty="0">
                <a:solidFill>
                  <a:srgbClr val="000000"/>
                </a:solidFill>
                <a:latin typeface="Garamond" pitchFamily="18" charset="0"/>
              </a:rPr>
              <a:t>: quando lasciare la scuola?</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Garamond" pitchFamily="18" charset="0"/>
              </a:rPr>
              <a:t> Se </a:t>
            </a:r>
            <a:r>
              <a:rPr lang="it-IT" sz="2800" b="1" i="1" dirty="0">
                <a:solidFill>
                  <a:srgbClr val="000000"/>
                </a:solidFill>
                <a:latin typeface="Garamond" pitchFamily="18" charset="0"/>
              </a:rPr>
              <a:t>r</a:t>
            </a:r>
            <a:r>
              <a:rPr lang="it-IT" sz="2800" b="1" dirty="0">
                <a:solidFill>
                  <a:srgbClr val="000000"/>
                </a:solidFill>
                <a:latin typeface="Garamond" pitchFamily="18" charset="0"/>
              </a:rPr>
              <a:t> è </a:t>
            </a:r>
            <a:r>
              <a:rPr lang="it-IT" sz="2800" b="1" dirty="0">
                <a:solidFill>
                  <a:srgbClr val="000000"/>
                </a:solidFill>
                <a:latin typeface="Franklin Gothic Medium" pitchFamily="34" charset="0"/>
              </a:rPr>
              <a:t>costante</a:t>
            </a:r>
            <a:r>
              <a:rPr lang="it-IT" sz="2800" b="1" dirty="0">
                <a:solidFill>
                  <a:srgbClr val="000000"/>
                </a:solidFill>
                <a:latin typeface="Garamond" pitchFamily="18" charset="0"/>
              </a:rPr>
              <a:t> (indipendente dall’istruzione) =&gt; la  </a:t>
            </a:r>
            <a:r>
              <a:rPr lang="it-IT" sz="2800" b="1" dirty="0">
                <a:solidFill>
                  <a:srgbClr val="000000"/>
                </a:solidFill>
                <a:latin typeface="Franklin Gothic Medium" pitchFamily="34" charset="0"/>
              </a:rPr>
              <a:t>retta</a:t>
            </a:r>
            <a:r>
              <a:rPr lang="it-IT" sz="2800" b="1" dirty="0">
                <a:solidFill>
                  <a:srgbClr val="000000"/>
                </a:solidFill>
                <a:latin typeface="Garamond" pitchFamily="18" charset="0"/>
              </a:rPr>
              <a:t> che rappresenta il </a:t>
            </a:r>
            <a:r>
              <a:rPr lang="it-IT" sz="2800" b="1" i="1" dirty="0">
                <a:solidFill>
                  <a:srgbClr val="000000"/>
                </a:solidFill>
                <a:latin typeface="Garamond" pitchFamily="18" charset="0"/>
              </a:rPr>
              <a:t>tasso di sconto </a:t>
            </a:r>
            <a:r>
              <a:rPr lang="it-IT" sz="2800" b="1" dirty="0">
                <a:solidFill>
                  <a:srgbClr val="000000"/>
                </a:solidFill>
                <a:latin typeface="Garamond" pitchFamily="18" charset="0"/>
              </a:rPr>
              <a:t>è </a:t>
            </a:r>
            <a:r>
              <a:rPr lang="it-IT" sz="2800" b="1" dirty="0">
                <a:solidFill>
                  <a:srgbClr val="000000"/>
                </a:solidFill>
                <a:latin typeface="Franklin Gothic Medium" pitchFamily="34" charset="0"/>
              </a:rPr>
              <a:t>perfettamente elastica.</a:t>
            </a:r>
            <a:r>
              <a:rPr lang="it-IT" sz="2800" b="1" dirty="0">
                <a:solidFill>
                  <a:srgbClr val="000000"/>
                </a:solidFill>
                <a:latin typeface="Garamond" pitchFamily="18" charset="0"/>
              </a:rPr>
              <a:t> Quale </a:t>
            </a:r>
            <a:r>
              <a:rPr lang="it-IT" sz="2800" b="1" i="1" dirty="0">
                <a:solidFill>
                  <a:srgbClr val="000000"/>
                </a:solidFill>
                <a:latin typeface="Garamond" pitchFamily="18" charset="0"/>
              </a:rPr>
              <a:t>livello di istruzione </a:t>
            </a:r>
            <a:r>
              <a:rPr lang="it-IT" sz="2800" b="1" dirty="0">
                <a:solidFill>
                  <a:srgbClr val="000000"/>
                </a:solidFill>
                <a:latin typeface="Garamond" pitchFamily="18" charset="0"/>
              </a:rPr>
              <a:t>dovremmo scegliere?</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Garamond" pitchFamily="18" charset="0"/>
              </a:rPr>
              <a:t> </a:t>
            </a:r>
            <a:r>
              <a:rPr lang="it-IT" sz="2800" b="1" dirty="0">
                <a:solidFill>
                  <a:srgbClr val="000000"/>
                </a:solidFill>
                <a:latin typeface="Franklin Gothic Medium" pitchFamily="34" charset="0"/>
              </a:rPr>
              <a:t>L’intersezione </a:t>
            </a:r>
            <a:r>
              <a:rPr lang="it-IT" sz="2800" b="1" dirty="0">
                <a:solidFill>
                  <a:srgbClr val="000000"/>
                </a:solidFill>
                <a:latin typeface="Garamond" pitchFamily="18" charset="0"/>
              </a:rPr>
              <a:t>fra la </a:t>
            </a:r>
            <a:r>
              <a:rPr lang="it-IT" sz="2800" b="1" i="1" dirty="0">
                <a:solidFill>
                  <a:srgbClr val="000000"/>
                </a:solidFill>
                <a:latin typeface="Garamond" pitchFamily="18" charset="0"/>
              </a:rPr>
              <a:t>MRR </a:t>
            </a:r>
            <a:r>
              <a:rPr lang="it-IT" sz="2800" b="1" dirty="0">
                <a:solidFill>
                  <a:srgbClr val="000000"/>
                </a:solidFill>
                <a:latin typeface="Garamond" pitchFamily="18" charset="0"/>
              </a:rPr>
              <a:t>e la retta orizzontale del tasso di sconto </a:t>
            </a:r>
            <a:r>
              <a:rPr lang="it-IT" sz="2800" b="1" dirty="0">
                <a:solidFill>
                  <a:srgbClr val="000000"/>
                </a:solidFill>
                <a:latin typeface="Franklin Gothic Demi" pitchFamily="34" charset="0"/>
              </a:rPr>
              <a:t>determina il livello ottimo di istruzione per l’individuo</a:t>
            </a:r>
            <a:r>
              <a:rPr lang="it-IT" sz="2800" b="1" dirty="0">
                <a:solidFill>
                  <a:srgbClr val="000000"/>
                </a:solidFill>
                <a:latin typeface="Garamond" pitchFamily="18" charset="0"/>
              </a:rPr>
              <a:t>, ovvero </a:t>
            </a:r>
            <a:r>
              <a:rPr lang="it-IT" sz="2800" b="1" i="1" dirty="0">
                <a:solidFill>
                  <a:srgbClr val="000000"/>
                </a:solidFill>
                <a:latin typeface="Garamond" pitchFamily="18" charset="0"/>
              </a:rPr>
              <a:t>s*</a:t>
            </a:r>
            <a:r>
              <a:rPr lang="it-IT" sz="2800" b="1" dirty="0">
                <a:solidFill>
                  <a:srgbClr val="000000"/>
                </a:solidFill>
                <a:latin typeface="Garamond" pitchFamily="18" charset="0"/>
              </a:rPr>
              <a:t> anni:</a:t>
            </a:r>
          </a:p>
          <a:p>
            <a:pPr algn="just">
              <a:spcBef>
                <a:spcPts val="700"/>
              </a:spcBef>
              <a:buSzPct val="7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i="1" dirty="0">
                <a:solidFill>
                  <a:srgbClr val="000000"/>
                </a:solidFill>
                <a:latin typeface="Garamond" pitchFamily="18" charset="0"/>
              </a:rPr>
              <a:t>=&gt; </a:t>
            </a:r>
            <a:r>
              <a:rPr lang="it-IT" sz="2800" b="1" i="1" dirty="0">
                <a:solidFill>
                  <a:srgbClr val="FF0000"/>
                </a:solidFill>
                <a:latin typeface="Garamond" pitchFamily="18" charset="0"/>
              </a:rPr>
              <a:t>la </a:t>
            </a:r>
            <a:r>
              <a:rPr lang="it-IT" sz="2800" b="1" i="1" dirty="0" err="1">
                <a:solidFill>
                  <a:srgbClr val="FF0000"/>
                </a:solidFill>
                <a:latin typeface="Garamond" pitchFamily="18" charset="0"/>
              </a:rPr>
              <a:t>stopping</a:t>
            </a:r>
            <a:r>
              <a:rPr lang="it-IT" sz="2800" b="1" i="1" dirty="0">
                <a:solidFill>
                  <a:srgbClr val="FF0000"/>
                </a:solidFill>
                <a:latin typeface="Garamond" pitchFamily="18" charset="0"/>
              </a:rPr>
              <a:t> rule </a:t>
            </a:r>
            <a:r>
              <a:rPr lang="it-IT" sz="2800" b="1" i="1" dirty="0">
                <a:solidFill>
                  <a:srgbClr val="000000"/>
                </a:solidFill>
                <a:latin typeface="Garamond" pitchFamily="18" charset="0"/>
              </a:rPr>
              <a:t>dice: lascia la scuola se MRR = r</a:t>
            </a:r>
          </a:p>
          <a:p>
            <a:pPr algn="just">
              <a:spcBef>
                <a:spcPts val="600"/>
              </a:spcBef>
              <a:buSzPct val="7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b="1" dirty="0">
              <a:solidFill>
                <a:srgbClr val="000000"/>
              </a:solidFill>
              <a:latin typeface="comic"/>
            </a:endParaRPr>
          </a:p>
          <a:p>
            <a:pPr algn="just">
              <a:spcBef>
                <a:spcPts val="600"/>
              </a:spcBef>
              <a:buSzPct val="7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b="1" dirty="0">
                <a:solidFill>
                  <a:srgbClr val="000000"/>
                </a:solidFill>
                <a:latin typeface="comic"/>
              </a:rPr>
              <a:t>                              </a:t>
            </a:r>
          </a:p>
        </p:txBody>
      </p:sp>
      <p:sp>
        <p:nvSpPr>
          <p:cNvPr id="40964" name="Titolo 4"/>
          <p:cNvSpPr>
            <a:spLocks noGrp="1"/>
          </p:cNvSpPr>
          <p:nvPr>
            <p:ph type="title"/>
          </p:nvPr>
        </p:nvSpPr>
        <p:spPr/>
        <p:txBody>
          <a:bodyPr/>
          <a:lstStyle/>
          <a:p>
            <a:r>
              <a:rPr lang="it-IT"/>
              <a:t>Quando lasciare la scuola?</a:t>
            </a:r>
          </a:p>
        </p:txBody>
      </p:sp>
    </p:spTree>
    <p:extLst>
      <p:ext uri="{BB962C8B-B14F-4D97-AF65-F5344CB8AC3E}">
        <p14:creationId xmlns:p14="http://schemas.microsoft.com/office/powerpoint/2010/main" val="324580839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Lavoratori eterogenei per capacità/istruzione</a:t>
            </a:r>
            <a:endParaRPr lang="it-IT" dirty="0"/>
          </a:p>
        </p:txBody>
      </p:sp>
      <p:sp>
        <p:nvSpPr>
          <p:cNvPr id="3" name="Segnaposto contenuto 2"/>
          <p:cNvSpPr>
            <a:spLocks noGrp="1"/>
          </p:cNvSpPr>
          <p:nvPr>
            <p:ph idx="1"/>
          </p:nvPr>
        </p:nvSpPr>
        <p:spPr/>
        <p:txBody>
          <a:bodyPr/>
          <a:lstStyle/>
          <a:p>
            <a:r>
              <a:rPr lang="it-IT" dirty="0"/>
              <a:t> Mondo reale: </a:t>
            </a:r>
            <a:r>
              <a:rPr lang="it-IT" b="1" dirty="0"/>
              <a:t>lavoratori sono diversi </a:t>
            </a:r>
            <a:r>
              <a:rPr lang="it-IT" dirty="0"/>
              <a:t>(per </a:t>
            </a:r>
            <a:r>
              <a:rPr lang="it-IT" dirty="0">
                <a:highlight>
                  <a:srgbClr val="FFFF00"/>
                </a:highlight>
              </a:rPr>
              <a:t>capacità</a:t>
            </a:r>
            <a:r>
              <a:rPr lang="it-IT" dirty="0"/>
              <a:t>) =&gt; nel mercato del lavoro non c’è un unico salario</a:t>
            </a:r>
          </a:p>
          <a:p>
            <a:r>
              <a:rPr lang="it-IT" dirty="0"/>
              <a:t>Un ruolo fondamentale nella misurazione della capacità è rappresentato dall’istruzione</a:t>
            </a:r>
          </a:p>
          <a:p>
            <a:r>
              <a:rPr lang="it-IT" dirty="0"/>
              <a:t>Ciò influenza la natura di equilibrio del mercato del lavoro: i differenziali salariali che si osservano in equilibrio hanno una natura compensativa: servono a compensare i lavoratori per le caratteristiche non salariali delle capacità del lavoratore (si vedano anche i salari efficienti, dove lo sforzo=capacità, abilità)</a:t>
            </a:r>
          </a:p>
          <a:p>
            <a:r>
              <a:rPr lang="it-IT" dirty="0"/>
              <a:t>Ma come si rivelano le capacità del lavoratore e come si confrontano lavoratori diversi? </a:t>
            </a:r>
          </a:p>
        </p:txBody>
      </p:sp>
      <p:sp>
        <p:nvSpPr>
          <p:cNvPr id="4" name="Segnaposto numero diapositiva 3"/>
          <p:cNvSpPr>
            <a:spLocks noGrp="1"/>
          </p:cNvSpPr>
          <p:nvPr>
            <p:ph type="sldNum" sz="quarter" idx="12"/>
          </p:nvPr>
        </p:nvSpPr>
        <p:spPr/>
        <p:txBody>
          <a:bodyPr/>
          <a:lstStyle/>
          <a:p>
            <a:fld id="{9270B83D-ABB7-4F46-8549-525100A12577}" type="slidenum">
              <a:rPr lang="it-IT" altLang="en-US" smtClean="0"/>
              <a:pPr/>
              <a:t>3</a:t>
            </a:fld>
            <a:endParaRPr lang="it-IT" altLang="en-US"/>
          </a:p>
        </p:txBody>
      </p:sp>
    </p:spTree>
    <p:extLst>
      <p:ext uri="{BB962C8B-B14F-4D97-AF65-F5344CB8AC3E}">
        <p14:creationId xmlns:p14="http://schemas.microsoft.com/office/powerpoint/2010/main" val="38727893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6553200" y="6248400"/>
            <a:ext cx="2133600" cy="457200"/>
          </a:xfrm>
          <a:prstGeom prst="rect">
            <a:avLst/>
          </a:prstGeom>
          <a:noFill/>
          <a:ln w="9525">
            <a:noFill/>
            <a:round/>
            <a:headEnd/>
            <a:tailEnd/>
          </a:ln>
        </p:spPr>
        <p:txBody>
          <a:bodyPr lIns="90000" tIns="46800" rIns="90000" bIns="46800"/>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7C7C7ECA-C0ED-49B2-8BB8-7E4E54B9C75B}" type="slidenum">
              <a:rPr lang="it-IT" sz="1000">
                <a:solidFill>
                  <a:srgbClr val="000000"/>
                </a:solidFill>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30</a:t>
            </a:fld>
            <a:endParaRPr lang="it-IT" sz="1000">
              <a:solidFill>
                <a:srgbClr val="000000"/>
              </a:solidFill>
            </a:endParaRPr>
          </a:p>
        </p:txBody>
      </p:sp>
      <p:sp>
        <p:nvSpPr>
          <p:cNvPr id="41987" name="Text Box 2"/>
          <p:cNvSpPr txBox="1">
            <a:spLocks noChangeArrowheads="1"/>
          </p:cNvSpPr>
          <p:nvPr/>
        </p:nvSpPr>
        <p:spPr bwMode="auto">
          <a:xfrm>
            <a:off x="457200" y="411163"/>
            <a:ext cx="8229600" cy="655637"/>
          </a:xfrm>
          <a:prstGeom prst="rect">
            <a:avLst/>
          </a:prstGeom>
          <a:noFill/>
          <a:ln w="9525">
            <a:noFill/>
            <a:round/>
            <a:headEnd/>
            <a:tailEnd/>
          </a:ln>
        </p:spPr>
        <p:txBody>
          <a:bodyPr anchor="b"/>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3200">
                <a:solidFill>
                  <a:srgbClr val="999900"/>
                </a:solidFill>
                <a:latin typeface="Garamond" pitchFamily="18" charset="0"/>
              </a:rPr>
              <a:t>Il capitale umano –  Il modello dell’istruzione</a:t>
            </a:r>
          </a:p>
        </p:txBody>
      </p:sp>
      <p:sp>
        <p:nvSpPr>
          <p:cNvPr id="41988" name="Text Box 3"/>
          <p:cNvSpPr txBox="1">
            <a:spLocks noChangeArrowheads="1"/>
          </p:cNvSpPr>
          <p:nvPr/>
        </p:nvSpPr>
        <p:spPr bwMode="auto">
          <a:xfrm>
            <a:off x="395536" y="1052737"/>
            <a:ext cx="8532812" cy="5112568"/>
          </a:xfrm>
          <a:prstGeom prst="rect">
            <a:avLst/>
          </a:prstGeom>
          <a:noFill/>
          <a:ln w="9525">
            <a:noFill/>
            <a:round/>
            <a:headEnd/>
            <a:tailEnd/>
          </a:ln>
        </p:spPr>
        <p:txBody>
          <a:bodyPr/>
          <a:lstStyle/>
          <a:p>
            <a:pPr algn="just">
              <a:spcBef>
                <a:spcPts val="700"/>
              </a:spcBef>
              <a:buClr>
                <a:srgbClr val="666600"/>
              </a:buClr>
              <a:buSzPct val="7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rgbClr val="000000"/>
                </a:solidFill>
                <a:latin typeface="Garamond" pitchFamily="18" charset="0"/>
              </a:rPr>
              <a:t> </a:t>
            </a:r>
            <a:r>
              <a:rPr lang="it-IT" sz="2400" b="1" i="1" dirty="0">
                <a:solidFill>
                  <a:srgbClr val="000000"/>
                </a:solidFill>
                <a:latin typeface="Garamond" pitchFamily="18" charset="0"/>
              </a:rPr>
              <a:t>Questa </a:t>
            </a:r>
            <a:r>
              <a:rPr lang="it-IT" sz="2400" b="1" i="1" dirty="0" err="1">
                <a:solidFill>
                  <a:srgbClr val="000000"/>
                </a:solidFill>
                <a:latin typeface="Garamond" pitchFamily="18" charset="0"/>
              </a:rPr>
              <a:t>stopping</a:t>
            </a:r>
            <a:r>
              <a:rPr lang="it-IT" sz="2400" b="1" i="1" dirty="0">
                <a:solidFill>
                  <a:srgbClr val="000000"/>
                </a:solidFill>
                <a:latin typeface="Garamond" pitchFamily="18" charset="0"/>
              </a:rPr>
              <a:t> </a:t>
            </a:r>
            <a:r>
              <a:rPr lang="it-IT" sz="2400" b="1" i="1" dirty="0" err="1">
                <a:solidFill>
                  <a:srgbClr val="000000"/>
                </a:solidFill>
                <a:latin typeface="Garamond" pitchFamily="18" charset="0"/>
              </a:rPr>
              <a:t>rule</a:t>
            </a:r>
            <a:r>
              <a:rPr lang="it-IT" sz="2400" b="1" i="1" dirty="0">
                <a:solidFill>
                  <a:srgbClr val="000000"/>
                </a:solidFill>
                <a:latin typeface="Garamond" pitchFamily="18" charset="0"/>
              </a:rPr>
              <a:t> </a:t>
            </a:r>
            <a:r>
              <a:rPr lang="it-IT" sz="2400" b="1" i="1" u="sng" dirty="0">
                <a:solidFill>
                  <a:srgbClr val="000000"/>
                </a:solidFill>
                <a:latin typeface="Garamond" pitchFamily="18" charset="0"/>
              </a:rPr>
              <a:t>massimizza il VP dei guadagni </a:t>
            </a:r>
            <a:r>
              <a:rPr lang="it-IT" sz="2400" b="1" i="1" dirty="0">
                <a:solidFill>
                  <a:srgbClr val="000000"/>
                </a:solidFill>
                <a:latin typeface="Garamond" pitchFamily="18" charset="0"/>
              </a:rPr>
              <a:t>del lavoratore nel ciclo vitale. </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a:solidFill>
                  <a:srgbClr val="000000"/>
                </a:solidFill>
                <a:latin typeface="Garamond" pitchFamily="18" charset="0"/>
              </a:rPr>
              <a:t> </a:t>
            </a:r>
            <a:r>
              <a:rPr lang="it-IT" sz="2400" b="1" dirty="0">
                <a:solidFill>
                  <a:srgbClr val="000000"/>
                </a:solidFill>
                <a:latin typeface="Garamond" pitchFamily="18" charset="0"/>
              </a:rPr>
              <a:t>Sia la </a:t>
            </a:r>
            <a:r>
              <a:rPr lang="it-IT" sz="2400" b="1" dirty="0">
                <a:solidFill>
                  <a:srgbClr val="000000"/>
                </a:solidFill>
                <a:latin typeface="Franklin Gothic Medium" pitchFamily="34" charset="0"/>
              </a:rPr>
              <a:t>% di sconto </a:t>
            </a:r>
            <a:r>
              <a:rPr lang="it-IT" sz="2400" b="1" dirty="0">
                <a:solidFill>
                  <a:srgbClr val="000000"/>
                </a:solidFill>
                <a:latin typeface="Garamond" pitchFamily="18" charset="0"/>
              </a:rPr>
              <a:t>del lavoratore = </a:t>
            </a:r>
            <a:r>
              <a:rPr lang="it-IT" sz="2400" b="1" dirty="0">
                <a:solidFill>
                  <a:srgbClr val="000000"/>
                </a:solidFill>
                <a:latin typeface="Franklin Gothic Medium" pitchFamily="34" charset="0"/>
              </a:rPr>
              <a:t>% d’interesse </a:t>
            </a:r>
            <a:r>
              <a:rPr lang="it-IT" sz="2400" b="1" dirty="0">
                <a:solidFill>
                  <a:srgbClr val="000000"/>
                </a:solidFill>
                <a:latin typeface="Garamond" pitchFamily="18" charset="0"/>
              </a:rPr>
              <a:t>delle istituzioni finanziarie.</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rgbClr val="000000"/>
                </a:solidFill>
                <a:latin typeface="Garamond" pitchFamily="18" charset="0"/>
              </a:rPr>
              <a:t> Sarebbe una scelta ottima abbandonare la scuola dopo aver fatto solo s’ &lt; </a:t>
            </a:r>
            <a:r>
              <a:rPr lang="it-IT" sz="2400" b="1" dirty="0" err="1">
                <a:solidFill>
                  <a:srgbClr val="000000"/>
                </a:solidFill>
                <a:latin typeface="Garamond" pitchFamily="18" charset="0"/>
              </a:rPr>
              <a:t>s*</a:t>
            </a:r>
            <a:r>
              <a:rPr lang="it-IT" sz="2400" b="1" dirty="0">
                <a:solidFill>
                  <a:srgbClr val="000000"/>
                </a:solidFill>
                <a:latin typeface="Garamond" pitchFamily="18" charset="0"/>
              </a:rPr>
              <a:t> anni?</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a:solidFill>
                  <a:srgbClr val="000000"/>
                </a:solidFill>
                <a:latin typeface="Garamond" pitchFamily="18" charset="0"/>
              </a:rPr>
              <a:t> Se il lavoratore </a:t>
            </a:r>
            <a:r>
              <a:rPr lang="it-IT" sz="2400" b="1" i="1" u="sng" dirty="0">
                <a:solidFill>
                  <a:srgbClr val="000000"/>
                </a:solidFill>
                <a:latin typeface="Garamond" pitchFamily="18" charset="0"/>
              </a:rPr>
              <a:t>rimanesse a scuola 1 anno in più </a:t>
            </a:r>
            <a:r>
              <a:rPr lang="it-IT" sz="2400" b="1" i="1" dirty="0">
                <a:solidFill>
                  <a:srgbClr val="000000"/>
                </a:solidFill>
                <a:latin typeface="Garamond" pitchFamily="18" charset="0"/>
              </a:rPr>
              <a:t>di s’ =&gt; perderebbe </a:t>
            </a:r>
            <a:r>
              <a:rPr lang="it-IT" sz="2400" b="1" i="1" dirty="0" err="1">
                <a:solidFill>
                  <a:srgbClr val="000000"/>
                </a:solidFill>
                <a:latin typeface="Garamond" pitchFamily="18" charset="0"/>
              </a:rPr>
              <a:t>w</a:t>
            </a:r>
            <a:r>
              <a:rPr lang="it-IT" sz="2400" b="1" i="1" dirty="0">
                <a:solidFill>
                  <a:srgbClr val="000000"/>
                </a:solidFill>
                <a:latin typeface="Garamond" pitchFamily="18" charset="0"/>
              </a:rPr>
              <a:t>’ euro e farebbe un investimento  con  % rendimento r’. </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a:solidFill>
                  <a:srgbClr val="000000"/>
                </a:solidFill>
                <a:latin typeface="Garamond" pitchFamily="18" charset="0"/>
              </a:rPr>
              <a:t>Se </a:t>
            </a:r>
            <a:r>
              <a:rPr lang="it-IT" sz="2400" b="1" i="1" u="sng" dirty="0">
                <a:solidFill>
                  <a:srgbClr val="000000"/>
                </a:solidFill>
                <a:latin typeface="Garamond" pitchFamily="18" charset="0"/>
              </a:rPr>
              <a:t>abbandonasse la scuola </a:t>
            </a:r>
            <a:r>
              <a:rPr lang="it-IT" sz="2400" b="1" i="1" dirty="0">
                <a:solidFill>
                  <a:srgbClr val="000000"/>
                </a:solidFill>
                <a:latin typeface="Garamond" pitchFamily="18" charset="0"/>
              </a:rPr>
              <a:t>in s’ =&gt; potrebbe investire w’ euro in banca all’ interesse di mercato: r &lt; r’. </a:t>
            </a:r>
          </a:p>
          <a:p>
            <a:pPr algn="just">
              <a:spcBef>
                <a:spcPts val="700"/>
              </a:spcBef>
              <a:buClr>
                <a:srgbClr val="666600"/>
              </a:buClr>
              <a:buSzPct val="75000"/>
              <a:buFont typeface="Symbol" pitchFamily="18"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a:solidFill>
                  <a:srgbClr val="000000"/>
                </a:solidFill>
                <a:latin typeface="Garamond" pitchFamily="18" charset="0"/>
              </a:rPr>
              <a:t> </a:t>
            </a:r>
            <a:r>
              <a:rPr lang="it-IT" sz="2400" b="1" dirty="0">
                <a:solidFill>
                  <a:srgbClr val="000000"/>
                </a:solidFill>
                <a:latin typeface="Garamond" pitchFamily="18" charset="0"/>
              </a:rPr>
              <a:t>Il lavoratore </a:t>
            </a:r>
            <a:r>
              <a:rPr lang="it-IT" sz="2400" b="1" dirty="0">
                <a:solidFill>
                  <a:srgbClr val="000000"/>
                </a:solidFill>
                <a:latin typeface="Wingdings" pitchFamily="2" charset="2"/>
              </a:rPr>
              <a:t></a:t>
            </a:r>
            <a:r>
              <a:rPr lang="it-IT" sz="2400" b="1" dirty="0">
                <a:solidFill>
                  <a:srgbClr val="000000"/>
                </a:solidFill>
                <a:latin typeface="Garamond" pitchFamily="18" charset="0"/>
              </a:rPr>
              <a:t>VP guadagni continuando gli studi</a:t>
            </a:r>
          </a:p>
        </p:txBody>
      </p:sp>
    </p:spTree>
    <p:extLst>
      <p:ext uri="{BB962C8B-B14F-4D97-AF65-F5344CB8AC3E}">
        <p14:creationId xmlns:p14="http://schemas.microsoft.com/office/powerpoint/2010/main" val="287582730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1"/>
          <p:cNvSpPr txBox="1">
            <a:spLocks noChangeArrowheads="1"/>
          </p:cNvSpPr>
          <p:nvPr/>
        </p:nvSpPr>
        <p:spPr bwMode="auto">
          <a:xfrm>
            <a:off x="6553200" y="6248400"/>
            <a:ext cx="2133600" cy="457200"/>
          </a:xfrm>
          <a:prstGeom prst="rect">
            <a:avLst/>
          </a:prstGeom>
          <a:noFill/>
          <a:ln w="9525">
            <a:noFill/>
            <a:round/>
            <a:headEnd/>
            <a:tailEnd/>
          </a:ln>
        </p:spPr>
        <p:txBody>
          <a:bodyPr lIns="90000" tIns="46800" rIns="90000" bIns="46800"/>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F9BA4B70-8D68-47E2-9210-480BC0EAC6BF}" type="slidenum">
              <a:rPr lang="it-IT" sz="1000">
                <a:solidFill>
                  <a:srgbClr val="000000"/>
                </a:solidFill>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31</a:t>
            </a:fld>
            <a:endParaRPr lang="it-IT" sz="1000">
              <a:solidFill>
                <a:srgbClr val="000000"/>
              </a:solidFill>
            </a:endParaRPr>
          </a:p>
        </p:txBody>
      </p:sp>
      <p:sp>
        <p:nvSpPr>
          <p:cNvPr id="43011" name="Text Box 2"/>
          <p:cNvSpPr txBox="1">
            <a:spLocks noChangeArrowheads="1"/>
          </p:cNvSpPr>
          <p:nvPr/>
        </p:nvSpPr>
        <p:spPr bwMode="auto">
          <a:xfrm>
            <a:off x="457200" y="411163"/>
            <a:ext cx="8229600" cy="579437"/>
          </a:xfrm>
          <a:prstGeom prst="rect">
            <a:avLst/>
          </a:prstGeom>
          <a:noFill/>
          <a:ln w="9525">
            <a:noFill/>
            <a:round/>
            <a:headEnd/>
            <a:tailEnd/>
          </a:ln>
        </p:spPr>
        <p:txBody>
          <a:bodyPr anchor="b"/>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3200">
                <a:solidFill>
                  <a:srgbClr val="999900"/>
                </a:solidFill>
                <a:latin typeface="Garamond" pitchFamily="18" charset="0"/>
              </a:rPr>
              <a:t>Il capitale umano – Il modello dell’istruzione</a:t>
            </a:r>
          </a:p>
        </p:txBody>
      </p:sp>
      <p:sp>
        <p:nvSpPr>
          <p:cNvPr id="43012" name="Text Box 3"/>
          <p:cNvSpPr txBox="1">
            <a:spLocks noChangeArrowheads="1"/>
          </p:cNvSpPr>
          <p:nvPr/>
        </p:nvSpPr>
        <p:spPr bwMode="auto">
          <a:xfrm>
            <a:off x="360363" y="1368425"/>
            <a:ext cx="8532812" cy="5216525"/>
          </a:xfrm>
          <a:prstGeom prst="rect">
            <a:avLst/>
          </a:prstGeom>
          <a:noFill/>
          <a:ln w="9525">
            <a:noFill/>
            <a:round/>
            <a:headEnd/>
            <a:tailEnd/>
          </a:ln>
        </p:spPr>
        <p:txBody>
          <a:bodyPr/>
          <a:lstStyle/>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600" b="1" dirty="0">
                <a:solidFill>
                  <a:srgbClr val="000000"/>
                </a:solidFill>
                <a:latin typeface="Garamond" pitchFamily="18" charset="0"/>
              </a:rPr>
              <a:t> Viceversa, se il lavoratore frequentasse un numero di anni d’istruzione s’’ &gt; </a:t>
            </a:r>
            <a:r>
              <a:rPr lang="it-IT" sz="2600" b="1" dirty="0" err="1">
                <a:solidFill>
                  <a:srgbClr val="000000"/>
                </a:solidFill>
                <a:latin typeface="Garamond" pitchFamily="18" charset="0"/>
              </a:rPr>
              <a:t>s*</a:t>
            </a:r>
            <a:r>
              <a:rPr lang="it-IT" sz="2600" b="1" dirty="0">
                <a:solidFill>
                  <a:srgbClr val="000000"/>
                </a:solidFill>
                <a:latin typeface="Garamond" pitchFamily="18" charset="0"/>
              </a:rPr>
              <a:t> =&gt; il rendimento di questa istruzione ‘in eccesso’ sarebbe &lt; % interesse del mercato:</a:t>
            </a:r>
          </a:p>
          <a:p>
            <a:pPr algn="just">
              <a:spcBef>
                <a:spcPts val="700"/>
              </a:spcBef>
              <a:buClr>
                <a:srgbClr val="666600"/>
              </a:buClr>
              <a:buSzPct val="75000"/>
              <a:buFont typeface="Symbol" pitchFamily="18"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600" b="1" dirty="0">
                <a:solidFill>
                  <a:srgbClr val="000000"/>
                </a:solidFill>
                <a:latin typeface="Garamond" pitchFamily="18" charset="0"/>
              </a:rPr>
              <a:t> gli anni in più di istruzione rispetto ad </a:t>
            </a:r>
            <a:r>
              <a:rPr lang="it-IT" sz="2600" b="1" dirty="0" err="1">
                <a:solidFill>
                  <a:srgbClr val="000000"/>
                </a:solidFill>
                <a:latin typeface="Garamond" pitchFamily="18" charset="0"/>
              </a:rPr>
              <a:t>s*</a:t>
            </a:r>
            <a:r>
              <a:rPr lang="it-IT" sz="2600" b="1" dirty="0">
                <a:solidFill>
                  <a:srgbClr val="000000"/>
                </a:solidFill>
                <a:latin typeface="Garamond" pitchFamily="18" charset="0"/>
              </a:rPr>
              <a:t> non sarebbero vantaggiosi in termini di </a:t>
            </a:r>
            <a:r>
              <a:rPr lang="it-IT" sz="2600" b="1" dirty="0">
                <a:solidFill>
                  <a:srgbClr val="000000"/>
                </a:solidFill>
                <a:latin typeface="Wingdings" pitchFamily="2" charset="2"/>
              </a:rPr>
              <a:t></a:t>
            </a:r>
            <a:r>
              <a:rPr lang="it-IT" sz="2600" b="1" dirty="0">
                <a:solidFill>
                  <a:srgbClr val="000000"/>
                </a:solidFill>
                <a:latin typeface="Garamond" pitchFamily="18" charset="0"/>
              </a:rPr>
              <a:t>VP dei guadagni</a:t>
            </a:r>
          </a:p>
          <a:p>
            <a:pPr algn="just">
              <a:spcBef>
                <a:spcPts val="700"/>
              </a:spcBef>
              <a:buClr>
                <a:srgbClr val="666600"/>
              </a:buClr>
              <a:buSzPct val="75000"/>
              <a:buFont typeface="Symbol" pitchFamily="18"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600" b="1" dirty="0">
                <a:solidFill>
                  <a:srgbClr val="000000"/>
                </a:solidFill>
                <a:latin typeface="Garamond" pitchFamily="18" charset="0"/>
              </a:rPr>
              <a:t> </a:t>
            </a:r>
            <a:r>
              <a:rPr lang="it-IT" sz="2600" b="1" i="1" dirty="0">
                <a:solidFill>
                  <a:srgbClr val="000000"/>
                </a:solidFill>
                <a:latin typeface="Garamond" pitchFamily="18" charset="0"/>
              </a:rPr>
              <a:t>la </a:t>
            </a:r>
            <a:r>
              <a:rPr lang="it-IT" sz="2600" b="1" i="1" dirty="0" err="1">
                <a:solidFill>
                  <a:srgbClr val="000000"/>
                </a:solidFill>
                <a:latin typeface="Garamond" pitchFamily="18" charset="0"/>
              </a:rPr>
              <a:t>stopping</a:t>
            </a:r>
            <a:r>
              <a:rPr lang="it-IT" sz="2600" b="1" i="1" dirty="0">
                <a:solidFill>
                  <a:srgbClr val="000000"/>
                </a:solidFill>
                <a:latin typeface="Garamond" pitchFamily="18" charset="0"/>
              </a:rPr>
              <a:t> </a:t>
            </a:r>
            <a:r>
              <a:rPr lang="it-IT" sz="2600" b="1" i="1" dirty="0" err="1">
                <a:solidFill>
                  <a:srgbClr val="000000"/>
                </a:solidFill>
                <a:latin typeface="Garamond" pitchFamily="18" charset="0"/>
              </a:rPr>
              <a:t>rule</a:t>
            </a:r>
            <a:r>
              <a:rPr lang="it-IT" sz="2600" b="1" i="1" dirty="0">
                <a:solidFill>
                  <a:srgbClr val="000000"/>
                </a:solidFill>
                <a:latin typeface="Garamond" pitchFamily="18" charset="0"/>
              </a:rPr>
              <a:t> </a:t>
            </a:r>
            <a:r>
              <a:rPr lang="it-IT" sz="2800" b="1" i="1" u="sng" dirty="0">
                <a:solidFill>
                  <a:srgbClr val="000000"/>
                </a:solidFill>
                <a:latin typeface="Garamond" pitchFamily="18" charset="0"/>
              </a:rPr>
              <a:t>massimizza</a:t>
            </a:r>
            <a:r>
              <a:rPr lang="it-IT" sz="2600" b="1" i="1" u="sng" dirty="0">
                <a:solidFill>
                  <a:srgbClr val="000000"/>
                </a:solidFill>
                <a:latin typeface="Garamond" pitchFamily="18" charset="0"/>
              </a:rPr>
              <a:t> effettivamente il VP dei guadagni </a:t>
            </a:r>
            <a:r>
              <a:rPr lang="it-IT" sz="2600" b="1" i="1" dirty="0">
                <a:solidFill>
                  <a:srgbClr val="000000"/>
                </a:solidFill>
                <a:latin typeface="Garamond" pitchFamily="18" charset="0"/>
              </a:rPr>
              <a:t>del lavoratore nel ciclo vitale. </a:t>
            </a:r>
          </a:p>
          <a:p>
            <a:pPr algn="just">
              <a:spcBef>
                <a:spcPts val="700"/>
              </a:spcBef>
              <a:buClr>
                <a:srgbClr val="666600"/>
              </a:buClr>
              <a:buSzPct val="7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600" b="1" dirty="0">
                <a:solidFill>
                  <a:srgbClr val="000000"/>
                </a:solidFill>
                <a:latin typeface="Franklin Gothic Demi" pitchFamily="34" charset="0"/>
              </a:rPr>
              <a:t> </a:t>
            </a:r>
            <a:r>
              <a:rPr lang="it-IT" sz="2600" b="1" i="1" dirty="0">
                <a:solidFill>
                  <a:srgbClr val="000000"/>
                </a:solidFill>
                <a:latin typeface="Garamond" pitchFamily="18" charset="0"/>
              </a:rPr>
              <a:t>La </a:t>
            </a:r>
            <a:r>
              <a:rPr lang="it-IT" sz="2600" b="1" i="1" dirty="0" err="1">
                <a:solidFill>
                  <a:srgbClr val="000000"/>
                </a:solidFill>
                <a:latin typeface="Garamond" pitchFamily="18" charset="0"/>
              </a:rPr>
              <a:t>stopping</a:t>
            </a:r>
            <a:r>
              <a:rPr lang="it-IT" sz="2600" b="1" i="1" dirty="0">
                <a:solidFill>
                  <a:srgbClr val="000000"/>
                </a:solidFill>
                <a:latin typeface="Garamond" pitchFamily="18" charset="0"/>
              </a:rPr>
              <a:t> </a:t>
            </a:r>
            <a:r>
              <a:rPr lang="it-IT" sz="2600" b="1" i="1" dirty="0" err="1">
                <a:solidFill>
                  <a:srgbClr val="000000"/>
                </a:solidFill>
                <a:latin typeface="Garamond" pitchFamily="18" charset="0"/>
              </a:rPr>
              <a:t>rule</a:t>
            </a:r>
            <a:r>
              <a:rPr lang="it-IT" sz="2600" b="1" i="1" dirty="0">
                <a:solidFill>
                  <a:srgbClr val="000000"/>
                </a:solidFill>
                <a:latin typeface="Garamond" pitchFamily="18" charset="0"/>
              </a:rPr>
              <a:t> degli investimenti in istruzione, descrive una </a:t>
            </a:r>
            <a:r>
              <a:rPr lang="it-IT" sz="2600" b="1" i="1" u="sng" dirty="0">
                <a:solidFill>
                  <a:srgbClr val="000000"/>
                </a:solidFill>
                <a:latin typeface="Garamond" pitchFamily="18" charset="0"/>
              </a:rPr>
              <a:t>proprietà generale delle decisioni ottime di investimento</a:t>
            </a:r>
            <a:endParaRPr lang="it-IT" sz="2600" b="1" i="1" dirty="0">
              <a:solidFill>
                <a:srgbClr val="000000"/>
              </a:solidFill>
              <a:latin typeface="Garamond" pitchFamily="18" charset="0"/>
            </a:endParaRPr>
          </a:p>
        </p:txBody>
      </p:sp>
    </p:spTree>
    <p:extLst>
      <p:ext uri="{BB962C8B-B14F-4D97-AF65-F5344CB8AC3E}">
        <p14:creationId xmlns:p14="http://schemas.microsoft.com/office/powerpoint/2010/main" val="60390034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2"/>
          <p:cNvSpPr>
            <a:spLocks noGrp="1"/>
          </p:cNvSpPr>
          <p:nvPr>
            <p:ph type="title"/>
          </p:nvPr>
        </p:nvSpPr>
        <p:spPr/>
        <p:txBody>
          <a:bodyPr>
            <a:normAutofit/>
          </a:bodyPr>
          <a:lstStyle/>
          <a:p>
            <a:r>
              <a:rPr lang="it-IT" dirty="0"/>
              <a:t>Ma non c’è solo il tasso di sconto: La curva costi-istruzione</a:t>
            </a:r>
          </a:p>
        </p:txBody>
      </p:sp>
      <p:sp>
        <p:nvSpPr>
          <p:cNvPr id="36867" name="Segnaposto contenuto 3"/>
          <p:cNvSpPr>
            <a:spLocks noGrp="1"/>
          </p:cNvSpPr>
          <p:nvPr>
            <p:ph idx="1"/>
          </p:nvPr>
        </p:nvSpPr>
        <p:spPr/>
        <p:txBody>
          <a:bodyPr/>
          <a:lstStyle/>
          <a:p>
            <a:r>
              <a:rPr lang="it-IT" sz="2600" dirty="0"/>
              <a:t>I costi che vanno a formare la curva comprendono i </a:t>
            </a:r>
            <a:r>
              <a:rPr lang="it-IT" sz="2600" dirty="0">
                <a:solidFill>
                  <a:srgbClr val="FF0000"/>
                </a:solidFill>
              </a:rPr>
              <a:t>costi diretti </a:t>
            </a:r>
            <a:r>
              <a:rPr lang="it-IT" sz="2600" dirty="0"/>
              <a:t>(libri, affitto, tasse, trasporto…) e il </a:t>
            </a:r>
            <a:r>
              <a:rPr lang="it-IT" sz="2600" dirty="0">
                <a:solidFill>
                  <a:srgbClr val="FF0000"/>
                </a:solidFill>
              </a:rPr>
              <a:t>costo opportunità</a:t>
            </a:r>
            <a:r>
              <a:rPr lang="it-IT" sz="2600" dirty="0"/>
              <a:t> di non lavorare con il grado inferiore di istruzione (es. rinuncia al salario)</a:t>
            </a:r>
          </a:p>
          <a:p>
            <a:r>
              <a:rPr lang="it-IT" sz="2600" dirty="0"/>
              <a:t>Se quindi r è una buona approssimazione di questi costi, possiamo però analizzare come incidono i diversi costi d’istruzione sulla scelta e riportare il nostro modello dentro il noto schema di scelta</a:t>
            </a:r>
          </a:p>
          <a:p>
            <a:r>
              <a:rPr lang="it-IT" sz="2600" dirty="0"/>
              <a:t>I costi aumentano all’aumentare dell’istruzione a tassi crescenti: Curva convessa</a:t>
            </a:r>
          </a:p>
        </p:txBody>
      </p:sp>
      <p:sp>
        <p:nvSpPr>
          <p:cNvPr id="2" name="Segnaposto numero diapositiva 1"/>
          <p:cNvSpPr>
            <a:spLocks noGrp="1"/>
          </p:cNvSpPr>
          <p:nvPr>
            <p:ph type="sldNum" sz="quarter" idx="12"/>
          </p:nvPr>
        </p:nvSpPr>
        <p:spPr/>
        <p:txBody>
          <a:bodyPr/>
          <a:lstStyle/>
          <a:p>
            <a:pPr>
              <a:defRPr/>
            </a:pPr>
            <a:fld id="{5A241384-8D95-4C70-9E80-F4E4406087B7}" type="slidenum">
              <a:rPr lang="it-IT" altLang="en-US" smtClean="0"/>
              <a:pPr>
                <a:defRPr/>
              </a:pPr>
              <a:t>32</a:t>
            </a:fld>
            <a:endParaRPr lang="it-IT" altLang="en-US"/>
          </a:p>
        </p:txBody>
      </p:sp>
    </p:spTree>
    <p:extLst>
      <p:ext uri="{BB962C8B-B14F-4D97-AF65-F5344CB8AC3E}">
        <p14:creationId xmlns:p14="http://schemas.microsoft.com/office/powerpoint/2010/main" val="36006275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 name="Segnaposto numero diapositiva 3"/>
          <p:cNvSpPr>
            <a:spLocks noGrp="1"/>
          </p:cNvSpPr>
          <p:nvPr>
            <p:ph type="sldNum" sz="quarter" idx="12"/>
          </p:nvPr>
        </p:nvSpPr>
        <p:spPr/>
        <p:txBody>
          <a:bodyPr/>
          <a:lstStyle/>
          <a:p>
            <a:fld id="{C883FA1F-4D4A-4730-9D6A-2B346FA7A494}" type="slidenum">
              <a:rPr lang="it-IT" altLang="en-US" smtClean="0"/>
              <a:pPr/>
              <a:t>33</a:t>
            </a:fld>
            <a:endParaRPr lang="it-IT" altLang="en-US"/>
          </a:p>
        </p:txBody>
      </p:sp>
      <p:sp>
        <p:nvSpPr>
          <p:cNvPr id="22531" name="Rectangle 2"/>
          <p:cNvSpPr>
            <a:spLocks noGrp="1" noChangeArrowheads="1"/>
          </p:cNvSpPr>
          <p:nvPr>
            <p:ph type="title" idx="4294967295"/>
          </p:nvPr>
        </p:nvSpPr>
        <p:spPr>
          <a:xfrm>
            <a:off x="914400" y="260350"/>
            <a:ext cx="8229600" cy="1139825"/>
          </a:xfrm>
        </p:spPr>
        <p:txBody>
          <a:bodyPr>
            <a:normAutofit/>
          </a:bodyPr>
          <a:lstStyle/>
          <a:p>
            <a:pPr eaLnBrk="1" hangingPunct="1"/>
            <a:r>
              <a:rPr lang="it-IT" sz="3500" b="1" dirty="0"/>
              <a:t>Consideriamo sia la curva salari-istruzione e la curva costi-istruzione</a:t>
            </a:r>
          </a:p>
        </p:txBody>
      </p:sp>
      <p:sp>
        <p:nvSpPr>
          <p:cNvPr id="22532" name="Rectangle 3"/>
          <p:cNvSpPr>
            <a:spLocks noGrp="1" noChangeArrowheads="1"/>
          </p:cNvSpPr>
          <p:nvPr>
            <p:ph type="body" sz="half" idx="4294967295"/>
          </p:nvPr>
        </p:nvSpPr>
        <p:spPr>
          <a:xfrm>
            <a:off x="914400" y="1557338"/>
            <a:ext cx="8229600" cy="1655762"/>
          </a:xfrm>
        </p:spPr>
        <p:txBody>
          <a:bodyPr/>
          <a:lstStyle/>
          <a:p>
            <a:pPr eaLnBrk="1" hangingPunct="1">
              <a:lnSpc>
                <a:spcPct val="90000"/>
              </a:lnSpc>
            </a:pPr>
            <a:r>
              <a:rPr lang="it-IT" sz="2000" u="sng" dirty="0"/>
              <a:t>L’ipotesi è restrittiva: individuo price </a:t>
            </a:r>
            <a:r>
              <a:rPr lang="it-IT" sz="2000" u="sng" dirty="0" err="1"/>
              <a:t>taker</a:t>
            </a:r>
            <a:r>
              <a:rPr lang="it-IT" sz="2000" u="sng" dirty="0"/>
              <a:t>:</a:t>
            </a:r>
          </a:p>
          <a:p>
            <a:pPr lvl="1" eaLnBrk="1" hangingPunct="1">
              <a:lnSpc>
                <a:spcPct val="90000"/>
              </a:lnSpc>
            </a:pPr>
            <a:r>
              <a:rPr lang="it-IT" sz="2000" dirty="0"/>
              <a:t>Prezzo dell’istruzione è dato</a:t>
            </a:r>
          </a:p>
          <a:p>
            <a:pPr lvl="1" eaLnBrk="1" hangingPunct="1">
              <a:lnSpc>
                <a:spcPct val="90000"/>
              </a:lnSpc>
            </a:pPr>
            <a:r>
              <a:rPr lang="it-IT" sz="2000" dirty="0"/>
              <a:t>Rendimenti costanti nel tempo (r sempre =5%, ad es.)</a:t>
            </a:r>
          </a:p>
          <a:p>
            <a:pPr lvl="1" eaLnBrk="1" hangingPunct="1">
              <a:lnSpc>
                <a:spcPct val="90000"/>
              </a:lnSpc>
            </a:pPr>
            <a:r>
              <a:rPr lang="it-IT" sz="2000" dirty="0"/>
              <a:t>Ottengo qualsiasi quantità d’istruzione desidero, ma i costi aumentano</a:t>
            </a:r>
          </a:p>
        </p:txBody>
      </p:sp>
      <p:sp>
        <p:nvSpPr>
          <p:cNvPr id="35845" name="Text Box 11"/>
          <p:cNvSpPr txBox="1">
            <a:spLocks noChangeArrowheads="1"/>
          </p:cNvSpPr>
          <p:nvPr/>
        </p:nvSpPr>
        <p:spPr bwMode="auto">
          <a:xfrm>
            <a:off x="5148263" y="6237288"/>
            <a:ext cx="2879725" cy="366712"/>
          </a:xfrm>
          <a:prstGeom prst="rect">
            <a:avLst/>
          </a:prstGeom>
          <a:noFill/>
          <a:ln w="9525">
            <a:noFill/>
            <a:miter lim="800000"/>
            <a:headEnd/>
            <a:tailEnd/>
          </a:ln>
        </p:spPr>
        <p:txBody>
          <a:bodyPr>
            <a:spAutoFit/>
          </a:bodyPr>
          <a:lstStyle/>
          <a:p>
            <a:pPr>
              <a:spcBef>
                <a:spcPct val="50000"/>
              </a:spcBef>
            </a:pPr>
            <a:r>
              <a:rPr lang="it-IT">
                <a:latin typeface="Arial" pitchFamily="34" charset="0"/>
              </a:rPr>
              <a:t>Istruzione</a:t>
            </a:r>
          </a:p>
        </p:txBody>
      </p:sp>
      <p:sp>
        <p:nvSpPr>
          <p:cNvPr id="35846" name="Line 5"/>
          <p:cNvSpPr>
            <a:spLocks noChangeShapeType="1"/>
          </p:cNvSpPr>
          <p:nvPr/>
        </p:nvSpPr>
        <p:spPr bwMode="auto">
          <a:xfrm>
            <a:off x="2565400" y="3502025"/>
            <a:ext cx="0" cy="2592388"/>
          </a:xfrm>
          <a:prstGeom prst="line">
            <a:avLst/>
          </a:prstGeom>
          <a:noFill/>
          <a:ln w="9525">
            <a:solidFill>
              <a:schemeClr val="tx1"/>
            </a:solidFill>
            <a:round/>
            <a:headEnd/>
            <a:tailEnd/>
          </a:ln>
        </p:spPr>
        <p:txBody>
          <a:bodyPr/>
          <a:lstStyle/>
          <a:p>
            <a:endParaRPr lang="it-IT"/>
          </a:p>
        </p:txBody>
      </p:sp>
      <p:sp>
        <p:nvSpPr>
          <p:cNvPr id="35847" name="Line 6"/>
          <p:cNvSpPr>
            <a:spLocks noChangeShapeType="1"/>
          </p:cNvSpPr>
          <p:nvPr/>
        </p:nvSpPr>
        <p:spPr bwMode="auto">
          <a:xfrm>
            <a:off x="2565400" y="6094413"/>
            <a:ext cx="3024188" cy="0"/>
          </a:xfrm>
          <a:prstGeom prst="line">
            <a:avLst/>
          </a:prstGeom>
          <a:noFill/>
          <a:ln w="9525">
            <a:solidFill>
              <a:schemeClr val="tx1"/>
            </a:solidFill>
            <a:round/>
            <a:headEnd/>
            <a:tailEnd/>
          </a:ln>
        </p:spPr>
        <p:txBody>
          <a:bodyPr/>
          <a:lstStyle/>
          <a:p>
            <a:endParaRPr lang="it-IT"/>
          </a:p>
        </p:txBody>
      </p:sp>
      <p:sp>
        <p:nvSpPr>
          <p:cNvPr id="35848" name="Arc 7"/>
          <p:cNvSpPr>
            <a:spLocks/>
          </p:cNvSpPr>
          <p:nvPr/>
        </p:nvSpPr>
        <p:spPr bwMode="auto">
          <a:xfrm flipV="1">
            <a:off x="3059113" y="2420938"/>
            <a:ext cx="2473325" cy="2376487"/>
          </a:xfrm>
          <a:custGeom>
            <a:avLst/>
            <a:gdLst>
              <a:gd name="T0" fmla="*/ 0 w 21209"/>
              <a:gd name="T1" fmla="*/ 0 h 21600"/>
              <a:gd name="T2" fmla="*/ 2147483647 w 21209"/>
              <a:gd name="T3" fmla="*/ 2147483647 h 21600"/>
              <a:gd name="T4" fmla="*/ 0 w 21209"/>
              <a:gd name="T5" fmla="*/ 2147483647 h 21600"/>
              <a:gd name="T6" fmla="*/ 0 60000 65536"/>
              <a:gd name="T7" fmla="*/ 0 60000 65536"/>
              <a:gd name="T8" fmla="*/ 0 60000 65536"/>
              <a:gd name="T9" fmla="*/ 0 w 21209"/>
              <a:gd name="T10" fmla="*/ 0 h 21600"/>
              <a:gd name="T11" fmla="*/ 21209 w 21209"/>
              <a:gd name="T12" fmla="*/ 21600 h 21600"/>
            </a:gdLst>
            <a:ahLst/>
            <a:cxnLst>
              <a:cxn ang="T6">
                <a:pos x="T0" y="T1"/>
              </a:cxn>
              <a:cxn ang="T7">
                <a:pos x="T2" y="T3"/>
              </a:cxn>
              <a:cxn ang="T8">
                <a:pos x="T4" y="T5"/>
              </a:cxn>
            </a:cxnLst>
            <a:rect l="T9" t="T10" r="T11" b="T12"/>
            <a:pathLst>
              <a:path w="21209" h="21600" fill="none" extrusionOk="0">
                <a:moveTo>
                  <a:pt x="-1" y="0"/>
                </a:moveTo>
                <a:cubicBezTo>
                  <a:pt x="10351" y="0"/>
                  <a:pt x="19247" y="7343"/>
                  <a:pt x="21208" y="17508"/>
                </a:cubicBezTo>
              </a:path>
              <a:path w="21209" h="21600" stroke="0" extrusionOk="0">
                <a:moveTo>
                  <a:pt x="-1" y="0"/>
                </a:moveTo>
                <a:cubicBezTo>
                  <a:pt x="10351" y="0"/>
                  <a:pt x="19247" y="7343"/>
                  <a:pt x="21208" y="17508"/>
                </a:cubicBezTo>
                <a:lnTo>
                  <a:pt x="0" y="21600"/>
                </a:lnTo>
                <a:close/>
              </a:path>
            </a:pathLst>
          </a:custGeom>
          <a:noFill/>
          <a:ln w="9525">
            <a:solidFill>
              <a:schemeClr val="tx1"/>
            </a:solidFill>
            <a:round/>
            <a:headEnd/>
            <a:tailEnd/>
          </a:ln>
        </p:spPr>
        <p:txBody>
          <a:bodyPr wrap="none" anchor="ctr"/>
          <a:lstStyle/>
          <a:p>
            <a:endParaRPr lang="it-IT"/>
          </a:p>
        </p:txBody>
      </p:sp>
      <p:sp>
        <p:nvSpPr>
          <p:cNvPr id="35849" name="Arc 8"/>
          <p:cNvSpPr>
            <a:spLocks/>
          </p:cNvSpPr>
          <p:nvPr/>
        </p:nvSpPr>
        <p:spPr bwMode="auto">
          <a:xfrm rot="11381256" flipV="1">
            <a:off x="3494088" y="3929063"/>
            <a:ext cx="2519362" cy="2308225"/>
          </a:xfrm>
          <a:custGeom>
            <a:avLst/>
            <a:gdLst>
              <a:gd name="T0" fmla="*/ 2147483647 w 21600"/>
              <a:gd name="T1" fmla="*/ 0 h 20979"/>
              <a:gd name="T2" fmla="*/ 2147483647 w 21600"/>
              <a:gd name="T3" fmla="*/ 2147483647 h 20979"/>
              <a:gd name="T4" fmla="*/ 0 w 21600"/>
              <a:gd name="T5" fmla="*/ 2147483647 h 20979"/>
              <a:gd name="T6" fmla="*/ 0 60000 65536"/>
              <a:gd name="T7" fmla="*/ 0 60000 65536"/>
              <a:gd name="T8" fmla="*/ 0 60000 65536"/>
              <a:gd name="T9" fmla="*/ 0 w 21600"/>
              <a:gd name="T10" fmla="*/ 0 h 20979"/>
              <a:gd name="T11" fmla="*/ 21600 w 21600"/>
              <a:gd name="T12" fmla="*/ 20979 h 20979"/>
            </a:gdLst>
            <a:ahLst/>
            <a:cxnLst>
              <a:cxn ang="T6">
                <a:pos x="T0" y="T1"/>
              </a:cxn>
              <a:cxn ang="T7">
                <a:pos x="T2" y="T3"/>
              </a:cxn>
              <a:cxn ang="T8">
                <a:pos x="T4" y="T5"/>
              </a:cxn>
            </a:cxnLst>
            <a:rect l="T9" t="T10" r="T11" b="T12"/>
            <a:pathLst>
              <a:path w="21600" h="20979" fill="none" extrusionOk="0">
                <a:moveTo>
                  <a:pt x="5142" y="0"/>
                </a:moveTo>
                <a:cubicBezTo>
                  <a:pt x="14805" y="2368"/>
                  <a:pt x="21600" y="11030"/>
                  <a:pt x="21600" y="20979"/>
                </a:cubicBezTo>
              </a:path>
              <a:path w="21600" h="20979" stroke="0" extrusionOk="0">
                <a:moveTo>
                  <a:pt x="5142" y="0"/>
                </a:moveTo>
                <a:cubicBezTo>
                  <a:pt x="14805" y="2368"/>
                  <a:pt x="21600" y="11030"/>
                  <a:pt x="21600" y="20979"/>
                </a:cubicBezTo>
                <a:lnTo>
                  <a:pt x="0" y="20979"/>
                </a:lnTo>
                <a:close/>
              </a:path>
            </a:pathLst>
          </a:custGeom>
          <a:noFill/>
          <a:ln w="9525">
            <a:solidFill>
              <a:schemeClr val="tx1"/>
            </a:solidFill>
            <a:round/>
            <a:headEnd/>
            <a:tailEnd/>
          </a:ln>
        </p:spPr>
        <p:txBody>
          <a:bodyPr wrap="none" anchor="ctr"/>
          <a:lstStyle/>
          <a:p>
            <a:endParaRPr lang="it-IT"/>
          </a:p>
        </p:txBody>
      </p:sp>
      <p:sp>
        <p:nvSpPr>
          <p:cNvPr id="35850" name="Text Box 9"/>
          <p:cNvSpPr txBox="1">
            <a:spLocks noChangeArrowheads="1"/>
          </p:cNvSpPr>
          <p:nvPr/>
        </p:nvSpPr>
        <p:spPr bwMode="auto">
          <a:xfrm>
            <a:off x="4284663" y="3933825"/>
            <a:ext cx="387350" cy="366713"/>
          </a:xfrm>
          <a:prstGeom prst="rect">
            <a:avLst/>
          </a:prstGeom>
          <a:noFill/>
          <a:ln w="9525">
            <a:noFill/>
            <a:miter lim="800000"/>
            <a:headEnd/>
            <a:tailEnd/>
          </a:ln>
        </p:spPr>
        <p:txBody>
          <a:bodyPr wrap="none">
            <a:spAutoFit/>
          </a:bodyPr>
          <a:lstStyle/>
          <a:p>
            <a:r>
              <a:rPr lang="it-IT">
                <a:latin typeface="Arial" pitchFamily="34" charset="0"/>
              </a:rPr>
              <a:t>E’</a:t>
            </a:r>
          </a:p>
        </p:txBody>
      </p:sp>
      <p:sp>
        <p:nvSpPr>
          <p:cNvPr id="35851" name="Text Box 10"/>
          <p:cNvSpPr txBox="1">
            <a:spLocks noChangeArrowheads="1"/>
          </p:cNvSpPr>
          <p:nvPr/>
        </p:nvSpPr>
        <p:spPr bwMode="auto">
          <a:xfrm>
            <a:off x="1763713" y="3573463"/>
            <a:ext cx="360362" cy="2289175"/>
          </a:xfrm>
          <a:prstGeom prst="rect">
            <a:avLst/>
          </a:prstGeom>
          <a:noFill/>
          <a:ln w="9525">
            <a:noFill/>
            <a:miter lim="800000"/>
            <a:headEnd/>
            <a:tailEnd/>
          </a:ln>
        </p:spPr>
        <p:txBody>
          <a:bodyPr>
            <a:spAutoFit/>
          </a:bodyPr>
          <a:lstStyle/>
          <a:p>
            <a:pPr>
              <a:spcBef>
                <a:spcPct val="50000"/>
              </a:spcBef>
            </a:pPr>
            <a:r>
              <a:rPr lang="it-IT">
                <a:latin typeface="Arial" pitchFamily="34" charset="0"/>
              </a:rPr>
              <a:t>Guadagni</a:t>
            </a:r>
          </a:p>
        </p:txBody>
      </p:sp>
      <p:sp>
        <p:nvSpPr>
          <p:cNvPr id="35852" name="Line 12"/>
          <p:cNvSpPr>
            <a:spLocks noChangeShapeType="1"/>
          </p:cNvSpPr>
          <p:nvPr/>
        </p:nvSpPr>
        <p:spPr bwMode="auto">
          <a:xfrm>
            <a:off x="4211638" y="5013325"/>
            <a:ext cx="9525" cy="1081088"/>
          </a:xfrm>
          <a:prstGeom prst="line">
            <a:avLst/>
          </a:prstGeom>
          <a:noFill/>
          <a:ln w="9525">
            <a:solidFill>
              <a:schemeClr val="tx1"/>
            </a:solidFill>
            <a:prstDash val="dash"/>
            <a:round/>
            <a:headEnd/>
            <a:tailEnd/>
          </a:ln>
        </p:spPr>
        <p:txBody>
          <a:bodyPr/>
          <a:lstStyle/>
          <a:p>
            <a:endParaRPr lang="it-IT"/>
          </a:p>
        </p:txBody>
      </p:sp>
      <p:sp>
        <p:nvSpPr>
          <p:cNvPr id="35853" name="Line 13"/>
          <p:cNvSpPr>
            <a:spLocks noChangeShapeType="1"/>
          </p:cNvSpPr>
          <p:nvPr/>
        </p:nvSpPr>
        <p:spPr bwMode="auto">
          <a:xfrm flipH="1">
            <a:off x="2555875" y="4941888"/>
            <a:ext cx="1584325" cy="0"/>
          </a:xfrm>
          <a:prstGeom prst="line">
            <a:avLst/>
          </a:prstGeom>
          <a:noFill/>
          <a:ln w="9525">
            <a:solidFill>
              <a:schemeClr val="tx1"/>
            </a:solidFill>
            <a:prstDash val="dash"/>
            <a:round/>
            <a:headEnd/>
            <a:tailEnd/>
          </a:ln>
        </p:spPr>
        <p:txBody>
          <a:bodyPr/>
          <a:lstStyle/>
          <a:p>
            <a:endParaRPr lang="it-IT"/>
          </a:p>
        </p:txBody>
      </p:sp>
      <p:sp>
        <p:nvSpPr>
          <p:cNvPr id="35854" name="Text Box 14"/>
          <p:cNvSpPr txBox="1">
            <a:spLocks noChangeArrowheads="1"/>
          </p:cNvSpPr>
          <p:nvPr/>
        </p:nvSpPr>
        <p:spPr bwMode="auto">
          <a:xfrm>
            <a:off x="2124075" y="4797425"/>
            <a:ext cx="576263" cy="366713"/>
          </a:xfrm>
          <a:prstGeom prst="rect">
            <a:avLst/>
          </a:prstGeom>
          <a:noFill/>
          <a:ln w="9525">
            <a:noFill/>
            <a:miter lim="800000"/>
            <a:headEnd/>
            <a:tailEnd/>
          </a:ln>
        </p:spPr>
        <p:txBody>
          <a:bodyPr>
            <a:spAutoFit/>
          </a:bodyPr>
          <a:lstStyle/>
          <a:p>
            <a:pPr>
              <a:spcBef>
                <a:spcPct val="50000"/>
              </a:spcBef>
            </a:pPr>
            <a:r>
              <a:rPr lang="it-IT">
                <a:latin typeface="Arial" pitchFamily="34" charset="0"/>
              </a:rPr>
              <a:t>G*</a:t>
            </a:r>
          </a:p>
        </p:txBody>
      </p:sp>
      <p:sp>
        <p:nvSpPr>
          <p:cNvPr id="35855" name="Text Box 15"/>
          <p:cNvSpPr txBox="1">
            <a:spLocks noChangeArrowheads="1"/>
          </p:cNvSpPr>
          <p:nvPr/>
        </p:nvSpPr>
        <p:spPr bwMode="auto">
          <a:xfrm>
            <a:off x="3995738" y="6092825"/>
            <a:ext cx="503237" cy="366713"/>
          </a:xfrm>
          <a:prstGeom prst="rect">
            <a:avLst/>
          </a:prstGeom>
          <a:noFill/>
          <a:ln w="9525">
            <a:noFill/>
            <a:miter lim="800000"/>
            <a:headEnd/>
            <a:tailEnd/>
          </a:ln>
        </p:spPr>
        <p:txBody>
          <a:bodyPr>
            <a:spAutoFit/>
          </a:bodyPr>
          <a:lstStyle/>
          <a:p>
            <a:pPr>
              <a:spcBef>
                <a:spcPct val="50000"/>
              </a:spcBef>
            </a:pPr>
            <a:r>
              <a:rPr lang="it-IT">
                <a:latin typeface="Arial" pitchFamily="34" charset="0"/>
              </a:rPr>
              <a:t>S*</a:t>
            </a:r>
          </a:p>
        </p:txBody>
      </p:sp>
      <p:sp>
        <p:nvSpPr>
          <p:cNvPr id="35856" name="Arc 16"/>
          <p:cNvSpPr>
            <a:spLocks/>
          </p:cNvSpPr>
          <p:nvPr/>
        </p:nvSpPr>
        <p:spPr bwMode="auto">
          <a:xfrm rot="11381256" flipV="1">
            <a:off x="3709988" y="4144963"/>
            <a:ext cx="2519362" cy="2308225"/>
          </a:xfrm>
          <a:custGeom>
            <a:avLst/>
            <a:gdLst>
              <a:gd name="T0" fmla="*/ 2147483647 w 21600"/>
              <a:gd name="T1" fmla="*/ 0 h 20979"/>
              <a:gd name="T2" fmla="*/ 2147483647 w 21600"/>
              <a:gd name="T3" fmla="*/ 2147483647 h 20979"/>
              <a:gd name="T4" fmla="*/ 0 w 21600"/>
              <a:gd name="T5" fmla="*/ 2147483647 h 20979"/>
              <a:gd name="T6" fmla="*/ 0 60000 65536"/>
              <a:gd name="T7" fmla="*/ 0 60000 65536"/>
              <a:gd name="T8" fmla="*/ 0 60000 65536"/>
              <a:gd name="T9" fmla="*/ 0 w 21600"/>
              <a:gd name="T10" fmla="*/ 0 h 20979"/>
              <a:gd name="T11" fmla="*/ 21600 w 21600"/>
              <a:gd name="T12" fmla="*/ 20979 h 20979"/>
            </a:gdLst>
            <a:ahLst/>
            <a:cxnLst>
              <a:cxn ang="T6">
                <a:pos x="T0" y="T1"/>
              </a:cxn>
              <a:cxn ang="T7">
                <a:pos x="T2" y="T3"/>
              </a:cxn>
              <a:cxn ang="T8">
                <a:pos x="T4" y="T5"/>
              </a:cxn>
            </a:cxnLst>
            <a:rect l="T9" t="T10" r="T11" b="T12"/>
            <a:pathLst>
              <a:path w="21600" h="20979" fill="none" extrusionOk="0">
                <a:moveTo>
                  <a:pt x="5142" y="0"/>
                </a:moveTo>
                <a:cubicBezTo>
                  <a:pt x="14805" y="2368"/>
                  <a:pt x="21600" y="11030"/>
                  <a:pt x="21600" y="20979"/>
                </a:cubicBezTo>
              </a:path>
              <a:path w="21600" h="20979" stroke="0" extrusionOk="0">
                <a:moveTo>
                  <a:pt x="5142" y="0"/>
                </a:moveTo>
                <a:cubicBezTo>
                  <a:pt x="14805" y="2368"/>
                  <a:pt x="21600" y="11030"/>
                  <a:pt x="21600" y="20979"/>
                </a:cubicBezTo>
                <a:lnTo>
                  <a:pt x="0" y="20979"/>
                </a:lnTo>
                <a:close/>
              </a:path>
            </a:pathLst>
          </a:custGeom>
          <a:noFill/>
          <a:ln w="9525">
            <a:solidFill>
              <a:schemeClr val="tx1"/>
            </a:solidFill>
            <a:prstDash val="dash"/>
            <a:round/>
            <a:headEnd/>
            <a:tailEnd/>
          </a:ln>
        </p:spPr>
        <p:txBody>
          <a:bodyPr wrap="none" anchor="ctr"/>
          <a:lstStyle/>
          <a:p>
            <a:endParaRPr lang="it-IT"/>
          </a:p>
        </p:txBody>
      </p:sp>
      <p:sp>
        <p:nvSpPr>
          <p:cNvPr id="35857" name="Arc 17"/>
          <p:cNvSpPr>
            <a:spLocks/>
          </p:cNvSpPr>
          <p:nvPr/>
        </p:nvSpPr>
        <p:spPr bwMode="auto">
          <a:xfrm flipV="1">
            <a:off x="2411413" y="3284538"/>
            <a:ext cx="2473325" cy="2376487"/>
          </a:xfrm>
          <a:custGeom>
            <a:avLst/>
            <a:gdLst>
              <a:gd name="T0" fmla="*/ 0 w 21209"/>
              <a:gd name="T1" fmla="*/ 0 h 21600"/>
              <a:gd name="T2" fmla="*/ 2147483647 w 21209"/>
              <a:gd name="T3" fmla="*/ 2147483647 h 21600"/>
              <a:gd name="T4" fmla="*/ 0 w 21209"/>
              <a:gd name="T5" fmla="*/ 2147483647 h 21600"/>
              <a:gd name="T6" fmla="*/ 0 60000 65536"/>
              <a:gd name="T7" fmla="*/ 0 60000 65536"/>
              <a:gd name="T8" fmla="*/ 0 60000 65536"/>
              <a:gd name="T9" fmla="*/ 0 w 21209"/>
              <a:gd name="T10" fmla="*/ 0 h 21600"/>
              <a:gd name="T11" fmla="*/ 21209 w 21209"/>
              <a:gd name="T12" fmla="*/ 21600 h 21600"/>
            </a:gdLst>
            <a:ahLst/>
            <a:cxnLst>
              <a:cxn ang="T6">
                <a:pos x="T0" y="T1"/>
              </a:cxn>
              <a:cxn ang="T7">
                <a:pos x="T2" y="T3"/>
              </a:cxn>
              <a:cxn ang="T8">
                <a:pos x="T4" y="T5"/>
              </a:cxn>
            </a:cxnLst>
            <a:rect l="T9" t="T10" r="T11" b="T12"/>
            <a:pathLst>
              <a:path w="21209" h="21600" fill="none" extrusionOk="0">
                <a:moveTo>
                  <a:pt x="-1" y="0"/>
                </a:moveTo>
                <a:cubicBezTo>
                  <a:pt x="10351" y="0"/>
                  <a:pt x="19247" y="7343"/>
                  <a:pt x="21208" y="17508"/>
                </a:cubicBezTo>
              </a:path>
              <a:path w="21209" h="21600" stroke="0" extrusionOk="0">
                <a:moveTo>
                  <a:pt x="-1" y="0"/>
                </a:moveTo>
                <a:cubicBezTo>
                  <a:pt x="10351" y="0"/>
                  <a:pt x="19247" y="7343"/>
                  <a:pt x="21208" y="17508"/>
                </a:cubicBezTo>
                <a:lnTo>
                  <a:pt x="0" y="21600"/>
                </a:lnTo>
                <a:close/>
              </a:path>
            </a:pathLst>
          </a:custGeom>
          <a:noFill/>
          <a:ln w="9525">
            <a:solidFill>
              <a:schemeClr val="tx1"/>
            </a:solidFill>
            <a:prstDash val="dash"/>
            <a:round/>
            <a:headEnd/>
            <a:tailEnd/>
          </a:ln>
        </p:spPr>
        <p:txBody>
          <a:bodyPr wrap="none" anchor="ctr"/>
          <a:lstStyle/>
          <a:p>
            <a:endParaRPr lang="it-IT"/>
          </a:p>
        </p:txBody>
      </p:sp>
      <p:sp>
        <p:nvSpPr>
          <p:cNvPr id="35858" name="Line 18"/>
          <p:cNvSpPr>
            <a:spLocks noChangeShapeType="1"/>
          </p:cNvSpPr>
          <p:nvPr/>
        </p:nvSpPr>
        <p:spPr bwMode="auto">
          <a:xfrm>
            <a:off x="4500563" y="4365625"/>
            <a:ext cx="9525" cy="1728788"/>
          </a:xfrm>
          <a:prstGeom prst="line">
            <a:avLst/>
          </a:prstGeom>
          <a:noFill/>
          <a:ln w="9525">
            <a:solidFill>
              <a:schemeClr val="tx1"/>
            </a:solidFill>
            <a:prstDash val="dash"/>
            <a:round/>
            <a:headEnd/>
            <a:tailEnd/>
          </a:ln>
        </p:spPr>
        <p:txBody>
          <a:bodyPr/>
          <a:lstStyle/>
          <a:p>
            <a:endParaRPr lang="it-IT"/>
          </a:p>
        </p:txBody>
      </p:sp>
      <p:sp>
        <p:nvSpPr>
          <p:cNvPr id="35859" name="Text Box 19"/>
          <p:cNvSpPr txBox="1">
            <a:spLocks noChangeArrowheads="1"/>
          </p:cNvSpPr>
          <p:nvPr/>
        </p:nvSpPr>
        <p:spPr bwMode="auto">
          <a:xfrm>
            <a:off x="4427538" y="6092825"/>
            <a:ext cx="503237" cy="366713"/>
          </a:xfrm>
          <a:prstGeom prst="rect">
            <a:avLst/>
          </a:prstGeom>
          <a:noFill/>
          <a:ln w="9525">
            <a:noFill/>
            <a:miter lim="800000"/>
            <a:headEnd/>
            <a:tailEnd/>
          </a:ln>
        </p:spPr>
        <p:txBody>
          <a:bodyPr>
            <a:spAutoFit/>
          </a:bodyPr>
          <a:lstStyle/>
          <a:p>
            <a:pPr>
              <a:spcBef>
                <a:spcPct val="50000"/>
              </a:spcBef>
            </a:pPr>
            <a:r>
              <a:rPr lang="it-IT">
                <a:latin typeface="Arial" pitchFamily="34" charset="0"/>
              </a:rPr>
              <a:t>S’</a:t>
            </a:r>
          </a:p>
        </p:txBody>
      </p:sp>
      <p:sp>
        <p:nvSpPr>
          <p:cNvPr id="35860" name="Text Box 20"/>
          <p:cNvSpPr txBox="1">
            <a:spLocks noChangeArrowheads="1"/>
          </p:cNvSpPr>
          <p:nvPr/>
        </p:nvSpPr>
        <p:spPr bwMode="auto">
          <a:xfrm>
            <a:off x="3995738" y="4652963"/>
            <a:ext cx="433387" cy="366712"/>
          </a:xfrm>
          <a:prstGeom prst="rect">
            <a:avLst/>
          </a:prstGeom>
          <a:noFill/>
          <a:ln w="9525">
            <a:noFill/>
            <a:miter lim="800000"/>
            <a:headEnd/>
            <a:tailEnd/>
          </a:ln>
        </p:spPr>
        <p:txBody>
          <a:bodyPr>
            <a:spAutoFit/>
          </a:bodyPr>
          <a:lstStyle/>
          <a:p>
            <a:r>
              <a:rPr lang="it-IT">
                <a:latin typeface="Arial" pitchFamily="34" charset="0"/>
              </a:rPr>
              <a:t>E</a:t>
            </a:r>
          </a:p>
        </p:txBody>
      </p:sp>
      <p:sp>
        <p:nvSpPr>
          <p:cNvPr id="35861" name="Line 22"/>
          <p:cNvSpPr>
            <a:spLocks noChangeShapeType="1"/>
          </p:cNvSpPr>
          <p:nvPr/>
        </p:nvSpPr>
        <p:spPr bwMode="auto">
          <a:xfrm flipH="1">
            <a:off x="2555875" y="4365625"/>
            <a:ext cx="1944688" cy="0"/>
          </a:xfrm>
          <a:prstGeom prst="line">
            <a:avLst/>
          </a:prstGeom>
          <a:noFill/>
          <a:ln w="9525">
            <a:solidFill>
              <a:schemeClr val="tx1"/>
            </a:solidFill>
            <a:prstDash val="dash"/>
            <a:round/>
            <a:headEnd/>
            <a:tailEnd/>
          </a:ln>
        </p:spPr>
        <p:txBody>
          <a:bodyPr/>
          <a:lstStyle/>
          <a:p>
            <a:endParaRPr lang="it-IT"/>
          </a:p>
        </p:txBody>
      </p:sp>
      <p:sp>
        <p:nvSpPr>
          <p:cNvPr id="35862" name="Text Box 23"/>
          <p:cNvSpPr txBox="1">
            <a:spLocks noChangeArrowheads="1"/>
          </p:cNvSpPr>
          <p:nvPr/>
        </p:nvSpPr>
        <p:spPr bwMode="auto">
          <a:xfrm>
            <a:off x="2195513" y="4149725"/>
            <a:ext cx="576262" cy="366713"/>
          </a:xfrm>
          <a:prstGeom prst="rect">
            <a:avLst/>
          </a:prstGeom>
          <a:noFill/>
          <a:ln w="9525">
            <a:noFill/>
            <a:miter lim="800000"/>
            <a:headEnd/>
            <a:tailEnd/>
          </a:ln>
        </p:spPr>
        <p:txBody>
          <a:bodyPr>
            <a:spAutoFit/>
          </a:bodyPr>
          <a:lstStyle/>
          <a:p>
            <a:pPr>
              <a:spcBef>
                <a:spcPct val="50000"/>
              </a:spcBef>
            </a:pPr>
            <a:r>
              <a:rPr lang="it-IT">
                <a:latin typeface="Arial" pitchFamily="34" charset="0"/>
              </a:rPr>
              <a:t>G’</a:t>
            </a:r>
          </a:p>
        </p:txBody>
      </p:sp>
      <p:sp>
        <p:nvSpPr>
          <p:cNvPr id="45080" name="Text Box 24"/>
          <p:cNvSpPr txBox="1">
            <a:spLocks noChangeArrowheads="1"/>
          </p:cNvSpPr>
          <p:nvPr/>
        </p:nvSpPr>
        <p:spPr bwMode="auto">
          <a:xfrm>
            <a:off x="6588125" y="4221163"/>
            <a:ext cx="1800225" cy="376237"/>
          </a:xfrm>
          <a:prstGeom prst="rect">
            <a:avLst/>
          </a:prstGeom>
          <a:solidFill>
            <a:srgbClr val="FFCC99"/>
          </a:solidFill>
          <a:ln w="9525">
            <a:solidFill>
              <a:schemeClr val="tx1"/>
            </a:solidFill>
            <a:miter lim="800000"/>
            <a:headEnd/>
            <a:tailEnd/>
          </a:ln>
        </p:spPr>
        <p:txBody>
          <a:bodyPr>
            <a:spAutoFit/>
          </a:bodyPr>
          <a:lstStyle/>
          <a:p>
            <a:pPr>
              <a:spcBef>
                <a:spcPct val="50000"/>
              </a:spcBef>
            </a:pPr>
            <a:r>
              <a:rPr lang="it-IT"/>
              <a:t>Effetto di A</a:t>
            </a:r>
            <a:r>
              <a:rPr lang="it-IT" baseline="-25000"/>
              <a:t>i</a:t>
            </a:r>
            <a:r>
              <a:rPr lang="it-IT"/>
              <a:t> e </a:t>
            </a:r>
            <a:r>
              <a:rPr lang="it-IT">
                <a:sym typeface="Symbol" pitchFamily="18" charset="2"/>
              </a:rPr>
              <a:t>r</a:t>
            </a:r>
          </a:p>
        </p:txBody>
      </p:sp>
      <p:sp>
        <p:nvSpPr>
          <p:cNvPr id="45081" name="Line 25"/>
          <p:cNvSpPr>
            <a:spLocks noChangeShapeType="1"/>
          </p:cNvSpPr>
          <p:nvPr/>
        </p:nvSpPr>
        <p:spPr bwMode="auto">
          <a:xfrm flipH="1" flipV="1">
            <a:off x="4859338" y="4292600"/>
            <a:ext cx="1512887" cy="215900"/>
          </a:xfrm>
          <a:prstGeom prst="line">
            <a:avLst/>
          </a:prstGeom>
          <a:noFill/>
          <a:ln w="9525">
            <a:solidFill>
              <a:schemeClr val="tx1"/>
            </a:solidFill>
            <a:round/>
            <a:headEnd/>
            <a:tailEnd type="triangle" w="med" len="med"/>
          </a:ln>
        </p:spPr>
        <p:txBody>
          <a:bodyPr/>
          <a:lstStyle/>
          <a:p>
            <a:endParaRPr lang="it-IT"/>
          </a:p>
        </p:txBody>
      </p:sp>
      <p:sp>
        <p:nvSpPr>
          <p:cNvPr id="25" name="CasellaDiTesto 24"/>
          <p:cNvSpPr txBox="1"/>
          <p:nvPr/>
        </p:nvSpPr>
        <p:spPr>
          <a:xfrm>
            <a:off x="5508625" y="3500438"/>
            <a:ext cx="2359025" cy="369887"/>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defRPr/>
            </a:pPr>
            <a:r>
              <a:rPr lang="it-IT" dirty="0"/>
              <a:t>Curva costi-istruzione</a:t>
            </a:r>
          </a:p>
        </p:txBody>
      </p:sp>
      <p:cxnSp>
        <p:nvCxnSpPr>
          <p:cNvPr id="28" name="Connettore 2 27"/>
          <p:cNvCxnSpPr/>
          <p:nvPr/>
        </p:nvCxnSpPr>
        <p:spPr>
          <a:xfrm>
            <a:off x="5508625" y="3284538"/>
            <a:ext cx="792163" cy="215900"/>
          </a:xfrm>
          <a:prstGeom prst="straightConnector1">
            <a:avLst/>
          </a:prstGeom>
          <a:ln w="285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9" name="CasellaDiTesto 28"/>
          <p:cNvSpPr txBox="1"/>
          <p:nvPr/>
        </p:nvSpPr>
        <p:spPr>
          <a:xfrm>
            <a:off x="4953000" y="4800600"/>
            <a:ext cx="3550011" cy="369332"/>
          </a:xfrm>
          <a:prstGeom prst="rect">
            <a:avLst/>
          </a:prstGeom>
        </p:spPr>
        <p:style>
          <a:lnRef idx="1">
            <a:schemeClr val="accent3"/>
          </a:lnRef>
          <a:fillRef idx="2">
            <a:schemeClr val="accent3"/>
          </a:fillRef>
          <a:effectRef idx="1">
            <a:schemeClr val="accent3"/>
          </a:effectRef>
          <a:fontRef idx="minor">
            <a:schemeClr val="dk1"/>
          </a:fontRef>
        </p:style>
        <p:txBody>
          <a:bodyPr wrap="none" rtlCol="0">
            <a:spAutoFit/>
          </a:bodyPr>
          <a:lstStyle/>
          <a:p>
            <a:r>
              <a:rPr lang="it-IT" dirty="0"/>
              <a:t>Curva dei rendimenti dell’istruzione</a:t>
            </a:r>
          </a:p>
        </p:txBody>
      </p:sp>
      <p:cxnSp>
        <p:nvCxnSpPr>
          <p:cNvPr id="31" name="Connettore 2 30"/>
          <p:cNvCxnSpPr/>
          <p:nvPr/>
        </p:nvCxnSpPr>
        <p:spPr>
          <a:xfrm flipH="1" flipV="1">
            <a:off x="4953000" y="4495800"/>
            <a:ext cx="2286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2531"/>
                                        </p:tgtEl>
                                        <p:attrNameLst>
                                          <p:attrName>style.visibility</p:attrName>
                                        </p:attrNameLst>
                                      </p:cBhvr>
                                      <p:to>
                                        <p:strVal val="visible"/>
                                      </p:to>
                                    </p:set>
                                    <p:animEffect transition="in" filter="fade">
                                      <p:cBhvr>
                                        <p:cTn id="7" dur="1000"/>
                                        <p:tgtEl>
                                          <p:spTgt spid="22531"/>
                                        </p:tgtEl>
                                      </p:cBhvr>
                                    </p:animEffect>
                                    <p:anim calcmode="lin" valueType="num">
                                      <p:cBhvr>
                                        <p:cTn id="8" dur="1000" fill="hold"/>
                                        <p:tgtEl>
                                          <p:spTgt spid="22531"/>
                                        </p:tgtEl>
                                        <p:attrNameLst>
                                          <p:attrName>ppt_x</p:attrName>
                                        </p:attrNameLst>
                                      </p:cBhvr>
                                      <p:tavLst>
                                        <p:tav tm="0">
                                          <p:val>
                                            <p:strVal val="#ppt_x"/>
                                          </p:val>
                                        </p:tav>
                                        <p:tav tm="100000">
                                          <p:val>
                                            <p:strVal val="#ppt_x"/>
                                          </p:val>
                                        </p:tav>
                                      </p:tavLst>
                                    </p:anim>
                                    <p:anim calcmode="lin" valueType="num">
                                      <p:cBhvr>
                                        <p:cTn id="9" dur="898" decel="100000" fill="hold"/>
                                        <p:tgtEl>
                                          <p:spTgt spid="22531"/>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2531"/>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2532">
                                            <p:txEl>
                                              <p:pRg st="0" end="0"/>
                                            </p:txEl>
                                          </p:spTgt>
                                        </p:tgtEl>
                                        <p:attrNameLst>
                                          <p:attrName>style.visibility</p:attrName>
                                        </p:attrNameLst>
                                      </p:cBhvr>
                                      <p:to>
                                        <p:strVal val="visible"/>
                                      </p:to>
                                    </p:set>
                                    <p:animEffect transition="in" filter="fade">
                                      <p:cBhvr>
                                        <p:cTn id="15" dur="1000"/>
                                        <p:tgtEl>
                                          <p:spTgt spid="22532">
                                            <p:txEl>
                                              <p:pRg st="0" end="0"/>
                                            </p:txEl>
                                          </p:spTgt>
                                        </p:tgtEl>
                                      </p:cBhvr>
                                    </p:animEffect>
                                    <p:anim calcmode="lin" valueType="num">
                                      <p:cBhvr>
                                        <p:cTn id="16" dur="1000" fill="hold"/>
                                        <p:tgtEl>
                                          <p:spTgt spid="22532">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22532">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22532">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22532">
                                            <p:txEl>
                                              <p:pRg st="1" end="1"/>
                                            </p:txEl>
                                          </p:spTgt>
                                        </p:tgtEl>
                                        <p:attrNameLst>
                                          <p:attrName>style.visibility</p:attrName>
                                        </p:attrNameLst>
                                      </p:cBhvr>
                                      <p:to>
                                        <p:strVal val="visible"/>
                                      </p:to>
                                    </p:set>
                                    <p:animEffect transition="in" filter="fade">
                                      <p:cBhvr>
                                        <p:cTn id="23" dur="1000"/>
                                        <p:tgtEl>
                                          <p:spTgt spid="22532">
                                            <p:txEl>
                                              <p:pRg st="1" end="1"/>
                                            </p:txEl>
                                          </p:spTgt>
                                        </p:tgtEl>
                                      </p:cBhvr>
                                    </p:animEffect>
                                    <p:anim calcmode="lin" valueType="num">
                                      <p:cBhvr>
                                        <p:cTn id="24" dur="1000" fill="hold"/>
                                        <p:tgtEl>
                                          <p:spTgt spid="22532">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22532">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22532">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22532">
                                            <p:txEl>
                                              <p:pRg st="2" end="2"/>
                                            </p:txEl>
                                          </p:spTgt>
                                        </p:tgtEl>
                                        <p:attrNameLst>
                                          <p:attrName>style.visibility</p:attrName>
                                        </p:attrNameLst>
                                      </p:cBhvr>
                                      <p:to>
                                        <p:strVal val="visible"/>
                                      </p:to>
                                    </p:set>
                                    <p:animEffect transition="in" filter="fade">
                                      <p:cBhvr>
                                        <p:cTn id="31" dur="1000"/>
                                        <p:tgtEl>
                                          <p:spTgt spid="22532">
                                            <p:txEl>
                                              <p:pRg st="2" end="2"/>
                                            </p:txEl>
                                          </p:spTgt>
                                        </p:tgtEl>
                                      </p:cBhvr>
                                    </p:animEffect>
                                    <p:anim calcmode="lin" valueType="num">
                                      <p:cBhvr>
                                        <p:cTn id="32" dur="1000" fill="hold"/>
                                        <p:tgtEl>
                                          <p:spTgt spid="22532">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22532">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22532">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22532">
                                            <p:txEl>
                                              <p:pRg st="3" end="3"/>
                                            </p:txEl>
                                          </p:spTgt>
                                        </p:tgtEl>
                                        <p:attrNameLst>
                                          <p:attrName>style.visibility</p:attrName>
                                        </p:attrNameLst>
                                      </p:cBhvr>
                                      <p:to>
                                        <p:strVal val="visible"/>
                                      </p:to>
                                    </p:set>
                                    <p:animEffect transition="in" filter="fade">
                                      <p:cBhvr>
                                        <p:cTn id="39" dur="1000"/>
                                        <p:tgtEl>
                                          <p:spTgt spid="22532">
                                            <p:txEl>
                                              <p:pRg st="3" end="3"/>
                                            </p:txEl>
                                          </p:spTgt>
                                        </p:tgtEl>
                                      </p:cBhvr>
                                    </p:animEffect>
                                    <p:anim calcmode="lin" valueType="num">
                                      <p:cBhvr>
                                        <p:cTn id="40" dur="1000" fill="hold"/>
                                        <p:tgtEl>
                                          <p:spTgt spid="22532">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22532">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22532">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45081"/>
                                        </p:tgtEl>
                                        <p:attrNameLst>
                                          <p:attrName>style.visibility</p:attrName>
                                        </p:attrNameLst>
                                      </p:cBhvr>
                                      <p:to>
                                        <p:strVal val="visible"/>
                                      </p:to>
                                    </p:set>
                                    <p:anim to="" calcmode="lin" valueType="num">
                                      <p:cBhvr>
                                        <p:cTn id="47" dur="1" fill="hold"/>
                                        <p:tgtEl>
                                          <p:spTgt spid="45081"/>
                                        </p:tgtEl>
                                        <p:attrNameLst>
                                          <p:attrName/>
                                        </p:attrNameLst>
                                      </p:cBhvr>
                                    </p:anim>
                                  </p:childTnLst>
                                </p:cTn>
                              </p:par>
                              <p:par>
                                <p:cTn id="48" presetID="24" presetClass="entr" presetSubtype="0" fill="hold" grpId="0" nodeType="withEffect">
                                  <p:stCondLst>
                                    <p:cond delay="0"/>
                                  </p:stCondLst>
                                  <p:childTnLst>
                                    <p:set>
                                      <p:cBhvr>
                                        <p:cTn id="49" dur="1" fill="hold">
                                          <p:stCondLst>
                                            <p:cond delay="0"/>
                                          </p:stCondLst>
                                        </p:cTn>
                                        <p:tgtEl>
                                          <p:spTgt spid="45080"/>
                                        </p:tgtEl>
                                        <p:attrNameLst>
                                          <p:attrName>style.visibility</p:attrName>
                                        </p:attrNameLst>
                                      </p:cBhvr>
                                      <p:to>
                                        <p:strVal val="visible"/>
                                      </p:to>
                                    </p:set>
                                    <p:anim to="" calcmode="lin" valueType="num">
                                      <p:cBhvr>
                                        <p:cTn id="50" dur="1" fill="hold"/>
                                        <p:tgtEl>
                                          <p:spTgt spid="4508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p:bldP spid="22532" grpId="0" build="p" bldLvl="2"/>
      <p:bldP spid="45080" grpId="0" animBg="1"/>
      <p:bldP spid="45081"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 name="Segnaposto numero diapositiva 3"/>
          <p:cNvSpPr>
            <a:spLocks noGrp="1"/>
          </p:cNvSpPr>
          <p:nvPr>
            <p:ph type="sldNum" sz="quarter" idx="12"/>
          </p:nvPr>
        </p:nvSpPr>
        <p:spPr/>
        <p:txBody>
          <a:bodyPr/>
          <a:lstStyle/>
          <a:p>
            <a:fld id="{7E36F542-C049-4514-88A1-FE9D3308DB8C}" type="slidenum">
              <a:rPr lang="it-IT" altLang="en-US" smtClean="0"/>
              <a:pPr/>
              <a:t>34</a:t>
            </a:fld>
            <a:endParaRPr lang="it-IT" altLang="en-US"/>
          </a:p>
        </p:txBody>
      </p:sp>
      <p:sp>
        <p:nvSpPr>
          <p:cNvPr id="23555" name="Rectangle 2"/>
          <p:cNvSpPr>
            <a:spLocks noGrp="1" noChangeArrowheads="1"/>
          </p:cNvSpPr>
          <p:nvPr>
            <p:ph type="title" idx="4294967295"/>
          </p:nvPr>
        </p:nvSpPr>
        <p:spPr>
          <a:xfrm>
            <a:off x="914400" y="260350"/>
            <a:ext cx="8229600" cy="1139825"/>
          </a:xfrm>
        </p:spPr>
        <p:txBody>
          <a:bodyPr>
            <a:normAutofit/>
          </a:bodyPr>
          <a:lstStyle/>
          <a:p>
            <a:pPr eaLnBrk="1" hangingPunct="1"/>
            <a:r>
              <a:rPr lang="it-IT" sz="3800" u="sng" dirty="0"/>
              <a:t>Il rendimento però non è costante nel tempo e dipende da:</a:t>
            </a:r>
            <a:endParaRPr lang="it-IT" sz="3800" dirty="0"/>
          </a:p>
        </p:txBody>
      </p:sp>
      <p:sp>
        <p:nvSpPr>
          <p:cNvPr id="23556" name="Rectangle 3"/>
          <p:cNvSpPr>
            <a:spLocks noGrp="1" noChangeArrowheads="1"/>
          </p:cNvSpPr>
          <p:nvPr>
            <p:ph type="body" sz="half" idx="4294967295"/>
          </p:nvPr>
        </p:nvSpPr>
        <p:spPr>
          <a:xfrm>
            <a:off x="914400" y="1433513"/>
            <a:ext cx="8229600" cy="1223962"/>
          </a:xfrm>
        </p:spPr>
        <p:txBody>
          <a:bodyPr>
            <a:noAutofit/>
          </a:bodyPr>
          <a:lstStyle/>
          <a:p>
            <a:pPr eaLnBrk="1" hangingPunct="1">
              <a:lnSpc>
                <a:spcPct val="80000"/>
              </a:lnSpc>
            </a:pPr>
            <a:r>
              <a:rPr lang="it-IT" sz="1400" dirty="0"/>
              <a:t>Quantità delle risorse impiegate nella formazione</a:t>
            </a:r>
          </a:p>
          <a:p>
            <a:pPr eaLnBrk="1" hangingPunct="1">
              <a:lnSpc>
                <a:spcPct val="80000"/>
              </a:lnSpc>
            </a:pPr>
            <a:r>
              <a:rPr lang="it-IT" sz="1400" dirty="0"/>
              <a:t>Qualità dell’ambiente culturale, sociale e scolastico che determina l’abilità individuale</a:t>
            </a:r>
          </a:p>
          <a:p>
            <a:pPr eaLnBrk="1" hangingPunct="1">
              <a:lnSpc>
                <a:spcPct val="80000"/>
              </a:lnSpc>
            </a:pPr>
            <a:r>
              <a:rPr lang="it-IT" sz="1400" dirty="0"/>
              <a:t>Vediamo come una maggiore abilità possa essere vista sia come un aumento dei rendimenti, a parità di costo o come una riduzione di costo (che aumenta sia il rendimento che il numero di anni di scolarizzazione) a parità di rendimento.</a:t>
            </a:r>
          </a:p>
          <a:p>
            <a:pPr eaLnBrk="1" hangingPunct="1">
              <a:lnSpc>
                <a:spcPct val="80000"/>
              </a:lnSpc>
            </a:pPr>
            <a:r>
              <a:rPr lang="it-IT" sz="1400" dirty="0"/>
              <a:t>La presenza di mercati finanziari incompleti riduce la capacità di studiare un numero superiore di anni</a:t>
            </a:r>
          </a:p>
        </p:txBody>
      </p:sp>
      <p:sp>
        <p:nvSpPr>
          <p:cNvPr id="44037" name="Line 5"/>
          <p:cNvSpPr>
            <a:spLocks noChangeShapeType="1"/>
          </p:cNvSpPr>
          <p:nvPr/>
        </p:nvSpPr>
        <p:spPr bwMode="auto">
          <a:xfrm>
            <a:off x="2987675" y="3716338"/>
            <a:ext cx="0" cy="2520950"/>
          </a:xfrm>
          <a:prstGeom prst="line">
            <a:avLst/>
          </a:prstGeom>
          <a:noFill/>
          <a:ln w="9525">
            <a:solidFill>
              <a:schemeClr val="tx1"/>
            </a:solidFill>
            <a:round/>
            <a:headEnd type="triangle" w="med" len="med"/>
            <a:tailEnd/>
          </a:ln>
        </p:spPr>
        <p:txBody>
          <a:bodyPr/>
          <a:lstStyle/>
          <a:p>
            <a:endParaRPr lang="it-IT"/>
          </a:p>
        </p:txBody>
      </p:sp>
      <p:sp>
        <p:nvSpPr>
          <p:cNvPr id="44038" name="Line 6"/>
          <p:cNvSpPr>
            <a:spLocks noChangeShapeType="1"/>
          </p:cNvSpPr>
          <p:nvPr/>
        </p:nvSpPr>
        <p:spPr bwMode="auto">
          <a:xfrm>
            <a:off x="2987675" y="6165850"/>
            <a:ext cx="3313113" cy="0"/>
          </a:xfrm>
          <a:prstGeom prst="line">
            <a:avLst/>
          </a:prstGeom>
          <a:noFill/>
          <a:ln w="9525">
            <a:solidFill>
              <a:schemeClr val="tx1"/>
            </a:solidFill>
            <a:round/>
            <a:headEnd/>
            <a:tailEnd type="triangle" w="med" len="med"/>
          </a:ln>
        </p:spPr>
        <p:txBody>
          <a:bodyPr/>
          <a:lstStyle/>
          <a:p>
            <a:endParaRPr lang="it-IT"/>
          </a:p>
        </p:txBody>
      </p:sp>
      <p:sp>
        <p:nvSpPr>
          <p:cNvPr id="44039" name="Line 7"/>
          <p:cNvSpPr>
            <a:spLocks noChangeShapeType="1"/>
          </p:cNvSpPr>
          <p:nvPr/>
        </p:nvSpPr>
        <p:spPr bwMode="auto">
          <a:xfrm>
            <a:off x="3276600" y="3789363"/>
            <a:ext cx="2303463" cy="2016125"/>
          </a:xfrm>
          <a:prstGeom prst="line">
            <a:avLst/>
          </a:prstGeom>
          <a:noFill/>
          <a:ln w="9525">
            <a:solidFill>
              <a:schemeClr val="tx1"/>
            </a:solidFill>
            <a:round/>
            <a:headEnd/>
            <a:tailEnd/>
          </a:ln>
        </p:spPr>
        <p:txBody>
          <a:bodyPr/>
          <a:lstStyle/>
          <a:p>
            <a:endParaRPr lang="it-IT"/>
          </a:p>
        </p:txBody>
      </p:sp>
      <p:sp>
        <p:nvSpPr>
          <p:cNvPr id="23560" name="Line 8"/>
          <p:cNvSpPr>
            <a:spLocks noChangeShapeType="1"/>
          </p:cNvSpPr>
          <p:nvPr/>
        </p:nvSpPr>
        <p:spPr bwMode="auto">
          <a:xfrm flipV="1">
            <a:off x="3419475" y="3789363"/>
            <a:ext cx="2376488" cy="1871662"/>
          </a:xfrm>
          <a:prstGeom prst="line">
            <a:avLst/>
          </a:prstGeom>
          <a:noFill/>
          <a:ln w="9525">
            <a:solidFill>
              <a:schemeClr val="tx1"/>
            </a:solidFill>
            <a:round/>
            <a:headEnd/>
            <a:tailEnd/>
          </a:ln>
        </p:spPr>
        <p:txBody>
          <a:bodyPr/>
          <a:lstStyle/>
          <a:p>
            <a:endParaRPr lang="it-IT"/>
          </a:p>
        </p:txBody>
      </p:sp>
      <p:sp>
        <p:nvSpPr>
          <p:cNvPr id="23561" name="Line 25"/>
          <p:cNvSpPr>
            <a:spLocks noChangeShapeType="1"/>
          </p:cNvSpPr>
          <p:nvPr/>
        </p:nvSpPr>
        <p:spPr bwMode="auto">
          <a:xfrm>
            <a:off x="3995738" y="3429000"/>
            <a:ext cx="2303462" cy="2016125"/>
          </a:xfrm>
          <a:prstGeom prst="line">
            <a:avLst/>
          </a:prstGeom>
          <a:noFill/>
          <a:ln w="9525">
            <a:solidFill>
              <a:schemeClr val="tx1"/>
            </a:solidFill>
            <a:prstDash val="dash"/>
            <a:round/>
            <a:headEnd/>
            <a:tailEnd/>
          </a:ln>
        </p:spPr>
        <p:txBody>
          <a:bodyPr/>
          <a:lstStyle/>
          <a:p>
            <a:endParaRPr lang="it-IT"/>
          </a:p>
        </p:txBody>
      </p:sp>
      <p:sp>
        <p:nvSpPr>
          <p:cNvPr id="23563" name="Line 27"/>
          <p:cNvSpPr>
            <a:spLocks noChangeShapeType="1"/>
          </p:cNvSpPr>
          <p:nvPr/>
        </p:nvSpPr>
        <p:spPr bwMode="auto">
          <a:xfrm flipH="1" flipV="1">
            <a:off x="4500563" y="3573463"/>
            <a:ext cx="0" cy="1223962"/>
          </a:xfrm>
          <a:prstGeom prst="line">
            <a:avLst/>
          </a:prstGeom>
          <a:noFill/>
          <a:ln w="28575">
            <a:solidFill>
              <a:schemeClr val="tx1"/>
            </a:solidFill>
            <a:prstDash val="dash"/>
            <a:round/>
            <a:headEnd/>
            <a:tailEnd/>
          </a:ln>
        </p:spPr>
        <p:txBody>
          <a:bodyPr/>
          <a:lstStyle/>
          <a:p>
            <a:endParaRPr lang="it-IT"/>
          </a:p>
        </p:txBody>
      </p:sp>
      <p:sp>
        <p:nvSpPr>
          <p:cNvPr id="44043" name="Line 29"/>
          <p:cNvSpPr>
            <a:spLocks noChangeShapeType="1"/>
          </p:cNvSpPr>
          <p:nvPr/>
        </p:nvSpPr>
        <p:spPr bwMode="auto">
          <a:xfrm>
            <a:off x="4500563" y="4868863"/>
            <a:ext cx="0" cy="1296987"/>
          </a:xfrm>
          <a:prstGeom prst="line">
            <a:avLst/>
          </a:prstGeom>
          <a:noFill/>
          <a:ln w="9525">
            <a:solidFill>
              <a:schemeClr val="tx1"/>
            </a:solidFill>
            <a:prstDash val="dashDot"/>
            <a:round/>
            <a:headEnd/>
            <a:tailEnd/>
          </a:ln>
        </p:spPr>
        <p:txBody>
          <a:bodyPr/>
          <a:lstStyle/>
          <a:p>
            <a:endParaRPr lang="it-IT"/>
          </a:p>
        </p:txBody>
      </p:sp>
      <p:sp>
        <p:nvSpPr>
          <p:cNvPr id="23565" name="Line 30"/>
          <p:cNvSpPr>
            <a:spLocks noChangeShapeType="1"/>
          </p:cNvSpPr>
          <p:nvPr/>
        </p:nvSpPr>
        <p:spPr bwMode="auto">
          <a:xfrm>
            <a:off x="5076825" y="4365625"/>
            <a:ext cx="0" cy="1800225"/>
          </a:xfrm>
          <a:prstGeom prst="line">
            <a:avLst/>
          </a:prstGeom>
          <a:noFill/>
          <a:ln w="9525">
            <a:solidFill>
              <a:schemeClr val="tx1"/>
            </a:solidFill>
            <a:prstDash val="dashDot"/>
            <a:round/>
            <a:headEnd/>
            <a:tailEnd/>
          </a:ln>
        </p:spPr>
        <p:txBody>
          <a:bodyPr/>
          <a:lstStyle/>
          <a:p>
            <a:endParaRPr lang="it-IT"/>
          </a:p>
        </p:txBody>
      </p:sp>
      <p:sp>
        <p:nvSpPr>
          <p:cNvPr id="23566" name="Text Box 32"/>
          <p:cNvSpPr txBox="1">
            <a:spLocks noChangeArrowheads="1"/>
          </p:cNvSpPr>
          <p:nvPr/>
        </p:nvSpPr>
        <p:spPr bwMode="auto">
          <a:xfrm>
            <a:off x="3419475" y="2924175"/>
            <a:ext cx="2232025" cy="366713"/>
          </a:xfrm>
          <a:prstGeom prst="rect">
            <a:avLst/>
          </a:prstGeom>
          <a:noFill/>
          <a:ln w="9525">
            <a:noFill/>
            <a:miter lim="800000"/>
            <a:headEnd/>
            <a:tailEnd/>
          </a:ln>
        </p:spPr>
        <p:txBody>
          <a:bodyPr>
            <a:spAutoFit/>
          </a:bodyPr>
          <a:lstStyle/>
          <a:p>
            <a:pPr>
              <a:spcBef>
                <a:spcPct val="50000"/>
              </a:spcBef>
            </a:pPr>
            <a:r>
              <a:rPr lang="it-IT" b="1">
                <a:latin typeface="Arial" pitchFamily="34" charset="0"/>
              </a:rPr>
              <a:t>Effetto ricchezza</a:t>
            </a:r>
          </a:p>
        </p:txBody>
      </p:sp>
      <p:sp>
        <p:nvSpPr>
          <p:cNvPr id="23567" name="Text Box 33"/>
          <p:cNvSpPr txBox="1">
            <a:spLocks noChangeArrowheads="1"/>
          </p:cNvSpPr>
          <p:nvPr/>
        </p:nvSpPr>
        <p:spPr bwMode="auto">
          <a:xfrm>
            <a:off x="684213" y="5373688"/>
            <a:ext cx="1800225" cy="366712"/>
          </a:xfrm>
          <a:prstGeom prst="rect">
            <a:avLst/>
          </a:prstGeom>
          <a:noFill/>
          <a:ln w="9525">
            <a:noFill/>
            <a:miter lim="800000"/>
            <a:headEnd/>
            <a:tailEnd/>
          </a:ln>
        </p:spPr>
        <p:txBody>
          <a:bodyPr>
            <a:spAutoFit/>
          </a:bodyPr>
          <a:lstStyle/>
          <a:p>
            <a:pPr>
              <a:spcBef>
                <a:spcPct val="50000"/>
              </a:spcBef>
            </a:pPr>
            <a:r>
              <a:rPr lang="it-IT" b="1">
                <a:latin typeface="Arial" pitchFamily="34" charset="0"/>
              </a:rPr>
              <a:t>Effetto abilità</a:t>
            </a:r>
          </a:p>
        </p:txBody>
      </p:sp>
      <p:sp>
        <p:nvSpPr>
          <p:cNvPr id="23568" name="Line 34"/>
          <p:cNvSpPr>
            <a:spLocks noChangeShapeType="1"/>
          </p:cNvSpPr>
          <p:nvPr/>
        </p:nvSpPr>
        <p:spPr bwMode="auto">
          <a:xfrm>
            <a:off x="3348038" y="3357563"/>
            <a:ext cx="1079500" cy="1008062"/>
          </a:xfrm>
          <a:prstGeom prst="line">
            <a:avLst/>
          </a:prstGeom>
          <a:noFill/>
          <a:ln w="9525">
            <a:solidFill>
              <a:srgbClr val="FF0000"/>
            </a:solidFill>
            <a:round/>
            <a:headEnd/>
            <a:tailEnd type="triangle" w="med" len="med"/>
          </a:ln>
        </p:spPr>
        <p:txBody>
          <a:bodyPr/>
          <a:lstStyle/>
          <a:p>
            <a:endParaRPr lang="it-IT"/>
          </a:p>
        </p:txBody>
      </p:sp>
      <p:sp>
        <p:nvSpPr>
          <p:cNvPr id="23569" name="Line 35"/>
          <p:cNvSpPr>
            <a:spLocks noChangeShapeType="1"/>
          </p:cNvSpPr>
          <p:nvPr/>
        </p:nvSpPr>
        <p:spPr bwMode="auto">
          <a:xfrm flipV="1">
            <a:off x="1258888" y="4365625"/>
            <a:ext cx="1368425" cy="1079500"/>
          </a:xfrm>
          <a:prstGeom prst="line">
            <a:avLst/>
          </a:prstGeom>
          <a:noFill/>
          <a:ln w="9525">
            <a:solidFill>
              <a:srgbClr val="0000FF"/>
            </a:solidFill>
            <a:round/>
            <a:headEnd/>
            <a:tailEnd type="triangle" w="med" len="med"/>
          </a:ln>
        </p:spPr>
        <p:txBody>
          <a:bodyPr/>
          <a:lstStyle/>
          <a:p>
            <a:endParaRPr lang="it-IT"/>
          </a:p>
        </p:txBody>
      </p:sp>
      <p:sp>
        <p:nvSpPr>
          <p:cNvPr id="44049" name="Text Box 36"/>
          <p:cNvSpPr txBox="1">
            <a:spLocks noChangeArrowheads="1"/>
          </p:cNvSpPr>
          <p:nvPr/>
        </p:nvSpPr>
        <p:spPr bwMode="auto">
          <a:xfrm>
            <a:off x="4284663" y="6165850"/>
            <a:ext cx="431800" cy="366713"/>
          </a:xfrm>
          <a:prstGeom prst="rect">
            <a:avLst/>
          </a:prstGeom>
          <a:noFill/>
          <a:ln w="9525">
            <a:noFill/>
            <a:miter lim="800000"/>
            <a:headEnd/>
            <a:tailEnd/>
          </a:ln>
        </p:spPr>
        <p:txBody>
          <a:bodyPr>
            <a:spAutoFit/>
          </a:bodyPr>
          <a:lstStyle/>
          <a:p>
            <a:pPr>
              <a:spcBef>
                <a:spcPct val="50000"/>
              </a:spcBef>
            </a:pPr>
            <a:r>
              <a:rPr lang="it-IT">
                <a:latin typeface="Arial" pitchFamily="34" charset="0"/>
              </a:rPr>
              <a:t>S*</a:t>
            </a:r>
          </a:p>
        </p:txBody>
      </p:sp>
      <p:sp>
        <p:nvSpPr>
          <p:cNvPr id="23571" name="Text Box 38"/>
          <p:cNvSpPr txBox="1">
            <a:spLocks noChangeArrowheads="1"/>
          </p:cNvSpPr>
          <p:nvPr/>
        </p:nvSpPr>
        <p:spPr bwMode="auto">
          <a:xfrm>
            <a:off x="4787900" y="6165850"/>
            <a:ext cx="431800" cy="366713"/>
          </a:xfrm>
          <a:prstGeom prst="rect">
            <a:avLst/>
          </a:prstGeom>
          <a:noFill/>
          <a:ln w="9525">
            <a:noFill/>
            <a:miter lim="800000"/>
            <a:headEnd/>
            <a:tailEnd/>
          </a:ln>
        </p:spPr>
        <p:txBody>
          <a:bodyPr>
            <a:spAutoFit/>
          </a:bodyPr>
          <a:lstStyle/>
          <a:p>
            <a:pPr>
              <a:spcBef>
                <a:spcPct val="50000"/>
              </a:spcBef>
            </a:pPr>
            <a:r>
              <a:rPr lang="it-IT">
                <a:latin typeface="Arial" pitchFamily="34" charset="0"/>
              </a:rPr>
              <a:t>S’</a:t>
            </a:r>
          </a:p>
        </p:txBody>
      </p:sp>
      <p:sp>
        <p:nvSpPr>
          <p:cNvPr id="44051" name="Text Box 40"/>
          <p:cNvSpPr txBox="1">
            <a:spLocks noChangeArrowheads="1"/>
          </p:cNvSpPr>
          <p:nvPr/>
        </p:nvSpPr>
        <p:spPr bwMode="auto">
          <a:xfrm>
            <a:off x="611188" y="3141663"/>
            <a:ext cx="2228850" cy="641350"/>
          </a:xfrm>
          <a:prstGeom prst="rect">
            <a:avLst/>
          </a:prstGeom>
          <a:noFill/>
          <a:ln w="9525">
            <a:noFill/>
            <a:miter lim="800000"/>
            <a:headEnd/>
            <a:tailEnd/>
          </a:ln>
        </p:spPr>
        <p:txBody>
          <a:bodyPr wrap="none">
            <a:spAutoFit/>
          </a:bodyPr>
          <a:lstStyle/>
          <a:p>
            <a:r>
              <a:rPr lang="it-IT">
                <a:latin typeface="Arial" pitchFamily="34" charset="0"/>
              </a:rPr>
              <a:t>Rendimento (R)/</a:t>
            </a:r>
          </a:p>
          <a:p>
            <a:r>
              <a:rPr lang="it-IT">
                <a:latin typeface="Arial" pitchFamily="34" charset="0"/>
              </a:rPr>
              <a:t>Costo marginale (C)</a:t>
            </a:r>
          </a:p>
        </p:txBody>
      </p:sp>
      <p:sp>
        <p:nvSpPr>
          <p:cNvPr id="44052" name="Text Box 44"/>
          <p:cNvSpPr txBox="1">
            <a:spLocks noChangeArrowheads="1"/>
          </p:cNvSpPr>
          <p:nvPr/>
        </p:nvSpPr>
        <p:spPr bwMode="auto">
          <a:xfrm>
            <a:off x="6135688" y="6108700"/>
            <a:ext cx="1579562" cy="366713"/>
          </a:xfrm>
          <a:prstGeom prst="rect">
            <a:avLst/>
          </a:prstGeom>
          <a:noFill/>
          <a:ln w="9525">
            <a:noFill/>
            <a:miter lim="800000"/>
            <a:headEnd/>
            <a:tailEnd/>
          </a:ln>
        </p:spPr>
        <p:txBody>
          <a:bodyPr wrap="none">
            <a:spAutoFit/>
          </a:bodyPr>
          <a:lstStyle/>
          <a:p>
            <a:r>
              <a:rPr lang="it-IT"/>
              <a:t>Anni di scuola</a:t>
            </a:r>
          </a:p>
        </p:txBody>
      </p:sp>
      <p:sp>
        <p:nvSpPr>
          <p:cNvPr id="23578" name="Text Box 45"/>
          <p:cNvSpPr txBox="1">
            <a:spLocks noChangeArrowheads="1"/>
          </p:cNvSpPr>
          <p:nvPr/>
        </p:nvSpPr>
        <p:spPr bwMode="auto">
          <a:xfrm>
            <a:off x="6300788" y="5516563"/>
            <a:ext cx="1511572" cy="369332"/>
          </a:xfrm>
          <a:prstGeom prst="rect">
            <a:avLst/>
          </a:prstGeom>
          <a:noFill/>
          <a:ln w="9525">
            <a:noFill/>
            <a:miter lim="800000"/>
            <a:headEnd/>
            <a:tailEnd/>
          </a:ln>
        </p:spPr>
        <p:txBody>
          <a:bodyPr wrap="square">
            <a:spAutoFit/>
          </a:bodyPr>
          <a:lstStyle/>
          <a:p>
            <a:pPr>
              <a:spcBef>
                <a:spcPct val="50000"/>
              </a:spcBef>
            </a:pPr>
            <a:r>
              <a:rPr lang="it-IT" dirty="0"/>
              <a:t>MRR(S</a:t>
            </a:r>
            <a:r>
              <a:rPr lang="it-IT" sz="1400" dirty="0"/>
              <a:t>i</a:t>
            </a:r>
            <a:r>
              <a:rPr lang="it-IT" dirty="0"/>
              <a:t>, A</a:t>
            </a:r>
            <a:r>
              <a:rPr lang="it-IT" sz="1400" dirty="0"/>
              <a:t>i</a:t>
            </a:r>
            <a:r>
              <a:rPr lang="it-IT" dirty="0"/>
              <a:t>)</a:t>
            </a:r>
          </a:p>
        </p:txBody>
      </p:sp>
      <p:sp>
        <p:nvSpPr>
          <p:cNvPr id="44054" name="Text Box 47"/>
          <p:cNvSpPr txBox="1">
            <a:spLocks noChangeArrowheads="1"/>
          </p:cNvSpPr>
          <p:nvPr/>
        </p:nvSpPr>
        <p:spPr bwMode="auto">
          <a:xfrm>
            <a:off x="5669758" y="5831443"/>
            <a:ext cx="1262062" cy="369332"/>
          </a:xfrm>
          <a:prstGeom prst="rect">
            <a:avLst/>
          </a:prstGeom>
          <a:noFill/>
          <a:ln w="9525">
            <a:noFill/>
            <a:miter lim="800000"/>
            <a:headEnd/>
            <a:tailEnd/>
          </a:ln>
        </p:spPr>
        <p:txBody>
          <a:bodyPr wrap="square">
            <a:spAutoFit/>
          </a:bodyPr>
          <a:lstStyle/>
          <a:p>
            <a:pPr>
              <a:spcBef>
                <a:spcPct val="50000"/>
              </a:spcBef>
            </a:pPr>
            <a:r>
              <a:rPr lang="it-IT" dirty="0"/>
              <a:t>MRR(S</a:t>
            </a:r>
            <a:r>
              <a:rPr lang="it-IT" sz="1400" dirty="0"/>
              <a:t>i</a:t>
            </a:r>
            <a:r>
              <a:rPr lang="it-IT" dirty="0"/>
              <a:t>)</a:t>
            </a:r>
          </a:p>
        </p:txBody>
      </p:sp>
      <p:sp>
        <p:nvSpPr>
          <p:cNvPr id="44055" name="Text Box 48"/>
          <p:cNvSpPr txBox="1">
            <a:spLocks noChangeArrowheads="1"/>
          </p:cNvSpPr>
          <p:nvPr/>
        </p:nvSpPr>
        <p:spPr bwMode="auto">
          <a:xfrm>
            <a:off x="5867400" y="3933825"/>
            <a:ext cx="1368896" cy="369332"/>
          </a:xfrm>
          <a:prstGeom prst="rect">
            <a:avLst/>
          </a:prstGeom>
          <a:noFill/>
          <a:ln w="9525">
            <a:noFill/>
            <a:miter lim="800000"/>
            <a:headEnd/>
            <a:tailEnd/>
          </a:ln>
        </p:spPr>
        <p:txBody>
          <a:bodyPr wrap="square">
            <a:spAutoFit/>
          </a:bodyPr>
          <a:lstStyle/>
          <a:p>
            <a:pPr>
              <a:spcBef>
                <a:spcPct val="50000"/>
              </a:spcBef>
            </a:pPr>
            <a:r>
              <a:rPr lang="it-IT" dirty="0"/>
              <a:t>MCR(S</a:t>
            </a:r>
            <a:r>
              <a:rPr lang="it-IT" sz="1400" dirty="0"/>
              <a:t>i</a:t>
            </a:r>
            <a:r>
              <a:rPr lang="it-IT" dirty="0"/>
              <a:t>, A</a:t>
            </a:r>
            <a:r>
              <a:rPr lang="it-IT" sz="1400" dirty="0"/>
              <a:t>i</a:t>
            </a:r>
            <a:r>
              <a:rPr lang="it-IT" dirty="0"/>
              <a:t>)</a:t>
            </a:r>
          </a:p>
        </p:txBody>
      </p:sp>
      <p:sp>
        <p:nvSpPr>
          <p:cNvPr id="23584" name="Line 32"/>
          <p:cNvSpPr>
            <a:spLocks noChangeShapeType="1"/>
          </p:cNvSpPr>
          <p:nvPr/>
        </p:nvSpPr>
        <p:spPr bwMode="auto">
          <a:xfrm flipH="1">
            <a:off x="2987675" y="4365625"/>
            <a:ext cx="2016125" cy="0"/>
          </a:xfrm>
          <a:prstGeom prst="line">
            <a:avLst/>
          </a:prstGeom>
          <a:noFill/>
          <a:ln w="9525">
            <a:solidFill>
              <a:srgbClr val="0000FF"/>
            </a:solidFill>
            <a:round/>
            <a:headEnd/>
            <a:tailEnd/>
          </a:ln>
        </p:spPr>
        <p:txBody>
          <a:bodyPr/>
          <a:lstStyle/>
          <a:p>
            <a:endParaRPr lang="it-IT"/>
          </a:p>
        </p:txBody>
      </p:sp>
      <p:sp>
        <p:nvSpPr>
          <p:cNvPr id="44057" name="Line 33"/>
          <p:cNvSpPr>
            <a:spLocks noChangeShapeType="1"/>
          </p:cNvSpPr>
          <p:nvPr/>
        </p:nvSpPr>
        <p:spPr bwMode="auto">
          <a:xfrm flipH="1">
            <a:off x="2987675" y="4868863"/>
            <a:ext cx="1439863" cy="0"/>
          </a:xfrm>
          <a:prstGeom prst="line">
            <a:avLst/>
          </a:prstGeom>
          <a:noFill/>
          <a:ln w="9525">
            <a:solidFill>
              <a:srgbClr val="0000FF"/>
            </a:solidFill>
            <a:round/>
            <a:headEnd/>
            <a:tailEnd/>
          </a:ln>
        </p:spPr>
        <p:txBody>
          <a:bodyPr/>
          <a:lstStyle/>
          <a:p>
            <a:endParaRPr lang="it-IT"/>
          </a:p>
        </p:txBody>
      </p:sp>
      <p:sp>
        <p:nvSpPr>
          <p:cNvPr id="44058" name="Text Box 34"/>
          <p:cNvSpPr txBox="1">
            <a:spLocks noChangeArrowheads="1"/>
          </p:cNvSpPr>
          <p:nvPr/>
        </p:nvSpPr>
        <p:spPr bwMode="auto">
          <a:xfrm>
            <a:off x="2604871" y="4684197"/>
            <a:ext cx="372218" cy="369332"/>
          </a:xfrm>
          <a:prstGeom prst="rect">
            <a:avLst/>
          </a:prstGeom>
          <a:noFill/>
          <a:ln w="9525">
            <a:noFill/>
            <a:miter lim="800000"/>
            <a:headEnd/>
            <a:tailEnd/>
          </a:ln>
        </p:spPr>
        <p:txBody>
          <a:bodyPr wrap="none">
            <a:spAutoFit/>
          </a:bodyPr>
          <a:lstStyle/>
          <a:p>
            <a:r>
              <a:rPr lang="it-IT" dirty="0"/>
              <a:t>r*</a:t>
            </a:r>
          </a:p>
        </p:txBody>
      </p:sp>
      <p:sp>
        <p:nvSpPr>
          <p:cNvPr id="23587" name="Text Box 35"/>
          <p:cNvSpPr txBox="1">
            <a:spLocks noChangeArrowheads="1"/>
          </p:cNvSpPr>
          <p:nvPr/>
        </p:nvSpPr>
        <p:spPr bwMode="auto">
          <a:xfrm>
            <a:off x="2627313" y="4149725"/>
            <a:ext cx="327334" cy="369332"/>
          </a:xfrm>
          <a:prstGeom prst="rect">
            <a:avLst/>
          </a:prstGeom>
          <a:noFill/>
          <a:ln w="9525">
            <a:noFill/>
            <a:miter lim="800000"/>
            <a:headEnd/>
            <a:tailEnd/>
          </a:ln>
        </p:spPr>
        <p:txBody>
          <a:bodyPr wrap="none">
            <a:spAutoFit/>
          </a:bodyPr>
          <a:lstStyle/>
          <a:p>
            <a:r>
              <a:rPr lang="it-IT" dirty="0"/>
              <a:t>r’</a:t>
            </a:r>
          </a:p>
        </p:txBody>
      </p:sp>
      <p:sp>
        <p:nvSpPr>
          <p:cNvPr id="23588" name="Line 35"/>
          <p:cNvSpPr>
            <a:spLocks noChangeShapeType="1"/>
          </p:cNvSpPr>
          <p:nvPr/>
        </p:nvSpPr>
        <p:spPr bwMode="auto">
          <a:xfrm>
            <a:off x="1547813" y="5734050"/>
            <a:ext cx="2808287" cy="719138"/>
          </a:xfrm>
          <a:prstGeom prst="line">
            <a:avLst/>
          </a:prstGeom>
          <a:noFill/>
          <a:ln w="9525">
            <a:solidFill>
              <a:srgbClr val="0000FF"/>
            </a:solidFill>
            <a:round/>
            <a:headEnd/>
            <a:tailEnd type="triangle" w="med" len="med"/>
          </a:ln>
        </p:spPr>
        <p:txBody>
          <a:bodyPr/>
          <a:lstStyle/>
          <a:p>
            <a:endParaRPr lang="it-IT"/>
          </a:p>
        </p:txBody>
      </p:sp>
      <p:sp>
        <p:nvSpPr>
          <p:cNvPr id="23590" name="Line 27"/>
          <p:cNvSpPr>
            <a:spLocks noChangeShapeType="1"/>
          </p:cNvSpPr>
          <p:nvPr/>
        </p:nvSpPr>
        <p:spPr bwMode="auto">
          <a:xfrm flipV="1">
            <a:off x="4787900" y="3500438"/>
            <a:ext cx="0" cy="1079500"/>
          </a:xfrm>
          <a:prstGeom prst="line">
            <a:avLst/>
          </a:prstGeom>
          <a:noFill/>
          <a:ln w="28575">
            <a:solidFill>
              <a:schemeClr val="tx1"/>
            </a:solidFill>
            <a:prstDash val="dash"/>
            <a:round/>
            <a:headEnd/>
            <a:tailEnd/>
          </a:ln>
        </p:spPr>
        <p:txBody>
          <a:bodyPr/>
          <a:lstStyle/>
          <a:p>
            <a:endParaRPr lang="it-IT"/>
          </a:p>
        </p:txBody>
      </p:sp>
      <p:sp>
        <p:nvSpPr>
          <p:cNvPr id="23591" name="Text Box 48"/>
          <p:cNvSpPr txBox="1">
            <a:spLocks noChangeArrowheads="1"/>
          </p:cNvSpPr>
          <p:nvPr/>
        </p:nvSpPr>
        <p:spPr bwMode="auto">
          <a:xfrm>
            <a:off x="5003800" y="3284538"/>
            <a:ext cx="1584325" cy="366712"/>
          </a:xfrm>
          <a:prstGeom prst="rect">
            <a:avLst/>
          </a:prstGeom>
          <a:noFill/>
          <a:ln w="9525">
            <a:noFill/>
            <a:miter lim="800000"/>
            <a:headEnd/>
            <a:tailEnd/>
          </a:ln>
        </p:spPr>
        <p:txBody>
          <a:bodyPr>
            <a:spAutoFit/>
          </a:bodyPr>
          <a:lstStyle/>
          <a:p>
            <a:pPr>
              <a:spcBef>
                <a:spcPct val="50000"/>
              </a:spcBef>
            </a:pPr>
            <a:r>
              <a:rPr lang="it-IT" dirty="0"/>
              <a:t>MCR(S</a:t>
            </a:r>
            <a:r>
              <a:rPr lang="it-IT" sz="1400" dirty="0"/>
              <a:t>i</a:t>
            </a:r>
            <a:r>
              <a:rPr lang="it-IT" dirty="0"/>
              <a:t>, A</a:t>
            </a:r>
            <a:r>
              <a:rPr lang="it-IT" sz="1400" dirty="0"/>
              <a:t>i, </a:t>
            </a:r>
            <a:r>
              <a:rPr lang="it-IT" sz="1400" b="1" dirty="0" err="1"/>
              <a:t>X</a:t>
            </a:r>
            <a:r>
              <a:rPr lang="it-IT" sz="1400" b="1" baseline="-25000" dirty="0" err="1"/>
              <a:t>i</a:t>
            </a:r>
            <a:r>
              <a:rPr lang="it-IT" dirty="0"/>
              <a:t>)</a:t>
            </a:r>
          </a:p>
        </p:txBody>
      </p:sp>
      <p:sp>
        <p:nvSpPr>
          <p:cNvPr id="23592" name="Line 40"/>
          <p:cNvSpPr>
            <a:spLocks noChangeShapeType="1"/>
          </p:cNvSpPr>
          <p:nvPr/>
        </p:nvSpPr>
        <p:spPr bwMode="auto">
          <a:xfrm flipV="1">
            <a:off x="3419475" y="4581525"/>
            <a:ext cx="1368425" cy="1079500"/>
          </a:xfrm>
          <a:prstGeom prst="line">
            <a:avLst/>
          </a:prstGeom>
          <a:noFill/>
          <a:ln w="28575">
            <a:solidFill>
              <a:schemeClr val="tx1"/>
            </a:solidFill>
            <a:prstDash val="dash"/>
            <a:round/>
            <a:headEnd/>
            <a:tailEnd/>
          </a:ln>
        </p:spPr>
        <p:txBody>
          <a:bodyPr/>
          <a:lstStyle/>
          <a:p>
            <a:endParaRPr lang="it-IT"/>
          </a:p>
        </p:txBody>
      </p:sp>
      <p:sp>
        <p:nvSpPr>
          <p:cNvPr id="23593" name="Line 41"/>
          <p:cNvSpPr>
            <a:spLocks noChangeShapeType="1"/>
          </p:cNvSpPr>
          <p:nvPr/>
        </p:nvSpPr>
        <p:spPr bwMode="auto">
          <a:xfrm>
            <a:off x="4787900" y="4581525"/>
            <a:ext cx="0" cy="1584325"/>
          </a:xfrm>
          <a:prstGeom prst="line">
            <a:avLst/>
          </a:prstGeom>
          <a:noFill/>
          <a:ln w="9525">
            <a:solidFill>
              <a:schemeClr val="tx1"/>
            </a:solidFill>
            <a:prstDash val="dashDot"/>
            <a:round/>
            <a:headEnd/>
            <a:tailEnd/>
          </a:ln>
        </p:spPr>
        <p:txBody>
          <a:bodyPr/>
          <a:lstStyle/>
          <a:p>
            <a:endParaRPr lang="it-IT"/>
          </a:p>
        </p:txBody>
      </p:sp>
      <p:sp>
        <p:nvSpPr>
          <p:cNvPr id="23594" name="Text Box 38"/>
          <p:cNvSpPr txBox="1">
            <a:spLocks noChangeArrowheads="1"/>
          </p:cNvSpPr>
          <p:nvPr/>
        </p:nvSpPr>
        <p:spPr bwMode="auto">
          <a:xfrm>
            <a:off x="4500563" y="6165850"/>
            <a:ext cx="576262" cy="366713"/>
          </a:xfrm>
          <a:prstGeom prst="rect">
            <a:avLst/>
          </a:prstGeom>
          <a:noFill/>
          <a:ln w="9525">
            <a:noFill/>
            <a:miter lim="800000"/>
            <a:headEnd/>
            <a:tailEnd/>
          </a:ln>
        </p:spPr>
        <p:txBody>
          <a:bodyPr>
            <a:spAutoFit/>
          </a:bodyPr>
          <a:lstStyle/>
          <a:p>
            <a:pPr>
              <a:spcBef>
                <a:spcPct val="50000"/>
              </a:spcBef>
            </a:pPr>
            <a:r>
              <a:rPr lang="it-IT">
                <a:latin typeface="Arial" pitchFamily="34" charset="0"/>
              </a:rPr>
              <a:t>S’’</a:t>
            </a:r>
          </a:p>
        </p:txBody>
      </p:sp>
      <p:sp>
        <p:nvSpPr>
          <p:cNvPr id="23595" name="Line 43"/>
          <p:cNvSpPr>
            <a:spLocks noChangeShapeType="1"/>
          </p:cNvSpPr>
          <p:nvPr/>
        </p:nvSpPr>
        <p:spPr bwMode="auto">
          <a:xfrm flipH="1">
            <a:off x="2987675" y="4581525"/>
            <a:ext cx="1800225" cy="0"/>
          </a:xfrm>
          <a:prstGeom prst="line">
            <a:avLst/>
          </a:prstGeom>
          <a:noFill/>
          <a:ln w="9525">
            <a:solidFill>
              <a:srgbClr val="FF0000"/>
            </a:solidFill>
            <a:round/>
            <a:headEnd/>
            <a:tailEnd/>
          </a:ln>
        </p:spPr>
        <p:txBody>
          <a:bodyPr/>
          <a:lstStyle/>
          <a:p>
            <a:endParaRPr lang="it-IT"/>
          </a:p>
        </p:txBody>
      </p:sp>
      <p:sp>
        <p:nvSpPr>
          <p:cNvPr id="23596" name="Text Box 44"/>
          <p:cNvSpPr txBox="1">
            <a:spLocks noChangeArrowheads="1"/>
          </p:cNvSpPr>
          <p:nvPr/>
        </p:nvSpPr>
        <p:spPr bwMode="auto">
          <a:xfrm>
            <a:off x="2627313" y="4365625"/>
            <a:ext cx="378630" cy="369332"/>
          </a:xfrm>
          <a:prstGeom prst="rect">
            <a:avLst/>
          </a:prstGeom>
          <a:noFill/>
          <a:ln w="9525">
            <a:noFill/>
            <a:miter lim="800000"/>
            <a:headEnd/>
            <a:tailEnd/>
          </a:ln>
        </p:spPr>
        <p:txBody>
          <a:bodyPr wrap="none">
            <a:spAutoFit/>
          </a:bodyPr>
          <a:lstStyle/>
          <a:p>
            <a:r>
              <a:rPr lang="it-IT" dirty="0"/>
              <a:t>r’’</a:t>
            </a:r>
          </a:p>
        </p:txBody>
      </p:sp>
      <p:sp>
        <p:nvSpPr>
          <p:cNvPr id="40" name="Callout 1 39"/>
          <p:cNvSpPr/>
          <p:nvPr/>
        </p:nvSpPr>
        <p:spPr>
          <a:xfrm>
            <a:off x="7164387" y="3128963"/>
            <a:ext cx="1828800" cy="1219200"/>
          </a:xfrm>
          <a:prstGeom prst="borderCallout1">
            <a:avLst>
              <a:gd name="adj1" fmla="val 18750"/>
              <a:gd name="adj2" fmla="val -8333"/>
              <a:gd name="adj3" fmla="val 101199"/>
              <a:gd name="adj4" fmla="val -111319"/>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Non riesco ad ottenere il numero di anni desiderati</a:t>
            </a:r>
          </a:p>
        </p:txBody>
      </p:sp>
      <p:sp>
        <p:nvSpPr>
          <p:cNvPr id="37" name="Line 7"/>
          <p:cNvSpPr>
            <a:spLocks noChangeShapeType="1"/>
          </p:cNvSpPr>
          <p:nvPr/>
        </p:nvSpPr>
        <p:spPr bwMode="auto">
          <a:xfrm>
            <a:off x="3781425" y="3677206"/>
            <a:ext cx="2303463" cy="2016125"/>
          </a:xfrm>
          <a:prstGeom prst="line">
            <a:avLst/>
          </a:prstGeom>
          <a:noFill/>
          <a:ln w="9525">
            <a:solidFill>
              <a:srgbClr val="FF0000"/>
            </a:solidFill>
            <a:round/>
            <a:headEnd/>
            <a:tailEnd/>
          </a:ln>
        </p:spPr>
        <p:txBody>
          <a:bodyPr/>
          <a:lstStyle/>
          <a:p>
            <a:endParaRPr lang="it-IT"/>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3555"/>
                                        </p:tgtEl>
                                        <p:attrNameLst>
                                          <p:attrName>style.visibility</p:attrName>
                                        </p:attrNameLst>
                                      </p:cBhvr>
                                      <p:to>
                                        <p:strVal val="visible"/>
                                      </p:to>
                                    </p:set>
                                    <p:animEffect transition="in" filter="fade">
                                      <p:cBhvr>
                                        <p:cTn id="7" dur="1000"/>
                                        <p:tgtEl>
                                          <p:spTgt spid="23555"/>
                                        </p:tgtEl>
                                      </p:cBhvr>
                                    </p:animEffect>
                                    <p:anim calcmode="lin" valueType="num">
                                      <p:cBhvr>
                                        <p:cTn id="8" dur="1000" fill="hold"/>
                                        <p:tgtEl>
                                          <p:spTgt spid="23555"/>
                                        </p:tgtEl>
                                        <p:attrNameLst>
                                          <p:attrName>ppt_x</p:attrName>
                                        </p:attrNameLst>
                                      </p:cBhvr>
                                      <p:tavLst>
                                        <p:tav tm="0">
                                          <p:val>
                                            <p:strVal val="#ppt_x"/>
                                          </p:val>
                                        </p:tav>
                                        <p:tav tm="100000">
                                          <p:val>
                                            <p:strVal val="#ppt_x"/>
                                          </p:val>
                                        </p:tav>
                                      </p:tavLst>
                                    </p:anim>
                                    <p:anim calcmode="lin" valueType="num">
                                      <p:cBhvr>
                                        <p:cTn id="9" dur="898" decel="100000" fill="hold"/>
                                        <p:tgtEl>
                                          <p:spTgt spid="23555"/>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3555"/>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3556">
                                            <p:txEl>
                                              <p:pRg st="0" end="0"/>
                                            </p:txEl>
                                          </p:spTgt>
                                        </p:tgtEl>
                                        <p:attrNameLst>
                                          <p:attrName>style.visibility</p:attrName>
                                        </p:attrNameLst>
                                      </p:cBhvr>
                                      <p:to>
                                        <p:strVal val="visible"/>
                                      </p:to>
                                    </p:set>
                                    <p:animEffect transition="in" filter="fade">
                                      <p:cBhvr>
                                        <p:cTn id="15" dur="1000"/>
                                        <p:tgtEl>
                                          <p:spTgt spid="23556">
                                            <p:txEl>
                                              <p:pRg st="0" end="0"/>
                                            </p:txEl>
                                          </p:spTgt>
                                        </p:tgtEl>
                                      </p:cBhvr>
                                    </p:animEffect>
                                    <p:anim calcmode="lin" valueType="num">
                                      <p:cBhvr>
                                        <p:cTn id="16" dur="1000" fill="hold"/>
                                        <p:tgtEl>
                                          <p:spTgt spid="23556">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23556">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23556">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23556">
                                            <p:txEl>
                                              <p:pRg st="1" end="1"/>
                                            </p:txEl>
                                          </p:spTgt>
                                        </p:tgtEl>
                                        <p:attrNameLst>
                                          <p:attrName>style.visibility</p:attrName>
                                        </p:attrNameLst>
                                      </p:cBhvr>
                                      <p:to>
                                        <p:strVal val="visible"/>
                                      </p:to>
                                    </p:set>
                                    <p:animEffect transition="in" filter="fade">
                                      <p:cBhvr>
                                        <p:cTn id="23" dur="1000"/>
                                        <p:tgtEl>
                                          <p:spTgt spid="23556">
                                            <p:txEl>
                                              <p:pRg st="1" end="1"/>
                                            </p:txEl>
                                          </p:spTgt>
                                        </p:tgtEl>
                                      </p:cBhvr>
                                    </p:animEffect>
                                    <p:anim calcmode="lin" valueType="num">
                                      <p:cBhvr>
                                        <p:cTn id="24" dur="1000" fill="hold"/>
                                        <p:tgtEl>
                                          <p:spTgt spid="23556">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23556">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23556">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23556">
                                            <p:txEl>
                                              <p:pRg st="2" end="2"/>
                                            </p:txEl>
                                          </p:spTgt>
                                        </p:tgtEl>
                                        <p:attrNameLst>
                                          <p:attrName>style.visibility</p:attrName>
                                        </p:attrNameLst>
                                      </p:cBhvr>
                                      <p:to>
                                        <p:strVal val="visible"/>
                                      </p:to>
                                    </p:set>
                                    <p:animEffect transition="in" filter="fade">
                                      <p:cBhvr>
                                        <p:cTn id="31" dur="1000"/>
                                        <p:tgtEl>
                                          <p:spTgt spid="23556">
                                            <p:txEl>
                                              <p:pRg st="2" end="2"/>
                                            </p:txEl>
                                          </p:spTgt>
                                        </p:tgtEl>
                                      </p:cBhvr>
                                    </p:animEffect>
                                    <p:anim calcmode="lin" valueType="num">
                                      <p:cBhvr>
                                        <p:cTn id="32" dur="1000" fill="hold"/>
                                        <p:tgtEl>
                                          <p:spTgt spid="23556">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23556">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23556">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23556">
                                            <p:txEl>
                                              <p:pRg st="3" end="3"/>
                                            </p:txEl>
                                          </p:spTgt>
                                        </p:tgtEl>
                                        <p:attrNameLst>
                                          <p:attrName>style.visibility</p:attrName>
                                        </p:attrNameLst>
                                      </p:cBhvr>
                                      <p:to>
                                        <p:strVal val="visible"/>
                                      </p:to>
                                    </p:set>
                                    <p:animEffect transition="in" filter="fade">
                                      <p:cBhvr>
                                        <p:cTn id="39" dur="1000"/>
                                        <p:tgtEl>
                                          <p:spTgt spid="23556">
                                            <p:txEl>
                                              <p:pRg st="3" end="3"/>
                                            </p:txEl>
                                          </p:spTgt>
                                        </p:tgtEl>
                                      </p:cBhvr>
                                    </p:animEffect>
                                    <p:anim calcmode="lin" valueType="num">
                                      <p:cBhvr>
                                        <p:cTn id="40" dur="1000" fill="hold"/>
                                        <p:tgtEl>
                                          <p:spTgt spid="23556">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23556">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23556">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3561"/>
                                        </p:tgtEl>
                                        <p:attrNameLst>
                                          <p:attrName>style.visibility</p:attrName>
                                        </p:attrNameLst>
                                      </p:cBhvr>
                                      <p:to>
                                        <p:strVal val="visible"/>
                                      </p:to>
                                    </p:set>
                                    <p:anim calcmode="lin" valueType="num">
                                      <p:cBhvr additive="base">
                                        <p:cTn id="47" dur="500" fill="hold"/>
                                        <p:tgtEl>
                                          <p:spTgt spid="23561"/>
                                        </p:tgtEl>
                                        <p:attrNameLst>
                                          <p:attrName>ppt_x</p:attrName>
                                        </p:attrNameLst>
                                      </p:cBhvr>
                                      <p:tavLst>
                                        <p:tav tm="0">
                                          <p:val>
                                            <p:strVal val="#ppt_x"/>
                                          </p:val>
                                        </p:tav>
                                        <p:tav tm="100000">
                                          <p:val>
                                            <p:strVal val="#ppt_x"/>
                                          </p:val>
                                        </p:tav>
                                      </p:tavLst>
                                    </p:anim>
                                    <p:anim calcmode="lin" valueType="num">
                                      <p:cBhvr additive="base">
                                        <p:cTn id="48" dur="500" fill="hold"/>
                                        <p:tgtEl>
                                          <p:spTgt spid="23561"/>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3565"/>
                                        </p:tgtEl>
                                        <p:attrNameLst>
                                          <p:attrName>style.visibility</p:attrName>
                                        </p:attrNameLst>
                                      </p:cBhvr>
                                      <p:to>
                                        <p:strVal val="visible"/>
                                      </p:to>
                                    </p:set>
                                    <p:anim calcmode="lin" valueType="num">
                                      <p:cBhvr additive="base">
                                        <p:cTn id="51" dur="500" fill="hold"/>
                                        <p:tgtEl>
                                          <p:spTgt spid="23565"/>
                                        </p:tgtEl>
                                        <p:attrNameLst>
                                          <p:attrName>ppt_x</p:attrName>
                                        </p:attrNameLst>
                                      </p:cBhvr>
                                      <p:tavLst>
                                        <p:tav tm="0">
                                          <p:val>
                                            <p:strVal val="#ppt_x"/>
                                          </p:val>
                                        </p:tav>
                                        <p:tav tm="100000">
                                          <p:val>
                                            <p:strVal val="#ppt_x"/>
                                          </p:val>
                                        </p:tav>
                                      </p:tavLst>
                                    </p:anim>
                                    <p:anim calcmode="lin" valueType="num">
                                      <p:cBhvr additive="base">
                                        <p:cTn id="52" dur="500" fill="hold"/>
                                        <p:tgtEl>
                                          <p:spTgt spid="23565"/>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3584"/>
                                        </p:tgtEl>
                                        <p:attrNameLst>
                                          <p:attrName>style.visibility</p:attrName>
                                        </p:attrNameLst>
                                      </p:cBhvr>
                                      <p:to>
                                        <p:strVal val="visible"/>
                                      </p:to>
                                    </p:set>
                                    <p:anim calcmode="lin" valueType="num">
                                      <p:cBhvr additive="base">
                                        <p:cTn id="55" dur="500" fill="hold"/>
                                        <p:tgtEl>
                                          <p:spTgt spid="23584"/>
                                        </p:tgtEl>
                                        <p:attrNameLst>
                                          <p:attrName>ppt_x</p:attrName>
                                        </p:attrNameLst>
                                      </p:cBhvr>
                                      <p:tavLst>
                                        <p:tav tm="0">
                                          <p:val>
                                            <p:strVal val="#ppt_x"/>
                                          </p:val>
                                        </p:tav>
                                        <p:tav tm="100000">
                                          <p:val>
                                            <p:strVal val="#ppt_x"/>
                                          </p:val>
                                        </p:tav>
                                      </p:tavLst>
                                    </p:anim>
                                    <p:anim calcmode="lin" valueType="num">
                                      <p:cBhvr additive="base">
                                        <p:cTn id="56" dur="500" fill="hold"/>
                                        <p:tgtEl>
                                          <p:spTgt spid="23584"/>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3587"/>
                                        </p:tgtEl>
                                        <p:attrNameLst>
                                          <p:attrName>style.visibility</p:attrName>
                                        </p:attrNameLst>
                                      </p:cBhvr>
                                      <p:to>
                                        <p:strVal val="visible"/>
                                      </p:to>
                                    </p:set>
                                    <p:anim calcmode="lin" valueType="num">
                                      <p:cBhvr additive="base">
                                        <p:cTn id="59" dur="500" fill="hold"/>
                                        <p:tgtEl>
                                          <p:spTgt spid="23587"/>
                                        </p:tgtEl>
                                        <p:attrNameLst>
                                          <p:attrName>ppt_x</p:attrName>
                                        </p:attrNameLst>
                                      </p:cBhvr>
                                      <p:tavLst>
                                        <p:tav tm="0">
                                          <p:val>
                                            <p:strVal val="#ppt_x"/>
                                          </p:val>
                                        </p:tav>
                                        <p:tav tm="100000">
                                          <p:val>
                                            <p:strVal val="#ppt_x"/>
                                          </p:val>
                                        </p:tav>
                                      </p:tavLst>
                                    </p:anim>
                                    <p:anim calcmode="lin" valueType="num">
                                      <p:cBhvr additive="base">
                                        <p:cTn id="60" dur="500" fill="hold"/>
                                        <p:tgtEl>
                                          <p:spTgt spid="23587"/>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3567"/>
                                        </p:tgtEl>
                                        <p:attrNameLst>
                                          <p:attrName>style.visibility</p:attrName>
                                        </p:attrNameLst>
                                      </p:cBhvr>
                                      <p:to>
                                        <p:strVal val="visible"/>
                                      </p:to>
                                    </p:set>
                                    <p:anim calcmode="lin" valueType="num">
                                      <p:cBhvr additive="base">
                                        <p:cTn id="63" dur="500" fill="hold"/>
                                        <p:tgtEl>
                                          <p:spTgt spid="23567"/>
                                        </p:tgtEl>
                                        <p:attrNameLst>
                                          <p:attrName>ppt_x</p:attrName>
                                        </p:attrNameLst>
                                      </p:cBhvr>
                                      <p:tavLst>
                                        <p:tav tm="0">
                                          <p:val>
                                            <p:strVal val="#ppt_x"/>
                                          </p:val>
                                        </p:tav>
                                        <p:tav tm="100000">
                                          <p:val>
                                            <p:strVal val="#ppt_x"/>
                                          </p:val>
                                        </p:tav>
                                      </p:tavLst>
                                    </p:anim>
                                    <p:anim calcmode="lin" valueType="num">
                                      <p:cBhvr additive="base">
                                        <p:cTn id="64" dur="500" fill="hold"/>
                                        <p:tgtEl>
                                          <p:spTgt spid="23567"/>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3569"/>
                                        </p:tgtEl>
                                        <p:attrNameLst>
                                          <p:attrName>style.visibility</p:attrName>
                                        </p:attrNameLst>
                                      </p:cBhvr>
                                      <p:to>
                                        <p:strVal val="visible"/>
                                      </p:to>
                                    </p:set>
                                    <p:anim calcmode="lin" valueType="num">
                                      <p:cBhvr additive="base">
                                        <p:cTn id="67" dur="500" fill="hold"/>
                                        <p:tgtEl>
                                          <p:spTgt spid="23569"/>
                                        </p:tgtEl>
                                        <p:attrNameLst>
                                          <p:attrName>ppt_x</p:attrName>
                                        </p:attrNameLst>
                                      </p:cBhvr>
                                      <p:tavLst>
                                        <p:tav tm="0">
                                          <p:val>
                                            <p:strVal val="#ppt_x"/>
                                          </p:val>
                                        </p:tav>
                                        <p:tav tm="100000">
                                          <p:val>
                                            <p:strVal val="#ppt_x"/>
                                          </p:val>
                                        </p:tav>
                                      </p:tavLst>
                                    </p:anim>
                                    <p:anim calcmode="lin" valueType="num">
                                      <p:cBhvr additive="base">
                                        <p:cTn id="68" dur="500" fill="hold"/>
                                        <p:tgtEl>
                                          <p:spTgt spid="23569"/>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23588"/>
                                        </p:tgtEl>
                                        <p:attrNameLst>
                                          <p:attrName>style.visibility</p:attrName>
                                        </p:attrNameLst>
                                      </p:cBhvr>
                                      <p:to>
                                        <p:strVal val="visible"/>
                                      </p:to>
                                    </p:set>
                                    <p:anim calcmode="lin" valueType="num">
                                      <p:cBhvr additive="base">
                                        <p:cTn id="71" dur="500" fill="hold"/>
                                        <p:tgtEl>
                                          <p:spTgt spid="23588"/>
                                        </p:tgtEl>
                                        <p:attrNameLst>
                                          <p:attrName>ppt_x</p:attrName>
                                        </p:attrNameLst>
                                      </p:cBhvr>
                                      <p:tavLst>
                                        <p:tav tm="0">
                                          <p:val>
                                            <p:strVal val="#ppt_x"/>
                                          </p:val>
                                        </p:tav>
                                        <p:tav tm="100000">
                                          <p:val>
                                            <p:strVal val="#ppt_x"/>
                                          </p:val>
                                        </p:tav>
                                      </p:tavLst>
                                    </p:anim>
                                    <p:anim calcmode="lin" valueType="num">
                                      <p:cBhvr additive="base">
                                        <p:cTn id="72" dur="500" fill="hold"/>
                                        <p:tgtEl>
                                          <p:spTgt spid="23588"/>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23571"/>
                                        </p:tgtEl>
                                        <p:attrNameLst>
                                          <p:attrName>style.visibility</p:attrName>
                                        </p:attrNameLst>
                                      </p:cBhvr>
                                      <p:to>
                                        <p:strVal val="visible"/>
                                      </p:to>
                                    </p:set>
                                    <p:anim calcmode="lin" valueType="num">
                                      <p:cBhvr additive="base">
                                        <p:cTn id="75" dur="500" fill="hold"/>
                                        <p:tgtEl>
                                          <p:spTgt spid="23571"/>
                                        </p:tgtEl>
                                        <p:attrNameLst>
                                          <p:attrName>ppt_x</p:attrName>
                                        </p:attrNameLst>
                                      </p:cBhvr>
                                      <p:tavLst>
                                        <p:tav tm="0">
                                          <p:val>
                                            <p:strVal val="#ppt_x"/>
                                          </p:val>
                                        </p:tav>
                                        <p:tav tm="100000">
                                          <p:val>
                                            <p:strVal val="#ppt_x"/>
                                          </p:val>
                                        </p:tav>
                                      </p:tavLst>
                                    </p:anim>
                                    <p:anim calcmode="lin" valueType="num">
                                      <p:cBhvr additive="base">
                                        <p:cTn id="76" dur="500" fill="hold"/>
                                        <p:tgtEl>
                                          <p:spTgt spid="23571"/>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23578"/>
                                        </p:tgtEl>
                                        <p:attrNameLst>
                                          <p:attrName>style.visibility</p:attrName>
                                        </p:attrNameLst>
                                      </p:cBhvr>
                                      <p:to>
                                        <p:strVal val="visible"/>
                                      </p:to>
                                    </p:set>
                                    <p:anim calcmode="lin" valueType="num">
                                      <p:cBhvr additive="base">
                                        <p:cTn id="79" dur="500" fill="hold"/>
                                        <p:tgtEl>
                                          <p:spTgt spid="23578"/>
                                        </p:tgtEl>
                                        <p:attrNameLst>
                                          <p:attrName>ppt_x</p:attrName>
                                        </p:attrNameLst>
                                      </p:cBhvr>
                                      <p:tavLst>
                                        <p:tav tm="0">
                                          <p:val>
                                            <p:strVal val="#ppt_x"/>
                                          </p:val>
                                        </p:tav>
                                        <p:tav tm="100000">
                                          <p:val>
                                            <p:strVal val="#ppt_x"/>
                                          </p:val>
                                        </p:tav>
                                      </p:tavLst>
                                    </p:anim>
                                    <p:anim calcmode="lin" valueType="num">
                                      <p:cBhvr additive="base">
                                        <p:cTn id="80" dur="500" fill="hold"/>
                                        <p:tgtEl>
                                          <p:spTgt spid="2357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xit" presetSubtype="4" fill="hold" grpId="0" nodeType="clickEffect">
                                  <p:stCondLst>
                                    <p:cond delay="0"/>
                                  </p:stCondLst>
                                  <p:childTnLst>
                                    <p:anim calcmode="lin" valueType="num">
                                      <p:cBhvr additive="base">
                                        <p:cTn id="84" dur="500"/>
                                        <p:tgtEl>
                                          <p:spTgt spid="23560"/>
                                        </p:tgtEl>
                                        <p:attrNameLst>
                                          <p:attrName>ppt_x</p:attrName>
                                        </p:attrNameLst>
                                      </p:cBhvr>
                                      <p:tavLst>
                                        <p:tav tm="0">
                                          <p:val>
                                            <p:strVal val="ppt_x"/>
                                          </p:val>
                                        </p:tav>
                                        <p:tav tm="100000">
                                          <p:val>
                                            <p:strVal val="ppt_x"/>
                                          </p:val>
                                        </p:tav>
                                      </p:tavLst>
                                    </p:anim>
                                    <p:anim calcmode="lin" valueType="num">
                                      <p:cBhvr additive="base">
                                        <p:cTn id="85" dur="500"/>
                                        <p:tgtEl>
                                          <p:spTgt spid="23560"/>
                                        </p:tgtEl>
                                        <p:attrNameLst>
                                          <p:attrName>ppt_y</p:attrName>
                                        </p:attrNameLst>
                                      </p:cBhvr>
                                      <p:tavLst>
                                        <p:tav tm="0">
                                          <p:val>
                                            <p:strVal val="ppt_y"/>
                                          </p:val>
                                        </p:tav>
                                        <p:tav tm="100000">
                                          <p:val>
                                            <p:strVal val="1+ppt_h/2"/>
                                          </p:val>
                                        </p:tav>
                                      </p:tavLst>
                                    </p:anim>
                                    <p:set>
                                      <p:cBhvr>
                                        <p:cTn id="86" dur="1" fill="hold">
                                          <p:stCondLst>
                                            <p:cond delay="499"/>
                                          </p:stCondLst>
                                        </p:cTn>
                                        <p:tgtEl>
                                          <p:spTgt spid="23560"/>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3592"/>
                                        </p:tgtEl>
                                        <p:attrNameLst>
                                          <p:attrName>style.visibility</p:attrName>
                                        </p:attrNameLst>
                                      </p:cBhvr>
                                      <p:to>
                                        <p:strVal val="visible"/>
                                      </p:to>
                                    </p:set>
                                    <p:anim calcmode="lin" valueType="num">
                                      <p:cBhvr additive="base">
                                        <p:cTn id="91" dur="500" fill="hold"/>
                                        <p:tgtEl>
                                          <p:spTgt spid="23592"/>
                                        </p:tgtEl>
                                        <p:attrNameLst>
                                          <p:attrName>ppt_x</p:attrName>
                                        </p:attrNameLst>
                                      </p:cBhvr>
                                      <p:tavLst>
                                        <p:tav tm="0">
                                          <p:val>
                                            <p:strVal val="#ppt_x"/>
                                          </p:val>
                                        </p:tav>
                                        <p:tav tm="100000">
                                          <p:val>
                                            <p:strVal val="#ppt_x"/>
                                          </p:val>
                                        </p:tav>
                                      </p:tavLst>
                                    </p:anim>
                                    <p:anim calcmode="lin" valueType="num">
                                      <p:cBhvr additive="base">
                                        <p:cTn id="92" dur="500" fill="hold"/>
                                        <p:tgtEl>
                                          <p:spTgt spid="23592"/>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3590"/>
                                        </p:tgtEl>
                                        <p:attrNameLst>
                                          <p:attrName>style.visibility</p:attrName>
                                        </p:attrNameLst>
                                      </p:cBhvr>
                                      <p:to>
                                        <p:strVal val="visible"/>
                                      </p:to>
                                    </p:set>
                                    <p:anim calcmode="lin" valueType="num">
                                      <p:cBhvr additive="base">
                                        <p:cTn id="97" dur="500" fill="hold"/>
                                        <p:tgtEl>
                                          <p:spTgt spid="23590"/>
                                        </p:tgtEl>
                                        <p:attrNameLst>
                                          <p:attrName>ppt_x</p:attrName>
                                        </p:attrNameLst>
                                      </p:cBhvr>
                                      <p:tavLst>
                                        <p:tav tm="0">
                                          <p:val>
                                            <p:strVal val="#ppt_x"/>
                                          </p:val>
                                        </p:tav>
                                        <p:tav tm="100000">
                                          <p:val>
                                            <p:strVal val="#ppt_x"/>
                                          </p:val>
                                        </p:tav>
                                      </p:tavLst>
                                    </p:anim>
                                    <p:anim calcmode="lin" valueType="num">
                                      <p:cBhvr additive="base">
                                        <p:cTn id="98" dur="500" fill="hold"/>
                                        <p:tgtEl>
                                          <p:spTgt spid="23590"/>
                                        </p:tgtEl>
                                        <p:attrNameLst>
                                          <p:attrName>ppt_y</p:attrName>
                                        </p:attrNameLst>
                                      </p:cBhvr>
                                      <p:tavLst>
                                        <p:tav tm="0">
                                          <p:val>
                                            <p:strVal val="1+#ppt_h/2"/>
                                          </p:val>
                                        </p:tav>
                                        <p:tav tm="100000">
                                          <p:val>
                                            <p:strVal val="#ppt_y"/>
                                          </p:val>
                                        </p:tav>
                                      </p:tavLst>
                                    </p:anim>
                                  </p:childTnLst>
                                </p:cTn>
                              </p:par>
                              <p:par>
                                <p:cTn id="99" presetID="2" presetClass="entr" presetSubtype="4" fill="hold" grpId="0" nodeType="withEffect">
                                  <p:stCondLst>
                                    <p:cond delay="0"/>
                                  </p:stCondLst>
                                  <p:childTnLst>
                                    <p:set>
                                      <p:cBhvr>
                                        <p:cTn id="100" dur="1" fill="hold">
                                          <p:stCondLst>
                                            <p:cond delay="0"/>
                                          </p:stCondLst>
                                        </p:cTn>
                                        <p:tgtEl>
                                          <p:spTgt spid="23591"/>
                                        </p:tgtEl>
                                        <p:attrNameLst>
                                          <p:attrName>style.visibility</p:attrName>
                                        </p:attrNameLst>
                                      </p:cBhvr>
                                      <p:to>
                                        <p:strVal val="visible"/>
                                      </p:to>
                                    </p:set>
                                    <p:anim calcmode="lin" valueType="num">
                                      <p:cBhvr additive="base">
                                        <p:cTn id="101" dur="500" fill="hold"/>
                                        <p:tgtEl>
                                          <p:spTgt spid="23591"/>
                                        </p:tgtEl>
                                        <p:attrNameLst>
                                          <p:attrName>ppt_x</p:attrName>
                                        </p:attrNameLst>
                                      </p:cBhvr>
                                      <p:tavLst>
                                        <p:tav tm="0">
                                          <p:val>
                                            <p:strVal val="#ppt_x"/>
                                          </p:val>
                                        </p:tav>
                                        <p:tav tm="100000">
                                          <p:val>
                                            <p:strVal val="#ppt_x"/>
                                          </p:val>
                                        </p:tav>
                                      </p:tavLst>
                                    </p:anim>
                                    <p:anim calcmode="lin" valueType="num">
                                      <p:cBhvr additive="base">
                                        <p:cTn id="102" dur="500" fill="hold"/>
                                        <p:tgtEl>
                                          <p:spTgt spid="23591"/>
                                        </p:tgtEl>
                                        <p:attrNameLst>
                                          <p:attrName>ppt_y</p:attrName>
                                        </p:attrNameLst>
                                      </p:cBhvr>
                                      <p:tavLst>
                                        <p:tav tm="0">
                                          <p:val>
                                            <p:strVal val="1+#ppt_h/2"/>
                                          </p:val>
                                        </p:tav>
                                        <p:tav tm="100000">
                                          <p:val>
                                            <p:strVal val="#ppt_y"/>
                                          </p:val>
                                        </p:tav>
                                      </p:tavLst>
                                    </p:anim>
                                  </p:childTnLst>
                                </p:cTn>
                              </p:par>
                              <p:par>
                                <p:cTn id="103" presetID="2" presetClass="entr" presetSubtype="4" fill="hold" grpId="0" nodeType="withEffect">
                                  <p:stCondLst>
                                    <p:cond delay="0"/>
                                  </p:stCondLst>
                                  <p:childTnLst>
                                    <p:set>
                                      <p:cBhvr>
                                        <p:cTn id="104" dur="1" fill="hold">
                                          <p:stCondLst>
                                            <p:cond delay="0"/>
                                          </p:stCondLst>
                                        </p:cTn>
                                        <p:tgtEl>
                                          <p:spTgt spid="23563"/>
                                        </p:tgtEl>
                                        <p:attrNameLst>
                                          <p:attrName>style.visibility</p:attrName>
                                        </p:attrNameLst>
                                      </p:cBhvr>
                                      <p:to>
                                        <p:strVal val="visible"/>
                                      </p:to>
                                    </p:set>
                                    <p:anim calcmode="lin" valueType="num">
                                      <p:cBhvr additive="base">
                                        <p:cTn id="105" dur="500" fill="hold"/>
                                        <p:tgtEl>
                                          <p:spTgt spid="23563"/>
                                        </p:tgtEl>
                                        <p:attrNameLst>
                                          <p:attrName>ppt_x</p:attrName>
                                        </p:attrNameLst>
                                      </p:cBhvr>
                                      <p:tavLst>
                                        <p:tav tm="0">
                                          <p:val>
                                            <p:strVal val="#ppt_x"/>
                                          </p:val>
                                        </p:tav>
                                        <p:tav tm="100000">
                                          <p:val>
                                            <p:strVal val="#ppt_x"/>
                                          </p:val>
                                        </p:tav>
                                      </p:tavLst>
                                    </p:anim>
                                    <p:anim calcmode="lin" valueType="num">
                                      <p:cBhvr additive="base">
                                        <p:cTn id="106" dur="500" fill="hold"/>
                                        <p:tgtEl>
                                          <p:spTgt spid="23563"/>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grpId="0" nodeType="clickEffect">
                                  <p:stCondLst>
                                    <p:cond delay="0"/>
                                  </p:stCondLst>
                                  <p:childTnLst>
                                    <p:set>
                                      <p:cBhvr>
                                        <p:cTn id="110" dur="1" fill="hold">
                                          <p:stCondLst>
                                            <p:cond delay="0"/>
                                          </p:stCondLst>
                                        </p:cTn>
                                        <p:tgtEl>
                                          <p:spTgt spid="23566"/>
                                        </p:tgtEl>
                                        <p:attrNameLst>
                                          <p:attrName>style.visibility</p:attrName>
                                        </p:attrNameLst>
                                      </p:cBhvr>
                                      <p:to>
                                        <p:strVal val="visible"/>
                                      </p:to>
                                    </p:set>
                                    <p:anim calcmode="lin" valueType="num">
                                      <p:cBhvr additive="base">
                                        <p:cTn id="111" dur="500" fill="hold"/>
                                        <p:tgtEl>
                                          <p:spTgt spid="23566"/>
                                        </p:tgtEl>
                                        <p:attrNameLst>
                                          <p:attrName>ppt_x</p:attrName>
                                        </p:attrNameLst>
                                      </p:cBhvr>
                                      <p:tavLst>
                                        <p:tav tm="0">
                                          <p:val>
                                            <p:strVal val="#ppt_x"/>
                                          </p:val>
                                        </p:tav>
                                        <p:tav tm="100000">
                                          <p:val>
                                            <p:strVal val="#ppt_x"/>
                                          </p:val>
                                        </p:tav>
                                      </p:tavLst>
                                    </p:anim>
                                    <p:anim calcmode="lin" valueType="num">
                                      <p:cBhvr additive="base">
                                        <p:cTn id="112" dur="500" fill="hold"/>
                                        <p:tgtEl>
                                          <p:spTgt spid="23566"/>
                                        </p:tgtEl>
                                        <p:attrNameLst>
                                          <p:attrName>ppt_y</p:attrName>
                                        </p:attrNameLst>
                                      </p:cBhvr>
                                      <p:tavLst>
                                        <p:tav tm="0">
                                          <p:val>
                                            <p:strVal val="1+#ppt_h/2"/>
                                          </p:val>
                                        </p:tav>
                                        <p:tav tm="100000">
                                          <p:val>
                                            <p:strVal val="#ppt_y"/>
                                          </p:val>
                                        </p:tav>
                                      </p:tavLst>
                                    </p:anim>
                                  </p:childTnLst>
                                </p:cTn>
                              </p:par>
                              <p:par>
                                <p:cTn id="113" presetID="2" presetClass="entr" presetSubtype="4" fill="hold" grpId="0" nodeType="withEffect">
                                  <p:stCondLst>
                                    <p:cond delay="0"/>
                                  </p:stCondLst>
                                  <p:childTnLst>
                                    <p:set>
                                      <p:cBhvr>
                                        <p:cTn id="114" dur="1" fill="hold">
                                          <p:stCondLst>
                                            <p:cond delay="0"/>
                                          </p:stCondLst>
                                        </p:cTn>
                                        <p:tgtEl>
                                          <p:spTgt spid="23568"/>
                                        </p:tgtEl>
                                        <p:attrNameLst>
                                          <p:attrName>style.visibility</p:attrName>
                                        </p:attrNameLst>
                                      </p:cBhvr>
                                      <p:to>
                                        <p:strVal val="visible"/>
                                      </p:to>
                                    </p:set>
                                    <p:anim calcmode="lin" valueType="num">
                                      <p:cBhvr additive="base">
                                        <p:cTn id="115" dur="500" fill="hold"/>
                                        <p:tgtEl>
                                          <p:spTgt spid="23568"/>
                                        </p:tgtEl>
                                        <p:attrNameLst>
                                          <p:attrName>ppt_x</p:attrName>
                                        </p:attrNameLst>
                                      </p:cBhvr>
                                      <p:tavLst>
                                        <p:tav tm="0">
                                          <p:val>
                                            <p:strVal val="#ppt_x"/>
                                          </p:val>
                                        </p:tav>
                                        <p:tav tm="100000">
                                          <p:val>
                                            <p:strVal val="#ppt_x"/>
                                          </p:val>
                                        </p:tav>
                                      </p:tavLst>
                                    </p:anim>
                                    <p:anim calcmode="lin" valueType="num">
                                      <p:cBhvr additive="base">
                                        <p:cTn id="116" dur="500" fill="hold"/>
                                        <p:tgtEl>
                                          <p:spTgt spid="23568"/>
                                        </p:tgtEl>
                                        <p:attrNameLst>
                                          <p:attrName>ppt_y</p:attrName>
                                        </p:attrNameLst>
                                      </p:cBhvr>
                                      <p:tavLst>
                                        <p:tav tm="0">
                                          <p:val>
                                            <p:strVal val="1+#ppt_h/2"/>
                                          </p:val>
                                        </p:tav>
                                        <p:tav tm="100000">
                                          <p:val>
                                            <p:strVal val="#ppt_y"/>
                                          </p:val>
                                        </p:tav>
                                      </p:tavLst>
                                    </p:anim>
                                  </p:childTnLst>
                                </p:cTn>
                              </p:par>
                              <p:par>
                                <p:cTn id="117" presetID="2" presetClass="entr" presetSubtype="4" fill="hold" grpId="0" nodeType="withEffect">
                                  <p:stCondLst>
                                    <p:cond delay="0"/>
                                  </p:stCondLst>
                                  <p:childTnLst>
                                    <p:set>
                                      <p:cBhvr>
                                        <p:cTn id="118" dur="1" fill="hold">
                                          <p:stCondLst>
                                            <p:cond delay="0"/>
                                          </p:stCondLst>
                                        </p:cTn>
                                        <p:tgtEl>
                                          <p:spTgt spid="23594"/>
                                        </p:tgtEl>
                                        <p:attrNameLst>
                                          <p:attrName>style.visibility</p:attrName>
                                        </p:attrNameLst>
                                      </p:cBhvr>
                                      <p:to>
                                        <p:strVal val="visible"/>
                                      </p:to>
                                    </p:set>
                                    <p:anim calcmode="lin" valueType="num">
                                      <p:cBhvr additive="base">
                                        <p:cTn id="119" dur="500" fill="hold"/>
                                        <p:tgtEl>
                                          <p:spTgt spid="23594"/>
                                        </p:tgtEl>
                                        <p:attrNameLst>
                                          <p:attrName>ppt_x</p:attrName>
                                        </p:attrNameLst>
                                      </p:cBhvr>
                                      <p:tavLst>
                                        <p:tav tm="0">
                                          <p:val>
                                            <p:strVal val="#ppt_x"/>
                                          </p:val>
                                        </p:tav>
                                        <p:tav tm="100000">
                                          <p:val>
                                            <p:strVal val="#ppt_x"/>
                                          </p:val>
                                        </p:tav>
                                      </p:tavLst>
                                    </p:anim>
                                    <p:anim calcmode="lin" valueType="num">
                                      <p:cBhvr additive="base">
                                        <p:cTn id="120" dur="500" fill="hold"/>
                                        <p:tgtEl>
                                          <p:spTgt spid="23594"/>
                                        </p:tgtEl>
                                        <p:attrNameLst>
                                          <p:attrName>ppt_y</p:attrName>
                                        </p:attrNameLst>
                                      </p:cBhvr>
                                      <p:tavLst>
                                        <p:tav tm="0">
                                          <p:val>
                                            <p:strVal val="1+#ppt_h/2"/>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2" presetClass="entr" presetSubtype="4" fill="hold" grpId="1" nodeType="clickEffect">
                                  <p:stCondLst>
                                    <p:cond delay="0"/>
                                  </p:stCondLst>
                                  <p:childTnLst>
                                    <p:set>
                                      <p:cBhvr>
                                        <p:cTn id="124" dur="1" fill="hold">
                                          <p:stCondLst>
                                            <p:cond delay="0"/>
                                          </p:stCondLst>
                                        </p:cTn>
                                        <p:tgtEl>
                                          <p:spTgt spid="23594"/>
                                        </p:tgtEl>
                                        <p:attrNameLst>
                                          <p:attrName>style.visibility</p:attrName>
                                        </p:attrNameLst>
                                      </p:cBhvr>
                                      <p:to>
                                        <p:strVal val="visible"/>
                                      </p:to>
                                    </p:set>
                                    <p:anim calcmode="lin" valueType="num">
                                      <p:cBhvr additive="base">
                                        <p:cTn id="125" dur="500" fill="hold"/>
                                        <p:tgtEl>
                                          <p:spTgt spid="23594"/>
                                        </p:tgtEl>
                                        <p:attrNameLst>
                                          <p:attrName>ppt_x</p:attrName>
                                        </p:attrNameLst>
                                      </p:cBhvr>
                                      <p:tavLst>
                                        <p:tav tm="0">
                                          <p:val>
                                            <p:strVal val="#ppt_x"/>
                                          </p:val>
                                        </p:tav>
                                        <p:tav tm="100000">
                                          <p:val>
                                            <p:strVal val="#ppt_x"/>
                                          </p:val>
                                        </p:tav>
                                      </p:tavLst>
                                    </p:anim>
                                    <p:anim calcmode="lin" valueType="num">
                                      <p:cBhvr additive="base">
                                        <p:cTn id="126" dur="500" fill="hold"/>
                                        <p:tgtEl>
                                          <p:spTgt spid="23594"/>
                                        </p:tgtEl>
                                        <p:attrNameLst>
                                          <p:attrName>ppt_y</p:attrName>
                                        </p:attrNameLst>
                                      </p:cBhvr>
                                      <p:tavLst>
                                        <p:tav tm="0">
                                          <p:val>
                                            <p:strVal val="1+#ppt_h/2"/>
                                          </p:val>
                                        </p:tav>
                                        <p:tav tm="100000">
                                          <p:val>
                                            <p:strVal val="#ppt_y"/>
                                          </p:val>
                                        </p:tav>
                                      </p:tavLst>
                                    </p:anim>
                                  </p:childTnLst>
                                </p:cTn>
                              </p:par>
                              <p:par>
                                <p:cTn id="127" presetID="2" presetClass="entr" presetSubtype="4" fill="hold" grpId="0" nodeType="withEffect">
                                  <p:stCondLst>
                                    <p:cond delay="0"/>
                                  </p:stCondLst>
                                  <p:childTnLst>
                                    <p:set>
                                      <p:cBhvr>
                                        <p:cTn id="128" dur="1" fill="hold">
                                          <p:stCondLst>
                                            <p:cond delay="0"/>
                                          </p:stCondLst>
                                        </p:cTn>
                                        <p:tgtEl>
                                          <p:spTgt spid="23593"/>
                                        </p:tgtEl>
                                        <p:attrNameLst>
                                          <p:attrName>style.visibility</p:attrName>
                                        </p:attrNameLst>
                                      </p:cBhvr>
                                      <p:to>
                                        <p:strVal val="visible"/>
                                      </p:to>
                                    </p:set>
                                    <p:anim calcmode="lin" valueType="num">
                                      <p:cBhvr additive="base">
                                        <p:cTn id="129" dur="500" fill="hold"/>
                                        <p:tgtEl>
                                          <p:spTgt spid="23593"/>
                                        </p:tgtEl>
                                        <p:attrNameLst>
                                          <p:attrName>ppt_x</p:attrName>
                                        </p:attrNameLst>
                                      </p:cBhvr>
                                      <p:tavLst>
                                        <p:tav tm="0">
                                          <p:val>
                                            <p:strVal val="#ppt_x"/>
                                          </p:val>
                                        </p:tav>
                                        <p:tav tm="100000">
                                          <p:val>
                                            <p:strVal val="#ppt_x"/>
                                          </p:val>
                                        </p:tav>
                                      </p:tavLst>
                                    </p:anim>
                                    <p:anim calcmode="lin" valueType="num">
                                      <p:cBhvr additive="base">
                                        <p:cTn id="130" dur="500" fill="hold"/>
                                        <p:tgtEl>
                                          <p:spTgt spid="23593"/>
                                        </p:tgtEl>
                                        <p:attrNameLst>
                                          <p:attrName>ppt_y</p:attrName>
                                        </p:attrNameLst>
                                      </p:cBhvr>
                                      <p:tavLst>
                                        <p:tav tm="0">
                                          <p:val>
                                            <p:strVal val="1+#ppt_h/2"/>
                                          </p:val>
                                        </p:tav>
                                        <p:tav tm="100000">
                                          <p:val>
                                            <p:strVal val="#ppt_y"/>
                                          </p:val>
                                        </p:tav>
                                      </p:tavLst>
                                    </p:anim>
                                  </p:childTnLst>
                                </p:cTn>
                              </p:par>
                              <p:par>
                                <p:cTn id="131" presetID="2" presetClass="entr" presetSubtype="4" fill="hold" grpId="0" nodeType="withEffect">
                                  <p:stCondLst>
                                    <p:cond delay="0"/>
                                  </p:stCondLst>
                                  <p:childTnLst>
                                    <p:set>
                                      <p:cBhvr>
                                        <p:cTn id="132" dur="1" fill="hold">
                                          <p:stCondLst>
                                            <p:cond delay="0"/>
                                          </p:stCondLst>
                                        </p:cTn>
                                        <p:tgtEl>
                                          <p:spTgt spid="23596"/>
                                        </p:tgtEl>
                                        <p:attrNameLst>
                                          <p:attrName>style.visibility</p:attrName>
                                        </p:attrNameLst>
                                      </p:cBhvr>
                                      <p:to>
                                        <p:strVal val="visible"/>
                                      </p:to>
                                    </p:set>
                                    <p:anim calcmode="lin" valueType="num">
                                      <p:cBhvr additive="base">
                                        <p:cTn id="133" dur="500" fill="hold"/>
                                        <p:tgtEl>
                                          <p:spTgt spid="23596"/>
                                        </p:tgtEl>
                                        <p:attrNameLst>
                                          <p:attrName>ppt_x</p:attrName>
                                        </p:attrNameLst>
                                      </p:cBhvr>
                                      <p:tavLst>
                                        <p:tav tm="0">
                                          <p:val>
                                            <p:strVal val="#ppt_x"/>
                                          </p:val>
                                        </p:tav>
                                        <p:tav tm="100000">
                                          <p:val>
                                            <p:strVal val="#ppt_x"/>
                                          </p:val>
                                        </p:tav>
                                      </p:tavLst>
                                    </p:anim>
                                    <p:anim calcmode="lin" valueType="num">
                                      <p:cBhvr additive="base">
                                        <p:cTn id="134" dur="500" fill="hold"/>
                                        <p:tgtEl>
                                          <p:spTgt spid="23596"/>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23595"/>
                                        </p:tgtEl>
                                        <p:attrNameLst>
                                          <p:attrName>style.visibility</p:attrName>
                                        </p:attrNameLst>
                                      </p:cBhvr>
                                      <p:to>
                                        <p:strVal val="visible"/>
                                      </p:to>
                                    </p:set>
                                    <p:anim calcmode="lin" valueType="num">
                                      <p:cBhvr additive="base">
                                        <p:cTn id="139" dur="500" fill="hold"/>
                                        <p:tgtEl>
                                          <p:spTgt spid="23595"/>
                                        </p:tgtEl>
                                        <p:attrNameLst>
                                          <p:attrName>ppt_x</p:attrName>
                                        </p:attrNameLst>
                                      </p:cBhvr>
                                      <p:tavLst>
                                        <p:tav tm="0">
                                          <p:val>
                                            <p:strVal val="#ppt_x"/>
                                          </p:val>
                                        </p:tav>
                                        <p:tav tm="100000">
                                          <p:val>
                                            <p:strVal val="#ppt_x"/>
                                          </p:val>
                                        </p:tav>
                                      </p:tavLst>
                                    </p:anim>
                                    <p:anim calcmode="lin" valueType="num">
                                      <p:cBhvr additive="base">
                                        <p:cTn id="140" dur="500" fill="hold"/>
                                        <p:tgtEl>
                                          <p:spTgt spid="23595"/>
                                        </p:tgtEl>
                                        <p:attrNameLst>
                                          <p:attrName>ppt_y</p:attrName>
                                        </p:attrNameLst>
                                      </p:cBhvr>
                                      <p:tavLst>
                                        <p:tav tm="0">
                                          <p:val>
                                            <p:strVal val="1+#ppt_h/2"/>
                                          </p:val>
                                        </p:tav>
                                        <p:tav tm="100000">
                                          <p:val>
                                            <p:strVal val="#ppt_y"/>
                                          </p:val>
                                        </p:tav>
                                      </p:tavLst>
                                    </p:anim>
                                  </p:childTnLst>
                                </p:cTn>
                              </p:par>
                              <p:par>
                                <p:cTn id="141" presetID="2" presetClass="entr" presetSubtype="4" fill="hold" grpId="1" nodeType="withEffect">
                                  <p:stCondLst>
                                    <p:cond delay="0"/>
                                  </p:stCondLst>
                                  <p:childTnLst>
                                    <p:set>
                                      <p:cBhvr>
                                        <p:cTn id="142" dur="1" fill="hold">
                                          <p:stCondLst>
                                            <p:cond delay="0"/>
                                          </p:stCondLst>
                                        </p:cTn>
                                        <p:tgtEl>
                                          <p:spTgt spid="23596"/>
                                        </p:tgtEl>
                                        <p:attrNameLst>
                                          <p:attrName>style.visibility</p:attrName>
                                        </p:attrNameLst>
                                      </p:cBhvr>
                                      <p:to>
                                        <p:strVal val="visible"/>
                                      </p:to>
                                    </p:set>
                                    <p:anim calcmode="lin" valueType="num">
                                      <p:cBhvr additive="base">
                                        <p:cTn id="143" dur="500" fill="hold"/>
                                        <p:tgtEl>
                                          <p:spTgt spid="23596"/>
                                        </p:tgtEl>
                                        <p:attrNameLst>
                                          <p:attrName>ppt_x</p:attrName>
                                        </p:attrNameLst>
                                      </p:cBhvr>
                                      <p:tavLst>
                                        <p:tav tm="0">
                                          <p:val>
                                            <p:strVal val="#ppt_x"/>
                                          </p:val>
                                        </p:tav>
                                        <p:tav tm="100000">
                                          <p:val>
                                            <p:strVal val="#ppt_x"/>
                                          </p:val>
                                        </p:tav>
                                      </p:tavLst>
                                    </p:anim>
                                    <p:anim calcmode="lin" valueType="num">
                                      <p:cBhvr additive="base">
                                        <p:cTn id="144" dur="500" fill="hold"/>
                                        <p:tgtEl>
                                          <p:spTgt spid="23596"/>
                                        </p:tgtEl>
                                        <p:attrNameLst>
                                          <p:attrName>ppt_y</p:attrName>
                                        </p:attrNameLst>
                                      </p:cBhvr>
                                      <p:tavLst>
                                        <p:tav tm="0">
                                          <p:val>
                                            <p:strVal val="1+#ppt_h/2"/>
                                          </p:val>
                                        </p:tav>
                                        <p:tav tm="100000">
                                          <p:val>
                                            <p:strVal val="#ppt_y"/>
                                          </p:val>
                                        </p:tav>
                                      </p:tavLst>
                                    </p:anim>
                                  </p:childTnLst>
                                </p:cTn>
                              </p:par>
                            </p:childTnLst>
                          </p:cTn>
                        </p:par>
                      </p:childTnLst>
                    </p:cTn>
                  </p:par>
                  <p:par>
                    <p:cTn id="145" fill="hold">
                      <p:stCondLst>
                        <p:cond delay="indefinite"/>
                      </p:stCondLst>
                      <p:childTnLst>
                        <p:par>
                          <p:cTn id="146" fill="hold">
                            <p:stCondLst>
                              <p:cond delay="0"/>
                            </p:stCondLst>
                            <p:childTnLst>
                              <p:par>
                                <p:cTn id="147" presetID="2" presetClass="entr" presetSubtype="4" fill="hold" grpId="0" nodeType="clickEffect">
                                  <p:stCondLst>
                                    <p:cond delay="0"/>
                                  </p:stCondLst>
                                  <p:childTnLst>
                                    <p:set>
                                      <p:cBhvr>
                                        <p:cTn id="148" dur="1" fill="hold">
                                          <p:stCondLst>
                                            <p:cond delay="0"/>
                                          </p:stCondLst>
                                        </p:cTn>
                                        <p:tgtEl>
                                          <p:spTgt spid="40"/>
                                        </p:tgtEl>
                                        <p:attrNameLst>
                                          <p:attrName>style.visibility</p:attrName>
                                        </p:attrNameLst>
                                      </p:cBhvr>
                                      <p:to>
                                        <p:strVal val="visible"/>
                                      </p:to>
                                    </p:set>
                                    <p:anim calcmode="lin" valueType="num">
                                      <p:cBhvr additive="base">
                                        <p:cTn id="149" dur="500" fill="hold"/>
                                        <p:tgtEl>
                                          <p:spTgt spid="40"/>
                                        </p:tgtEl>
                                        <p:attrNameLst>
                                          <p:attrName>ppt_x</p:attrName>
                                        </p:attrNameLst>
                                      </p:cBhvr>
                                      <p:tavLst>
                                        <p:tav tm="0">
                                          <p:val>
                                            <p:strVal val="#ppt_x"/>
                                          </p:val>
                                        </p:tav>
                                        <p:tav tm="100000">
                                          <p:val>
                                            <p:strVal val="#ppt_x"/>
                                          </p:val>
                                        </p:tav>
                                      </p:tavLst>
                                    </p:anim>
                                    <p:anim calcmode="lin" valueType="num">
                                      <p:cBhvr additive="base">
                                        <p:cTn id="15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51" fill="hold">
                      <p:stCondLst>
                        <p:cond delay="indefinite"/>
                      </p:stCondLst>
                      <p:childTnLst>
                        <p:par>
                          <p:cTn id="152" fill="hold">
                            <p:stCondLst>
                              <p:cond delay="0"/>
                            </p:stCondLst>
                            <p:childTnLst>
                              <p:par>
                                <p:cTn id="153" presetID="42" presetClass="entr" presetSubtype="0" fill="hold" grpId="0" nodeType="clickEffect">
                                  <p:stCondLst>
                                    <p:cond delay="0"/>
                                  </p:stCondLst>
                                  <p:childTnLst>
                                    <p:set>
                                      <p:cBhvr>
                                        <p:cTn id="154" dur="1" fill="hold">
                                          <p:stCondLst>
                                            <p:cond delay="0"/>
                                          </p:stCondLst>
                                        </p:cTn>
                                        <p:tgtEl>
                                          <p:spTgt spid="37"/>
                                        </p:tgtEl>
                                        <p:attrNameLst>
                                          <p:attrName>style.visibility</p:attrName>
                                        </p:attrNameLst>
                                      </p:cBhvr>
                                      <p:to>
                                        <p:strVal val="visible"/>
                                      </p:to>
                                    </p:set>
                                    <p:animEffect transition="in" filter="fade">
                                      <p:cBhvr>
                                        <p:cTn id="155" dur="1000"/>
                                        <p:tgtEl>
                                          <p:spTgt spid="37"/>
                                        </p:tgtEl>
                                      </p:cBhvr>
                                    </p:animEffect>
                                    <p:anim calcmode="lin" valueType="num">
                                      <p:cBhvr>
                                        <p:cTn id="156" dur="1000" fill="hold"/>
                                        <p:tgtEl>
                                          <p:spTgt spid="37"/>
                                        </p:tgtEl>
                                        <p:attrNameLst>
                                          <p:attrName>ppt_x</p:attrName>
                                        </p:attrNameLst>
                                      </p:cBhvr>
                                      <p:tavLst>
                                        <p:tav tm="0">
                                          <p:val>
                                            <p:strVal val="#ppt_x"/>
                                          </p:val>
                                        </p:tav>
                                        <p:tav tm="100000">
                                          <p:val>
                                            <p:strVal val="#ppt_x"/>
                                          </p:val>
                                        </p:tav>
                                      </p:tavLst>
                                    </p:anim>
                                    <p:anim calcmode="lin" valueType="num">
                                      <p:cBhvr>
                                        <p:cTn id="157"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p:bldP spid="23556" grpId="0" build="p" bldLvl="2"/>
      <p:bldP spid="23560" grpId="0" animBg="1"/>
      <p:bldP spid="23561" grpId="0" animBg="1"/>
      <p:bldP spid="23563" grpId="0" animBg="1"/>
      <p:bldP spid="23565" grpId="0" animBg="1"/>
      <p:bldP spid="23566" grpId="0"/>
      <p:bldP spid="23567" grpId="0"/>
      <p:bldP spid="23568" grpId="0" animBg="1"/>
      <p:bldP spid="23569" grpId="0" animBg="1"/>
      <p:bldP spid="23571" grpId="0"/>
      <p:bldP spid="23578" grpId="0"/>
      <p:bldP spid="23584" grpId="0" animBg="1"/>
      <p:bldP spid="23587" grpId="0"/>
      <p:bldP spid="23588" grpId="0" animBg="1"/>
      <p:bldP spid="23590" grpId="0" animBg="1"/>
      <p:bldP spid="23591" grpId="0"/>
      <p:bldP spid="23592" grpId="0" animBg="1"/>
      <p:bldP spid="23593" grpId="0" animBg="1"/>
      <p:bldP spid="23594" grpId="0"/>
      <p:bldP spid="23594" grpId="1"/>
      <p:bldP spid="23595" grpId="0" animBg="1"/>
      <p:bldP spid="23596" grpId="0"/>
      <p:bldP spid="23596" grpId="1"/>
      <p:bldP spid="40" grpId="0" animBg="1"/>
      <p:bldP spid="3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olo 2"/>
          <p:cNvSpPr>
            <a:spLocks noGrp="1"/>
          </p:cNvSpPr>
          <p:nvPr>
            <p:ph type="title"/>
          </p:nvPr>
        </p:nvSpPr>
        <p:spPr/>
        <p:txBody>
          <a:bodyPr/>
          <a:lstStyle/>
          <a:p>
            <a:r>
              <a:rPr lang="it-IT" dirty="0"/>
              <a:t>L’</a:t>
            </a:r>
            <a:r>
              <a:rPr lang="it-IT" dirty="0" err="1"/>
              <a:t>ability</a:t>
            </a:r>
            <a:r>
              <a:rPr lang="it-IT" dirty="0"/>
              <a:t> </a:t>
            </a:r>
            <a:r>
              <a:rPr lang="it-IT" dirty="0" err="1"/>
              <a:t>bias</a:t>
            </a:r>
            <a:r>
              <a:rPr lang="it-IT" dirty="0"/>
              <a:t> (</a:t>
            </a:r>
            <a:r>
              <a:rPr lang="it-IT" dirty="0" err="1"/>
              <a:t>Heckman</a:t>
            </a:r>
            <a:r>
              <a:rPr lang="it-IT" dirty="0"/>
              <a:t>)</a:t>
            </a:r>
          </a:p>
        </p:txBody>
      </p:sp>
      <p:sp>
        <p:nvSpPr>
          <p:cNvPr id="2" name="Segnaposto numero diapositiva 1"/>
          <p:cNvSpPr>
            <a:spLocks noGrp="1"/>
          </p:cNvSpPr>
          <p:nvPr>
            <p:ph type="sldNum" sz="quarter" idx="12"/>
          </p:nvPr>
        </p:nvSpPr>
        <p:spPr/>
        <p:txBody>
          <a:bodyPr/>
          <a:lstStyle/>
          <a:p>
            <a:pPr>
              <a:defRPr/>
            </a:pPr>
            <a:fld id="{D5CCB4FA-7297-46E6-B17D-BA06D342BEFC}" type="slidenum">
              <a:rPr lang="it-IT" altLang="en-US" smtClean="0"/>
              <a:pPr>
                <a:defRPr/>
              </a:pPr>
              <a:t>35</a:t>
            </a:fld>
            <a:endParaRPr lang="it-IT" altLang="en-US"/>
          </a:p>
        </p:txBody>
      </p:sp>
      <p:sp>
        <p:nvSpPr>
          <p:cNvPr id="45060" name="Text Box 3"/>
          <p:cNvSpPr txBox="1">
            <a:spLocks noChangeArrowheads="1"/>
          </p:cNvSpPr>
          <p:nvPr/>
        </p:nvSpPr>
        <p:spPr bwMode="auto">
          <a:xfrm>
            <a:off x="395288" y="1412875"/>
            <a:ext cx="8532812" cy="4535488"/>
          </a:xfrm>
          <a:prstGeom prst="rect">
            <a:avLst/>
          </a:prstGeom>
          <a:noFill/>
          <a:ln w="9525">
            <a:noFill/>
            <a:round/>
            <a:headEnd/>
            <a:tailEnd/>
          </a:ln>
        </p:spPr>
        <p:txBody>
          <a:bodyPr/>
          <a:lstStyle/>
          <a:p>
            <a:pPr algn="just">
              <a:spcBef>
                <a:spcPts val="700"/>
              </a:spcBef>
              <a:buClr>
                <a:srgbClr val="666600"/>
              </a:buClr>
              <a:buSzPct val="7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i="1" u="sng" dirty="0" err="1">
                <a:solidFill>
                  <a:srgbClr val="000000"/>
                </a:solidFill>
                <a:latin typeface="Garamond" pitchFamily="18" charset="0"/>
              </a:rPr>
              <a:t>Ability</a:t>
            </a:r>
            <a:r>
              <a:rPr lang="it-IT" sz="2800" b="1" i="1" u="sng" dirty="0">
                <a:solidFill>
                  <a:srgbClr val="000000"/>
                </a:solidFill>
                <a:latin typeface="Garamond" pitchFamily="18" charset="0"/>
              </a:rPr>
              <a:t> </a:t>
            </a:r>
            <a:r>
              <a:rPr lang="it-IT" sz="2800" b="1" i="1" u="sng" dirty="0" err="1">
                <a:solidFill>
                  <a:srgbClr val="000000"/>
                </a:solidFill>
                <a:latin typeface="Garamond" pitchFamily="18" charset="0"/>
              </a:rPr>
              <a:t>bias</a:t>
            </a:r>
            <a:r>
              <a:rPr lang="it-IT" sz="2800" b="1" i="1" u="sng" dirty="0">
                <a:solidFill>
                  <a:srgbClr val="000000"/>
                </a:solidFill>
                <a:latin typeface="Garamond" pitchFamily="18" charset="0"/>
              </a:rPr>
              <a:t>: </a:t>
            </a:r>
            <a:r>
              <a:rPr lang="it-IT" sz="2800" b="1" i="1" dirty="0">
                <a:solidFill>
                  <a:srgbClr val="000000"/>
                </a:solidFill>
                <a:latin typeface="Garamond" pitchFamily="18" charset="0"/>
              </a:rPr>
              <a:t>Il modello offre una lezione importante</a:t>
            </a:r>
            <a:r>
              <a:rPr lang="it-IT" sz="2800" b="1" dirty="0">
                <a:solidFill>
                  <a:srgbClr val="000000"/>
                </a:solidFill>
                <a:latin typeface="Garamond" pitchFamily="18" charset="0"/>
              </a:rPr>
              <a:t>.</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Garamond" pitchFamily="18" charset="0"/>
              </a:rPr>
              <a:t> Se esistono </a:t>
            </a:r>
            <a:r>
              <a:rPr lang="it-IT" sz="2800" b="1" dirty="0">
                <a:solidFill>
                  <a:srgbClr val="000000"/>
                </a:solidFill>
                <a:latin typeface="Franklin Gothic Medium" pitchFamily="34" charset="0"/>
              </a:rPr>
              <a:t>differenze sistematiche non osservabili </a:t>
            </a:r>
            <a:r>
              <a:rPr lang="it-IT" sz="2800" b="1" dirty="0">
                <a:solidFill>
                  <a:srgbClr val="000000"/>
                </a:solidFill>
                <a:latin typeface="Garamond" pitchFamily="18" charset="0"/>
              </a:rPr>
              <a:t>nella </a:t>
            </a:r>
            <a:r>
              <a:rPr lang="it-IT" sz="2800" b="1" dirty="0">
                <a:solidFill>
                  <a:srgbClr val="000000"/>
                </a:solidFill>
                <a:latin typeface="Franklin Gothic Medium" pitchFamily="34" charset="0"/>
              </a:rPr>
              <a:t>capacità</a:t>
            </a:r>
            <a:r>
              <a:rPr lang="it-IT" sz="2800" b="1" dirty="0">
                <a:solidFill>
                  <a:srgbClr val="000000"/>
                </a:solidFill>
                <a:latin typeface="Garamond" pitchFamily="18" charset="0"/>
              </a:rPr>
              <a:t> della popolazione =&gt; i </a:t>
            </a:r>
            <a:r>
              <a:rPr lang="it-IT" sz="2800" b="1" i="1" dirty="0">
                <a:solidFill>
                  <a:srgbClr val="000000"/>
                </a:solidFill>
                <a:latin typeface="Garamond" pitchFamily="18" charset="0"/>
              </a:rPr>
              <a:t>differenziali dei guadagni tra lavoratori</a:t>
            </a:r>
            <a:r>
              <a:rPr lang="it-IT" sz="2800" b="1" dirty="0">
                <a:solidFill>
                  <a:srgbClr val="000000"/>
                </a:solidFill>
                <a:latin typeface="Garamond" pitchFamily="18" charset="0"/>
              </a:rPr>
              <a:t> </a:t>
            </a:r>
            <a:r>
              <a:rPr lang="it-IT" sz="2800" b="1" dirty="0">
                <a:solidFill>
                  <a:srgbClr val="000000"/>
                </a:solidFill>
                <a:latin typeface="Franklin Gothic Medium" pitchFamily="34" charset="0"/>
              </a:rPr>
              <a:t>non stimano</a:t>
            </a:r>
            <a:r>
              <a:rPr lang="it-IT" sz="2800" b="1" dirty="0">
                <a:solidFill>
                  <a:srgbClr val="000000"/>
                </a:solidFill>
                <a:latin typeface="Garamond" pitchFamily="18" charset="0"/>
              </a:rPr>
              <a:t> i rendimenti dell’istruzione:</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Garamond" pitchFamily="18" charset="0"/>
              </a:rPr>
              <a:t> la correlazione tra istruzione e guadagni è </a:t>
            </a:r>
            <a:r>
              <a:rPr lang="it-IT" sz="2800" b="1" dirty="0">
                <a:solidFill>
                  <a:srgbClr val="000000"/>
                </a:solidFill>
                <a:latin typeface="Franklin Gothic Medium" pitchFamily="34" charset="0"/>
              </a:rPr>
              <a:t>contaminata</a:t>
            </a:r>
            <a:r>
              <a:rPr lang="it-IT" sz="2800" b="1" dirty="0">
                <a:solidFill>
                  <a:srgbClr val="000000"/>
                </a:solidFill>
                <a:latin typeface="Garamond" pitchFamily="18" charset="0"/>
              </a:rPr>
              <a:t> dai </a:t>
            </a:r>
            <a:r>
              <a:rPr lang="it-IT" sz="2800" b="1" i="1" dirty="0">
                <a:solidFill>
                  <a:srgbClr val="000000"/>
                </a:solidFill>
                <a:latin typeface="Garamond" pitchFamily="18" charset="0"/>
              </a:rPr>
              <a:t>differenziali di abilità </a:t>
            </a:r>
            <a:r>
              <a:rPr lang="it-IT" sz="2800" b="1" dirty="0">
                <a:solidFill>
                  <a:srgbClr val="000000"/>
                </a:solidFill>
                <a:latin typeface="Garamond" pitchFamily="18" charset="0"/>
              </a:rPr>
              <a:t>dei lavoratori =&gt; non dà una risposta alla domanda: </a:t>
            </a:r>
            <a:r>
              <a:rPr lang="it-IT" sz="2800" b="1" dirty="0">
                <a:solidFill>
                  <a:srgbClr val="000000"/>
                </a:solidFill>
                <a:latin typeface="Franklin Gothic Medium" pitchFamily="34" charset="0"/>
              </a:rPr>
              <a:t>di quanto aumenterebbero </a:t>
            </a:r>
            <a:r>
              <a:rPr lang="it-IT" sz="2800" b="1" dirty="0">
                <a:solidFill>
                  <a:srgbClr val="000000"/>
                </a:solidFill>
                <a:latin typeface="Garamond" pitchFamily="18" charset="0"/>
              </a:rPr>
              <a:t>i </a:t>
            </a:r>
            <a:r>
              <a:rPr lang="it-IT" sz="2800" b="1" i="1" dirty="0">
                <a:solidFill>
                  <a:srgbClr val="000000"/>
                </a:solidFill>
                <a:latin typeface="Garamond" pitchFamily="18" charset="0"/>
              </a:rPr>
              <a:t>guadagni </a:t>
            </a:r>
            <a:r>
              <a:rPr lang="it-IT" sz="2800" b="1" dirty="0">
                <a:solidFill>
                  <a:srgbClr val="000000"/>
                </a:solidFill>
                <a:latin typeface="Garamond" pitchFamily="18" charset="0"/>
              </a:rPr>
              <a:t>di </a:t>
            </a:r>
            <a:r>
              <a:rPr lang="it-IT" sz="2800" b="1" dirty="0">
                <a:solidFill>
                  <a:srgbClr val="000000"/>
                </a:solidFill>
                <a:latin typeface="Franklin Gothic Medium" pitchFamily="34" charset="0"/>
              </a:rPr>
              <a:t>un particolare lavoratore</a:t>
            </a:r>
            <a:r>
              <a:rPr lang="it-IT" sz="2800" b="1" dirty="0">
                <a:solidFill>
                  <a:srgbClr val="000000"/>
                </a:solidFill>
                <a:latin typeface="Garamond" pitchFamily="18" charset="0"/>
              </a:rPr>
              <a:t> se avesse </a:t>
            </a:r>
            <a:r>
              <a:rPr lang="it-IT" sz="2800" b="1" i="1" dirty="0">
                <a:solidFill>
                  <a:srgbClr val="000000"/>
                </a:solidFill>
                <a:latin typeface="Garamond" pitchFamily="18" charset="0"/>
              </a:rPr>
              <a:t>più istruzione</a:t>
            </a:r>
            <a:r>
              <a:rPr lang="it-IT" sz="2800" b="1" dirty="0">
                <a:solidFill>
                  <a:srgbClr val="000000"/>
                </a:solidFill>
                <a:latin typeface="Garamond" pitchFamily="18" charset="0"/>
              </a:rPr>
              <a:t>?</a:t>
            </a:r>
            <a:r>
              <a:rPr lang="it-IT" sz="2800" dirty="0">
                <a:solidFill>
                  <a:srgbClr val="000000"/>
                </a:solidFill>
                <a:latin typeface="Garamond" pitchFamily="18" charset="0"/>
              </a:rPr>
              <a:t> </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6553200" y="6248400"/>
            <a:ext cx="2133600" cy="457200"/>
          </a:xfrm>
          <a:prstGeom prst="rect">
            <a:avLst/>
          </a:prstGeom>
          <a:noFill/>
          <a:ln w="9525">
            <a:noFill/>
            <a:round/>
            <a:headEnd/>
            <a:tailEnd/>
          </a:ln>
        </p:spPr>
        <p:txBody>
          <a:bodyPr lIns="90000" tIns="46800" rIns="90000" bIns="46800"/>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1F526C72-B1CD-4789-94B6-A128B28CC455}" type="slidenum">
              <a:rPr lang="it-IT" sz="1000">
                <a:solidFill>
                  <a:srgbClr val="000000"/>
                </a:solidFill>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36</a:t>
            </a:fld>
            <a:endParaRPr lang="it-IT" sz="1000">
              <a:solidFill>
                <a:srgbClr val="000000"/>
              </a:solidFill>
            </a:endParaRPr>
          </a:p>
        </p:txBody>
      </p:sp>
      <p:sp>
        <p:nvSpPr>
          <p:cNvPr id="46083" name="Text Box 2"/>
          <p:cNvSpPr txBox="1">
            <a:spLocks noChangeArrowheads="1"/>
          </p:cNvSpPr>
          <p:nvPr/>
        </p:nvSpPr>
        <p:spPr bwMode="auto">
          <a:xfrm>
            <a:off x="533400" y="379413"/>
            <a:ext cx="8229600" cy="682625"/>
          </a:xfrm>
          <a:prstGeom prst="rect">
            <a:avLst/>
          </a:prstGeom>
          <a:noFill/>
          <a:ln w="9525">
            <a:noFill/>
            <a:round/>
            <a:headEnd/>
            <a:tailEnd/>
          </a:ln>
        </p:spPr>
        <p:txBody>
          <a:bodyPr anchor="b"/>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3200">
                <a:solidFill>
                  <a:srgbClr val="999900"/>
                </a:solidFill>
                <a:latin typeface="Garamond" pitchFamily="18" charset="0"/>
              </a:rPr>
              <a:t>Il capitale umano – Istruzione e guadagni</a:t>
            </a:r>
          </a:p>
        </p:txBody>
      </p:sp>
      <p:sp>
        <p:nvSpPr>
          <p:cNvPr id="46084" name="Text Box 3"/>
          <p:cNvSpPr txBox="1">
            <a:spLocks noChangeArrowheads="1"/>
          </p:cNvSpPr>
          <p:nvPr/>
        </p:nvSpPr>
        <p:spPr bwMode="auto">
          <a:xfrm>
            <a:off x="395288" y="4941888"/>
            <a:ext cx="8532812" cy="1912937"/>
          </a:xfrm>
          <a:prstGeom prst="rect">
            <a:avLst/>
          </a:prstGeom>
          <a:noFill/>
          <a:ln w="9525">
            <a:noFill/>
            <a:round/>
            <a:headEnd/>
            <a:tailEnd/>
          </a:ln>
        </p:spPr>
        <p:txBody>
          <a:bodyPr/>
          <a:lstStyle/>
          <a:p>
            <a:pPr algn="just">
              <a:spcBef>
                <a:spcPts val="400"/>
              </a:spcBef>
              <a:buSzPct val="7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1600">
                <a:solidFill>
                  <a:srgbClr val="000000"/>
                </a:solidFill>
                <a:latin typeface="Garamond" pitchFamily="18" charset="0"/>
              </a:rPr>
              <a:t>Figura 6 – 5 Istruzione e guadagni quando i lavoratori hanno competenze diverse</a:t>
            </a:r>
          </a:p>
          <a:p>
            <a:pPr algn="just">
              <a:spcBef>
                <a:spcPts val="400"/>
              </a:spcBef>
              <a:buSzPct val="7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1600">
                <a:solidFill>
                  <a:srgbClr val="000000"/>
                </a:solidFill>
                <a:latin typeface="Franklin Gothic Demi" pitchFamily="34" charset="0"/>
              </a:rPr>
              <a:t>Andrea e Bruno hanno lo stesso tasso di sconto (</a:t>
            </a:r>
            <a:r>
              <a:rPr lang="it-IT" sz="1600" i="1">
                <a:solidFill>
                  <a:srgbClr val="000000"/>
                </a:solidFill>
                <a:latin typeface="Franklin Gothic Demi" pitchFamily="34" charset="0"/>
              </a:rPr>
              <a:t>r</a:t>
            </a:r>
            <a:r>
              <a:rPr lang="it-IT" sz="1600">
                <a:solidFill>
                  <a:srgbClr val="000000"/>
                </a:solidFill>
                <a:latin typeface="Franklin Gothic Demi" pitchFamily="34" charset="0"/>
              </a:rPr>
              <a:t>) ma ogni lavoratore ha una diversa curva salario – istruzione. Andrea abbandona la scuola superiore e Bruno ottiene il diploma. Il differenziale salariale tra Bruno e Andrea (ovvero </a:t>
            </a:r>
            <a:r>
              <a:rPr lang="it-IT" sz="1600" i="1">
                <a:solidFill>
                  <a:srgbClr val="000000"/>
                </a:solidFill>
                <a:latin typeface="Franklin Gothic Demi" pitchFamily="34" charset="0"/>
              </a:rPr>
              <a:t>w</a:t>
            </a:r>
            <a:r>
              <a:rPr lang="it-IT" sz="1600" i="1" baseline="-25000">
                <a:solidFill>
                  <a:srgbClr val="000000"/>
                </a:solidFill>
                <a:latin typeface="Franklin Gothic Demi" pitchFamily="34" charset="0"/>
              </a:rPr>
              <a:t>DIP</a:t>
            </a:r>
            <a:r>
              <a:rPr lang="it-IT" sz="1600" i="1">
                <a:solidFill>
                  <a:srgbClr val="000000"/>
                </a:solidFill>
                <a:latin typeface="Franklin Gothic Demi" pitchFamily="34" charset="0"/>
              </a:rPr>
              <a:t> – w</a:t>
            </a:r>
            <a:r>
              <a:rPr lang="it-IT" sz="1600" i="1" baseline="-25000">
                <a:solidFill>
                  <a:srgbClr val="000000"/>
                </a:solidFill>
                <a:latin typeface="Franklin Gothic Demi" pitchFamily="34" charset="0"/>
              </a:rPr>
              <a:t>DROP</a:t>
            </a:r>
            <a:r>
              <a:rPr lang="it-IT" sz="1600">
                <a:solidFill>
                  <a:srgbClr val="000000"/>
                </a:solidFill>
                <a:latin typeface="Franklin Gothic Demi" pitchFamily="34" charset="0"/>
              </a:rPr>
              <a:t>) si verifica sia perché Bruno va a scuola un anno in più sia perché è più capace. Di conseguenza, questo differenziale salariale non ci dice di quanto aumenterebbero i guadagni di Andrea se completasse la scuola superiore (ovvero </a:t>
            </a:r>
            <a:r>
              <a:rPr lang="it-IT" sz="1600" i="1">
                <a:solidFill>
                  <a:srgbClr val="000000"/>
                </a:solidFill>
                <a:latin typeface="Franklin Gothic Demi" pitchFamily="34" charset="0"/>
              </a:rPr>
              <a:t>w</a:t>
            </a:r>
            <a:r>
              <a:rPr lang="it-IT" sz="1600" i="1" baseline="-25000">
                <a:solidFill>
                  <a:srgbClr val="000000"/>
                </a:solidFill>
                <a:latin typeface="Franklin Gothic Demi" pitchFamily="34" charset="0"/>
              </a:rPr>
              <a:t>A</a:t>
            </a:r>
            <a:r>
              <a:rPr lang="it-IT" sz="1600" i="1">
                <a:solidFill>
                  <a:srgbClr val="000000"/>
                </a:solidFill>
                <a:latin typeface="Franklin Gothic Demi" pitchFamily="34" charset="0"/>
              </a:rPr>
              <a:t> – w</a:t>
            </a:r>
            <a:r>
              <a:rPr lang="it-IT" sz="1600" i="1" baseline="-25000">
                <a:solidFill>
                  <a:srgbClr val="000000"/>
                </a:solidFill>
                <a:latin typeface="Franklin Gothic Demi" pitchFamily="34" charset="0"/>
              </a:rPr>
              <a:t>DROP</a:t>
            </a:r>
            <a:r>
              <a:rPr lang="it-IT" sz="1600">
                <a:solidFill>
                  <a:srgbClr val="000000"/>
                </a:solidFill>
                <a:latin typeface="Franklin Gothic Demi" pitchFamily="34" charset="0"/>
              </a:rPr>
              <a:t>).</a:t>
            </a:r>
          </a:p>
        </p:txBody>
      </p:sp>
      <p:pic>
        <p:nvPicPr>
          <p:cNvPr id="46085" name="Picture 4"/>
          <p:cNvPicPr>
            <a:picLocks noChangeAspect="1" noChangeArrowheads="1"/>
          </p:cNvPicPr>
          <p:nvPr/>
        </p:nvPicPr>
        <p:blipFill>
          <a:blip r:embed="rId3" cstate="print"/>
          <a:srcRect/>
          <a:stretch>
            <a:fillRect/>
          </a:stretch>
        </p:blipFill>
        <p:spPr bwMode="auto">
          <a:xfrm>
            <a:off x="1187450" y="1484313"/>
            <a:ext cx="6048375" cy="3468687"/>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6553200" y="6248400"/>
            <a:ext cx="2133600" cy="457200"/>
          </a:xfrm>
          <a:prstGeom prst="rect">
            <a:avLst/>
          </a:prstGeom>
          <a:noFill/>
          <a:ln w="9525">
            <a:noFill/>
            <a:round/>
            <a:headEnd/>
            <a:tailEnd/>
          </a:ln>
        </p:spPr>
        <p:txBody>
          <a:bodyPr lIns="90000" tIns="46800" rIns="90000" bIns="46800"/>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E817094E-5A6D-4568-92E2-2A10701455A0}" type="slidenum">
              <a:rPr lang="it-IT" sz="1000">
                <a:solidFill>
                  <a:srgbClr val="000000"/>
                </a:solidFill>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37</a:t>
            </a:fld>
            <a:endParaRPr lang="it-IT" sz="1000">
              <a:solidFill>
                <a:srgbClr val="000000"/>
              </a:solidFill>
            </a:endParaRPr>
          </a:p>
        </p:txBody>
      </p:sp>
      <p:sp>
        <p:nvSpPr>
          <p:cNvPr id="48131" name="Text Box 2"/>
          <p:cNvSpPr txBox="1">
            <a:spLocks noChangeArrowheads="1"/>
          </p:cNvSpPr>
          <p:nvPr/>
        </p:nvSpPr>
        <p:spPr bwMode="auto">
          <a:xfrm>
            <a:off x="457200" y="228600"/>
            <a:ext cx="8229600" cy="655638"/>
          </a:xfrm>
          <a:prstGeom prst="rect">
            <a:avLst/>
          </a:prstGeom>
          <a:noFill/>
          <a:ln w="9525">
            <a:noFill/>
            <a:round/>
            <a:headEnd/>
            <a:tailEnd/>
          </a:ln>
        </p:spPr>
        <p:txBody>
          <a:bodyPr anchor="b"/>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3200">
                <a:solidFill>
                  <a:srgbClr val="999900"/>
                </a:solidFill>
                <a:latin typeface="Garamond" pitchFamily="18" charset="0"/>
              </a:rPr>
              <a:t>Il capitale umano – Istruzione e guadagni</a:t>
            </a:r>
          </a:p>
        </p:txBody>
      </p:sp>
      <p:sp>
        <p:nvSpPr>
          <p:cNvPr id="48132" name="Text Box 3"/>
          <p:cNvSpPr txBox="1">
            <a:spLocks noChangeArrowheads="1"/>
          </p:cNvSpPr>
          <p:nvPr/>
        </p:nvSpPr>
        <p:spPr bwMode="auto">
          <a:xfrm>
            <a:off x="395288" y="1371600"/>
            <a:ext cx="8532812" cy="5991225"/>
          </a:xfrm>
          <a:prstGeom prst="rect">
            <a:avLst/>
          </a:prstGeom>
          <a:noFill/>
          <a:ln w="9525">
            <a:noFill/>
            <a:round/>
            <a:headEnd/>
            <a:tailEnd/>
          </a:ln>
        </p:spPr>
        <p:txBody>
          <a:bodyPr/>
          <a:lstStyle/>
          <a:p>
            <a:pPr algn="just">
              <a:spcBef>
                <a:spcPts val="700"/>
              </a:spcBef>
              <a:buClr>
                <a:srgbClr val="666600"/>
              </a:buClr>
              <a:buSzPct val="75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a:solidFill>
                  <a:srgbClr val="000000"/>
                </a:solidFill>
                <a:latin typeface="Garamond" pitchFamily="18" charset="0"/>
              </a:rPr>
              <a:t>Perché  quindi si dovrebbe tenere conto dell’</a:t>
            </a:r>
            <a:r>
              <a:rPr lang="it-IT" sz="2400" b="1" i="1" u="sng" dirty="0" err="1">
                <a:solidFill>
                  <a:srgbClr val="000000"/>
                </a:solidFill>
                <a:latin typeface="Garamond" pitchFamily="18" charset="0"/>
              </a:rPr>
              <a:t>ability</a:t>
            </a:r>
            <a:r>
              <a:rPr lang="it-IT" sz="2400" b="1" i="1" u="sng" dirty="0">
                <a:solidFill>
                  <a:srgbClr val="000000"/>
                </a:solidFill>
                <a:latin typeface="Garamond" pitchFamily="18" charset="0"/>
              </a:rPr>
              <a:t> </a:t>
            </a:r>
            <a:r>
              <a:rPr lang="it-IT" sz="2400" b="1" i="1" u="sng" dirty="0" err="1">
                <a:solidFill>
                  <a:srgbClr val="000000"/>
                </a:solidFill>
                <a:latin typeface="Garamond" pitchFamily="18" charset="0"/>
              </a:rPr>
              <a:t>bias</a:t>
            </a:r>
            <a:r>
              <a:rPr lang="it-IT" sz="2400" b="1" dirty="0">
                <a:solidFill>
                  <a:srgbClr val="000000"/>
                </a:solidFill>
                <a:latin typeface="Garamond" pitchFamily="18" charset="0"/>
              </a:rPr>
              <a:t>?</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rgbClr val="000000"/>
                </a:solidFill>
                <a:latin typeface="Garamond" pitchFamily="18" charset="0"/>
              </a:rPr>
              <a:t> hp.: </a:t>
            </a:r>
            <a:r>
              <a:rPr lang="it-IT" sz="2400" b="1" i="1" dirty="0">
                <a:solidFill>
                  <a:srgbClr val="000000"/>
                </a:solidFill>
                <a:latin typeface="Garamond" pitchFamily="18" charset="0"/>
              </a:rPr>
              <a:t>policy maker</a:t>
            </a:r>
            <a:r>
              <a:rPr lang="it-IT" sz="2400" b="1" dirty="0">
                <a:solidFill>
                  <a:srgbClr val="000000"/>
                </a:solidFill>
                <a:latin typeface="Garamond" pitchFamily="18" charset="0"/>
              </a:rPr>
              <a:t> nota che i </a:t>
            </a:r>
            <a:r>
              <a:rPr lang="it-IT" sz="2400" b="1" i="1" dirty="0">
                <a:solidFill>
                  <a:srgbClr val="000000"/>
                </a:solidFill>
                <a:latin typeface="Garamond" pitchFamily="18" charset="0"/>
              </a:rPr>
              <a:t>diplomati</a:t>
            </a:r>
            <a:r>
              <a:rPr lang="it-IT" sz="2400" b="1" dirty="0">
                <a:solidFill>
                  <a:srgbClr val="000000"/>
                </a:solidFill>
                <a:latin typeface="Garamond" pitchFamily="18" charset="0"/>
              </a:rPr>
              <a:t> guadagnano all’anno </a:t>
            </a:r>
            <a:r>
              <a:rPr lang="it-IT" sz="2400" b="1" dirty="0">
                <a:solidFill>
                  <a:srgbClr val="000000"/>
                </a:solidFill>
                <a:latin typeface="Franklin Gothic Medium" pitchFamily="34" charset="0"/>
              </a:rPr>
              <a:t>15.000€ in più </a:t>
            </a:r>
            <a:r>
              <a:rPr lang="it-IT" sz="2400" b="1" dirty="0">
                <a:solidFill>
                  <a:srgbClr val="000000"/>
                </a:solidFill>
                <a:latin typeface="Garamond" pitchFamily="18" charset="0"/>
              </a:rPr>
              <a:t>di quelli che hanno </a:t>
            </a:r>
            <a:r>
              <a:rPr lang="it-IT" sz="2400" b="1" i="1" dirty="0">
                <a:solidFill>
                  <a:srgbClr val="000000"/>
                </a:solidFill>
                <a:latin typeface="Garamond" pitchFamily="18" charset="0"/>
              </a:rPr>
              <a:t>abbandonato la scuola superiore</a:t>
            </a:r>
            <a:r>
              <a:rPr lang="it-IT" sz="2400" b="1" dirty="0">
                <a:solidFill>
                  <a:srgbClr val="000000"/>
                </a:solidFill>
                <a:latin typeface="Garamond" pitchFamily="18" charset="0"/>
              </a:rPr>
              <a:t>.</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rgbClr val="000000"/>
                </a:solidFill>
                <a:latin typeface="Garamond" pitchFamily="18" charset="0"/>
              </a:rPr>
              <a:t> Il </a:t>
            </a:r>
            <a:r>
              <a:rPr lang="it-IT" sz="2400" b="1" i="1" dirty="0">
                <a:solidFill>
                  <a:srgbClr val="000000"/>
                </a:solidFill>
                <a:latin typeface="Garamond" pitchFamily="18" charset="0"/>
              </a:rPr>
              <a:t>policy maker</a:t>
            </a:r>
            <a:r>
              <a:rPr lang="it-IT" sz="2400" b="1" dirty="0">
                <a:solidFill>
                  <a:srgbClr val="000000"/>
                </a:solidFill>
                <a:latin typeface="Garamond" pitchFamily="18" charset="0"/>
              </a:rPr>
              <a:t> </a:t>
            </a:r>
            <a:r>
              <a:rPr lang="it-IT" sz="2400" b="1" dirty="0">
                <a:solidFill>
                  <a:srgbClr val="000000"/>
                </a:solidFill>
                <a:latin typeface="Franklin Gothic Medium" pitchFamily="34" charset="0"/>
              </a:rPr>
              <a:t>usa questi dati </a:t>
            </a:r>
            <a:r>
              <a:rPr lang="it-IT" sz="2400" b="1" dirty="0">
                <a:solidFill>
                  <a:srgbClr val="000000"/>
                </a:solidFill>
                <a:latin typeface="Garamond" pitchFamily="18" charset="0"/>
              </a:rPr>
              <a:t>per convincere il governo che i finanziamenti che incentivano gli studenti a completare la scuola superiore, potrebbero </a:t>
            </a:r>
            <a:r>
              <a:rPr lang="it-IT" sz="2400" b="1" dirty="0">
                <a:solidFill>
                  <a:srgbClr val="000000"/>
                </a:solidFill>
                <a:latin typeface="Wingdings" pitchFamily="2" charset="2"/>
              </a:rPr>
              <a:t></a:t>
            </a:r>
            <a:r>
              <a:rPr lang="it-IT" sz="2400" b="1" dirty="0">
                <a:solidFill>
                  <a:srgbClr val="000000"/>
                </a:solidFill>
                <a:latin typeface="Garamond" pitchFamily="18" charset="0"/>
              </a:rPr>
              <a:t> il </a:t>
            </a:r>
            <a:r>
              <a:rPr lang="it-IT" sz="2400" b="1" i="1" dirty="0">
                <a:solidFill>
                  <a:srgbClr val="000000"/>
                </a:solidFill>
                <a:latin typeface="Garamond" pitchFamily="18" charset="0"/>
              </a:rPr>
              <a:t>w</a:t>
            </a:r>
            <a:r>
              <a:rPr lang="it-IT" sz="2400" b="1" dirty="0">
                <a:solidFill>
                  <a:srgbClr val="000000"/>
                </a:solidFill>
                <a:latin typeface="Garamond" pitchFamily="18" charset="0"/>
              </a:rPr>
              <a:t> </a:t>
            </a:r>
            <a:r>
              <a:rPr lang="it-IT" sz="2400" b="1" i="1" dirty="0">
                <a:solidFill>
                  <a:srgbClr val="000000"/>
                </a:solidFill>
                <a:latin typeface="Garamond" pitchFamily="18" charset="0"/>
              </a:rPr>
              <a:t>medio</a:t>
            </a:r>
            <a:r>
              <a:rPr lang="it-IT" sz="2400" b="1" dirty="0">
                <a:solidFill>
                  <a:srgbClr val="000000"/>
                </a:solidFill>
                <a:latin typeface="Garamond" pitchFamily="18" charset="0"/>
              </a:rPr>
              <a:t> di chi ha abbandonato la scuola di 15.000€</a:t>
            </a:r>
          </a:p>
          <a:p>
            <a:pPr algn="just">
              <a:spcBef>
                <a:spcPts val="700"/>
              </a:spcBef>
              <a:buClr>
                <a:srgbClr val="666600"/>
              </a:buClr>
              <a:buSzPct val="75000"/>
              <a:buFont typeface="Symbol" pitchFamily="18"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rgbClr val="000000"/>
                </a:solidFill>
                <a:latin typeface="Garamond" pitchFamily="18" charset="0"/>
              </a:rPr>
              <a:t> il </a:t>
            </a:r>
            <a:r>
              <a:rPr lang="it-IT" sz="2400" b="1" dirty="0">
                <a:solidFill>
                  <a:srgbClr val="000000"/>
                </a:solidFill>
                <a:latin typeface="Franklin Gothic Medium" pitchFamily="34" charset="0"/>
              </a:rPr>
              <a:t>programma si autofinanzierebbe </a:t>
            </a:r>
            <a:r>
              <a:rPr lang="it-IT" sz="2400" b="1" dirty="0">
                <a:solidFill>
                  <a:srgbClr val="000000"/>
                </a:solidFill>
                <a:latin typeface="Garamond" pitchFamily="18" charset="0"/>
              </a:rPr>
              <a:t>(</a:t>
            </a:r>
            <a:r>
              <a:rPr lang="it-IT" sz="2400" b="1" i="1" dirty="0">
                <a:solidFill>
                  <a:srgbClr val="000000"/>
                </a:solidFill>
                <a:latin typeface="Garamond" pitchFamily="18" charset="0"/>
              </a:rPr>
              <a:t>con maggiori entrate fiscali, spese inferiori per i programmi di assistenza sociale, minori livelli di criminalità, più elevati livelli di salute e così via</a:t>
            </a:r>
            <a:r>
              <a:rPr lang="it-IT" sz="2400" b="1" dirty="0">
                <a:solidFill>
                  <a:srgbClr val="000000"/>
                </a:solidFill>
                <a:latin typeface="Garamond" pitchFamily="18" charset="0"/>
              </a:rPr>
              <a:t>)</a:t>
            </a:r>
          </a:p>
          <a:p>
            <a:pPr algn="just">
              <a:spcBef>
                <a:spcPts val="700"/>
              </a:spcBef>
              <a:buSzPct val="7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b="1" dirty="0">
              <a:solidFill>
                <a:srgbClr val="000000"/>
              </a:solidFill>
              <a:latin typeface="Garamond"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a:xfrm>
            <a:off x="457200" y="-6786"/>
            <a:ext cx="8229600" cy="914400"/>
          </a:xfrm>
        </p:spPr>
        <p:txBody>
          <a:bodyPr>
            <a:normAutofit/>
          </a:bodyPr>
          <a:lstStyle/>
          <a:p>
            <a:r>
              <a:rPr lang="it-IT" dirty="0"/>
              <a:t>Errore nella stima dell’effetto! (</a:t>
            </a:r>
            <a:r>
              <a:rPr lang="it-IT" dirty="0" err="1"/>
              <a:t>ability</a:t>
            </a:r>
            <a:r>
              <a:rPr lang="it-IT" dirty="0"/>
              <a:t> </a:t>
            </a:r>
            <a:r>
              <a:rPr lang="it-IT" dirty="0" err="1"/>
              <a:t>bias</a:t>
            </a:r>
            <a:r>
              <a:rPr lang="it-IT" dirty="0"/>
              <a:t>)</a:t>
            </a:r>
          </a:p>
        </p:txBody>
      </p:sp>
      <p:sp>
        <p:nvSpPr>
          <p:cNvPr id="2" name="Segnaposto numero diapositiva 1"/>
          <p:cNvSpPr>
            <a:spLocks noGrp="1"/>
          </p:cNvSpPr>
          <p:nvPr>
            <p:ph type="sldNum" sz="quarter" idx="12"/>
          </p:nvPr>
        </p:nvSpPr>
        <p:spPr/>
        <p:txBody>
          <a:bodyPr/>
          <a:lstStyle/>
          <a:p>
            <a:pPr>
              <a:defRPr/>
            </a:pPr>
            <a:fld id="{CE0A522A-0EEA-4272-9E96-75C6B52CBFA3}" type="slidenum">
              <a:rPr lang="it-IT" altLang="en-US" smtClean="0"/>
              <a:pPr>
                <a:defRPr/>
              </a:pPr>
              <a:t>38</a:t>
            </a:fld>
            <a:endParaRPr lang="it-IT" altLang="en-US"/>
          </a:p>
        </p:txBody>
      </p:sp>
      <p:pic>
        <p:nvPicPr>
          <p:cNvPr id="3" name="Picture 4"/>
          <p:cNvPicPr>
            <a:picLocks noChangeAspect="1" noChangeArrowheads="1"/>
          </p:cNvPicPr>
          <p:nvPr/>
        </p:nvPicPr>
        <p:blipFill>
          <a:blip r:embed="rId2" cstate="print"/>
          <a:srcRect/>
          <a:stretch>
            <a:fillRect/>
          </a:stretch>
        </p:blipFill>
        <p:spPr bwMode="auto">
          <a:xfrm>
            <a:off x="0" y="1124744"/>
            <a:ext cx="8847728" cy="5074091"/>
          </a:xfrm>
          <a:prstGeom prst="rect">
            <a:avLst/>
          </a:prstGeom>
          <a:noFill/>
          <a:ln w="9525">
            <a:noFill/>
            <a:round/>
            <a:headEnd/>
            <a:tailEnd/>
          </a:ln>
        </p:spPr>
      </p:pic>
      <p:cxnSp>
        <p:nvCxnSpPr>
          <p:cNvPr id="8" name="Connettore 2 7"/>
          <p:cNvCxnSpPr>
            <a:cxnSpLocks/>
            <a:stCxn id="9" idx="2"/>
          </p:cNvCxnSpPr>
          <p:nvPr/>
        </p:nvCxnSpPr>
        <p:spPr>
          <a:xfrm flipH="1">
            <a:off x="5791207" y="1494076"/>
            <a:ext cx="883228" cy="20111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CasellaDiTesto 8"/>
          <p:cNvSpPr txBox="1"/>
          <p:nvPr/>
        </p:nvSpPr>
        <p:spPr>
          <a:xfrm>
            <a:off x="4572000" y="1124744"/>
            <a:ext cx="4204869"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it-IT" dirty="0"/>
              <a:t>Dati osservati senza tener conto dell’abilità</a:t>
            </a:r>
          </a:p>
        </p:txBody>
      </p:sp>
      <p:cxnSp>
        <p:nvCxnSpPr>
          <p:cNvPr id="11" name="Connettore 1 10"/>
          <p:cNvCxnSpPr/>
          <p:nvPr/>
        </p:nvCxnSpPr>
        <p:spPr>
          <a:xfrm>
            <a:off x="5791200" y="3581400"/>
            <a:ext cx="12954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2" name="Parentesi graffa chiusa 11"/>
          <p:cNvSpPr/>
          <p:nvPr/>
        </p:nvSpPr>
        <p:spPr>
          <a:xfrm>
            <a:off x="7086600" y="3048000"/>
            <a:ext cx="304800" cy="533400"/>
          </a:xfrm>
          <a:prstGeom prst="rightBrace">
            <a:avLst>
              <a:gd name="adj1" fmla="val 0"/>
              <a:gd name="adj2" fmla="val 51905"/>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13" name="CasellaDiTesto 12"/>
          <p:cNvSpPr txBox="1"/>
          <p:nvPr/>
        </p:nvSpPr>
        <p:spPr>
          <a:xfrm>
            <a:off x="7279579" y="3035220"/>
            <a:ext cx="1864421" cy="646331"/>
          </a:xfrm>
          <a:prstGeom prst="rect">
            <a:avLst/>
          </a:prstGeom>
        </p:spPr>
        <p:style>
          <a:lnRef idx="1">
            <a:schemeClr val="accent5"/>
          </a:lnRef>
          <a:fillRef idx="2">
            <a:schemeClr val="accent5"/>
          </a:fillRef>
          <a:effectRef idx="1">
            <a:schemeClr val="accent5"/>
          </a:effectRef>
          <a:fontRef idx="minor">
            <a:schemeClr val="dk1"/>
          </a:fontRef>
        </p:style>
        <p:txBody>
          <a:bodyPr wrap="none" rtlCol="0">
            <a:spAutoFit/>
          </a:bodyPr>
          <a:lstStyle/>
          <a:p>
            <a:r>
              <a:rPr lang="it-IT" dirty="0"/>
              <a:t>Aumento «certo»</a:t>
            </a:r>
          </a:p>
          <a:p>
            <a:r>
              <a:rPr lang="it-IT" dirty="0"/>
              <a:t>nel guadagno</a:t>
            </a:r>
          </a:p>
        </p:txBody>
      </p:sp>
      <p:sp>
        <p:nvSpPr>
          <p:cNvPr id="4" name="Parentesi graffa chiusa 3"/>
          <p:cNvSpPr/>
          <p:nvPr/>
        </p:nvSpPr>
        <p:spPr>
          <a:xfrm>
            <a:off x="7086600" y="1988840"/>
            <a:ext cx="378884" cy="995533"/>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CasellaDiTesto 6"/>
          <p:cNvSpPr txBox="1"/>
          <p:nvPr/>
        </p:nvSpPr>
        <p:spPr>
          <a:xfrm>
            <a:off x="7526516" y="2298938"/>
            <a:ext cx="1260179"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it-IT" dirty="0" err="1"/>
              <a:t>Ability</a:t>
            </a:r>
            <a:r>
              <a:rPr lang="it-IT" dirty="0"/>
              <a:t> </a:t>
            </a:r>
            <a:r>
              <a:rPr lang="it-IT" dirty="0" err="1"/>
              <a:t>bias</a:t>
            </a:r>
            <a:endParaRPr lang="en-US" dirty="0"/>
          </a:p>
        </p:txBody>
      </p:sp>
      <p:cxnSp>
        <p:nvCxnSpPr>
          <p:cNvPr id="14" name="Connettore 2 13">
            <a:extLst>
              <a:ext uri="{FF2B5EF4-FFF2-40B4-BE49-F238E27FC236}">
                <a16:creationId xmlns:a16="http://schemas.microsoft.com/office/drawing/2014/main" id="{4F545048-A1C9-438A-9855-3B20D9609B7A}"/>
              </a:ext>
            </a:extLst>
          </p:cNvPr>
          <p:cNvCxnSpPr>
            <a:cxnSpLocks/>
          </p:cNvCxnSpPr>
          <p:nvPr/>
        </p:nvCxnSpPr>
        <p:spPr>
          <a:xfrm>
            <a:off x="6674435" y="1524000"/>
            <a:ext cx="351133"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ppt_x"/>
                                          </p:val>
                                        </p:tav>
                                        <p:tav tm="100000">
                                          <p:val>
                                            <p:strVal val="#ppt_x"/>
                                          </p:val>
                                        </p:tav>
                                      </p:tavLst>
                                    </p:anim>
                                    <p:anim calcmode="lin" valueType="num">
                                      <p:cBhvr additive="base">
                                        <p:cTn id="18" dur="500" fill="hold"/>
                                        <p:tgtEl>
                                          <p:spTgt spid="13"/>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3"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1"/>
          <p:cNvSpPr txBox="1">
            <a:spLocks noChangeArrowheads="1"/>
          </p:cNvSpPr>
          <p:nvPr/>
        </p:nvSpPr>
        <p:spPr bwMode="auto">
          <a:xfrm>
            <a:off x="6553200" y="6248400"/>
            <a:ext cx="2133600" cy="457200"/>
          </a:xfrm>
          <a:prstGeom prst="rect">
            <a:avLst/>
          </a:prstGeom>
          <a:noFill/>
          <a:ln w="9525">
            <a:noFill/>
            <a:round/>
            <a:headEnd/>
            <a:tailEnd/>
          </a:ln>
        </p:spPr>
        <p:txBody>
          <a:bodyPr lIns="90000" tIns="46800" rIns="90000" bIns="46800"/>
          <a:lstStyle/>
          <a:p>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4D70C27C-9A66-4541-A140-4236D423A051}" type="slidenum">
              <a:rPr lang="it-IT" sz="1000">
                <a:solidFill>
                  <a:srgbClr val="000000"/>
                </a:solidFill>
              </a:rPr>
              <a: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39</a:t>
            </a:fld>
            <a:endParaRPr lang="it-IT" sz="1000">
              <a:solidFill>
                <a:srgbClr val="000000"/>
              </a:solidFill>
            </a:endParaRPr>
          </a:p>
        </p:txBody>
      </p:sp>
      <p:sp>
        <p:nvSpPr>
          <p:cNvPr id="49155" name="Text Box 2"/>
          <p:cNvSpPr txBox="1">
            <a:spLocks noChangeArrowheads="1"/>
          </p:cNvSpPr>
          <p:nvPr/>
        </p:nvSpPr>
        <p:spPr bwMode="auto">
          <a:xfrm>
            <a:off x="457200" y="381000"/>
            <a:ext cx="8229600" cy="655638"/>
          </a:xfrm>
          <a:prstGeom prst="rect">
            <a:avLst/>
          </a:prstGeom>
          <a:noFill/>
          <a:ln w="9525">
            <a:noFill/>
            <a:round/>
            <a:headEnd/>
            <a:tailEnd/>
          </a:ln>
        </p:spPr>
        <p:txBody>
          <a:bodyPr anchor="b"/>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3200">
                <a:solidFill>
                  <a:srgbClr val="999900"/>
                </a:solidFill>
                <a:latin typeface="Garamond" pitchFamily="18" charset="0"/>
              </a:rPr>
              <a:t>Il capitale umano – Istruzione e guadagni</a:t>
            </a:r>
          </a:p>
        </p:txBody>
      </p:sp>
      <p:sp>
        <p:nvSpPr>
          <p:cNvPr id="49156" name="Text Box 3"/>
          <p:cNvSpPr txBox="1">
            <a:spLocks noChangeArrowheads="1"/>
          </p:cNvSpPr>
          <p:nvPr/>
        </p:nvSpPr>
        <p:spPr bwMode="auto">
          <a:xfrm>
            <a:off x="395288" y="1489075"/>
            <a:ext cx="8532812" cy="5476875"/>
          </a:xfrm>
          <a:prstGeom prst="rect">
            <a:avLst/>
          </a:prstGeom>
          <a:noFill/>
          <a:ln w="9525">
            <a:noFill/>
            <a:round/>
            <a:headEnd/>
            <a:tailEnd/>
          </a:ln>
        </p:spPr>
        <p:txBody>
          <a:bodyPr/>
          <a:lstStyle/>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rgbClr val="000000"/>
                </a:solidFill>
                <a:latin typeface="Garamond" pitchFamily="18" charset="0"/>
              </a:rPr>
              <a:t> </a:t>
            </a:r>
            <a:r>
              <a:rPr lang="it-IT" sz="2400" b="1" i="1" u="sng" dirty="0">
                <a:solidFill>
                  <a:srgbClr val="000000"/>
                </a:solidFill>
                <a:latin typeface="Garamond" pitchFamily="18" charset="0"/>
              </a:rPr>
              <a:t>Ma compie un errore fatale</a:t>
            </a:r>
            <a:r>
              <a:rPr lang="it-IT" sz="2400" b="1" dirty="0">
                <a:solidFill>
                  <a:srgbClr val="000000"/>
                </a:solidFill>
                <a:latin typeface="Garamond" pitchFamily="18" charset="0"/>
              </a:rPr>
              <a:t>:</a:t>
            </a:r>
            <a:r>
              <a:rPr lang="it-IT" sz="2400" b="1" i="1" dirty="0">
                <a:solidFill>
                  <a:srgbClr val="000000"/>
                </a:solidFill>
                <a:latin typeface="Garamond" pitchFamily="18" charset="0"/>
              </a:rPr>
              <a:t> </a:t>
            </a:r>
            <a:r>
              <a:rPr lang="it-IT" sz="2400" b="1" dirty="0">
                <a:solidFill>
                  <a:srgbClr val="000000"/>
                </a:solidFill>
                <a:latin typeface="Garamond" pitchFamily="18" charset="0"/>
              </a:rPr>
              <a:t>il</a:t>
            </a:r>
            <a:r>
              <a:rPr lang="it-IT" sz="2400" b="1" i="1" dirty="0">
                <a:solidFill>
                  <a:srgbClr val="000000"/>
                </a:solidFill>
                <a:latin typeface="Garamond" pitchFamily="18" charset="0"/>
              </a:rPr>
              <a:t> policy maker</a:t>
            </a:r>
            <a:r>
              <a:rPr lang="it-IT" sz="2400" b="1" dirty="0">
                <a:solidFill>
                  <a:srgbClr val="000000"/>
                </a:solidFill>
                <a:latin typeface="Garamond" pitchFamily="18" charset="0"/>
              </a:rPr>
              <a:t> sta implicitamente </a:t>
            </a:r>
            <a:r>
              <a:rPr lang="it-IT" sz="2400" b="1" dirty="0">
                <a:solidFill>
                  <a:srgbClr val="000000"/>
                </a:solidFill>
                <a:latin typeface="Franklin Gothic Medium" pitchFamily="34" charset="0"/>
              </a:rPr>
              <a:t>supponendo</a:t>
            </a:r>
            <a:r>
              <a:rPr lang="it-IT" sz="2400" b="1" dirty="0">
                <a:solidFill>
                  <a:srgbClr val="000000"/>
                </a:solidFill>
                <a:latin typeface="Garamond" pitchFamily="18" charset="0"/>
              </a:rPr>
              <a:t> che </a:t>
            </a:r>
            <a:r>
              <a:rPr lang="it-IT" sz="2400" b="1" i="1" dirty="0">
                <a:solidFill>
                  <a:srgbClr val="000000"/>
                </a:solidFill>
                <a:latin typeface="Garamond" pitchFamily="18" charset="0"/>
              </a:rPr>
              <a:t>i diplomati </a:t>
            </a:r>
            <a:r>
              <a:rPr lang="it-IT" sz="2400" b="1" dirty="0">
                <a:solidFill>
                  <a:srgbClr val="000000"/>
                </a:solidFill>
                <a:latin typeface="Garamond" pitchFamily="18" charset="0"/>
              </a:rPr>
              <a:t>e quelli che </a:t>
            </a:r>
            <a:r>
              <a:rPr lang="it-IT" sz="2400" b="1" i="1" dirty="0">
                <a:solidFill>
                  <a:srgbClr val="000000"/>
                </a:solidFill>
                <a:latin typeface="Garamond" pitchFamily="18" charset="0"/>
              </a:rPr>
              <a:t>abbandonano l</a:t>
            </a:r>
            <a:r>
              <a:rPr lang="it-IT" sz="2400" b="1" dirty="0">
                <a:solidFill>
                  <a:srgbClr val="000000"/>
                </a:solidFill>
                <a:latin typeface="Garamond" pitchFamily="18" charset="0"/>
              </a:rPr>
              <a:t>a scuola superiore abbiano la </a:t>
            </a:r>
            <a:r>
              <a:rPr lang="it-IT" sz="2400" b="1" dirty="0">
                <a:solidFill>
                  <a:srgbClr val="000000"/>
                </a:solidFill>
                <a:latin typeface="Franklin Gothic Medium" pitchFamily="34" charset="0"/>
              </a:rPr>
              <a:t>stessa curva salario-istruzione, </a:t>
            </a:r>
            <a:r>
              <a:rPr lang="it-IT" sz="2400" b="1" dirty="0">
                <a:solidFill>
                  <a:srgbClr val="000000"/>
                </a:solidFill>
                <a:latin typeface="Garamond" pitchFamily="18" charset="0"/>
              </a:rPr>
              <a:t>ovvero le </a:t>
            </a:r>
            <a:r>
              <a:rPr lang="it-IT" sz="2400" b="1" i="1" dirty="0">
                <a:solidFill>
                  <a:srgbClr val="000000"/>
                </a:solidFill>
                <a:latin typeface="Garamond" pitchFamily="18" charset="0"/>
              </a:rPr>
              <a:t>stesse abilità.</a:t>
            </a:r>
          </a:p>
          <a:p>
            <a:pPr algn="just">
              <a:spcBef>
                <a:spcPts val="700"/>
              </a:spcBef>
              <a:buClr>
                <a:srgbClr val="666600"/>
              </a:buClr>
              <a:buSzPct val="75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dirty="0">
                <a:solidFill>
                  <a:srgbClr val="000000"/>
                </a:solidFill>
                <a:latin typeface="Garamond" pitchFamily="18" charset="0"/>
              </a:rPr>
              <a:t> Se invece </a:t>
            </a:r>
            <a:r>
              <a:rPr lang="it-IT" sz="2400" b="1" i="1" dirty="0">
                <a:solidFill>
                  <a:srgbClr val="000000"/>
                </a:solidFill>
                <a:latin typeface="Garamond" pitchFamily="18" charset="0"/>
              </a:rPr>
              <a:t>l’abilità dei diplomati </a:t>
            </a:r>
            <a:r>
              <a:rPr lang="it-IT" sz="2400" b="1" dirty="0">
                <a:solidFill>
                  <a:srgbClr val="000000"/>
                </a:solidFill>
                <a:latin typeface="Garamond" pitchFamily="18" charset="0"/>
              </a:rPr>
              <a:t>fosse </a:t>
            </a:r>
            <a:r>
              <a:rPr lang="it-IT" sz="2400" b="1" dirty="0">
                <a:solidFill>
                  <a:srgbClr val="000000"/>
                </a:solidFill>
                <a:latin typeface="Franklin Gothic Medium" pitchFamily="34" charset="0"/>
              </a:rPr>
              <a:t>maggiore</a:t>
            </a:r>
            <a:r>
              <a:rPr lang="it-IT" sz="2400" b="1" dirty="0">
                <a:solidFill>
                  <a:srgbClr val="000000"/>
                </a:solidFill>
                <a:latin typeface="Garamond" pitchFamily="18" charset="0"/>
              </a:rPr>
              <a:t> di coloro che </a:t>
            </a:r>
            <a:r>
              <a:rPr lang="it-IT" sz="2400" b="1" i="1" dirty="0">
                <a:solidFill>
                  <a:srgbClr val="000000"/>
                </a:solidFill>
                <a:latin typeface="Garamond" pitchFamily="18" charset="0"/>
              </a:rPr>
              <a:t>abbandonano</a:t>
            </a:r>
            <a:r>
              <a:rPr lang="it-IT" sz="2400" b="1" dirty="0">
                <a:solidFill>
                  <a:srgbClr val="000000"/>
                </a:solidFill>
                <a:latin typeface="Garamond" pitchFamily="18" charset="0"/>
              </a:rPr>
              <a:t> la scuola (e quindi anche la loro curva salario – istruzione) =&gt;  coloro che sono ‘aiutati’ dall’ incentivo a diplomarsi potrebbero ottenere, come abbiamo visto, un aumento di guadagni </a:t>
            </a:r>
            <a:r>
              <a:rPr lang="it-IT" sz="2400" b="1" dirty="0">
                <a:solidFill>
                  <a:srgbClr val="000000"/>
                </a:solidFill>
                <a:latin typeface="Franklin Gothic Medium" pitchFamily="34" charset="0"/>
              </a:rPr>
              <a:t>minore </a:t>
            </a:r>
            <a:r>
              <a:rPr lang="it-IT" sz="2400" b="1" dirty="0">
                <a:solidFill>
                  <a:srgbClr val="000000"/>
                </a:solidFill>
                <a:latin typeface="Garamond" pitchFamily="18" charset="0"/>
              </a:rPr>
              <a:t>di 15.000€</a:t>
            </a:r>
          </a:p>
          <a:p>
            <a:pPr marL="342900" indent="-342900" algn="just">
              <a:spcBef>
                <a:spcPts val="700"/>
              </a:spcBef>
              <a:buSzPct val="75000"/>
              <a:buFont typeface="Symbol" panose="05050102010706020507" pitchFamily="18" charset="2"/>
              <a:buChar char="Þ"/>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a:solidFill>
                  <a:srgbClr val="000000"/>
                </a:solidFill>
                <a:latin typeface="Garamond" pitchFamily="18" charset="0"/>
              </a:rPr>
              <a:t>difficile sostenere che il programma si paga da solo!</a:t>
            </a:r>
          </a:p>
          <a:p>
            <a:pPr marL="342900" indent="-342900" algn="just">
              <a:spcBef>
                <a:spcPts val="700"/>
              </a:spcBef>
              <a:buSzPct val="75000"/>
              <a:buFont typeface="Symbol" panose="05050102010706020507" pitchFamily="18" charset="2"/>
              <a:buChar char="Þ"/>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a:solidFill>
                  <a:srgbClr val="000000"/>
                </a:solidFill>
                <a:latin typeface="Garamond" pitchFamily="18" charset="0"/>
              </a:rPr>
              <a:t>In generale però, le analisi empiriche mettono in evidenza che l’istruzione produce esternalità positive… </a:t>
            </a:r>
          </a:p>
          <a:p>
            <a:pPr algn="just">
              <a:spcBef>
                <a:spcPts val="700"/>
              </a:spcBef>
              <a:buSzPct val="75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400" b="1" i="1" dirty="0">
              <a:solidFill>
                <a:srgbClr val="000000"/>
              </a:solidFill>
              <a:latin typeface="Garamond"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normAutofit/>
          </a:bodyPr>
          <a:lstStyle/>
          <a:p>
            <a:pPr eaLnBrk="1" hangingPunct="1"/>
            <a:r>
              <a:rPr lang="it-IT" dirty="0"/>
              <a:t>Il caso del capitale umano e della sua formazione: Argomenti di discussione</a:t>
            </a:r>
          </a:p>
        </p:txBody>
      </p:sp>
      <p:sp>
        <p:nvSpPr>
          <p:cNvPr id="9220" name="Rectangle 3"/>
          <p:cNvSpPr>
            <a:spLocks noGrp="1" noChangeArrowheads="1"/>
          </p:cNvSpPr>
          <p:nvPr>
            <p:ph idx="1"/>
          </p:nvPr>
        </p:nvSpPr>
        <p:spPr/>
        <p:txBody>
          <a:bodyPr/>
          <a:lstStyle/>
          <a:p>
            <a:pPr eaLnBrk="1" hangingPunct="1"/>
            <a:r>
              <a:rPr lang="it-IT" sz="2200" dirty="0"/>
              <a:t>Differenziali salariali e forza lavoro eterogenea: aspetti compensativi delle </a:t>
            </a:r>
            <a:r>
              <a:rPr lang="it-IT" sz="2200" u="sng" dirty="0"/>
              <a:t>caratteristiche individuali</a:t>
            </a:r>
            <a:r>
              <a:rPr lang="it-IT" sz="2200" dirty="0"/>
              <a:t> e </a:t>
            </a:r>
            <a:r>
              <a:rPr lang="it-IT" sz="2200" u="sng" dirty="0"/>
              <a:t>dell’istruzione</a:t>
            </a:r>
          </a:p>
          <a:p>
            <a:pPr eaLnBrk="1" hangingPunct="1"/>
            <a:r>
              <a:rPr lang="it-IT" sz="2200" dirty="0"/>
              <a:t>L’istruzione non misura solo l’eterogeneità: è anche una </a:t>
            </a:r>
            <a:r>
              <a:rPr lang="it-IT" sz="2200" b="1" dirty="0"/>
              <a:t>forma di investimento nel ciclo di vita</a:t>
            </a:r>
            <a:r>
              <a:rPr lang="it-IT" sz="2200" dirty="0"/>
              <a:t>→ il </a:t>
            </a:r>
            <a:r>
              <a:rPr lang="it-IT" sz="2200" b="1" dirty="0">
                <a:solidFill>
                  <a:srgbClr val="FF0000"/>
                </a:solidFill>
              </a:rPr>
              <a:t>CAPITALE UMANO</a:t>
            </a:r>
          </a:p>
          <a:p>
            <a:pPr eaLnBrk="1" hangingPunct="1"/>
            <a:r>
              <a:rPr lang="it-IT" sz="2200" dirty="0"/>
              <a:t>La scelta d’investimento: Quanto rende l’istruzione «superiore»?</a:t>
            </a:r>
          </a:p>
          <a:p>
            <a:pPr eaLnBrk="1" hangingPunct="1"/>
            <a:r>
              <a:rPr lang="it-IT" sz="2200" dirty="0"/>
              <a:t>Qualche strumento di misura a confronto: </a:t>
            </a:r>
          </a:p>
          <a:p>
            <a:pPr lvl="1" eaLnBrk="1" hangingPunct="1"/>
            <a:r>
              <a:rPr lang="it-IT" sz="2200" dirty="0"/>
              <a:t>Il successo occupazionale </a:t>
            </a:r>
          </a:p>
          <a:p>
            <a:pPr lvl="1" eaLnBrk="1" hangingPunct="1"/>
            <a:r>
              <a:rPr lang="it-IT" sz="2200" dirty="0"/>
              <a:t>Il successo reddituale, </a:t>
            </a:r>
          </a:p>
          <a:p>
            <a:pPr lvl="1" eaLnBrk="1" hangingPunct="1"/>
            <a:r>
              <a:rPr lang="it-IT" sz="2200" dirty="0"/>
              <a:t>Il successo “produttivo”</a:t>
            </a:r>
          </a:p>
          <a:p>
            <a:pPr eaLnBrk="1" hangingPunct="1"/>
            <a:r>
              <a:rPr lang="it-IT" sz="2200" dirty="0"/>
              <a:t>Quanto ne beneficia il sistema economico e sociale?</a:t>
            </a:r>
          </a:p>
          <a:p>
            <a:pPr eaLnBrk="1" hangingPunct="1"/>
            <a:r>
              <a:rPr lang="it-IT" sz="2200" dirty="0"/>
              <a:t>Criteri di efficienza: un’introduzione</a:t>
            </a:r>
          </a:p>
        </p:txBody>
      </p:sp>
      <p:sp>
        <p:nvSpPr>
          <p:cNvPr id="6" name="Segnaposto numero diapositiva 5"/>
          <p:cNvSpPr>
            <a:spLocks noGrp="1"/>
          </p:cNvSpPr>
          <p:nvPr>
            <p:ph type="sldNum" sz="quarter" idx="12"/>
          </p:nvPr>
        </p:nvSpPr>
        <p:spPr/>
        <p:txBody>
          <a:bodyPr/>
          <a:lstStyle/>
          <a:p>
            <a:pPr>
              <a:defRPr/>
            </a:pPr>
            <a:fld id="{B34D762A-E4B0-4E5B-BF0C-D1924148409C}" type="slidenum">
              <a:rPr lang="it-IT" altLang="en-US"/>
              <a:pPr>
                <a:defRPr/>
              </a:pPr>
              <a:t>4</a:t>
            </a:fld>
            <a:endParaRPr lang="it-IT"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044A11-F157-4E9E-8738-E9E404D13714}"/>
              </a:ext>
            </a:extLst>
          </p:cNvPr>
          <p:cNvSpPr>
            <a:spLocks noGrp="1"/>
          </p:cNvSpPr>
          <p:nvPr>
            <p:ph type="title"/>
          </p:nvPr>
        </p:nvSpPr>
        <p:spPr/>
        <p:txBody>
          <a:bodyPr/>
          <a:lstStyle/>
          <a:p>
            <a:r>
              <a:rPr lang="it-IT" dirty="0"/>
              <a:t>… nell’alveo della teoria neoclassica</a:t>
            </a:r>
          </a:p>
        </p:txBody>
      </p:sp>
      <p:sp>
        <p:nvSpPr>
          <p:cNvPr id="3" name="Segnaposto contenuto 2">
            <a:extLst>
              <a:ext uri="{FF2B5EF4-FFF2-40B4-BE49-F238E27FC236}">
                <a16:creationId xmlns:a16="http://schemas.microsoft.com/office/drawing/2014/main" id="{A5313D1F-7EB1-4DF0-9A11-486EC74475BE}"/>
              </a:ext>
            </a:extLst>
          </p:cNvPr>
          <p:cNvSpPr>
            <a:spLocks noGrp="1"/>
          </p:cNvSpPr>
          <p:nvPr>
            <p:ph idx="1"/>
          </p:nvPr>
        </p:nvSpPr>
        <p:spPr/>
        <p:txBody>
          <a:bodyPr>
            <a:normAutofit/>
          </a:bodyPr>
          <a:lstStyle/>
          <a:p>
            <a:r>
              <a:rPr lang="it-IT" dirty="0"/>
              <a:t>Ricordate cosa scriveva del capitale </a:t>
            </a:r>
            <a:r>
              <a:rPr lang="it-IT" dirty="0" err="1"/>
              <a:t>Walras</a:t>
            </a:r>
            <a:r>
              <a:rPr lang="it-IT" dirty="0"/>
              <a:t>?</a:t>
            </a:r>
          </a:p>
          <a:p>
            <a:r>
              <a:rPr lang="it-IT" dirty="0"/>
              <a:t>«l’offerta di lavoro (sempre in funzione del salario e dei prezzi) dipende dalla scelta dei consumatori, che sono proprietari di quelli che </a:t>
            </a:r>
            <a:r>
              <a:rPr lang="it-IT" dirty="0" err="1"/>
              <a:t>Walras</a:t>
            </a:r>
            <a:r>
              <a:rPr lang="it-IT" dirty="0"/>
              <a:t> chiama i “</a:t>
            </a:r>
            <a:r>
              <a:rPr lang="it-IT" dirty="0">
                <a:solidFill>
                  <a:srgbClr val="FF0000"/>
                </a:solidFill>
              </a:rPr>
              <a:t>capitali personali</a:t>
            </a:r>
            <a:r>
              <a:rPr lang="it-IT" dirty="0"/>
              <a:t>”», </a:t>
            </a:r>
            <a:r>
              <a:rPr lang="it-IT" b="1" dirty="0"/>
              <a:t>quindi il capitale umano si può ascrivere a questi capitali</a:t>
            </a:r>
            <a:r>
              <a:rPr lang="it-IT" dirty="0"/>
              <a:t>, inoltre</a:t>
            </a:r>
          </a:p>
          <a:p>
            <a:r>
              <a:rPr lang="it-IT" dirty="0"/>
              <a:t>Il capitale umano, come vedremo, è soggetto ad una </a:t>
            </a:r>
            <a:r>
              <a:rPr lang="it-IT" u="sng" dirty="0"/>
              <a:t>produzione</a:t>
            </a:r>
            <a:r>
              <a:rPr lang="it-IT" dirty="0"/>
              <a:t>, perciò acquisisce secondo la teoria </a:t>
            </a:r>
            <a:r>
              <a:rPr lang="it-IT" dirty="0" err="1"/>
              <a:t>walrasiana</a:t>
            </a:r>
            <a:r>
              <a:rPr lang="it-IT" dirty="0"/>
              <a:t> la caratteristica dei «capitali “</a:t>
            </a:r>
            <a:r>
              <a:rPr lang="it-IT" dirty="0" err="1">
                <a:solidFill>
                  <a:srgbClr val="FF0000"/>
                </a:solidFill>
              </a:rPr>
              <a:t>propremente</a:t>
            </a:r>
            <a:r>
              <a:rPr lang="it-IT" dirty="0">
                <a:solidFill>
                  <a:srgbClr val="FF0000"/>
                </a:solidFill>
              </a:rPr>
              <a:t> </a:t>
            </a:r>
            <a:r>
              <a:rPr lang="it-IT" dirty="0" err="1">
                <a:solidFill>
                  <a:srgbClr val="FF0000"/>
                </a:solidFill>
              </a:rPr>
              <a:t>dits</a:t>
            </a:r>
            <a:r>
              <a:rPr lang="it-IT" dirty="0"/>
              <a:t>”, quelli cioè che, al contrario delle prime due categorie, possono essere oggetto di un processo di produzione vero e proprio» (</a:t>
            </a:r>
            <a:r>
              <a:rPr lang="it-IT" dirty="0" err="1"/>
              <a:t>Walras</a:t>
            </a:r>
            <a:r>
              <a:rPr lang="it-IT" dirty="0"/>
              <a:t> 1900, p. xi).</a:t>
            </a:r>
          </a:p>
          <a:p>
            <a:r>
              <a:rPr lang="it-IT" dirty="0"/>
              <a:t>Un problema che può emergere dal disegno di un modello o meccanismo di funzionamento del «mercato» dell’istruzione è collegato alla </a:t>
            </a:r>
            <a:r>
              <a:rPr lang="it-IT" dirty="0">
                <a:highlight>
                  <a:srgbClr val="FFFF00"/>
                </a:highlight>
              </a:rPr>
              <a:t>misurabilità del capitale umano</a:t>
            </a:r>
          </a:p>
          <a:p>
            <a:endParaRPr lang="it-IT" dirty="0"/>
          </a:p>
        </p:txBody>
      </p:sp>
    </p:spTree>
    <p:extLst>
      <p:ext uri="{BB962C8B-B14F-4D97-AF65-F5344CB8AC3E}">
        <p14:creationId xmlns:p14="http://schemas.microsoft.com/office/powerpoint/2010/main" val="544558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normAutofit/>
          </a:bodyPr>
          <a:lstStyle/>
          <a:p>
            <a:pPr eaLnBrk="1" hangingPunct="1"/>
            <a:r>
              <a:rPr lang="it-IT" sz="2400" b="1" dirty="0"/>
              <a:t>La scuola di Chicago (Becker, anni ‘60 del ‘900) offre una soluzione alla misurabilità del capitale umano…</a:t>
            </a:r>
          </a:p>
        </p:txBody>
      </p:sp>
      <p:sp>
        <p:nvSpPr>
          <p:cNvPr id="20484" name="Rectangle 3"/>
          <p:cNvSpPr>
            <a:spLocks noGrp="1" noChangeArrowheads="1"/>
          </p:cNvSpPr>
          <p:nvPr>
            <p:ph idx="1"/>
          </p:nvPr>
        </p:nvSpPr>
        <p:spPr/>
        <p:txBody>
          <a:bodyPr>
            <a:normAutofit fontScale="92500"/>
          </a:bodyPr>
          <a:lstStyle/>
          <a:p>
            <a:pPr eaLnBrk="1" hangingPunct="1">
              <a:lnSpc>
                <a:spcPct val="80000"/>
              </a:lnSpc>
            </a:pPr>
            <a:r>
              <a:rPr lang="it-IT" sz="2100" dirty="0"/>
              <a:t>Il contributo dell’istruzione e della scienza al benessere economico è ipotizzato come un vantaggio diretto e può essere calcolato </a:t>
            </a:r>
            <a:r>
              <a:rPr lang="it-IT" sz="2100" dirty="0">
                <a:solidFill>
                  <a:srgbClr val="FF0000"/>
                </a:solidFill>
              </a:rPr>
              <a:t>quantificando la differenza nei </a:t>
            </a:r>
            <a:r>
              <a:rPr lang="it-IT" sz="2100" dirty="0">
                <a:solidFill>
                  <a:srgbClr val="FF0000"/>
                </a:solidFill>
                <a:hlinkClick r:id="rId2"/>
              </a:rPr>
              <a:t>guadagni conseguiti </a:t>
            </a:r>
            <a:r>
              <a:rPr lang="it-IT" sz="2100" dirty="0">
                <a:solidFill>
                  <a:srgbClr val="FF0000"/>
                </a:solidFill>
              </a:rPr>
              <a:t>dai singoli individui</a:t>
            </a:r>
            <a:r>
              <a:rPr lang="it-IT" sz="2100" dirty="0"/>
              <a:t> in rapporto al loro </a:t>
            </a:r>
            <a:r>
              <a:rPr lang="it-IT" sz="2100" dirty="0">
                <a:solidFill>
                  <a:srgbClr val="0000FF"/>
                </a:solidFill>
                <a:hlinkClick r:id="rId3"/>
              </a:rPr>
              <a:t>grado di istruzione </a:t>
            </a:r>
            <a:r>
              <a:rPr lang="it-IT" sz="2100" i="1" dirty="0"/>
              <a:t>(concetto simile a quello dei salari compensativi già esaminato): </a:t>
            </a:r>
            <a:r>
              <a:rPr lang="it-IT" sz="2100" dirty="0"/>
              <a:t>gli istituti di statistica riportano sempre dati di retribuzione e di forza lavoro per titolo di studio (vedi </a:t>
            </a:r>
            <a:r>
              <a:rPr lang="it-IT" sz="2100" dirty="0">
                <a:hlinkClick r:id="rId4"/>
              </a:rPr>
              <a:t>ISTAT</a:t>
            </a:r>
            <a:r>
              <a:rPr lang="it-IT" sz="2100" dirty="0"/>
              <a:t>)</a:t>
            </a:r>
          </a:p>
          <a:p>
            <a:pPr eaLnBrk="1" hangingPunct="1">
              <a:lnSpc>
                <a:spcPct val="80000"/>
              </a:lnSpc>
            </a:pPr>
            <a:r>
              <a:rPr lang="it-IT" sz="2100" dirty="0"/>
              <a:t>L’economia dell’istruzione degli anni Sessanta evidenziava che i vantaggi dell’istruzione potevano essere interpretati come: </a:t>
            </a:r>
          </a:p>
          <a:p>
            <a:pPr lvl="1" eaLnBrk="1" hangingPunct="1">
              <a:lnSpc>
                <a:spcPct val="80000"/>
              </a:lnSpc>
            </a:pPr>
            <a:r>
              <a:rPr lang="it-IT" sz="2100" i="1" dirty="0"/>
              <a:t>i</a:t>
            </a:r>
            <a:r>
              <a:rPr lang="it-IT" sz="2100" dirty="0"/>
              <a:t>) </a:t>
            </a:r>
            <a:r>
              <a:rPr lang="it-IT" sz="2100" b="1" dirty="0"/>
              <a:t>consumi attuali</a:t>
            </a:r>
            <a:r>
              <a:rPr lang="it-IT" sz="2100" dirty="0"/>
              <a:t>; </a:t>
            </a:r>
            <a:endParaRPr lang="it-IT" sz="2100" i="1" dirty="0"/>
          </a:p>
          <a:p>
            <a:pPr lvl="1" eaLnBrk="1" hangingPunct="1">
              <a:lnSpc>
                <a:spcPct val="80000"/>
              </a:lnSpc>
            </a:pPr>
            <a:r>
              <a:rPr lang="it-IT" sz="2100" i="1" dirty="0" err="1"/>
              <a:t>ii</a:t>
            </a:r>
            <a:r>
              <a:rPr lang="it-IT" sz="2100" dirty="0"/>
              <a:t>) </a:t>
            </a:r>
            <a:r>
              <a:rPr lang="it-IT" sz="2100" b="1" dirty="0"/>
              <a:t>consumi futuri</a:t>
            </a:r>
            <a:r>
              <a:rPr lang="it-IT" sz="2100" dirty="0"/>
              <a:t> (e, quindi, investimenti); </a:t>
            </a:r>
          </a:p>
          <a:p>
            <a:pPr lvl="1" eaLnBrk="1" hangingPunct="1">
              <a:lnSpc>
                <a:spcPct val="80000"/>
              </a:lnSpc>
            </a:pPr>
            <a:r>
              <a:rPr lang="it-IT" sz="2100" i="1" dirty="0" err="1">
                <a:solidFill>
                  <a:srgbClr val="FF0000"/>
                </a:solidFill>
              </a:rPr>
              <a:t>iii</a:t>
            </a:r>
            <a:r>
              <a:rPr lang="it-IT" sz="2100" dirty="0"/>
              <a:t>) </a:t>
            </a:r>
            <a:r>
              <a:rPr lang="it-IT" sz="2100" b="1" dirty="0"/>
              <a:t>capacità produttive future</a:t>
            </a:r>
            <a:r>
              <a:rPr lang="it-IT" sz="2100" dirty="0"/>
              <a:t> (e, quindi, anch’essi investimenti) </a:t>
            </a:r>
          </a:p>
          <a:p>
            <a:pPr>
              <a:lnSpc>
                <a:spcPct val="80000"/>
              </a:lnSpc>
            </a:pPr>
            <a:r>
              <a:rPr lang="it-IT" sz="2100" dirty="0"/>
              <a:t>L’interpretazione </a:t>
            </a:r>
            <a:r>
              <a:rPr lang="it-IT" sz="2100" i="1" dirty="0"/>
              <a:t>iii</a:t>
            </a:r>
            <a:r>
              <a:rPr lang="it-IT" sz="2100" dirty="0"/>
              <a:t>) è più orientata a far emergere la definizione di </a:t>
            </a:r>
            <a:r>
              <a:rPr lang="it-IT" sz="2100" b="1" i="1" dirty="0">
                <a:solidFill>
                  <a:srgbClr val="FF0000"/>
                </a:solidFill>
              </a:rPr>
              <a:t>skill o qualifica professionale</a:t>
            </a:r>
            <a:r>
              <a:rPr lang="it-IT" sz="2100" dirty="0"/>
              <a:t>, che rappresenta in effetti una categoria centrale per l’analisi dell’economia del lavoro</a:t>
            </a:r>
          </a:p>
          <a:p>
            <a:pPr eaLnBrk="1" hangingPunct="1">
              <a:lnSpc>
                <a:spcPct val="80000"/>
              </a:lnSpc>
            </a:pPr>
            <a:r>
              <a:rPr lang="it-IT" sz="2100" dirty="0"/>
              <a:t>In questa prima parte consideriamo la scelta di istruirsi e le sue determinanti </a:t>
            </a:r>
          </a:p>
        </p:txBody>
      </p:sp>
      <p:sp>
        <p:nvSpPr>
          <p:cNvPr id="6" name="Segnaposto numero diapositiva 5"/>
          <p:cNvSpPr>
            <a:spLocks noGrp="1"/>
          </p:cNvSpPr>
          <p:nvPr>
            <p:ph type="sldNum" sz="quarter" idx="12"/>
          </p:nvPr>
        </p:nvSpPr>
        <p:spPr/>
        <p:txBody>
          <a:bodyPr/>
          <a:lstStyle/>
          <a:p>
            <a:pPr>
              <a:defRPr/>
            </a:pPr>
            <a:fld id="{33ECB73E-8643-4A34-9537-70266B34BE27}" type="slidenum">
              <a:rPr lang="it-IT" altLang="en-US"/>
              <a:pPr>
                <a:defRPr/>
              </a:pPr>
              <a:t>6</a:t>
            </a:fld>
            <a:endParaRPr lang="it-IT"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CF6E4204-9DD1-4A24-A1C6-63283C9B0DC3}"/>
              </a:ext>
            </a:extLst>
          </p:cNvPr>
          <p:cNvSpPr>
            <a:spLocks noGrp="1"/>
          </p:cNvSpPr>
          <p:nvPr>
            <p:ph type="title"/>
          </p:nvPr>
        </p:nvSpPr>
        <p:spPr>
          <a:xfrm>
            <a:off x="628650" y="365127"/>
            <a:ext cx="7886700" cy="244474"/>
          </a:xfrm>
        </p:spPr>
        <p:txBody>
          <a:bodyPr>
            <a:noAutofit/>
          </a:bodyPr>
          <a:lstStyle/>
          <a:p>
            <a:r>
              <a:rPr lang="it-IT" sz="1800" dirty="0"/>
              <a:t>Fonte: </a:t>
            </a:r>
            <a:r>
              <a:rPr lang="it-IT" sz="1800" dirty="0" err="1"/>
              <a:t>Education</a:t>
            </a:r>
            <a:r>
              <a:rPr lang="it-IT" sz="1800" dirty="0"/>
              <a:t> </a:t>
            </a:r>
            <a:r>
              <a:rPr lang="it-IT" sz="1800" dirty="0" err="1"/>
              <a:t>at</a:t>
            </a:r>
            <a:r>
              <a:rPr lang="it-IT" sz="1800" dirty="0"/>
              <a:t> a </a:t>
            </a:r>
            <a:r>
              <a:rPr lang="it-IT" sz="1800" dirty="0" err="1"/>
              <a:t>Glance</a:t>
            </a:r>
            <a:r>
              <a:rPr lang="it-IT" sz="1800" dirty="0"/>
              <a:t>, 2023</a:t>
            </a:r>
          </a:p>
        </p:txBody>
      </p:sp>
      <p:pic>
        <p:nvPicPr>
          <p:cNvPr id="6" name="Immagine 5">
            <a:extLst>
              <a:ext uri="{FF2B5EF4-FFF2-40B4-BE49-F238E27FC236}">
                <a16:creationId xmlns:a16="http://schemas.microsoft.com/office/drawing/2014/main" id="{D0CA0619-7541-4519-B1E0-E856B4FFD7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609600"/>
            <a:ext cx="9144000" cy="6096000"/>
          </a:xfrm>
          <a:prstGeom prst="rect">
            <a:avLst/>
          </a:prstGeom>
        </p:spPr>
      </p:pic>
      <p:sp>
        <p:nvSpPr>
          <p:cNvPr id="2" name="Rettangolo 1">
            <a:extLst>
              <a:ext uri="{FF2B5EF4-FFF2-40B4-BE49-F238E27FC236}">
                <a16:creationId xmlns:a16="http://schemas.microsoft.com/office/drawing/2014/main" id="{D5BEF739-C2ED-4064-9D14-2703982E4D89}"/>
              </a:ext>
            </a:extLst>
          </p:cNvPr>
          <p:cNvSpPr/>
          <p:nvPr/>
        </p:nvSpPr>
        <p:spPr>
          <a:xfrm>
            <a:off x="6553200" y="4800600"/>
            <a:ext cx="228600" cy="8382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110914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E3B01926-6C26-41AF-BAEF-885667005567}"/>
              </a:ext>
            </a:extLst>
          </p:cNvPr>
          <p:cNvPicPr>
            <a:picLocks noChangeAspect="1"/>
          </p:cNvPicPr>
          <p:nvPr/>
        </p:nvPicPr>
        <p:blipFill>
          <a:blip r:embed="rId2"/>
          <a:stretch>
            <a:fillRect/>
          </a:stretch>
        </p:blipFill>
        <p:spPr>
          <a:xfrm>
            <a:off x="381000" y="304800"/>
            <a:ext cx="8229600" cy="6503899"/>
          </a:xfrm>
          <a:prstGeom prst="rect">
            <a:avLst/>
          </a:prstGeom>
        </p:spPr>
      </p:pic>
      <p:sp>
        <p:nvSpPr>
          <p:cNvPr id="6" name="Rettangolo 5">
            <a:extLst>
              <a:ext uri="{FF2B5EF4-FFF2-40B4-BE49-F238E27FC236}">
                <a16:creationId xmlns:a16="http://schemas.microsoft.com/office/drawing/2014/main" id="{804D5F3D-35DF-4885-B367-5CBEE43B3780}"/>
              </a:ext>
            </a:extLst>
          </p:cNvPr>
          <p:cNvSpPr/>
          <p:nvPr/>
        </p:nvSpPr>
        <p:spPr>
          <a:xfrm>
            <a:off x="457200" y="3124200"/>
            <a:ext cx="8077200" cy="152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Segno di addizione 6">
            <a:extLst>
              <a:ext uri="{FF2B5EF4-FFF2-40B4-BE49-F238E27FC236}">
                <a16:creationId xmlns:a16="http://schemas.microsoft.com/office/drawing/2014/main" id="{B23683D1-C16B-445E-B45C-510BBCEED5E0}"/>
              </a:ext>
            </a:extLst>
          </p:cNvPr>
          <p:cNvSpPr/>
          <p:nvPr/>
        </p:nvSpPr>
        <p:spPr>
          <a:xfrm>
            <a:off x="1828800" y="3124200"/>
            <a:ext cx="152400" cy="1524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Segno di addizione 7">
            <a:extLst>
              <a:ext uri="{FF2B5EF4-FFF2-40B4-BE49-F238E27FC236}">
                <a16:creationId xmlns:a16="http://schemas.microsoft.com/office/drawing/2014/main" id="{E6DBB4CF-D978-46D5-8E57-21A862B36685}"/>
              </a:ext>
            </a:extLst>
          </p:cNvPr>
          <p:cNvSpPr/>
          <p:nvPr/>
        </p:nvSpPr>
        <p:spPr>
          <a:xfrm>
            <a:off x="5257800" y="3124200"/>
            <a:ext cx="152400" cy="1524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Segno di sottrazione 8">
            <a:extLst>
              <a:ext uri="{FF2B5EF4-FFF2-40B4-BE49-F238E27FC236}">
                <a16:creationId xmlns:a16="http://schemas.microsoft.com/office/drawing/2014/main" id="{66970CCD-7662-4BA1-B581-41584F32B992}"/>
              </a:ext>
            </a:extLst>
          </p:cNvPr>
          <p:cNvSpPr/>
          <p:nvPr/>
        </p:nvSpPr>
        <p:spPr>
          <a:xfrm>
            <a:off x="4495800" y="3162300"/>
            <a:ext cx="228600" cy="762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Segno di sottrazione 9">
            <a:extLst>
              <a:ext uri="{FF2B5EF4-FFF2-40B4-BE49-F238E27FC236}">
                <a16:creationId xmlns:a16="http://schemas.microsoft.com/office/drawing/2014/main" id="{7449D832-7B5F-4064-99A8-C71184532FDE}"/>
              </a:ext>
            </a:extLst>
          </p:cNvPr>
          <p:cNvSpPr/>
          <p:nvPr/>
        </p:nvSpPr>
        <p:spPr>
          <a:xfrm>
            <a:off x="7886700" y="3162300"/>
            <a:ext cx="228600" cy="762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478226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concetto di rendimento nel ciclo di vita</a:t>
            </a:r>
          </a:p>
        </p:txBody>
      </p:sp>
      <p:sp>
        <p:nvSpPr>
          <p:cNvPr id="3" name="Segnaposto contenuto 2"/>
          <p:cNvSpPr>
            <a:spLocks noGrp="1"/>
          </p:cNvSpPr>
          <p:nvPr>
            <p:ph idx="1"/>
          </p:nvPr>
        </p:nvSpPr>
        <p:spPr/>
        <p:txBody>
          <a:bodyPr>
            <a:normAutofit fontScale="92500" lnSpcReduction="10000"/>
          </a:bodyPr>
          <a:lstStyle/>
          <a:p>
            <a:r>
              <a:rPr lang="it-IT" sz="2800" dirty="0"/>
              <a:t>Quando si studia il meccanismo di formazione del capitale umano non si guarda al differenziale salariale o di reddito in un determinato periodo, ma alla maturazione di un rendimento…. Cosa dicono le teorie?</a:t>
            </a:r>
          </a:p>
          <a:p>
            <a:r>
              <a:rPr lang="it-IT" sz="2800" dirty="0">
                <a:solidFill>
                  <a:srgbClr val="FF0000"/>
                </a:solidFill>
              </a:rPr>
              <a:t>L’analisi dei rendimenti nel ciclo di vita</a:t>
            </a:r>
            <a:r>
              <a:rPr lang="it-IT" sz="2800" dirty="0"/>
              <a:t>: l’istruzione è infatti una scelta d’investimento (= CAPITALE UMANO)</a:t>
            </a:r>
          </a:p>
          <a:p>
            <a:r>
              <a:rPr lang="it-IT" sz="2800" dirty="0"/>
              <a:t>Le determinanti del rendimento e la loro analisi:</a:t>
            </a:r>
          </a:p>
          <a:p>
            <a:pPr lvl="1"/>
            <a:r>
              <a:rPr lang="it-IT" sz="2800" dirty="0"/>
              <a:t>L’importanza dei costi</a:t>
            </a:r>
          </a:p>
          <a:p>
            <a:pPr lvl="1"/>
            <a:r>
              <a:rPr lang="it-IT" sz="2800" dirty="0"/>
              <a:t>Il ruolo delle condizioni ambientali</a:t>
            </a:r>
          </a:p>
          <a:p>
            <a:pPr lvl="1"/>
            <a:r>
              <a:rPr lang="it-IT" sz="2800" dirty="0"/>
              <a:t>L’abilità e la sua misura</a:t>
            </a:r>
          </a:p>
          <a:p>
            <a:r>
              <a:rPr lang="it-IT" sz="2800" dirty="0"/>
              <a:t>L’</a:t>
            </a:r>
            <a:r>
              <a:rPr lang="it-IT" sz="2800" b="1" dirty="0" err="1"/>
              <a:t>ability</a:t>
            </a:r>
            <a:r>
              <a:rPr lang="it-IT" sz="2800" b="1" dirty="0"/>
              <a:t> </a:t>
            </a:r>
            <a:r>
              <a:rPr lang="it-IT" sz="2800" b="1" dirty="0" err="1"/>
              <a:t>bias</a:t>
            </a:r>
            <a:r>
              <a:rPr lang="it-IT" sz="2800" b="1" dirty="0"/>
              <a:t> </a:t>
            </a:r>
            <a:r>
              <a:rPr lang="it-IT" sz="2800" dirty="0"/>
              <a:t>e le politiche per l’istruzione: un cenno</a:t>
            </a:r>
          </a:p>
        </p:txBody>
      </p:sp>
    </p:spTree>
    <p:extLst>
      <p:ext uri="{BB962C8B-B14F-4D97-AF65-F5344CB8AC3E}">
        <p14:creationId xmlns:p14="http://schemas.microsoft.com/office/powerpoint/2010/main" val="156307593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8863</TotalTime>
  <Words>3838</Words>
  <Application>Microsoft Office PowerPoint</Application>
  <PresentationFormat>Presentazione su schermo (4:3)</PresentationFormat>
  <Paragraphs>297</Paragraphs>
  <Slides>39</Slides>
  <Notes>14</Notes>
  <HiddenSlides>0</HiddenSlides>
  <MMClips>0</MMClips>
  <ScaleCrop>false</ScaleCrop>
  <HeadingPairs>
    <vt:vector size="8" baseType="variant">
      <vt:variant>
        <vt:lpstr>Caratteri utilizzati</vt:lpstr>
      </vt:variant>
      <vt:variant>
        <vt:i4>10</vt:i4>
      </vt:variant>
      <vt:variant>
        <vt:lpstr>Tema</vt:lpstr>
      </vt:variant>
      <vt:variant>
        <vt:i4>1</vt:i4>
      </vt:variant>
      <vt:variant>
        <vt:lpstr>Server OLE incorporati</vt:lpstr>
      </vt:variant>
      <vt:variant>
        <vt:i4>1</vt:i4>
      </vt:variant>
      <vt:variant>
        <vt:lpstr>Titoli diapositive</vt:lpstr>
      </vt:variant>
      <vt:variant>
        <vt:i4>39</vt:i4>
      </vt:variant>
    </vt:vector>
  </HeadingPairs>
  <TitlesOfParts>
    <vt:vector size="51" baseType="lpstr">
      <vt:lpstr>Arial</vt:lpstr>
      <vt:lpstr>Calibri</vt:lpstr>
      <vt:lpstr>Calibri Light</vt:lpstr>
      <vt:lpstr>comic</vt:lpstr>
      <vt:lpstr>Franklin Gothic Demi</vt:lpstr>
      <vt:lpstr>Franklin Gothic Medium</vt:lpstr>
      <vt:lpstr>Garamond</vt:lpstr>
      <vt:lpstr>Roboto Condensed</vt:lpstr>
      <vt:lpstr>Symbol</vt:lpstr>
      <vt:lpstr>Wingdings</vt:lpstr>
      <vt:lpstr>Tema di Office</vt:lpstr>
      <vt:lpstr>Equazione</vt:lpstr>
      <vt:lpstr>Il modello della scelta dell’investimento in istruzione </vt:lpstr>
      <vt:lpstr>Istruzione e ciclo di vita</vt:lpstr>
      <vt:lpstr>Lavoratori eterogenei per capacità/istruzione</vt:lpstr>
      <vt:lpstr>Il caso del capitale umano e della sua formazione: Argomenti di discussione</vt:lpstr>
      <vt:lpstr>… nell’alveo della teoria neoclassica</vt:lpstr>
      <vt:lpstr>La scuola di Chicago (Becker, anni ‘60 del ‘900) offre una soluzione alla misurabilità del capitale umano…</vt:lpstr>
      <vt:lpstr>Fonte: Education at a Glance, 2023</vt:lpstr>
      <vt:lpstr>Presentazione standard di PowerPoint</vt:lpstr>
      <vt:lpstr>Il concetto di rendimento nel ciclo di vita</vt:lpstr>
      <vt:lpstr>L’Istruzione rende più «ricchi»</vt:lpstr>
      <vt:lpstr>Formazione, Capitale umano e scelte d’investimento condizionate: la lettura teorica </vt:lpstr>
      <vt:lpstr>Questioni di efficienza: Capitale umano o capacità umana?</vt:lpstr>
      <vt:lpstr>Che cosa significa rendimento privato e sociale?</vt:lpstr>
      <vt:lpstr>Un esempio di rendimento pubblico del capitale umano</vt:lpstr>
      <vt:lpstr>Le misure dell’efficienza dell’istruzione: il capitale umano</vt:lpstr>
      <vt:lpstr>La teoria del capitale umano da Gary Becker ad oggi</vt:lpstr>
      <vt:lpstr>Il rendimento= Valore presente scontato</vt:lpstr>
      <vt:lpstr>Il concetto di VP = Valore Presente</vt:lpstr>
      <vt:lpstr>Il rendimento non è costante nel tempo e dipende da: </vt:lpstr>
      <vt:lpstr>… che corrisponde alle analisi empiriche. Nel caso italiano</vt:lpstr>
      <vt:lpstr>Confronto tra profili di guadagno: scelgo la scuola superiore</vt:lpstr>
      <vt:lpstr>Confronto tra profili di guadagno: scelgo l’università</vt:lpstr>
      <vt:lpstr>La scelta di istruzione</vt:lpstr>
      <vt:lpstr>Presentazione standard di PowerPoint</vt:lpstr>
      <vt:lpstr>La curva salario - istruzione</vt:lpstr>
      <vt:lpstr>Il tasso marginale di rendimento dell’istruzione</vt:lpstr>
      <vt:lpstr>… ma i rendimenti decrescenti</vt:lpstr>
      <vt:lpstr>La decisione di istruzione </vt:lpstr>
      <vt:lpstr>Quando lasciare la scuola?</vt:lpstr>
      <vt:lpstr>Presentazione standard di PowerPoint</vt:lpstr>
      <vt:lpstr>Presentazione standard di PowerPoint</vt:lpstr>
      <vt:lpstr>Ma non c’è solo il tasso di sconto: La curva costi-istruzione</vt:lpstr>
      <vt:lpstr>Consideriamo sia la curva salari-istruzione e la curva costi-istruzione</vt:lpstr>
      <vt:lpstr>Il rendimento però non è costante nel tempo e dipende da:</vt:lpstr>
      <vt:lpstr>L’ability bias (Heckman)</vt:lpstr>
      <vt:lpstr>Presentazione standard di PowerPoint</vt:lpstr>
      <vt:lpstr>Presentazione standard di PowerPoint</vt:lpstr>
      <vt:lpstr>Errore nella stima dell’effetto! (ability bias)</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L’importanza dell’abilità</dc:title>
  <dc:creator>Laura</dc:creator>
  <cp:lastModifiedBy>CHIES LAURA</cp:lastModifiedBy>
  <cp:revision>189</cp:revision>
  <cp:lastPrinted>2020-12-01T12:00:41Z</cp:lastPrinted>
  <dcterms:created xsi:type="dcterms:W3CDTF">2015-11-09T12:01:10Z</dcterms:created>
  <dcterms:modified xsi:type="dcterms:W3CDTF">2024-11-14T11:51:42Z</dcterms:modified>
</cp:coreProperties>
</file>