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2" r:id="rId3"/>
    <p:sldId id="257" r:id="rId4"/>
    <p:sldId id="258" r:id="rId5"/>
    <p:sldId id="259" r:id="rId6"/>
    <p:sldId id="263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13FC7-89AB-4E55-ACE8-1137C20DAA36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5F973-95E6-4BC8-BCDE-DBCA4202B00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4220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15F973-95E6-4BC8-BCDE-DBCA4202B003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623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7593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075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606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200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66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8302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182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34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64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9823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748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88C9CB-3707-47F3-9DBB-B7F86AE38D9B}" type="datetimeFigureOut">
              <a:rPr lang="it-IT" smtClean="0"/>
              <a:t>25/11/2014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E8A27-4E6F-4437-AE70-33021898FD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0131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REAZIONI DIASTEREOSELETTIVE</a:t>
            </a:r>
          </a:p>
          <a:p>
            <a:pPr marL="0" indent="0">
              <a:buNone/>
            </a:pPr>
            <a:r>
              <a:rPr lang="it-IT" dirty="0" smtClean="0"/>
              <a:t>NELLO STATO DI TRANSIZIONE SI SVILUPPANO DUE (O PIU’ CENTRI STEREOGENICI):</a:t>
            </a:r>
          </a:p>
          <a:p>
            <a:pPr marL="0" indent="0">
              <a:buNone/>
            </a:pPr>
            <a:r>
              <a:rPr lang="it-IT" dirty="0" smtClean="0"/>
              <a:t>CICLOADDIZIONI DI DIELS ALDER</a:t>
            </a:r>
          </a:p>
          <a:p>
            <a:pPr marL="0" indent="0">
              <a:buNone/>
            </a:pPr>
            <a:r>
              <a:rPr lang="it-IT" dirty="0" smtClean="0"/>
              <a:t>REAZIONI ALDOLICHE</a:t>
            </a:r>
          </a:p>
          <a:p>
            <a:pPr marL="0" indent="0">
              <a:buNone/>
            </a:pPr>
            <a:r>
              <a:rPr lang="it-IT" dirty="0" smtClean="0"/>
              <a:t>REAZIONI DEGLI ALCHENI</a:t>
            </a:r>
          </a:p>
          <a:p>
            <a:pPr marL="0" indent="0">
              <a:buNone/>
            </a:pPr>
            <a:r>
              <a:rPr lang="it-IT" dirty="0" smtClean="0"/>
              <a:t>REAZIONI DEI COMPOSTI </a:t>
            </a:r>
            <a:r>
              <a:rPr lang="it-IT" dirty="0" smtClean="0"/>
              <a:t>CARBONILICI</a:t>
            </a:r>
          </a:p>
          <a:p>
            <a:pPr marL="0" indent="0">
              <a:buNone/>
            </a:pPr>
            <a:r>
              <a:rPr lang="it-IT" dirty="0"/>
              <a:t>	</a:t>
            </a:r>
            <a:r>
              <a:rPr lang="it-IT" dirty="0" smtClean="0"/>
              <a:t>	</a:t>
            </a: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>
                <a:latin typeface="Arial Black" panose="020B0A04020102020204" pitchFamily="34" charset="0"/>
              </a:rPr>
              <a:t>STATI DI TRANSIZIONE DIASTEREOISOMERICI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 smtClean="0"/>
          </a:p>
          <a:p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652462" y="245838"/>
            <a:ext cx="783907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99592" y="932053"/>
            <a:ext cx="66465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FOCUS DEL CORSO: SINTESI DIASTEREO- O ENANTIOSELETTIVE</a:t>
            </a:r>
          </a:p>
          <a:p>
            <a:r>
              <a:rPr lang="it-IT" sz="2000" dirty="0" smtClean="0"/>
              <a:t>SINTESI DI COMPOSTI CHIRALI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1733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678328" y="1607547"/>
            <a:ext cx="782813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chemeClr val="bg1"/>
                </a:solidFill>
              </a:rPr>
              <a:t>CI SONO DIVERSI MODI DI SINTETIZZARE UN COMPOSTO CHIRALE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112" b="17917"/>
          <a:stretch/>
        </p:blipFill>
        <p:spPr bwMode="auto">
          <a:xfrm>
            <a:off x="364430" y="2492896"/>
            <a:ext cx="7839075" cy="27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642832" y="251454"/>
            <a:ext cx="7839075" cy="461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899592" y="948621"/>
            <a:ext cx="5212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SINTESI ASIMMETRICA: SUBSTRATO E’ SIMMETRICO!</a:t>
            </a:r>
          </a:p>
          <a:p>
            <a:r>
              <a:rPr lang="it-IT" dirty="0" smtClean="0"/>
              <a:t>SINTESI ENANTIOSELETTIVA: TERMINE PIU’ GENERICO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187624" y="5120024"/>
            <a:ext cx="7211280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Utilizza composti di partenza </a:t>
            </a:r>
            <a:r>
              <a:rPr lang="it-IT" dirty="0" err="1" smtClean="0"/>
              <a:t>enantiomericamente</a:t>
            </a:r>
            <a:r>
              <a:rPr lang="it-IT" dirty="0" smtClean="0"/>
              <a:t> puri e reazioni a decorso stereochimico noto (stereospecifiche)</a:t>
            </a:r>
          </a:p>
          <a:p>
            <a:r>
              <a:rPr lang="it-IT" dirty="0" smtClean="0"/>
              <a:t>Problemi: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Le fonti di </a:t>
            </a:r>
            <a:r>
              <a:rPr lang="it-IT" dirty="0" err="1" smtClean="0"/>
              <a:t>chiralità</a:t>
            </a:r>
            <a:r>
              <a:rPr lang="it-IT" dirty="0" smtClean="0"/>
              <a:t> devono essere disponibili a basso prezzo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Spesso comportano percorsi tortuosi e sintesi lineari (bassa resa)</a:t>
            </a:r>
          </a:p>
        </p:txBody>
      </p:sp>
      <p:sp>
        <p:nvSpPr>
          <p:cNvPr id="17" name="Rettangolo 16"/>
          <p:cNvSpPr/>
          <p:nvPr/>
        </p:nvSpPr>
        <p:spPr>
          <a:xfrm>
            <a:off x="3374237" y="1735013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1. POOL CHIRALE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195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041" y="183495"/>
            <a:ext cx="8395918" cy="6048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2. Ausiliari </a:t>
            </a:r>
            <a:r>
              <a:rPr lang="it-IT" dirty="0" smtClean="0"/>
              <a:t>chirali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352546" y="4653136"/>
            <a:ext cx="8539934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it-IT" dirty="0" smtClean="0"/>
              <a:t>AUSILIARIO CHIRALE: CONSENTE DI FARE SINTESI ENANTIOSELETTIVE VIA REAZIONI </a:t>
            </a:r>
            <a:r>
              <a:rPr lang="it-IT" dirty="0" smtClean="0"/>
              <a:t>DIASTEREOSELETTIVE</a:t>
            </a:r>
            <a:endParaRPr lang="it-IT" dirty="0"/>
          </a:p>
          <a:p>
            <a:endParaRPr lang="it-IT" dirty="0"/>
          </a:p>
          <a:p>
            <a:r>
              <a:rPr lang="it-IT" dirty="0" smtClean="0"/>
              <a:t>Problemi: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ci deve essere una funzione su cui legare l’ausiliario chirale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Richiede </a:t>
            </a:r>
            <a:r>
              <a:rPr lang="it-IT" dirty="0" err="1" smtClean="0"/>
              <a:t>step</a:t>
            </a:r>
            <a:r>
              <a:rPr lang="it-IT" dirty="0" smtClean="0"/>
              <a:t> addizionali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Le condizioni di rimozione dell’AC non devono danneggiare il prodotto</a:t>
            </a:r>
          </a:p>
        </p:txBody>
      </p:sp>
    </p:spTree>
    <p:extLst>
      <p:ext uri="{BB962C8B-B14F-4D97-AF65-F5344CB8AC3E}">
        <p14:creationId xmlns:p14="http://schemas.microsoft.com/office/powerpoint/2010/main" val="21820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873" b="38873"/>
          <a:stretch/>
        </p:blipFill>
        <p:spPr bwMode="auto">
          <a:xfrm>
            <a:off x="614363" y="-887161"/>
            <a:ext cx="7915275" cy="482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ttangolo 2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3. Reagenti chirali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827584" y="3942014"/>
            <a:ext cx="43665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STEREOCHIMICA TRASFERITA DAL REAGENTE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259632" y="4338618"/>
            <a:ext cx="49947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Vantaggi: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non sono necessari passaggi extra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Possono avvenire in condizioni molto più blande</a:t>
            </a:r>
          </a:p>
          <a:p>
            <a:r>
              <a:rPr lang="it-IT" dirty="0" smtClean="0"/>
              <a:t>Svantaggi: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Necessitano di quantità stechiometriche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Sono spesso costose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Talvolta problematici i work up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522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86"/>
          <a:stretch/>
        </p:blipFill>
        <p:spPr bwMode="auto">
          <a:xfrm>
            <a:off x="654818" y="1341256"/>
            <a:ext cx="8050388" cy="4209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3729955" y="4581128"/>
            <a:ext cx="54443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Catalizzatore chirale : un reagente che accelera una reazione in ambiente chirale </a:t>
            </a:r>
            <a:r>
              <a:rPr lang="it-IT" sz="1600" dirty="0" smtClean="0"/>
              <a:t> senza </a:t>
            </a:r>
            <a:r>
              <a:rPr lang="it-IT" sz="1600" dirty="0" smtClean="0"/>
              <a:t>essere trasformato e quindi consentendo a una molecola chirale non </a:t>
            </a:r>
            <a:r>
              <a:rPr lang="it-IT" sz="1600" dirty="0" err="1" smtClean="0"/>
              <a:t>racema</a:t>
            </a:r>
            <a:r>
              <a:rPr lang="it-IT" sz="1600" dirty="0" smtClean="0"/>
              <a:t> </a:t>
            </a:r>
          </a:p>
          <a:p>
            <a:r>
              <a:rPr lang="it-IT" sz="1600" dirty="0" smtClean="0"/>
              <a:t>di </a:t>
            </a:r>
            <a:r>
              <a:rPr lang="it-IT" sz="1600" dirty="0" smtClean="0"/>
              <a:t>generare </a:t>
            </a:r>
            <a:r>
              <a:rPr lang="it-IT" sz="1600" dirty="0" smtClean="0"/>
              <a:t>milioni di nuove molecole chirali non </a:t>
            </a:r>
            <a:r>
              <a:rPr lang="it-IT" sz="1600" dirty="0" err="1" smtClean="0"/>
              <a:t>raceme</a:t>
            </a:r>
            <a:endParaRPr lang="it-IT" sz="1600" dirty="0"/>
          </a:p>
        </p:txBody>
      </p:sp>
      <p:sp>
        <p:nvSpPr>
          <p:cNvPr id="4" name="Rettangolo 3"/>
          <p:cNvSpPr/>
          <p:nvPr/>
        </p:nvSpPr>
        <p:spPr>
          <a:xfrm>
            <a:off x="323528" y="188640"/>
            <a:ext cx="8496944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/>
          <p:cNvSpPr/>
          <p:nvPr/>
        </p:nvSpPr>
        <p:spPr>
          <a:xfrm>
            <a:off x="3491880" y="1052736"/>
            <a:ext cx="23762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4. Catalizzatori chirali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424555" y="389855"/>
            <a:ext cx="83959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SINTESI STEREOSELETTIVE</a:t>
            </a:r>
            <a:endParaRPr lang="it-IT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37666" y="5445224"/>
            <a:ext cx="32687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Il più vantaggioso se realizzabile</a:t>
            </a:r>
          </a:p>
          <a:p>
            <a:r>
              <a:rPr lang="it-IT" dirty="0" smtClean="0"/>
              <a:t>Svantaggi: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spesso costoso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 smtClean="0"/>
              <a:t>Uso di metalli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967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2204864"/>
            <a:ext cx="8229600" cy="4525963"/>
          </a:xfrm>
        </p:spPr>
        <p:txBody>
          <a:bodyPr>
            <a:normAutofit/>
          </a:bodyPr>
          <a:lstStyle/>
          <a:p>
            <a:r>
              <a:rPr lang="it-IT" sz="40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FARE LA VALUTAZIONE IN TEMPO UTILE !!!!!!</a:t>
            </a:r>
            <a:endParaRPr lang="it-IT" sz="4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50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1463</TotalTime>
  <Words>250</Words>
  <Application>Microsoft Office PowerPoint</Application>
  <PresentationFormat>Presentazione su schermo (4:3)</PresentationFormat>
  <Paragraphs>50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Fulvia</dc:creator>
  <cp:lastModifiedBy>Fulvia</cp:lastModifiedBy>
  <cp:revision>12</cp:revision>
  <dcterms:created xsi:type="dcterms:W3CDTF">2014-11-18T11:58:22Z</dcterms:created>
  <dcterms:modified xsi:type="dcterms:W3CDTF">2014-11-26T08:08:05Z</dcterms:modified>
</cp:coreProperties>
</file>